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94" r:id="rId2"/>
    <p:sldId id="439" r:id="rId3"/>
    <p:sldId id="438" r:id="rId4"/>
    <p:sldId id="441" r:id="rId5"/>
    <p:sldId id="442" r:id="rId6"/>
    <p:sldId id="440" r:id="rId7"/>
    <p:sldId id="294" r:id="rId8"/>
    <p:sldId id="421" r:id="rId9"/>
    <p:sldId id="437" r:id="rId10"/>
    <p:sldId id="405" r:id="rId11"/>
    <p:sldId id="426" r:id="rId12"/>
    <p:sldId id="427" r:id="rId13"/>
    <p:sldId id="396" r:id="rId14"/>
    <p:sldId id="398" r:id="rId15"/>
    <p:sldId id="420" r:id="rId16"/>
    <p:sldId id="424" r:id="rId17"/>
    <p:sldId id="425" r:id="rId18"/>
    <p:sldId id="402" r:id="rId19"/>
    <p:sldId id="444" r:id="rId20"/>
    <p:sldId id="408" r:id="rId21"/>
    <p:sldId id="445" r:id="rId22"/>
    <p:sldId id="409" r:id="rId23"/>
    <p:sldId id="413" r:id="rId24"/>
    <p:sldId id="414" r:id="rId25"/>
    <p:sldId id="415" r:id="rId26"/>
    <p:sldId id="416" r:id="rId27"/>
    <p:sldId id="417" r:id="rId28"/>
    <p:sldId id="419" r:id="rId29"/>
    <p:sldId id="418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3300"/>
    <a:srgbClr val="FFFF00"/>
    <a:srgbClr val="C0C0C0"/>
    <a:srgbClr val="EAEAEA"/>
    <a:srgbClr val="0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714" autoAdjust="0"/>
  </p:normalViewPr>
  <p:slideViewPr>
    <p:cSldViewPr>
      <p:cViewPr varScale="1">
        <p:scale>
          <a:sx n="113" d="100"/>
          <a:sy n="113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62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3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18" Type="http://schemas.openxmlformats.org/officeDocument/2006/relationships/image" Target="../media/image2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17" Type="http://schemas.openxmlformats.org/officeDocument/2006/relationships/image" Target="../media/image25.wmf"/><Relationship Id="rId2" Type="http://schemas.openxmlformats.org/officeDocument/2006/relationships/image" Target="../media/image3.wmf"/><Relationship Id="rId16" Type="http://schemas.openxmlformats.org/officeDocument/2006/relationships/image" Target="../media/image24.wmf"/><Relationship Id="rId1" Type="http://schemas.openxmlformats.org/officeDocument/2006/relationships/image" Target="../media/image2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1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CC9FD31-5BFA-41EA-8D54-544582926B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44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D77080A-DDEC-49F2-A5AC-E82D0AF935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965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82064D-0BC0-4D24-9D25-5D1C6C91757F}" type="slidenum">
              <a:rPr lang="pt-BR" smtClean="0"/>
              <a:pPr>
                <a:defRPr/>
              </a:pPr>
              <a:t>3</a:t>
            </a:fld>
            <a:endParaRPr lang="pt-BR" smtClean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8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B90B3-864A-47C1-AF09-E395EB41301F}" type="slidenum">
              <a:rPr lang="pt-BR" smtClean="0"/>
              <a:pPr>
                <a:defRPr/>
              </a:pPr>
              <a:t>12</a:t>
            </a:fld>
            <a:endParaRPr lang="pt-BR" smtClean="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5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8B56F-FFAF-423F-A377-778F9CAB005A}" type="slidenum">
              <a:rPr lang="pt-BR" smtClean="0"/>
              <a:pPr>
                <a:defRPr/>
              </a:pPr>
              <a:t>13</a:t>
            </a:fld>
            <a:endParaRPr lang="pt-BR" smtClean="0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3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5CEB96-72AF-4BD2-8941-224348F72B18}" type="slidenum">
              <a:rPr lang="pt-BR" smtClean="0"/>
              <a:pPr>
                <a:defRPr/>
              </a:pPr>
              <a:t>14</a:t>
            </a:fld>
            <a:endParaRPr lang="pt-BR" smtClean="0"/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72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8E3B14-A15F-43C1-B36D-4FD72EEF465B}" type="slidenum">
              <a:rPr lang="pt-BR" smtClean="0"/>
              <a:pPr>
                <a:defRPr/>
              </a:pPr>
              <a:t>15</a:t>
            </a:fld>
            <a:endParaRPr lang="pt-BR" smtClean="0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BDAD4-3E2F-412B-92C6-02123D6B9D65}" type="slidenum">
              <a:rPr lang="pt-BR" smtClean="0"/>
              <a:pPr>
                <a:defRPr/>
              </a:pPr>
              <a:t>16</a:t>
            </a:fld>
            <a:endParaRPr lang="pt-BR" smtClean="0"/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21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376C5-7887-4B8D-8099-9D53246F6765}" type="slidenum">
              <a:rPr lang="pt-BR" smtClean="0"/>
              <a:pPr>
                <a:defRPr/>
              </a:pPr>
              <a:t>17</a:t>
            </a:fld>
            <a:endParaRPr lang="pt-BR" smtClean="0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26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4FD4A4-223F-4CD9-8869-0EFE446113ED}" type="slidenum">
              <a:rPr lang="pt-BR" smtClean="0"/>
              <a:pPr>
                <a:defRPr/>
              </a:pPr>
              <a:t>18</a:t>
            </a:fld>
            <a:endParaRPr lang="pt-BR" smtClean="0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8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4FD4A4-223F-4CD9-8869-0EFE446113ED}" type="slidenum">
              <a:rPr lang="pt-BR" smtClean="0"/>
              <a:pPr>
                <a:defRPr/>
              </a:pPr>
              <a:t>19</a:t>
            </a:fld>
            <a:endParaRPr lang="pt-BR" smtClean="0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5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D508E-098B-4E10-9B95-E5C0E58321D1}" type="slidenum">
              <a:rPr lang="pt-BR" smtClean="0"/>
              <a:pPr>
                <a:defRPr/>
              </a:pPr>
              <a:t>20</a:t>
            </a:fld>
            <a:endParaRPr lang="pt-BR" smtClean="0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39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D508E-098B-4E10-9B95-E5C0E58321D1}" type="slidenum">
              <a:rPr lang="pt-BR" smtClean="0"/>
              <a:pPr>
                <a:defRPr/>
              </a:pPr>
              <a:t>21</a:t>
            </a:fld>
            <a:endParaRPr lang="pt-BR" smtClean="0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9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82064D-0BC0-4D24-9D25-5D1C6C91757F}" type="slidenum">
              <a:rPr lang="pt-BR" smtClean="0"/>
              <a:pPr>
                <a:defRPr/>
              </a:pPr>
              <a:t>4</a:t>
            </a:fld>
            <a:endParaRPr lang="pt-BR" smtClean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25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C4759-3F57-411F-AD50-225D704799D9}" type="slidenum">
              <a:rPr lang="pt-BR" smtClean="0"/>
              <a:pPr>
                <a:defRPr/>
              </a:pPr>
              <a:t>22</a:t>
            </a:fld>
            <a:endParaRPr lang="pt-BR" smtClean="0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46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41A9F-85F9-4BBD-AC98-47F3962DD4F6}" type="slidenum">
              <a:rPr lang="pt-BR" smtClean="0"/>
              <a:pPr>
                <a:defRPr/>
              </a:pPr>
              <a:t>23</a:t>
            </a:fld>
            <a:endParaRPr lang="pt-BR" smtClean="0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40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D67CFA-F563-4F4B-9A83-418A96A27D90}" type="slidenum">
              <a:rPr lang="pt-BR" smtClean="0"/>
              <a:pPr>
                <a:defRPr/>
              </a:pPr>
              <a:t>24</a:t>
            </a:fld>
            <a:endParaRPr lang="pt-BR" smtClean="0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08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CA250-9EED-42FF-B49F-C1DB0BF185C5}" type="slidenum">
              <a:rPr lang="pt-BR" smtClean="0"/>
              <a:pPr>
                <a:defRPr/>
              </a:pPr>
              <a:t>25</a:t>
            </a:fld>
            <a:endParaRPr lang="pt-BR" smtClean="0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06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A92A4E-DFD3-453E-8325-E9B6692DFD69}" type="slidenum">
              <a:rPr lang="pt-BR" smtClean="0"/>
              <a:pPr>
                <a:defRPr/>
              </a:pPr>
              <a:t>26</a:t>
            </a:fld>
            <a:endParaRPr lang="pt-BR" smtClean="0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11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7228C2-E887-4ADF-974F-537C133834B9}" type="slidenum">
              <a:rPr lang="pt-BR" smtClean="0"/>
              <a:pPr>
                <a:defRPr/>
              </a:pPr>
              <a:t>27</a:t>
            </a:fld>
            <a:endParaRPr lang="pt-BR" smtClean="0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18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BFAC0-348A-4F06-9D71-085657506041}" type="slidenum">
              <a:rPr lang="pt-BR" smtClean="0"/>
              <a:pPr>
                <a:defRPr/>
              </a:pPr>
              <a:t>28</a:t>
            </a:fld>
            <a:endParaRPr lang="pt-BR" smtClean="0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30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3B3DE-FB70-480F-B177-6B70407D3CC5}" type="slidenum">
              <a:rPr lang="pt-BR" smtClean="0"/>
              <a:pPr>
                <a:defRPr/>
              </a:pPr>
              <a:t>29</a:t>
            </a:fld>
            <a:endParaRPr lang="pt-B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6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C4759-3F57-411F-AD50-225D704799D9}" type="slidenum">
              <a:rPr lang="pt-BR" smtClean="0"/>
              <a:pPr>
                <a:defRPr/>
              </a:pPr>
              <a:t>5</a:t>
            </a:fld>
            <a:endParaRPr lang="pt-BR" smtClean="0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0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AD756-625F-428D-A8F4-E35AC240595A}" type="slidenum">
              <a:rPr lang="pt-BR" smtClean="0"/>
              <a:pPr>
                <a:defRPr/>
              </a:pPr>
              <a:t>6</a:t>
            </a:fld>
            <a:endParaRPr lang="pt-BR" smtClean="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0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BAE8BA-8033-40A8-A1E3-C8963F0FD005}" type="slidenum">
              <a:rPr lang="pt-BR" smtClean="0"/>
              <a:pPr>
                <a:defRPr/>
              </a:pPr>
              <a:t>7</a:t>
            </a:fld>
            <a:endParaRPr lang="pt-BR" smtClean="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1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28FAAC-F888-4713-9264-40F77FC37020}" type="slidenum">
              <a:rPr lang="pt-BR" smtClean="0"/>
              <a:pPr>
                <a:defRPr/>
              </a:pPr>
              <a:t>8</a:t>
            </a:fld>
            <a:endParaRPr lang="pt-BR" smtClean="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6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28FAAC-F888-4713-9264-40F77FC37020}" type="slidenum">
              <a:rPr lang="pt-BR" smtClean="0"/>
              <a:pPr>
                <a:defRPr/>
              </a:pPr>
              <a:t>9</a:t>
            </a:fld>
            <a:endParaRPr lang="pt-BR" smtClean="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1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5D47F-70DD-42BC-8A0A-434975470B94}" type="slidenum">
              <a:rPr lang="pt-BR" smtClean="0"/>
              <a:pPr>
                <a:defRPr/>
              </a:pPr>
              <a:t>10</a:t>
            </a:fld>
            <a:endParaRPr lang="pt-BR" smtClean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B46A4-736C-4DEA-B234-50D11F5578C9}" type="slidenum">
              <a:rPr lang="pt-BR" smtClean="0"/>
              <a:pPr>
                <a:defRPr/>
              </a:pPr>
              <a:t>11</a:t>
            </a:fld>
            <a:endParaRPr lang="pt-BR" smtClean="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5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3FDA6-8897-4872-9FEC-9AFE55002F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2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94E8-258E-4058-AEF2-E83A101077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69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F42B0-B2B6-4E9C-AFB1-559EA40C2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16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2982-3C7D-49A7-982F-2BAE712D62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6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FA8C5C0-11FE-4139-9B30-7E56A67173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28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98AE-DBBC-4019-B3F8-69284CC6EC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84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033D-2DAC-4AE5-BC55-D2C6E7A98A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2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2AC8D-D31D-4D3E-BC4F-F941FA6329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90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E39-D6C8-4035-B253-82EB72230A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6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C319D-C3FB-49C7-A593-B793E657E1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6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5D23-0F55-42EC-9A94-EA102F49AD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2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89C7-087D-405B-9110-1C95FE87B3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69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61B591D-306C-401F-BC82-EC5647FE32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9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6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6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75.bin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37.wmf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78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66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6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7.bin"/><Relationship Id="rId4" Type="http://schemas.openxmlformats.org/officeDocument/2006/relationships/image" Target="../media/image67.png"/><Relationship Id="rId9" Type="http://schemas.openxmlformats.org/officeDocument/2006/relationships/oleObject" Target="../embeddings/oleObject8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9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2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4.png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7.png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32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0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137.png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36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3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8.bin"/><Relationship Id="rId39" Type="http://schemas.openxmlformats.org/officeDocument/2006/relationships/image" Target="../media/image25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5.bin"/><Relationship Id="rId34" Type="http://schemas.openxmlformats.org/officeDocument/2006/relationships/oleObject" Target="../embeddings/oleObject32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15.wmf"/><Relationship Id="rId25" Type="http://schemas.openxmlformats.org/officeDocument/2006/relationships/image" Target="../media/image18.wmf"/><Relationship Id="rId33" Type="http://schemas.openxmlformats.org/officeDocument/2006/relationships/image" Target="../media/image22.wmf"/><Relationship Id="rId38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20.wmf"/><Relationship Id="rId41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27.bin"/><Relationship Id="rId32" Type="http://schemas.openxmlformats.org/officeDocument/2006/relationships/oleObject" Target="../embeddings/oleObject31.bin"/><Relationship Id="rId37" Type="http://schemas.openxmlformats.org/officeDocument/2006/relationships/image" Target="../media/image24.wmf"/><Relationship Id="rId40" Type="http://schemas.openxmlformats.org/officeDocument/2006/relationships/oleObject" Target="../embeddings/oleObject35.bin"/><Relationship Id="rId5" Type="http://schemas.openxmlformats.org/officeDocument/2006/relationships/image" Target="../media/image2.wmf"/><Relationship Id="rId15" Type="http://schemas.openxmlformats.org/officeDocument/2006/relationships/image" Target="../media/image14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29.bin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16.wmf"/><Relationship Id="rId31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30.bin"/><Relationship Id="rId35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37.wmf"/><Relationship Id="rId18" Type="http://schemas.openxmlformats.org/officeDocument/2006/relationships/image" Target="../media/image38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48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0688" y="5903913"/>
            <a:ext cx="341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Camilo </a:t>
            </a:r>
            <a:r>
              <a:rPr lang="pt-BR" sz="1800" kern="0" dirty="0" err="1">
                <a:latin typeface="+mn-lt"/>
                <a:cs typeface="+mn-cs"/>
              </a:rPr>
              <a:t>Daleles</a:t>
            </a:r>
            <a:r>
              <a:rPr lang="pt-BR" sz="1800" kern="0" dirty="0">
                <a:latin typeface="+mn-lt"/>
                <a:cs typeface="+mn-cs"/>
              </a:rPr>
              <a:t> </a:t>
            </a:r>
            <a:r>
              <a:rPr lang="pt-BR" sz="1800" kern="0" dirty="0" err="1">
                <a:latin typeface="+mn-lt"/>
                <a:cs typeface="+mn-cs"/>
              </a:rPr>
              <a:t>Rennó</a:t>
            </a:r>
            <a:endParaRPr lang="pt-BR" sz="18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smtClean="0">
                <a:latin typeface="Arial Unicode MS" pitchFamily="34" charset="-128"/>
                <a:cs typeface="+mn-cs"/>
              </a:rPr>
              <a:t>http</a:t>
            </a:r>
            <a:r>
              <a:rPr lang="pt-BR" sz="1200" kern="0" dirty="0">
                <a:latin typeface="Arial Unicode MS" pitchFamily="34" charset="-128"/>
                <a:cs typeface="+mn-cs"/>
              </a:rPr>
              <a:t>://www.dpi.inpe.br/~camilo/estatistica/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 smtClean="0"/>
              <a:t>Estatística: Aplicação ao Sensoriamento Remoto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SER 204 </a:t>
            </a:r>
            <a:r>
              <a:rPr lang="pt-BR" sz="2400" dirty="0"/>
              <a:t>- </a:t>
            </a:r>
            <a:r>
              <a:rPr lang="pt-BR" sz="2400"/>
              <a:t>ANO  </a:t>
            </a:r>
            <a:r>
              <a:rPr lang="pt-BR" sz="2400" smtClean="0"/>
              <a:t>2023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Componentes Principais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o 23"/>
          <p:cNvGraphicFramePr>
            <a:graphicFrameLocks noChangeAspect="1"/>
          </p:cNvGraphicFramePr>
          <p:nvPr/>
        </p:nvGraphicFramePr>
        <p:xfrm>
          <a:off x="814388" y="5924550"/>
          <a:ext cx="11001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" name="Equação" r:id="rId4" imgW="647700" imgH="228600" progId="Equation.3">
                  <p:embed/>
                </p:oleObj>
              </mc:Choice>
              <mc:Fallback>
                <p:oleObj name="Equação" r:id="rId4" imgW="647700" imgH="228600" progId="Equation.3">
                  <p:embed/>
                  <p:pic>
                    <p:nvPicPr>
                      <p:cNvPr id="0" name="Objeto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5924550"/>
                        <a:ext cx="11001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/>
        </p:nvGraphicFramePr>
        <p:xfrm>
          <a:off x="838200" y="4710113"/>
          <a:ext cx="17684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Equação" r:id="rId6" imgW="1040948" imgH="228501" progId="Equation.3">
                  <p:embed/>
                </p:oleObj>
              </mc:Choice>
              <mc:Fallback>
                <p:oleObj name="Equação" r:id="rId6" imgW="1040948" imgH="228501" progId="Equation.3">
                  <p:embed/>
                  <p:pic>
                    <p:nvPicPr>
                      <p:cNvPr id="0" name="Obje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10113"/>
                        <a:ext cx="17684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/>
        </p:nvGraphicFramePr>
        <p:xfrm>
          <a:off x="841375" y="3273425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" name="Equação" r:id="rId8" imgW="761669" imgH="253890" progId="Equation.3">
                  <p:embed/>
                </p:oleObj>
              </mc:Choice>
              <mc:Fallback>
                <p:oleObj name="Equação" r:id="rId8" imgW="761669" imgH="253890" progId="Equation.3">
                  <p:embed/>
                  <p:pic>
                    <p:nvPicPr>
                      <p:cNvPr id="0" name="Objeto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3273425"/>
                        <a:ext cx="1295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to 1"/>
          <p:cNvGraphicFramePr>
            <a:graphicFrameLocks noChangeAspect="1"/>
          </p:cNvGraphicFramePr>
          <p:nvPr/>
        </p:nvGraphicFramePr>
        <p:xfrm>
          <a:off x="874713" y="2178050"/>
          <a:ext cx="11017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3" name="Equação" r:id="rId10" imgW="647419" imgH="215806" progId="Equation.3">
                  <p:embed/>
                </p:oleObj>
              </mc:Choice>
              <mc:Fallback>
                <p:oleObj name="Equação" r:id="rId10" imgW="647419" imgH="215806" progId="Equation.3">
                  <p:embed/>
                  <p:pic>
                    <p:nvPicPr>
                      <p:cNvPr id="0" name="Obje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178050"/>
                        <a:ext cx="11017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to 17"/>
          <p:cNvGraphicFramePr>
            <a:graphicFrameLocks noChangeAspect="1"/>
          </p:cNvGraphicFramePr>
          <p:nvPr/>
        </p:nvGraphicFramePr>
        <p:xfrm>
          <a:off x="2513013" y="2178050"/>
          <a:ext cx="155416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" name="Equação" r:id="rId12" imgW="914003" imgH="215806" progId="Equation.3">
                  <p:embed/>
                </p:oleObj>
              </mc:Choice>
              <mc:Fallback>
                <p:oleObj name="Equação" r:id="rId12" imgW="914003" imgH="215806" progId="Equation.3">
                  <p:embed/>
                  <p:pic>
                    <p:nvPicPr>
                      <p:cNvPr id="0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2178050"/>
                        <a:ext cx="155416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to 18"/>
          <p:cNvGraphicFramePr>
            <a:graphicFrameLocks noChangeAspect="1"/>
          </p:cNvGraphicFramePr>
          <p:nvPr/>
        </p:nvGraphicFramePr>
        <p:xfrm>
          <a:off x="5143500" y="2189163"/>
          <a:ext cx="7112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5" name="Equação" r:id="rId14" imgW="418918" imgH="203112" progId="Equation.3">
                  <p:embed/>
                </p:oleObj>
              </mc:Choice>
              <mc:Fallback>
                <p:oleObj name="Equação" r:id="rId14" imgW="418918" imgH="203112" progId="Equation.3">
                  <p:embed/>
                  <p:pic>
                    <p:nvPicPr>
                      <p:cNvPr id="0" name="Obje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189163"/>
                        <a:ext cx="71120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Cálculo dos Autovalores e </a:t>
            </a:r>
            <a:r>
              <a:rPr lang="pt-BR" dirty="0" err="1" smtClean="0"/>
              <a:t>Autovetores</a:t>
            </a:r>
            <a:endParaRPr lang="pt-BR" dirty="0"/>
          </a:p>
        </p:txBody>
      </p:sp>
      <p:sp>
        <p:nvSpPr>
          <p:cNvPr id="8201" name="Text Box 4"/>
          <p:cNvSpPr txBox="1">
            <a:spLocks noChangeArrowheads="1"/>
          </p:cNvSpPr>
          <p:nvPr/>
        </p:nvSpPr>
        <p:spPr bwMode="auto">
          <a:xfrm>
            <a:off x="428625" y="1460500"/>
            <a:ext cx="821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Os autovalores (</a:t>
            </a:r>
            <a:r>
              <a:rPr lang="pt-BR" altLang="pt-BR" sz="1600" b="1">
                <a:sym typeface="Symbol" pitchFamily="18" charset="2"/>
              </a:rPr>
              <a:t></a:t>
            </a:r>
            <a:r>
              <a:rPr lang="pt-BR" altLang="pt-BR" sz="1600"/>
              <a:t>)  e autovetores (</a:t>
            </a:r>
            <a:r>
              <a:rPr lang="pt-BR" altLang="pt-BR" sz="1600" b="1">
                <a:sym typeface="Symbol" pitchFamily="18" charset="2"/>
              </a:rPr>
              <a:t></a:t>
            </a:r>
            <a:r>
              <a:rPr lang="pt-BR" altLang="pt-BR" sz="1600"/>
              <a:t>) são obtidos de modo a satisfazer a seguintes condições:</a:t>
            </a:r>
          </a:p>
        </p:txBody>
      </p:sp>
      <p:sp>
        <p:nvSpPr>
          <p:cNvPr id="8202" name="Retângulo 24"/>
          <p:cNvSpPr>
            <a:spLocks noChangeArrowheads="1"/>
          </p:cNvSpPr>
          <p:nvPr/>
        </p:nvSpPr>
        <p:spPr bwMode="auto">
          <a:xfrm>
            <a:off x="2044700" y="2211388"/>
            <a:ext cx="400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ou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28625" y="2798763"/>
            <a:ext cx="5214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Como os autovetores </a:t>
            </a:r>
            <a:r>
              <a:rPr lang="pt-BR" altLang="pt-BR" sz="1600" b="1">
                <a:sym typeface="Symbol" pitchFamily="18" charset="2"/>
              </a:rPr>
              <a:t></a:t>
            </a:r>
            <a:r>
              <a:rPr lang="pt-BR" altLang="pt-BR" sz="1600"/>
              <a:t> são não nulos, então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57438" y="3298825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gera um polinômio de grau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m</a:t>
            </a:r>
            <a:r>
              <a:rPr lang="pt-BR" altLang="pt-BR" sz="1600"/>
              <a:t> cujas raízes representam os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m</a:t>
            </a:r>
            <a:r>
              <a:rPr lang="pt-BR" altLang="pt-BR" sz="1600"/>
              <a:t> autovalores </a:t>
            </a:r>
            <a:r>
              <a:rPr lang="pt-BR" altLang="pt-BR" sz="1600" i="1">
                <a:sym typeface="Symbol" pitchFamily="18" charset="2"/>
              </a:rPr>
              <a:t></a:t>
            </a:r>
            <a:endParaRPr lang="pt-BR" altLang="pt-BR" sz="1600" i="1"/>
          </a:p>
        </p:txBody>
      </p:sp>
      <p:sp>
        <p:nvSpPr>
          <p:cNvPr id="8205" name="Retângulo 27"/>
          <p:cNvSpPr>
            <a:spLocks noChangeArrowheads="1"/>
          </p:cNvSpPr>
          <p:nvPr/>
        </p:nvSpPr>
        <p:spPr bwMode="auto">
          <a:xfrm>
            <a:off x="4411663" y="2189163"/>
            <a:ext cx="731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sendo</a:t>
            </a:r>
          </a:p>
        </p:txBody>
      </p:sp>
      <p:sp>
        <p:nvSpPr>
          <p:cNvPr id="8206" name="Retângulo 28"/>
          <p:cNvSpPr>
            <a:spLocks noChangeArrowheads="1"/>
          </p:cNvSpPr>
          <p:nvPr/>
        </p:nvSpPr>
        <p:spPr bwMode="auto">
          <a:xfrm>
            <a:off x="6108700" y="2189163"/>
            <a:ext cx="2535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(autovetores ortogonais)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28625" y="3997325"/>
            <a:ext cx="832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Ordenam-se os autovalores do maior para o menor e para cada autovalor </a:t>
            </a:r>
            <a:r>
              <a:rPr lang="pt-BR" altLang="pt-BR" sz="1600" i="1">
                <a:sym typeface="Symbol" pitchFamily="18" charset="2"/>
              </a:rPr>
              <a:t>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k</a:t>
            </a:r>
            <a:r>
              <a:rPr lang="pt-BR" altLang="pt-BR" sz="1600"/>
              <a:t>, calcula-se o autovetor </a:t>
            </a:r>
            <a:r>
              <a:rPr lang="pt-BR" altLang="pt-BR" sz="1600" b="1">
                <a:sym typeface="Symbol" pitchFamily="18" charset="2"/>
              </a:rPr>
              <a:t>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k </a:t>
            </a:r>
            <a:r>
              <a:rPr lang="pt-BR" altLang="pt-BR" sz="1600"/>
              <a:t> de modo que: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28625" y="5192713"/>
            <a:ext cx="839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Assim, os valores transformados para a componente principal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k</a:t>
            </a:r>
            <a:r>
              <a:rPr lang="pt-BR" altLang="pt-BR" sz="1600"/>
              <a:t> são calculados a partir da matriz </a:t>
            </a:r>
            <a:r>
              <a:rPr lang="pt-BR" altLang="pt-BR" sz="1600" b="1">
                <a:latin typeface="Times New Roman" charset="0"/>
                <a:cs typeface="Times New Roman" charset="0"/>
              </a:rPr>
              <a:t>X</a:t>
            </a:r>
            <a:r>
              <a:rPr lang="pt-BR" altLang="pt-BR" sz="1600"/>
              <a:t>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405BD-EFE8-4643-A55C-746C24D5E591}" type="slidenum">
              <a:rPr lang="pt-BR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Exemplo</a:t>
            </a:r>
            <a:endParaRPr lang="pt-BR" dirty="0"/>
          </a:p>
        </p:txBody>
      </p:sp>
      <p:graphicFrame>
        <p:nvGraphicFramePr>
          <p:cNvPr id="8196" name="Objeto 16"/>
          <p:cNvGraphicFramePr>
            <a:graphicFrameLocks noChangeAspect="1"/>
          </p:cNvGraphicFramePr>
          <p:nvPr/>
        </p:nvGraphicFramePr>
        <p:xfrm>
          <a:off x="755650" y="2708275"/>
          <a:ext cx="327660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9" name="Equação" r:id="rId4" imgW="2730500" imgH="1422400" progId="Equation.3">
                  <p:embed/>
                </p:oleObj>
              </mc:Choice>
              <mc:Fallback>
                <p:oleObj name="Equação" r:id="rId4" imgW="2730500" imgH="142240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08275"/>
                        <a:ext cx="3276600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to 17"/>
          <p:cNvGraphicFramePr>
            <a:graphicFrameLocks noChangeAspect="1"/>
          </p:cNvGraphicFramePr>
          <p:nvPr/>
        </p:nvGraphicFramePr>
        <p:xfrm>
          <a:off x="755650" y="4508500"/>
          <a:ext cx="788035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0" name="Equação" r:id="rId6" imgW="6565900" imgH="1206500" progId="Equation.3">
                  <p:embed/>
                </p:oleObj>
              </mc:Choice>
              <mc:Fallback>
                <p:oleObj name="Equação" r:id="rId6" imgW="6565900" imgH="1206500" progId="Equation.3">
                  <p:embed/>
                  <p:pic>
                    <p:nvPicPr>
                      <p:cNvPr id="0" name="Objeto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08500"/>
                        <a:ext cx="7880350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to 20"/>
          <p:cNvGraphicFramePr>
            <a:graphicFrameLocks noChangeAspect="1"/>
          </p:cNvGraphicFramePr>
          <p:nvPr/>
        </p:nvGraphicFramePr>
        <p:xfrm>
          <a:off x="736600" y="6475413"/>
          <a:ext cx="29718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1" name="Equação" r:id="rId8" imgW="2476500" imgH="228600" progId="Equation.3">
                  <p:embed/>
                </p:oleObj>
              </mc:Choice>
              <mc:Fallback>
                <p:oleObj name="Equação" r:id="rId8" imgW="2476500" imgH="228600" progId="Equation.3">
                  <p:embed/>
                  <p:pic>
                    <p:nvPicPr>
                      <p:cNvPr id="0" name="Obje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6475413"/>
                        <a:ext cx="29718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tângulo 22"/>
          <p:cNvSpPr>
            <a:spLocks noChangeArrowheads="1"/>
          </p:cNvSpPr>
          <p:nvPr/>
        </p:nvSpPr>
        <p:spPr bwMode="auto">
          <a:xfrm>
            <a:off x="684213" y="6051550"/>
            <a:ext cx="4287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Encontrando as raízes do polinômio, tem-se</a:t>
            </a:r>
          </a:p>
        </p:txBody>
      </p:sp>
      <p:graphicFrame>
        <p:nvGraphicFramePr>
          <p:cNvPr id="9223" name="Objeto 16"/>
          <p:cNvGraphicFramePr>
            <a:graphicFrameLocks noChangeAspect="1"/>
          </p:cNvGraphicFramePr>
          <p:nvPr/>
        </p:nvGraphicFramePr>
        <p:xfrm>
          <a:off x="1998663" y="1400175"/>
          <a:ext cx="19970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" name="Equação" r:id="rId10" imgW="1663700" imgH="711200" progId="Equation.3">
                  <p:embed/>
                </p:oleObj>
              </mc:Choice>
              <mc:Fallback>
                <p:oleObj name="Equação" r:id="rId10" imgW="1663700" imgH="71120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1400175"/>
                        <a:ext cx="1997075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Retângulo 22"/>
          <p:cNvSpPr>
            <a:spLocks noChangeArrowheads="1"/>
          </p:cNvSpPr>
          <p:nvPr/>
        </p:nvSpPr>
        <p:spPr bwMode="auto">
          <a:xfrm>
            <a:off x="684213" y="1628775"/>
            <a:ext cx="1431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Suponha que 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684213" y="2314575"/>
            <a:ext cx="1571625" cy="339725"/>
            <a:chOff x="683568" y="2314972"/>
            <a:chExt cx="1571476" cy="338554"/>
          </a:xfrm>
        </p:grpSpPr>
        <p:graphicFrame>
          <p:nvGraphicFramePr>
            <p:cNvPr id="9227" name="Objeto 19"/>
            <p:cNvGraphicFramePr>
              <a:graphicFrameLocks noChangeAspect="1"/>
            </p:cNvGraphicFramePr>
            <p:nvPr/>
          </p:nvGraphicFramePr>
          <p:xfrm>
            <a:off x="1340644" y="2335709"/>
            <a:ext cx="914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3" name="Equação" r:id="rId12" imgW="761669" imgH="253890" progId="Equation.3">
                    <p:embed/>
                  </p:oleObj>
                </mc:Choice>
                <mc:Fallback>
                  <p:oleObj name="Equação" r:id="rId12" imgW="761669" imgH="253890" progId="Equation.3">
                    <p:embed/>
                    <p:pic>
                      <p:nvPicPr>
                        <p:cNvPr id="0" name="Obje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644" y="2335709"/>
                          <a:ext cx="9144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8" name="Retângulo 22"/>
            <p:cNvSpPr>
              <a:spLocks noChangeArrowheads="1"/>
            </p:cNvSpPr>
            <p:nvPr/>
          </p:nvSpPr>
          <p:spPr bwMode="auto">
            <a:xfrm>
              <a:off x="683568" y="2314972"/>
              <a:ext cx="7296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smtClean="0"/>
                <a:t>Então</a:t>
              </a:r>
              <a:endParaRPr lang="pt-BR" altLang="pt-BR" sz="1600" dirty="0"/>
            </a:p>
          </p:txBody>
        </p:sp>
      </p:grp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0D898-600C-4305-9F4C-09885B1176B6}" type="slidenum">
              <a:rPr lang="pt-BR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Exemplo</a:t>
            </a:r>
            <a:endParaRPr lang="pt-BR" dirty="0"/>
          </a:p>
        </p:txBody>
      </p:sp>
      <p:graphicFrame>
        <p:nvGraphicFramePr>
          <p:cNvPr id="9219" name="Objeto 16"/>
          <p:cNvGraphicFramePr>
            <a:graphicFrameLocks noChangeAspect="1"/>
          </p:cNvGraphicFramePr>
          <p:nvPr/>
        </p:nvGraphicFramePr>
        <p:xfrm>
          <a:off x="628650" y="2184400"/>
          <a:ext cx="306546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" name="Equation" r:id="rId4" imgW="2552400" imgH="711000" progId="Equation.DSMT4">
                  <p:embed/>
                </p:oleObj>
              </mc:Choice>
              <mc:Fallback>
                <p:oleObj name="Equation" r:id="rId4" imgW="2552400" imgH="711000" progId="Equation.DSMT4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184400"/>
                        <a:ext cx="306546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tângulo 22"/>
          <p:cNvSpPr>
            <a:spLocks noChangeArrowheads="1"/>
          </p:cNvSpPr>
          <p:nvPr/>
        </p:nvSpPr>
        <p:spPr bwMode="auto">
          <a:xfrm>
            <a:off x="341313" y="1463675"/>
            <a:ext cx="774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Agora, para cada autovalor, calcula-se o autovetor correspondente de modo que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Demonstrando para o primeiro autovalor </a:t>
            </a:r>
            <a:r>
              <a:rPr lang="pt-BR" altLang="pt-BR" sz="1600" i="1">
                <a:sym typeface="Symbol" pitchFamily="18" charset="2"/>
              </a:rPr>
              <a:t></a:t>
            </a:r>
            <a:r>
              <a:rPr lang="pt-BR" altLang="pt-BR" sz="1600" baseline="-2500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 = 5,7517</a:t>
            </a:r>
            <a:endParaRPr lang="pt-BR" altLang="pt-BR" sz="1600"/>
          </a:p>
        </p:txBody>
      </p:sp>
      <p:graphicFrame>
        <p:nvGraphicFramePr>
          <p:cNvPr id="9221" name="Objeto 9"/>
          <p:cNvGraphicFramePr>
            <a:graphicFrameLocks noChangeAspect="1"/>
          </p:cNvGraphicFramePr>
          <p:nvPr/>
        </p:nvGraphicFramePr>
        <p:xfrm>
          <a:off x="4144963" y="2200275"/>
          <a:ext cx="23780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" name="Equation" r:id="rId6" imgW="1981080" imgH="685800" progId="Equation.DSMT4">
                  <p:embed/>
                </p:oleObj>
              </mc:Choice>
              <mc:Fallback>
                <p:oleObj name="Equation" r:id="rId6" imgW="1981080" imgH="685800" progId="Equation.DSMT4">
                  <p:embed/>
                  <p:pic>
                    <p:nvPicPr>
                      <p:cNvPr id="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200275"/>
                        <a:ext cx="237807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to 12"/>
          <p:cNvGraphicFramePr>
            <a:graphicFrameLocks noChangeAspect="1"/>
          </p:cNvGraphicFramePr>
          <p:nvPr/>
        </p:nvGraphicFramePr>
        <p:xfrm>
          <a:off x="722313" y="5661025"/>
          <a:ext cx="371951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" name="Equação" r:id="rId8" imgW="3098800" imgH="711200" progId="Equation.3">
                  <p:embed/>
                </p:oleObj>
              </mc:Choice>
              <mc:Fallback>
                <p:oleObj name="Equação" r:id="rId8" imgW="3098800" imgH="711200" progId="Equation.3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5661025"/>
                        <a:ext cx="3719512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6853238" y="2336800"/>
          <a:ext cx="13716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" name="Equation" r:id="rId10" imgW="1143000" imgH="457200" progId="Equation.DSMT4">
                  <p:embed/>
                </p:oleObj>
              </mc:Choice>
              <mc:Fallback>
                <p:oleObj name="Equation" r:id="rId10" imgW="1143000" imgH="457200" progId="Equation.DSMT4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38" y="2336800"/>
                        <a:ext cx="13716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22"/>
          <p:cNvSpPr>
            <a:spLocks noChangeArrowheads="1"/>
          </p:cNvSpPr>
          <p:nvPr/>
        </p:nvSpPr>
        <p:spPr bwMode="auto">
          <a:xfrm>
            <a:off x="341313" y="3284538"/>
            <a:ext cx="4949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Repetindo para os demais autovalores, chega-se a:</a:t>
            </a:r>
          </a:p>
        </p:txBody>
      </p:sp>
      <p:graphicFrame>
        <p:nvGraphicFramePr>
          <p:cNvPr id="15" name="Objeto 12"/>
          <p:cNvGraphicFramePr>
            <a:graphicFrameLocks noChangeAspect="1"/>
          </p:cNvGraphicFramePr>
          <p:nvPr/>
        </p:nvGraphicFramePr>
        <p:xfrm>
          <a:off x="727075" y="3789363"/>
          <a:ext cx="348932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" name="Equação" r:id="rId12" imgW="2908300" imgH="711200" progId="Equation.3">
                  <p:embed/>
                </p:oleObj>
              </mc:Choice>
              <mc:Fallback>
                <p:oleObj name="Equação" r:id="rId12" imgW="2908300" imgH="711200" progId="Equation.3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789363"/>
                        <a:ext cx="3489325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2"/>
          <p:cNvGraphicFramePr>
            <a:graphicFrameLocks noChangeAspect="1"/>
          </p:cNvGraphicFramePr>
          <p:nvPr/>
        </p:nvGraphicFramePr>
        <p:xfrm>
          <a:off x="4427538" y="4929188"/>
          <a:ext cx="5794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0" name="Equação" r:id="rId14" imgW="482181" imgH="177646" progId="Equation.3">
                  <p:embed/>
                </p:oleObj>
              </mc:Choice>
              <mc:Fallback>
                <p:oleObj name="Equação" r:id="rId14" imgW="482181" imgH="177646" progId="Equation.3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929188"/>
                        <a:ext cx="579437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2"/>
          <p:cNvGraphicFramePr>
            <a:graphicFrameLocks noChangeAspect="1"/>
          </p:cNvGraphicFramePr>
          <p:nvPr/>
        </p:nvGraphicFramePr>
        <p:xfrm>
          <a:off x="1036638" y="5160963"/>
          <a:ext cx="32004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" name="Equação" r:id="rId16" imgW="2667000" imgH="228600" progId="Equation.3">
                  <p:embed/>
                </p:oleObj>
              </mc:Choice>
              <mc:Fallback>
                <p:oleObj name="Equação" r:id="rId16" imgW="2667000" imgH="228600" progId="Equation.3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5160963"/>
                        <a:ext cx="32004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22"/>
          <p:cNvSpPr>
            <a:spLocks noChangeArrowheads="1"/>
          </p:cNvSpPr>
          <p:nvPr/>
        </p:nvSpPr>
        <p:spPr bwMode="auto">
          <a:xfrm>
            <a:off x="323850" y="4868863"/>
            <a:ext cx="41735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Como os autovetores são ortogonais então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Assim</a:t>
            </a:r>
          </a:p>
        </p:txBody>
      </p:sp>
      <p:graphicFrame>
        <p:nvGraphicFramePr>
          <p:cNvPr id="19" name="Objeto 16"/>
          <p:cNvGraphicFramePr>
            <a:graphicFrameLocks noChangeAspect="1"/>
          </p:cNvGraphicFramePr>
          <p:nvPr/>
        </p:nvGraphicFramePr>
        <p:xfrm>
          <a:off x="7994650" y="1501775"/>
          <a:ext cx="777875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" name="Equação" r:id="rId18" imgW="647419" imgH="215806" progId="Equation.3">
                  <p:embed/>
                </p:oleObj>
              </mc:Choice>
              <mc:Fallback>
                <p:oleObj name="Equação" r:id="rId18" imgW="647419" imgH="215806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1501775"/>
                        <a:ext cx="777875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503E1-B456-464E-A265-A10708E1DB1A}" type="slidenum">
              <a:rPr lang="pt-BR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14" grpId="0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6875463" y="3519488"/>
          <a:ext cx="2146300" cy="998538"/>
        </p:xfrm>
        <a:graphic>
          <a:graphicData uri="http://schemas.openxmlformats.org/drawingml/2006/table">
            <a:tbl>
              <a:tblPr/>
              <a:tblGrid>
                <a:gridCol w="536575"/>
                <a:gridCol w="536575"/>
                <a:gridCol w="536575"/>
                <a:gridCol w="536575"/>
              </a:tblGrid>
              <a:tr h="1372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Autovalores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2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15,7615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1,2900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0,0310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0,0121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Autovetores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0,0340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0,0583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0,9481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0,3108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0,6485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0,7582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-0,0670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-0,0087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-0,3437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0,2787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-0,2837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0,8507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72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-0,6784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0,5865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0,1272</a:t>
                      </a: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-0,4238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7" marR="9527" marT="95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Análise de Componentes Principais</a:t>
            </a:r>
            <a:endParaRPr lang="pt-BR" dirty="0"/>
          </a:p>
        </p:txBody>
      </p:sp>
      <p:graphicFrame>
        <p:nvGraphicFramePr>
          <p:cNvPr id="93" name="Tabela 92"/>
          <p:cNvGraphicFramePr>
            <a:graphicFrameLocks noGrp="1"/>
          </p:cNvGraphicFramePr>
          <p:nvPr/>
        </p:nvGraphicFramePr>
        <p:xfrm>
          <a:off x="285750" y="1428750"/>
          <a:ext cx="2438400" cy="4000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0,1596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11,7544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6,9976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11,9172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9,4291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6,1867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12,8827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4,4443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17,4789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5,2574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7,4640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7,1848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15,1390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14,5949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4,1581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9,2457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4,8841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17,7273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2,4392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5,8491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14,5368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4,0345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13,2739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8,3507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0,7357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4,3470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8,9358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16,5915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0,3904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14,5826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2,9220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6,4501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14,3165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11,6657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13,4711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3,5743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7,4431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6,3426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13,0677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10,9385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4,5867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7,4271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3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428750"/>
            <a:ext cx="57610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" name="Tabela 134"/>
          <p:cNvGraphicFramePr>
            <a:graphicFrameLocks noGrp="1"/>
          </p:cNvGraphicFramePr>
          <p:nvPr/>
        </p:nvGraphicFramePr>
        <p:xfrm>
          <a:off x="5651500" y="1817688"/>
          <a:ext cx="2686052" cy="747713"/>
        </p:xfrm>
        <a:graphic>
          <a:graphicData uri="http://schemas.openxmlformats.org/drawingml/2006/table">
            <a:tbl>
              <a:tblPr/>
              <a:tblGrid>
                <a:gridCol w="671513"/>
                <a:gridCol w="671513"/>
                <a:gridCol w="671513"/>
                <a:gridCol w="671513"/>
              </a:tblGrid>
              <a:tr h="1483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Matriz de Variância-Covariância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-0,1683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-0,3171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7,3698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-3,2402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-6,3600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-0,1683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-3,2402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1,9737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-0,3171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-6,3600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3,8806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7,6995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5724525" y="1952625"/>
            <a:ext cx="3311525" cy="1865313"/>
            <a:chOff x="5723927" y="1953114"/>
            <a:chExt cx="3312620" cy="1865716"/>
          </a:xfrm>
        </p:grpSpPr>
        <p:sp>
          <p:nvSpPr>
            <p:cNvPr id="11425" name="Retângulo 21"/>
            <p:cNvSpPr>
              <a:spLocks noChangeArrowheads="1"/>
            </p:cNvSpPr>
            <p:nvPr/>
          </p:nvSpPr>
          <p:spPr bwMode="auto">
            <a:xfrm>
              <a:off x="5723927" y="1953114"/>
              <a:ext cx="500066" cy="174865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426" name="Retângulo 22"/>
            <p:cNvSpPr>
              <a:spLocks noChangeArrowheads="1"/>
            </p:cNvSpPr>
            <p:nvPr/>
          </p:nvSpPr>
          <p:spPr bwMode="auto">
            <a:xfrm>
              <a:off x="6393406" y="2105516"/>
              <a:ext cx="500066" cy="174865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427" name="Retângulo 23"/>
            <p:cNvSpPr>
              <a:spLocks noChangeArrowheads="1"/>
            </p:cNvSpPr>
            <p:nvPr/>
          </p:nvSpPr>
          <p:spPr bwMode="auto">
            <a:xfrm>
              <a:off x="7070366" y="2257914"/>
              <a:ext cx="500066" cy="174865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428" name="Retângulo 24"/>
            <p:cNvSpPr>
              <a:spLocks noChangeArrowheads="1"/>
            </p:cNvSpPr>
            <p:nvPr/>
          </p:nvSpPr>
          <p:spPr bwMode="auto">
            <a:xfrm>
              <a:off x="7756851" y="2410314"/>
              <a:ext cx="500066" cy="174865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429" name="Retângulo 25"/>
            <p:cNvSpPr>
              <a:spLocks noChangeArrowheads="1"/>
            </p:cNvSpPr>
            <p:nvPr/>
          </p:nvSpPr>
          <p:spPr bwMode="auto">
            <a:xfrm>
              <a:off x="6866682" y="3640643"/>
              <a:ext cx="2169865" cy="178187"/>
            </a:xfrm>
            <a:prstGeom prst="rect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11404" name="Grupo 31"/>
          <p:cNvGrpSpPr>
            <a:grpSpLocks/>
          </p:cNvGrpSpPr>
          <p:nvPr/>
        </p:nvGrpSpPr>
        <p:grpSpPr bwMode="auto">
          <a:xfrm>
            <a:off x="928688" y="5561013"/>
            <a:ext cx="1090612" cy="1082675"/>
            <a:chOff x="928688" y="5561254"/>
            <a:chExt cx="1090925" cy="1082434"/>
          </a:xfrm>
        </p:grpSpPr>
        <p:grpSp>
          <p:nvGrpSpPr>
            <p:cNvPr id="11406" name="Grupo 133"/>
            <p:cNvGrpSpPr>
              <a:grpSpLocks/>
            </p:cNvGrpSpPr>
            <p:nvPr/>
          </p:nvGrpSpPr>
          <p:grpSpPr bwMode="auto">
            <a:xfrm>
              <a:off x="928688" y="5643563"/>
              <a:ext cx="1000125" cy="1000125"/>
              <a:chOff x="714348" y="5500702"/>
              <a:chExt cx="1214446" cy="1214446"/>
            </a:xfrm>
          </p:grpSpPr>
          <p:sp>
            <p:nvSpPr>
              <p:cNvPr id="11411" name="Retângulo 121"/>
              <p:cNvSpPr>
                <a:spLocks noChangeArrowheads="1"/>
              </p:cNvSpPr>
              <p:nvPr/>
            </p:nvSpPr>
            <p:spPr bwMode="auto">
              <a:xfrm>
                <a:off x="1142976" y="5500702"/>
                <a:ext cx="785818" cy="7858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12" name="Retângulo 120"/>
              <p:cNvSpPr>
                <a:spLocks noChangeArrowheads="1"/>
              </p:cNvSpPr>
              <p:nvPr/>
            </p:nvSpPr>
            <p:spPr bwMode="auto">
              <a:xfrm>
                <a:off x="1000100" y="5643578"/>
                <a:ext cx="785818" cy="7858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13" name="Retângulo 119"/>
              <p:cNvSpPr>
                <a:spLocks noChangeArrowheads="1"/>
              </p:cNvSpPr>
              <p:nvPr/>
            </p:nvSpPr>
            <p:spPr bwMode="auto">
              <a:xfrm>
                <a:off x="857224" y="5786454"/>
                <a:ext cx="785818" cy="7858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14" name="Retângulo 117"/>
              <p:cNvSpPr>
                <a:spLocks noChangeArrowheads="1"/>
              </p:cNvSpPr>
              <p:nvPr/>
            </p:nvSpPr>
            <p:spPr bwMode="auto">
              <a:xfrm>
                <a:off x="714348" y="5929330"/>
                <a:ext cx="785818" cy="78581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15" name="Retângulo 122"/>
              <p:cNvSpPr>
                <a:spLocks noChangeArrowheads="1"/>
              </p:cNvSpPr>
              <p:nvPr/>
            </p:nvSpPr>
            <p:spPr bwMode="auto">
              <a:xfrm>
                <a:off x="821224" y="603620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16" name="Retângulo 123"/>
              <p:cNvSpPr>
                <a:spLocks noChangeArrowheads="1"/>
              </p:cNvSpPr>
              <p:nvPr/>
            </p:nvSpPr>
            <p:spPr bwMode="auto">
              <a:xfrm>
                <a:off x="1106976" y="617908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17" name="Retângulo 125"/>
              <p:cNvSpPr>
                <a:spLocks noChangeArrowheads="1"/>
              </p:cNvSpPr>
              <p:nvPr/>
            </p:nvSpPr>
            <p:spPr bwMode="auto">
              <a:xfrm>
                <a:off x="973624" y="639339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18" name="Retângulo 126"/>
              <p:cNvSpPr>
                <a:spLocks noChangeArrowheads="1"/>
              </p:cNvSpPr>
              <p:nvPr/>
            </p:nvSpPr>
            <p:spPr bwMode="auto">
              <a:xfrm>
                <a:off x="1000100" y="618860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19" name="Retângulo 127"/>
              <p:cNvSpPr>
                <a:spLocks noChangeArrowheads="1"/>
              </p:cNvSpPr>
              <p:nvPr/>
            </p:nvSpPr>
            <p:spPr bwMode="auto">
              <a:xfrm>
                <a:off x="1285852" y="633148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20" name="Retângulo 128"/>
              <p:cNvSpPr>
                <a:spLocks noChangeArrowheads="1"/>
              </p:cNvSpPr>
              <p:nvPr/>
            </p:nvSpPr>
            <p:spPr bwMode="auto">
              <a:xfrm>
                <a:off x="1152500" y="654579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21" name="Retângulo 129"/>
              <p:cNvSpPr>
                <a:spLocks noChangeArrowheads="1"/>
              </p:cNvSpPr>
              <p:nvPr/>
            </p:nvSpPr>
            <p:spPr bwMode="auto">
              <a:xfrm>
                <a:off x="1304900" y="657227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22" name="Retângulo 130"/>
              <p:cNvSpPr>
                <a:spLocks noChangeArrowheads="1"/>
              </p:cNvSpPr>
              <p:nvPr/>
            </p:nvSpPr>
            <p:spPr bwMode="auto">
              <a:xfrm>
                <a:off x="1357290" y="621508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23" name="Retângulo 131"/>
              <p:cNvSpPr>
                <a:spLocks noChangeArrowheads="1"/>
              </p:cNvSpPr>
              <p:nvPr/>
            </p:nvSpPr>
            <p:spPr bwMode="auto">
              <a:xfrm>
                <a:off x="1285852" y="6072206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424" name="Retângulo 132"/>
              <p:cNvSpPr>
                <a:spLocks noChangeArrowheads="1"/>
              </p:cNvSpPr>
              <p:nvPr/>
            </p:nvSpPr>
            <p:spPr bwMode="auto">
              <a:xfrm>
                <a:off x="857224" y="6536272"/>
                <a:ext cx="36000" cy="36000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28" name="Retângulo 27"/>
            <p:cNvSpPr/>
            <p:nvPr/>
          </p:nvSpPr>
          <p:spPr>
            <a:xfrm>
              <a:off x="1357436" y="5929472"/>
              <a:ext cx="306475" cy="261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i="1" dirty="0">
                  <a:solidFill>
                    <a:srgbClr val="000000"/>
                  </a:solidFill>
                  <a:latin typeface="Calibri"/>
                  <a:cs typeface="+mn-cs"/>
                </a:rPr>
                <a:t>X</a:t>
              </a:r>
              <a:r>
                <a:rPr lang="pt-BR" sz="1100" baseline="-25000" dirty="0">
                  <a:solidFill>
                    <a:srgbClr val="000000"/>
                  </a:solidFill>
                  <a:latin typeface="Calibri"/>
                  <a:cs typeface="+mn-cs"/>
                </a:rPr>
                <a:t>1</a:t>
              </a: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1482884" y="5808849"/>
              <a:ext cx="306476" cy="260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i="1" dirty="0">
                  <a:solidFill>
                    <a:srgbClr val="000000"/>
                  </a:solidFill>
                  <a:latin typeface="Calibri"/>
                  <a:cs typeface="+mn-cs"/>
                </a:rPr>
                <a:t>X</a:t>
              </a:r>
              <a:r>
                <a:rPr lang="pt-BR" sz="1100" baseline="-25000" dirty="0">
                  <a:solidFill>
                    <a:srgbClr val="000000"/>
                  </a:solidFill>
                  <a:latin typeface="Calibri"/>
                  <a:cs typeface="+mn-cs"/>
                </a:rPr>
                <a:t>2</a:t>
              </a: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1594041" y="5681877"/>
              <a:ext cx="306476" cy="261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i="1" dirty="0">
                  <a:solidFill>
                    <a:srgbClr val="000000"/>
                  </a:solidFill>
                  <a:latin typeface="Calibri"/>
                  <a:cs typeface="+mn-cs"/>
                </a:rPr>
                <a:t>X</a:t>
              </a:r>
              <a:r>
                <a:rPr lang="pt-BR" sz="1100" baseline="-25000" dirty="0">
                  <a:solidFill>
                    <a:srgbClr val="000000"/>
                  </a:solidFill>
                  <a:latin typeface="Calibri"/>
                  <a:cs typeface="+mn-cs"/>
                </a:rPr>
                <a:t>3</a:t>
              </a: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1713138" y="5561254"/>
              <a:ext cx="306475" cy="261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100" i="1" dirty="0">
                  <a:solidFill>
                    <a:srgbClr val="000000"/>
                  </a:solidFill>
                  <a:latin typeface="Calibri"/>
                  <a:cs typeface="+mn-cs"/>
                </a:rPr>
                <a:t>X</a:t>
              </a:r>
              <a:r>
                <a:rPr lang="pt-BR" sz="1100" baseline="-25000" dirty="0">
                  <a:solidFill>
                    <a:srgbClr val="000000"/>
                  </a:solidFill>
                  <a:latin typeface="Calibri"/>
                  <a:cs typeface="+mn-cs"/>
                </a:rPr>
                <a:t>4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69FC8-A4C1-4049-A75B-A428961D8FD4}" type="slidenum">
              <a:rPr lang="pt-BR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428750"/>
            <a:ext cx="57499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Análise de Componentes Principais</a:t>
            </a:r>
            <a:endParaRPr lang="pt-BR" dirty="0"/>
          </a:p>
        </p:txBody>
      </p:sp>
      <p:graphicFrame>
        <p:nvGraphicFramePr>
          <p:cNvPr id="93" name="Tabela 92"/>
          <p:cNvGraphicFramePr>
            <a:graphicFrameLocks noGrp="1"/>
          </p:cNvGraphicFramePr>
          <p:nvPr/>
        </p:nvGraphicFramePr>
        <p:xfrm>
          <a:off x="285750" y="1428750"/>
          <a:ext cx="2438400" cy="40005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CP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CP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CP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CP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-3,4404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-0,5891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-0,3154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-5,7422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-0,0515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-3,0872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-4,9424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-0,5494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0,1594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1,8577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-0,0362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0,0872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-0,1194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-8,0993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-0,4530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-0,1626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1,5819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-0,1814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1,3543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-0,9060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-0,3144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-0,6745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2,9795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3,8802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-1,3335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-0,2217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-0,7436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2,2786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2,2647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-1,4066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-4,2393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-1,7602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2,3949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-1,4413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-0,0723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702300" y="1889125"/>
          <a:ext cx="2686052" cy="747713"/>
        </p:xfrm>
        <a:graphic>
          <a:graphicData uri="http://schemas.openxmlformats.org/drawingml/2006/table">
            <a:tbl>
              <a:tblPr/>
              <a:tblGrid>
                <a:gridCol w="671513"/>
                <a:gridCol w="671513"/>
                <a:gridCol w="671513"/>
                <a:gridCol w="671513"/>
              </a:tblGrid>
              <a:tr h="1483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9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Matriz de Variância-Covariância</a:t>
                      </a:r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15,7615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1,2900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0,0310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48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0,0121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5762625" y="2020888"/>
            <a:ext cx="500063" cy="17462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6432550" y="2173288"/>
            <a:ext cx="500063" cy="17462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0875" y="3251200"/>
            <a:ext cx="2143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A primeira componente guarda 92,2% da variação total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7000875" y="4076700"/>
            <a:ext cx="2143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</a:rPr>
              <a:t>As 2 primeiras CP, acumulam 99,7% da variação total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400ED-9179-4BC6-B1FB-441E037DA380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3" name="Retângulo 2"/>
          <p:cNvSpPr/>
          <p:nvPr/>
        </p:nvSpPr>
        <p:spPr bwMode="auto">
          <a:xfrm>
            <a:off x="2998478" y="1401454"/>
            <a:ext cx="1908000" cy="180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323528" y="1360600"/>
            <a:ext cx="1296144" cy="4156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Análise de Componentes Principais no R</a:t>
            </a:r>
            <a:endParaRPr lang="pt-BR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355976" y="3429000"/>
            <a:ext cx="4502275" cy="304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pccov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prcomp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(x)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pccov</a:t>
            </a: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deviations: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[1] 3.9700671 1.1358016 0.1759476 0.1101858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endParaRPr lang="fr-F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Rotation: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PC1               PC2              PC3                PC4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x1  0.03398365 -0.05831431  0.94807140 -0.310813742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x2  0.64847514 -0.75822916 -0.06702796  0.008705756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x3 -0.34373410 -0.27866559 -0.28371255 -0.850705320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fr-F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x4 -0.67835977 -0.58654366  0.12718124  0.423815393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fr-F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sum(pccov$sdev^2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17.09458</a:t>
            </a: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1447800"/>
            <a:ext cx="8678862" cy="1785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88900" indent="-88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x1&lt;-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c(0.1596,0.416,0.6841,0.5421,0.7133,0.7587,0.2824,0.8336,0.5752,0.8308,0.951,0.2796,0.7357,0.8759,0.3904, 0.5584,0.4849,0.3169,0.5869,0.794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</a:p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x2&lt;-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c(10.4043,10.1971,11.1176,9.4291,15.098,17.4789,7.464,14.5949,12.7215,17.7273,14.5368,13.2739,12.9786, 16.5915,14.5826,14.3165,13.4711,10.8015,10.9385,13.506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x3&lt;-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c(5.8457,6.9976,5.8942,6.1867,4.4443,2.5728,7.1848,4.1581,4.8841,2.4392,4.0345,4.0397,4.347,4.21,2.922, 5.595,3.5743,6.3426,4.5867,3.3238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x4&lt;-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c(11.7544,14.3787,11.9172,12.8827,9.169,5.2574,15.139,9.2457,10.5356,5.8491,8.5466,8.3507,8.9358,9.0698, 6.4501,11.6657,7.4431,13.0677,9.623,7.4271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cbind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(x1,x2,x3,x4</a:t>
            </a:r>
            <a:r>
              <a:rPr lang="pt-BR" altLang="pt-BR" sz="1400" dirty="0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79388" y="3429000"/>
            <a:ext cx="3240087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(x),4)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x1         x2          x3         x4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  0.0516  0.4024 -0.1683 -0.3171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  0.4024  7.3698 -3.2402 -6.3599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x3 -0.1683 -3.2402  1.9737  3.8805</a:t>
            </a:r>
          </a:p>
          <a:p>
            <a:pPr marL="171450" indent="-1714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x4 -0.3171 -6.3599  3.8805  7.6995</a:t>
            </a:r>
          </a:p>
          <a:p>
            <a:pPr marL="88900" indent="-88900" eaLnBrk="1" hangingPunct="1">
              <a:spcBef>
                <a:spcPct val="0"/>
              </a:spcBef>
              <a:buFont typeface="Times New Roman" panose="02020603050405020304" pitchFamily="18" charset="0"/>
              <a:buChar char="&gt;"/>
              <a:defRPr/>
            </a:pPr>
            <a:endParaRPr lang="pt-BR" altLang="pt-BR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sum(</a:t>
            </a:r>
            <a:r>
              <a:rPr lang="pt-BR" altLang="pt-B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(x)))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pt-BR" alt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17.09458</a:t>
            </a: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7884368" y="3896915"/>
            <a:ext cx="741362" cy="409575"/>
            <a:chOff x="8100392" y="4027537"/>
            <a:chExt cx="742057" cy="409575"/>
          </a:xfrm>
        </p:grpSpPr>
        <p:cxnSp>
          <p:nvCxnSpPr>
            <p:cNvPr id="13320" name="Conector de seta reta 5"/>
            <p:cNvCxnSpPr>
              <a:cxnSpLocks noChangeShapeType="1"/>
            </p:cNvCxnSpPr>
            <p:nvPr/>
          </p:nvCxnSpPr>
          <p:spPr bwMode="auto">
            <a:xfrm flipH="1">
              <a:off x="8100392" y="4330700"/>
              <a:ext cx="307008" cy="106412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3321" name="Objeto 6"/>
            <p:cNvGraphicFramePr>
              <a:graphicFrameLocks noChangeAspect="1"/>
            </p:cNvGraphicFramePr>
            <p:nvPr/>
          </p:nvGraphicFramePr>
          <p:xfrm>
            <a:off x="8388424" y="4027537"/>
            <a:ext cx="45402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" name="Equação" r:id="rId4" imgW="266469" imgH="241091" progId="Equation.3">
                    <p:embed/>
                  </p:oleObj>
                </mc:Choice>
                <mc:Fallback>
                  <p:oleObj name="Equação" r:id="rId4" imgW="266469" imgH="241091" progId="Equation.3">
                    <p:embed/>
                    <p:pic>
                      <p:nvPicPr>
                        <p:cNvPr id="0" name="Obje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8424" y="4027537"/>
                          <a:ext cx="45402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D3EDA-F2FF-4FAC-8BA5-E130439B03F3}" type="slidenum">
              <a:rPr lang="pt-BR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Análise de Componentes Principais no R</a:t>
            </a:r>
            <a:endParaRPr lang="pt-B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1447800"/>
            <a:ext cx="4752975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pccov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PC1     PC2          PC3        PC4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3.970 1.13580  0.17595 0.11019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0.922 0.07547 0.00181  0.00071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Cumulative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Proportion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0.922 0.99748  0.99929 1.00000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pccov$x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#Calculando as componentes principais</a:t>
            </a:r>
          </a:p>
          <a:p>
            <a:pPr marL="88900" indent="-88900" eaLnBrk="1" hangingPunct="1">
              <a:spcBef>
                <a:spcPct val="0"/>
              </a:spcBef>
              <a:buFont typeface="Times New Roman" panose="02020603050405020304" pitchFamily="18" charset="0"/>
              <a:buChar char="&gt;"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),4)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PC1   PC2   PC3   PC4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PC1 15.7614 0.00 0.000 0.0000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PC2  0.0000 1.29 0.000 0.0000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PC3  0.0000 0.00 0.031 0.0000</a:t>
            </a:r>
          </a:p>
          <a:p>
            <a:pPr marL="177800" indent="-177800" eaLnBrk="1" hangingPunct="1">
              <a:spcBef>
                <a:spcPct val="0"/>
              </a:spcBef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PC4  0.0000 0.00 0.000 0.0121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6265" r="4453" b="6438"/>
          <a:stretch>
            <a:fillRect/>
          </a:stretch>
        </p:blipFill>
        <p:spPr bwMode="auto">
          <a:xfrm>
            <a:off x="5245100" y="4051300"/>
            <a:ext cx="2849563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409700"/>
            <a:ext cx="27495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D6F24-C7A2-445D-8A4D-177B035AF747}" type="slidenum">
              <a:rPr lang="pt-BR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Observações</a:t>
            </a:r>
            <a:endParaRPr lang="pt-B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2938" y="1620838"/>
            <a:ext cx="81057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600" dirty="0" smtClean="0"/>
              <a:t>A transformação prioriza as variáveis com maior variância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 smtClean="0">
                <a:solidFill>
                  <a:srgbClr val="FF0000"/>
                </a:solidFill>
              </a:rPr>
              <a:t>	Atenção:</a:t>
            </a:r>
            <a:r>
              <a:rPr lang="pt-BR" altLang="pt-BR" sz="1600" dirty="0" smtClean="0"/>
              <a:t> isso pode ocorrer quando as variáveis possuem diferentes grandezas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altLang="pt-BR" sz="1600" dirty="0" smtClean="0"/>
          </a:p>
          <a:p>
            <a:pPr marL="358775" indent="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 smtClean="0"/>
              <a:t>Para neutralizar o efeito das variâncias de cada variável de modo que todas tenham o mesmo peso, os autovalores e </a:t>
            </a:r>
            <a:r>
              <a:rPr lang="pt-BR" altLang="pt-BR" sz="1600" dirty="0" err="1" smtClean="0"/>
              <a:t>autovetores</a:t>
            </a:r>
            <a:r>
              <a:rPr lang="pt-BR" altLang="pt-BR" sz="1600" dirty="0" smtClean="0"/>
              <a:t> devem ser calculados a partir da </a:t>
            </a:r>
            <a:r>
              <a:rPr lang="pt-BR" altLang="pt-BR" sz="1600" dirty="0" smtClean="0">
                <a:solidFill>
                  <a:srgbClr val="FF0000"/>
                </a:solidFill>
              </a:rPr>
              <a:t>matriz de correlação</a:t>
            </a:r>
            <a:r>
              <a:rPr lang="pt-BR" altLang="pt-BR" sz="1600" dirty="0" smtClean="0"/>
              <a:t> (que equivale realizar a transformação sobre as variáveis padronizadas)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9F77-4C78-4179-AF01-C8F8F46BEFB1}" type="slidenum">
              <a:rPr lang="pt-BR"/>
              <a:pPr>
                <a:defRPr/>
              </a:pPr>
              <a:t>17</a:t>
            </a:fld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623715"/>
              </p:ext>
            </p:extLst>
          </p:nvPr>
        </p:nvGraphicFramePr>
        <p:xfrm>
          <a:off x="1165557" y="4289936"/>
          <a:ext cx="290195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4" name="Equação" r:id="rId4" imgW="2044700" imgH="939800" progId="Equation.3">
                  <p:embed/>
                </p:oleObj>
              </mc:Choice>
              <mc:Fallback>
                <p:oleObj name="Equação" r:id="rId4" imgW="20447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557" y="4289936"/>
                        <a:ext cx="290195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154"/>
          <p:cNvGrpSpPr>
            <a:grpSpLocks/>
          </p:cNvGrpSpPr>
          <p:nvPr/>
        </p:nvGrpSpPr>
        <p:grpSpPr bwMode="auto">
          <a:xfrm>
            <a:off x="1794207" y="4026411"/>
            <a:ext cx="2651125" cy="1597025"/>
            <a:chOff x="5193795" y="2314569"/>
            <a:chExt cx="2650476" cy="1596806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5193795" y="2314569"/>
            <a:ext cx="29051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5" name="Equation" r:id="rId6" imgW="203112" imgH="228501" progId="Equation.DSMT4">
                    <p:embed/>
                  </p:oleObj>
                </mc:Choice>
                <mc:Fallback>
                  <p:oleObj name="Equation" r:id="rId6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3795" y="2314569"/>
                          <a:ext cx="29051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4"/>
            <p:cNvGraphicFramePr>
              <a:graphicFrameLocks noChangeAspect="1"/>
            </p:cNvGraphicFramePr>
            <p:nvPr/>
          </p:nvGraphicFramePr>
          <p:xfrm>
            <a:off x="5857884" y="2314569"/>
            <a:ext cx="3095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6" name="Equation" r:id="rId8" imgW="215806" imgH="228501" progId="Equation.DSMT4">
                    <p:embed/>
                  </p:oleObj>
                </mc:Choice>
                <mc:Fallback>
                  <p:oleObj name="Equation" r:id="rId8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84" y="2314569"/>
                          <a:ext cx="3095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5"/>
            <p:cNvGraphicFramePr>
              <a:graphicFrameLocks noChangeAspect="1"/>
            </p:cNvGraphicFramePr>
            <p:nvPr/>
          </p:nvGraphicFramePr>
          <p:xfrm>
            <a:off x="6939360" y="2314569"/>
            <a:ext cx="34448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7" name="Equation" r:id="rId10" imgW="241300" imgH="228600" progId="Equation.DSMT4">
                    <p:embed/>
                  </p:oleObj>
                </mc:Choice>
                <mc:Fallback>
                  <p:oleObj name="Equation" r:id="rId10" imgW="2413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9360" y="2314569"/>
                          <a:ext cx="344487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56"/>
            <p:cNvGraphicFramePr>
              <a:graphicFrameLocks noChangeAspect="1"/>
            </p:cNvGraphicFramePr>
            <p:nvPr/>
          </p:nvGraphicFramePr>
          <p:xfrm>
            <a:off x="7526771" y="2615288"/>
            <a:ext cx="29051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8" name="Equation" r:id="rId12" imgW="203112" imgH="228501" progId="Equation.DSMT4">
                    <p:embed/>
                  </p:oleObj>
                </mc:Choice>
                <mc:Fallback>
                  <p:oleObj name="Equation" r:id="rId12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6771" y="2615288"/>
                          <a:ext cx="29051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7"/>
            <p:cNvGraphicFramePr>
              <a:graphicFrameLocks noChangeAspect="1"/>
            </p:cNvGraphicFramePr>
            <p:nvPr/>
          </p:nvGraphicFramePr>
          <p:xfrm>
            <a:off x="7517249" y="2939820"/>
            <a:ext cx="3095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29" name="Equation" r:id="rId13" imgW="215806" imgH="228501" progId="Equation.DSMT4">
                    <p:embed/>
                  </p:oleObj>
                </mc:Choice>
                <mc:Fallback>
                  <p:oleObj name="Equation" r:id="rId13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7249" y="2939820"/>
                          <a:ext cx="3095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8"/>
            <p:cNvGraphicFramePr>
              <a:graphicFrameLocks noChangeAspect="1"/>
            </p:cNvGraphicFramePr>
            <p:nvPr/>
          </p:nvGraphicFramePr>
          <p:xfrm>
            <a:off x="7499783" y="3582762"/>
            <a:ext cx="3444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30" name="Equation" r:id="rId14" imgW="241300" imgH="228600" progId="Equation.DSMT4">
                    <p:embed/>
                  </p:oleObj>
                </mc:Choice>
                <mc:Fallback>
                  <p:oleObj name="Equation" r:id="rId14" imgW="2413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9783" y="3582762"/>
                          <a:ext cx="3444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9440"/>
              </p:ext>
            </p:extLst>
          </p:nvPr>
        </p:nvGraphicFramePr>
        <p:xfrm>
          <a:off x="5220072" y="4005064"/>
          <a:ext cx="23606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1" name="Equação" r:id="rId15" imgW="1663700" imgH="457200" progId="Equation.3">
                  <p:embed/>
                </p:oleObj>
              </mc:Choice>
              <mc:Fallback>
                <p:oleObj name="Equação" r:id="rId15" imgW="166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005064"/>
                        <a:ext cx="2360613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077288"/>
              </p:ext>
            </p:extLst>
          </p:nvPr>
        </p:nvGraphicFramePr>
        <p:xfrm>
          <a:off x="5220072" y="4903251"/>
          <a:ext cx="1136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2" name="Equação" r:id="rId17" imgW="799753" imgH="482391" progId="Equation.3">
                  <p:embed/>
                </p:oleObj>
              </mc:Choice>
              <mc:Fallback>
                <p:oleObj name="Equação" r:id="rId17" imgW="79975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903251"/>
                        <a:ext cx="11366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392112" y="6085160"/>
            <a:ext cx="860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err="1"/>
              <a:t>Obs</a:t>
            </a:r>
            <a:r>
              <a:rPr lang="pt-BR" altLang="pt-BR" sz="1600" dirty="0"/>
              <a:t>: em R, para computar a transformação por componentes principais utilizando a matriz de correlação, pode-se usar a função </a:t>
            </a:r>
            <a:r>
              <a:rPr lang="pt-BR" altLang="pt-BR" sz="1600" dirty="0" err="1">
                <a:latin typeface="Times New Roman" charset="0"/>
                <a:cs typeface="Times New Roman" charset="0"/>
              </a:rPr>
              <a:t>pccor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&lt;-</a:t>
            </a:r>
            <a:r>
              <a:rPr lang="pt-BR" altLang="pt-BR" sz="1600" dirty="0" err="1">
                <a:latin typeface="Times New Roman" charset="0"/>
                <a:cs typeface="Times New Roman" charset="0"/>
              </a:rPr>
              <a:t>prcomp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(x, </a:t>
            </a:r>
            <a:r>
              <a:rPr lang="pt-BR" altLang="pt-BR" sz="1600" dirty="0" err="1">
                <a:latin typeface="Times New Roman" charset="0"/>
                <a:cs typeface="Times New Roman" charset="0"/>
              </a:rPr>
              <a:t>scale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=TRUE)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Observações</a:t>
            </a:r>
            <a:endParaRPr lang="pt-BR" dirty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42938" y="1620838"/>
            <a:ext cx="79615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600" dirty="0" smtClean="0"/>
              <a:t>A transformação prioriza as variáveis com maior variância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 smtClean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 smtClean="0">
                <a:solidFill>
                  <a:srgbClr val="FF0000"/>
                </a:solidFill>
              </a:rPr>
              <a:t>	Atenção:</a:t>
            </a:r>
            <a:r>
              <a:rPr lang="pt-BR" altLang="pt-BR" sz="1600" dirty="0" smtClean="0"/>
              <a:t> isso pode ocorrer quando as variáveis possuem diferentes grandezas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altLang="pt-BR" sz="1600" dirty="0" smtClean="0"/>
          </a:p>
          <a:p>
            <a:pPr marL="358775" indent="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 smtClean="0"/>
              <a:t>Para neutralizar o efeito das variâncias de cada variável de modo que todas tenham o mesmo peso, os autovalores e </a:t>
            </a:r>
            <a:r>
              <a:rPr lang="pt-BR" altLang="pt-BR" sz="1600" dirty="0" err="1" smtClean="0"/>
              <a:t>autovetores</a:t>
            </a:r>
            <a:r>
              <a:rPr lang="pt-BR" altLang="pt-BR" sz="1600" dirty="0" smtClean="0"/>
              <a:t> devem ser calculados a partir da matriz de </a:t>
            </a:r>
            <a:r>
              <a:rPr lang="pt-BR" altLang="pt-BR" sz="1600" dirty="0"/>
              <a:t>correlação (que equivale realizar a transformação sobre as variáveis padronizadas)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9288" y="3814763"/>
            <a:ext cx="7500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600" dirty="0" smtClean="0"/>
              <a:t>Por usar covariância (ou correlação), esta transformação pressupõe </a:t>
            </a:r>
            <a:r>
              <a:rPr lang="pt-BR" altLang="pt-BR" sz="1600" dirty="0" smtClean="0">
                <a:solidFill>
                  <a:srgbClr val="FF0000"/>
                </a:solidFill>
              </a:rPr>
              <a:t>relações lineares </a:t>
            </a:r>
            <a:r>
              <a:rPr lang="pt-BR" altLang="pt-BR" sz="1600" dirty="0" smtClean="0"/>
              <a:t>entre variáveis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5D16C-08AE-4008-AA57-091858220433}" type="slidenum">
              <a:rPr lang="pt-BR"/>
              <a:pPr>
                <a:defRPr/>
              </a:pPr>
              <a:t>18</a:t>
            </a:fld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1185084" y="4653136"/>
            <a:ext cx="1638953" cy="1806346"/>
            <a:chOff x="1185084" y="4653136"/>
            <a:chExt cx="1638953" cy="1806346"/>
          </a:xfrm>
        </p:grpSpPr>
        <p:grpSp>
          <p:nvGrpSpPr>
            <p:cNvPr id="7" name="Grupo 6"/>
            <p:cNvGrpSpPr/>
            <p:nvPr/>
          </p:nvGrpSpPr>
          <p:grpSpPr>
            <a:xfrm>
              <a:off x="1185084" y="4653136"/>
              <a:ext cx="1638953" cy="1806346"/>
              <a:chOff x="1348871" y="2743547"/>
              <a:chExt cx="1638953" cy="1806346"/>
            </a:xfrm>
          </p:grpSpPr>
          <p:grpSp>
            <p:nvGrpSpPr>
              <p:cNvPr id="31" name="Grupo 66"/>
              <p:cNvGrpSpPr>
                <a:grpSpLocks/>
              </p:cNvGrpSpPr>
              <p:nvPr/>
            </p:nvGrpSpPr>
            <p:grpSpPr bwMode="auto">
              <a:xfrm>
                <a:off x="1633986" y="2906830"/>
                <a:ext cx="1257935" cy="1285788"/>
                <a:chOff x="642116" y="4715678"/>
                <a:chExt cx="1572430" cy="1285884"/>
              </a:xfrm>
            </p:grpSpPr>
            <p:cxnSp>
              <p:nvCxnSpPr>
                <p:cNvPr id="34" name="Conector de seta reta 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Conector de seta reta 9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3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2147782"/>
                  </p:ext>
                </p:extLst>
              </p:nvPr>
            </p:nvGraphicFramePr>
            <p:xfrm>
              <a:off x="2755416" y="4224479"/>
              <a:ext cx="232408" cy="325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6" name="Equation" r:id="rId4" imgW="203112" imgH="228501" progId="Equation.DSMT4">
                      <p:embed/>
                    </p:oleObj>
                  </mc:Choice>
                  <mc:Fallback>
                    <p:oleObj name="Equation" r:id="rId4" imgW="203112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5416" y="4224479"/>
                            <a:ext cx="232408" cy="325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9393525"/>
                  </p:ext>
                </p:extLst>
              </p:nvPr>
            </p:nvGraphicFramePr>
            <p:xfrm>
              <a:off x="1348871" y="2743547"/>
              <a:ext cx="247648" cy="325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7" name="Equation" r:id="rId6" imgW="215806" imgH="228501" progId="Equation.DSMT4">
                      <p:embed/>
                    </p:oleObj>
                  </mc:Choice>
                  <mc:Fallback>
                    <p:oleObj name="Equation" r:id="rId6" imgW="215806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8871" y="2743547"/>
                            <a:ext cx="247648" cy="325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upo 7"/>
            <p:cNvGrpSpPr/>
            <p:nvPr/>
          </p:nvGrpSpPr>
          <p:grpSpPr>
            <a:xfrm>
              <a:off x="1590426" y="5257579"/>
              <a:ext cx="1007082" cy="488360"/>
              <a:chOff x="4905334" y="5509808"/>
              <a:chExt cx="1007082" cy="869737"/>
            </a:xfrm>
          </p:grpSpPr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5219110" y="5911369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5010310" y="624016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5115763" y="5877272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5880115" y="634163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5681698" y="5785225"/>
                <a:ext cx="31147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5115763" y="5983377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5857043" y="6126430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4905334" y="634163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5403795" y="5509808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5619819" y="5694229"/>
                <a:ext cx="32301" cy="39027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5732456" y="6076252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5323514" y="5620196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1" name="Oval 6"/>
              <p:cNvSpPr>
                <a:spLocks noChangeArrowheads="1"/>
              </p:cNvSpPr>
              <p:nvPr/>
            </p:nvSpPr>
            <p:spPr bwMode="auto">
              <a:xfrm>
                <a:off x="5076056" y="6093296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2" name="Oval 7"/>
              <p:cNvSpPr>
                <a:spLocks noChangeArrowheads="1"/>
              </p:cNvSpPr>
              <p:nvPr/>
            </p:nvSpPr>
            <p:spPr bwMode="auto">
              <a:xfrm>
                <a:off x="4971747" y="6127393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5796136" y="6237312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5637425" y="5839361"/>
                <a:ext cx="31147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5187390" y="5771843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5724128" y="5949280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5009738" y="624016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auto">
              <a:xfrm>
                <a:off x="5292080" y="5695345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auto">
              <a:xfrm>
                <a:off x="5547811" y="5553382"/>
                <a:ext cx="32301" cy="39027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0" name="Oval 35"/>
              <p:cNvSpPr>
                <a:spLocks noChangeArrowheads="1"/>
              </p:cNvSpPr>
              <p:nvPr/>
            </p:nvSpPr>
            <p:spPr bwMode="auto">
              <a:xfrm>
                <a:off x="5688185" y="6011668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sp>
        <p:nvSpPr>
          <p:cNvPr id="36" name="Text Box 91"/>
          <p:cNvSpPr txBox="1">
            <a:spLocks noChangeArrowheads="1"/>
          </p:cNvSpPr>
          <p:nvPr/>
        </p:nvSpPr>
        <p:spPr bwMode="auto">
          <a:xfrm>
            <a:off x="2415250" y="4980432"/>
            <a:ext cx="585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0</a:t>
            </a:r>
          </a:p>
        </p:txBody>
      </p:sp>
      <p:grpSp>
        <p:nvGrpSpPr>
          <p:cNvPr id="68" name="Grupo 67"/>
          <p:cNvGrpSpPr/>
          <p:nvPr/>
        </p:nvGrpSpPr>
        <p:grpSpPr>
          <a:xfrm>
            <a:off x="5243562" y="4641850"/>
            <a:ext cx="1876376" cy="1806575"/>
            <a:chOff x="992550" y="4653383"/>
            <a:chExt cx="1876376" cy="1806575"/>
          </a:xfrm>
        </p:grpSpPr>
        <p:grpSp>
          <p:nvGrpSpPr>
            <p:cNvPr id="69" name="Grupo 68"/>
            <p:cNvGrpSpPr/>
            <p:nvPr/>
          </p:nvGrpSpPr>
          <p:grpSpPr>
            <a:xfrm>
              <a:off x="992550" y="4653383"/>
              <a:ext cx="1876376" cy="1806575"/>
              <a:chOff x="1156337" y="2743794"/>
              <a:chExt cx="1876376" cy="1806575"/>
            </a:xfrm>
          </p:grpSpPr>
          <p:grpSp>
            <p:nvGrpSpPr>
              <p:cNvPr id="93" name="Grupo 66"/>
              <p:cNvGrpSpPr>
                <a:grpSpLocks/>
              </p:cNvGrpSpPr>
              <p:nvPr/>
            </p:nvGrpSpPr>
            <p:grpSpPr bwMode="auto">
              <a:xfrm>
                <a:off x="1633986" y="2906830"/>
                <a:ext cx="1257935" cy="1285788"/>
                <a:chOff x="642116" y="4715678"/>
                <a:chExt cx="1572430" cy="1285884"/>
              </a:xfrm>
            </p:grpSpPr>
            <p:cxnSp>
              <p:nvCxnSpPr>
                <p:cNvPr id="96" name="Conector de seta reta 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" name="Conector de seta reta 9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94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9025193"/>
                  </p:ext>
                </p:extLst>
              </p:nvPr>
            </p:nvGraphicFramePr>
            <p:xfrm>
              <a:off x="2712038" y="4224932"/>
              <a:ext cx="320675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8" name="Equation" r:id="rId8" imgW="279360" imgH="228600" progId="Equation.DSMT4">
                      <p:embed/>
                    </p:oleObj>
                  </mc:Choice>
                  <mc:Fallback>
                    <p:oleObj name="Equation" r:id="rId8" imgW="27936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2038" y="4224932"/>
                            <a:ext cx="320675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5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1577784"/>
                  </p:ext>
                </p:extLst>
              </p:nvPr>
            </p:nvGraphicFramePr>
            <p:xfrm>
              <a:off x="1156337" y="2743794"/>
              <a:ext cx="336550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89" name="Equation" r:id="rId10" imgW="291960" imgH="228600" progId="Equation.DSMT4">
                      <p:embed/>
                    </p:oleObj>
                  </mc:Choice>
                  <mc:Fallback>
                    <p:oleObj name="Equation" r:id="rId10" imgW="29196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6337" y="2743794"/>
                            <a:ext cx="336550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0" name="Grupo 69"/>
            <p:cNvGrpSpPr/>
            <p:nvPr/>
          </p:nvGrpSpPr>
          <p:grpSpPr>
            <a:xfrm>
              <a:off x="1590426" y="5257579"/>
              <a:ext cx="1007082" cy="488360"/>
              <a:chOff x="4905334" y="5509808"/>
              <a:chExt cx="1007082" cy="869737"/>
            </a:xfrm>
          </p:grpSpPr>
          <p:sp>
            <p:nvSpPr>
              <p:cNvPr id="71" name="Oval 5"/>
              <p:cNvSpPr>
                <a:spLocks noChangeArrowheads="1"/>
              </p:cNvSpPr>
              <p:nvPr/>
            </p:nvSpPr>
            <p:spPr bwMode="auto">
              <a:xfrm>
                <a:off x="5219110" y="5911369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5010310" y="624016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3" name="Oval 7"/>
              <p:cNvSpPr>
                <a:spLocks noChangeArrowheads="1"/>
              </p:cNvSpPr>
              <p:nvPr/>
            </p:nvSpPr>
            <p:spPr bwMode="auto">
              <a:xfrm>
                <a:off x="5115763" y="5877272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5880115" y="634163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5" name="Oval 9"/>
              <p:cNvSpPr>
                <a:spLocks noChangeArrowheads="1"/>
              </p:cNvSpPr>
              <p:nvPr/>
            </p:nvSpPr>
            <p:spPr bwMode="auto">
              <a:xfrm>
                <a:off x="5681698" y="5785225"/>
                <a:ext cx="31147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6" name="Oval 10"/>
              <p:cNvSpPr>
                <a:spLocks noChangeArrowheads="1"/>
              </p:cNvSpPr>
              <p:nvPr/>
            </p:nvSpPr>
            <p:spPr bwMode="auto">
              <a:xfrm>
                <a:off x="5115763" y="5983377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7" name="Oval 11"/>
              <p:cNvSpPr>
                <a:spLocks noChangeArrowheads="1"/>
              </p:cNvSpPr>
              <p:nvPr/>
            </p:nvSpPr>
            <p:spPr bwMode="auto">
              <a:xfrm>
                <a:off x="5857043" y="6126430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8" name="Oval 12"/>
              <p:cNvSpPr>
                <a:spLocks noChangeArrowheads="1"/>
              </p:cNvSpPr>
              <p:nvPr/>
            </p:nvSpPr>
            <p:spPr bwMode="auto">
              <a:xfrm>
                <a:off x="4905334" y="634163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9" name="Oval 13"/>
              <p:cNvSpPr>
                <a:spLocks noChangeArrowheads="1"/>
              </p:cNvSpPr>
              <p:nvPr/>
            </p:nvSpPr>
            <p:spPr bwMode="auto">
              <a:xfrm>
                <a:off x="5403795" y="5509808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0" name="Oval 14"/>
              <p:cNvSpPr>
                <a:spLocks noChangeArrowheads="1"/>
              </p:cNvSpPr>
              <p:nvPr/>
            </p:nvSpPr>
            <p:spPr bwMode="auto">
              <a:xfrm>
                <a:off x="5619819" y="5694229"/>
                <a:ext cx="32301" cy="39027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1" name="Oval 35"/>
              <p:cNvSpPr>
                <a:spLocks noChangeArrowheads="1"/>
              </p:cNvSpPr>
              <p:nvPr/>
            </p:nvSpPr>
            <p:spPr bwMode="auto">
              <a:xfrm>
                <a:off x="5732456" y="6076252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2" name="Oval 5"/>
              <p:cNvSpPr>
                <a:spLocks noChangeArrowheads="1"/>
              </p:cNvSpPr>
              <p:nvPr/>
            </p:nvSpPr>
            <p:spPr bwMode="auto">
              <a:xfrm>
                <a:off x="5323514" y="5620196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3" name="Oval 6"/>
              <p:cNvSpPr>
                <a:spLocks noChangeArrowheads="1"/>
              </p:cNvSpPr>
              <p:nvPr/>
            </p:nvSpPr>
            <p:spPr bwMode="auto">
              <a:xfrm>
                <a:off x="5076056" y="6093296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4971747" y="6127393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5" name="Oval 8"/>
              <p:cNvSpPr>
                <a:spLocks noChangeArrowheads="1"/>
              </p:cNvSpPr>
              <p:nvPr/>
            </p:nvSpPr>
            <p:spPr bwMode="auto">
              <a:xfrm>
                <a:off x="5796136" y="6237312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6" name="Oval 9"/>
              <p:cNvSpPr>
                <a:spLocks noChangeArrowheads="1"/>
              </p:cNvSpPr>
              <p:nvPr/>
            </p:nvSpPr>
            <p:spPr bwMode="auto">
              <a:xfrm>
                <a:off x="5637425" y="5839361"/>
                <a:ext cx="31147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7" name="Oval 10"/>
              <p:cNvSpPr>
                <a:spLocks noChangeArrowheads="1"/>
              </p:cNvSpPr>
              <p:nvPr/>
            </p:nvSpPr>
            <p:spPr bwMode="auto">
              <a:xfrm>
                <a:off x="5187390" y="5771843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8" name="Oval 11"/>
              <p:cNvSpPr>
                <a:spLocks noChangeArrowheads="1"/>
              </p:cNvSpPr>
              <p:nvPr/>
            </p:nvSpPr>
            <p:spPr bwMode="auto">
              <a:xfrm>
                <a:off x="5724128" y="5949280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9" name="Oval 12"/>
              <p:cNvSpPr>
                <a:spLocks noChangeArrowheads="1"/>
              </p:cNvSpPr>
              <p:nvPr/>
            </p:nvSpPr>
            <p:spPr bwMode="auto">
              <a:xfrm>
                <a:off x="5009738" y="6240164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90" name="Oval 13"/>
              <p:cNvSpPr>
                <a:spLocks noChangeArrowheads="1"/>
              </p:cNvSpPr>
              <p:nvPr/>
            </p:nvSpPr>
            <p:spPr bwMode="auto">
              <a:xfrm>
                <a:off x="5292080" y="5695345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91" name="Oval 14"/>
              <p:cNvSpPr>
                <a:spLocks noChangeArrowheads="1"/>
              </p:cNvSpPr>
              <p:nvPr/>
            </p:nvSpPr>
            <p:spPr bwMode="auto">
              <a:xfrm>
                <a:off x="5547811" y="5553382"/>
                <a:ext cx="32301" cy="39027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92" name="Oval 35"/>
              <p:cNvSpPr>
                <a:spLocks noChangeArrowheads="1"/>
              </p:cNvSpPr>
              <p:nvPr/>
            </p:nvSpPr>
            <p:spPr bwMode="auto">
              <a:xfrm>
                <a:off x="5688185" y="6011668"/>
                <a:ext cx="32301" cy="37911"/>
              </a:xfrm>
              <a:prstGeom prst="ellipse">
                <a:avLst/>
              </a:prstGeom>
              <a:solidFill>
                <a:srgbClr val="000080"/>
              </a:solidFill>
              <a:ln w="1428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sp>
        <p:nvSpPr>
          <p:cNvPr id="5" name="Seta para a direita 4"/>
          <p:cNvSpPr/>
          <p:nvPr/>
        </p:nvSpPr>
        <p:spPr bwMode="auto">
          <a:xfrm>
            <a:off x="3851920" y="5319562"/>
            <a:ext cx="936104" cy="62971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TPC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6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Observações</a:t>
            </a:r>
            <a:endParaRPr lang="pt-BR" dirty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42938" y="1340768"/>
            <a:ext cx="79615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600" dirty="0" smtClean="0"/>
              <a:t>Por</a:t>
            </a:r>
            <a:r>
              <a:rPr lang="pt-BR" sz="1600" dirty="0" smtClean="0"/>
              <a:t> </a:t>
            </a:r>
            <a:r>
              <a:rPr lang="pt-BR" sz="1600" dirty="0"/>
              <a:t>usar a matriz de covariância ou correlação, os resultados desta transformação são mais adequados quando os dados podem ser representados por uma distribuição </a:t>
            </a:r>
            <a:r>
              <a:rPr lang="pt-BR" sz="1600" dirty="0" err="1"/>
              <a:t>multigaussiana</a:t>
            </a:r>
            <a:r>
              <a:rPr lang="pt-BR" sz="1600" dirty="0"/>
              <a:t> (gaussiana </a:t>
            </a:r>
            <a:r>
              <a:rPr lang="pt-BR" sz="1600" dirty="0" err="1"/>
              <a:t>mutidimensional</a:t>
            </a:r>
            <a:r>
              <a:rPr lang="pt-BR" sz="1600" dirty="0" smtClean="0"/>
              <a:t>)</a:t>
            </a:r>
            <a:endParaRPr lang="pt-BR" sz="16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5004" y="3743161"/>
            <a:ext cx="7500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sz="1600" dirty="0"/>
              <a:t>A transformação pode não ser eficiente se diversas </a:t>
            </a:r>
            <a:r>
              <a:rPr lang="pt-BR" sz="1600" dirty="0" err="1"/>
              <a:t>sub-populações</a:t>
            </a:r>
            <a:r>
              <a:rPr lang="pt-BR" sz="1600" dirty="0"/>
              <a:t> com diferentes relações forem analisadas </a:t>
            </a:r>
            <a:r>
              <a:rPr lang="pt-BR" sz="1600" dirty="0" smtClean="0"/>
              <a:t>simultaneamente</a:t>
            </a:r>
            <a:endParaRPr 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5D16C-08AE-4008-AA57-091858220433}" type="slidenum">
              <a:rPr lang="pt-BR"/>
              <a:pPr>
                <a:defRPr/>
              </a:pPr>
              <a:t>19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889557" y="2132856"/>
            <a:ext cx="1526816" cy="1602938"/>
            <a:chOff x="1032965" y="2743547"/>
            <a:chExt cx="1954859" cy="205232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3448" y="3226469"/>
              <a:ext cx="1062284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818" y="4192618"/>
              <a:ext cx="1065229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upo 66"/>
            <p:cNvGrpSpPr>
              <a:grpSpLocks/>
            </p:cNvGrpSpPr>
            <p:nvPr/>
          </p:nvGrpSpPr>
          <p:grpSpPr bwMode="auto">
            <a:xfrm>
              <a:off x="1633986" y="2906830"/>
              <a:ext cx="1257935" cy="1285788"/>
              <a:chOff x="642116" y="4715678"/>
              <a:chExt cx="1572430" cy="1285884"/>
            </a:xfrm>
          </p:grpSpPr>
          <p:cxnSp>
            <p:nvCxnSpPr>
              <p:cNvPr id="16" name="Conector de seta reta 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Conector de seta reta 90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6439723"/>
                </p:ext>
              </p:extLst>
            </p:nvPr>
          </p:nvGraphicFramePr>
          <p:xfrm>
            <a:off x="2755416" y="4224479"/>
            <a:ext cx="232408" cy="325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6" name="Equation" r:id="rId5" imgW="203112" imgH="228501" progId="Equation.DSMT4">
                    <p:embed/>
                  </p:oleObj>
                </mc:Choice>
                <mc:Fallback>
                  <p:oleObj name="Equation" r:id="rId5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5416" y="4224479"/>
                          <a:ext cx="232408" cy="325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6935785"/>
                </p:ext>
              </p:extLst>
            </p:nvPr>
          </p:nvGraphicFramePr>
          <p:xfrm>
            <a:off x="1348871" y="2743547"/>
            <a:ext cx="247648" cy="325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7" name="Equation" r:id="rId7" imgW="215806" imgH="228501" progId="Equation.DSMT4">
                    <p:embed/>
                  </p:oleObj>
                </mc:Choice>
                <mc:Fallback>
                  <p:oleObj name="Equation" r:id="rId7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8871" y="2743547"/>
                          <a:ext cx="247648" cy="325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Elipse 72"/>
            <p:cNvSpPr>
              <a:spLocks noChangeArrowheads="1"/>
            </p:cNvSpPr>
            <p:nvPr/>
          </p:nvSpPr>
          <p:spPr bwMode="auto">
            <a:xfrm rot="18997192">
              <a:off x="1556872" y="3345849"/>
              <a:ext cx="1428751" cy="38359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" name="Elipse 72"/>
            <p:cNvSpPr>
              <a:spLocks noChangeArrowheads="1"/>
            </p:cNvSpPr>
            <p:nvPr/>
          </p:nvSpPr>
          <p:spPr bwMode="auto">
            <a:xfrm rot="18997192">
              <a:off x="1800545" y="3411270"/>
              <a:ext cx="941405" cy="25275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" name="Elipse 72"/>
            <p:cNvSpPr>
              <a:spLocks noChangeArrowheads="1"/>
            </p:cNvSpPr>
            <p:nvPr/>
          </p:nvSpPr>
          <p:spPr bwMode="auto">
            <a:xfrm rot="18997192">
              <a:off x="2057686" y="3470756"/>
              <a:ext cx="427122" cy="1146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5" name="Elipse 72"/>
            <p:cNvSpPr>
              <a:spLocks noChangeArrowheads="1"/>
            </p:cNvSpPr>
            <p:nvPr/>
          </p:nvSpPr>
          <p:spPr bwMode="auto">
            <a:xfrm rot="18997192">
              <a:off x="2186104" y="3514787"/>
              <a:ext cx="170286" cy="4571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5593727" y="2144623"/>
            <a:ext cx="1280083" cy="1410824"/>
            <a:chOff x="4815898" y="2628937"/>
            <a:chExt cx="1638953" cy="1806346"/>
          </a:xfrm>
        </p:grpSpPr>
        <p:grpSp>
          <p:nvGrpSpPr>
            <p:cNvPr id="19" name="Grupo 66"/>
            <p:cNvGrpSpPr>
              <a:grpSpLocks/>
            </p:cNvGrpSpPr>
            <p:nvPr/>
          </p:nvGrpSpPr>
          <p:grpSpPr bwMode="auto">
            <a:xfrm>
              <a:off x="5101013" y="2792220"/>
              <a:ext cx="1257935" cy="1285788"/>
              <a:chOff x="642116" y="4715678"/>
              <a:chExt cx="1572430" cy="1285884"/>
            </a:xfrm>
          </p:grpSpPr>
          <p:cxnSp>
            <p:nvCxnSpPr>
              <p:cNvPr id="28" name="Conector de seta reta 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Conector de seta reta 90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989036"/>
                </p:ext>
              </p:extLst>
            </p:nvPr>
          </p:nvGraphicFramePr>
          <p:xfrm>
            <a:off x="6222443" y="4109869"/>
            <a:ext cx="232408" cy="325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8" name="Equation" r:id="rId9" imgW="203112" imgH="228501" progId="Equation.DSMT4">
                    <p:embed/>
                  </p:oleObj>
                </mc:Choice>
                <mc:Fallback>
                  <p:oleObj name="Equation" r:id="rId9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2443" y="4109869"/>
                          <a:ext cx="232408" cy="325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0062376"/>
                </p:ext>
              </p:extLst>
            </p:nvPr>
          </p:nvGraphicFramePr>
          <p:xfrm>
            <a:off x="4815898" y="2628937"/>
            <a:ext cx="247648" cy="325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29" name="Equation" r:id="rId10" imgW="215806" imgH="228501" progId="Equation.DSMT4">
                    <p:embed/>
                  </p:oleObj>
                </mc:Choice>
                <mc:Fallback>
                  <p:oleObj name="Equation" r:id="rId10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898" y="2628937"/>
                          <a:ext cx="247648" cy="325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Grupo 34"/>
            <p:cNvGrpSpPr/>
            <p:nvPr/>
          </p:nvGrpSpPr>
          <p:grpSpPr>
            <a:xfrm rot="1689871">
              <a:off x="5321487" y="2976322"/>
              <a:ext cx="753153" cy="975867"/>
              <a:chOff x="5302017" y="3097574"/>
              <a:chExt cx="831125" cy="975867"/>
            </a:xfrm>
          </p:grpSpPr>
          <p:sp>
            <p:nvSpPr>
              <p:cNvPr id="32" name="Forma livre 31"/>
              <p:cNvSpPr/>
              <p:nvPr/>
            </p:nvSpPr>
            <p:spPr bwMode="auto">
              <a:xfrm>
                <a:off x="5302017" y="3097574"/>
                <a:ext cx="831125" cy="975867"/>
              </a:xfrm>
              <a:custGeom>
                <a:avLst/>
                <a:gdLst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1105 h 969469"/>
                  <a:gd name="connsiteX1" fmla="*/ 68239 w 914400"/>
                  <a:gd name="connsiteY1" fmla="*/ 246137 h 969469"/>
                  <a:gd name="connsiteX2" fmla="*/ 436728 w 914400"/>
                  <a:gd name="connsiteY2" fmla="*/ 478 h 969469"/>
                  <a:gd name="connsiteX3" fmla="*/ 764274 w 914400"/>
                  <a:gd name="connsiteY3" fmla="*/ 191546 h 969469"/>
                  <a:gd name="connsiteX4" fmla="*/ 914400 w 914400"/>
                  <a:gd name="connsiteY4" fmla="*/ 464502 h 969469"/>
                  <a:gd name="connsiteX5" fmla="*/ 586854 w 914400"/>
                  <a:gd name="connsiteY5" fmla="*/ 614627 h 969469"/>
                  <a:gd name="connsiteX6" fmla="*/ 818866 w 914400"/>
                  <a:gd name="connsiteY6" fmla="*/ 914878 h 969469"/>
                  <a:gd name="connsiteX7" fmla="*/ 286603 w 914400"/>
                  <a:gd name="connsiteY7" fmla="*/ 969469 h 969469"/>
                  <a:gd name="connsiteX8" fmla="*/ 0 w 914400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15121 w 934827"/>
                  <a:gd name="connsiteY0" fmla="*/ 751105 h 980928"/>
                  <a:gd name="connsiteX1" fmla="*/ 83360 w 934827"/>
                  <a:gd name="connsiteY1" fmla="*/ 246137 h 980928"/>
                  <a:gd name="connsiteX2" fmla="*/ 451849 w 934827"/>
                  <a:gd name="connsiteY2" fmla="*/ 478 h 980928"/>
                  <a:gd name="connsiteX3" fmla="*/ 779395 w 934827"/>
                  <a:gd name="connsiteY3" fmla="*/ 191546 h 980928"/>
                  <a:gd name="connsiteX4" fmla="*/ 929521 w 934827"/>
                  <a:gd name="connsiteY4" fmla="*/ 464502 h 980928"/>
                  <a:gd name="connsiteX5" fmla="*/ 601975 w 934827"/>
                  <a:gd name="connsiteY5" fmla="*/ 614627 h 980928"/>
                  <a:gd name="connsiteX6" fmla="*/ 833987 w 934827"/>
                  <a:gd name="connsiteY6" fmla="*/ 914878 h 980928"/>
                  <a:gd name="connsiteX7" fmla="*/ 301724 w 934827"/>
                  <a:gd name="connsiteY7" fmla="*/ 969469 h 980928"/>
                  <a:gd name="connsiteX8" fmla="*/ 15121 w 934827"/>
                  <a:gd name="connsiteY8" fmla="*/ 751105 h 980928"/>
                  <a:gd name="connsiteX0" fmla="*/ 15121 w 934827"/>
                  <a:gd name="connsiteY0" fmla="*/ 588247 h 818070"/>
                  <a:gd name="connsiteX1" fmla="*/ 83360 w 934827"/>
                  <a:gd name="connsiteY1" fmla="*/ 83279 h 818070"/>
                  <a:gd name="connsiteX2" fmla="*/ 399845 w 934827"/>
                  <a:gd name="connsiteY2" fmla="*/ 62970 h 818070"/>
                  <a:gd name="connsiteX3" fmla="*/ 779395 w 934827"/>
                  <a:gd name="connsiteY3" fmla="*/ 28688 h 818070"/>
                  <a:gd name="connsiteX4" fmla="*/ 929521 w 934827"/>
                  <a:gd name="connsiteY4" fmla="*/ 301644 h 818070"/>
                  <a:gd name="connsiteX5" fmla="*/ 601975 w 934827"/>
                  <a:gd name="connsiteY5" fmla="*/ 451769 h 818070"/>
                  <a:gd name="connsiteX6" fmla="*/ 833987 w 934827"/>
                  <a:gd name="connsiteY6" fmla="*/ 752020 h 818070"/>
                  <a:gd name="connsiteX7" fmla="*/ 301724 w 934827"/>
                  <a:gd name="connsiteY7" fmla="*/ 806611 h 818070"/>
                  <a:gd name="connsiteX8" fmla="*/ 15121 w 934827"/>
                  <a:gd name="connsiteY8" fmla="*/ 588247 h 818070"/>
                  <a:gd name="connsiteX0" fmla="*/ 15121 w 931487"/>
                  <a:gd name="connsiteY0" fmla="*/ 564047 h 793870"/>
                  <a:gd name="connsiteX1" fmla="*/ 83360 w 931487"/>
                  <a:gd name="connsiteY1" fmla="*/ 59079 h 793870"/>
                  <a:gd name="connsiteX2" fmla="*/ 399845 w 931487"/>
                  <a:gd name="connsiteY2" fmla="*/ 38770 h 793870"/>
                  <a:gd name="connsiteX3" fmla="*/ 567046 w 931487"/>
                  <a:gd name="connsiteY3" fmla="*/ 260173 h 793870"/>
                  <a:gd name="connsiteX4" fmla="*/ 929521 w 931487"/>
                  <a:gd name="connsiteY4" fmla="*/ 277444 h 793870"/>
                  <a:gd name="connsiteX5" fmla="*/ 601975 w 931487"/>
                  <a:gd name="connsiteY5" fmla="*/ 427569 h 793870"/>
                  <a:gd name="connsiteX6" fmla="*/ 833987 w 931487"/>
                  <a:gd name="connsiteY6" fmla="*/ 727820 h 793870"/>
                  <a:gd name="connsiteX7" fmla="*/ 301724 w 931487"/>
                  <a:gd name="connsiteY7" fmla="*/ 782411 h 793870"/>
                  <a:gd name="connsiteX8" fmla="*/ 15121 w 931487"/>
                  <a:gd name="connsiteY8" fmla="*/ 564047 h 793870"/>
                  <a:gd name="connsiteX0" fmla="*/ 15121 w 839659"/>
                  <a:gd name="connsiteY0" fmla="*/ 564047 h 793870"/>
                  <a:gd name="connsiteX1" fmla="*/ 83360 w 839659"/>
                  <a:gd name="connsiteY1" fmla="*/ 59079 h 793870"/>
                  <a:gd name="connsiteX2" fmla="*/ 399845 w 839659"/>
                  <a:gd name="connsiteY2" fmla="*/ 38770 h 793870"/>
                  <a:gd name="connsiteX3" fmla="*/ 567046 w 839659"/>
                  <a:gd name="connsiteY3" fmla="*/ 260173 h 793870"/>
                  <a:gd name="connsiteX4" fmla="*/ 301142 w 839659"/>
                  <a:gd name="connsiteY4" fmla="*/ 342449 h 793870"/>
                  <a:gd name="connsiteX5" fmla="*/ 601975 w 839659"/>
                  <a:gd name="connsiteY5" fmla="*/ 427569 h 793870"/>
                  <a:gd name="connsiteX6" fmla="*/ 833987 w 839659"/>
                  <a:gd name="connsiteY6" fmla="*/ 727820 h 793870"/>
                  <a:gd name="connsiteX7" fmla="*/ 301724 w 839659"/>
                  <a:gd name="connsiteY7" fmla="*/ 782411 h 793870"/>
                  <a:gd name="connsiteX8" fmla="*/ 15121 w 839659"/>
                  <a:gd name="connsiteY8" fmla="*/ 564047 h 793870"/>
                  <a:gd name="connsiteX0" fmla="*/ 15121 w 836655"/>
                  <a:gd name="connsiteY0" fmla="*/ 564047 h 793870"/>
                  <a:gd name="connsiteX1" fmla="*/ 83360 w 836655"/>
                  <a:gd name="connsiteY1" fmla="*/ 59079 h 793870"/>
                  <a:gd name="connsiteX2" fmla="*/ 399845 w 836655"/>
                  <a:gd name="connsiteY2" fmla="*/ 38770 h 793870"/>
                  <a:gd name="connsiteX3" fmla="*/ 567046 w 836655"/>
                  <a:gd name="connsiteY3" fmla="*/ 260173 h 793870"/>
                  <a:gd name="connsiteX4" fmla="*/ 301142 w 836655"/>
                  <a:gd name="connsiteY4" fmla="*/ 342449 h 793870"/>
                  <a:gd name="connsiteX5" fmla="*/ 229282 w 836655"/>
                  <a:gd name="connsiteY5" fmla="*/ 492573 h 793870"/>
                  <a:gd name="connsiteX6" fmla="*/ 833987 w 836655"/>
                  <a:gd name="connsiteY6" fmla="*/ 727820 h 793870"/>
                  <a:gd name="connsiteX7" fmla="*/ 301724 w 836655"/>
                  <a:gd name="connsiteY7" fmla="*/ 782411 h 793870"/>
                  <a:gd name="connsiteX8" fmla="*/ 15121 w 836655"/>
                  <a:gd name="connsiteY8" fmla="*/ 564047 h 793870"/>
                  <a:gd name="connsiteX0" fmla="*/ 15121 w 579868"/>
                  <a:gd name="connsiteY0" fmla="*/ 564047 h 786706"/>
                  <a:gd name="connsiteX1" fmla="*/ 83360 w 579868"/>
                  <a:gd name="connsiteY1" fmla="*/ 59079 h 786706"/>
                  <a:gd name="connsiteX2" fmla="*/ 399845 w 579868"/>
                  <a:gd name="connsiteY2" fmla="*/ 38770 h 786706"/>
                  <a:gd name="connsiteX3" fmla="*/ 567046 w 579868"/>
                  <a:gd name="connsiteY3" fmla="*/ 260173 h 786706"/>
                  <a:gd name="connsiteX4" fmla="*/ 301142 w 579868"/>
                  <a:gd name="connsiteY4" fmla="*/ 342449 h 786706"/>
                  <a:gd name="connsiteX5" fmla="*/ 229282 w 579868"/>
                  <a:gd name="connsiteY5" fmla="*/ 492573 h 786706"/>
                  <a:gd name="connsiteX6" fmla="*/ 352952 w 579868"/>
                  <a:gd name="connsiteY6" fmla="*/ 641147 h 786706"/>
                  <a:gd name="connsiteX7" fmla="*/ 301724 w 579868"/>
                  <a:gd name="connsiteY7" fmla="*/ 782411 h 786706"/>
                  <a:gd name="connsiteX8" fmla="*/ 15121 w 579868"/>
                  <a:gd name="connsiteY8" fmla="*/ 564047 h 786706"/>
                  <a:gd name="connsiteX0" fmla="*/ 15121 w 579868"/>
                  <a:gd name="connsiteY0" fmla="*/ 564047 h 725644"/>
                  <a:gd name="connsiteX1" fmla="*/ 83360 w 579868"/>
                  <a:gd name="connsiteY1" fmla="*/ 59079 h 725644"/>
                  <a:gd name="connsiteX2" fmla="*/ 399845 w 579868"/>
                  <a:gd name="connsiteY2" fmla="*/ 38770 h 725644"/>
                  <a:gd name="connsiteX3" fmla="*/ 567046 w 579868"/>
                  <a:gd name="connsiteY3" fmla="*/ 260173 h 725644"/>
                  <a:gd name="connsiteX4" fmla="*/ 301142 w 579868"/>
                  <a:gd name="connsiteY4" fmla="*/ 342449 h 725644"/>
                  <a:gd name="connsiteX5" fmla="*/ 229282 w 579868"/>
                  <a:gd name="connsiteY5" fmla="*/ 492573 h 725644"/>
                  <a:gd name="connsiteX6" fmla="*/ 352952 w 579868"/>
                  <a:gd name="connsiteY6" fmla="*/ 641147 h 725644"/>
                  <a:gd name="connsiteX7" fmla="*/ 154380 w 579868"/>
                  <a:gd name="connsiteY7" fmla="*/ 717407 h 725644"/>
                  <a:gd name="connsiteX8" fmla="*/ 15121 w 579868"/>
                  <a:gd name="connsiteY8" fmla="*/ 564047 h 725644"/>
                  <a:gd name="connsiteX0" fmla="*/ 15121 w 579868"/>
                  <a:gd name="connsiteY0" fmla="*/ 564047 h 725644"/>
                  <a:gd name="connsiteX1" fmla="*/ 83360 w 579868"/>
                  <a:gd name="connsiteY1" fmla="*/ 59079 h 725644"/>
                  <a:gd name="connsiteX2" fmla="*/ 399845 w 579868"/>
                  <a:gd name="connsiteY2" fmla="*/ 38770 h 725644"/>
                  <a:gd name="connsiteX3" fmla="*/ 567046 w 579868"/>
                  <a:gd name="connsiteY3" fmla="*/ 260173 h 725644"/>
                  <a:gd name="connsiteX4" fmla="*/ 301142 w 579868"/>
                  <a:gd name="connsiteY4" fmla="*/ 342449 h 725644"/>
                  <a:gd name="connsiteX5" fmla="*/ 298620 w 579868"/>
                  <a:gd name="connsiteY5" fmla="*/ 514241 h 725644"/>
                  <a:gd name="connsiteX6" fmla="*/ 352952 w 579868"/>
                  <a:gd name="connsiteY6" fmla="*/ 641147 h 725644"/>
                  <a:gd name="connsiteX7" fmla="*/ 154380 w 579868"/>
                  <a:gd name="connsiteY7" fmla="*/ 717407 h 725644"/>
                  <a:gd name="connsiteX8" fmla="*/ 15121 w 579868"/>
                  <a:gd name="connsiteY8" fmla="*/ 564047 h 725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868" h="725644">
                    <a:moveTo>
                      <a:pt x="15121" y="564047"/>
                    </a:moveTo>
                    <a:cubicBezTo>
                      <a:pt x="-21273" y="443492"/>
                      <a:pt x="10572" y="184183"/>
                      <a:pt x="83360" y="59079"/>
                    </a:cubicBezTo>
                    <a:cubicBezTo>
                      <a:pt x="156148" y="-66025"/>
                      <a:pt x="283839" y="47869"/>
                      <a:pt x="399845" y="38770"/>
                    </a:cubicBezTo>
                    <a:cubicBezTo>
                      <a:pt x="515851" y="29671"/>
                      <a:pt x="487434" y="182836"/>
                      <a:pt x="567046" y="260173"/>
                    </a:cubicBezTo>
                    <a:cubicBezTo>
                      <a:pt x="646658" y="337510"/>
                      <a:pt x="330712" y="271936"/>
                      <a:pt x="301142" y="342449"/>
                    </a:cubicBezTo>
                    <a:cubicBezTo>
                      <a:pt x="271572" y="412963"/>
                      <a:pt x="314542" y="439178"/>
                      <a:pt x="298620" y="514241"/>
                    </a:cubicBezTo>
                    <a:cubicBezTo>
                      <a:pt x="282698" y="589304"/>
                      <a:pt x="402994" y="582007"/>
                      <a:pt x="352952" y="641147"/>
                    </a:cubicBezTo>
                    <a:cubicBezTo>
                      <a:pt x="302910" y="700287"/>
                      <a:pt x="290858" y="744702"/>
                      <a:pt x="154380" y="717407"/>
                    </a:cubicBezTo>
                    <a:cubicBezTo>
                      <a:pt x="17902" y="690112"/>
                      <a:pt x="51515" y="684602"/>
                      <a:pt x="15121" y="564047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 rot="20440037">
                <a:off x="5404668" y="3227614"/>
                <a:ext cx="545332" cy="218222"/>
              </a:xfrm>
              <a:custGeom>
                <a:avLst/>
                <a:gdLst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1105 h 969469"/>
                  <a:gd name="connsiteX1" fmla="*/ 68239 w 914400"/>
                  <a:gd name="connsiteY1" fmla="*/ 246137 h 969469"/>
                  <a:gd name="connsiteX2" fmla="*/ 436728 w 914400"/>
                  <a:gd name="connsiteY2" fmla="*/ 478 h 969469"/>
                  <a:gd name="connsiteX3" fmla="*/ 764274 w 914400"/>
                  <a:gd name="connsiteY3" fmla="*/ 191546 h 969469"/>
                  <a:gd name="connsiteX4" fmla="*/ 914400 w 914400"/>
                  <a:gd name="connsiteY4" fmla="*/ 464502 h 969469"/>
                  <a:gd name="connsiteX5" fmla="*/ 586854 w 914400"/>
                  <a:gd name="connsiteY5" fmla="*/ 614627 h 969469"/>
                  <a:gd name="connsiteX6" fmla="*/ 818866 w 914400"/>
                  <a:gd name="connsiteY6" fmla="*/ 914878 h 969469"/>
                  <a:gd name="connsiteX7" fmla="*/ 286603 w 914400"/>
                  <a:gd name="connsiteY7" fmla="*/ 969469 h 969469"/>
                  <a:gd name="connsiteX8" fmla="*/ 0 w 914400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15121 w 934827"/>
                  <a:gd name="connsiteY0" fmla="*/ 751105 h 980928"/>
                  <a:gd name="connsiteX1" fmla="*/ 83360 w 934827"/>
                  <a:gd name="connsiteY1" fmla="*/ 246137 h 980928"/>
                  <a:gd name="connsiteX2" fmla="*/ 451849 w 934827"/>
                  <a:gd name="connsiteY2" fmla="*/ 478 h 980928"/>
                  <a:gd name="connsiteX3" fmla="*/ 779395 w 934827"/>
                  <a:gd name="connsiteY3" fmla="*/ 191546 h 980928"/>
                  <a:gd name="connsiteX4" fmla="*/ 929521 w 934827"/>
                  <a:gd name="connsiteY4" fmla="*/ 464502 h 980928"/>
                  <a:gd name="connsiteX5" fmla="*/ 601975 w 934827"/>
                  <a:gd name="connsiteY5" fmla="*/ 614627 h 980928"/>
                  <a:gd name="connsiteX6" fmla="*/ 833987 w 934827"/>
                  <a:gd name="connsiteY6" fmla="*/ 914878 h 980928"/>
                  <a:gd name="connsiteX7" fmla="*/ 301724 w 934827"/>
                  <a:gd name="connsiteY7" fmla="*/ 969469 h 980928"/>
                  <a:gd name="connsiteX8" fmla="*/ 15121 w 934827"/>
                  <a:gd name="connsiteY8" fmla="*/ 751105 h 980928"/>
                  <a:gd name="connsiteX0" fmla="*/ 15121 w 934827"/>
                  <a:gd name="connsiteY0" fmla="*/ 588247 h 818070"/>
                  <a:gd name="connsiteX1" fmla="*/ 83360 w 934827"/>
                  <a:gd name="connsiteY1" fmla="*/ 83279 h 818070"/>
                  <a:gd name="connsiteX2" fmla="*/ 399845 w 934827"/>
                  <a:gd name="connsiteY2" fmla="*/ 62970 h 818070"/>
                  <a:gd name="connsiteX3" fmla="*/ 779395 w 934827"/>
                  <a:gd name="connsiteY3" fmla="*/ 28688 h 818070"/>
                  <a:gd name="connsiteX4" fmla="*/ 929521 w 934827"/>
                  <a:gd name="connsiteY4" fmla="*/ 301644 h 818070"/>
                  <a:gd name="connsiteX5" fmla="*/ 601975 w 934827"/>
                  <a:gd name="connsiteY5" fmla="*/ 451769 h 818070"/>
                  <a:gd name="connsiteX6" fmla="*/ 833987 w 934827"/>
                  <a:gd name="connsiteY6" fmla="*/ 752020 h 818070"/>
                  <a:gd name="connsiteX7" fmla="*/ 301724 w 934827"/>
                  <a:gd name="connsiteY7" fmla="*/ 806611 h 818070"/>
                  <a:gd name="connsiteX8" fmla="*/ 15121 w 934827"/>
                  <a:gd name="connsiteY8" fmla="*/ 588247 h 818070"/>
                  <a:gd name="connsiteX0" fmla="*/ 15121 w 931487"/>
                  <a:gd name="connsiteY0" fmla="*/ 564047 h 793870"/>
                  <a:gd name="connsiteX1" fmla="*/ 83360 w 931487"/>
                  <a:gd name="connsiteY1" fmla="*/ 59079 h 793870"/>
                  <a:gd name="connsiteX2" fmla="*/ 399845 w 931487"/>
                  <a:gd name="connsiteY2" fmla="*/ 38770 h 793870"/>
                  <a:gd name="connsiteX3" fmla="*/ 567046 w 931487"/>
                  <a:gd name="connsiteY3" fmla="*/ 260173 h 793870"/>
                  <a:gd name="connsiteX4" fmla="*/ 929521 w 931487"/>
                  <a:gd name="connsiteY4" fmla="*/ 277444 h 793870"/>
                  <a:gd name="connsiteX5" fmla="*/ 601975 w 931487"/>
                  <a:gd name="connsiteY5" fmla="*/ 427569 h 793870"/>
                  <a:gd name="connsiteX6" fmla="*/ 833987 w 931487"/>
                  <a:gd name="connsiteY6" fmla="*/ 727820 h 793870"/>
                  <a:gd name="connsiteX7" fmla="*/ 301724 w 931487"/>
                  <a:gd name="connsiteY7" fmla="*/ 782411 h 793870"/>
                  <a:gd name="connsiteX8" fmla="*/ 15121 w 931487"/>
                  <a:gd name="connsiteY8" fmla="*/ 564047 h 793870"/>
                  <a:gd name="connsiteX0" fmla="*/ 15121 w 839659"/>
                  <a:gd name="connsiteY0" fmla="*/ 564047 h 793870"/>
                  <a:gd name="connsiteX1" fmla="*/ 83360 w 839659"/>
                  <a:gd name="connsiteY1" fmla="*/ 59079 h 793870"/>
                  <a:gd name="connsiteX2" fmla="*/ 399845 w 839659"/>
                  <a:gd name="connsiteY2" fmla="*/ 38770 h 793870"/>
                  <a:gd name="connsiteX3" fmla="*/ 567046 w 839659"/>
                  <a:gd name="connsiteY3" fmla="*/ 260173 h 793870"/>
                  <a:gd name="connsiteX4" fmla="*/ 301142 w 839659"/>
                  <a:gd name="connsiteY4" fmla="*/ 342449 h 793870"/>
                  <a:gd name="connsiteX5" fmla="*/ 601975 w 839659"/>
                  <a:gd name="connsiteY5" fmla="*/ 427569 h 793870"/>
                  <a:gd name="connsiteX6" fmla="*/ 833987 w 839659"/>
                  <a:gd name="connsiteY6" fmla="*/ 727820 h 793870"/>
                  <a:gd name="connsiteX7" fmla="*/ 301724 w 839659"/>
                  <a:gd name="connsiteY7" fmla="*/ 782411 h 793870"/>
                  <a:gd name="connsiteX8" fmla="*/ 15121 w 839659"/>
                  <a:gd name="connsiteY8" fmla="*/ 564047 h 793870"/>
                  <a:gd name="connsiteX0" fmla="*/ 15121 w 836655"/>
                  <a:gd name="connsiteY0" fmla="*/ 564047 h 793870"/>
                  <a:gd name="connsiteX1" fmla="*/ 83360 w 836655"/>
                  <a:gd name="connsiteY1" fmla="*/ 59079 h 793870"/>
                  <a:gd name="connsiteX2" fmla="*/ 399845 w 836655"/>
                  <a:gd name="connsiteY2" fmla="*/ 38770 h 793870"/>
                  <a:gd name="connsiteX3" fmla="*/ 567046 w 836655"/>
                  <a:gd name="connsiteY3" fmla="*/ 260173 h 793870"/>
                  <a:gd name="connsiteX4" fmla="*/ 301142 w 836655"/>
                  <a:gd name="connsiteY4" fmla="*/ 342449 h 793870"/>
                  <a:gd name="connsiteX5" fmla="*/ 229282 w 836655"/>
                  <a:gd name="connsiteY5" fmla="*/ 492573 h 793870"/>
                  <a:gd name="connsiteX6" fmla="*/ 833987 w 836655"/>
                  <a:gd name="connsiteY6" fmla="*/ 727820 h 793870"/>
                  <a:gd name="connsiteX7" fmla="*/ 301724 w 836655"/>
                  <a:gd name="connsiteY7" fmla="*/ 782411 h 793870"/>
                  <a:gd name="connsiteX8" fmla="*/ 15121 w 836655"/>
                  <a:gd name="connsiteY8" fmla="*/ 564047 h 793870"/>
                  <a:gd name="connsiteX0" fmla="*/ 15121 w 579868"/>
                  <a:gd name="connsiteY0" fmla="*/ 564047 h 786706"/>
                  <a:gd name="connsiteX1" fmla="*/ 83360 w 579868"/>
                  <a:gd name="connsiteY1" fmla="*/ 59079 h 786706"/>
                  <a:gd name="connsiteX2" fmla="*/ 399845 w 579868"/>
                  <a:gd name="connsiteY2" fmla="*/ 38770 h 786706"/>
                  <a:gd name="connsiteX3" fmla="*/ 567046 w 579868"/>
                  <a:gd name="connsiteY3" fmla="*/ 260173 h 786706"/>
                  <a:gd name="connsiteX4" fmla="*/ 301142 w 579868"/>
                  <a:gd name="connsiteY4" fmla="*/ 342449 h 786706"/>
                  <a:gd name="connsiteX5" fmla="*/ 229282 w 579868"/>
                  <a:gd name="connsiteY5" fmla="*/ 492573 h 786706"/>
                  <a:gd name="connsiteX6" fmla="*/ 352952 w 579868"/>
                  <a:gd name="connsiteY6" fmla="*/ 641147 h 786706"/>
                  <a:gd name="connsiteX7" fmla="*/ 301724 w 579868"/>
                  <a:gd name="connsiteY7" fmla="*/ 782411 h 786706"/>
                  <a:gd name="connsiteX8" fmla="*/ 15121 w 579868"/>
                  <a:gd name="connsiteY8" fmla="*/ 564047 h 786706"/>
                  <a:gd name="connsiteX0" fmla="*/ 15121 w 579868"/>
                  <a:gd name="connsiteY0" fmla="*/ 564047 h 725644"/>
                  <a:gd name="connsiteX1" fmla="*/ 83360 w 579868"/>
                  <a:gd name="connsiteY1" fmla="*/ 59079 h 725644"/>
                  <a:gd name="connsiteX2" fmla="*/ 399845 w 579868"/>
                  <a:gd name="connsiteY2" fmla="*/ 38770 h 725644"/>
                  <a:gd name="connsiteX3" fmla="*/ 567046 w 579868"/>
                  <a:gd name="connsiteY3" fmla="*/ 260173 h 725644"/>
                  <a:gd name="connsiteX4" fmla="*/ 301142 w 579868"/>
                  <a:gd name="connsiteY4" fmla="*/ 342449 h 725644"/>
                  <a:gd name="connsiteX5" fmla="*/ 229282 w 579868"/>
                  <a:gd name="connsiteY5" fmla="*/ 492573 h 725644"/>
                  <a:gd name="connsiteX6" fmla="*/ 352952 w 579868"/>
                  <a:gd name="connsiteY6" fmla="*/ 641147 h 725644"/>
                  <a:gd name="connsiteX7" fmla="*/ 154380 w 579868"/>
                  <a:gd name="connsiteY7" fmla="*/ 717407 h 725644"/>
                  <a:gd name="connsiteX8" fmla="*/ 15121 w 579868"/>
                  <a:gd name="connsiteY8" fmla="*/ 564047 h 725644"/>
                  <a:gd name="connsiteX0" fmla="*/ 15121 w 407298"/>
                  <a:gd name="connsiteY0" fmla="*/ 580474 h 742071"/>
                  <a:gd name="connsiteX1" fmla="*/ 83360 w 407298"/>
                  <a:gd name="connsiteY1" fmla="*/ 75506 h 742071"/>
                  <a:gd name="connsiteX2" fmla="*/ 399845 w 407298"/>
                  <a:gd name="connsiteY2" fmla="*/ 55197 h 742071"/>
                  <a:gd name="connsiteX3" fmla="*/ 301142 w 407298"/>
                  <a:gd name="connsiteY3" fmla="*/ 358876 h 742071"/>
                  <a:gd name="connsiteX4" fmla="*/ 229282 w 407298"/>
                  <a:gd name="connsiteY4" fmla="*/ 509000 h 742071"/>
                  <a:gd name="connsiteX5" fmla="*/ 352952 w 407298"/>
                  <a:gd name="connsiteY5" fmla="*/ 657574 h 742071"/>
                  <a:gd name="connsiteX6" fmla="*/ 154380 w 407298"/>
                  <a:gd name="connsiteY6" fmla="*/ 733834 h 742071"/>
                  <a:gd name="connsiteX7" fmla="*/ 15121 w 407298"/>
                  <a:gd name="connsiteY7" fmla="*/ 580474 h 742071"/>
                  <a:gd name="connsiteX0" fmla="*/ 15121 w 402024"/>
                  <a:gd name="connsiteY0" fmla="*/ 589200 h 750797"/>
                  <a:gd name="connsiteX1" fmla="*/ 83360 w 402024"/>
                  <a:gd name="connsiteY1" fmla="*/ 84232 h 750797"/>
                  <a:gd name="connsiteX2" fmla="*/ 399845 w 402024"/>
                  <a:gd name="connsiteY2" fmla="*/ 63923 h 750797"/>
                  <a:gd name="connsiteX3" fmla="*/ 229282 w 402024"/>
                  <a:gd name="connsiteY3" fmla="*/ 517726 h 750797"/>
                  <a:gd name="connsiteX4" fmla="*/ 352952 w 402024"/>
                  <a:gd name="connsiteY4" fmla="*/ 666300 h 750797"/>
                  <a:gd name="connsiteX5" fmla="*/ 154380 w 402024"/>
                  <a:gd name="connsiteY5" fmla="*/ 742560 h 750797"/>
                  <a:gd name="connsiteX6" fmla="*/ 15121 w 402024"/>
                  <a:gd name="connsiteY6" fmla="*/ 589200 h 750797"/>
                  <a:gd name="connsiteX0" fmla="*/ 15121 w 402024"/>
                  <a:gd name="connsiteY0" fmla="*/ 589200 h 744417"/>
                  <a:gd name="connsiteX1" fmla="*/ 83360 w 402024"/>
                  <a:gd name="connsiteY1" fmla="*/ 84232 h 744417"/>
                  <a:gd name="connsiteX2" fmla="*/ 399845 w 402024"/>
                  <a:gd name="connsiteY2" fmla="*/ 63923 h 744417"/>
                  <a:gd name="connsiteX3" fmla="*/ 229282 w 402024"/>
                  <a:gd name="connsiteY3" fmla="*/ 517726 h 744417"/>
                  <a:gd name="connsiteX4" fmla="*/ 154380 w 402024"/>
                  <a:gd name="connsiteY4" fmla="*/ 742560 h 744417"/>
                  <a:gd name="connsiteX5" fmla="*/ 15121 w 402024"/>
                  <a:gd name="connsiteY5" fmla="*/ 589200 h 744417"/>
                  <a:gd name="connsiteX0" fmla="*/ 9882 w 396785"/>
                  <a:gd name="connsiteY0" fmla="*/ 589200 h 622286"/>
                  <a:gd name="connsiteX1" fmla="*/ 78121 w 396785"/>
                  <a:gd name="connsiteY1" fmla="*/ 84232 h 622286"/>
                  <a:gd name="connsiteX2" fmla="*/ 394606 w 396785"/>
                  <a:gd name="connsiteY2" fmla="*/ 63923 h 622286"/>
                  <a:gd name="connsiteX3" fmla="*/ 224043 w 396785"/>
                  <a:gd name="connsiteY3" fmla="*/ 517726 h 622286"/>
                  <a:gd name="connsiteX4" fmla="*/ 9882 w 396785"/>
                  <a:gd name="connsiteY4" fmla="*/ 589200 h 622286"/>
                  <a:gd name="connsiteX0" fmla="*/ 150171 w 322913"/>
                  <a:gd name="connsiteY0" fmla="*/ 499977 h 500000"/>
                  <a:gd name="connsiteX1" fmla="*/ 4249 w 322913"/>
                  <a:gd name="connsiteY1" fmla="*/ 66483 h 500000"/>
                  <a:gd name="connsiteX2" fmla="*/ 320734 w 322913"/>
                  <a:gd name="connsiteY2" fmla="*/ 46174 h 500000"/>
                  <a:gd name="connsiteX3" fmla="*/ 150171 w 322913"/>
                  <a:gd name="connsiteY3" fmla="*/ 499977 h 500000"/>
                  <a:gd name="connsiteX0" fmla="*/ 167050 w 322661"/>
                  <a:gd name="connsiteY0" fmla="*/ 161952 h 162268"/>
                  <a:gd name="connsiteX1" fmla="*/ 3794 w 322661"/>
                  <a:gd name="connsiteY1" fmla="*/ 66483 h 162268"/>
                  <a:gd name="connsiteX2" fmla="*/ 320279 w 322661"/>
                  <a:gd name="connsiteY2" fmla="*/ 46174 h 162268"/>
                  <a:gd name="connsiteX3" fmla="*/ 167050 w 322661"/>
                  <a:gd name="connsiteY3" fmla="*/ 161952 h 162268"/>
                  <a:gd name="connsiteX0" fmla="*/ 167050 w 325108"/>
                  <a:gd name="connsiteY0" fmla="*/ 161952 h 162268"/>
                  <a:gd name="connsiteX1" fmla="*/ 3794 w 325108"/>
                  <a:gd name="connsiteY1" fmla="*/ 66483 h 162268"/>
                  <a:gd name="connsiteX2" fmla="*/ 320279 w 325108"/>
                  <a:gd name="connsiteY2" fmla="*/ 46174 h 162268"/>
                  <a:gd name="connsiteX3" fmla="*/ 167050 w 325108"/>
                  <a:gd name="connsiteY3" fmla="*/ 161952 h 16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08" h="162268">
                    <a:moveTo>
                      <a:pt x="167050" y="161952"/>
                    </a:moveTo>
                    <a:cubicBezTo>
                      <a:pt x="114303" y="165337"/>
                      <a:pt x="-24633" y="142117"/>
                      <a:pt x="3794" y="66483"/>
                    </a:cubicBezTo>
                    <a:cubicBezTo>
                      <a:pt x="32221" y="-9151"/>
                      <a:pt x="295959" y="-26075"/>
                      <a:pt x="320279" y="46174"/>
                    </a:cubicBezTo>
                    <a:cubicBezTo>
                      <a:pt x="344599" y="118423"/>
                      <a:pt x="274539" y="113559"/>
                      <a:pt x="167050" y="16195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4" name="Forma livre 33"/>
              <p:cNvSpPr/>
              <p:nvPr/>
            </p:nvSpPr>
            <p:spPr bwMode="auto">
              <a:xfrm rot="7330015">
                <a:off x="5456947" y="3728255"/>
                <a:ext cx="193677" cy="232580"/>
              </a:xfrm>
              <a:custGeom>
                <a:avLst/>
                <a:gdLst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0627 h 968991"/>
                  <a:gd name="connsiteX1" fmla="*/ 68239 w 914400"/>
                  <a:gd name="connsiteY1" fmla="*/ 245659 h 968991"/>
                  <a:gd name="connsiteX2" fmla="*/ 436728 w 914400"/>
                  <a:gd name="connsiteY2" fmla="*/ 0 h 968991"/>
                  <a:gd name="connsiteX3" fmla="*/ 764274 w 914400"/>
                  <a:gd name="connsiteY3" fmla="*/ 191068 h 968991"/>
                  <a:gd name="connsiteX4" fmla="*/ 914400 w 914400"/>
                  <a:gd name="connsiteY4" fmla="*/ 464024 h 968991"/>
                  <a:gd name="connsiteX5" fmla="*/ 586854 w 914400"/>
                  <a:gd name="connsiteY5" fmla="*/ 614149 h 968991"/>
                  <a:gd name="connsiteX6" fmla="*/ 818866 w 914400"/>
                  <a:gd name="connsiteY6" fmla="*/ 914400 h 968991"/>
                  <a:gd name="connsiteX7" fmla="*/ 286603 w 914400"/>
                  <a:gd name="connsiteY7" fmla="*/ 968991 h 968991"/>
                  <a:gd name="connsiteX8" fmla="*/ 0 w 914400"/>
                  <a:gd name="connsiteY8" fmla="*/ 750627 h 968991"/>
                  <a:gd name="connsiteX0" fmla="*/ 0 w 914400"/>
                  <a:gd name="connsiteY0" fmla="*/ 751105 h 969469"/>
                  <a:gd name="connsiteX1" fmla="*/ 68239 w 914400"/>
                  <a:gd name="connsiteY1" fmla="*/ 246137 h 969469"/>
                  <a:gd name="connsiteX2" fmla="*/ 436728 w 914400"/>
                  <a:gd name="connsiteY2" fmla="*/ 478 h 969469"/>
                  <a:gd name="connsiteX3" fmla="*/ 764274 w 914400"/>
                  <a:gd name="connsiteY3" fmla="*/ 191546 h 969469"/>
                  <a:gd name="connsiteX4" fmla="*/ 914400 w 914400"/>
                  <a:gd name="connsiteY4" fmla="*/ 464502 h 969469"/>
                  <a:gd name="connsiteX5" fmla="*/ 586854 w 914400"/>
                  <a:gd name="connsiteY5" fmla="*/ 614627 h 969469"/>
                  <a:gd name="connsiteX6" fmla="*/ 818866 w 914400"/>
                  <a:gd name="connsiteY6" fmla="*/ 914878 h 969469"/>
                  <a:gd name="connsiteX7" fmla="*/ 286603 w 914400"/>
                  <a:gd name="connsiteY7" fmla="*/ 969469 h 969469"/>
                  <a:gd name="connsiteX8" fmla="*/ 0 w 914400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69469"/>
                  <a:gd name="connsiteX1" fmla="*/ 68239 w 919706"/>
                  <a:gd name="connsiteY1" fmla="*/ 246137 h 969469"/>
                  <a:gd name="connsiteX2" fmla="*/ 436728 w 919706"/>
                  <a:gd name="connsiteY2" fmla="*/ 478 h 969469"/>
                  <a:gd name="connsiteX3" fmla="*/ 764274 w 919706"/>
                  <a:gd name="connsiteY3" fmla="*/ 191546 h 969469"/>
                  <a:gd name="connsiteX4" fmla="*/ 914400 w 919706"/>
                  <a:gd name="connsiteY4" fmla="*/ 464502 h 969469"/>
                  <a:gd name="connsiteX5" fmla="*/ 586854 w 919706"/>
                  <a:gd name="connsiteY5" fmla="*/ 614627 h 969469"/>
                  <a:gd name="connsiteX6" fmla="*/ 818866 w 919706"/>
                  <a:gd name="connsiteY6" fmla="*/ 914878 h 969469"/>
                  <a:gd name="connsiteX7" fmla="*/ 286603 w 919706"/>
                  <a:gd name="connsiteY7" fmla="*/ 969469 h 969469"/>
                  <a:gd name="connsiteX8" fmla="*/ 0 w 919706"/>
                  <a:gd name="connsiteY8" fmla="*/ 751105 h 969469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0 w 919706"/>
                  <a:gd name="connsiteY0" fmla="*/ 751105 h 980928"/>
                  <a:gd name="connsiteX1" fmla="*/ 68239 w 919706"/>
                  <a:gd name="connsiteY1" fmla="*/ 246137 h 980928"/>
                  <a:gd name="connsiteX2" fmla="*/ 436728 w 919706"/>
                  <a:gd name="connsiteY2" fmla="*/ 478 h 980928"/>
                  <a:gd name="connsiteX3" fmla="*/ 764274 w 919706"/>
                  <a:gd name="connsiteY3" fmla="*/ 191546 h 980928"/>
                  <a:gd name="connsiteX4" fmla="*/ 914400 w 919706"/>
                  <a:gd name="connsiteY4" fmla="*/ 464502 h 980928"/>
                  <a:gd name="connsiteX5" fmla="*/ 586854 w 919706"/>
                  <a:gd name="connsiteY5" fmla="*/ 614627 h 980928"/>
                  <a:gd name="connsiteX6" fmla="*/ 818866 w 919706"/>
                  <a:gd name="connsiteY6" fmla="*/ 914878 h 980928"/>
                  <a:gd name="connsiteX7" fmla="*/ 286603 w 919706"/>
                  <a:gd name="connsiteY7" fmla="*/ 969469 h 980928"/>
                  <a:gd name="connsiteX8" fmla="*/ 0 w 919706"/>
                  <a:gd name="connsiteY8" fmla="*/ 751105 h 980928"/>
                  <a:gd name="connsiteX0" fmla="*/ 15121 w 934827"/>
                  <a:gd name="connsiteY0" fmla="*/ 751105 h 980928"/>
                  <a:gd name="connsiteX1" fmla="*/ 83360 w 934827"/>
                  <a:gd name="connsiteY1" fmla="*/ 246137 h 980928"/>
                  <a:gd name="connsiteX2" fmla="*/ 451849 w 934827"/>
                  <a:gd name="connsiteY2" fmla="*/ 478 h 980928"/>
                  <a:gd name="connsiteX3" fmla="*/ 779395 w 934827"/>
                  <a:gd name="connsiteY3" fmla="*/ 191546 h 980928"/>
                  <a:gd name="connsiteX4" fmla="*/ 929521 w 934827"/>
                  <a:gd name="connsiteY4" fmla="*/ 464502 h 980928"/>
                  <a:gd name="connsiteX5" fmla="*/ 601975 w 934827"/>
                  <a:gd name="connsiteY5" fmla="*/ 614627 h 980928"/>
                  <a:gd name="connsiteX6" fmla="*/ 833987 w 934827"/>
                  <a:gd name="connsiteY6" fmla="*/ 914878 h 980928"/>
                  <a:gd name="connsiteX7" fmla="*/ 301724 w 934827"/>
                  <a:gd name="connsiteY7" fmla="*/ 969469 h 980928"/>
                  <a:gd name="connsiteX8" fmla="*/ 15121 w 934827"/>
                  <a:gd name="connsiteY8" fmla="*/ 751105 h 980928"/>
                  <a:gd name="connsiteX0" fmla="*/ 15121 w 934827"/>
                  <a:gd name="connsiteY0" fmla="*/ 588247 h 818070"/>
                  <a:gd name="connsiteX1" fmla="*/ 83360 w 934827"/>
                  <a:gd name="connsiteY1" fmla="*/ 83279 h 818070"/>
                  <a:gd name="connsiteX2" fmla="*/ 399845 w 934827"/>
                  <a:gd name="connsiteY2" fmla="*/ 62970 h 818070"/>
                  <a:gd name="connsiteX3" fmla="*/ 779395 w 934827"/>
                  <a:gd name="connsiteY3" fmla="*/ 28688 h 818070"/>
                  <a:gd name="connsiteX4" fmla="*/ 929521 w 934827"/>
                  <a:gd name="connsiteY4" fmla="*/ 301644 h 818070"/>
                  <a:gd name="connsiteX5" fmla="*/ 601975 w 934827"/>
                  <a:gd name="connsiteY5" fmla="*/ 451769 h 818070"/>
                  <a:gd name="connsiteX6" fmla="*/ 833987 w 934827"/>
                  <a:gd name="connsiteY6" fmla="*/ 752020 h 818070"/>
                  <a:gd name="connsiteX7" fmla="*/ 301724 w 934827"/>
                  <a:gd name="connsiteY7" fmla="*/ 806611 h 818070"/>
                  <a:gd name="connsiteX8" fmla="*/ 15121 w 934827"/>
                  <a:gd name="connsiteY8" fmla="*/ 588247 h 818070"/>
                  <a:gd name="connsiteX0" fmla="*/ 15121 w 931487"/>
                  <a:gd name="connsiteY0" fmla="*/ 564047 h 793870"/>
                  <a:gd name="connsiteX1" fmla="*/ 83360 w 931487"/>
                  <a:gd name="connsiteY1" fmla="*/ 59079 h 793870"/>
                  <a:gd name="connsiteX2" fmla="*/ 399845 w 931487"/>
                  <a:gd name="connsiteY2" fmla="*/ 38770 h 793870"/>
                  <a:gd name="connsiteX3" fmla="*/ 567046 w 931487"/>
                  <a:gd name="connsiteY3" fmla="*/ 260173 h 793870"/>
                  <a:gd name="connsiteX4" fmla="*/ 929521 w 931487"/>
                  <a:gd name="connsiteY4" fmla="*/ 277444 h 793870"/>
                  <a:gd name="connsiteX5" fmla="*/ 601975 w 931487"/>
                  <a:gd name="connsiteY5" fmla="*/ 427569 h 793870"/>
                  <a:gd name="connsiteX6" fmla="*/ 833987 w 931487"/>
                  <a:gd name="connsiteY6" fmla="*/ 727820 h 793870"/>
                  <a:gd name="connsiteX7" fmla="*/ 301724 w 931487"/>
                  <a:gd name="connsiteY7" fmla="*/ 782411 h 793870"/>
                  <a:gd name="connsiteX8" fmla="*/ 15121 w 931487"/>
                  <a:gd name="connsiteY8" fmla="*/ 564047 h 793870"/>
                  <a:gd name="connsiteX0" fmla="*/ 15121 w 839659"/>
                  <a:gd name="connsiteY0" fmla="*/ 564047 h 793870"/>
                  <a:gd name="connsiteX1" fmla="*/ 83360 w 839659"/>
                  <a:gd name="connsiteY1" fmla="*/ 59079 h 793870"/>
                  <a:gd name="connsiteX2" fmla="*/ 399845 w 839659"/>
                  <a:gd name="connsiteY2" fmla="*/ 38770 h 793870"/>
                  <a:gd name="connsiteX3" fmla="*/ 567046 w 839659"/>
                  <a:gd name="connsiteY3" fmla="*/ 260173 h 793870"/>
                  <a:gd name="connsiteX4" fmla="*/ 301142 w 839659"/>
                  <a:gd name="connsiteY4" fmla="*/ 342449 h 793870"/>
                  <a:gd name="connsiteX5" fmla="*/ 601975 w 839659"/>
                  <a:gd name="connsiteY5" fmla="*/ 427569 h 793870"/>
                  <a:gd name="connsiteX6" fmla="*/ 833987 w 839659"/>
                  <a:gd name="connsiteY6" fmla="*/ 727820 h 793870"/>
                  <a:gd name="connsiteX7" fmla="*/ 301724 w 839659"/>
                  <a:gd name="connsiteY7" fmla="*/ 782411 h 793870"/>
                  <a:gd name="connsiteX8" fmla="*/ 15121 w 839659"/>
                  <a:gd name="connsiteY8" fmla="*/ 564047 h 793870"/>
                  <a:gd name="connsiteX0" fmla="*/ 15121 w 836655"/>
                  <a:gd name="connsiteY0" fmla="*/ 564047 h 793870"/>
                  <a:gd name="connsiteX1" fmla="*/ 83360 w 836655"/>
                  <a:gd name="connsiteY1" fmla="*/ 59079 h 793870"/>
                  <a:gd name="connsiteX2" fmla="*/ 399845 w 836655"/>
                  <a:gd name="connsiteY2" fmla="*/ 38770 h 793870"/>
                  <a:gd name="connsiteX3" fmla="*/ 567046 w 836655"/>
                  <a:gd name="connsiteY3" fmla="*/ 260173 h 793870"/>
                  <a:gd name="connsiteX4" fmla="*/ 301142 w 836655"/>
                  <a:gd name="connsiteY4" fmla="*/ 342449 h 793870"/>
                  <a:gd name="connsiteX5" fmla="*/ 229282 w 836655"/>
                  <a:gd name="connsiteY5" fmla="*/ 492573 h 793870"/>
                  <a:gd name="connsiteX6" fmla="*/ 833987 w 836655"/>
                  <a:gd name="connsiteY6" fmla="*/ 727820 h 793870"/>
                  <a:gd name="connsiteX7" fmla="*/ 301724 w 836655"/>
                  <a:gd name="connsiteY7" fmla="*/ 782411 h 793870"/>
                  <a:gd name="connsiteX8" fmla="*/ 15121 w 836655"/>
                  <a:gd name="connsiteY8" fmla="*/ 564047 h 793870"/>
                  <a:gd name="connsiteX0" fmla="*/ 15121 w 579868"/>
                  <a:gd name="connsiteY0" fmla="*/ 564047 h 786706"/>
                  <a:gd name="connsiteX1" fmla="*/ 83360 w 579868"/>
                  <a:gd name="connsiteY1" fmla="*/ 59079 h 786706"/>
                  <a:gd name="connsiteX2" fmla="*/ 399845 w 579868"/>
                  <a:gd name="connsiteY2" fmla="*/ 38770 h 786706"/>
                  <a:gd name="connsiteX3" fmla="*/ 567046 w 579868"/>
                  <a:gd name="connsiteY3" fmla="*/ 260173 h 786706"/>
                  <a:gd name="connsiteX4" fmla="*/ 301142 w 579868"/>
                  <a:gd name="connsiteY4" fmla="*/ 342449 h 786706"/>
                  <a:gd name="connsiteX5" fmla="*/ 229282 w 579868"/>
                  <a:gd name="connsiteY5" fmla="*/ 492573 h 786706"/>
                  <a:gd name="connsiteX6" fmla="*/ 352952 w 579868"/>
                  <a:gd name="connsiteY6" fmla="*/ 641147 h 786706"/>
                  <a:gd name="connsiteX7" fmla="*/ 301724 w 579868"/>
                  <a:gd name="connsiteY7" fmla="*/ 782411 h 786706"/>
                  <a:gd name="connsiteX8" fmla="*/ 15121 w 579868"/>
                  <a:gd name="connsiteY8" fmla="*/ 564047 h 786706"/>
                  <a:gd name="connsiteX0" fmla="*/ 15121 w 579868"/>
                  <a:gd name="connsiteY0" fmla="*/ 564047 h 725644"/>
                  <a:gd name="connsiteX1" fmla="*/ 83360 w 579868"/>
                  <a:gd name="connsiteY1" fmla="*/ 59079 h 725644"/>
                  <a:gd name="connsiteX2" fmla="*/ 399845 w 579868"/>
                  <a:gd name="connsiteY2" fmla="*/ 38770 h 725644"/>
                  <a:gd name="connsiteX3" fmla="*/ 567046 w 579868"/>
                  <a:gd name="connsiteY3" fmla="*/ 260173 h 725644"/>
                  <a:gd name="connsiteX4" fmla="*/ 301142 w 579868"/>
                  <a:gd name="connsiteY4" fmla="*/ 342449 h 725644"/>
                  <a:gd name="connsiteX5" fmla="*/ 229282 w 579868"/>
                  <a:gd name="connsiteY5" fmla="*/ 492573 h 725644"/>
                  <a:gd name="connsiteX6" fmla="*/ 352952 w 579868"/>
                  <a:gd name="connsiteY6" fmla="*/ 641147 h 725644"/>
                  <a:gd name="connsiteX7" fmla="*/ 154380 w 579868"/>
                  <a:gd name="connsiteY7" fmla="*/ 717407 h 725644"/>
                  <a:gd name="connsiteX8" fmla="*/ 15121 w 579868"/>
                  <a:gd name="connsiteY8" fmla="*/ 564047 h 725644"/>
                  <a:gd name="connsiteX0" fmla="*/ 15121 w 407298"/>
                  <a:gd name="connsiteY0" fmla="*/ 580474 h 742071"/>
                  <a:gd name="connsiteX1" fmla="*/ 83360 w 407298"/>
                  <a:gd name="connsiteY1" fmla="*/ 75506 h 742071"/>
                  <a:gd name="connsiteX2" fmla="*/ 399845 w 407298"/>
                  <a:gd name="connsiteY2" fmla="*/ 55197 h 742071"/>
                  <a:gd name="connsiteX3" fmla="*/ 301142 w 407298"/>
                  <a:gd name="connsiteY3" fmla="*/ 358876 h 742071"/>
                  <a:gd name="connsiteX4" fmla="*/ 229282 w 407298"/>
                  <a:gd name="connsiteY4" fmla="*/ 509000 h 742071"/>
                  <a:gd name="connsiteX5" fmla="*/ 352952 w 407298"/>
                  <a:gd name="connsiteY5" fmla="*/ 657574 h 742071"/>
                  <a:gd name="connsiteX6" fmla="*/ 154380 w 407298"/>
                  <a:gd name="connsiteY6" fmla="*/ 733834 h 742071"/>
                  <a:gd name="connsiteX7" fmla="*/ 15121 w 407298"/>
                  <a:gd name="connsiteY7" fmla="*/ 580474 h 742071"/>
                  <a:gd name="connsiteX0" fmla="*/ 15121 w 402024"/>
                  <a:gd name="connsiteY0" fmla="*/ 589200 h 750797"/>
                  <a:gd name="connsiteX1" fmla="*/ 83360 w 402024"/>
                  <a:gd name="connsiteY1" fmla="*/ 84232 h 750797"/>
                  <a:gd name="connsiteX2" fmla="*/ 399845 w 402024"/>
                  <a:gd name="connsiteY2" fmla="*/ 63923 h 750797"/>
                  <a:gd name="connsiteX3" fmla="*/ 229282 w 402024"/>
                  <a:gd name="connsiteY3" fmla="*/ 517726 h 750797"/>
                  <a:gd name="connsiteX4" fmla="*/ 352952 w 402024"/>
                  <a:gd name="connsiteY4" fmla="*/ 666300 h 750797"/>
                  <a:gd name="connsiteX5" fmla="*/ 154380 w 402024"/>
                  <a:gd name="connsiteY5" fmla="*/ 742560 h 750797"/>
                  <a:gd name="connsiteX6" fmla="*/ 15121 w 402024"/>
                  <a:gd name="connsiteY6" fmla="*/ 589200 h 750797"/>
                  <a:gd name="connsiteX0" fmla="*/ 15121 w 402024"/>
                  <a:gd name="connsiteY0" fmla="*/ 589200 h 744417"/>
                  <a:gd name="connsiteX1" fmla="*/ 83360 w 402024"/>
                  <a:gd name="connsiteY1" fmla="*/ 84232 h 744417"/>
                  <a:gd name="connsiteX2" fmla="*/ 399845 w 402024"/>
                  <a:gd name="connsiteY2" fmla="*/ 63923 h 744417"/>
                  <a:gd name="connsiteX3" fmla="*/ 229282 w 402024"/>
                  <a:gd name="connsiteY3" fmla="*/ 517726 h 744417"/>
                  <a:gd name="connsiteX4" fmla="*/ 154380 w 402024"/>
                  <a:gd name="connsiteY4" fmla="*/ 742560 h 744417"/>
                  <a:gd name="connsiteX5" fmla="*/ 15121 w 402024"/>
                  <a:gd name="connsiteY5" fmla="*/ 589200 h 744417"/>
                  <a:gd name="connsiteX0" fmla="*/ 9882 w 396785"/>
                  <a:gd name="connsiteY0" fmla="*/ 589200 h 622286"/>
                  <a:gd name="connsiteX1" fmla="*/ 78121 w 396785"/>
                  <a:gd name="connsiteY1" fmla="*/ 84232 h 622286"/>
                  <a:gd name="connsiteX2" fmla="*/ 394606 w 396785"/>
                  <a:gd name="connsiteY2" fmla="*/ 63923 h 622286"/>
                  <a:gd name="connsiteX3" fmla="*/ 224043 w 396785"/>
                  <a:gd name="connsiteY3" fmla="*/ 517726 h 622286"/>
                  <a:gd name="connsiteX4" fmla="*/ 9882 w 396785"/>
                  <a:gd name="connsiteY4" fmla="*/ 589200 h 622286"/>
                  <a:gd name="connsiteX0" fmla="*/ 150171 w 322913"/>
                  <a:gd name="connsiteY0" fmla="*/ 499977 h 500000"/>
                  <a:gd name="connsiteX1" fmla="*/ 4249 w 322913"/>
                  <a:gd name="connsiteY1" fmla="*/ 66483 h 500000"/>
                  <a:gd name="connsiteX2" fmla="*/ 320734 w 322913"/>
                  <a:gd name="connsiteY2" fmla="*/ 46174 h 500000"/>
                  <a:gd name="connsiteX3" fmla="*/ 150171 w 322913"/>
                  <a:gd name="connsiteY3" fmla="*/ 499977 h 500000"/>
                  <a:gd name="connsiteX0" fmla="*/ 167050 w 322661"/>
                  <a:gd name="connsiteY0" fmla="*/ 161952 h 162268"/>
                  <a:gd name="connsiteX1" fmla="*/ 3794 w 322661"/>
                  <a:gd name="connsiteY1" fmla="*/ 66483 h 162268"/>
                  <a:gd name="connsiteX2" fmla="*/ 320279 w 322661"/>
                  <a:gd name="connsiteY2" fmla="*/ 46174 h 162268"/>
                  <a:gd name="connsiteX3" fmla="*/ 167050 w 322661"/>
                  <a:gd name="connsiteY3" fmla="*/ 161952 h 162268"/>
                  <a:gd name="connsiteX0" fmla="*/ 167050 w 325108"/>
                  <a:gd name="connsiteY0" fmla="*/ 161952 h 162268"/>
                  <a:gd name="connsiteX1" fmla="*/ 3794 w 325108"/>
                  <a:gd name="connsiteY1" fmla="*/ 66483 h 162268"/>
                  <a:gd name="connsiteX2" fmla="*/ 320279 w 325108"/>
                  <a:gd name="connsiteY2" fmla="*/ 46174 h 162268"/>
                  <a:gd name="connsiteX3" fmla="*/ 167050 w 325108"/>
                  <a:gd name="connsiteY3" fmla="*/ 161952 h 16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108" h="162268">
                    <a:moveTo>
                      <a:pt x="167050" y="161952"/>
                    </a:moveTo>
                    <a:cubicBezTo>
                      <a:pt x="114303" y="165337"/>
                      <a:pt x="-24633" y="142117"/>
                      <a:pt x="3794" y="66483"/>
                    </a:cubicBezTo>
                    <a:cubicBezTo>
                      <a:pt x="32221" y="-9151"/>
                      <a:pt x="295959" y="-26075"/>
                      <a:pt x="320279" y="46174"/>
                    </a:cubicBezTo>
                    <a:cubicBezTo>
                      <a:pt x="344599" y="118423"/>
                      <a:pt x="274539" y="113559"/>
                      <a:pt x="167050" y="161952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 rot="20438734">
                <a:off x="5455007" y="3341347"/>
                <a:ext cx="197576" cy="70579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  <p:sp>
        <p:nvSpPr>
          <p:cNvPr id="37" name="CaixaDeTexto 36"/>
          <p:cNvSpPr txBox="1"/>
          <p:nvPr/>
        </p:nvSpPr>
        <p:spPr>
          <a:xfrm>
            <a:off x="3266719" y="243678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0070C0"/>
                </a:solidFill>
                <a:sym typeface="Wingdings"/>
              </a:rPr>
              <a:t>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830288" y="2436781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655004" y="5877272"/>
            <a:ext cx="7500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600" dirty="0" smtClean="0"/>
              <a:t>A interpretação dos valores de uma determinada componente principal pode ser bastante difícil, necessitando a avaliação do </a:t>
            </a:r>
            <a:r>
              <a:rPr lang="pt-BR" altLang="pt-BR" sz="1600" dirty="0" err="1" smtClean="0"/>
              <a:t>autovetor</a:t>
            </a:r>
            <a:r>
              <a:rPr lang="pt-BR" altLang="pt-BR" sz="1600" dirty="0" smtClean="0"/>
              <a:t> correspondente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3550364" y="4347125"/>
            <a:ext cx="1453684" cy="1602155"/>
            <a:chOff x="610871" y="3929987"/>
            <a:chExt cx="1638953" cy="1806346"/>
          </a:xfrm>
        </p:grpSpPr>
        <p:grpSp>
          <p:nvGrpSpPr>
            <p:cNvPr id="43" name="Grupo 42"/>
            <p:cNvGrpSpPr/>
            <p:nvPr/>
          </p:nvGrpSpPr>
          <p:grpSpPr>
            <a:xfrm>
              <a:off x="1001829" y="4196626"/>
              <a:ext cx="685800" cy="678891"/>
              <a:chOff x="1054842" y="4458309"/>
              <a:chExt cx="685800" cy="678891"/>
            </a:xfrm>
          </p:grpSpPr>
          <p:sp>
            <p:nvSpPr>
              <p:cNvPr id="69" name="Elipse 69"/>
              <p:cNvSpPr>
                <a:spLocks noChangeArrowheads="1"/>
              </p:cNvSpPr>
              <p:nvPr/>
            </p:nvSpPr>
            <p:spPr bwMode="auto">
              <a:xfrm>
                <a:off x="1054842" y="4993773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0" name="Elipse 70"/>
              <p:cNvSpPr>
                <a:spLocks noChangeArrowheads="1"/>
              </p:cNvSpPr>
              <p:nvPr/>
            </p:nvSpPr>
            <p:spPr bwMode="auto">
              <a:xfrm>
                <a:off x="1176761" y="5101203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1" name="Elipse 71"/>
              <p:cNvSpPr>
                <a:spLocks noChangeArrowheads="1"/>
              </p:cNvSpPr>
              <p:nvPr/>
            </p:nvSpPr>
            <p:spPr bwMode="auto">
              <a:xfrm>
                <a:off x="1226292" y="5029770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2" name="Elipse 72"/>
              <p:cNvSpPr>
                <a:spLocks noChangeArrowheads="1"/>
              </p:cNvSpPr>
              <p:nvPr/>
            </p:nvSpPr>
            <p:spPr bwMode="auto">
              <a:xfrm>
                <a:off x="1226292" y="488690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3" name="Elipse 73"/>
              <p:cNvSpPr>
                <a:spLocks noChangeArrowheads="1"/>
              </p:cNvSpPr>
              <p:nvPr/>
            </p:nvSpPr>
            <p:spPr bwMode="auto">
              <a:xfrm>
                <a:off x="1348211" y="488690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4" name="Elipse 74"/>
              <p:cNvSpPr>
                <a:spLocks noChangeArrowheads="1"/>
              </p:cNvSpPr>
              <p:nvPr/>
            </p:nvSpPr>
            <p:spPr bwMode="auto">
              <a:xfrm>
                <a:off x="1340592" y="495833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5" name="Elipse 75"/>
              <p:cNvSpPr>
                <a:spLocks noChangeArrowheads="1"/>
              </p:cNvSpPr>
              <p:nvPr/>
            </p:nvSpPr>
            <p:spPr bwMode="auto">
              <a:xfrm>
                <a:off x="1226292" y="474403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6" name="Elipse 76"/>
              <p:cNvSpPr>
                <a:spLocks noChangeArrowheads="1"/>
              </p:cNvSpPr>
              <p:nvPr/>
            </p:nvSpPr>
            <p:spPr bwMode="auto">
              <a:xfrm>
                <a:off x="1383046" y="474403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7" name="Elipse 77"/>
              <p:cNvSpPr>
                <a:spLocks noChangeArrowheads="1"/>
              </p:cNvSpPr>
              <p:nvPr/>
            </p:nvSpPr>
            <p:spPr bwMode="auto">
              <a:xfrm>
                <a:off x="1504965" y="481547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8" name="Elipse 78"/>
              <p:cNvSpPr>
                <a:spLocks noChangeArrowheads="1"/>
              </p:cNvSpPr>
              <p:nvPr/>
            </p:nvSpPr>
            <p:spPr bwMode="auto">
              <a:xfrm>
                <a:off x="15120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9" name="Elipse 79"/>
              <p:cNvSpPr>
                <a:spLocks noChangeArrowheads="1"/>
              </p:cNvSpPr>
              <p:nvPr/>
            </p:nvSpPr>
            <p:spPr bwMode="auto">
              <a:xfrm>
                <a:off x="1633961" y="463660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0" name="Elipse 80"/>
              <p:cNvSpPr>
                <a:spLocks noChangeArrowheads="1"/>
              </p:cNvSpPr>
              <p:nvPr/>
            </p:nvSpPr>
            <p:spPr bwMode="auto">
              <a:xfrm>
                <a:off x="1566518" y="4529741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1" name="Elipse 81"/>
              <p:cNvSpPr>
                <a:spLocks noChangeArrowheads="1"/>
              </p:cNvSpPr>
              <p:nvPr/>
            </p:nvSpPr>
            <p:spPr bwMode="auto">
              <a:xfrm>
                <a:off x="1454892" y="470804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2" name="Elipse 82"/>
              <p:cNvSpPr>
                <a:spLocks noChangeArrowheads="1"/>
              </p:cNvSpPr>
              <p:nvPr/>
            </p:nvSpPr>
            <p:spPr bwMode="auto">
              <a:xfrm>
                <a:off x="1454892" y="4529741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3" name="Elipse 83"/>
              <p:cNvSpPr>
                <a:spLocks noChangeArrowheads="1"/>
              </p:cNvSpPr>
              <p:nvPr/>
            </p:nvSpPr>
            <p:spPr bwMode="auto">
              <a:xfrm>
                <a:off x="1711842" y="4493744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4" name="Elipse 84"/>
              <p:cNvSpPr>
                <a:spLocks noChangeArrowheads="1"/>
              </p:cNvSpPr>
              <p:nvPr/>
            </p:nvSpPr>
            <p:spPr bwMode="auto">
              <a:xfrm>
                <a:off x="1626342" y="445830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5" name="Elipse 85"/>
              <p:cNvSpPr>
                <a:spLocks noChangeArrowheads="1"/>
              </p:cNvSpPr>
              <p:nvPr/>
            </p:nvSpPr>
            <p:spPr bwMode="auto">
              <a:xfrm>
                <a:off x="1083192" y="506520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6" name="Elipse 86"/>
              <p:cNvSpPr>
                <a:spLocks noChangeArrowheads="1"/>
              </p:cNvSpPr>
              <p:nvPr/>
            </p:nvSpPr>
            <p:spPr bwMode="auto">
              <a:xfrm>
                <a:off x="1426092" y="48509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7" name="Elipse 87"/>
              <p:cNvSpPr>
                <a:spLocks noChangeArrowheads="1"/>
              </p:cNvSpPr>
              <p:nvPr/>
            </p:nvSpPr>
            <p:spPr bwMode="auto">
              <a:xfrm>
                <a:off x="1340592" y="477947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8" name="Elipse 88"/>
              <p:cNvSpPr>
                <a:spLocks noChangeArrowheads="1"/>
              </p:cNvSpPr>
              <p:nvPr/>
            </p:nvSpPr>
            <p:spPr bwMode="auto">
              <a:xfrm>
                <a:off x="13977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610871" y="3929987"/>
              <a:ext cx="1638953" cy="1806346"/>
              <a:chOff x="1348871" y="2743547"/>
              <a:chExt cx="1638953" cy="1806346"/>
            </a:xfrm>
          </p:grpSpPr>
          <p:grpSp>
            <p:nvGrpSpPr>
              <p:cNvPr id="64" name="Grupo 66"/>
              <p:cNvGrpSpPr>
                <a:grpSpLocks/>
              </p:cNvGrpSpPr>
              <p:nvPr/>
            </p:nvGrpSpPr>
            <p:grpSpPr bwMode="auto">
              <a:xfrm>
                <a:off x="1633986" y="2906830"/>
                <a:ext cx="1257935" cy="1285788"/>
                <a:chOff x="642116" y="4715678"/>
                <a:chExt cx="1572430" cy="1285884"/>
              </a:xfrm>
            </p:grpSpPr>
            <p:cxnSp>
              <p:nvCxnSpPr>
                <p:cNvPr id="67" name="Conector de seta reta 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Conector de seta reta 9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6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8692692"/>
                  </p:ext>
                </p:extLst>
              </p:nvPr>
            </p:nvGraphicFramePr>
            <p:xfrm>
              <a:off x="2755416" y="4224479"/>
              <a:ext cx="232408" cy="325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30" name="Equation" r:id="rId11" imgW="203112" imgH="228501" progId="Equation.DSMT4">
                      <p:embed/>
                    </p:oleObj>
                  </mc:Choice>
                  <mc:Fallback>
                    <p:oleObj name="Equation" r:id="rId11" imgW="203112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5416" y="4224479"/>
                            <a:ext cx="232408" cy="325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066775"/>
                  </p:ext>
                </p:extLst>
              </p:nvPr>
            </p:nvGraphicFramePr>
            <p:xfrm>
              <a:off x="1348871" y="2743547"/>
              <a:ext cx="247648" cy="325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31" name="Equation" r:id="rId12" imgW="215806" imgH="228501" progId="Equation.DSMT4">
                      <p:embed/>
                    </p:oleObj>
                  </mc:Choice>
                  <mc:Fallback>
                    <p:oleObj name="Equation" r:id="rId12" imgW="215806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8871" y="2743547"/>
                            <a:ext cx="247648" cy="325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" name="Grupo 44"/>
            <p:cNvGrpSpPr/>
            <p:nvPr/>
          </p:nvGrpSpPr>
          <p:grpSpPr>
            <a:xfrm rot="3080828">
              <a:off x="1388120" y="4979390"/>
              <a:ext cx="200250" cy="214297"/>
              <a:chOff x="1340592" y="4672607"/>
              <a:chExt cx="200250" cy="214297"/>
            </a:xfrm>
          </p:grpSpPr>
          <p:sp>
            <p:nvSpPr>
              <p:cNvPr id="56" name="Elipse 76"/>
              <p:cNvSpPr>
                <a:spLocks noChangeArrowheads="1"/>
              </p:cNvSpPr>
              <p:nvPr/>
            </p:nvSpPr>
            <p:spPr bwMode="auto">
              <a:xfrm>
                <a:off x="1383046" y="474403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7" name="Elipse 77"/>
              <p:cNvSpPr>
                <a:spLocks noChangeArrowheads="1"/>
              </p:cNvSpPr>
              <p:nvPr/>
            </p:nvSpPr>
            <p:spPr bwMode="auto">
              <a:xfrm>
                <a:off x="1504965" y="481547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8" name="Elipse 78"/>
              <p:cNvSpPr>
                <a:spLocks noChangeArrowheads="1"/>
              </p:cNvSpPr>
              <p:nvPr/>
            </p:nvSpPr>
            <p:spPr bwMode="auto">
              <a:xfrm>
                <a:off x="15120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0" name="Elipse 81"/>
              <p:cNvSpPr>
                <a:spLocks noChangeArrowheads="1"/>
              </p:cNvSpPr>
              <p:nvPr/>
            </p:nvSpPr>
            <p:spPr bwMode="auto">
              <a:xfrm>
                <a:off x="1454892" y="470804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1" name="Elipse 86"/>
              <p:cNvSpPr>
                <a:spLocks noChangeArrowheads="1"/>
              </p:cNvSpPr>
              <p:nvPr/>
            </p:nvSpPr>
            <p:spPr bwMode="auto">
              <a:xfrm>
                <a:off x="1426092" y="48509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2" name="Elipse 87"/>
              <p:cNvSpPr>
                <a:spLocks noChangeArrowheads="1"/>
              </p:cNvSpPr>
              <p:nvPr/>
            </p:nvSpPr>
            <p:spPr bwMode="auto">
              <a:xfrm>
                <a:off x="1340592" y="477947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3" name="Elipse 88"/>
              <p:cNvSpPr>
                <a:spLocks noChangeArrowheads="1"/>
              </p:cNvSpPr>
              <p:nvPr/>
            </p:nvSpPr>
            <p:spPr bwMode="auto">
              <a:xfrm>
                <a:off x="13977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 rot="5400000">
              <a:off x="1719159" y="4634140"/>
              <a:ext cx="486000" cy="357163"/>
              <a:chOff x="1054842" y="4672607"/>
              <a:chExt cx="486000" cy="357163"/>
            </a:xfrm>
          </p:grpSpPr>
          <p:sp>
            <p:nvSpPr>
              <p:cNvPr id="47" name="Elipse 69"/>
              <p:cNvSpPr>
                <a:spLocks noChangeArrowheads="1"/>
              </p:cNvSpPr>
              <p:nvPr/>
            </p:nvSpPr>
            <p:spPr bwMode="auto">
              <a:xfrm>
                <a:off x="1054842" y="4993773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8" name="Elipse 72"/>
              <p:cNvSpPr>
                <a:spLocks noChangeArrowheads="1"/>
              </p:cNvSpPr>
              <p:nvPr/>
            </p:nvSpPr>
            <p:spPr bwMode="auto">
              <a:xfrm>
                <a:off x="1226292" y="488690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9" name="Elipse 73"/>
              <p:cNvSpPr>
                <a:spLocks noChangeArrowheads="1"/>
              </p:cNvSpPr>
              <p:nvPr/>
            </p:nvSpPr>
            <p:spPr bwMode="auto">
              <a:xfrm>
                <a:off x="1145849" y="499083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0" name="Elipse 76"/>
              <p:cNvSpPr>
                <a:spLocks noChangeArrowheads="1"/>
              </p:cNvSpPr>
              <p:nvPr/>
            </p:nvSpPr>
            <p:spPr bwMode="auto">
              <a:xfrm>
                <a:off x="1383046" y="474403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1" name="Elipse 78"/>
              <p:cNvSpPr>
                <a:spLocks noChangeArrowheads="1"/>
              </p:cNvSpPr>
              <p:nvPr/>
            </p:nvSpPr>
            <p:spPr bwMode="auto">
              <a:xfrm>
                <a:off x="15120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2" name="Elipse 81"/>
              <p:cNvSpPr>
                <a:spLocks noChangeArrowheads="1"/>
              </p:cNvSpPr>
              <p:nvPr/>
            </p:nvSpPr>
            <p:spPr bwMode="auto">
              <a:xfrm>
                <a:off x="1454892" y="4708042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3" name="Elipse 85"/>
              <p:cNvSpPr>
                <a:spLocks noChangeArrowheads="1"/>
              </p:cNvSpPr>
              <p:nvPr/>
            </p:nvSpPr>
            <p:spPr bwMode="auto">
              <a:xfrm>
                <a:off x="1261064" y="4810809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4" name="Elipse 87"/>
              <p:cNvSpPr>
                <a:spLocks noChangeArrowheads="1"/>
              </p:cNvSpPr>
              <p:nvPr/>
            </p:nvSpPr>
            <p:spPr bwMode="auto">
              <a:xfrm>
                <a:off x="1340592" y="4779475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5" name="Elipse 88"/>
              <p:cNvSpPr>
                <a:spLocks noChangeArrowheads="1"/>
              </p:cNvSpPr>
              <p:nvPr/>
            </p:nvSpPr>
            <p:spPr bwMode="auto">
              <a:xfrm>
                <a:off x="1397742" y="4672607"/>
                <a:ext cx="28800" cy="35997"/>
              </a:xfrm>
              <a:prstGeom prst="ellipse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6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Informação X Redundância</a:t>
            </a:r>
          </a:p>
        </p:txBody>
      </p:sp>
      <p:sp>
        <p:nvSpPr>
          <p:cNvPr id="5126" name="Text Box 64"/>
          <p:cNvSpPr txBox="1">
            <a:spLocks noChangeArrowheads="1"/>
          </p:cNvSpPr>
          <p:nvPr/>
        </p:nvSpPr>
        <p:spPr bwMode="auto">
          <a:xfrm>
            <a:off x="3708400" y="1412776"/>
            <a:ext cx="4967288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82563" indent="-182563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Quando pretendemos estudar uma população qualquer, em geral, coletamos um grande número de dados (atributos) com o intuito de descrever seu comportamento e/ou entender o relacionamento existente entre os diversos aspectos característicos desta população.</a:t>
            </a:r>
            <a:endParaRPr lang="pt-BR" alt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52CC4-27B0-48CE-BE62-1E2281540BC2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73224" y="3962321"/>
            <a:ext cx="8059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ct val="150000"/>
              </a:lnSpc>
            </a:pPr>
            <a:r>
              <a:rPr lang="pt-BR" dirty="0" smtClean="0"/>
              <a:t>Cada atributo (ou variável) traz em si uma informação a respeito de um determinado aspecto da população estudada.</a:t>
            </a:r>
          </a:p>
          <a:p>
            <a:pPr marL="185738" indent="-185738">
              <a:lnSpc>
                <a:spcPct val="150000"/>
              </a:lnSpc>
            </a:pPr>
            <a:endParaRPr lang="pt-BR" dirty="0"/>
          </a:p>
          <a:p>
            <a:pPr marL="185738" indent="-185738">
              <a:lnSpc>
                <a:spcPct val="150000"/>
              </a:lnSpc>
            </a:pPr>
            <a:r>
              <a:rPr lang="pt-BR" altLang="pt-BR" dirty="0"/>
              <a:t>Quanto maior a </a:t>
            </a:r>
            <a:r>
              <a:rPr lang="pt-BR" altLang="pt-BR" dirty="0">
                <a:solidFill>
                  <a:srgbClr val="FF0000"/>
                </a:solidFill>
              </a:rPr>
              <a:t>variância</a:t>
            </a:r>
            <a:r>
              <a:rPr lang="pt-BR" altLang="pt-BR" dirty="0"/>
              <a:t>, maior é a variabilidade e portanto maior a </a:t>
            </a:r>
            <a:r>
              <a:rPr lang="pt-BR" altLang="pt-BR" dirty="0">
                <a:solidFill>
                  <a:srgbClr val="FF0000"/>
                </a:solidFill>
              </a:rPr>
              <a:t>informação</a:t>
            </a:r>
            <a:r>
              <a:rPr lang="pt-BR" altLang="pt-BR" dirty="0"/>
              <a:t> contida </a:t>
            </a:r>
            <a:r>
              <a:rPr lang="pt-BR" altLang="pt-BR" dirty="0" smtClean="0"/>
              <a:t>nesta </a:t>
            </a:r>
            <a:r>
              <a:rPr lang="pt-BR" altLang="pt-BR" dirty="0"/>
              <a:t>variável. Num caso extremo, se a variância é zero, a variável não apresenta nenhuma informação a respeito do fenômeno por ela </a:t>
            </a:r>
            <a:r>
              <a:rPr lang="pt-BR" altLang="pt-BR" dirty="0" smtClean="0"/>
              <a:t>representada.</a:t>
            </a:r>
          </a:p>
        </p:txBody>
      </p: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914400" y="1501676"/>
            <a:ext cx="1563688" cy="2138363"/>
            <a:chOff x="576" y="1872"/>
            <a:chExt cx="985" cy="1347"/>
          </a:xfrm>
        </p:grpSpPr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>
                  <a:latin typeface="Times New Roman" charset="0"/>
                  <a:sym typeface="Symbol" pitchFamily="18" charset="2"/>
                </a:rPr>
                <a:t></a:t>
              </a:r>
              <a:endParaRPr lang="pt-BR" altLang="pt-BR" sz="2400" i="1">
                <a:latin typeface="Times New Roman" charset="0"/>
              </a:endParaRPr>
            </a:p>
          </p:txBody>
        </p:sp>
      </p:grpSp>
      <p:sp>
        <p:nvSpPr>
          <p:cNvPr id="18" name="Line 48"/>
          <p:cNvSpPr>
            <a:spLocks noChangeShapeType="1"/>
          </p:cNvSpPr>
          <p:nvPr/>
        </p:nvSpPr>
        <p:spPr bwMode="auto">
          <a:xfrm>
            <a:off x="1981200" y="203507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554288" y="1854101"/>
            <a:ext cx="10759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atributos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0751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7188" y="1268760"/>
            <a:ext cx="8572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/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/>
              <a:t>Isso melhora o desempenho de classificadores que se baseiam em inversões de </a:t>
            </a:r>
            <a:r>
              <a:rPr lang="pt-BR" dirty="0" smtClean="0"/>
              <a:t>matrizes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9C552-853D-45D1-A4E8-4A4D41932419}" type="slidenum">
              <a:rPr lang="pt-BR"/>
              <a:pPr>
                <a:defRPr/>
              </a:pPr>
              <a:t>20</a:t>
            </a:fld>
            <a:endParaRPr lang="pt-BR"/>
          </a:p>
        </p:txBody>
      </p:sp>
      <p:grpSp>
        <p:nvGrpSpPr>
          <p:cNvPr id="107" name="Grupo 106"/>
          <p:cNvGrpSpPr/>
          <p:nvPr/>
        </p:nvGrpSpPr>
        <p:grpSpPr>
          <a:xfrm>
            <a:off x="2215662" y="3083174"/>
            <a:ext cx="1586716" cy="1930002"/>
            <a:chOff x="2215662" y="3083174"/>
            <a:chExt cx="1586716" cy="1930002"/>
          </a:xfrm>
        </p:grpSpPr>
        <p:grpSp>
          <p:nvGrpSpPr>
            <p:cNvPr id="3" name="Grupo 2"/>
            <p:cNvGrpSpPr/>
            <p:nvPr/>
          </p:nvGrpSpPr>
          <p:grpSpPr>
            <a:xfrm>
              <a:off x="2491114" y="3083174"/>
              <a:ext cx="895326" cy="913701"/>
              <a:chOff x="1661238" y="2620787"/>
              <a:chExt cx="895326" cy="913701"/>
            </a:xfrm>
          </p:grpSpPr>
          <p:sp>
            <p:nvSpPr>
              <p:cNvPr id="47" name="Retângulo 121"/>
              <p:cNvSpPr>
                <a:spLocks noChangeArrowheads="1"/>
              </p:cNvSpPr>
              <p:nvPr/>
            </p:nvSpPr>
            <p:spPr bwMode="auto">
              <a:xfrm>
                <a:off x="1909608" y="2620787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8" name="Retângulo 120"/>
              <p:cNvSpPr>
                <a:spLocks noChangeArrowheads="1"/>
              </p:cNvSpPr>
              <p:nvPr/>
            </p:nvSpPr>
            <p:spPr bwMode="auto">
              <a:xfrm>
                <a:off x="1893050" y="2638548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9" name="Retângulo 119"/>
              <p:cNvSpPr>
                <a:spLocks noChangeArrowheads="1"/>
              </p:cNvSpPr>
              <p:nvPr/>
            </p:nvSpPr>
            <p:spPr bwMode="auto">
              <a:xfrm>
                <a:off x="1876492" y="2656309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0" name="Retângulo 117"/>
              <p:cNvSpPr>
                <a:spLocks noChangeArrowheads="1"/>
              </p:cNvSpPr>
              <p:nvPr/>
            </p:nvSpPr>
            <p:spPr bwMode="auto">
              <a:xfrm>
                <a:off x="1859934" y="2674070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8" name="Retângulo 121"/>
              <p:cNvSpPr>
                <a:spLocks noChangeArrowheads="1"/>
              </p:cNvSpPr>
              <p:nvPr/>
            </p:nvSpPr>
            <p:spPr bwMode="auto">
              <a:xfrm>
                <a:off x="1843376" y="2691832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9" name="Retângulo 120"/>
              <p:cNvSpPr>
                <a:spLocks noChangeArrowheads="1"/>
              </p:cNvSpPr>
              <p:nvPr/>
            </p:nvSpPr>
            <p:spPr bwMode="auto">
              <a:xfrm>
                <a:off x="1826818" y="2709593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0" name="Retângulo 119"/>
              <p:cNvSpPr>
                <a:spLocks noChangeArrowheads="1"/>
              </p:cNvSpPr>
              <p:nvPr/>
            </p:nvSpPr>
            <p:spPr bwMode="auto">
              <a:xfrm>
                <a:off x="1810260" y="2727354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1" name="Retângulo 117"/>
              <p:cNvSpPr>
                <a:spLocks noChangeArrowheads="1"/>
              </p:cNvSpPr>
              <p:nvPr/>
            </p:nvSpPr>
            <p:spPr bwMode="auto">
              <a:xfrm>
                <a:off x="1793702" y="2745115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3" name="Retângulo 121"/>
              <p:cNvSpPr>
                <a:spLocks noChangeArrowheads="1"/>
              </p:cNvSpPr>
              <p:nvPr/>
            </p:nvSpPr>
            <p:spPr bwMode="auto">
              <a:xfrm>
                <a:off x="1777144" y="2762877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4" name="Retângulo 120"/>
              <p:cNvSpPr>
                <a:spLocks noChangeArrowheads="1"/>
              </p:cNvSpPr>
              <p:nvPr/>
            </p:nvSpPr>
            <p:spPr bwMode="auto">
              <a:xfrm>
                <a:off x="1760586" y="2780638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5" name="Retângulo 119"/>
              <p:cNvSpPr>
                <a:spLocks noChangeArrowheads="1"/>
              </p:cNvSpPr>
              <p:nvPr/>
            </p:nvSpPr>
            <p:spPr bwMode="auto">
              <a:xfrm>
                <a:off x="1744028" y="2798399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6" name="Retângulo 117"/>
              <p:cNvSpPr>
                <a:spLocks noChangeArrowheads="1"/>
              </p:cNvSpPr>
              <p:nvPr/>
            </p:nvSpPr>
            <p:spPr bwMode="auto">
              <a:xfrm>
                <a:off x="1727470" y="2816160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8" name="Retângulo 121"/>
              <p:cNvSpPr>
                <a:spLocks noChangeArrowheads="1"/>
              </p:cNvSpPr>
              <p:nvPr/>
            </p:nvSpPr>
            <p:spPr bwMode="auto">
              <a:xfrm>
                <a:off x="1710912" y="2833922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79" name="Retângulo 120"/>
              <p:cNvSpPr>
                <a:spLocks noChangeArrowheads="1"/>
              </p:cNvSpPr>
              <p:nvPr/>
            </p:nvSpPr>
            <p:spPr bwMode="auto">
              <a:xfrm>
                <a:off x="1694354" y="2851683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0" name="Retângulo 119"/>
              <p:cNvSpPr>
                <a:spLocks noChangeArrowheads="1"/>
              </p:cNvSpPr>
              <p:nvPr/>
            </p:nvSpPr>
            <p:spPr bwMode="auto">
              <a:xfrm>
                <a:off x="1677796" y="2869444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1" name="Retângulo 117"/>
              <p:cNvSpPr>
                <a:spLocks noChangeArrowheads="1"/>
              </p:cNvSpPr>
              <p:nvPr/>
            </p:nvSpPr>
            <p:spPr bwMode="auto">
              <a:xfrm>
                <a:off x="1661238" y="2887202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aixaDeTexto 100"/>
                <p:cNvSpPr txBox="1"/>
                <p:nvPr/>
              </p:nvSpPr>
              <p:spPr>
                <a:xfrm>
                  <a:off x="2437679" y="4089846"/>
                  <a:ext cx="11426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  <m:t>𝑿</m:t>
                            </m:r>
                          </m:sub>
                        </m:sSub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 [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𝟓𝟎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]</m:t>
                        </m:r>
                      </m:oMath>
                    </m:oMathPara>
                  </a14:m>
                  <a:endParaRPr lang="pt-BR" sz="2000" b="1" dirty="0"/>
                </a:p>
              </p:txBody>
            </p:sp>
          </mc:Choice>
          <mc:Fallback xmlns="">
            <p:sp>
              <p:nvSpPr>
                <p:cNvPr id="101" name="CaixaDeTexto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7679" y="4089846"/>
                  <a:ext cx="1142684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CaixaDeTexto 102"/>
                <p:cNvSpPr txBox="1"/>
                <p:nvPr/>
              </p:nvSpPr>
              <p:spPr>
                <a:xfrm>
                  <a:off x="2215662" y="4613066"/>
                  <a:ext cx="15867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1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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𝑿</m:t>
                            </m:r>
                          </m:sub>
                        </m:sSub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 [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𝟓𝟎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𝟓𝟎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]</m:t>
                        </m:r>
                      </m:oMath>
                    </m:oMathPara>
                  </a14:m>
                  <a:endParaRPr lang="pt-BR" sz="2000" b="1" dirty="0"/>
                </a:p>
              </p:txBody>
            </p:sp>
          </mc:Choice>
          <mc:Fallback xmlns="">
            <p:sp>
              <p:nvSpPr>
                <p:cNvPr id="103" name="CaixaDeTexto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5662" y="4613066"/>
                  <a:ext cx="1586716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upo 105"/>
          <p:cNvGrpSpPr/>
          <p:nvPr/>
        </p:nvGrpSpPr>
        <p:grpSpPr>
          <a:xfrm>
            <a:off x="4401780" y="3090887"/>
            <a:ext cx="1394356" cy="1922289"/>
            <a:chOff x="4297696" y="3090887"/>
            <a:chExt cx="1394356" cy="1922289"/>
          </a:xfrm>
        </p:grpSpPr>
        <p:grpSp>
          <p:nvGrpSpPr>
            <p:cNvPr id="4" name="Grupo 3"/>
            <p:cNvGrpSpPr/>
            <p:nvPr/>
          </p:nvGrpSpPr>
          <p:grpSpPr>
            <a:xfrm>
              <a:off x="4547211" y="3090887"/>
              <a:ext cx="895326" cy="913701"/>
              <a:chOff x="2411760" y="2943263"/>
              <a:chExt cx="895326" cy="913701"/>
            </a:xfrm>
          </p:grpSpPr>
          <p:sp>
            <p:nvSpPr>
              <p:cNvPr id="83" name="Retângulo 121"/>
              <p:cNvSpPr>
                <a:spLocks noChangeArrowheads="1"/>
              </p:cNvSpPr>
              <p:nvPr/>
            </p:nvSpPr>
            <p:spPr bwMode="auto">
              <a:xfrm>
                <a:off x="2660130" y="2943263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5" name="Retângulo 119"/>
              <p:cNvSpPr>
                <a:spLocks noChangeArrowheads="1"/>
              </p:cNvSpPr>
              <p:nvPr/>
            </p:nvSpPr>
            <p:spPr bwMode="auto">
              <a:xfrm>
                <a:off x="2577340" y="3032068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88" name="Retângulo 120"/>
              <p:cNvSpPr>
                <a:spLocks noChangeArrowheads="1"/>
              </p:cNvSpPr>
              <p:nvPr/>
            </p:nvSpPr>
            <p:spPr bwMode="auto">
              <a:xfrm>
                <a:off x="2494550" y="3120873"/>
                <a:ext cx="646956" cy="64728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98" name="Retângulo 117"/>
              <p:cNvSpPr>
                <a:spLocks noChangeArrowheads="1"/>
              </p:cNvSpPr>
              <p:nvPr/>
            </p:nvSpPr>
            <p:spPr bwMode="auto">
              <a:xfrm>
                <a:off x="2411760" y="3209678"/>
                <a:ext cx="646956" cy="64728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CaixaDeTexto 103"/>
                <p:cNvSpPr txBox="1"/>
                <p:nvPr/>
              </p:nvSpPr>
              <p:spPr>
                <a:xfrm>
                  <a:off x="4442768" y="4089846"/>
                  <a:ext cx="11042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</a:rPr>
                              <m:t>𝑷𝑪</m:t>
                            </m:r>
                          </m:sub>
                        </m:sSub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 [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]</m:t>
                        </m:r>
                      </m:oMath>
                    </m:oMathPara>
                  </a14:m>
                  <a:endParaRPr lang="pt-BR" sz="2000" b="1" dirty="0"/>
                </a:p>
              </p:txBody>
            </p:sp>
          </mc:Choice>
          <mc:Fallback xmlns="">
            <p:sp>
              <p:nvSpPr>
                <p:cNvPr id="104" name="CaixaDeTexto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768" y="4089846"/>
                  <a:ext cx="1104213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CaixaDeTexto 104"/>
                <p:cNvSpPr txBox="1"/>
                <p:nvPr/>
              </p:nvSpPr>
              <p:spPr>
                <a:xfrm>
                  <a:off x="4297696" y="4613066"/>
                  <a:ext cx="139435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1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</m:t>
                            </m:r>
                          </m:e>
                          <m:sub>
                            <m:r>
                              <a:rPr lang="pt-BR" sz="2000" b="1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𝑷𝑪</m:t>
                            </m:r>
                          </m:sub>
                        </m:sSub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 [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𝟒</m:t>
                        </m:r>
                        <m:r>
                          <a:rPr lang="pt-BR" sz="2000" b="1" i="1" smtClean="0">
                            <a:latin typeface="Cambria Math"/>
                            <a:ea typeface="Cambria Math"/>
                          </a:rPr>
                          <m:t>]</m:t>
                        </m:r>
                      </m:oMath>
                    </m:oMathPara>
                  </a14:m>
                  <a:endParaRPr lang="pt-BR" sz="2000" b="1" dirty="0"/>
                </a:p>
              </p:txBody>
            </p:sp>
          </mc:Choice>
          <mc:Fallback xmlns="">
            <p:sp>
              <p:nvSpPr>
                <p:cNvPr id="105" name="CaixaDeTexto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7696" y="4613066"/>
                  <a:ext cx="1394356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CaixaDeTexto 107"/>
          <p:cNvSpPr txBox="1"/>
          <p:nvPr/>
        </p:nvSpPr>
        <p:spPr>
          <a:xfrm>
            <a:off x="5140353" y="4950564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(matriz diagonal!)</a:t>
            </a:r>
            <a:endParaRPr lang="pt-BR" dirty="0"/>
          </a:p>
        </p:txBody>
      </p:sp>
      <p:sp>
        <p:nvSpPr>
          <p:cNvPr id="109" name="Seta para a direita 108"/>
          <p:cNvSpPr/>
          <p:nvPr/>
        </p:nvSpPr>
        <p:spPr bwMode="auto">
          <a:xfrm>
            <a:off x="3779912" y="3429000"/>
            <a:ext cx="599402" cy="35916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5651065" y="3379629"/>
            <a:ext cx="2973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(97% da variação total, p.ex.)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8" grpId="0"/>
      <p:bldP spid="109" grpId="0" animBg="1"/>
      <p:bldP spid="1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7188" y="1268760"/>
            <a:ext cx="8572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/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/>
              <a:t>Isso melhora o desempenho de classificadores que se baseiam em inversões de </a:t>
            </a:r>
            <a:r>
              <a:rPr lang="pt-BR" dirty="0" smtClean="0"/>
              <a:t>matrizes</a:t>
            </a:r>
            <a:endParaRPr lang="pt-BR" dirty="0"/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Visualização de Dados</a:t>
            </a:r>
          </a:p>
          <a:p>
            <a:pPr marL="719138" indent="-358775">
              <a:defRPr/>
            </a:pPr>
            <a:r>
              <a:rPr lang="pt-BR" dirty="0"/>
              <a:t>A informação </a:t>
            </a:r>
            <a:r>
              <a:rPr lang="pt-BR" dirty="0" smtClean="0"/>
              <a:t>contida numa imagem </a:t>
            </a:r>
            <a:r>
              <a:rPr lang="pt-BR" dirty="0" err="1" smtClean="0"/>
              <a:t>hiperespectral</a:t>
            </a:r>
            <a:r>
              <a:rPr lang="pt-BR" dirty="0" smtClean="0"/>
              <a:t> pode </a:t>
            </a:r>
            <a:r>
              <a:rPr lang="pt-BR" dirty="0"/>
              <a:t>ser visualizada usando-se as 3 primeiras componentes numa composição colorida RGB (</a:t>
            </a:r>
            <a:r>
              <a:rPr lang="pt-BR" dirty="0" err="1"/>
              <a:t>obs</a:t>
            </a:r>
            <a:r>
              <a:rPr lang="pt-BR" dirty="0"/>
              <a:t>: as cores podem ser de difícil interpretação)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9C552-853D-45D1-A4E8-4A4D41932419}" type="slidenum">
              <a:rPr lang="pt-BR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4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</a:t>
            </a:r>
            <a:r>
              <a:rPr lang="pt-BR" dirty="0" smtClean="0"/>
              <a:t>Dados</a:t>
            </a:r>
            <a:endParaRPr lang="pt-BR" dirty="0"/>
          </a:p>
        </p:txBody>
      </p:sp>
      <p:sp>
        <p:nvSpPr>
          <p:cNvPr id="19459" name="CaixaDeTexto 15"/>
          <p:cNvSpPr txBox="1">
            <a:spLocks noChangeArrowheads="1"/>
          </p:cNvSpPr>
          <p:nvPr/>
        </p:nvSpPr>
        <p:spPr bwMode="auto">
          <a:xfrm>
            <a:off x="323850" y="1314450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TM/LANDSAT  (Bandas 1 a 5 e 7) 227/68  ano 1999</a:t>
            </a:r>
          </a:p>
        </p:txBody>
      </p:sp>
      <p:grpSp>
        <p:nvGrpSpPr>
          <p:cNvPr id="19460" name="Grupo 7"/>
          <p:cNvGrpSpPr>
            <a:grpSpLocks/>
          </p:cNvGrpSpPr>
          <p:nvPr/>
        </p:nvGrpSpPr>
        <p:grpSpPr bwMode="auto">
          <a:xfrm>
            <a:off x="323850" y="1747838"/>
            <a:ext cx="2833688" cy="2495550"/>
            <a:chOff x="323850" y="1747838"/>
            <a:chExt cx="2833200" cy="2495158"/>
          </a:xfrm>
        </p:grpSpPr>
        <p:pic>
          <p:nvPicPr>
            <p:cNvPr id="19480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81" name="CaixaDeTexto 16"/>
            <p:cNvSpPr txBox="1">
              <a:spLocks noChangeArrowheads="1"/>
            </p:cNvSpPr>
            <p:nvPr/>
          </p:nvSpPr>
          <p:spPr bwMode="auto">
            <a:xfrm>
              <a:off x="2731731" y="3891010"/>
              <a:ext cx="296475" cy="24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B1</a:t>
              </a:r>
            </a:p>
          </p:txBody>
        </p:sp>
      </p:grpSp>
      <p:grpSp>
        <p:nvGrpSpPr>
          <p:cNvPr id="19461" name="Grupo 8"/>
          <p:cNvGrpSpPr>
            <a:grpSpLocks/>
          </p:cNvGrpSpPr>
          <p:nvPr/>
        </p:nvGrpSpPr>
        <p:grpSpPr bwMode="auto">
          <a:xfrm>
            <a:off x="3154363" y="1747838"/>
            <a:ext cx="2833687" cy="2495550"/>
            <a:chOff x="3154363" y="1747838"/>
            <a:chExt cx="2833200" cy="2495158"/>
          </a:xfrm>
        </p:grpSpPr>
        <p:pic>
          <p:nvPicPr>
            <p:cNvPr id="19478" name="Imagem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9" name="CaixaDeTexto 32"/>
            <p:cNvSpPr txBox="1">
              <a:spLocks noChangeArrowheads="1"/>
            </p:cNvSpPr>
            <p:nvPr/>
          </p:nvSpPr>
          <p:spPr bwMode="auto">
            <a:xfrm>
              <a:off x="5538916" y="3891010"/>
              <a:ext cx="319801" cy="24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B2</a:t>
              </a:r>
            </a:p>
          </p:txBody>
        </p:sp>
      </p:grpSp>
      <p:grpSp>
        <p:nvGrpSpPr>
          <p:cNvPr id="19462" name="Grupo 9"/>
          <p:cNvGrpSpPr>
            <a:grpSpLocks/>
          </p:cNvGrpSpPr>
          <p:nvPr/>
        </p:nvGrpSpPr>
        <p:grpSpPr bwMode="auto">
          <a:xfrm>
            <a:off x="5986463" y="1747838"/>
            <a:ext cx="2833687" cy="2495550"/>
            <a:chOff x="5986463" y="1747838"/>
            <a:chExt cx="2833200" cy="2495158"/>
          </a:xfrm>
        </p:grpSpPr>
        <p:pic>
          <p:nvPicPr>
            <p:cNvPr id="19476" name="Imagem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7" name="CaixaDeTexto 40"/>
            <p:cNvSpPr txBox="1">
              <a:spLocks noChangeArrowheads="1"/>
            </p:cNvSpPr>
            <p:nvPr/>
          </p:nvSpPr>
          <p:spPr bwMode="auto">
            <a:xfrm>
              <a:off x="8371016" y="3891010"/>
              <a:ext cx="319801" cy="24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B3</a:t>
              </a:r>
            </a:p>
          </p:txBody>
        </p:sp>
      </p:grpSp>
      <p:grpSp>
        <p:nvGrpSpPr>
          <p:cNvPr id="19463" name="Grupo 10"/>
          <p:cNvGrpSpPr>
            <a:grpSpLocks/>
          </p:cNvGrpSpPr>
          <p:nvPr/>
        </p:nvGrpSpPr>
        <p:grpSpPr bwMode="auto">
          <a:xfrm>
            <a:off x="323850" y="4243388"/>
            <a:ext cx="2833688" cy="2495550"/>
            <a:chOff x="323850" y="4243388"/>
            <a:chExt cx="2833200" cy="2495158"/>
          </a:xfrm>
        </p:grpSpPr>
        <p:pic>
          <p:nvPicPr>
            <p:cNvPr id="19474" name="Imagem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5" name="CaixaDeTexto 38"/>
            <p:cNvSpPr txBox="1">
              <a:spLocks noChangeArrowheads="1"/>
            </p:cNvSpPr>
            <p:nvPr/>
          </p:nvSpPr>
          <p:spPr bwMode="auto">
            <a:xfrm>
              <a:off x="2708404" y="6387923"/>
              <a:ext cx="319801" cy="24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B4</a:t>
              </a:r>
            </a:p>
          </p:txBody>
        </p:sp>
      </p:grpSp>
      <p:grpSp>
        <p:nvGrpSpPr>
          <p:cNvPr id="19464" name="Grupo 11"/>
          <p:cNvGrpSpPr>
            <a:grpSpLocks/>
          </p:cNvGrpSpPr>
          <p:nvPr/>
        </p:nvGrpSpPr>
        <p:grpSpPr bwMode="auto">
          <a:xfrm>
            <a:off x="3154363" y="4243388"/>
            <a:ext cx="2833687" cy="2495550"/>
            <a:chOff x="3154363" y="4243388"/>
            <a:chExt cx="2833200" cy="2495158"/>
          </a:xfrm>
        </p:grpSpPr>
        <p:pic>
          <p:nvPicPr>
            <p:cNvPr id="19472" name="Imagem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3" name="CaixaDeTexto 36"/>
            <p:cNvSpPr txBox="1">
              <a:spLocks noChangeArrowheads="1"/>
            </p:cNvSpPr>
            <p:nvPr/>
          </p:nvSpPr>
          <p:spPr bwMode="auto">
            <a:xfrm>
              <a:off x="5538916" y="6387923"/>
              <a:ext cx="319801" cy="24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B5</a:t>
              </a:r>
            </a:p>
          </p:txBody>
        </p:sp>
      </p:grpSp>
      <p:grpSp>
        <p:nvGrpSpPr>
          <p:cNvPr id="19465" name="Grupo 12"/>
          <p:cNvGrpSpPr>
            <a:grpSpLocks/>
          </p:cNvGrpSpPr>
          <p:nvPr/>
        </p:nvGrpSpPr>
        <p:grpSpPr bwMode="auto">
          <a:xfrm>
            <a:off x="5986463" y="4243388"/>
            <a:ext cx="2833687" cy="2495550"/>
            <a:chOff x="5986463" y="4243388"/>
            <a:chExt cx="2833200" cy="2495158"/>
          </a:xfrm>
        </p:grpSpPr>
        <p:pic>
          <p:nvPicPr>
            <p:cNvPr id="19470" name="Imagem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71" name="CaixaDeTexto 34"/>
            <p:cNvSpPr txBox="1">
              <a:spLocks noChangeArrowheads="1"/>
            </p:cNvSpPr>
            <p:nvPr/>
          </p:nvSpPr>
          <p:spPr bwMode="auto">
            <a:xfrm>
              <a:off x="8371016" y="6387923"/>
              <a:ext cx="319801" cy="24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B7</a:t>
              </a:r>
            </a:p>
          </p:txBody>
        </p:sp>
      </p:grpSp>
      <p:grpSp>
        <p:nvGrpSpPr>
          <p:cNvPr id="8" name="Grupo 15"/>
          <p:cNvGrpSpPr>
            <a:grpSpLocks/>
          </p:cNvGrpSpPr>
          <p:nvPr/>
        </p:nvGrpSpPr>
        <p:grpSpPr bwMode="auto">
          <a:xfrm>
            <a:off x="1743075" y="1746250"/>
            <a:ext cx="5673725" cy="4997450"/>
            <a:chOff x="1743075" y="1746250"/>
            <a:chExt cx="5673600" cy="4996657"/>
          </a:xfrm>
        </p:grpSpPr>
        <p:pic>
          <p:nvPicPr>
            <p:cNvPr id="19468" name="Imagem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1746250"/>
              <a:ext cx="5673600" cy="49966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9" name="CaixaDeTexto 54"/>
            <p:cNvSpPr txBox="1">
              <a:spLocks noChangeArrowheads="1"/>
            </p:cNvSpPr>
            <p:nvPr/>
          </p:nvSpPr>
          <p:spPr bwMode="auto">
            <a:xfrm>
              <a:off x="1743075" y="6403511"/>
              <a:ext cx="1057182" cy="33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543/RGB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B442E-9E03-4C49-A813-A1780EF6734E}" type="slidenum">
              <a:rPr lang="pt-BR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Dados</a:t>
            </a:r>
          </a:p>
        </p:txBody>
      </p:sp>
      <p:sp>
        <p:nvSpPr>
          <p:cNvPr id="20483" name="CaixaDeTexto 15"/>
          <p:cNvSpPr txBox="1">
            <a:spLocks noChangeArrowheads="1"/>
          </p:cNvSpPr>
          <p:nvPr/>
        </p:nvSpPr>
        <p:spPr bwMode="auto">
          <a:xfrm>
            <a:off x="323850" y="1314450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TM/LANDSAT  (Bandas 1 a 5 e 7) 227/68  ano 1999 (ganho 2,45 e offset variável)</a:t>
            </a:r>
          </a:p>
        </p:txBody>
      </p:sp>
      <p:grpSp>
        <p:nvGrpSpPr>
          <p:cNvPr id="20484" name="Grupo 19"/>
          <p:cNvGrpSpPr>
            <a:grpSpLocks/>
          </p:cNvGrpSpPr>
          <p:nvPr/>
        </p:nvGrpSpPr>
        <p:grpSpPr bwMode="auto">
          <a:xfrm>
            <a:off x="323850" y="1747838"/>
            <a:ext cx="2833688" cy="2495550"/>
            <a:chOff x="323850" y="1747838"/>
            <a:chExt cx="2833200" cy="2495158"/>
          </a:xfrm>
        </p:grpSpPr>
        <p:pic>
          <p:nvPicPr>
            <p:cNvPr id="20504" name="Imagem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5" name="CaixaDeTexto 16"/>
            <p:cNvSpPr txBox="1">
              <a:spLocks noChangeArrowheads="1"/>
            </p:cNvSpPr>
            <p:nvPr/>
          </p:nvSpPr>
          <p:spPr bwMode="auto">
            <a:xfrm>
              <a:off x="2731731" y="3891010"/>
              <a:ext cx="296475" cy="24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B1</a:t>
              </a:r>
            </a:p>
          </p:txBody>
        </p:sp>
      </p:grpSp>
      <p:grpSp>
        <p:nvGrpSpPr>
          <p:cNvPr id="20485" name="Grupo 20"/>
          <p:cNvGrpSpPr>
            <a:grpSpLocks/>
          </p:cNvGrpSpPr>
          <p:nvPr/>
        </p:nvGrpSpPr>
        <p:grpSpPr bwMode="auto">
          <a:xfrm>
            <a:off x="3154363" y="1747838"/>
            <a:ext cx="2833687" cy="2495550"/>
            <a:chOff x="3154363" y="1747838"/>
            <a:chExt cx="2833200" cy="2495158"/>
          </a:xfrm>
        </p:grpSpPr>
        <p:pic>
          <p:nvPicPr>
            <p:cNvPr id="20502" name="Imagem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3" name="CaixaDeTexto 32"/>
            <p:cNvSpPr txBox="1">
              <a:spLocks noChangeArrowheads="1"/>
            </p:cNvSpPr>
            <p:nvPr/>
          </p:nvSpPr>
          <p:spPr bwMode="auto">
            <a:xfrm>
              <a:off x="5538916" y="3891010"/>
              <a:ext cx="319801" cy="24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B2</a:t>
              </a:r>
            </a:p>
          </p:txBody>
        </p:sp>
      </p:grpSp>
      <p:grpSp>
        <p:nvGrpSpPr>
          <p:cNvPr id="20486" name="Grupo 21"/>
          <p:cNvGrpSpPr>
            <a:grpSpLocks/>
          </p:cNvGrpSpPr>
          <p:nvPr/>
        </p:nvGrpSpPr>
        <p:grpSpPr bwMode="auto">
          <a:xfrm>
            <a:off x="5986463" y="1747838"/>
            <a:ext cx="2833687" cy="2495550"/>
            <a:chOff x="5986463" y="1747838"/>
            <a:chExt cx="2833200" cy="2495158"/>
          </a:xfrm>
        </p:grpSpPr>
        <p:pic>
          <p:nvPicPr>
            <p:cNvPr id="20500" name="Imagem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01" name="CaixaDeTexto 40"/>
            <p:cNvSpPr txBox="1">
              <a:spLocks noChangeArrowheads="1"/>
            </p:cNvSpPr>
            <p:nvPr/>
          </p:nvSpPr>
          <p:spPr bwMode="auto">
            <a:xfrm>
              <a:off x="8371016" y="3891010"/>
              <a:ext cx="319801" cy="24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B3</a:t>
              </a:r>
            </a:p>
          </p:txBody>
        </p:sp>
      </p:grpSp>
      <p:grpSp>
        <p:nvGrpSpPr>
          <p:cNvPr id="20487" name="Grupo 22"/>
          <p:cNvGrpSpPr>
            <a:grpSpLocks/>
          </p:cNvGrpSpPr>
          <p:nvPr/>
        </p:nvGrpSpPr>
        <p:grpSpPr bwMode="auto">
          <a:xfrm>
            <a:off x="323850" y="4243388"/>
            <a:ext cx="2833688" cy="2495550"/>
            <a:chOff x="323850" y="4243388"/>
            <a:chExt cx="2833200" cy="2495158"/>
          </a:xfrm>
        </p:grpSpPr>
        <p:pic>
          <p:nvPicPr>
            <p:cNvPr id="20498" name="Imagem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9" name="CaixaDeTexto 38"/>
            <p:cNvSpPr txBox="1">
              <a:spLocks noChangeArrowheads="1"/>
            </p:cNvSpPr>
            <p:nvPr/>
          </p:nvSpPr>
          <p:spPr bwMode="auto">
            <a:xfrm>
              <a:off x="2708404" y="6387923"/>
              <a:ext cx="319801" cy="24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B4</a:t>
              </a:r>
            </a:p>
          </p:txBody>
        </p:sp>
      </p:grpSp>
      <p:grpSp>
        <p:nvGrpSpPr>
          <p:cNvPr id="20488" name="Grupo 23"/>
          <p:cNvGrpSpPr>
            <a:grpSpLocks/>
          </p:cNvGrpSpPr>
          <p:nvPr/>
        </p:nvGrpSpPr>
        <p:grpSpPr bwMode="auto">
          <a:xfrm>
            <a:off x="3154363" y="4243388"/>
            <a:ext cx="2833687" cy="2495550"/>
            <a:chOff x="3154363" y="4243388"/>
            <a:chExt cx="2833200" cy="2495158"/>
          </a:xfrm>
        </p:grpSpPr>
        <p:pic>
          <p:nvPicPr>
            <p:cNvPr id="20496" name="Imagem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7" name="CaixaDeTexto 36"/>
            <p:cNvSpPr txBox="1">
              <a:spLocks noChangeArrowheads="1"/>
            </p:cNvSpPr>
            <p:nvPr/>
          </p:nvSpPr>
          <p:spPr bwMode="auto">
            <a:xfrm>
              <a:off x="5538916" y="6387923"/>
              <a:ext cx="319801" cy="24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B5</a:t>
              </a:r>
            </a:p>
          </p:txBody>
        </p:sp>
      </p:grpSp>
      <p:grpSp>
        <p:nvGrpSpPr>
          <p:cNvPr id="20489" name="Grupo 24"/>
          <p:cNvGrpSpPr>
            <a:grpSpLocks/>
          </p:cNvGrpSpPr>
          <p:nvPr/>
        </p:nvGrpSpPr>
        <p:grpSpPr bwMode="auto">
          <a:xfrm>
            <a:off x="5986463" y="4243388"/>
            <a:ext cx="2833687" cy="2495550"/>
            <a:chOff x="5986463" y="4243388"/>
            <a:chExt cx="2833200" cy="2495158"/>
          </a:xfrm>
        </p:grpSpPr>
        <p:pic>
          <p:nvPicPr>
            <p:cNvPr id="20494" name="Imagem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5" name="CaixaDeTexto 34"/>
            <p:cNvSpPr txBox="1">
              <a:spLocks noChangeArrowheads="1"/>
            </p:cNvSpPr>
            <p:nvPr/>
          </p:nvSpPr>
          <p:spPr bwMode="auto">
            <a:xfrm>
              <a:off x="8371016" y="6387923"/>
              <a:ext cx="319801" cy="24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B7</a:t>
              </a:r>
            </a:p>
          </p:txBody>
        </p:sp>
      </p:grpSp>
      <p:grpSp>
        <p:nvGrpSpPr>
          <p:cNvPr id="8" name="Grupo 25"/>
          <p:cNvGrpSpPr>
            <a:grpSpLocks/>
          </p:cNvGrpSpPr>
          <p:nvPr/>
        </p:nvGrpSpPr>
        <p:grpSpPr bwMode="auto">
          <a:xfrm>
            <a:off x="1743075" y="1746250"/>
            <a:ext cx="5673725" cy="4997450"/>
            <a:chOff x="1743075" y="1746250"/>
            <a:chExt cx="5673600" cy="4996657"/>
          </a:xfrm>
        </p:grpSpPr>
        <p:pic>
          <p:nvPicPr>
            <p:cNvPr id="20492" name="Imagem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1746250"/>
              <a:ext cx="5673600" cy="49966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3" name="CaixaDeTexto 54"/>
            <p:cNvSpPr txBox="1">
              <a:spLocks noChangeArrowheads="1"/>
            </p:cNvSpPr>
            <p:nvPr/>
          </p:nvSpPr>
          <p:spPr bwMode="auto">
            <a:xfrm>
              <a:off x="1743075" y="6403511"/>
              <a:ext cx="1057182" cy="33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543/RGB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87275-31EE-4563-8C72-19A9D0843A14}" type="slidenum">
              <a:rPr lang="pt-BR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Dados</a:t>
            </a:r>
          </a:p>
        </p:txBody>
      </p:sp>
      <p:sp>
        <p:nvSpPr>
          <p:cNvPr id="21507" name="CaixaDeTexto 15"/>
          <p:cNvSpPr txBox="1">
            <a:spLocks noChangeArrowheads="1"/>
          </p:cNvSpPr>
          <p:nvPr/>
        </p:nvSpPr>
        <p:spPr bwMode="auto">
          <a:xfrm>
            <a:off x="323850" y="1314450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TM/LANDSAT  (Bandas 1 a 5 e 7) 227/68  ano 1999 (ganho 2,45 e offset variável)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98450" y="1916113"/>
          <a:ext cx="48768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Média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err="1" smtClean="0">
                          <a:effectLst/>
                        </a:rPr>
                        <a:t>D.Padrão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45,556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19,300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28,236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11,600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25,484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20,837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130,698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18,811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108,052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44,184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39,701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25,810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effectLst/>
                        </a:rPr>
                        <a:t>Covariância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372,489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195,992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308,969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-62,672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493,634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295,327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195,992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134,554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228,131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-33,144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419,773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245,247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308,969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228,131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434,163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-107,410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837,561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499,226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-62,672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-33,144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-107,410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353,868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-161,005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-161,894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493,634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419,773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837,561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-161,005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1952,258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1094,010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295,327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245,247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499,226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-161,894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1094,010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666,157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Autovetor</a:t>
                      </a:r>
                      <a:endParaRPr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effectLst/>
                        </a:rPr>
                        <a:t>Autovalor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B7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3235,547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345,967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272,900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17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28003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94" name="Grupo 9"/>
          <p:cNvGrpSpPr>
            <a:grpSpLocks/>
          </p:cNvGrpSpPr>
          <p:nvPr/>
        </p:nvGrpSpPr>
        <p:grpSpPr bwMode="auto">
          <a:xfrm>
            <a:off x="5724525" y="4364037"/>
            <a:ext cx="3095625" cy="1553455"/>
            <a:chOff x="5724128" y="4364783"/>
            <a:chExt cx="3096344" cy="1551839"/>
          </a:xfrm>
        </p:grpSpPr>
        <p:cxnSp>
          <p:nvCxnSpPr>
            <p:cNvPr id="21765" name="Conector de seta reta 4"/>
            <p:cNvCxnSpPr>
              <a:cxnSpLocks noChangeShapeType="1"/>
            </p:cNvCxnSpPr>
            <p:nvPr/>
          </p:nvCxnSpPr>
          <p:spPr bwMode="auto">
            <a:xfrm flipV="1">
              <a:off x="6228184" y="4364783"/>
              <a:ext cx="288288" cy="504377"/>
            </a:xfrm>
            <a:prstGeom prst="straightConnector1">
              <a:avLst/>
            </a:prstGeom>
            <a:noFill/>
            <a:ln w="9525" algn="ctr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766" name="CaixaDeTexto 5"/>
            <p:cNvSpPr txBox="1">
              <a:spLocks noChangeArrowheads="1"/>
            </p:cNvSpPr>
            <p:nvPr/>
          </p:nvSpPr>
          <p:spPr bwMode="auto">
            <a:xfrm>
              <a:off x="5724128" y="4840525"/>
              <a:ext cx="3096344" cy="107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 indent="-17462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 smtClean="0">
                  <a:solidFill>
                    <a:srgbClr val="FF0000"/>
                  </a:solidFill>
                </a:rPr>
                <a:t>Importante:</a:t>
              </a:r>
              <a:r>
                <a:rPr lang="pt-BR" altLang="pt-BR" sz="1600" dirty="0" smtClean="0"/>
                <a:t> Para </a:t>
              </a:r>
              <a:r>
                <a:rPr lang="pt-BR" altLang="pt-BR" sz="1600" dirty="0"/>
                <a:t>obtenção das estatísticas é necessário desconsiderar a região “sem informação”</a:t>
              </a:r>
            </a:p>
          </p:txBody>
        </p:sp>
      </p:grp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5786438" y="5876925"/>
            <a:ext cx="32496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OBS: </a:t>
            </a:r>
            <a:r>
              <a:rPr lang="pt-BR" altLang="pt-BR" sz="1400" dirty="0" smtClean="0"/>
              <a:t>Em geral, as imagens </a:t>
            </a:r>
            <a:r>
              <a:rPr lang="pt-BR" altLang="pt-BR" sz="1400" dirty="0"/>
              <a:t>resultantes não são representadas em bytes (0 a 255), tendo valores positivos e negativos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B36C4-0AB3-4F1F-9063-9451DA6B6FF9}" type="slidenum">
              <a:rPr lang="pt-BR"/>
              <a:pPr>
                <a:defRPr/>
              </a:pPr>
              <a:t>24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34"/>
          <p:cNvGrpSpPr>
            <a:grpSpLocks/>
          </p:cNvGrpSpPr>
          <p:nvPr/>
        </p:nvGrpSpPr>
        <p:grpSpPr bwMode="auto">
          <a:xfrm>
            <a:off x="323850" y="1747838"/>
            <a:ext cx="2833688" cy="2495550"/>
            <a:chOff x="323850" y="1747838"/>
            <a:chExt cx="2833200" cy="2495158"/>
          </a:xfrm>
        </p:grpSpPr>
        <p:pic>
          <p:nvPicPr>
            <p:cNvPr id="22558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59" name="CaixaDeTexto 16"/>
            <p:cNvSpPr txBox="1">
              <a:spLocks noChangeArrowheads="1"/>
            </p:cNvSpPr>
            <p:nvPr/>
          </p:nvSpPr>
          <p:spPr bwMode="auto">
            <a:xfrm>
              <a:off x="2636278" y="3891010"/>
              <a:ext cx="5084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CP1</a:t>
              </a:r>
            </a:p>
          </p:txBody>
        </p:sp>
        <p:sp>
          <p:nvSpPr>
            <p:cNvPr id="22560" name="CaixaDeTexto 16"/>
            <p:cNvSpPr txBox="1">
              <a:spLocks noChangeArrowheads="1"/>
            </p:cNvSpPr>
            <p:nvPr/>
          </p:nvSpPr>
          <p:spPr bwMode="auto">
            <a:xfrm>
              <a:off x="341926" y="3950698"/>
              <a:ext cx="6383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</a:rPr>
                <a:t>82,7%</a:t>
              </a:r>
            </a:p>
          </p:txBody>
        </p:sp>
      </p:grpSp>
      <p:grpSp>
        <p:nvGrpSpPr>
          <p:cNvPr id="22531" name="Grupo 35"/>
          <p:cNvGrpSpPr>
            <a:grpSpLocks/>
          </p:cNvGrpSpPr>
          <p:nvPr/>
        </p:nvGrpSpPr>
        <p:grpSpPr bwMode="auto">
          <a:xfrm>
            <a:off x="3140075" y="1747838"/>
            <a:ext cx="2847975" cy="2495550"/>
            <a:chOff x="3140377" y="1747838"/>
            <a:chExt cx="2847186" cy="2495158"/>
          </a:xfrm>
        </p:grpSpPr>
        <p:pic>
          <p:nvPicPr>
            <p:cNvPr id="22555" name="Image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56" name="CaixaDeTexto 32"/>
            <p:cNvSpPr txBox="1">
              <a:spLocks noChangeArrowheads="1"/>
            </p:cNvSpPr>
            <p:nvPr/>
          </p:nvSpPr>
          <p:spPr bwMode="auto">
            <a:xfrm>
              <a:off x="5434729" y="3891010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CP2</a:t>
              </a:r>
            </a:p>
          </p:txBody>
        </p:sp>
        <p:sp>
          <p:nvSpPr>
            <p:cNvPr id="22557" name="CaixaDeTexto 32"/>
            <p:cNvSpPr txBox="1">
              <a:spLocks noChangeArrowheads="1"/>
            </p:cNvSpPr>
            <p:nvPr/>
          </p:nvSpPr>
          <p:spPr bwMode="auto">
            <a:xfrm>
              <a:off x="3140377" y="3950698"/>
              <a:ext cx="543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</a:rPr>
                <a:t>8,8%</a:t>
              </a:r>
            </a:p>
          </p:txBody>
        </p:sp>
      </p:grpSp>
      <p:grpSp>
        <p:nvGrpSpPr>
          <p:cNvPr id="22532" name="Grupo 38"/>
          <p:cNvGrpSpPr>
            <a:grpSpLocks/>
          </p:cNvGrpSpPr>
          <p:nvPr/>
        </p:nvGrpSpPr>
        <p:grpSpPr bwMode="auto">
          <a:xfrm>
            <a:off x="5972175" y="1747838"/>
            <a:ext cx="2847975" cy="2495550"/>
            <a:chOff x="5972477" y="1747838"/>
            <a:chExt cx="2847186" cy="2495158"/>
          </a:xfrm>
        </p:grpSpPr>
        <p:pic>
          <p:nvPicPr>
            <p:cNvPr id="22552" name="Imagem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174783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53" name="CaixaDeTexto 40"/>
            <p:cNvSpPr txBox="1">
              <a:spLocks noChangeArrowheads="1"/>
            </p:cNvSpPr>
            <p:nvPr/>
          </p:nvSpPr>
          <p:spPr bwMode="auto">
            <a:xfrm>
              <a:off x="8266829" y="3891010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CP3</a:t>
              </a:r>
            </a:p>
          </p:txBody>
        </p:sp>
        <p:sp>
          <p:nvSpPr>
            <p:cNvPr id="22554" name="CaixaDeTexto 40"/>
            <p:cNvSpPr txBox="1">
              <a:spLocks noChangeArrowheads="1"/>
            </p:cNvSpPr>
            <p:nvPr/>
          </p:nvSpPr>
          <p:spPr bwMode="auto">
            <a:xfrm>
              <a:off x="5972477" y="3950698"/>
              <a:ext cx="543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</a:rPr>
                <a:t>7,0%</a:t>
              </a:r>
            </a:p>
          </p:txBody>
        </p:sp>
      </p:grpSp>
      <p:grpSp>
        <p:nvGrpSpPr>
          <p:cNvPr id="22533" name="Grupo 42"/>
          <p:cNvGrpSpPr>
            <a:grpSpLocks/>
          </p:cNvGrpSpPr>
          <p:nvPr/>
        </p:nvGrpSpPr>
        <p:grpSpPr bwMode="auto">
          <a:xfrm>
            <a:off x="309563" y="4243388"/>
            <a:ext cx="2847975" cy="2495550"/>
            <a:chOff x="309865" y="4243388"/>
            <a:chExt cx="2847185" cy="2495158"/>
          </a:xfrm>
        </p:grpSpPr>
        <p:pic>
          <p:nvPicPr>
            <p:cNvPr id="22549" name="Imagem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50" name="CaixaDeTexto 38"/>
            <p:cNvSpPr txBox="1">
              <a:spLocks noChangeArrowheads="1"/>
            </p:cNvSpPr>
            <p:nvPr/>
          </p:nvSpPr>
          <p:spPr bwMode="auto">
            <a:xfrm>
              <a:off x="2604217" y="6387923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CP4</a:t>
              </a:r>
            </a:p>
          </p:txBody>
        </p:sp>
        <p:sp>
          <p:nvSpPr>
            <p:cNvPr id="22551" name="CaixaDeTexto 38"/>
            <p:cNvSpPr txBox="1">
              <a:spLocks noChangeArrowheads="1"/>
            </p:cNvSpPr>
            <p:nvPr/>
          </p:nvSpPr>
          <p:spPr bwMode="auto">
            <a:xfrm>
              <a:off x="309865" y="6447611"/>
              <a:ext cx="543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</a:rPr>
                <a:t>0,9%</a:t>
              </a:r>
            </a:p>
          </p:txBody>
        </p:sp>
      </p:grpSp>
      <p:grpSp>
        <p:nvGrpSpPr>
          <p:cNvPr id="22534" name="Grupo 43"/>
          <p:cNvGrpSpPr>
            <a:grpSpLocks/>
          </p:cNvGrpSpPr>
          <p:nvPr/>
        </p:nvGrpSpPr>
        <p:grpSpPr bwMode="auto">
          <a:xfrm>
            <a:off x="3140075" y="4243388"/>
            <a:ext cx="2847975" cy="2495550"/>
            <a:chOff x="3140377" y="4243388"/>
            <a:chExt cx="2847186" cy="2495158"/>
          </a:xfrm>
        </p:grpSpPr>
        <p:pic>
          <p:nvPicPr>
            <p:cNvPr id="22546" name="Image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3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7" name="CaixaDeTexto 36"/>
            <p:cNvSpPr txBox="1">
              <a:spLocks noChangeArrowheads="1"/>
            </p:cNvSpPr>
            <p:nvPr/>
          </p:nvSpPr>
          <p:spPr bwMode="auto">
            <a:xfrm>
              <a:off x="5434729" y="6387923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CP5</a:t>
              </a:r>
            </a:p>
          </p:txBody>
        </p:sp>
        <p:sp>
          <p:nvSpPr>
            <p:cNvPr id="22548" name="CaixaDeTexto 36"/>
            <p:cNvSpPr txBox="1">
              <a:spLocks noChangeArrowheads="1"/>
            </p:cNvSpPr>
            <p:nvPr/>
          </p:nvSpPr>
          <p:spPr bwMode="auto">
            <a:xfrm>
              <a:off x="3140377" y="6447611"/>
              <a:ext cx="543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</a:rPr>
                <a:t>0,5%</a:t>
              </a:r>
            </a:p>
          </p:txBody>
        </p:sp>
      </p:grpSp>
      <p:grpSp>
        <p:nvGrpSpPr>
          <p:cNvPr id="22535" name="Grupo 44"/>
          <p:cNvGrpSpPr>
            <a:grpSpLocks/>
          </p:cNvGrpSpPr>
          <p:nvPr/>
        </p:nvGrpSpPr>
        <p:grpSpPr bwMode="auto">
          <a:xfrm>
            <a:off x="5972175" y="4243388"/>
            <a:ext cx="2847975" cy="2495550"/>
            <a:chOff x="5972477" y="4243388"/>
            <a:chExt cx="2847186" cy="2495158"/>
          </a:xfrm>
        </p:grpSpPr>
        <p:pic>
          <p:nvPicPr>
            <p:cNvPr id="22543" name="Imagem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63" y="4243388"/>
              <a:ext cx="2833200" cy="249515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4" name="CaixaDeTexto 34"/>
            <p:cNvSpPr txBox="1">
              <a:spLocks noChangeArrowheads="1"/>
            </p:cNvSpPr>
            <p:nvPr/>
          </p:nvSpPr>
          <p:spPr bwMode="auto">
            <a:xfrm>
              <a:off x="8266829" y="6387923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CP6</a:t>
              </a:r>
            </a:p>
          </p:txBody>
        </p:sp>
        <p:sp>
          <p:nvSpPr>
            <p:cNvPr id="22545" name="CaixaDeTexto 34"/>
            <p:cNvSpPr txBox="1">
              <a:spLocks noChangeArrowheads="1"/>
            </p:cNvSpPr>
            <p:nvPr/>
          </p:nvSpPr>
          <p:spPr bwMode="auto">
            <a:xfrm>
              <a:off x="5972477" y="6447611"/>
              <a:ext cx="5180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chemeClr val="bg1"/>
                  </a:solidFill>
                </a:rPr>
                <a:t>0,1%</a:t>
              </a:r>
            </a:p>
          </p:txBody>
        </p:sp>
      </p:grpSp>
      <p:grpSp>
        <p:nvGrpSpPr>
          <p:cNvPr id="8" name="Grupo 30"/>
          <p:cNvGrpSpPr>
            <a:grpSpLocks/>
          </p:cNvGrpSpPr>
          <p:nvPr/>
        </p:nvGrpSpPr>
        <p:grpSpPr bwMode="auto">
          <a:xfrm>
            <a:off x="1743075" y="1746250"/>
            <a:ext cx="5673725" cy="4997450"/>
            <a:chOff x="1743074" y="1746250"/>
            <a:chExt cx="5673601" cy="4996657"/>
          </a:xfrm>
        </p:grpSpPr>
        <p:pic>
          <p:nvPicPr>
            <p:cNvPr id="22541" name="Imagem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1746250"/>
              <a:ext cx="5673600" cy="49966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2" name="CaixaDeTexto 54"/>
            <p:cNvSpPr txBox="1">
              <a:spLocks noChangeArrowheads="1"/>
            </p:cNvSpPr>
            <p:nvPr/>
          </p:nvSpPr>
          <p:spPr bwMode="auto">
            <a:xfrm>
              <a:off x="1743074" y="6403511"/>
              <a:ext cx="26849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chemeClr val="bg1"/>
                  </a:solidFill>
                </a:rPr>
                <a:t>CP123/RGB   98,5%</a:t>
              </a:r>
            </a:p>
          </p:txBody>
        </p:sp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Dados</a:t>
            </a:r>
          </a:p>
        </p:txBody>
      </p:sp>
      <p:sp>
        <p:nvSpPr>
          <p:cNvPr id="22538" name="CaixaDeTexto 15"/>
          <p:cNvSpPr txBox="1">
            <a:spLocks noChangeArrowheads="1"/>
          </p:cNvSpPr>
          <p:nvPr/>
        </p:nvSpPr>
        <p:spPr bwMode="auto">
          <a:xfrm>
            <a:off x="323850" y="1314450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Componentes Principais</a:t>
            </a:r>
          </a:p>
        </p:txBody>
      </p:sp>
      <p:sp>
        <p:nvSpPr>
          <p:cNvPr id="22539" name="Retângulo 19"/>
          <p:cNvSpPr>
            <a:spLocks noChangeArrowheads="1"/>
          </p:cNvSpPr>
          <p:nvPr/>
        </p:nvSpPr>
        <p:spPr bwMode="auto">
          <a:xfrm rot="-5400000">
            <a:off x="7853362" y="5332413"/>
            <a:ext cx="2195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100"/>
              <a:t>(mesmo ganho e offset da CP1)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DD49D-DF78-4164-9E06-F0F48A50798C}" type="slidenum">
              <a:rPr lang="pt-BR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ixaDeTexto 15"/>
          <p:cNvSpPr txBox="1">
            <a:spLocks noChangeArrowheads="1"/>
          </p:cNvSpPr>
          <p:nvPr/>
        </p:nvSpPr>
        <p:spPr bwMode="auto">
          <a:xfrm>
            <a:off x="70204" y="6002783"/>
            <a:ext cx="8496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>
                <a:solidFill>
                  <a:srgbClr val="FF0000"/>
                </a:solidFill>
              </a:rPr>
              <a:t>OBS:</a:t>
            </a:r>
            <a:r>
              <a:rPr lang="pt-BR" altLang="pt-BR" sz="1600" dirty="0" smtClean="0"/>
              <a:t> as últimas componentes realmente não contém nenhuma informação relevante?</a:t>
            </a:r>
            <a:endParaRPr lang="pt-BR" altLang="pt-BR" sz="1600" dirty="0"/>
          </a:p>
        </p:txBody>
      </p:sp>
      <p:grpSp>
        <p:nvGrpSpPr>
          <p:cNvPr id="23554" name="Grupo 39"/>
          <p:cNvGrpSpPr>
            <a:grpSpLocks/>
          </p:cNvGrpSpPr>
          <p:nvPr/>
        </p:nvGrpSpPr>
        <p:grpSpPr bwMode="auto">
          <a:xfrm>
            <a:off x="179388" y="4581128"/>
            <a:ext cx="8785225" cy="1439863"/>
            <a:chOff x="179512" y="5882948"/>
            <a:chExt cx="8784816" cy="1440000"/>
          </a:xfrm>
        </p:grpSpPr>
        <p:pic>
          <p:nvPicPr>
            <p:cNvPr id="23714" name="Imagem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5" name="Imagem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475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6" name="Imagem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438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7" name="Imagem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401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8" name="Imagem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364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19" name="Imagem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5882948"/>
              <a:ext cx="1440000" cy="144000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53" name="Grupo 23552"/>
          <p:cNvGrpSpPr/>
          <p:nvPr/>
        </p:nvGrpSpPr>
        <p:grpSpPr>
          <a:xfrm>
            <a:off x="5724525" y="1484784"/>
            <a:ext cx="2782887" cy="2565400"/>
            <a:chOff x="8791575" y="2060575"/>
            <a:chExt cx="2782887" cy="2565400"/>
          </a:xfrm>
        </p:grpSpPr>
        <p:grpSp>
          <p:nvGrpSpPr>
            <p:cNvPr id="27" name="Grupo 26"/>
            <p:cNvGrpSpPr/>
            <p:nvPr/>
          </p:nvGrpSpPr>
          <p:grpSpPr>
            <a:xfrm>
              <a:off x="8791575" y="2060575"/>
              <a:ext cx="2224088" cy="1965326"/>
              <a:chOff x="8791575" y="2060575"/>
              <a:chExt cx="2224088" cy="1965326"/>
            </a:xfrm>
          </p:grpSpPr>
          <p:grpSp>
            <p:nvGrpSpPr>
              <p:cNvPr id="19" name="Grupo 18"/>
              <p:cNvGrpSpPr/>
              <p:nvPr/>
            </p:nvGrpSpPr>
            <p:grpSpPr>
              <a:xfrm>
                <a:off x="8791575" y="2060575"/>
                <a:ext cx="2224088" cy="1965326"/>
                <a:chOff x="7712075" y="4389438"/>
                <a:chExt cx="2224088" cy="1965326"/>
              </a:xfrm>
            </p:grpSpPr>
            <p:pic>
              <p:nvPicPr>
                <p:cNvPr id="17428" name="Picture 20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12075" y="4389438"/>
                  <a:ext cx="2216150" cy="195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ectangle 22"/>
                <p:cNvSpPr>
                  <a:spLocks noChangeArrowheads="1"/>
                </p:cNvSpPr>
                <p:nvPr/>
              </p:nvSpPr>
              <p:spPr bwMode="auto">
                <a:xfrm>
                  <a:off x="9572625" y="6076951"/>
                  <a:ext cx="363538" cy="277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CP6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8791575" y="2060576"/>
                <a:ext cx="2216150" cy="1951038"/>
              </a:xfrm>
              <a:custGeom>
                <a:avLst/>
                <a:gdLst>
                  <a:gd name="T0" fmla="*/ 0 w 29936"/>
                  <a:gd name="T1" fmla="*/ 48 h 26384"/>
                  <a:gd name="T2" fmla="*/ 48 w 29936"/>
                  <a:gd name="T3" fmla="*/ 0 h 26384"/>
                  <a:gd name="T4" fmla="*/ 29888 w 29936"/>
                  <a:gd name="T5" fmla="*/ 0 h 26384"/>
                  <a:gd name="T6" fmla="*/ 29936 w 29936"/>
                  <a:gd name="T7" fmla="*/ 48 h 26384"/>
                  <a:gd name="T8" fmla="*/ 29936 w 29936"/>
                  <a:gd name="T9" fmla="*/ 26336 h 26384"/>
                  <a:gd name="T10" fmla="*/ 29888 w 29936"/>
                  <a:gd name="T11" fmla="*/ 26384 h 26384"/>
                  <a:gd name="T12" fmla="*/ 48 w 29936"/>
                  <a:gd name="T13" fmla="*/ 26384 h 26384"/>
                  <a:gd name="T14" fmla="*/ 0 w 29936"/>
                  <a:gd name="T15" fmla="*/ 26336 h 26384"/>
                  <a:gd name="T16" fmla="*/ 0 w 29936"/>
                  <a:gd name="T17" fmla="*/ 48 h 26384"/>
                  <a:gd name="T18" fmla="*/ 96 w 29936"/>
                  <a:gd name="T19" fmla="*/ 26336 h 26384"/>
                  <a:gd name="T20" fmla="*/ 48 w 29936"/>
                  <a:gd name="T21" fmla="*/ 26288 h 26384"/>
                  <a:gd name="T22" fmla="*/ 29888 w 29936"/>
                  <a:gd name="T23" fmla="*/ 26288 h 26384"/>
                  <a:gd name="T24" fmla="*/ 29840 w 29936"/>
                  <a:gd name="T25" fmla="*/ 26336 h 26384"/>
                  <a:gd name="T26" fmla="*/ 29840 w 29936"/>
                  <a:gd name="T27" fmla="*/ 48 h 26384"/>
                  <a:gd name="T28" fmla="*/ 29888 w 29936"/>
                  <a:gd name="T29" fmla="*/ 96 h 26384"/>
                  <a:gd name="T30" fmla="*/ 48 w 29936"/>
                  <a:gd name="T31" fmla="*/ 96 h 26384"/>
                  <a:gd name="T32" fmla="*/ 96 w 29936"/>
                  <a:gd name="T33" fmla="*/ 48 h 26384"/>
                  <a:gd name="T34" fmla="*/ 96 w 29936"/>
                  <a:gd name="T35" fmla="*/ 26336 h 2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936" h="26384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29888" y="0"/>
                    </a:lnTo>
                    <a:cubicBezTo>
                      <a:pt x="29915" y="0"/>
                      <a:pt x="29936" y="22"/>
                      <a:pt x="29936" y="48"/>
                    </a:cubicBezTo>
                    <a:lnTo>
                      <a:pt x="29936" y="26336"/>
                    </a:lnTo>
                    <a:cubicBezTo>
                      <a:pt x="29936" y="26363"/>
                      <a:pt x="29915" y="26384"/>
                      <a:pt x="29888" y="26384"/>
                    </a:cubicBezTo>
                    <a:lnTo>
                      <a:pt x="48" y="26384"/>
                    </a:lnTo>
                    <a:cubicBezTo>
                      <a:pt x="22" y="26384"/>
                      <a:pt x="0" y="26363"/>
                      <a:pt x="0" y="26336"/>
                    </a:cubicBezTo>
                    <a:lnTo>
                      <a:pt x="0" y="48"/>
                    </a:lnTo>
                    <a:close/>
                    <a:moveTo>
                      <a:pt x="96" y="26336"/>
                    </a:moveTo>
                    <a:lnTo>
                      <a:pt x="48" y="26288"/>
                    </a:lnTo>
                    <a:lnTo>
                      <a:pt x="29888" y="26288"/>
                    </a:lnTo>
                    <a:lnTo>
                      <a:pt x="29840" y="26336"/>
                    </a:lnTo>
                    <a:lnTo>
                      <a:pt x="29840" y="48"/>
                    </a:lnTo>
                    <a:lnTo>
                      <a:pt x="2988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26336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8902700" y="2192338"/>
              <a:ext cx="2224088" cy="1965325"/>
              <a:chOff x="8902700" y="2192338"/>
              <a:chExt cx="2224088" cy="1965325"/>
            </a:xfrm>
          </p:grpSpPr>
          <p:grpSp>
            <p:nvGrpSpPr>
              <p:cNvPr id="20" name="Grupo 19"/>
              <p:cNvGrpSpPr/>
              <p:nvPr/>
            </p:nvGrpSpPr>
            <p:grpSpPr>
              <a:xfrm>
                <a:off x="8902700" y="2192338"/>
                <a:ext cx="2224088" cy="1965325"/>
                <a:chOff x="9248775" y="2536825"/>
                <a:chExt cx="2224088" cy="1965325"/>
              </a:xfrm>
            </p:grpSpPr>
            <p:pic>
              <p:nvPicPr>
                <p:cNvPr id="17425" name="Picture 17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48775" y="2536825"/>
                  <a:ext cx="2216150" cy="1954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Rectangle 19"/>
                <p:cNvSpPr>
                  <a:spLocks noChangeArrowheads="1"/>
                </p:cNvSpPr>
                <p:nvPr/>
              </p:nvSpPr>
              <p:spPr bwMode="auto">
                <a:xfrm>
                  <a:off x="11109325" y="4225925"/>
                  <a:ext cx="363538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CP5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Freeform 9"/>
              <p:cNvSpPr>
                <a:spLocks noEditPoints="1"/>
              </p:cNvSpPr>
              <p:nvPr/>
            </p:nvSpPr>
            <p:spPr bwMode="auto">
              <a:xfrm>
                <a:off x="8902700" y="2192338"/>
                <a:ext cx="2216150" cy="1954213"/>
              </a:xfrm>
              <a:custGeom>
                <a:avLst/>
                <a:gdLst>
                  <a:gd name="T0" fmla="*/ 0 w 29936"/>
                  <a:gd name="T1" fmla="*/ 48 h 26384"/>
                  <a:gd name="T2" fmla="*/ 48 w 29936"/>
                  <a:gd name="T3" fmla="*/ 0 h 26384"/>
                  <a:gd name="T4" fmla="*/ 29888 w 29936"/>
                  <a:gd name="T5" fmla="*/ 0 h 26384"/>
                  <a:gd name="T6" fmla="*/ 29936 w 29936"/>
                  <a:gd name="T7" fmla="*/ 48 h 26384"/>
                  <a:gd name="T8" fmla="*/ 29936 w 29936"/>
                  <a:gd name="T9" fmla="*/ 26336 h 26384"/>
                  <a:gd name="T10" fmla="*/ 29888 w 29936"/>
                  <a:gd name="T11" fmla="*/ 26384 h 26384"/>
                  <a:gd name="T12" fmla="*/ 48 w 29936"/>
                  <a:gd name="T13" fmla="*/ 26384 h 26384"/>
                  <a:gd name="T14" fmla="*/ 0 w 29936"/>
                  <a:gd name="T15" fmla="*/ 26336 h 26384"/>
                  <a:gd name="T16" fmla="*/ 0 w 29936"/>
                  <a:gd name="T17" fmla="*/ 48 h 26384"/>
                  <a:gd name="T18" fmla="*/ 96 w 29936"/>
                  <a:gd name="T19" fmla="*/ 26336 h 26384"/>
                  <a:gd name="T20" fmla="*/ 48 w 29936"/>
                  <a:gd name="T21" fmla="*/ 26288 h 26384"/>
                  <a:gd name="T22" fmla="*/ 29888 w 29936"/>
                  <a:gd name="T23" fmla="*/ 26288 h 26384"/>
                  <a:gd name="T24" fmla="*/ 29840 w 29936"/>
                  <a:gd name="T25" fmla="*/ 26336 h 26384"/>
                  <a:gd name="T26" fmla="*/ 29840 w 29936"/>
                  <a:gd name="T27" fmla="*/ 48 h 26384"/>
                  <a:gd name="T28" fmla="*/ 29888 w 29936"/>
                  <a:gd name="T29" fmla="*/ 96 h 26384"/>
                  <a:gd name="T30" fmla="*/ 48 w 29936"/>
                  <a:gd name="T31" fmla="*/ 96 h 26384"/>
                  <a:gd name="T32" fmla="*/ 96 w 29936"/>
                  <a:gd name="T33" fmla="*/ 48 h 26384"/>
                  <a:gd name="T34" fmla="*/ 96 w 29936"/>
                  <a:gd name="T35" fmla="*/ 26336 h 26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936" h="26384">
                    <a:moveTo>
                      <a:pt x="0" y="48"/>
                    </a:moveTo>
                    <a:cubicBezTo>
                      <a:pt x="0" y="22"/>
                      <a:pt x="22" y="0"/>
                      <a:pt x="48" y="0"/>
                    </a:cubicBezTo>
                    <a:lnTo>
                      <a:pt x="29888" y="0"/>
                    </a:lnTo>
                    <a:cubicBezTo>
                      <a:pt x="29915" y="0"/>
                      <a:pt x="29936" y="22"/>
                      <a:pt x="29936" y="48"/>
                    </a:cubicBezTo>
                    <a:lnTo>
                      <a:pt x="29936" y="26336"/>
                    </a:lnTo>
                    <a:cubicBezTo>
                      <a:pt x="29936" y="26363"/>
                      <a:pt x="29915" y="26384"/>
                      <a:pt x="29888" y="26384"/>
                    </a:cubicBezTo>
                    <a:lnTo>
                      <a:pt x="48" y="26384"/>
                    </a:lnTo>
                    <a:cubicBezTo>
                      <a:pt x="22" y="26384"/>
                      <a:pt x="0" y="26363"/>
                      <a:pt x="0" y="26336"/>
                    </a:cubicBezTo>
                    <a:lnTo>
                      <a:pt x="0" y="48"/>
                    </a:lnTo>
                    <a:close/>
                    <a:moveTo>
                      <a:pt x="96" y="26336"/>
                    </a:moveTo>
                    <a:lnTo>
                      <a:pt x="48" y="26288"/>
                    </a:lnTo>
                    <a:lnTo>
                      <a:pt x="29888" y="26288"/>
                    </a:lnTo>
                    <a:lnTo>
                      <a:pt x="29840" y="26336"/>
                    </a:lnTo>
                    <a:lnTo>
                      <a:pt x="29840" y="48"/>
                    </a:lnTo>
                    <a:lnTo>
                      <a:pt x="29888" y="96"/>
                    </a:lnTo>
                    <a:lnTo>
                      <a:pt x="48" y="96"/>
                    </a:lnTo>
                    <a:lnTo>
                      <a:pt x="96" y="48"/>
                    </a:lnTo>
                    <a:lnTo>
                      <a:pt x="96" y="26336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29" name="Grupo 28"/>
            <p:cNvGrpSpPr/>
            <p:nvPr/>
          </p:nvGrpSpPr>
          <p:grpSpPr>
            <a:xfrm>
              <a:off x="9015413" y="2305050"/>
              <a:ext cx="2224088" cy="1963738"/>
              <a:chOff x="9015413" y="2305050"/>
              <a:chExt cx="2224088" cy="1963738"/>
            </a:xfrm>
          </p:grpSpPr>
          <p:grpSp>
            <p:nvGrpSpPr>
              <p:cNvPr id="21" name="Grupo 20"/>
              <p:cNvGrpSpPr/>
              <p:nvPr/>
            </p:nvGrpSpPr>
            <p:grpSpPr>
              <a:xfrm>
                <a:off x="9015413" y="2305050"/>
                <a:ext cx="2224088" cy="1963738"/>
                <a:chOff x="9136063" y="2425700"/>
                <a:chExt cx="2224088" cy="1963738"/>
              </a:xfrm>
            </p:grpSpPr>
            <p:pic>
              <p:nvPicPr>
                <p:cNvPr id="17422" name="Picture 1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36063" y="2425700"/>
                  <a:ext cx="2216150" cy="195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10996613" y="4113213"/>
                  <a:ext cx="363538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CP4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" name="Freeform 12"/>
              <p:cNvSpPr>
                <a:spLocks noEditPoints="1"/>
              </p:cNvSpPr>
              <p:nvPr/>
            </p:nvSpPr>
            <p:spPr bwMode="auto">
              <a:xfrm>
                <a:off x="9015413" y="2305051"/>
                <a:ext cx="2216150" cy="1951038"/>
              </a:xfrm>
              <a:custGeom>
                <a:avLst/>
                <a:gdLst>
                  <a:gd name="T0" fmla="*/ 0 w 14968"/>
                  <a:gd name="T1" fmla="*/ 24 h 13200"/>
                  <a:gd name="T2" fmla="*/ 24 w 14968"/>
                  <a:gd name="T3" fmla="*/ 0 h 13200"/>
                  <a:gd name="T4" fmla="*/ 14944 w 14968"/>
                  <a:gd name="T5" fmla="*/ 0 h 13200"/>
                  <a:gd name="T6" fmla="*/ 14968 w 14968"/>
                  <a:gd name="T7" fmla="*/ 24 h 13200"/>
                  <a:gd name="T8" fmla="*/ 14968 w 14968"/>
                  <a:gd name="T9" fmla="*/ 13176 h 13200"/>
                  <a:gd name="T10" fmla="*/ 14944 w 14968"/>
                  <a:gd name="T11" fmla="*/ 13200 h 13200"/>
                  <a:gd name="T12" fmla="*/ 24 w 14968"/>
                  <a:gd name="T13" fmla="*/ 13200 h 13200"/>
                  <a:gd name="T14" fmla="*/ 0 w 14968"/>
                  <a:gd name="T15" fmla="*/ 13176 h 13200"/>
                  <a:gd name="T16" fmla="*/ 0 w 14968"/>
                  <a:gd name="T17" fmla="*/ 24 h 13200"/>
                  <a:gd name="T18" fmla="*/ 48 w 14968"/>
                  <a:gd name="T19" fmla="*/ 13176 h 13200"/>
                  <a:gd name="T20" fmla="*/ 24 w 14968"/>
                  <a:gd name="T21" fmla="*/ 13152 h 13200"/>
                  <a:gd name="T22" fmla="*/ 14944 w 14968"/>
                  <a:gd name="T23" fmla="*/ 13152 h 13200"/>
                  <a:gd name="T24" fmla="*/ 14920 w 14968"/>
                  <a:gd name="T25" fmla="*/ 13176 h 13200"/>
                  <a:gd name="T26" fmla="*/ 14920 w 14968"/>
                  <a:gd name="T27" fmla="*/ 24 h 13200"/>
                  <a:gd name="T28" fmla="*/ 14944 w 14968"/>
                  <a:gd name="T29" fmla="*/ 48 h 13200"/>
                  <a:gd name="T30" fmla="*/ 24 w 14968"/>
                  <a:gd name="T31" fmla="*/ 48 h 13200"/>
                  <a:gd name="T32" fmla="*/ 48 w 14968"/>
                  <a:gd name="T33" fmla="*/ 24 h 13200"/>
                  <a:gd name="T34" fmla="*/ 48 w 14968"/>
                  <a:gd name="T35" fmla="*/ 13176 h 1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68" h="13200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4944" y="0"/>
                    </a:lnTo>
                    <a:cubicBezTo>
                      <a:pt x="14958" y="0"/>
                      <a:pt x="14968" y="11"/>
                      <a:pt x="14968" y="24"/>
                    </a:cubicBezTo>
                    <a:lnTo>
                      <a:pt x="14968" y="13176"/>
                    </a:lnTo>
                    <a:cubicBezTo>
                      <a:pt x="14968" y="13190"/>
                      <a:pt x="14958" y="13200"/>
                      <a:pt x="14944" y="13200"/>
                    </a:cubicBezTo>
                    <a:lnTo>
                      <a:pt x="24" y="13200"/>
                    </a:lnTo>
                    <a:cubicBezTo>
                      <a:pt x="11" y="13200"/>
                      <a:pt x="0" y="13190"/>
                      <a:pt x="0" y="13176"/>
                    </a:cubicBezTo>
                    <a:lnTo>
                      <a:pt x="0" y="24"/>
                    </a:lnTo>
                    <a:close/>
                    <a:moveTo>
                      <a:pt x="48" y="13176"/>
                    </a:moveTo>
                    <a:lnTo>
                      <a:pt x="24" y="13152"/>
                    </a:lnTo>
                    <a:lnTo>
                      <a:pt x="14944" y="13152"/>
                    </a:lnTo>
                    <a:lnTo>
                      <a:pt x="14920" y="13176"/>
                    </a:lnTo>
                    <a:lnTo>
                      <a:pt x="14920" y="24"/>
                    </a:lnTo>
                    <a:lnTo>
                      <a:pt x="1494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176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9128125" y="2417763"/>
              <a:ext cx="2224088" cy="1965326"/>
              <a:chOff x="9128125" y="2417763"/>
              <a:chExt cx="2224088" cy="1965326"/>
            </a:xfrm>
          </p:grpSpPr>
          <p:grpSp>
            <p:nvGrpSpPr>
              <p:cNvPr id="22" name="Grupo 21"/>
              <p:cNvGrpSpPr/>
              <p:nvPr/>
            </p:nvGrpSpPr>
            <p:grpSpPr>
              <a:xfrm>
                <a:off x="9128125" y="2417763"/>
                <a:ext cx="2224088" cy="1965326"/>
                <a:chOff x="9023350" y="2311400"/>
                <a:chExt cx="2224088" cy="1965326"/>
              </a:xfrm>
            </p:grpSpPr>
            <p:pic>
              <p:nvPicPr>
                <p:cNvPr id="17419" name="Picture 11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3350" y="2311400"/>
                  <a:ext cx="2216150" cy="1954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Rectangle 13"/>
                <p:cNvSpPr>
                  <a:spLocks noChangeArrowheads="1"/>
                </p:cNvSpPr>
                <p:nvPr/>
              </p:nvSpPr>
              <p:spPr bwMode="auto">
                <a:xfrm>
                  <a:off x="10883900" y="3998913"/>
                  <a:ext cx="363538" cy="277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CP3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9128125" y="2417763"/>
                <a:ext cx="2216150" cy="1954213"/>
              </a:xfrm>
              <a:custGeom>
                <a:avLst/>
                <a:gdLst>
                  <a:gd name="T0" fmla="*/ 0 w 14968"/>
                  <a:gd name="T1" fmla="*/ 24 h 13192"/>
                  <a:gd name="T2" fmla="*/ 24 w 14968"/>
                  <a:gd name="T3" fmla="*/ 0 h 13192"/>
                  <a:gd name="T4" fmla="*/ 14944 w 14968"/>
                  <a:gd name="T5" fmla="*/ 0 h 13192"/>
                  <a:gd name="T6" fmla="*/ 14968 w 14968"/>
                  <a:gd name="T7" fmla="*/ 24 h 13192"/>
                  <a:gd name="T8" fmla="*/ 14968 w 14968"/>
                  <a:gd name="T9" fmla="*/ 13168 h 13192"/>
                  <a:gd name="T10" fmla="*/ 14944 w 14968"/>
                  <a:gd name="T11" fmla="*/ 13192 h 13192"/>
                  <a:gd name="T12" fmla="*/ 24 w 14968"/>
                  <a:gd name="T13" fmla="*/ 13192 h 13192"/>
                  <a:gd name="T14" fmla="*/ 0 w 14968"/>
                  <a:gd name="T15" fmla="*/ 13168 h 13192"/>
                  <a:gd name="T16" fmla="*/ 0 w 14968"/>
                  <a:gd name="T17" fmla="*/ 24 h 13192"/>
                  <a:gd name="T18" fmla="*/ 48 w 14968"/>
                  <a:gd name="T19" fmla="*/ 13168 h 13192"/>
                  <a:gd name="T20" fmla="*/ 24 w 14968"/>
                  <a:gd name="T21" fmla="*/ 13144 h 13192"/>
                  <a:gd name="T22" fmla="*/ 14944 w 14968"/>
                  <a:gd name="T23" fmla="*/ 13144 h 13192"/>
                  <a:gd name="T24" fmla="*/ 14920 w 14968"/>
                  <a:gd name="T25" fmla="*/ 13168 h 13192"/>
                  <a:gd name="T26" fmla="*/ 14920 w 14968"/>
                  <a:gd name="T27" fmla="*/ 24 h 13192"/>
                  <a:gd name="T28" fmla="*/ 14944 w 14968"/>
                  <a:gd name="T29" fmla="*/ 48 h 13192"/>
                  <a:gd name="T30" fmla="*/ 24 w 14968"/>
                  <a:gd name="T31" fmla="*/ 48 h 13192"/>
                  <a:gd name="T32" fmla="*/ 48 w 14968"/>
                  <a:gd name="T33" fmla="*/ 24 h 13192"/>
                  <a:gd name="T34" fmla="*/ 48 w 14968"/>
                  <a:gd name="T35" fmla="*/ 13168 h 1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68" h="13192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4944" y="0"/>
                    </a:lnTo>
                    <a:cubicBezTo>
                      <a:pt x="14958" y="0"/>
                      <a:pt x="14968" y="11"/>
                      <a:pt x="14968" y="24"/>
                    </a:cubicBezTo>
                    <a:lnTo>
                      <a:pt x="14968" y="13168"/>
                    </a:lnTo>
                    <a:cubicBezTo>
                      <a:pt x="14968" y="13182"/>
                      <a:pt x="14958" y="13192"/>
                      <a:pt x="14944" y="13192"/>
                    </a:cubicBezTo>
                    <a:lnTo>
                      <a:pt x="24" y="13192"/>
                    </a:lnTo>
                    <a:cubicBezTo>
                      <a:pt x="11" y="13192"/>
                      <a:pt x="0" y="13182"/>
                      <a:pt x="0" y="13168"/>
                    </a:cubicBezTo>
                    <a:lnTo>
                      <a:pt x="0" y="24"/>
                    </a:lnTo>
                    <a:close/>
                    <a:moveTo>
                      <a:pt x="48" y="13168"/>
                    </a:moveTo>
                    <a:lnTo>
                      <a:pt x="24" y="13144"/>
                    </a:lnTo>
                    <a:lnTo>
                      <a:pt x="14944" y="13144"/>
                    </a:lnTo>
                    <a:lnTo>
                      <a:pt x="14920" y="13168"/>
                    </a:lnTo>
                    <a:lnTo>
                      <a:pt x="14920" y="24"/>
                    </a:lnTo>
                    <a:lnTo>
                      <a:pt x="1494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168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9240838" y="2530475"/>
              <a:ext cx="2224088" cy="1963738"/>
              <a:chOff x="9240838" y="2530475"/>
              <a:chExt cx="2224088" cy="1963738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9240838" y="2530475"/>
                <a:ext cx="2224088" cy="1963738"/>
                <a:chOff x="8910638" y="2200275"/>
                <a:chExt cx="2224088" cy="1963738"/>
              </a:xfrm>
            </p:grpSpPr>
            <p:pic>
              <p:nvPicPr>
                <p:cNvPr id="17416" name="Picture 8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10638" y="2200275"/>
                  <a:ext cx="2216150" cy="195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Rectangle 10"/>
                <p:cNvSpPr>
                  <a:spLocks noChangeArrowheads="1"/>
                </p:cNvSpPr>
                <p:nvPr/>
              </p:nvSpPr>
              <p:spPr bwMode="auto">
                <a:xfrm>
                  <a:off x="10771188" y="3886200"/>
                  <a:ext cx="363538" cy="277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CP2</a:t>
                  </a:r>
                  <a:endParaRPr kumimoji="0" lang="pt-BR" alt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" name="Freeform 18"/>
              <p:cNvSpPr>
                <a:spLocks noEditPoints="1"/>
              </p:cNvSpPr>
              <p:nvPr/>
            </p:nvSpPr>
            <p:spPr bwMode="auto">
              <a:xfrm>
                <a:off x="9240838" y="2530476"/>
                <a:ext cx="2216150" cy="1951038"/>
              </a:xfrm>
              <a:custGeom>
                <a:avLst/>
                <a:gdLst>
                  <a:gd name="T0" fmla="*/ 0 w 14968"/>
                  <a:gd name="T1" fmla="*/ 24 h 13200"/>
                  <a:gd name="T2" fmla="*/ 24 w 14968"/>
                  <a:gd name="T3" fmla="*/ 0 h 13200"/>
                  <a:gd name="T4" fmla="*/ 14944 w 14968"/>
                  <a:gd name="T5" fmla="*/ 0 h 13200"/>
                  <a:gd name="T6" fmla="*/ 14968 w 14968"/>
                  <a:gd name="T7" fmla="*/ 24 h 13200"/>
                  <a:gd name="T8" fmla="*/ 14968 w 14968"/>
                  <a:gd name="T9" fmla="*/ 13176 h 13200"/>
                  <a:gd name="T10" fmla="*/ 14944 w 14968"/>
                  <a:gd name="T11" fmla="*/ 13200 h 13200"/>
                  <a:gd name="T12" fmla="*/ 24 w 14968"/>
                  <a:gd name="T13" fmla="*/ 13200 h 13200"/>
                  <a:gd name="T14" fmla="*/ 0 w 14968"/>
                  <a:gd name="T15" fmla="*/ 13176 h 13200"/>
                  <a:gd name="T16" fmla="*/ 0 w 14968"/>
                  <a:gd name="T17" fmla="*/ 24 h 13200"/>
                  <a:gd name="T18" fmla="*/ 48 w 14968"/>
                  <a:gd name="T19" fmla="*/ 13176 h 13200"/>
                  <a:gd name="T20" fmla="*/ 24 w 14968"/>
                  <a:gd name="T21" fmla="*/ 13152 h 13200"/>
                  <a:gd name="T22" fmla="*/ 14944 w 14968"/>
                  <a:gd name="T23" fmla="*/ 13152 h 13200"/>
                  <a:gd name="T24" fmla="*/ 14920 w 14968"/>
                  <a:gd name="T25" fmla="*/ 13176 h 13200"/>
                  <a:gd name="T26" fmla="*/ 14920 w 14968"/>
                  <a:gd name="T27" fmla="*/ 24 h 13200"/>
                  <a:gd name="T28" fmla="*/ 14944 w 14968"/>
                  <a:gd name="T29" fmla="*/ 48 h 13200"/>
                  <a:gd name="T30" fmla="*/ 24 w 14968"/>
                  <a:gd name="T31" fmla="*/ 48 h 13200"/>
                  <a:gd name="T32" fmla="*/ 48 w 14968"/>
                  <a:gd name="T33" fmla="*/ 24 h 13200"/>
                  <a:gd name="T34" fmla="*/ 48 w 14968"/>
                  <a:gd name="T35" fmla="*/ 13176 h 1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68" h="13200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4944" y="0"/>
                    </a:lnTo>
                    <a:cubicBezTo>
                      <a:pt x="14958" y="0"/>
                      <a:pt x="14968" y="11"/>
                      <a:pt x="14968" y="24"/>
                    </a:cubicBezTo>
                    <a:lnTo>
                      <a:pt x="14968" y="13176"/>
                    </a:lnTo>
                    <a:cubicBezTo>
                      <a:pt x="14968" y="13190"/>
                      <a:pt x="14958" y="13200"/>
                      <a:pt x="14944" y="13200"/>
                    </a:cubicBezTo>
                    <a:lnTo>
                      <a:pt x="24" y="13200"/>
                    </a:lnTo>
                    <a:cubicBezTo>
                      <a:pt x="11" y="13200"/>
                      <a:pt x="0" y="13190"/>
                      <a:pt x="0" y="13176"/>
                    </a:cubicBezTo>
                    <a:lnTo>
                      <a:pt x="0" y="24"/>
                    </a:lnTo>
                    <a:close/>
                    <a:moveTo>
                      <a:pt x="48" y="13176"/>
                    </a:moveTo>
                    <a:lnTo>
                      <a:pt x="24" y="13152"/>
                    </a:lnTo>
                    <a:lnTo>
                      <a:pt x="14944" y="13152"/>
                    </a:lnTo>
                    <a:lnTo>
                      <a:pt x="14920" y="13176"/>
                    </a:lnTo>
                    <a:lnTo>
                      <a:pt x="14920" y="24"/>
                    </a:lnTo>
                    <a:lnTo>
                      <a:pt x="1494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176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grpSp>
          <p:nvGrpSpPr>
            <p:cNvPr id="23552" name="Grupo 23551"/>
            <p:cNvGrpSpPr/>
            <p:nvPr/>
          </p:nvGrpSpPr>
          <p:grpSpPr>
            <a:xfrm>
              <a:off x="9353550" y="2662238"/>
              <a:ext cx="2220912" cy="1963737"/>
              <a:chOff x="9353550" y="2662238"/>
              <a:chExt cx="2220912" cy="1963737"/>
            </a:xfrm>
          </p:grpSpPr>
          <p:grpSp>
            <p:nvGrpSpPr>
              <p:cNvPr id="25" name="Grupo 24"/>
              <p:cNvGrpSpPr/>
              <p:nvPr/>
            </p:nvGrpSpPr>
            <p:grpSpPr>
              <a:xfrm>
                <a:off x="9353550" y="2662238"/>
                <a:ext cx="2220912" cy="1963737"/>
                <a:chOff x="8799513" y="2068513"/>
                <a:chExt cx="2220912" cy="1963737"/>
              </a:xfrm>
            </p:grpSpPr>
            <p:pic>
              <p:nvPicPr>
                <p:cNvPr id="17413" name="Picture 5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99513" y="2068513"/>
                  <a:ext cx="2216150" cy="1951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10683875" y="3756025"/>
                  <a:ext cx="336550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altLang="pt-BR" sz="13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omic Sans MS" pitchFamily="66" charset="0"/>
                      <a:cs typeface="Arial" pitchFamily="34" charset="0"/>
                    </a:rPr>
                    <a:t>CP1</a:t>
                  </a:r>
                  <a:endParaRPr kumimoji="0" lang="pt-BR" altLang="pt-B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>
                <a:off x="9353550" y="2662239"/>
                <a:ext cx="2216150" cy="1951038"/>
              </a:xfrm>
              <a:custGeom>
                <a:avLst/>
                <a:gdLst>
                  <a:gd name="T0" fmla="*/ 0 w 14968"/>
                  <a:gd name="T1" fmla="*/ 24 h 13192"/>
                  <a:gd name="T2" fmla="*/ 24 w 14968"/>
                  <a:gd name="T3" fmla="*/ 0 h 13192"/>
                  <a:gd name="T4" fmla="*/ 14944 w 14968"/>
                  <a:gd name="T5" fmla="*/ 0 h 13192"/>
                  <a:gd name="T6" fmla="*/ 14968 w 14968"/>
                  <a:gd name="T7" fmla="*/ 24 h 13192"/>
                  <a:gd name="T8" fmla="*/ 14968 w 14968"/>
                  <a:gd name="T9" fmla="*/ 13168 h 13192"/>
                  <a:gd name="T10" fmla="*/ 14944 w 14968"/>
                  <a:gd name="T11" fmla="*/ 13192 h 13192"/>
                  <a:gd name="T12" fmla="*/ 24 w 14968"/>
                  <a:gd name="T13" fmla="*/ 13192 h 13192"/>
                  <a:gd name="T14" fmla="*/ 0 w 14968"/>
                  <a:gd name="T15" fmla="*/ 13168 h 13192"/>
                  <a:gd name="T16" fmla="*/ 0 w 14968"/>
                  <a:gd name="T17" fmla="*/ 24 h 13192"/>
                  <a:gd name="T18" fmla="*/ 48 w 14968"/>
                  <a:gd name="T19" fmla="*/ 13168 h 13192"/>
                  <a:gd name="T20" fmla="*/ 24 w 14968"/>
                  <a:gd name="T21" fmla="*/ 13144 h 13192"/>
                  <a:gd name="T22" fmla="*/ 14944 w 14968"/>
                  <a:gd name="T23" fmla="*/ 13144 h 13192"/>
                  <a:gd name="T24" fmla="*/ 14920 w 14968"/>
                  <a:gd name="T25" fmla="*/ 13168 h 13192"/>
                  <a:gd name="T26" fmla="*/ 14920 w 14968"/>
                  <a:gd name="T27" fmla="*/ 24 h 13192"/>
                  <a:gd name="T28" fmla="*/ 14944 w 14968"/>
                  <a:gd name="T29" fmla="*/ 48 h 13192"/>
                  <a:gd name="T30" fmla="*/ 24 w 14968"/>
                  <a:gd name="T31" fmla="*/ 48 h 13192"/>
                  <a:gd name="T32" fmla="*/ 48 w 14968"/>
                  <a:gd name="T33" fmla="*/ 24 h 13192"/>
                  <a:gd name="T34" fmla="*/ 48 w 14968"/>
                  <a:gd name="T35" fmla="*/ 13168 h 1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68" h="13192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4944" y="0"/>
                    </a:lnTo>
                    <a:cubicBezTo>
                      <a:pt x="14958" y="0"/>
                      <a:pt x="14968" y="11"/>
                      <a:pt x="14968" y="24"/>
                    </a:cubicBezTo>
                    <a:lnTo>
                      <a:pt x="14968" y="13168"/>
                    </a:lnTo>
                    <a:cubicBezTo>
                      <a:pt x="14968" y="13182"/>
                      <a:pt x="14958" y="13192"/>
                      <a:pt x="14944" y="13192"/>
                    </a:cubicBezTo>
                    <a:lnTo>
                      <a:pt x="24" y="13192"/>
                    </a:lnTo>
                    <a:cubicBezTo>
                      <a:pt x="11" y="13192"/>
                      <a:pt x="0" y="13182"/>
                      <a:pt x="0" y="13168"/>
                    </a:cubicBezTo>
                    <a:lnTo>
                      <a:pt x="0" y="24"/>
                    </a:lnTo>
                    <a:close/>
                    <a:moveTo>
                      <a:pt x="48" y="13168"/>
                    </a:moveTo>
                    <a:lnTo>
                      <a:pt x="24" y="13144"/>
                    </a:lnTo>
                    <a:lnTo>
                      <a:pt x="14944" y="13144"/>
                    </a:lnTo>
                    <a:lnTo>
                      <a:pt x="14920" y="13168"/>
                    </a:lnTo>
                    <a:lnTo>
                      <a:pt x="14920" y="24"/>
                    </a:lnTo>
                    <a:lnTo>
                      <a:pt x="14944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13168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Visualização de Dados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433263"/>
              </p:ext>
            </p:extLst>
          </p:nvPr>
        </p:nvGraphicFramePr>
        <p:xfrm>
          <a:off x="298450" y="1484784"/>
          <a:ext cx="48768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Média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err="1" smtClean="0">
                          <a:effectLst/>
                        </a:rPr>
                        <a:t>D.Padrão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56,882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 smtClean="0">
                          <a:effectLst/>
                        </a:rPr>
                        <a:t>Covariância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3235,55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345,967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272,900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effectLst/>
                        </a:rPr>
                        <a:t>CP6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4,720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4" name="Grupo 20"/>
          <p:cNvGrpSpPr>
            <a:grpSpLocks/>
          </p:cNvGrpSpPr>
          <p:nvPr/>
        </p:nvGrpSpPr>
        <p:grpSpPr bwMode="auto">
          <a:xfrm>
            <a:off x="323850" y="4889773"/>
            <a:ext cx="8785225" cy="1779587"/>
            <a:chOff x="323850" y="5120377"/>
            <a:chExt cx="8785225" cy="1778719"/>
          </a:xfrm>
        </p:grpSpPr>
        <p:grpSp>
          <p:nvGrpSpPr>
            <p:cNvPr id="23706" name="Grupo 40"/>
            <p:cNvGrpSpPr>
              <a:grpSpLocks/>
            </p:cNvGrpSpPr>
            <p:nvPr/>
          </p:nvGrpSpPr>
          <p:grpSpPr bwMode="auto">
            <a:xfrm>
              <a:off x="323850" y="5120377"/>
              <a:ext cx="8785225" cy="1441450"/>
              <a:chOff x="179512" y="5162868"/>
              <a:chExt cx="8784976" cy="1440160"/>
            </a:xfrm>
          </p:grpSpPr>
          <p:pic>
            <p:nvPicPr>
              <p:cNvPr id="23708" name="Imagem 26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09" name="Imagem 2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8475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10" name="Imagem 2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7438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11" name="Imagem 29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6401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12" name="Imagem 31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5364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13" name="Imagem 32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5162868"/>
                <a:ext cx="1440160" cy="144016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707" name="Retângulo 19"/>
            <p:cNvSpPr>
              <a:spLocks noChangeArrowheads="1"/>
            </p:cNvSpPr>
            <p:nvPr/>
          </p:nvSpPr>
          <p:spPr bwMode="auto">
            <a:xfrm>
              <a:off x="5940152" y="6560542"/>
              <a:ext cx="28520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(ganho e offset arbitrários)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CBEDB-048A-4F41-9E14-6C268D992369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23557" name="Retângulo 23556"/>
          <p:cNvSpPr/>
          <p:nvPr/>
        </p:nvSpPr>
        <p:spPr bwMode="auto">
          <a:xfrm>
            <a:off x="7569686" y="3131838"/>
            <a:ext cx="262800" cy="264366"/>
          </a:xfrm>
          <a:prstGeom prst="rect">
            <a:avLst/>
          </a:prstGeom>
          <a:solidFill>
            <a:srgbClr val="FF0000">
              <a:alpha val="32157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5600" y="3457133"/>
            <a:ext cx="857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Detecção de Mudanças</a:t>
            </a:r>
          </a:p>
          <a:p>
            <a:pPr marL="714375" indent="-355600">
              <a:defRPr/>
            </a:pPr>
            <a:r>
              <a:rPr lang="pt-BR" dirty="0"/>
              <a:t>Numa comparação de 2 datas (mesma banda), os valores extremos da segunda componente evidenciam onde ocorreu mudança entre datas</a:t>
            </a:r>
          </a:p>
        </p:txBody>
      </p:sp>
      <p:grpSp>
        <p:nvGrpSpPr>
          <p:cNvPr id="2" name="Grupo 59"/>
          <p:cNvGrpSpPr>
            <a:grpSpLocks/>
          </p:cNvGrpSpPr>
          <p:nvPr/>
        </p:nvGrpSpPr>
        <p:grpSpPr bwMode="auto">
          <a:xfrm rot="-517362">
            <a:off x="2027238" y="4792628"/>
            <a:ext cx="1968500" cy="1428750"/>
            <a:chOff x="1789046" y="4580653"/>
            <a:chExt cx="1969371" cy="1428806"/>
          </a:xfrm>
        </p:grpSpPr>
        <p:grpSp>
          <p:nvGrpSpPr>
            <p:cNvPr id="24612" name="Grupo 86"/>
            <p:cNvGrpSpPr>
              <a:grpSpLocks/>
            </p:cNvGrpSpPr>
            <p:nvPr/>
          </p:nvGrpSpPr>
          <p:grpSpPr bwMode="auto">
            <a:xfrm rot="-1818808">
              <a:off x="1961452" y="4580699"/>
              <a:ext cx="1428760" cy="1428760"/>
              <a:chOff x="3152764" y="4787116"/>
              <a:chExt cx="1428760" cy="1428760"/>
            </a:xfrm>
          </p:grpSpPr>
          <p:cxnSp>
            <p:nvCxnSpPr>
              <p:cNvPr id="24615" name="Conector reto 84"/>
              <p:cNvCxnSpPr>
                <a:cxnSpLocks noChangeShapeType="1"/>
              </p:cNvCxnSpPr>
              <p:nvPr/>
            </p:nvCxnSpPr>
            <p:spPr bwMode="auto">
              <a:xfrm rot="5400000"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6" name="Conector reto 85"/>
              <p:cNvCxnSpPr>
                <a:cxnSpLocks noChangeShapeType="1"/>
              </p:cNvCxnSpPr>
              <p:nvPr/>
            </p:nvCxnSpPr>
            <p:spPr bwMode="auto">
              <a:xfrm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13" name="CaixaDeTexto 120"/>
            <p:cNvSpPr txBox="1">
              <a:spLocks noChangeArrowheads="1"/>
            </p:cNvSpPr>
            <p:nvPr/>
          </p:nvSpPr>
          <p:spPr bwMode="auto">
            <a:xfrm rot="-1786018">
              <a:off x="1789046" y="4580653"/>
              <a:ext cx="556764" cy="36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24614" name="CaixaDeTexto 121"/>
            <p:cNvSpPr txBox="1">
              <a:spLocks noChangeArrowheads="1"/>
            </p:cNvSpPr>
            <p:nvPr/>
          </p:nvSpPr>
          <p:spPr bwMode="auto">
            <a:xfrm rot="-1786018">
              <a:off x="3201654" y="4635675"/>
              <a:ext cx="556763" cy="369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grpSp>
        <p:nvGrpSpPr>
          <p:cNvPr id="4" name="Grupo 48"/>
          <p:cNvGrpSpPr>
            <a:grpSpLocks/>
          </p:cNvGrpSpPr>
          <p:nvPr/>
        </p:nvGrpSpPr>
        <p:grpSpPr bwMode="auto">
          <a:xfrm>
            <a:off x="1763713" y="4908515"/>
            <a:ext cx="1906587" cy="1597025"/>
            <a:chOff x="1281118" y="4640064"/>
            <a:chExt cx="1907326" cy="1597248"/>
          </a:xfrm>
        </p:grpSpPr>
        <p:grpSp>
          <p:nvGrpSpPr>
            <p:cNvPr id="24606" name="Grupo 66"/>
            <p:cNvGrpSpPr>
              <a:grpSpLocks/>
            </p:cNvGrpSpPr>
            <p:nvPr/>
          </p:nvGrpSpPr>
          <p:grpSpPr bwMode="auto">
            <a:xfrm>
              <a:off x="1616024" y="4640064"/>
              <a:ext cx="1572420" cy="1285877"/>
              <a:chOff x="642116" y="4715678"/>
              <a:chExt cx="1572430" cy="1285884"/>
            </a:xfrm>
          </p:grpSpPr>
          <p:cxnSp>
            <p:nvCxnSpPr>
              <p:cNvPr id="24610" name="Conector de seta reta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11" name="Conector de seta reta 70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07" name="CaixaDeTexto 1"/>
            <p:cNvSpPr txBox="1">
              <a:spLocks noChangeArrowheads="1"/>
            </p:cNvSpPr>
            <p:nvPr/>
          </p:nvSpPr>
          <p:spPr bwMode="auto">
            <a:xfrm>
              <a:off x="1979712" y="5898758"/>
              <a:ext cx="7938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Data 1</a:t>
              </a:r>
            </a:p>
          </p:txBody>
        </p:sp>
        <p:sp>
          <p:nvSpPr>
            <p:cNvPr id="24608" name="CaixaDeTexto 39"/>
            <p:cNvSpPr txBox="1">
              <a:spLocks noChangeArrowheads="1"/>
            </p:cNvSpPr>
            <p:nvPr/>
          </p:nvSpPr>
          <p:spPr bwMode="auto">
            <a:xfrm rot="-5400000">
              <a:off x="1037461" y="5149444"/>
              <a:ext cx="8258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Data 2</a:t>
              </a:r>
            </a:p>
          </p:txBody>
        </p:sp>
        <p:sp>
          <p:nvSpPr>
            <p:cNvPr id="24609" name="Elipse 72"/>
            <p:cNvSpPr>
              <a:spLocks noChangeArrowheads="1"/>
            </p:cNvSpPr>
            <p:nvPr/>
          </p:nvSpPr>
          <p:spPr bwMode="auto">
            <a:xfrm rot="-2366067">
              <a:off x="1712489" y="5134959"/>
              <a:ext cx="1428751" cy="25713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43" name="CaixaDeTexto 42"/>
          <p:cNvSpPr txBox="1">
            <a:spLocks noChangeArrowheads="1"/>
          </p:cNvSpPr>
          <p:nvPr/>
        </p:nvSpPr>
        <p:spPr bwMode="auto">
          <a:xfrm rot="-2326841">
            <a:off x="2503488" y="5397465"/>
            <a:ext cx="8556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/>
              <a:t>não mudança</a:t>
            </a:r>
          </a:p>
        </p:txBody>
      </p:sp>
      <p:grpSp>
        <p:nvGrpSpPr>
          <p:cNvPr id="6" name="Grupo 47"/>
          <p:cNvGrpSpPr>
            <a:grpSpLocks/>
          </p:cNvGrpSpPr>
          <p:nvPr/>
        </p:nvGrpSpPr>
        <p:grpSpPr bwMode="auto">
          <a:xfrm>
            <a:off x="2198688" y="5230778"/>
            <a:ext cx="1428750" cy="611187"/>
            <a:chOff x="1716296" y="4961212"/>
            <a:chExt cx="1428751" cy="611209"/>
          </a:xfrm>
        </p:grpSpPr>
        <p:sp>
          <p:nvSpPr>
            <p:cNvPr id="24603" name="Elipse 72"/>
            <p:cNvSpPr>
              <a:spLocks noChangeArrowheads="1"/>
            </p:cNvSpPr>
            <p:nvPr/>
          </p:nvSpPr>
          <p:spPr bwMode="auto">
            <a:xfrm rot="-2366067">
              <a:off x="1716296" y="4961212"/>
              <a:ext cx="1428751" cy="61120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4604" name="CaixaDeTexto 45"/>
            <p:cNvSpPr txBox="1">
              <a:spLocks noChangeArrowheads="1"/>
            </p:cNvSpPr>
            <p:nvPr/>
          </p:nvSpPr>
          <p:spPr bwMode="auto">
            <a:xfrm rot="-2326841">
              <a:off x="2319226" y="5334135"/>
              <a:ext cx="4892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600">
                  <a:solidFill>
                    <a:srgbClr val="FF0000"/>
                  </a:solidFill>
                </a:rPr>
                <a:t>mudança</a:t>
              </a:r>
            </a:p>
          </p:txBody>
        </p:sp>
        <p:sp>
          <p:nvSpPr>
            <p:cNvPr id="24605" name="CaixaDeTexto 46"/>
            <p:cNvSpPr txBox="1">
              <a:spLocks noChangeArrowheads="1"/>
            </p:cNvSpPr>
            <p:nvPr/>
          </p:nvSpPr>
          <p:spPr bwMode="auto">
            <a:xfrm rot="-2326841">
              <a:off x="2036146" y="5008679"/>
              <a:ext cx="4892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600">
                  <a:solidFill>
                    <a:srgbClr val="FF0000"/>
                  </a:solidFill>
                </a:rPr>
                <a:t>mudança</a:t>
              </a:r>
            </a:p>
          </p:txBody>
        </p:sp>
      </p:grpSp>
      <p:grpSp>
        <p:nvGrpSpPr>
          <p:cNvPr id="8" name="Grupo 75"/>
          <p:cNvGrpSpPr>
            <a:grpSpLocks/>
          </p:cNvGrpSpPr>
          <p:nvPr/>
        </p:nvGrpSpPr>
        <p:grpSpPr bwMode="auto">
          <a:xfrm>
            <a:off x="5213350" y="4898990"/>
            <a:ext cx="1897063" cy="1428750"/>
            <a:chOff x="5212828" y="4702267"/>
            <a:chExt cx="1897237" cy="1428535"/>
          </a:xfrm>
        </p:grpSpPr>
        <p:grpSp>
          <p:nvGrpSpPr>
            <p:cNvPr id="24593" name="Grupo 59"/>
            <p:cNvGrpSpPr>
              <a:grpSpLocks/>
            </p:cNvGrpSpPr>
            <p:nvPr/>
          </p:nvGrpSpPr>
          <p:grpSpPr bwMode="auto">
            <a:xfrm rot="1775104">
              <a:off x="5212828" y="4702267"/>
              <a:ext cx="1897237" cy="1428535"/>
              <a:chOff x="1789046" y="4580653"/>
              <a:chExt cx="1897919" cy="1428806"/>
            </a:xfrm>
          </p:grpSpPr>
          <p:grpSp>
            <p:nvGrpSpPr>
              <p:cNvPr id="24598" name="Grupo 86"/>
              <p:cNvGrpSpPr>
                <a:grpSpLocks/>
              </p:cNvGrpSpPr>
              <p:nvPr/>
            </p:nvGrpSpPr>
            <p:grpSpPr bwMode="auto">
              <a:xfrm rot="-1818808">
                <a:off x="1961452" y="4580699"/>
                <a:ext cx="1428760" cy="1428760"/>
                <a:chOff x="3152764" y="4787116"/>
                <a:chExt cx="1428760" cy="1428760"/>
              </a:xfrm>
            </p:grpSpPr>
            <p:cxnSp>
              <p:nvCxnSpPr>
                <p:cNvPr id="24601" name="Conector reto 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152764" y="5500702"/>
                  <a:ext cx="1428760" cy="158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 type="arrow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02" name="Conector reto 85"/>
                <p:cNvCxnSpPr>
                  <a:cxnSpLocks noChangeShapeType="1"/>
                </p:cNvCxnSpPr>
                <p:nvPr/>
              </p:nvCxnSpPr>
              <p:spPr bwMode="auto">
                <a:xfrm>
                  <a:off x="3152764" y="5500702"/>
                  <a:ext cx="1428760" cy="1588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599" name="CaixaDeTexto 120"/>
              <p:cNvSpPr txBox="1">
                <a:spLocks noChangeArrowheads="1"/>
              </p:cNvSpPr>
              <p:nvPr/>
            </p:nvSpPr>
            <p:spPr bwMode="auto">
              <a:xfrm rot="-1786018">
                <a:off x="1789046" y="4580653"/>
                <a:ext cx="556764" cy="36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PC</a:t>
                </a:r>
                <a:r>
                  <a:rPr lang="pt-BR" altLang="pt-BR" sz="1800" baseline="-25000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2</a:t>
                </a:r>
              </a:p>
            </p:txBody>
          </p:sp>
          <p:sp>
            <p:nvSpPr>
              <p:cNvPr id="24600" name="CaixaDeTexto 121"/>
              <p:cNvSpPr txBox="1">
                <a:spLocks noChangeArrowheads="1"/>
              </p:cNvSpPr>
              <p:nvPr/>
            </p:nvSpPr>
            <p:spPr bwMode="auto">
              <a:xfrm rot="-1786018">
                <a:off x="3130202" y="4862133"/>
                <a:ext cx="556763" cy="36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 i="1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PC</a:t>
                </a:r>
                <a:r>
                  <a:rPr lang="pt-BR" altLang="pt-BR" sz="1800" baseline="-25000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1</a:t>
                </a:r>
              </a:p>
            </p:txBody>
          </p:sp>
        </p:grpSp>
        <p:grpSp>
          <p:nvGrpSpPr>
            <p:cNvPr id="24594" name="Grupo 56"/>
            <p:cNvGrpSpPr>
              <a:grpSpLocks/>
            </p:cNvGrpSpPr>
            <p:nvPr/>
          </p:nvGrpSpPr>
          <p:grpSpPr bwMode="auto">
            <a:xfrm rot="2292466">
              <a:off x="5383126" y="5089803"/>
              <a:ext cx="1428751" cy="611209"/>
              <a:chOff x="1716296" y="4961212"/>
              <a:chExt cx="1428751" cy="611209"/>
            </a:xfrm>
          </p:grpSpPr>
          <p:sp>
            <p:nvSpPr>
              <p:cNvPr id="24595" name="Elipse 72"/>
              <p:cNvSpPr>
                <a:spLocks noChangeArrowheads="1"/>
              </p:cNvSpPr>
              <p:nvPr/>
            </p:nvSpPr>
            <p:spPr bwMode="auto">
              <a:xfrm rot="-2366067">
                <a:off x="1716296" y="4961212"/>
                <a:ext cx="1428751" cy="611209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4596" name="CaixaDeTexto 59"/>
              <p:cNvSpPr txBox="1">
                <a:spLocks noChangeArrowheads="1"/>
              </p:cNvSpPr>
              <p:nvPr/>
            </p:nvSpPr>
            <p:spPr bwMode="auto">
              <a:xfrm rot="-2326841">
                <a:off x="2319226" y="5334135"/>
                <a:ext cx="48923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600">
                    <a:solidFill>
                      <a:srgbClr val="FF0000"/>
                    </a:solidFill>
                  </a:rPr>
                  <a:t>mudança</a:t>
                </a:r>
              </a:p>
            </p:txBody>
          </p:sp>
          <p:sp>
            <p:nvSpPr>
              <p:cNvPr id="24597" name="CaixaDeTexto 60"/>
              <p:cNvSpPr txBox="1">
                <a:spLocks noChangeArrowheads="1"/>
              </p:cNvSpPr>
              <p:nvPr/>
            </p:nvSpPr>
            <p:spPr bwMode="auto">
              <a:xfrm rot="-2326841">
                <a:off x="2036146" y="5008679"/>
                <a:ext cx="48923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600">
                    <a:solidFill>
                      <a:srgbClr val="FF0000"/>
                    </a:solidFill>
                  </a:rPr>
                  <a:t>mudança</a:t>
                </a:r>
              </a:p>
            </p:txBody>
          </p:sp>
        </p:grpSp>
      </p:grpSp>
      <p:grpSp>
        <p:nvGrpSpPr>
          <p:cNvPr id="12" name="Grupo 71"/>
          <p:cNvGrpSpPr>
            <a:grpSpLocks/>
          </p:cNvGrpSpPr>
          <p:nvPr/>
        </p:nvGrpSpPr>
        <p:grpSpPr bwMode="auto">
          <a:xfrm>
            <a:off x="5324475" y="5440328"/>
            <a:ext cx="1528763" cy="274637"/>
            <a:chOff x="5292080" y="5243266"/>
            <a:chExt cx="1529379" cy="274147"/>
          </a:xfrm>
        </p:grpSpPr>
        <p:cxnSp>
          <p:nvCxnSpPr>
            <p:cNvPr id="24591" name="Conector reto 69"/>
            <p:cNvCxnSpPr>
              <a:cxnSpLocks noChangeShapeType="1"/>
            </p:cNvCxnSpPr>
            <p:nvPr/>
          </p:nvCxnSpPr>
          <p:spPr bwMode="auto">
            <a:xfrm>
              <a:off x="5292080" y="5243266"/>
              <a:ext cx="152937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Conector reto 70"/>
            <p:cNvCxnSpPr>
              <a:cxnSpLocks noChangeShapeType="1"/>
            </p:cNvCxnSpPr>
            <p:nvPr/>
          </p:nvCxnSpPr>
          <p:spPr bwMode="auto">
            <a:xfrm>
              <a:off x="5292080" y="5517413"/>
              <a:ext cx="152937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upo 74"/>
          <p:cNvGrpSpPr>
            <a:grpSpLocks/>
          </p:cNvGrpSpPr>
          <p:nvPr/>
        </p:nvGrpSpPr>
        <p:grpSpPr bwMode="auto">
          <a:xfrm>
            <a:off x="4282334" y="5377733"/>
            <a:ext cx="997389" cy="276999"/>
            <a:chOff x="4281691" y="5181556"/>
            <a:chExt cx="998773" cy="276044"/>
          </a:xfrm>
        </p:grpSpPr>
        <p:sp>
          <p:nvSpPr>
            <p:cNvPr id="24589" name="Chave esquerda 72"/>
            <p:cNvSpPr>
              <a:spLocks/>
            </p:cNvSpPr>
            <p:nvPr/>
          </p:nvSpPr>
          <p:spPr bwMode="auto">
            <a:xfrm>
              <a:off x="5148064" y="5253206"/>
              <a:ext cx="72008" cy="132663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4590" name="CaixaDeTexto 73"/>
            <p:cNvSpPr txBox="1">
              <a:spLocks noChangeArrowheads="1"/>
            </p:cNvSpPr>
            <p:nvPr/>
          </p:nvSpPr>
          <p:spPr bwMode="auto">
            <a:xfrm>
              <a:off x="4281691" y="5181556"/>
              <a:ext cx="998773" cy="27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2 </a:t>
              </a:r>
              <a:r>
                <a:rPr lang="pt-BR" altLang="pt-BR" sz="1200" dirty="0" err="1" smtClean="0"/>
                <a:t>Desv.Pad</a:t>
              </a:r>
              <a:r>
                <a:rPr lang="pt-BR" altLang="pt-BR" sz="1200" dirty="0" smtClean="0"/>
                <a:t>.</a:t>
              </a:r>
              <a:endParaRPr lang="pt-BR" altLang="pt-BR" sz="1200" dirty="0"/>
            </a:p>
          </p:txBody>
        </p:sp>
      </p:grp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355600" y="1268760"/>
            <a:ext cx="8572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/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/>
              <a:t>Isso melhora o desempenho de classificadores que se baseiam em inversões de </a:t>
            </a:r>
            <a:r>
              <a:rPr lang="pt-BR" dirty="0" smtClean="0"/>
              <a:t>matrizes</a:t>
            </a:r>
            <a:endParaRPr lang="pt-BR" dirty="0"/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Visualização de Dados</a:t>
            </a:r>
          </a:p>
          <a:p>
            <a:pPr marL="719138" indent="-358775">
              <a:defRPr/>
            </a:pPr>
            <a:r>
              <a:rPr lang="pt-BR" dirty="0"/>
              <a:t>A informação contida numa imagem </a:t>
            </a:r>
            <a:r>
              <a:rPr lang="pt-BR" dirty="0" err="1"/>
              <a:t>hiperespectral</a:t>
            </a:r>
            <a:r>
              <a:rPr lang="pt-BR" dirty="0"/>
              <a:t> pode ser visualizada usando-se as 3 primeiras componentes numa composição colorida RGB (</a:t>
            </a:r>
            <a:r>
              <a:rPr lang="pt-BR" dirty="0" err="1"/>
              <a:t>obs</a:t>
            </a:r>
            <a:r>
              <a:rPr lang="pt-BR" dirty="0"/>
              <a:t>: as cores podem ser de difícil interpretação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84FB8-C825-4F11-86E0-F01344DE7A48}" type="slidenum">
              <a:rPr lang="pt-BR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8775" y="4200314"/>
            <a:ext cx="8572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Aumento de Contraste por </a:t>
            </a:r>
            <a:r>
              <a:rPr lang="pt-BR" dirty="0" err="1">
                <a:solidFill>
                  <a:srgbClr val="FF0000"/>
                </a:solidFill>
              </a:rPr>
              <a:t>Decorrelação</a:t>
            </a:r>
            <a:endParaRPr lang="pt-BR" dirty="0">
              <a:solidFill>
                <a:srgbClr val="FF0000"/>
              </a:solidFill>
            </a:endParaRPr>
          </a:p>
          <a:p>
            <a:pPr marL="714375" indent="-355600">
              <a:defRPr/>
            </a:pPr>
            <a:r>
              <a:rPr lang="pt-BR" dirty="0"/>
              <a:t>Aplica-se a transformada por componentes principais, faz-se um aumento de contraste das componentes de modo que todas fiquem com a mesma variância e, por fim, faz-se a transformação inversa, restabelecendo-se as variáveis originais</a:t>
            </a:r>
          </a:p>
        </p:txBody>
      </p:sp>
      <p:grpSp>
        <p:nvGrpSpPr>
          <p:cNvPr id="2" name="Grupo 59"/>
          <p:cNvGrpSpPr>
            <a:grpSpLocks/>
          </p:cNvGrpSpPr>
          <p:nvPr/>
        </p:nvGrpSpPr>
        <p:grpSpPr bwMode="auto">
          <a:xfrm>
            <a:off x="844550" y="5362575"/>
            <a:ext cx="1503363" cy="1428750"/>
            <a:chOff x="1961452" y="4580699"/>
            <a:chExt cx="1503949" cy="1428760"/>
          </a:xfrm>
        </p:grpSpPr>
        <p:grpSp>
          <p:nvGrpSpPr>
            <p:cNvPr id="25643" name="Grupo 86"/>
            <p:cNvGrpSpPr>
              <a:grpSpLocks/>
            </p:cNvGrpSpPr>
            <p:nvPr/>
          </p:nvGrpSpPr>
          <p:grpSpPr bwMode="auto">
            <a:xfrm rot="-1818808">
              <a:off x="1961452" y="4580699"/>
              <a:ext cx="1428760" cy="1428760"/>
              <a:chOff x="3152764" y="4787116"/>
              <a:chExt cx="1428760" cy="1428760"/>
            </a:xfrm>
          </p:grpSpPr>
          <p:cxnSp>
            <p:nvCxnSpPr>
              <p:cNvPr id="25646" name="Conector reto 84"/>
              <p:cNvCxnSpPr>
                <a:cxnSpLocks noChangeShapeType="1"/>
              </p:cNvCxnSpPr>
              <p:nvPr/>
            </p:nvCxnSpPr>
            <p:spPr bwMode="auto">
              <a:xfrm rot="5400000"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647" name="Conector reto 85"/>
              <p:cNvCxnSpPr>
                <a:cxnSpLocks noChangeShapeType="1"/>
              </p:cNvCxnSpPr>
              <p:nvPr/>
            </p:nvCxnSpPr>
            <p:spPr bwMode="auto">
              <a:xfrm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44" name="CaixaDeTexto 120"/>
            <p:cNvSpPr txBox="1">
              <a:spLocks noChangeArrowheads="1"/>
            </p:cNvSpPr>
            <p:nvPr/>
          </p:nvSpPr>
          <p:spPr bwMode="auto">
            <a:xfrm rot="-1786018">
              <a:off x="1995214" y="4700781"/>
              <a:ext cx="433288" cy="27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25645" name="CaixaDeTexto 121"/>
            <p:cNvSpPr txBox="1">
              <a:spLocks noChangeArrowheads="1"/>
            </p:cNvSpPr>
            <p:nvPr/>
          </p:nvSpPr>
          <p:spPr bwMode="auto">
            <a:xfrm rot="-1786018">
              <a:off x="3032113" y="4981030"/>
              <a:ext cx="433288" cy="27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414338" y="5386388"/>
            <a:ext cx="1876425" cy="1514475"/>
            <a:chOff x="414333" y="5314214"/>
            <a:chExt cx="1877112" cy="1515023"/>
          </a:xfrm>
        </p:grpSpPr>
        <p:grpSp>
          <p:nvGrpSpPr>
            <p:cNvPr id="25636" name="Grupo 74"/>
            <p:cNvGrpSpPr>
              <a:grpSpLocks/>
            </p:cNvGrpSpPr>
            <p:nvPr/>
          </p:nvGrpSpPr>
          <p:grpSpPr bwMode="auto">
            <a:xfrm>
              <a:off x="711201" y="5314214"/>
              <a:ext cx="1572420" cy="1285877"/>
              <a:chOff x="3713950" y="1714488"/>
              <a:chExt cx="1572430" cy="1285884"/>
            </a:xfrm>
          </p:grpSpPr>
          <p:grpSp>
            <p:nvGrpSpPr>
              <p:cNvPr id="25639" name="Grupo 66"/>
              <p:cNvGrpSpPr>
                <a:grpSpLocks/>
              </p:cNvGrpSpPr>
              <p:nvPr/>
            </p:nvGrpSpPr>
            <p:grpSpPr bwMode="auto">
              <a:xfrm>
                <a:off x="3713950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25641" name="Conector de seta reta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42" name="Conector de seta reta 7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640" name="Elipse 72"/>
              <p:cNvSpPr>
                <a:spLocks noChangeArrowheads="1"/>
              </p:cNvSpPr>
              <p:nvPr/>
            </p:nvSpPr>
            <p:spPr bwMode="auto">
              <a:xfrm rot="-1795240">
                <a:off x="3964477" y="2147010"/>
                <a:ext cx="1188008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25637" name="CaixaDeTexto 120"/>
            <p:cNvSpPr txBox="1">
              <a:spLocks noChangeArrowheads="1"/>
            </p:cNvSpPr>
            <p:nvPr/>
          </p:nvSpPr>
          <p:spPr bwMode="auto">
            <a:xfrm>
              <a:off x="1960905" y="6552238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5638" name="CaixaDeTexto 120"/>
            <p:cNvSpPr txBox="1">
              <a:spLocks noChangeArrowheads="1"/>
            </p:cNvSpPr>
            <p:nvPr/>
          </p:nvSpPr>
          <p:spPr bwMode="auto">
            <a:xfrm>
              <a:off x="414333" y="5322235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grpSp>
        <p:nvGrpSpPr>
          <p:cNvPr id="9" name="Grupo 1"/>
          <p:cNvGrpSpPr>
            <a:grpSpLocks/>
          </p:cNvGrpSpPr>
          <p:nvPr/>
        </p:nvGrpSpPr>
        <p:grpSpPr bwMode="auto">
          <a:xfrm>
            <a:off x="2763838" y="5308600"/>
            <a:ext cx="1736725" cy="1516063"/>
            <a:chOff x="2763960" y="5237040"/>
            <a:chExt cx="1735966" cy="1515924"/>
          </a:xfrm>
        </p:grpSpPr>
        <p:grpSp>
          <p:nvGrpSpPr>
            <p:cNvPr id="25629" name="Grupo 73"/>
            <p:cNvGrpSpPr>
              <a:grpSpLocks/>
            </p:cNvGrpSpPr>
            <p:nvPr/>
          </p:nvGrpSpPr>
          <p:grpSpPr bwMode="auto">
            <a:xfrm>
              <a:off x="2763960" y="5276964"/>
              <a:ext cx="1571625" cy="1476000"/>
              <a:chOff x="928662" y="1618272"/>
              <a:chExt cx="1571636" cy="1475424"/>
            </a:xfrm>
          </p:grpSpPr>
          <p:grpSp>
            <p:nvGrpSpPr>
              <p:cNvPr id="25632" name="Grupo 39"/>
              <p:cNvGrpSpPr>
                <a:grpSpLocks/>
              </p:cNvGrpSpPr>
              <p:nvPr/>
            </p:nvGrpSpPr>
            <p:grpSpPr bwMode="auto">
              <a:xfrm>
                <a:off x="928662" y="1618272"/>
                <a:ext cx="1571636" cy="1475424"/>
                <a:chOff x="642910" y="4619462"/>
                <a:chExt cx="1571636" cy="1475424"/>
              </a:xfrm>
            </p:grpSpPr>
            <p:cxnSp>
              <p:nvCxnSpPr>
                <p:cNvPr id="25634" name="Conector de seta reta 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02696" y="5356380"/>
                  <a:ext cx="147542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35" name="Conector de seta reta 43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403522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633" name="Elipse 71"/>
              <p:cNvSpPr>
                <a:spLocks noChangeArrowheads="1"/>
              </p:cNvSpPr>
              <p:nvPr/>
            </p:nvSpPr>
            <p:spPr bwMode="auto">
              <a:xfrm>
                <a:off x="1120475" y="2143116"/>
                <a:ext cx="1188008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25630" name="CaixaDeTexto 120"/>
            <p:cNvSpPr txBox="1">
              <a:spLocks noChangeArrowheads="1"/>
            </p:cNvSpPr>
            <p:nvPr/>
          </p:nvSpPr>
          <p:spPr bwMode="auto">
            <a:xfrm>
              <a:off x="4066794" y="6062918"/>
              <a:ext cx="4331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5631" name="CaixaDeTexto 120"/>
            <p:cNvSpPr txBox="1">
              <a:spLocks noChangeArrowheads="1"/>
            </p:cNvSpPr>
            <p:nvPr/>
          </p:nvSpPr>
          <p:spPr bwMode="auto">
            <a:xfrm>
              <a:off x="3174700" y="5237040"/>
              <a:ext cx="4331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grpSp>
        <p:nvGrpSpPr>
          <p:cNvPr id="12" name="Grupo 43"/>
          <p:cNvGrpSpPr>
            <a:grpSpLocks/>
          </p:cNvGrpSpPr>
          <p:nvPr/>
        </p:nvGrpSpPr>
        <p:grpSpPr bwMode="auto">
          <a:xfrm>
            <a:off x="4564063" y="5300663"/>
            <a:ext cx="1736725" cy="1516062"/>
            <a:chOff x="2763960" y="5229200"/>
            <a:chExt cx="1735966" cy="1515756"/>
          </a:xfrm>
        </p:grpSpPr>
        <p:grpSp>
          <p:nvGrpSpPr>
            <p:cNvPr id="25622" name="Grupo 73"/>
            <p:cNvGrpSpPr>
              <a:grpSpLocks/>
            </p:cNvGrpSpPr>
            <p:nvPr/>
          </p:nvGrpSpPr>
          <p:grpSpPr bwMode="auto">
            <a:xfrm>
              <a:off x="2763960" y="5268955"/>
              <a:ext cx="1571625" cy="1476001"/>
              <a:chOff x="928662" y="1610267"/>
              <a:chExt cx="1571636" cy="1475424"/>
            </a:xfrm>
          </p:grpSpPr>
          <p:grpSp>
            <p:nvGrpSpPr>
              <p:cNvPr id="25625" name="Grupo 39"/>
              <p:cNvGrpSpPr>
                <a:grpSpLocks/>
              </p:cNvGrpSpPr>
              <p:nvPr/>
            </p:nvGrpSpPr>
            <p:grpSpPr bwMode="auto">
              <a:xfrm>
                <a:off x="928662" y="1610267"/>
                <a:ext cx="1571636" cy="1475424"/>
                <a:chOff x="642910" y="4611457"/>
                <a:chExt cx="1571636" cy="1475424"/>
              </a:xfrm>
            </p:grpSpPr>
            <p:cxnSp>
              <p:nvCxnSpPr>
                <p:cNvPr id="25627" name="Conector de seta reta 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91016" y="5348375"/>
                  <a:ext cx="147542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28" name="Conector de seta reta 43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412519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626" name="Elipse 71"/>
              <p:cNvSpPr>
                <a:spLocks noChangeArrowheads="1"/>
              </p:cNvSpPr>
              <p:nvPr/>
            </p:nvSpPr>
            <p:spPr bwMode="auto">
              <a:xfrm>
                <a:off x="1120475" y="1818355"/>
                <a:ext cx="1188008" cy="118753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25623" name="CaixaDeTexto 120"/>
            <p:cNvSpPr txBox="1">
              <a:spLocks noChangeArrowheads="1"/>
            </p:cNvSpPr>
            <p:nvPr/>
          </p:nvSpPr>
          <p:spPr bwMode="auto">
            <a:xfrm>
              <a:off x="4066794" y="6062918"/>
              <a:ext cx="4331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5624" name="CaixaDeTexto 120"/>
            <p:cNvSpPr txBox="1">
              <a:spLocks noChangeArrowheads="1"/>
            </p:cNvSpPr>
            <p:nvPr/>
          </p:nvSpPr>
          <p:spPr bwMode="auto">
            <a:xfrm>
              <a:off x="3150637" y="5229200"/>
              <a:ext cx="4331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PC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grpSp>
        <p:nvGrpSpPr>
          <p:cNvPr id="15" name="Grupo 52"/>
          <p:cNvGrpSpPr>
            <a:grpSpLocks/>
          </p:cNvGrpSpPr>
          <p:nvPr/>
        </p:nvGrpSpPr>
        <p:grpSpPr bwMode="auto">
          <a:xfrm>
            <a:off x="6438900" y="5392738"/>
            <a:ext cx="1878013" cy="1514475"/>
            <a:chOff x="414333" y="5314212"/>
            <a:chExt cx="1877112" cy="1515025"/>
          </a:xfrm>
        </p:grpSpPr>
        <p:grpSp>
          <p:nvGrpSpPr>
            <p:cNvPr id="25615" name="Grupo 74"/>
            <p:cNvGrpSpPr>
              <a:grpSpLocks/>
            </p:cNvGrpSpPr>
            <p:nvPr/>
          </p:nvGrpSpPr>
          <p:grpSpPr bwMode="auto">
            <a:xfrm>
              <a:off x="711199" y="5314212"/>
              <a:ext cx="1572419" cy="1285874"/>
              <a:chOff x="3713950" y="1714488"/>
              <a:chExt cx="1572430" cy="1285884"/>
            </a:xfrm>
          </p:grpSpPr>
          <p:grpSp>
            <p:nvGrpSpPr>
              <p:cNvPr id="25618" name="Grupo 66"/>
              <p:cNvGrpSpPr>
                <a:grpSpLocks/>
              </p:cNvGrpSpPr>
              <p:nvPr/>
            </p:nvGrpSpPr>
            <p:grpSpPr bwMode="auto">
              <a:xfrm>
                <a:off x="3713950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25620" name="Conector de seta reta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621" name="Conector de seta reta 7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619" name="Elipse 72"/>
              <p:cNvSpPr>
                <a:spLocks noChangeArrowheads="1"/>
              </p:cNvSpPr>
              <p:nvPr/>
            </p:nvSpPr>
            <p:spPr bwMode="auto">
              <a:xfrm rot="-1795240">
                <a:off x="3940142" y="1768558"/>
                <a:ext cx="1188008" cy="1188009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25616" name="CaixaDeTexto 120"/>
            <p:cNvSpPr txBox="1">
              <a:spLocks noChangeArrowheads="1"/>
            </p:cNvSpPr>
            <p:nvPr/>
          </p:nvSpPr>
          <p:spPr bwMode="auto">
            <a:xfrm>
              <a:off x="1960905" y="6552238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25617" name="CaixaDeTexto 120"/>
            <p:cNvSpPr txBox="1">
              <a:spLocks noChangeArrowheads="1"/>
            </p:cNvSpPr>
            <p:nvPr/>
          </p:nvSpPr>
          <p:spPr bwMode="auto">
            <a:xfrm>
              <a:off x="414333" y="5322235"/>
              <a:ext cx="3305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i="1">
                  <a:latin typeface="Times New Roman" charset="0"/>
                  <a:cs typeface="Times New Roman" charset="0"/>
                </a:rPr>
                <a:t>X</a:t>
              </a:r>
              <a:r>
                <a:rPr lang="pt-BR" altLang="pt-BR" sz="1200" baseline="-25000"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sp>
        <p:nvSpPr>
          <p:cNvPr id="63" name="CaixaDeTexto 120"/>
          <p:cNvSpPr txBox="1">
            <a:spLocks noChangeArrowheads="1"/>
          </p:cNvSpPr>
          <p:nvPr/>
        </p:nvSpPr>
        <p:spPr bwMode="auto">
          <a:xfrm>
            <a:off x="1657350" y="6305550"/>
            <a:ext cx="110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latin typeface="Times New Roman" charset="0"/>
                <a:cs typeface="Times New Roman" charset="0"/>
              </a:rPr>
              <a:t>Cov</a:t>
            </a:r>
            <a:r>
              <a:rPr lang="pt-BR" altLang="pt-BR" sz="120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2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200">
                <a:latin typeface="Times New Roman" charset="0"/>
                <a:cs typeface="Times New Roman" charset="0"/>
              </a:rPr>
              <a:t>,</a:t>
            </a:r>
            <a:r>
              <a:rPr lang="pt-BR" altLang="pt-BR" sz="12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2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200">
                <a:latin typeface="Times New Roman" charset="0"/>
                <a:cs typeface="Times New Roman" charset="0"/>
              </a:rPr>
              <a:t>) &gt; 0</a:t>
            </a:r>
            <a:endParaRPr lang="pt-BR" altLang="pt-BR" sz="1200" baseline="-25000">
              <a:latin typeface="Times New Roman" charset="0"/>
              <a:cs typeface="Times New Roman" charset="0"/>
            </a:endParaRPr>
          </a:p>
        </p:txBody>
      </p:sp>
      <p:sp>
        <p:nvSpPr>
          <p:cNvPr id="64" name="CaixaDeTexto 120"/>
          <p:cNvSpPr txBox="1">
            <a:spLocks noChangeArrowheads="1"/>
          </p:cNvSpPr>
          <p:nvPr/>
        </p:nvSpPr>
        <p:spPr bwMode="auto">
          <a:xfrm>
            <a:off x="7991475" y="6305550"/>
            <a:ext cx="110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latin typeface="Times New Roman" charset="0"/>
                <a:cs typeface="Times New Roman" charset="0"/>
              </a:rPr>
              <a:t>Cov</a:t>
            </a:r>
            <a:r>
              <a:rPr lang="pt-BR" altLang="pt-BR" sz="120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2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200">
                <a:latin typeface="Times New Roman" charset="0"/>
                <a:cs typeface="Times New Roman" charset="0"/>
              </a:rPr>
              <a:t>,</a:t>
            </a:r>
            <a:r>
              <a:rPr lang="pt-BR" altLang="pt-BR" sz="12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2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200">
                <a:latin typeface="Times New Roman" charset="0"/>
                <a:cs typeface="Times New Roman" charset="0"/>
              </a:rPr>
              <a:t>) = 0</a:t>
            </a:r>
            <a:endParaRPr lang="pt-BR" altLang="pt-BR" sz="1200" baseline="-25000">
              <a:latin typeface="Times New Roman" charset="0"/>
              <a:cs typeface="Times New Roman" charset="0"/>
            </a:endParaRPr>
          </a:p>
        </p:txBody>
      </p:sp>
      <p:sp>
        <p:nvSpPr>
          <p:cNvPr id="65" name="Seta circular 64"/>
          <p:cNvSpPr/>
          <p:nvPr/>
        </p:nvSpPr>
        <p:spPr bwMode="auto">
          <a:xfrm>
            <a:off x="1411288" y="5935663"/>
            <a:ext cx="288925" cy="2873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079308"/>
              <a:gd name="adj5" fmla="val 12500"/>
            </a:avLst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/>
          </a:p>
        </p:txBody>
      </p:sp>
      <p:sp>
        <p:nvSpPr>
          <p:cNvPr id="66" name="Seta circular 65"/>
          <p:cNvSpPr/>
          <p:nvPr/>
        </p:nvSpPr>
        <p:spPr bwMode="auto">
          <a:xfrm flipH="1">
            <a:off x="5200650" y="5999163"/>
            <a:ext cx="288925" cy="2873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079308"/>
              <a:gd name="adj5" fmla="val 12500"/>
            </a:avLst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BA793-CC78-4C55-81F7-A9757D5BA908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355600" y="1268760"/>
            <a:ext cx="8572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/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/>
              <a:t>Isso melhora o desempenho de classificadores que se baseiam em inversões de </a:t>
            </a:r>
            <a:r>
              <a:rPr lang="pt-BR" dirty="0" smtClean="0"/>
              <a:t>matrizes</a:t>
            </a:r>
            <a:endParaRPr lang="pt-BR" dirty="0"/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Visualização de Dados</a:t>
            </a:r>
          </a:p>
          <a:p>
            <a:pPr marL="719138" indent="-358775">
              <a:defRPr/>
            </a:pPr>
            <a:r>
              <a:rPr lang="pt-BR" dirty="0"/>
              <a:t>A informação contida numa imagem </a:t>
            </a:r>
            <a:r>
              <a:rPr lang="pt-BR" dirty="0" err="1"/>
              <a:t>hiperespectral</a:t>
            </a:r>
            <a:r>
              <a:rPr lang="pt-BR" dirty="0"/>
              <a:t> pode ser visualizada usando-se as 3 primeiras componentes numa composição colorida RGB (</a:t>
            </a:r>
            <a:r>
              <a:rPr lang="pt-BR" dirty="0" err="1"/>
              <a:t>obs</a:t>
            </a:r>
            <a:r>
              <a:rPr lang="pt-BR" dirty="0"/>
              <a:t>: as cores podem ser de difícil interpretação</a:t>
            </a:r>
            <a:r>
              <a:rPr lang="pt-BR" dirty="0" smtClean="0"/>
              <a:t>)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Detecção de Mudanças</a:t>
            </a:r>
          </a:p>
          <a:p>
            <a:pPr marL="714375" indent="-355600">
              <a:defRPr/>
            </a:pPr>
            <a:r>
              <a:rPr lang="pt-BR" dirty="0"/>
              <a:t>Numa comparação de 2 datas (mesma banda), os valores extremos da segunda componente evidenciam onde ocorreu mudança entre </a:t>
            </a:r>
            <a:r>
              <a:rPr lang="pt-BR" dirty="0" smtClean="0"/>
              <a:t>datas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3" grpId="0"/>
      <p:bldP spid="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Aplicações</a:t>
            </a:r>
            <a:endParaRPr lang="pt-B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8775" y="5181906"/>
            <a:ext cx="8572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Simulação de dados correlacionados</a:t>
            </a:r>
          </a:p>
          <a:p>
            <a:pPr marL="719138" indent="-358775">
              <a:defRPr/>
            </a:pPr>
            <a:r>
              <a:rPr lang="pt-BR" dirty="0"/>
              <a:t>Calculam-se os autovalores e </a:t>
            </a:r>
            <a:r>
              <a:rPr lang="pt-BR" dirty="0" err="1"/>
              <a:t>autovetores</a:t>
            </a:r>
            <a:r>
              <a:rPr lang="pt-BR" dirty="0"/>
              <a:t> da matriz de variância-covariância. Simulam-se dados não-correlacionados com variância igual aos autovalores e faz-se a transformação inversa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BA7F7-6662-4B99-8268-4136CCBE7589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8775" y="4200314"/>
            <a:ext cx="8572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Aumento de Contraste por </a:t>
            </a:r>
            <a:r>
              <a:rPr lang="pt-BR" dirty="0" err="1">
                <a:solidFill>
                  <a:srgbClr val="FF0000"/>
                </a:solidFill>
              </a:rPr>
              <a:t>Decorrelação</a:t>
            </a:r>
            <a:endParaRPr lang="pt-BR" dirty="0">
              <a:solidFill>
                <a:srgbClr val="FF0000"/>
              </a:solidFill>
            </a:endParaRPr>
          </a:p>
          <a:p>
            <a:pPr marL="714375" indent="-355600">
              <a:defRPr/>
            </a:pPr>
            <a:r>
              <a:rPr lang="pt-BR" dirty="0"/>
              <a:t>Aplica-se a transformada por componentes principais, faz-se um aumento de contraste das componentes de modo que todas fiquem com a mesma variância e, por fim, faz-se a transformação inversa, restabelecendo-se as variáveis </a:t>
            </a:r>
            <a:r>
              <a:rPr lang="pt-BR" dirty="0" smtClean="0"/>
              <a:t>originais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5600" y="1268760"/>
            <a:ext cx="8572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Diminuição da dimensionalidade do problema</a:t>
            </a:r>
          </a:p>
          <a:p>
            <a:pPr marL="719138" indent="-360363">
              <a:defRPr/>
            </a:pPr>
            <a:r>
              <a:rPr lang="pt-BR" dirty="0"/>
              <a:t>Ao invés de se trabalhar com 50 dimensões, escolhem-se as primeiras componentes que guardam a maior parte da informação total</a:t>
            </a:r>
          </a:p>
          <a:p>
            <a:pPr marL="714375" indent="-385763">
              <a:defRPr/>
            </a:pPr>
            <a:r>
              <a:rPr lang="pt-BR" dirty="0"/>
              <a:t>Isso melhora o desempenho de classificadores que se baseiam em inversões de </a:t>
            </a:r>
            <a:r>
              <a:rPr lang="pt-BR" dirty="0" smtClean="0"/>
              <a:t>matrizes</a:t>
            </a:r>
            <a:endParaRPr lang="pt-BR" dirty="0"/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Visualização de Dados</a:t>
            </a:r>
          </a:p>
          <a:p>
            <a:pPr marL="719138" indent="-358775">
              <a:defRPr/>
            </a:pPr>
            <a:r>
              <a:rPr lang="pt-BR" dirty="0"/>
              <a:t>A informação contida numa imagem </a:t>
            </a:r>
            <a:r>
              <a:rPr lang="pt-BR" dirty="0" err="1"/>
              <a:t>hiperespectral</a:t>
            </a:r>
            <a:r>
              <a:rPr lang="pt-BR" dirty="0"/>
              <a:t> pode ser visualizada usando-se as 3 primeiras componentes numa composição colorida RGB (</a:t>
            </a:r>
            <a:r>
              <a:rPr lang="pt-BR" dirty="0" err="1"/>
              <a:t>obs</a:t>
            </a:r>
            <a:r>
              <a:rPr lang="pt-BR" dirty="0"/>
              <a:t>: as cores podem ser de difícil interpretação</a:t>
            </a:r>
            <a:r>
              <a:rPr lang="pt-BR" dirty="0" smtClean="0"/>
              <a:t>)</a:t>
            </a:r>
          </a:p>
          <a:p>
            <a:pPr marL="358775" indent="-358775"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</a:rPr>
              <a:t>Detecção de Mudanças</a:t>
            </a:r>
          </a:p>
          <a:p>
            <a:pPr marL="714375" indent="-355600">
              <a:defRPr/>
            </a:pPr>
            <a:r>
              <a:rPr lang="pt-BR" dirty="0"/>
              <a:t>Numa comparação de 2 datas (mesma banda), os valores extremos da segunda componente evidenciam onde ocorreu mudança entre </a:t>
            </a:r>
            <a:r>
              <a:rPr lang="pt-BR" dirty="0" smtClean="0"/>
              <a:t>datas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Informação X Redundância</a:t>
            </a:r>
          </a:p>
        </p:txBody>
      </p:sp>
      <p:sp>
        <p:nvSpPr>
          <p:cNvPr id="225" name="Rectangle 82"/>
          <p:cNvSpPr>
            <a:spLocks noChangeArrowheads="1"/>
          </p:cNvSpPr>
          <p:nvPr/>
        </p:nvSpPr>
        <p:spPr bwMode="auto">
          <a:xfrm>
            <a:off x="428625" y="5417929"/>
            <a:ext cx="8429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Dessa forma, </a:t>
            </a:r>
            <a:r>
              <a:rPr lang="pt-BR" altLang="pt-BR" sz="1600" dirty="0"/>
              <a:t>a </a:t>
            </a:r>
            <a:r>
              <a:rPr lang="pt-BR" altLang="pt-BR" sz="1600" dirty="0">
                <a:solidFill>
                  <a:srgbClr val="FF0000"/>
                </a:solidFill>
              </a:rPr>
              <a:t>covariância</a:t>
            </a:r>
            <a:r>
              <a:rPr lang="pt-BR" altLang="pt-BR" sz="1600" dirty="0"/>
              <a:t> (e a </a:t>
            </a:r>
            <a:r>
              <a:rPr lang="pt-BR" altLang="pt-BR" sz="1600" dirty="0">
                <a:solidFill>
                  <a:srgbClr val="FF0000"/>
                </a:solidFill>
              </a:rPr>
              <a:t>correlação</a:t>
            </a:r>
            <a:r>
              <a:rPr lang="pt-BR" altLang="pt-BR" sz="1600" dirty="0"/>
              <a:t>) </a:t>
            </a:r>
            <a:r>
              <a:rPr lang="pt-BR" altLang="pt-BR" sz="1600" dirty="0" smtClean="0"/>
              <a:t>pode ser </a:t>
            </a:r>
            <a:r>
              <a:rPr lang="pt-BR" altLang="pt-BR" sz="1600" dirty="0"/>
              <a:t>interpretada como uma </a:t>
            </a:r>
            <a:r>
              <a:rPr lang="pt-BR" altLang="pt-BR" sz="1600" dirty="0">
                <a:solidFill>
                  <a:srgbClr val="FF0000"/>
                </a:solidFill>
              </a:rPr>
              <a:t>redundância</a:t>
            </a:r>
            <a:r>
              <a:rPr lang="pt-BR" altLang="pt-BR" sz="1600" dirty="0"/>
              <a:t> em análises múltiplas (2 ou mais variáveis), já que a informação contida numa variável está parcialmente representada </a:t>
            </a:r>
            <a:r>
              <a:rPr lang="pt-BR" altLang="pt-BR" sz="1600" dirty="0" smtClean="0"/>
              <a:t>em </a:t>
            </a:r>
            <a:r>
              <a:rPr lang="pt-BR" altLang="pt-BR" sz="1600" dirty="0"/>
              <a:t>outra. Num caso extremo, para que utilizar duas variáveis perfeitamente correlacionadas (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|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| = 1</a:t>
            </a:r>
            <a:r>
              <a:rPr lang="pt-BR" altLang="pt-BR" sz="1600" dirty="0"/>
              <a:t>), uma vez que, conhecendo-se o valor de uma, pode-se inferir com precisão o valor da outra?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4C4C-0851-4522-8F5F-F11BCFF948CD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153" name="Rectangle 82"/>
          <p:cNvSpPr>
            <a:spLocks noChangeArrowheads="1"/>
          </p:cNvSpPr>
          <p:nvPr/>
        </p:nvSpPr>
        <p:spPr bwMode="auto">
          <a:xfrm>
            <a:off x="428625" y="1401858"/>
            <a:ext cx="8429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1600" dirty="0"/>
              <a:t>Quando </a:t>
            </a:r>
            <a:r>
              <a:rPr lang="pt-BR" sz="1600" dirty="0" smtClean="0"/>
              <a:t>as medidas adquiridas são feitas sobre </a:t>
            </a:r>
            <a:r>
              <a:rPr lang="pt-BR" sz="1600" dirty="0"/>
              <a:t>o mesmo </a:t>
            </a:r>
            <a:r>
              <a:rPr lang="pt-BR" sz="1600" dirty="0" smtClean="0"/>
              <a:t>indivíduo (ou mesma posição geográfica), espera-se que possa haver alguma relação entre elas.</a:t>
            </a:r>
            <a:r>
              <a:rPr lang="pt-BR" altLang="pt-BR" sz="1600" dirty="0" smtClean="0"/>
              <a:t> Essas relações podem ser fortes, fracas ou nem existir.</a:t>
            </a:r>
            <a:endParaRPr lang="pt-BR" altLang="pt-BR" sz="1600" dirty="0"/>
          </a:p>
        </p:txBody>
      </p:sp>
      <p:graphicFrame>
        <p:nvGraphicFramePr>
          <p:cNvPr id="305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148245"/>
              </p:ext>
            </p:extLst>
          </p:nvPr>
        </p:nvGraphicFramePr>
        <p:xfrm>
          <a:off x="1400175" y="4774728"/>
          <a:ext cx="18859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2" name="Equation" r:id="rId4" imgW="1435100" imgH="457200" progId="Equation.DSMT4">
                  <p:embed/>
                </p:oleObj>
              </mc:Choice>
              <mc:Fallback>
                <p:oleObj name="Equation" r:id="rId4" imgW="1435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4774728"/>
                        <a:ext cx="18859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" name="Elipse 305"/>
          <p:cNvSpPr>
            <a:spLocks noChangeArrowheads="1"/>
          </p:cNvSpPr>
          <p:nvPr/>
        </p:nvSpPr>
        <p:spPr bwMode="auto">
          <a:xfrm>
            <a:off x="1879600" y="4719166"/>
            <a:ext cx="1214438" cy="357187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307" name="Grupo 125"/>
          <p:cNvGrpSpPr>
            <a:grpSpLocks/>
          </p:cNvGrpSpPr>
          <p:nvPr/>
        </p:nvGrpSpPr>
        <p:grpSpPr bwMode="auto">
          <a:xfrm>
            <a:off x="71438" y="2944911"/>
            <a:ext cx="1543050" cy="1643063"/>
            <a:chOff x="571472" y="1714488"/>
            <a:chExt cx="1928826" cy="1643186"/>
          </a:xfrm>
        </p:grpSpPr>
        <p:grpSp>
          <p:nvGrpSpPr>
            <p:cNvPr id="308" name="Grupo 39"/>
            <p:cNvGrpSpPr>
              <a:grpSpLocks/>
            </p:cNvGrpSpPr>
            <p:nvPr/>
          </p:nvGrpSpPr>
          <p:grpSpPr bwMode="auto">
            <a:xfrm>
              <a:off x="927868" y="1714488"/>
              <a:ext cx="1572430" cy="1285884"/>
              <a:chOff x="642116" y="4715678"/>
              <a:chExt cx="1572430" cy="1285884"/>
            </a:xfrm>
          </p:grpSpPr>
          <p:cxnSp>
            <p:nvCxnSpPr>
              <p:cNvPr id="331" name="Conector de seta reta 3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2" name="Conector de seta reta 38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309" name="Object 32"/>
            <p:cNvGraphicFramePr>
              <a:graphicFrameLocks noChangeAspect="1"/>
            </p:cNvGraphicFramePr>
            <p:nvPr/>
          </p:nvGraphicFramePr>
          <p:xfrm>
            <a:off x="1568827" y="3032236"/>
            <a:ext cx="290512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3" name="Equation" r:id="rId6" imgW="203112" imgH="228501" progId="Equation.DSMT4">
                    <p:embed/>
                  </p:oleObj>
                </mc:Choice>
                <mc:Fallback>
                  <p:oleObj name="Equation" r:id="rId6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827" y="3032236"/>
                          <a:ext cx="290512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" name="Object 33"/>
            <p:cNvGraphicFramePr>
              <a:graphicFrameLocks noChangeAspect="1"/>
            </p:cNvGraphicFramePr>
            <p:nvPr/>
          </p:nvGraphicFramePr>
          <p:xfrm>
            <a:off x="571472" y="2194712"/>
            <a:ext cx="309562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4" name="Equation" r:id="rId8" imgW="215806" imgH="228501" progId="Equation.DSMT4">
                    <p:embed/>
                  </p:oleObj>
                </mc:Choice>
                <mc:Fallback>
                  <p:oleObj name="Equation" r:id="rId8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472" y="2194712"/>
                          <a:ext cx="309562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" name="Elipse 43"/>
            <p:cNvSpPr>
              <a:spLocks noChangeArrowheads="1"/>
            </p:cNvSpPr>
            <p:nvPr/>
          </p:nvSpPr>
          <p:spPr bwMode="auto">
            <a:xfrm>
              <a:off x="1285852" y="24995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2" name="Elipse 44"/>
            <p:cNvSpPr>
              <a:spLocks noChangeArrowheads="1"/>
            </p:cNvSpPr>
            <p:nvPr/>
          </p:nvSpPr>
          <p:spPr bwMode="auto">
            <a:xfrm>
              <a:off x="1821356" y="2570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3" name="Elipse 45"/>
            <p:cNvSpPr>
              <a:spLocks noChangeArrowheads="1"/>
            </p:cNvSpPr>
            <p:nvPr/>
          </p:nvSpPr>
          <p:spPr bwMode="auto">
            <a:xfrm>
              <a:off x="1500166" y="2570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4" name="Elipse 46"/>
            <p:cNvSpPr>
              <a:spLocks noChangeArrowheads="1"/>
            </p:cNvSpPr>
            <p:nvPr/>
          </p:nvSpPr>
          <p:spPr bwMode="auto">
            <a:xfrm>
              <a:off x="1500166" y="2428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5" name="Elipse 47"/>
            <p:cNvSpPr>
              <a:spLocks noChangeArrowheads="1"/>
            </p:cNvSpPr>
            <p:nvPr/>
          </p:nvSpPr>
          <p:spPr bwMode="auto">
            <a:xfrm>
              <a:off x="1964232" y="24995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6" name="Elipse 48"/>
            <p:cNvSpPr>
              <a:spLocks noChangeArrowheads="1"/>
            </p:cNvSpPr>
            <p:nvPr/>
          </p:nvSpPr>
          <p:spPr bwMode="auto">
            <a:xfrm>
              <a:off x="1643042" y="24995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7" name="Elipse 49"/>
            <p:cNvSpPr>
              <a:spLocks noChangeArrowheads="1"/>
            </p:cNvSpPr>
            <p:nvPr/>
          </p:nvSpPr>
          <p:spPr bwMode="auto">
            <a:xfrm>
              <a:off x="1500166" y="2285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8" name="Elipse 50"/>
            <p:cNvSpPr>
              <a:spLocks noChangeArrowheads="1"/>
            </p:cNvSpPr>
            <p:nvPr/>
          </p:nvSpPr>
          <p:spPr bwMode="auto">
            <a:xfrm>
              <a:off x="1535604" y="2177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9" name="Elipse 51"/>
            <p:cNvSpPr>
              <a:spLocks noChangeArrowheads="1"/>
            </p:cNvSpPr>
            <p:nvPr/>
          </p:nvSpPr>
          <p:spPr bwMode="auto">
            <a:xfrm>
              <a:off x="1964232" y="235663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0" name="Elipse 52"/>
            <p:cNvSpPr>
              <a:spLocks noChangeArrowheads="1"/>
            </p:cNvSpPr>
            <p:nvPr/>
          </p:nvSpPr>
          <p:spPr bwMode="auto">
            <a:xfrm>
              <a:off x="1857356" y="2213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1" name="Elipse 53"/>
            <p:cNvSpPr>
              <a:spLocks noChangeArrowheads="1"/>
            </p:cNvSpPr>
            <p:nvPr/>
          </p:nvSpPr>
          <p:spPr bwMode="auto">
            <a:xfrm>
              <a:off x="2009756" y="2177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2" name="Elipse 54"/>
            <p:cNvSpPr>
              <a:spLocks noChangeArrowheads="1"/>
            </p:cNvSpPr>
            <p:nvPr/>
          </p:nvSpPr>
          <p:spPr bwMode="auto">
            <a:xfrm>
              <a:off x="2107108" y="2534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3" name="Elipse 55"/>
            <p:cNvSpPr>
              <a:spLocks noChangeArrowheads="1"/>
            </p:cNvSpPr>
            <p:nvPr/>
          </p:nvSpPr>
          <p:spPr bwMode="auto">
            <a:xfrm>
              <a:off x="1249852" y="2392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4" name="Elipse 56"/>
            <p:cNvSpPr>
              <a:spLocks noChangeArrowheads="1"/>
            </p:cNvSpPr>
            <p:nvPr/>
          </p:nvSpPr>
          <p:spPr bwMode="auto">
            <a:xfrm>
              <a:off x="1285852" y="2285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5" name="Elipse 57"/>
            <p:cNvSpPr>
              <a:spLocks noChangeArrowheads="1"/>
            </p:cNvSpPr>
            <p:nvPr/>
          </p:nvSpPr>
          <p:spPr bwMode="auto">
            <a:xfrm>
              <a:off x="2285984" y="233401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6" name="Elipse 59"/>
            <p:cNvSpPr>
              <a:spLocks noChangeArrowheads="1"/>
            </p:cNvSpPr>
            <p:nvPr/>
          </p:nvSpPr>
          <p:spPr bwMode="auto">
            <a:xfrm>
              <a:off x="2178546" y="2392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7" name="Elipse 60"/>
            <p:cNvSpPr>
              <a:spLocks noChangeArrowheads="1"/>
            </p:cNvSpPr>
            <p:nvPr/>
          </p:nvSpPr>
          <p:spPr bwMode="auto">
            <a:xfrm>
              <a:off x="1165276" y="242799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8" name="Elipse 61"/>
            <p:cNvSpPr>
              <a:spLocks noChangeArrowheads="1"/>
            </p:cNvSpPr>
            <p:nvPr/>
          </p:nvSpPr>
          <p:spPr bwMode="auto">
            <a:xfrm>
              <a:off x="1749918" y="2392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9" name="Elipse 62"/>
            <p:cNvSpPr>
              <a:spLocks noChangeArrowheads="1"/>
            </p:cNvSpPr>
            <p:nvPr/>
          </p:nvSpPr>
          <p:spPr bwMode="auto">
            <a:xfrm>
              <a:off x="1643042" y="232063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30" name="Elipse 63"/>
            <p:cNvSpPr>
              <a:spLocks noChangeArrowheads="1"/>
            </p:cNvSpPr>
            <p:nvPr/>
          </p:nvSpPr>
          <p:spPr bwMode="auto">
            <a:xfrm>
              <a:off x="1714480" y="2213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333" name="Text Box 91"/>
          <p:cNvSpPr txBox="1">
            <a:spLocks noChangeArrowheads="1"/>
          </p:cNvSpPr>
          <p:nvPr/>
        </p:nvSpPr>
        <p:spPr bwMode="auto">
          <a:xfrm>
            <a:off x="798513" y="2578199"/>
            <a:ext cx="585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0</a:t>
            </a:r>
          </a:p>
        </p:txBody>
      </p:sp>
      <p:grpSp>
        <p:nvGrpSpPr>
          <p:cNvPr id="334" name="Grupo 127"/>
          <p:cNvGrpSpPr>
            <a:grpSpLocks/>
          </p:cNvGrpSpPr>
          <p:nvPr/>
        </p:nvGrpSpPr>
        <p:grpSpPr bwMode="auto">
          <a:xfrm>
            <a:off x="5537200" y="2944911"/>
            <a:ext cx="1543050" cy="1643063"/>
            <a:chOff x="6143636" y="1714488"/>
            <a:chExt cx="1928826" cy="1643186"/>
          </a:xfrm>
        </p:grpSpPr>
        <p:grpSp>
          <p:nvGrpSpPr>
            <p:cNvPr id="335" name="Grupo 92"/>
            <p:cNvGrpSpPr>
              <a:grpSpLocks/>
            </p:cNvGrpSpPr>
            <p:nvPr/>
          </p:nvGrpSpPr>
          <p:grpSpPr bwMode="auto">
            <a:xfrm>
              <a:off x="6500032" y="1714488"/>
              <a:ext cx="1572430" cy="1285884"/>
              <a:chOff x="642116" y="4715678"/>
              <a:chExt cx="1572430" cy="1285884"/>
            </a:xfrm>
          </p:grpSpPr>
          <p:cxnSp>
            <p:nvCxnSpPr>
              <p:cNvPr id="358" name="Conector de seta reta 1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9" name="Conector de seta reta 116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336" name="Object 6"/>
            <p:cNvGraphicFramePr>
              <a:graphicFrameLocks noChangeAspect="1"/>
            </p:cNvGraphicFramePr>
            <p:nvPr/>
          </p:nvGraphicFramePr>
          <p:xfrm>
            <a:off x="7140991" y="3032236"/>
            <a:ext cx="290512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5" name="Equation" r:id="rId10" imgW="203112" imgH="228501" progId="Equation.DSMT4">
                    <p:embed/>
                  </p:oleObj>
                </mc:Choice>
                <mc:Fallback>
                  <p:oleObj name="Equation" r:id="rId10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0991" y="3032236"/>
                          <a:ext cx="290512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7" name="Object 7"/>
            <p:cNvGraphicFramePr>
              <a:graphicFrameLocks noChangeAspect="1"/>
            </p:cNvGraphicFramePr>
            <p:nvPr/>
          </p:nvGraphicFramePr>
          <p:xfrm>
            <a:off x="6143636" y="2194712"/>
            <a:ext cx="309562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6" name="Equation" r:id="rId11" imgW="215806" imgH="228501" progId="Equation.DSMT4">
                    <p:embed/>
                  </p:oleObj>
                </mc:Choice>
                <mc:Fallback>
                  <p:oleObj name="Equation" r:id="rId11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36" y="2194712"/>
                          <a:ext cx="309562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" name="Elipse 95"/>
            <p:cNvSpPr>
              <a:spLocks noChangeArrowheads="1"/>
            </p:cNvSpPr>
            <p:nvPr/>
          </p:nvSpPr>
          <p:spPr bwMode="auto">
            <a:xfrm>
              <a:off x="6858016" y="275005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39" name="Elipse 96"/>
            <p:cNvSpPr>
              <a:spLocks noChangeArrowheads="1"/>
            </p:cNvSpPr>
            <p:nvPr/>
          </p:nvSpPr>
          <p:spPr bwMode="auto">
            <a:xfrm>
              <a:off x="7010416" y="259778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0" name="Elipse 97"/>
            <p:cNvSpPr>
              <a:spLocks noChangeArrowheads="1"/>
            </p:cNvSpPr>
            <p:nvPr/>
          </p:nvSpPr>
          <p:spPr bwMode="auto">
            <a:xfrm>
              <a:off x="7072330" y="253527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1" name="Elipse 98"/>
            <p:cNvSpPr>
              <a:spLocks noChangeArrowheads="1"/>
            </p:cNvSpPr>
            <p:nvPr/>
          </p:nvSpPr>
          <p:spPr bwMode="auto">
            <a:xfrm>
              <a:off x="7090170" y="251790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2" name="Elipse 99"/>
            <p:cNvSpPr>
              <a:spLocks noChangeArrowheads="1"/>
            </p:cNvSpPr>
            <p:nvPr/>
          </p:nvSpPr>
          <p:spPr bwMode="auto">
            <a:xfrm>
              <a:off x="7224730" y="23834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3" name="Elipse 100"/>
            <p:cNvSpPr>
              <a:spLocks noChangeArrowheads="1"/>
            </p:cNvSpPr>
            <p:nvPr/>
          </p:nvSpPr>
          <p:spPr bwMode="auto">
            <a:xfrm>
              <a:off x="7179526" y="242854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4" name="Elipse 101"/>
            <p:cNvSpPr>
              <a:spLocks noChangeArrowheads="1"/>
            </p:cNvSpPr>
            <p:nvPr/>
          </p:nvSpPr>
          <p:spPr bwMode="auto">
            <a:xfrm>
              <a:off x="7125608" y="248238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5" name="Elipse 102"/>
            <p:cNvSpPr>
              <a:spLocks noChangeArrowheads="1"/>
            </p:cNvSpPr>
            <p:nvPr/>
          </p:nvSpPr>
          <p:spPr bwMode="auto">
            <a:xfrm>
              <a:off x="7268274" y="233871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6" name="Elipse 103"/>
            <p:cNvSpPr>
              <a:spLocks noChangeArrowheads="1"/>
            </p:cNvSpPr>
            <p:nvPr/>
          </p:nvSpPr>
          <p:spPr bwMode="auto">
            <a:xfrm>
              <a:off x="7420674" y="218779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7" name="Elipse 104"/>
            <p:cNvSpPr>
              <a:spLocks noChangeArrowheads="1"/>
            </p:cNvSpPr>
            <p:nvPr/>
          </p:nvSpPr>
          <p:spPr bwMode="auto">
            <a:xfrm>
              <a:off x="7429520" y="217808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8" name="Elipse 105"/>
            <p:cNvSpPr>
              <a:spLocks noChangeArrowheads="1"/>
            </p:cNvSpPr>
            <p:nvPr/>
          </p:nvSpPr>
          <p:spPr bwMode="auto">
            <a:xfrm>
              <a:off x="7595300" y="201362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9" name="Elipse 106"/>
            <p:cNvSpPr>
              <a:spLocks noChangeArrowheads="1"/>
            </p:cNvSpPr>
            <p:nvPr/>
          </p:nvSpPr>
          <p:spPr bwMode="auto">
            <a:xfrm>
              <a:off x="7497616" y="211102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50" name="Elipse 107"/>
            <p:cNvSpPr>
              <a:spLocks noChangeArrowheads="1"/>
            </p:cNvSpPr>
            <p:nvPr/>
          </p:nvSpPr>
          <p:spPr bwMode="auto">
            <a:xfrm>
              <a:off x="7358082" y="2249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51" name="Elipse 108"/>
            <p:cNvSpPr>
              <a:spLocks noChangeArrowheads="1"/>
            </p:cNvSpPr>
            <p:nvPr/>
          </p:nvSpPr>
          <p:spPr bwMode="auto">
            <a:xfrm>
              <a:off x="7371462" y="22366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52" name="Elipse 109"/>
            <p:cNvSpPr>
              <a:spLocks noChangeArrowheads="1"/>
            </p:cNvSpPr>
            <p:nvPr/>
          </p:nvSpPr>
          <p:spPr bwMode="auto">
            <a:xfrm>
              <a:off x="7679272" y="192880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53" name="Elipse 110"/>
            <p:cNvSpPr>
              <a:spLocks noChangeArrowheads="1"/>
            </p:cNvSpPr>
            <p:nvPr/>
          </p:nvSpPr>
          <p:spPr bwMode="auto">
            <a:xfrm>
              <a:off x="7572396" y="203512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54" name="Elipse 111"/>
            <p:cNvSpPr>
              <a:spLocks noChangeArrowheads="1"/>
            </p:cNvSpPr>
            <p:nvPr/>
          </p:nvSpPr>
          <p:spPr bwMode="auto">
            <a:xfrm>
              <a:off x="6893454" y="271342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55" name="Elipse 112"/>
            <p:cNvSpPr>
              <a:spLocks noChangeArrowheads="1"/>
            </p:cNvSpPr>
            <p:nvPr/>
          </p:nvSpPr>
          <p:spPr bwMode="auto">
            <a:xfrm>
              <a:off x="7322082" y="228503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56" name="Elipse 113"/>
            <p:cNvSpPr>
              <a:spLocks noChangeArrowheads="1"/>
            </p:cNvSpPr>
            <p:nvPr/>
          </p:nvSpPr>
          <p:spPr bwMode="auto">
            <a:xfrm>
              <a:off x="7210746" y="239645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57" name="Elipse 114"/>
            <p:cNvSpPr>
              <a:spLocks noChangeArrowheads="1"/>
            </p:cNvSpPr>
            <p:nvPr/>
          </p:nvSpPr>
          <p:spPr bwMode="auto">
            <a:xfrm>
              <a:off x="7286644" y="232143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cxnSp>
        <p:nvCxnSpPr>
          <p:cNvPr id="360" name="Conector reto 359"/>
          <p:cNvCxnSpPr>
            <a:cxnSpLocks noChangeShapeType="1"/>
          </p:cNvCxnSpPr>
          <p:nvPr/>
        </p:nvCxnSpPr>
        <p:spPr bwMode="auto">
          <a:xfrm rot="5400000" flipH="1" flipV="1">
            <a:off x="5940425" y="3198912"/>
            <a:ext cx="1000125" cy="8001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1" name="Text Box 91"/>
          <p:cNvSpPr txBox="1">
            <a:spLocks noChangeArrowheads="1"/>
          </p:cNvSpPr>
          <p:nvPr/>
        </p:nvSpPr>
        <p:spPr bwMode="auto">
          <a:xfrm>
            <a:off x="6148388" y="2578199"/>
            <a:ext cx="585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= 1</a:t>
            </a:r>
          </a:p>
        </p:txBody>
      </p:sp>
      <p:grpSp>
        <p:nvGrpSpPr>
          <p:cNvPr id="362" name="Grupo 126"/>
          <p:cNvGrpSpPr>
            <a:grpSpLocks/>
          </p:cNvGrpSpPr>
          <p:nvPr/>
        </p:nvGrpSpPr>
        <p:grpSpPr bwMode="auto">
          <a:xfrm>
            <a:off x="1892300" y="2944911"/>
            <a:ext cx="1543050" cy="1643063"/>
            <a:chOff x="3357554" y="1714488"/>
            <a:chExt cx="1928826" cy="1643186"/>
          </a:xfrm>
        </p:grpSpPr>
        <p:grpSp>
          <p:nvGrpSpPr>
            <p:cNvPr id="363" name="Grupo 66"/>
            <p:cNvGrpSpPr>
              <a:grpSpLocks/>
            </p:cNvGrpSpPr>
            <p:nvPr/>
          </p:nvGrpSpPr>
          <p:grpSpPr bwMode="auto">
            <a:xfrm>
              <a:off x="3713950" y="1714488"/>
              <a:ext cx="1572430" cy="1285884"/>
              <a:chOff x="642116" y="4715678"/>
              <a:chExt cx="1572430" cy="1285884"/>
            </a:xfrm>
          </p:grpSpPr>
          <p:cxnSp>
            <p:nvCxnSpPr>
              <p:cNvPr id="386" name="Conector de seta reta 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7" name="Conector de seta reta 90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364" name="Object 4"/>
            <p:cNvGraphicFramePr>
              <a:graphicFrameLocks noChangeAspect="1"/>
            </p:cNvGraphicFramePr>
            <p:nvPr/>
          </p:nvGraphicFramePr>
          <p:xfrm>
            <a:off x="4354909" y="3032236"/>
            <a:ext cx="290512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7" name="Equation" r:id="rId12" imgW="203112" imgH="228501" progId="Equation.DSMT4">
                    <p:embed/>
                  </p:oleObj>
                </mc:Choice>
                <mc:Fallback>
                  <p:oleObj name="Equation" r:id="rId12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4909" y="3032236"/>
                          <a:ext cx="290512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5" name="Object 5"/>
            <p:cNvGraphicFramePr>
              <a:graphicFrameLocks noChangeAspect="1"/>
            </p:cNvGraphicFramePr>
            <p:nvPr/>
          </p:nvGraphicFramePr>
          <p:xfrm>
            <a:off x="3357554" y="2194712"/>
            <a:ext cx="309562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8" name="Equation" r:id="rId13" imgW="215806" imgH="228501" progId="Equation.DSMT4">
                    <p:embed/>
                  </p:oleObj>
                </mc:Choice>
                <mc:Fallback>
                  <p:oleObj name="Equation" r:id="rId13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554" y="2194712"/>
                          <a:ext cx="309562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6" name="Elipse 69"/>
            <p:cNvSpPr>
              <a:spLocks noChangeArrowheads="1"/>
            </p:cNvSpPr>
            <p:nvPr/>
          </p:nvSpPr>
          <p:spPr bwMode="auto">
            <a:xfrm>
              <a:off x="4071934" y="2534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67" name="Elipse 70"/>
            <p:cNvSpPr>
              <a:spLocks noChangeArrowheads="1"/>
            </p:cNvSpPr>
            <p:nvPr/>
          </p:nvSpPr>
          <p:spPr bwMode="auto">
            <a:xfrm>
              <a:off x="4224334" y="264238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68" name="Elipse 71"/>
            <p:cNvSpPr>
              <a:spLocks noChangeArrowheads="1"/>
            </p:cNvSpPr>
            <p:nvPr/>
          </p:nvSpPr>
          <p:spPr bwMode="auto">
            <a:xfrm>
              <a:off x="4286248" y="257095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69" name="Elipse 72"/>
            <p:cNvSpPr>
              <a:spLocks noChangeArrowheads="1"/>
            </p:cNvSpPr>
            <p:nvPr/>
          </p:nvSpPr>
          <p:spPr bwMode="auto">
            <a:xfrm>
              <a:off x="4286248" y="2428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0" name="Elipse 73"/>
            <p:cNvSpPr>
              <a:spLocks noChangeArrowheads="1"/>
            </p:cNvSpPr>
            <p:nvPr/>
          </p:nvSpPr>
          <p:spPr bwMode="auto">
            <a:xfrm>
              <a:off x="4438648" y="2428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1" name="Elipse 74"/>
            <p:cNvSpPr>
              <a:spLocks noChangeArrowheads="1"/>
            </p:cNvSpPr>
            <p:nvPr/>
          </p:nvSpPr>
          <p:spPr bwMode="auto">
            <a:xfrm>
              <a:off x="4429124" y="2499512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2" name="Elipse 75"/>
            <p:cNvSpPr>
              <a:spLocks noChangeArrowheads="1"/>
            </p:cNvSpPr>
            <p:nvPr/>
          </p:nvSpPr>
          <p:spPr bwMode="auto">
            <a:xfrm>
              <a:off x="4286248" y="2285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3" name="Elipse 76"/>
            <p:cNvSpPr>
              <a:spLocks noChangeArrowheads="1"/>
            </p:cNvSpPr>
            <p:nvPr/>
          </p:nvSpPr>
          <p:spPr bwMode="auto">
            <a:xfrm>
              <a:off x="4482192" y="2285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4" name="Elipse 77"/>
            <p:cNvSpPr>
              <a:spLocks noChangeArrowheads="1"/>
            </p:cNvSpPr>
            <p:nvPr/>
          </p:nvSpPr>
          <p:spPr bwMode="auto">
            <a:xfrm>
              <a:off x="4634592" y="235663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5" name="Elipse 78"/>
            <p:cNvSpPr>
              <a:spLocks noChangeArrowheads="1"/>
            </p:cNvSpPr>
            <p:nvPr/>
          </p:nvSpPr>
          <p:spPr bwMode="auto">
            <a:xfrm>
              <a:off x="4643438" y="2213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6" name="Elipse 79"/>
            <p:cNvSpPr>
              <a:spLocks noChangeArrowheads="1"/>
            </p:cNvSpPr>
            <p:nvPr/>
          </p:nvSpPr>
          <p:spPr bwMode="auto">
            <a:xfrm>
              <a:off x="4795838" y="2177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7" name="Elipse 80"/>
            <p:cNvSpPr>
              <a:spLocks noChangeArrowheads="1"/>
            </p:cNvSpPr>
            <p:nvPr/>
          </p:nvSpPr>
          <p:spPr bwMode="auto">
            <a:xfrm>
              <a:off x="4711534" y="207088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8" name="Elipse 81"/>
            <p:cNvSpPr>
              <a:spLocks noChangeArrowheads="1"/>
            </p:cNvSpPr>
            <p:nvPr/>
          </p:nvSpPr>
          <p:spPr bwMode="auto">
            <a:xfrm>
              <a:off x="4572000" y="224919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9" name="Elipse 82"/>
            <p:cNvSpPr>
              <a:spLocks noChangeArrowheads="1"/>
            </p:cNvSpPr>
            <p:nvPr/>
          </p:nvSpPr>
          <p:spPr bwMode="auto">
            <a:xfrm>
              <a:off x="4572000" y="207088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80" name="Elipse 83"/>
            <p:cNvSpPr>
              <a:spLocks noChangeArrowheads="1"/>
            </p:cNvSpPr>
            <p:nvPr/>
          </p:nvSpPr>
          <p:spPr bwMode="auto">
            <a:xfrm>
              <a:off x="4893190" y="203488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81" name="Elipse 84"/>
            <p:cNvSpPr>
              <a:spLocks noChangeArrowheads="1"/>
            </p:cNvSpPr>
            <p:nvPr/>
          </p:nvSpPr>
          <p:spPr bwMode="auto">
            <a:xfrm>
              <a:off x="4786314" y="199944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82" name="Elipse 85"/>
            <p:cNvSpPr>
              <a:spLocks noChangeArrowheads="1"/>
            </p:cNvSpPr>
            <p:nvPr/>
          </p:nvSpPr>
          <p:spPr bwMode="auto">
            <a:xfrm>
              <a:off x="4107372" y="2606388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83" name="Elipse 86"/>
            <p:cNvSpPr>
              <a:spLocks noChangeArrowheads="1"/>
            </p:cNvSpPr>
            <p:nvPr/>
          </p:nvSpPr>
          <p:spPr bwMode="auto">
            <a:xfrm>
              <a:off x="4536000" y="2392074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84" name="Elipse 87"/>
            <p:cNvSpPr>
              <a:spLocks noChangeArrowheads="1"/>
            </p:cNvSpPr>
            <p:nvPr/>
          </p:nvSpPr>
          <p:spPr bwMode="auto">
            <a:xfrm>
              <a:off x="4429124" y="2320636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85" name="Elipse 88"/>
            <p:cNvSpPr>
              <a:spLocks noChangeArrowheads="1"/>
            </p:cNvSpPr>
            <p:nvPr/>
          </p:nvSpPr>
          <p:spPr bwMode="auto">
            <a:xfrm>
              <a:off x="4500562" y="2213760"/>
              <a:ext cx="36000" cy="360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cxnSp>
        <p:nvCxnSpPr>
          <p:cNvPr id="388" name="Conector reto 387"/>
          <p:cNvCxnSpPr>
            <a:cxnSpLocks noChangeShapeType="1"/>
          </p:cNvCxnSpPr>
          <p:nvPr/>
        </p:nvCxnSpPr>
        <p:spPr bwMode="auto">
          <a:xfrm flipV="1">
            <a:off x="2393950" y="3149699"/>
            <a:ext cx="800100" cy="8493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" name="Text Box 91"/>
          <p:cNvSpPr txBox="1">
            <a:spLocks noChangeArrowheads="1"/>
          </p:cNvSpPr>
          <p:nvPr/>
        </p:nvSpPr>
        <p:spPr bwMode="auto">
          <a:xfrm>
            <a:off x="2349500" y="2578199"/>
            <a:ext cx="1014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</a:rPr>
              <a:t>0 &lt;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600">
                <a:latin typeface="Times New Roman" charset="0"/>
                <a:cs typeface="Times New Roman" charset="0"/>
              </a:rPr>
              <a:t> &lt; 1</a:t>
            </a:r>
          </a:p>
        </p:txBody>
      </p:sp>
      <p:grpSp>
        <p:nvGrpSpPr>
          <p:cNvPr id="390" name="Grupo 218"/>
          <p:cNvGrpSpPr>
            <a:grpSpLocks/>
          </p:cNvGrpSpPr>
          <p:nvPr/>
        </p:nvGrpSpPr>
        <p:grpSpPr bwMode="auto">
          <a:xfrm>
            <a:off x="7358063" y="2944911"/>
            <a:ext cx="1543050" cy="1643063"/>
            <a:chOff x="7358082" y="1714490"/>
            <a:chExt cx="1543061" cy="1643186"/>
          </a:xfrm>
        </p:grpSpPr>
        <p:grpSp>
          <p:nvGrpSpPr>
            <p:cNvPr id="391" name="Grupo 92"/>
            <p:cNvGrpSpPr>
              <a:grpSpLocks/>
            </p:cNvGrpSpPr>
            <p:nvPr/>
          </p:nvGrpSpPr>
          <p:grpSpPr bwMode="auto">
            <a:xfrm>
              <a:off x="7643199" y="1714490"/>
              <a:ext cx="1257944" cy="1285884"/>
              <a:chOff x="642116" y="4715678"/>
              <a:chExt cx="1572430" cy="1285884"/>
            </a:xfrm>
          </p:grpSpPr>
          <p:cxnSp>
            <p:nvCxnSpPr>
              <p:cNvPr id="415" name="Conector de seta reta 18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6" name="Conector de seta reta 181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392" name="Object 11"/>
            <p:cNvGraphicFramePr>
              <a:graphicFrameLocks noChangeAspect="1"/>
            </p:cNvGraphicFramePr>
            <p:nvPr/>
          </p:nvGraphicFramePr>
          <p:xfrm>
            <a:off x="8155966" y="3032238"/>
            <a:ext cx="232410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99" name="Equation" r:id="rId14" imgW="203112" imgH="228501" progId="Equation.DSMT4">
                    <p:embed/>
                  </p:oleObj>
                </mc:Choice>
                <mc:Fallback>
                  <p:oleObj name="Equation" r:id="rId14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5966" y="3032238"/>
                          <a:ext cx="232410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3" name="Object 12"/>
            <p:cNvGraphicFramePr>
              <a:graphicFrameLocks noChangeAspect="1"/>
            </p:cNvGraphicFramePr>
            <p:nvPr/>
          </p:nvGraphicFramePr>
          <p:xfrm>
            <a:off x="7358082" y="2194714"/>
            <a:ext cx="247650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00" name="Equation" r:id="rId15" imgW="215806" imgH="228501" progId="Equation.DSMT4">
                    <p:embed/>
                  </p:oleObj>
                </mc:Choice>
                <mc:Fallback>
                  <p:oleObj name="Equation" r:id="rId15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082" y="2194714"/>
                          <a:ext cx="247650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4" name="Grupo 216"/>
            <p:cNvGrpSpPr>
              <a:grpSpLocks/>
            </p:cNvGrpSpPr>
            <p:nvPr/>
          </p:nvGrpSpPr>
          <p:grpSpPr bwMode="auto">
            <a:xfrm flipH="1">
              <a:off x="7929586" y="1928804"/>
              <a:ext cx="685805" cy="857256"/>
              <a:chOff x="6858016" y="5000524"/>
              <a:chExt cx="857256" cy="857256"/>
            </a:xfrm>
          </p:grpSpPr>
          <p:sp>
            <p:nvSpPr>
              <p:cNvPr id="395" name="Elipse 160"/>
              <p:cNvSpPr>
                <a:spLocks noChangeArrowheads="1"/>
              </p:cNvSpPr>
              <p:nvPr/>
            </p:nvSpPr>
            <p:spPr bwMode="auto">
              <a:xfrm>
                <a:off x="6858016" y="582178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96" name="Elipse 161"/>
              <p:cNvSpPr>
                <a:spLocks noChangeArrowheads="1"/>
              </p:cNvSpPr>
              <p:nvPr/>
            </p:nvSpPr>
            <p:spPr bwMode="auto">
              <a:xfrm>
                <a:off x="7010416" y="566951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97" name="Elipse 162"/>
              <p:cNvSpPr>
                <a:spLocks noChangeArrowheads="1"/>
              </p:cNvSpPr>
              <p:nvPr/>
            </p:nvSpPr>
            <p:spPr bwMode="auto">
              <a:xfrm>
                <a:off x="7072330" y="560699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98" name="Elipse 163"/>
              <p:cNvSpPr>
                <a:spLocks noChangeArrowheads="1"/>
              </p:cNvSpPr>
              <p:nvPr/>
            </p:nvSpPr>
            <p:spPr bwMode="auto">
              <a:xfrm>
                <a:off x="7090170" y="558962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99" name="Elipse 164"/>
              <p:cNvSpPr>
                <a:spLocks noChangeArrowheads="1"/>
              </p:cNvSpPr>
              <p:nvPr/>
            </p:nvSpPr>
            <p:spPr bwMode="auto">
              <a:xfrm>
                <a:off x="7224730" y="54551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0" name="Elipse 165"/>
              <p:cNvSpPr>
                <a:spLocks noChangeArrowheads="1"/>
              </p:cNvSpPr>
              <p:nvPr/>
            </p:nvSpPr>
            <p:spPr bwMode="auto">
              <a:xfrm>
                <a:off x="7179526" y="550027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1" name="Elipse 166"/>
              <p:cNvSpPr>
                <a:spLocks noChangeArrowheads="1"/>
              </p:cNvSpPr>
              <p:nvPr/>
            </p:nvSpPr>
            <p:spPr bwMode="auto">
              <a:xfrm>
                <a:off x="7125608" y="555411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2" name="Elipse 167"/>
              <p:cNvSpPr>
                <a:spLocks noChangeArrowheads="1"/>
              </p:cNvSpPr>
              <p:nvPr/>
            </p:nvSpPr>
            <p:spPr bwMode="auto">
              <a:xfrm>
                <a:off x="7268274" y="541044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3" name="Elipse 168"/>
              <p:cNvSpPr>
                <a:spLocks noChangeArrowheads="1"/>
              </p:cNvSpPr>
              <p:nvPr/>
            </p:nvSpPr>
            <p:spPr bwMode="auto">
              <a:xfrm>
                <a:off x="7420674" y="525951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4" name="Elipse 169"/>
              <p:cNvSpPr>
                <a:spLocks noChangeArrowheads="1"/>
              </p:cNvSpPr>
              <p:nvPr/>
            </p:nvSpPr>
            <p:spPr bwMode="auto">
              <a:xfrm>
                <a:off x="7429520" y="524980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5" name="Elipse 170"/>
              <p:cNvSpPr>
                <a:spLocks noChangeArrowheads="1"/>
              </p:cNvSpPr>
              <p:nvPr/>
            </p:nvSpPr>
            <p:spPr bwMode="auto">
              <a:xfrm>
                <a:off x="7595300" y="508534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6" name="Elipse 171"/>
              <p:cNvSpPr>
                <a:spLocks noChangeArrowheads="1"/>
              </p:cNvSpPr>
              <p:nvPr/>
            </p:nvSpPr>
            <p:spPr bwMode="auto">
              <a:xfrm>
                <a:off x="7497616" y="518274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7" name="Elipse 172"/>
              <p:cNvSpPr>
                <a:spLocks noChangeArrowheads="1"/>
              </p:cNvSpPr>
              <p:nvPr/>
            </p:nvSpPr>
            <p:spPr bwMode="auto">
              <a:xfrm>
                <a:off x="7358082" y="532092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8" name="Elipse 173"/>
              <p:cNvSpPr>
                <a:spLocks noChangeArrowheads="1"/>
              </p:cNvSpPr>
              <p:nvPr/>
            </p:nvSpPr>
            <p:spPr bwMode="auto">
              <a:xfrm>
                <a:off x="7371462" y="530833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9" name="Elipse 174"/>
              <p:cNvSpPr>
                <a:spLocks noChangeArrowheads="1"/>
              </p:cNvSpPr>
              <p:nvPr/>
            </p:nvSpPr>
            <p:spPr bwMode="auto">
              <a:xfrm>
                <a:off x="7679272" y="500052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10" name="Elipse 175"/>
              <p:cNvSpPr>
                <a:spLocks noChangeArrowheads="1"/>
              </p:cNvSpPr>
              <p:nvPr/>
            </p:nvSpPr>
            <p:spPr bwMode="auto">
              <a:xfrm>
                <a:off x="7572396" y="510684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11" name="Elipse 176"/>
              <p:cNvSpPr>
                <a:spLocks noChangeArrowheads="1"/>
              </p:cNvSpPr>
              <p:nvPr/>
            </p:nvSpPr>
            <p:spPr bwMode="auto">
              <a:xfrm>
                <a:off x="6893454" y="57851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12" name="Elipse 177"/>
              <p:cNvSpPr>
                <a:spLocks noChangeArrowheads="1"/>
              </p:cNvSpPr>
              <p:nvPr/>
            </p:nvSpPr>
            <p:spPr bwMode="auto">
              <a:xfrm>
                <a:off x="7322082" y="535675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13" name="Elipse 178"/>
              <p:cNvSpPr>
                <a:spLocks noChangeArrowheads="1"/>
              </p:cNvSpPr>
              <p:nvPr/>
            </p:nvSpPr>
            <p:spPr bwMode="auto">
              <a:xfrm>
                <a:off x="7210746" y="546817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14" name="Elipse 179"/>
              <p:cNvSpPr>
                <a:spLocks noChangeArrowheads="1"/>
              </p:cNvSpPr>
              <p:nvPr/>
            </p:nvSpPr>
            <p:spPr bwMode="auto">
              <a:xfrm>
                <a:off x="7286644" y="539315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cxnSp>
        <p:nvCxnSpPr>
          <p:cNvPr id="417" name="Conector reto 416"/>
          <p:cNvCxnSpPr>
            <a:cxnSpLocks noChangeShapeType="1"/>
          </p:cNvCxnSpPr>
          <p:nvPr/>
        </p:nvCxnSpPr>
        <p:spPr bwMode="auto">
          <a:xfrm rot="16200000" flipV="1">
            <a:off x="7777162" y="3198912"/>
            <a:ext cx="1000125" cy="8001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8" name="Text Box 91"/>
          <p:cNvSpPr txBox="1">
            <a:spLocks noChangeArrowheads="1"/>
          </p:cNvSpPr>
          <p:nvPr/>
        </p:nvSpPr>
        <p:spPr bwMode="auto">
          <a:xfrm>
            <a:off x="8024813" y="2578199"/>
            <a:ext cx="654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-1</a:t>
            </a:r>
          </a:p>
        </p:txBody>
      </p:sp>
      <p:grpSp>
        <p:nvGrpSpPr>
          <p:cNvPr id="419" name="Grupo 217"/>
          <p:cNvGrpSpPr>
            <a:grpSpLocks/>
          </p:cNvGrpSpPr>
          <p:nvPr/>
        </p:nvGrpSpPr>
        <p:grpSpPr bwMode="auto">
          <a:xfrm>
            <a:off x="3714750" y="2944911"/>
            <a:ext cx="1543050" cy="1643063"/>
            <a:chOff x="3714745" y="1714490"/>
            <a:chExt cx="1543061" cy="1643186"/>
          </a:xfrm>
        </p:grpSpPr>
        <p:grpSp>
          <p:nvGrpSpPr>
            <p:cNvPr id="420" name="Grupo 66"/>
            <p:cNvGrpSpPr>
              <a:grpSpLocks/>
            </p:cNvGrpSpPr>
            <p:nvPr/>
          </p:nvGrpSpPr>
          <p:grpSpPr bwMode="auto">
            <a:xfrm>
              <a:off x="3999862" y="1714490"/>
              <a:ext cx="1257944" cy="1285884"/>
              <a:chOff x="642116" y="4715678"/>
              <a:chExt cx="1572430" cy="1285884"/>
            </a:xfrm>
          </p:grpSpPr>
          <p:cxnSp>
            <p:nvCxnSpPr>
              <p:cNvPr id="444" name="Conector de seta reta 20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-32" y="5357826"/>
                <a:ext cx="12858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5" name="Conector de seta reta 208"/>
              <p:cNvCxnSpPr>
                <a:cxnSpLocks noChangeShapeType="1"/>
              </p:cNvCxnSpPr>
              <p:nvPr/>
            </p:nvCxnSpPr>
            <p:spPr bwMode="auto">
              <a:xfrm>
                <a:off x="642910" y="5999974"/>
                <a:ext cx="1571636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421" name="Object 13"/>
            <p:cNvGraphicFramePr>
              <a:graphicFrameLocks noChangeAspect="1"/>
            </p:cNvGraphicFramePr>
            <p:nvPr/>
          </p:nvGraphicFramePr>
          <p:xfrm>
            <a:off x="4512629" y="3032238"/>
            <a:ext cx="232410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01" name="Equation" r:id="rId16" imgW="203112" imgH="228501" progId="Equation.DSMT4">
                    <p:embed/>
                  </p:oleObj>
                </mc:Choice>
                <mc:Fallback>
                  <p:oleObj name="Equation" r:id="rId16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629" y="3032238"/>
                          <a:ext cx="232410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2" name="Object 14"/>
            <p:cNvGraphicFramePr>
              <a:graphicFrameLocks noChangeAspect="1"/>
            </p:cNvGraphicFramePr>
            <p:nvPr/>
          </p:nvGraphicFramePr>
          <p:xfrm>
            <a:off x="3714745" y="2194714"/>
            <a:ext cx="247650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02" name="Equation" r:id="rId17" imgW="215806" imgH="228501" progId="Equation.DSMT4">
                    <p:embed/>
                  </p:oleObj>
                </mc:Choice>
                <mc:Fallback>
                  <p:oleObj name="Equation" r:id="rId17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45" y="2194714"/>
                          <a:ext cx="247650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3" name="Grupo 215"/>
            <p:cNvGrpSpPr>
              <a:grpSpLocks/>
            </p:cNvGrpSpPr>
            <p:nvPr/>
          </p:nvGrpSpPr>
          <p:grpSpPr bwMode="auto">
            <a:xfrm flipH="1">
              <a:off x="4286249" y="1999448"/>
              <a:ext cx="685805" cy="678942"/>
              <a:chOff x="4071934" y="5071168"/>
              <a:chExt cx="857256" cy="678942"/>
            </a:xfrm>
          </p:grpSpPr>
          <p:sp>
            <p:nvSpPr>
              <p:cNvPr id="424" name="Elipse 187"/>
              <p:cNvSpPr>
                <a:spLocks noChangeArrowheads="1"/>
              </p:cNvSpPr>
              <p:nvPr/>
            </p:nvSpPr>
            <p:spPr bwMode="auto">
              <a:xfrm>
                <a:off x="4071934" y="560667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25" name="Elipse 188"/>
              <p:cNvSpPr>
                <a:spLocks noChangeArrowheads="1"/>
              </p:cNvSpPr>
              <p:nvPr/>
            </p:nvSpPr>
            <p:spPr bwMode="auto">
              <a:xfrm>
                <a:off x="4224334" y="571411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26" name="Elipse 189"/>
              <p:cNvSpPr>
                <a:spLocks noChangeArrowheads="1"/>
              </p:cNvSpPr>
              <p:nvPr/>
            </p:nvSpPr>
            <p:spPr bwMode="auto">
              <a:xfrm>
                <a:off x="4286248" y="564267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27" name="Elipse 190"/>
              <p:cNvSpPr>
                <a:spLocks noChangeArrowheads="1"/>
              </p:cNvSpPr>
              <p:nvPr/>
            </p:nvSpPr>
            <p:spPr bwMode="auto">
              <a:xfrm>
                <a:off x="4286248" y="54997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28" name="Elipse 191"/>
              <p:cNvSpPr>
                <a:spLocks noChangeArrowheads="1"/>
              </p:cNvSpPr>
              <p:nvPr/>
            </p:nvSpPr>
            <p:spPr bwMode="auto">
              <a:xfrm>
                <a:off x="4438648" y="54997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29" name="Elipse 192"/>
              <p:cNvSpPr>
                <a:spLocks noChangeArrowheads="1"/>
              </p:cNvSpPr>
              <p:nvPr/>
            </p:nvSpPr>
            <p:spPr bwMode="auto">
              <a:xfrm>
                <a:off x="4429124" y="557123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0" name="Elipse 193"/>
              <p:cNvSpPr>
                <a:spLocks noChangeArrowheads="1"/>
              </p:cNvSpPr>
              <p:nvPr/>
            </p:nvSpPr>
            <p:spPr bwMode="auto">
              <a:xfrm>
                <a:off x="4286248" y="535692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1" name="Elipse 194"/>
              <p:cNvSpPr>
                <a:spLocks noChangeArrowheads="1"/>
              </p:cNvSpPr>
              <p:nvPr/>
            </p:nvSpPr>
            <p:spPr bwMode="auto">
              <a:xfrm>
                <a:off x="4482192" y="535692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2" name="Elipse 195"/>
              <p:cNvSpPr>
                <a:spLocks noChangeArrowheads="1"/>
              </p:cNvSpPr>
              <p:nvPr/>
            </p:nvSpPr>
            <p:spPr bwMode="auto">
              <a:xfrm>
                <a:off x="4634592" y="542835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3" name="Elipse 196"/>
              <p:cNvSpPr>
                <a:spLocks noChangeArrowheads="1"/>
              </p:cNvSpPr>
              <p:nvPr/>
            </p:nvSpPr>
            <p:spPr bwMode="auto">
              <a:xfrm>
                <a:off x="4643438" y="528548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4" name="Elipse 197"/>
              <p:cNvSpPr>
                <a:spLocks noChangeArrowheads="1"/>
              </p:cNvSpPr>
              <p:nvPr/>
            </p:nvSpPr>
            <p:spPr bwMode="auto">
              <a:xfrm>
                <a:off x="4795838" y="524948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5" name="Elipse 198"/>
              <p:cNvSpPr>
                <a:spLocks noChangeArrowheads="1"/>
              </p:cNvSpPr>
              <p:nvPr/>
            </p:nvSpPr>
            <p:spPr bwMode="auto">
              <a:xfrm>
                <a:off x="4711534" y="514260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6" name="Elipse 199"/>
              <p:cNvSpPr>
                <a:spLocks noChangeArrowheads="1"/>
              </p:cNvSpPr>
              <p:nvPr/>
            </p:nvSpPr>
            <p:spPr bwMode="auto">
              <a:xfrm>
                <a:off x="4572000" y="532092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7" name="Elipse 200"/>
              <p:cNvSpPr>
                <a:spLocks noChangeArrowheads="1"/>
              </p:cNvSpPr>
              <p:nvPr/>
            </p:nvSpPr>
            <p:spPr bwMode="auto">
              <a:xfrm>
                <a:off x="4572000" y="514260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8" name="Elipse 201"/>
              <p:cNvSpPr>
                <a:spLocks noChangeArrowheads="1"/>
              </p:cNvSpPr>
              <p:nvPr/>
            </p:nvSpPr>
            <p:spPr bwMode="auto">
              <a:xfrm>
                <a:off x="4893190" y="510660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9" name="Elipse 202"/>
              <p:cNvSpPr>
                <a:spLocks noChangeArrowheads="1"/>
              </p:cNvSpPr>
              <p:nvPr/>
            </p:nvSpPr>
            <p:spPr bwMode="auto">
              <a:xfrm>
                <a:off x="4786314" y="507116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40" name="Elipse 203"/>
              <p:cNvSpPr>
                <a:spLocks noChangeArrowheads="1"/>
              </p:cNvSpPr>
              <p:nvPr/>
            </p:nvSpPr>
            <p:spPr bwMode="auto">
              <a:xfrm>
                <a:off x="4107372" y="567811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41" name="Elipse 204"/>
              <p:cNvSpPr>
                <a:spLocks noChangeArrowheads="1"/>
              </p:cNvSpPr>
              <p:nvPr/>
            </p:nvSpPr>
            <p:spPr bwMode="auto">
              <a:xfrm>
                <a:off x="4536000" y="54637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42" name="Elipse 205"/>
              <p:cNvSpPr>
                <a:spLocks noChangeArrowheads="1"/>
              </p:cNvSpPr>
              <p:nvPr/>
            </p:nvSpPr>
            <p:spPr bwMode="auto">
              <a:xfrm>
                <a:off x="4429124" y="539235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43" name="Elipse 206"/>
              <p:cNvSpPr>
                <a:spLocks noChangeArrowheads="1"/>
              </p:cNvSpPr>
              <p:nvPr/>
            </p:nvSpPr>
            <p:spPr bwMode="auto">
              <a:xfrm>
                <a:off x="4500562" y="528548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cxnSp>
        <p:nvCxnSpPr>
          <p:cNvPr id="446" name="Conector reto 445"/>
          <p:cNvCxnSpPr>
            <a:cxnSpLocks noChangeShapeType="1"/>
          </p:cNvCxnSpPr>
          <p:nvPr/>
        </p:nvCxnSpPr>
        <p:spPr bwMode="auto">
          <a:xfrm flipH="1" flipV="1">
            <a:off x="4214813" y="3149699"/>
            <a:ext cx="801687" cy="8493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7" name="Text Box 91"/>
          <p:cNvSpPr txBox="1">
            <a:spLocks noChangeArrowheads="1"/>
          </p:cNvSpPr>
          <p:nvPr/>
        </p:nvSpPr>
        <p:spPr bwMode="auto">
          <a:xfrm>
            <a:off x="4156075" y="2578199"/>
            <a:ext cx="1065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cs typeface="Times New Roman" charset="0"/>
              </a:rPr>
              <a:t>-1 &lt;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r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&lt; 0</a:t>
            </a:r>
          </a:p>
        </p:txBody>
      </p:sp>
      <p:grpSp>
        <p:nvGrpSpPr>
          <p:cNvPr id="448" name="Grupo 447"/>
          <p:cNvGrpSpPr/>
          <p:nvPr/>
        </p:nvGrpSpPr>
        <p:grpSpPr>
          <a:xfrm>
            <a:off x="400163" y="3365131"/>
            <a:ext cx="4964025" cy="500063"/>
            <a:chOff x="400163" y="2134720"/>
            <a:chExt cx="4964025" cy="500063"/>
          </a:xfrm>
        </p:grpSpPr>
        <p:sp>
          <p:nvSpPr>
            <p:cNvPr id="449" name="Elipse 72"/>
            <p:cNvSpPr>
              <a:spLocks noChangeArrowheads="1"/>
            </p:cNvSpPr>
            <p:nvPr/>
          </p:nvSpPr>
          <p:spPr bwMode="auto">
            <a:xfrm rot="18997192">
              <a:off x="2100301" y="2153519"/>
              <a:ext cx="1428751" cy="38359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50" name="Elipse 72"/>
            <p:cNvSpPr>
              <a:spLocks noChangeArrowheads="1"/>
            </p:cNvSpPr>
            <p:nvPr/>
          </p:nvSpPr>
          <p:spPr bwMode="auto">
            <a:xfrm rot="2602808" flipH="1">
              <a:off x="3935437" y="2177430"/>
              <a:ext cx="1428751" cy="36681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51" name="Elipse 72"/>
            <p:cNvSpPr>
              <a:spLocks noChangeArrowheads="1"/>
            </p:cNvSpPr>
            <p:nvPr/>
          </p:nvSpPr>
          <p:spPr bwMode="auto">
            <a:xfrm>
              <a:off x="400163" y="2134720"/>
              <a:ext cx="1214326" cy="5000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</p:spTree>
    <p:extLst>
      <p:ext uri="{BB962C8B-B14F-4D97-AF65-F5344CB8AC3E}">
        <p14:creationId xmlns:p14="http://schemas.microsoft.com/office/powerpoint/2010/main" val="5301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306" grpId="0" animBg="1"/>
      <p:bldP spid="333" grpId="0"/>
      <p:bldP spid="361" grpId="0"/>
      <p:bldP spid="389" grpId="0"/>
      <p:bldP spid="418" grpId="0"/>
      <p:bldP spid="4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Exemplo: Simulação </a:t>
            </a:r>
            <a:r>
              <a:rPr lang="pt-BR" sz="2800" dirty="0"/>
              <a:t>de dados correlacionados</a:t>
            </a:r>
          </a:p>
        </p:txBody>
      </p:sp>
      <p:sp>
        <p:nvSpPr>
          <p:cNvPr id="19459" name="Retângulo 43"/>
          <p:cNvSpPr>
            <a:spLocks noChangeArrowheads="1"/>
          </p:cNvSpPr>
          <p:nvPr/>
        </p:nvSpPr>
        <p:spPr bwMode="auto">
          <a:xfrm>
            <a:off x="682625" y="1428750"/>
            <a:ext cx="5060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Simulação de 3 variáveis correlacionadas sendo que</a:t>
            </a:r>
            <a:endParaRPr lang="pt-BR" altLang="pt-BR" sz="1200"/>
          </a:p>
        </p:txBody>
      </p:sp>
      <p:graphicFrame>
        <p:nvGraphicFramePr>
          <p:cNvPr id="15364" name="Objeto 16"/>
          <p:cNvGraphicFramePr>
            <a:graphicFrameLocks noChangeAspect="1"/>
          </p:cNvGraphicFramePr>
          <p:nvPr/>
        </p:nvGraphicFramePr>
        <p:xfrm>
          <a:off x="6859588" y="2347913"/>
          <a:ext cx="16002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" name="Equação" r:id="rId3" imgW="1066337" imgH="215806" progId="Equation.3">
                  <p:embed/>
                </p:oleObj>
              </mc:Choice>
              <mc:Fallback>
                <p:oleObj name="Equação" r:id="rId3" imgW="106633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2347913"/>
                        <a:ext cx="16002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43"/>
          <p:cNvSpPr>
            <a:spLocks noChangeArrowheads="1"/>
          </p:cNvSpPr>
          <p:nvPr/>
        </p:nvSpPr>
        <p:spPr bwMode="auto">
          <a:xfrm>
            <a:off x="682625" y="3300413"/>
            <a:ext cx="7993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 smtClean="0">
                <a:solidFill>
                  <a:srgbClr val="000000"/>
                </a:solidFill>
              </a:rPr>
              <a:t>Deseja-se simular 500 valores destas 3 variáveis respeitando suas correlações.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 smtClean="0">
                <a:solidFill>
                  <a:srgbClr val="000000"/>
                </a:solidFill>
              </a:rPr>
              <a:t>A simulação conjunta, mesmo para uma distribuição gaussiana, não é muito simples.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600" dirty="0" smtClean="0">
              <a:solidFill>
                <a:srgbClr val="000000"/>
              </a:solidFill>
            </a:endParaRPr>
          </a:p>
          <a:p>
            <a:pPr marL="355600" indent="-3556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 smtClean="0">
                <a:solidFill>
                  <a:srgbClr val="000000"/>
                </a:solidFill>
              </a:rPr>
              <a:t>Por outro lado, a simulação de variáveis independentes é bastante simples de ser implementada quando se conhece a distribuição destas variáveis.</a:t>
            </a:r>
            <a:endParaRPr lang="pt-BR" altLang="pt-BR" sz="1200" dirty="0" smtClean="0"/>
          </a:p>
        </p:txBody>
      </p:sp>
      <p:graphicFrame>
        <p:nvGraphicFramePr>
          <p:cNvPr id="19464" name="Objeto 16"/>
          <p:cNvGraphicFramePr>
            <a:graphicFrameLocks noChangeAspect="1"/>
          </p:cNvGraphicFramePr>
          <p:nvPr/>
        </p:nvGraphicFramePr>
        <p:xfrm>
          <a:off x="755650" y="1890713"/>
          <a:ext cx="2857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7" name="Equação" r:id="rId5" imgW="1905000" imgH="812800" progId="Equation.3">
                  <p:embed/>
                </p:oleObj>
              </mc:Choice>
              <mc:Fallback>
                <p:oleObj name="Equação" r:id="rId5" imgW="19050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90713"/>
                        <a:ext cx="28575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6"/>
          <p:cNvGraphicFramePr>
            <a:graphicFrameLocks noChangeAspect="1"/>
          </p:cNvGraphicFramePr>
          <p:nvPr/>
        </p:nvGraphicFramePr>
        <p:xfrm>
          <a:off x="4054475" y="1878013"/>
          <a:ext cx="2152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8" name="Equação" r:id="rId7" imgW="1434477" imgH="215806" progId="Equation.3">
                  <p:embed/>
                </p:oleObj>
              </mc:Choice>
              <mc:Fallback>
                <p:oleObj name="Equação" r:id="rId7" imgW="143447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1878013"/>
                        <a:ext cx="2152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6"/>
          <p:cNvGraphicFramePr>
            <a:graphicFrameLocks noChangeAspect="1"/>
          </p:cNvGraphicFramePr>
          <p:nvPr/>
        </p:nvGraphicFramePr>
        <p:xfrm>
          <a:off x="4060825" y="2211388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9" name="Equação" r:id="rId9" imgW="1701800" imgH="711200" progId="Equation.3">
                  <p:embed/>
                </p:oleObj>
              </mc:Choice>
              <mc:Fallback>
                <p:oleObj name="Equação" r:id="rId9" imgW="1701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2211388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9DCD0-7276-4710-9D88-EE5BEBC988AE}" type="slidenum">
              <a:rPr lang="pt-BR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1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  <a:endParaRPr lang="pt-BR" sz="2800" dirty="0" smtClean="0"/>
          </a:p>
        </p:txBody>
      </p:sp>
      <p:graphicFrame>
        <p:nvGraphicFramePr>
          <p:cNvPr id="20483" name="Objeto 1"/>
          <p:cNvGraphicFramePr>
            <a:graphicFrameLocks noChangeAspect="1"/>
          </p:cNvGraphicFramePr>
          <p:nvPr/>
        </p:nvGraphicFramePr>
        <p:xfrm>
          <a:off x="539750" y="1706563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8" name="Equação" r:id="rId3" imgW="1701800" imgH="711200" progId="Equation.3">
                  <p:embed/>
                </p:oleObj>
              </mc:Choice>
              <mc:Fallback>
                <p:oleObj name="Equação" r:id="rId3" imgW="1701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06563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4494213" y="1535113"/>
          <a:ext cx="34099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9" name="Equação" r:id="rId5" imgW="2273300" imgH="939800" progId="Equation.3">
                  <p:embed/>
                </p:oleObj>
              </mc:Choice>
              <mc:Fallback>
                <p:oleObj name="Equação" r:id="rId5" imgW="22733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1535113"/>
                        <a:ext cx="340995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484563" y="2009775"/>
            <a:ext cx="487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ym typeface="Symbol" pitchFamily="18" charset="2"/>
              </a:rPr>
              <a:t>TCP</a:t>
            </a:r>
          </a:p>
          <a:p>
            <a:pPr algn="ctr"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sym typeface="Symbol" pitchFamily="18" charset="2"/>
              </a:rPr>
              <a:t></a:t>
            </a:r>
            <a:endParaRPr lang="pt-BR" altLang="pt-BR" sz="2400"/>
          </a:p>
        </p:txBody>
      </p:sp>
      <p:sp>
        <p:nvSpPr>
          <p:cNvPr id="14" name="Retângulo 43"/>
          <p:cNvSpPr>
            <a:spLocks noChangeArrowheads="1"/>
          </p:cNvSpPr>
          <p:nvPr/>
        </p:nvSpPr>
        <p:spPr bwMode="auto">
          <a:xfrm>
            <a:off x="682625" y="3067050"/>
            <a:ext cx="79930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Por definição, todas as componentes principais tem média zero e a variância de cada componente é dada pelo autovalor correspondente.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Além disso, no caso de distribuições gaussianas, a forma da distribuição é preservada após a transformação, ou seja, as componentes também têm distribuição gaussiana:</a:t>
            </a:r>
            <a:endParaRPr lang="pt-BR" altLang="pt-BR" sz="120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843213" y="4708525"/>
          <a:ext cx="33337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0" name="Equação" r:id="rId7" imgW="2222500" imgH="812800" progId="Equation.3">
                  <p:embed/>
                </p:oleObj>
              </mc:Choice>
              <mc:Fallback>
                <p:oleObj name="Equação" r:id="rId7" imgW="2222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708525"/>
                        <a:ext cx="33337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2751138" y="6073775"/>
          <a:ext cx="2419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1" name="Equação" r:id="rId9" imgW="1612200" imgH="317362" progId="Equation.3">
                  <p:embed/>
                </p:oleObj>
              </mc:Choice>
              <mc:Fallback>
                <p:oleObj name="Equação" r:id="rId9" imgW="161220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6073775"/>
                        <a:ext cx="2419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5467350" y="6159500"/>
          <a:ext cx="7810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2" name="Equação" r:id="rId11" imgW="520474" imgH="203112" progId="Equation.3">
                  <p:embed/>
                </p:oleObj>
              </mc:Choice>
              <mc:Fallback>
                <p:oleObj name="Equação" r:id="rId11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6159500"/>
                        <a:ext cx="7810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/>
        </p:nvGraphicFramePr>
        <p:xfrm>
          <a:off x="395288" y="60833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3" name="Equação" r:id="rId13" imgW="1371600" imgH="304800" progId="Equation.3">
                  <p:embed/>
                </p:oleObj>
              </mc:Choice>
              <mc:Fallback>
                <p:oleObj name="Equação" r:id="rId13" imgW="1371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083300"/>
                        <a:ext cx="205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/>
        </p:nvGraphicFramePr>
        <p:xfrm>
          <a:off x="6546850" y="60833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4" name="Equação" r:id="rId15" imgW="1371600" imgH="304800" progId="Equation.3">
                  <p:embed/>
                </p:oleObj>
              </mc:Choice>
              <mc:Fallback>
                <p:oleObj name="Equação" r:id="rId15" imgW="1371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6083300"/>
                        <a:ext cx="205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94E25-F84D-491F-904E-0577DE80F890}" type="slidenum">
              <a:rPr lang="pt-BR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  <a:endParaRPr lang="pt-BR" sz="2800" dirty="0" smtClean="0"/>
          </a:p>
        </p:txBody>
      </p:sp>
      <p:sp>
        <p:nvSpPr>
          <p:cNvPr id="12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Neste exemplo, deseja-se gerar 500 valores para cada variável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O processo inicia-se com a geração de números aleatórios de uma distribuição uniforme contínua entre 0 e 1: </a:t>
            </a:r>
            <a:endParaRPr lang="pt-BR" altLang="pt-BR" sz="120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U1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U2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U3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0.7855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0.7718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0.0853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3701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5562-FA5D-4F27-BC99-22AC45E0371D}" type="slidenum">
              <a:rPr lang="pt-BR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3701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effectLst/>
                          <a:latin typeface="Arial"/>
                        </a:rPr>
                        <a:t>U1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U2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effectLst/>
                          <a:latin typeface="Arial"/>
                        </a:rPr>
                        <a:t>U3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0.9789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0.1352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0.7383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0.7855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0.6637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0.7718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0.4524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0.9962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0.5987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0.3815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0.5824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0.5514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0.0853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Z1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Z2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Z3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2.0312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-1.1020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-0.9663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-0.2756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-2.7474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-3.1950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0.8277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-0.1195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2.6664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-0.7667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-1.3702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2431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  <a:endParaRPr lang="pt-BR" sz="2800" dirty="0" smtClean="0"/>
          </a:p>
        </p:txBody>
      </p:sp>
      <p:sp>
        <p:nvSpPr>
          <p:cNvPr id="22621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A partir de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U</a:t>
            </a:r>
            <a:r>
              <a:rPr lang="pt-BR" altLang="pt-BR" sz="1600">
                <a:solidFill>
                  <a:srgbClr val="000000"/>
                </a:solidFill>
              </a:rPr>
              <a:t> calcula-se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Z </a:t>
            </a:r>
            <a:r>
              <a:rPr lang="pt-BR" altLang="pt-BR" sz="1600">
                <a:solidFill>
                  <a:srgbClr val="000000"/>
                </a:solidFill>
              </a:rPr>
              <a:t>através da relação:</a:t>
            </a:r>
          </a:p>
        </p:txBody>
      </p:sp>
      <p:sp>
        <p:nvSpPr>
          <p:cNvPr id="22624" name="Retângulo 43"/>
          <p:cNvSpPr>
            <a:spLocks noChangeArrowheads="1"/>
          </p:cNvSpPr>
          <p:nvPr/>
        </p:nvSpPr>
        <p:spPr bwMode="auto">
          <a:xfrm>
            <a:off x="835025" y="1916113"/>
            <a:ext cx="1073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Exemplo: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42DEE-E971-4BE2-AAE0-BF7EDF3293D4}" type="slidenum">
              <a:rPr lang="pt-BR"/>
              <a:pPr>
                <a:defRPr/>
              </a:pPr>
              <a:t>33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022413" y="1402309"/>
                <a:ext cx="1709827" cy="37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13" y="1402309"/>
                <a:ext cx="1709827" cy="376000"/>
              </a:xfrm>
              <a:prstGeom prst="rect">
                <a:avLst/>
              </a:prstGeom>
              <a:blipFill rotWithShape="1"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719503" y="1909997"/>
                <a:ext cx="3788601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1,1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=0,9789 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⇒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1,1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=2,0312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503" y="1909997"/>
                <a:ext cx="3788601" cy="3702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7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24313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Z1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Z2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Z3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2.0312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-1.1020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-0.9663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-0.2756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-2.7474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-3.1950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0.8277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-0.1195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2.6664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-0.7667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-1.3702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PC1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PC2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PC3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6.0470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-1.7708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1.8996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4.2320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-4.4145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3.8320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-5.1337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2.4641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1.0296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4.2844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-2.2824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-1.4075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2781300"/>
            <a:ext cx="4038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  <a:endParaRPr lang="pt-BR" sz="2800" dirty="0" smtClean="0"/>
          </a:p>
        </p:txBody>
      </p:sp>
      <p:sp>
        <p:nvSpPr>
          <p:cNvPr id="23645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A partir de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Z</a:t>
            </a:r>
            <a:r>
              <a:rPr lang="pt-BR" altLang="pt-BR" sz="1600">
                <a:solidFill>
                  <a:srgbClr val="000000"/>
                </a:solidFill>
              </a:rPr>
              <a:t> calcula-se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PC </a:t>
            </a:r>
            <a:r>
              <a:rPr lang="pt-BR" altLang="pt-BR" sz="1600">
                <a:solidFill>
                  <a:srgbClr val="000000"/>
                </a:solidFill>
              </a:rPr>
              <a:t>multiplicando cada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z</a:t>
            </a:r>
            <a:r>
              <a:rPr lang="pt-BR" altLang="pt-BR" sz="1600" i="1" baseline="-250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ij</a:t>
            </a:r>
            <a:r>
              <a:rPr lang="pt-BR" altLang="pt-BR" sz="1600">
                <a:solidFill>
                  <a:srgbClr val="000000"/>
                </a:solidFill>
              </a:rPr>
              <a:t> pelo desvio padrão da  componente principal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>
                <a:solidFill>
                  <a:srgbClr val="000000"/>
                </a:solidFill>
              </a:rPr>
              <a:t>, ou seja, a raiz quadrada do autovalor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pt-BR" altLang="pt-BR" sz="160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23646" name="Objeto 3"/>
          <p:cNvGraphicFramePr>
            <a:graphicFrameLocks noChangeAspect="1"/>
          </p:cNvGraphicFramePr>
          <p:nvPr/>
        </p:nvGraphicFramePr>
        <p:xfrm>
          <a:off x="6997700" y="1609725"/>
          <a:ext cx="13906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ção" r:id="rId5" imgW="926698" imgH="266584" progId="Equation.3">
                  <p:embed/>
                </p:oleObj>
              </mc:Choice>
              <mc:Fallback>
                <p:oleObj name="Equação" r:id="rId5" imgW="926698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1609725"/>
                        <a:ext cx="13906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47" name="Retângulo 43"/>
          <p:cNvSpPr>
            <a:spLocks noChangeArrowheads="1"/>
          </p:cNvSpPr>
          <p:nvPr/>
        </p:nvSpPr>
        <p:spPr bwMode="auto">
          <a:xfrm>
            <a:off x="835025" y="2151063"/>
            <a:ext cx="1073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Exemplo:</a:t>
            </a:r>
          </a:p>
        </p:txBody>
      </p:sp>
      <p:graphicFrame>
        <p:nvGraphicFramePr>
          <p:cNvPr id="23648" name="Objeto 9"/>
          <p:cNvGraphicFramePr>
            <a:graphicFrameLocks noChangeAspect="1"/>
          </p:cNvGraphicFramePr>
          <p:nvPr/>
        </p:nvGraphicFramePr>
        <p:xfrm>
          <a:off x="1768475" y="2108200"/>
          <a:ext cx="41719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Equação" r:id="rId7" imgW="2781300" imgH="266700" progId="Equation.3">
                  <p:embed/>
                </p:oleObj>
              </mc:Choice>
              <mc:Fallback>
                <p:oleObj name="Equação" r:id="rId7" imgW="2781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2108200"/>
                        <a:ext cx="41719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63022-E567-48DF-B8B8-6092548204DB}" type="slidenum">
              <a:rPr lang="pt-BR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5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078163"/>
            <a:ext cx="4038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078163"/>
            <a:ext cx="40386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Z1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Z2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Z3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2.0312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-1.1020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-0.9663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-0.2756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-2.7474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-3.1950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0.8277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-0.1195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2.6664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0.6960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-0.7667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-1.3702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PC1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PC2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PC3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6.0470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-1.7708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-0.9926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1.8996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1.2708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4.2320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-0.8234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0.1842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-4.4145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0.4341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3.8320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-5.1337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0.7651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2.4641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1.0296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-1.6553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-0.3558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4.2844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0.0106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-0.4846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0.2138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1.4812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0.4085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0.7149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-2.2824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0.2077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-1.4075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  <a:endParaRPr lang="pt-BR" sz="2800" dirty="0" smtClean="0"/>
          </a:p>
        </p:txBody>
      </p:sp>
      <p:sp>
        <p:nvSpPr>
          <p:cNvPr id="24669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Finalmente, aplica-se a rotação inversa definida pela matriz de autovetores e soma-se a média correspondente a cada uma das variáveis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X</a:t>
            </a:r>
            <a:r>
              <a:rPr lang="pt-BR" altLang="pt-BR" sz="1600">
                <a:solidFill>
                  <a:srgbClr val="000000"/>
                </a:solidFill>
              </a:rPr>
              <a:t>:</a:t>
            </a:r>
          </a:p>
        </p:txBody>
      </p:sp>
      <p:graphicFrame>
        <p:nvGraphicFramePr>
          <p:cNvPr id="24670" name="Objeto 3"/>
          <p:cNvGraphicFramePr>
            <a:graphicFrameLocks noChangeAspect="1"/>
          </p:cNvGraphicFramePr>
          <p:nvPr/>
        </p:nvGraphicFramePr>
        <p:xfrm>
          <a:off x="625475" y="1997075"/>
          <a:ext cx="35433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ção" r:id="rId5" imgW="2362200" imgH="241300" progId="Equation.3">
                  <p:embed/>
                </p:oleObj>
              </mc:Choice>
              <mc:Fallback>
                <p:oleObj name="Equação" r:id="rId5" imgW="2362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997075"/>
                        <a:ext cx="35433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1" name="Retângulo 43"/>
          <p:cNvSpPr>
            <a:spLocks noChangeArrowheads="1"/>
          </p:cNvSpPr>
          <p:nvPr/>
        </p:nvSpPr>
        <p:spPr bwMode="auto">
          <a:xfrm>
            <a:off x="835025" y="2351088"/>
            <a:ext cx="1073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Exemplo:</a:t>
            </a: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4211638" y="1997075"/>
            <a:ext cx="4491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0000"/>
                </a:solidFill>
              </a:rPr>
              <a:t>onde </a:t>
            </a:r>
            <a:r>
              <a:rPr lang="pt-BR" altLang="pt-BR" sz="1600" i="1">
                <a:solidFill>
                  <a:srgbClr val="000000"/>
                </a:solidFill>
                <a:sym typeface="Symbol" pitchFamily="18" charset="2"/>
              </a:rPr>
              <a:t></a:t>
            </a:r>
            <a:r>
              <a:rPr lang="pt-BR" altLang="pt-BR" sz="1600" i="1" baseline="-25000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kw</a:t>
            </a:r>
            <a:r>
              <a:rPr lang="pt-BR" altLang="pt-BR" sz="1600">
                <a:solidFill>
                  <a:srgbClr val="000000"/>
                </a:solidFill>
                <a:sym typeface="Symbol" pitchFamily="18" charset="2"/>
              </a:rPr>
              <a:t> é o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k</a:t>
            </a:r>
            <a:r>
              <a:rPr lang="pt-BR" altLang="pt-BR" sz="1600">
                <a:solidFill>
                  <a:srgbClr val="000000"/>
                </a:solidFill>
                <a:sym typeface="Symbol" pitchFamily="18" charset="2"/>
              </a:rPr>
              <a:t>-ésimo elemento do autovetor </a:t>
            </a:r>
            <a:r>
              <a:rPr lang="pt-BR" altLang="pt-BR" sz="1600" i="1">
                <a:solidFill>
                  <a:srgbClr val="00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w</a:t>
            </a:r>
            <a:endParaRPr lang="pt-BR" altLang="pt-BR" sz="1200"/>
          </a:p>
        </p:txBody>
      </p:sp>
      <p:graphicFrame>
        <p:nvGraphicFramePr>
          <p:cNvPr id="24673" name="Objeto 13"/>
          <p:cNvGraphicFramePr>
            <a:graphicFrameLocks noChangeAspect="1"/>
          </p:cNvGraphicFramePr>
          <p:nvPr/>
        </p:nvGraphicFramePr>
        <p:xfrm>
          <a:off x="1763713" y="2351088"/>
          <a:ext cx="6667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ção" r:id="rId7" imgW="4445000" imgH="457200" progId="Equation.3">
                  <p:embed/>
                </p:oleObj>
              </mc:Choice>
              <mc:Fallback>
                <p:oleObj name="Equação" r:id="rId7" imgW="444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351088"/>
                        <a:ext cx="6667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255713" y="3357563"/>
          <a:ext cx="1828800" cy="22479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X1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X2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X3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10.9015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28.9694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106.1450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12.1458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33.9125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107.0300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11.4342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31.1386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106.4574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6.3850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33.1343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108.5212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7.1769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29.4882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108.4171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  <a:endParaRPr lang="pt-B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  <a:p>
                      <a:pPr algn="ctr" fontAlgn="b"/>
                      <a:r>
                        <a:rPr lang="pt-BR" sz="1000" b="1" i="0" u="none" strike="noStrike" dirty="0" smtClean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11.9989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33.4157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105.7635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14.0822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37.1289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107.5504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10.1698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34.2079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107.9476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11.3309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33.8440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108.2814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9.4410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effectLst/>
                          <a:latin typeface="Arial"/>
                        </a:rPr>
                        <a:t>37.3971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/>
                        </a:rPr>
                        <a:t>106.6958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3D5DE-0CC3-42A9-A39D-D003ADDA5A90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5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</a:t>
            </a:r>
            <a:endParaRPr lang="pt-BR" sz="2800" dirty="0" smtClean="0"/>
          </a:p>
        </p:txBody>
      </p:sp>
      <p:sp>
        <p:nvSpPr>
          <p:cNvPr id="25603" name="Retângulo 43"/>
          <p:cNvSpPr>
            <a:spLocks noChangeArrowheads="1"/>
          </p:cNvSpPr>
          <p:nvPr/>
        </p:nvSpPr>
        <p:spPr bwMode="auto">
          <a:xfrm>
            <a:off x="682625" y="1412875"/>
            <a:ext cx="799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</a:rPr>
              <a:t>É importante notar que, por se tratar de uma simulação, os valores de média, variância e covariância estimados a partir dos valores simulados não são exatamente os que se </a:t>
            </a:r>
            <a:r>
              <a:rPr lang="pt-BR" altLang="pt-BR" sz="1600" dirty="0" smtClean="0">
                <a:solidFill>
                  <a:srgbClr val="000000"/>
                </a:solidFill>
              </a:rPr>
              <a:t>desejava (e variam a cada simulação!):</a:t>
            </a:r>
            <a:endParaRPr lang="pt-BR" altLang="pt-BR" sz="1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1443038" y="2933700"/>
          <a:ext cx="2152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8" name="Equation" r:id="rId3" imgW="1434477" imgH="215806" progId="Equation.DSMT4">
                  <p:embed/>
                </p:oleObj>
              </mc:Choice>
              <mc:Fallback>
                <p:oleObj name="Equation" r:id="rId3" imgW="1434477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933700"/>
                        <a:ext cx="2152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57363"/>
              </p:ext>
            </p:extLst>
          </p:nvPr>
        </p:nvGraphicFramePr>
        <p:xfrm>
          <a:off x="1042988" y="3860800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9" name="Equation" r:id="rId5" imgW="1701800" imgH="711200" progId="Equation.DSMT4">
                  <p:embed/>
                </p:oleObj>
              </mc:Choice>
              <mc:Fallback>
                <p:oleObj name="Equation" r:id="rId5" imgW="17018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860800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4843463" y="2924175"/>
          <a:ext cx="2552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" name="Equação" r:id="rId7" imgW="1701800" imgH="228600" progId="Equation.3">
                  <p:embed/>
                </p:oleObj>
              </mc:Choice>
              <mc:Fallback>
                <p:oleObj name="Equação" r:id="rId7" imgW="170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2924175"/>
                        <a:ext cx="2552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843463" y="3860800"/>
          <a:ext cx="2857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1" name="Equação" r:id="rId9" imgW="1905000" imgH="711200" progId="Equation.3">
                  <p:embed/>
                </p:oleObj>
              </mc:Choice>
              <mc:Fallback>
                <p:oleObj name="Equação" r:id="rId9" imgW="1905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3860800"/>
                        <a:ext cx="2857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0916E-214D-4048-AAD7-C40F1B7C851B}" type="slidenum">
              <a:rPr lang="pt-BR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0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5800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81" y="2455406"/>
            <a:ext cx="5360969" cy="313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" y="609600"/>
            <a:ext cx="8861426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</a:t>
            </a:r>
            <a:r>
              <a:rPr lang="pt-BR" sz="2800" dirty="0" smtClean="0"/>
              <a:t>correlacionados em R</a:t>
            </a:r>
          </a:p>
        </p:txBody>
      </p:sp>
      <p:sp>
        <p:nvSpPr>
          <p:cNvPr id="23555" name="Retângulo 43"/>
          <p:cNvSpPr>
            <a:spLocks noChangeArrowheads="1"/>
          </p:cNvSpPr>
          <p:nvPr/>
        </p:nvSpPr>
        <p:spPr bwMode="auto">
          <a:xfrm>
            <a:off x="395288" y="1412875"/>
            <a:ext cx="86407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&lt;-c(10.3,35.1,107.8)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covX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cbind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(c(3.5,-2.2,-0.5),c(-2.2,7.8,0.9),c(-0.5,0.9,1.2))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auto&lt;-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covX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#gera autovalores e 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autovetores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partir da matriz de covariância</a:t>
            </a:r>
          </a:p>
          <a:p>
            <a:pPr marL="88900" indent="-88900" eaLnBrk="1" hangingPunct="1">
              <a:spcBef>
                <a:spcPct val="0"/>
              </a:spcBef>
              <a:buFont typeface="Times New Roman" panose="02020603050405020304" pitchFamily="18" charset="0"/>
              <a:buChar char="&gt;"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n&lt;-500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rnorm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(3*n),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nrow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n,ncol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=3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#as colunas representam amostras de uma normal padrão (independentes)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colnames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(Z)&lt;-c("Z1","Z2","Z3")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Z,upper.panel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= NULL)</a:t>
            </a:r>
          </a:p>
          <a:p>
            <a:pPr marL="88900" indent="-88900" eaLnBrk="1" hangingPunct="1">
              <a:spcBef>
                <a:spcPct val="0"/>
              </a:spcBef>
              <a:buFont typeface="Times New Roman" panose="02020603050405020304" pitchFamily="18" charset="0"/>
              <a:buChar char="&gt;"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PC&lt;-Z*(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(rep(1,n))%*%t(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sqrt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auto$values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)))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colnames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(PC)&lt;-c("PC1", "PC2", "PC3")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PC,upper.panel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= NULL)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D4312-24E4-4C2A-ABD0-71781A95C6F6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8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15" y="1556792"/>
            <a:ext cx="58007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12" y="609600"/>
            <a:ext cx="8861176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/>
              <a:t>Exemplo: Simulação de dados correlacionados em R</a:t>
            </a:r>
            <a:endParaRPr lang="pt-BR" sz="28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21150-687F-4675-B798-8252312AD9CF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10" name="Retângulo 43"/>
          <p:cNvSpPr>
            <a:spLocks noChangeArrowheads="1"/>
          </p:cNvSpPr>
          <p:nvPr/>
        </p:nvSpPr>
        <p:spPr bwMode="auto">
          <a:xfrm>
            <a:off x="395288" y="1412875"/>
            <a:ext cx="8640762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X&lt;-t(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auto$vectors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%*%t(PC)+t(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(rep(1,n))%*%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colnames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(X)&lt;-c("X1", "X2", "X3")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X,upper.panel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= NULL)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colMeans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(X),2)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X1   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   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X3 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10.34  35.39 107.86 </a:t>
            </a: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round(</a:t>
            </a:r>
            <a:r>
              <a:rPr lang="pt-BR" alt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(X),2)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    X2    X3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  3.36 -2.16 -0.31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X2 -2.16  8.29  1.07</a:t>
            </a:r>
          </a:p>
          <a:p>
            <a:pPr marL="182563" indent="-182563" eaLnBrk="1" hangingPunct="1">
              <a:spcBef>
                <a:spcPct val="0"/>
              </a:spcBef>
              <a:defRPr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X3 -0.31  1.07  1.20</a:t>
            </a:r>
            <a:endParaRPr lang="pt-BR" alt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721481"/>
              </p:ext>
            </p:extLst>
          </p:nvPr>
        </p:nvGraphicFramePr>
        <p:xfrm>
          <a:off x="2987824" y="5015423"/>
          <a:ext cx="2152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1" name="Equação" r:id="rId4" imgW="1434477" imgH="215806" progId="Equation.3">
                  <p:embed/>
                </p:oleObj>
              </mc:Choice>
              <mc:Fallback>
                <p:oleObj name="Equação" r:id="rId4" imgW="1434477" imgH="215806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015423"/>
                        <a:ext cx="2152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887884"/>
              </p:ext>
            </p:extLst>
          </p:nvPr>
        </p:nvGraphicFramePr>
        <p:xfrm>
          <a:off x="2955404" y="5818584"/>
          <a:ext cx="2552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2" name="Equação" r:id="rId6" imgW="1701800" imgH="711200" progId="Equation.3">
                  <p:embed/>
                </p:oleObj>
              </mc:Choice>
              <mc:Fallback>
                <p:oleObj name="Equação" r:id="rId6" imgW="1701800" imgH="71120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404" y="5818584"/>
                        <a:ext cx="2552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158664"/>
              </p:ext>
            </p:extLst>
          </p:nvPr>
        </p:nvGraphicFramePr>
        <p:xfrm>
          <a:off x="2169268" y="5024894"/>
          <a:ext cx="514350" cy="30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3" name="Equation" r:id="rId8" imgW="342720" imgH="203040" progId="Equation.DSMT4">
                  <p:embed/>
                </p:oleObj>
              </mc:Choice>
              <mc:Fallback>
                <p:oleObj name="Equation" r:id="rId8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268" y="5024894"/>
                        <a:ext cx="514350" cy="30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177889"/>
              </p:ext>
            </p:extLst>
          </p:nvPr>
        </p:nvGraphicFramePr>
        <p:xfrm>
          <a:off x="2123728" y="6154473"/>
          <a:ext cx="60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4" name="Equation" r:id="rId10" imgW="406080" imgH="253800" progId="Equation.DSMT4">
                  <p:embed/>
                </p:oleObj>
              </mc:Choice>
              <mc:Fallback>
                <p:oleObj name="Equation" r:id="rId10" imgW="406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6154473"/>
                        <a:ext cx="609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6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Informação X Redundância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B4C4C-0851-4522-8F5F-F11BCFF948CD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153" name="Rectangle 82"/>
          <p:cNvSpPr>
            <a:spLocks noChangeArrowheads="1"/>
          </p:cNvSpPr>
          <p:nvPr/>
        </p:nvSpPr>
        <p:spPr bwMode="auto">
          <a:xfrm>
            <a:off x="2051720" y="1340768"/>
            <a:ext cx="6696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z="1600" dirty="0" smtClean="0"/>
              <a:t>Quando a relação entre variáveis não é o objetivo da pesquisa em si, o ideal é trabalharmos com variáveis independentes pois assim cada variável trará uma informação nova a respeito da população estudada.</a:t>
            </a:r>
            <a:endParaRPr lang="pt-BR" altLang="pt-BR" sz="1600" dirty="0"/>
          </a:p>
        </p:txBody>
      </p:sp>
      <p:grpSp>
        <p:nvGrpSpPr>
          <p:cNvPr id="3" name="Grupo 2"/>
          <p:cNvGrpSpPr/>
          <p:nvPr/>
        </p:nvGrpSpPr>
        <p:grpSpPr>
          <a:xfrm>
            <a:off x="251520" y="1484784"/>
            <a:ext cx="1543051" cy="1643063"/>
            <a:chOff x="71438" y="2944911"/>
            <a:chExt cx="1543051" cy="1643063"/>
          </a:xfrm>
        </p:grpSpPr>
        <p:grpSp>
          <p:nvGrpSpPr>
            <p:cNvPr id="307" name="Grupo 125"/>
            <p:cNvGrpSpPr>
              <a:grpSpLocks/>
            </p:cNvGrpSpPr>
            <p:nvPr/>
          </p:nvGrpSpPr>
          <p:grpSpPr bwMode="auto">
            <a:xfrm>
              <a:off x="71438" y="2944911"/>
              <a:ext cx="1543050" cy="1643063"/>
              <a:chOff x="571472" y="1714488"/>
              <a:chExt cx="1928826" cy="1643186"/>
            </a:xfrm>
          </p:grpSpPr>
          <p:grpSp>
            <p:nvGrpSpPr>
              <p:cNvPr id="308" name="Grupo 39"/>
              <p:cNvGrpSpPr>
                <a:grpSpLocks/>
              </p:cNvGrpSpPr>
              <p:nvPr/>
            </p:nvGrpSpPr>
            <p:grpSpPr bwMode="auto">
              <a:xfrm>
                <a:off x="927868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331" name="Conector de seta reta 3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2" name="Conector de seta reta 38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309" name="Object 32"/>
              <p:cNvGraphicFramePr>
                <a:graphicFrameLocks noChangeAspect="1"/>
              </p:cNvGraphicFramePr>
              <p:nvPr/>
            </p:nvGraphicFramePr>
            <p:xfrm>
              <a:off x="1568827" y="3032236"/>
              <a:ext cx="290512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58" name="Equation" r:id="rId4" imgW="203112" imgH="228501" progId="Equation.DSMT4">
                      <p:embed/>
                    </p:oleObj>
                  </mc:Choice>
                  <mc:Fallback>
                    <p:oleObj name="Equation" r:id="rId4" imgW="203112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68827" y="3032236"/>
                            <a:ext cx="290512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0" name="Object 33"/>
              <p:cNvGraphicFramePr>
                <a:graphicFrameLocks noChangeAspect="1"/>
              </p:cNvGraphicFramePr>
              <p:nvPr/>
            </p:nvGraphicFramePr>
            <p:xfrm>
              <a:off x="571472" y="2194712"/>
              <a:ext cx="309562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59" name="Equation" r:id="rId6" imgW="215806" imgH="228501" progId="Equation.DSMT4">
                      <p:embed/>
                    </p:oleObj>
                  </mc:Choice>
                  <mc:Fallback>
                    <p:oleObj name="Equation" r:id="rId6" imgW="215806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472" y="2194712"/>
                            <a:ext cx="309562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1" name="Elipse 43"/>
              <p:cNvSpPr>
                <a:spLocks noChangeArrowheads="1"/>
              </p:cNvSpPr>
              <p:nvPr/>
            </p:nvSpPr>
            <p:spPr bwMode="auto">
              <a:xfrm>
                <a:off x="1285852" y="249951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12" name="Elipse 44"/>
              <p:cNvSpPr>
                <a:spLocks noChangeArrowheads="1"/>
              </p:cNvSpPr>
              <p:nvPr/>
            </p:nvSpPr>
            <p:spPr bwMode="auto">
              <a:xfrm>
                <a:off x="1821356" y="2570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13" name="Elipse 45"/>
              <p:cNvSpPr>
                <a:spLocks noChangeArrowheads="1"/>
              </p:cNvSpPr>
              <p:nvPr/>
            </p:nvSpPr>
            <p:spPr bwMode="auto">
              <a:xfrm>
                <a:off x="1500166" y="2570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14" name="Elipse 46"/>
              <p:cNvSpPr>
                <a:spLocks noChangeArrowheads="1"/>
              </p:cNvSpPr>
              <p:nvPr/>
            </p:nvSpPr>
            <p:spPr bwMode="auto">
              <a:xfrm>
                <a:off x="1500166" y="2428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15" name="Elipse 47"/>
              <p:cNvSpPr>
                <a:spLocks noChangeArrowheads="1"/>
              </p:cNvSpPr>
              <p:nvPr/>
            </p:nvSpPr>
            <p:spPr bwMode="auto">
              <a:xfrm>
                <a:off x="1964232" y="249951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16" name="Elipse 48"/>
              <p:cNvSpPr>
                <a:spLocks noChangeArrowheads="1"/>
              </p:cNvSpPr>
              <p:nvPr/>
            </p:nvSpPr>
            <p:spPr bwMode="auto">
              <a:xfrm>
                <a:off x="1643042" y="249951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17" name="Elipse 49"/>
              <p:cNvSpPr>
                <a:spLocks noChangeArrowheads="1"/>
              </p:cNvSpPr>
              <p:nvPr/>
            </p:nvSpPr>
            <p:spPr bwMode="auto">
              <a:xfrm>
                <a:off x="1500166" y="2285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18" name="Elipse 50"/>
              <p:cNvSpPr>
                <a:spLocks noChangeArrowheads="1"/>
              </p:cNvSpPr>
              <p:nvPr/>
            </p:nvSpPr>
            <p:spPr bwMode="auto">
              <a:xfrm>
                <a:off x="1535604" y="2177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19" name="Elipse 51"/>
              <p:cNvSpPr>
                <a:spLocks noChangeArrowheads="1"/>
              </p:cNvSpPr>
              <p:nvPr/>
            </p:nvSpPr>
            <p:spPr bwMode="auto">
              <a:xfrm>
                <a:off x="1964232" y="235663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0" name="Elipse 52"/>
              <p:cNvSpPr>
                <a:spLocks noChangeArrowheads="1"/>
              </p:cNvSpPr>
              <p:nvPr/>
            </p:nvSpPr>
            <p:spPr bwMode="auto">
              <a:xfrm>
                <a:off x="1857356" y="2213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1" name="Elipse 53"/>
              <p:cNvSpPr>
                <a:spLocks noChangeArrowheads="1"/>
              </p:cNvSpPr>
              <p:nvPr/>
            </p:nvSpPr>
            <p:spPr bwMode="auto">
              <a:xfrm>
                <a:off x="2009756" y="2177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2" name="Elipse 54"/>
              <p:cNvSpPr>
                <a:spLocks noChangeArrowheads="1"/>
              </p:cNvSpPr>
              <p:nvPr/>
            </p:nvSpPr>
            <p:spPr bwMode="auto">
              <a:xfrm>
                <a:off x="2107108" y="2534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3" name="Elipse 55"/>
              <p:cNvSpPr>
                <a:spLocks noChangeArrowheads="1"/>
              </p:cNvSpPr>
              <p:nvPr/>
            </p:nvSpPr>
            <p:spPr bwMode="auto">
              <a:xfrm>
                <a:off x="1249852" y="2392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4" name="Elipse 56"/>
              <p:cNvSpPr>
                <a:spLocks noChangeArrowheads="1"/>
              </p:cNvSpPr>
              <p:nvPr/>
            </p:nvSpPr>
            <p:spPr bwMode="auto">
              <a:xfrm>
                <a:off x="1285852" y="2285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5" name="Elipse 57"/>
              <p:cNvSpPr>
                <a:spLocks noChangeArrowheads="1"/>
              </p:cNvSpPr>
              <p:nvPr/>
            </p:nvSpPr>
            <p:spPr bwMode="auto">
              <a:xfrm>
                <a:off x="2285984" y="233401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6" name="Elipse 59"/>
              <p:cNvSpPr>
                <a:spLocks noChangeArrowheads="1"/>
              </p:cNvSpPr>
              <p:nvPr/>
            </p:nvSpPr>
            <p:spPr bwMode="auto">
              <a:xfrm>
                <a:off x="2178546" y="2392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7" name="Elipse 60"/>
              <p:cNvSpPr>
                <a:spLocks noChangeArrowheads="1"/>
              </p:cNvSpPr>
              <p:nvPr/>
            </p:nvSpPr>
            <p:spPr bwMode="auto">
              <a:xfrm>
                <a:off x="1165276" y="242799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8" name="Elipse 61"/>
              <p:cNvSpPr>
                <a:spLocks noChangeArrowheads="1"/>
              </p:cNvSpPr>
              <p:nvPr/>
            </p:nvSpPr>
            <p:spPr bwMode="auto">
              <a:xfrm>
                <a:off x="1749918" y="2392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9" name="Elipse 62"/>
              <p:cNvSpPr>
                <a:spLocks noChangeArrowheads="1"/>
              </p:cNvSpPr>
              <p:nvPr/>
            </p:nvSpPr>
            <p:spPr bwMode="auto">
              <a:xfrm>
                <a:off x="1643042" y="232063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30" name="Elipse 63"/>
              <p:cNvSpPr>
                <a:spLocks noChangeArrowheads="1"/>
              </p:cNvSpPr>
              <p:nvPr/>
            </p:nvSpPr>
            <p:spPr bwMode="auto">
              <a:xfrm>
                <a:off x="1714480" y="2213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451" name="Elipse 72"/>
            <p:cNvSpPr>
              <a:spLocks noChangeArrowheads="1"/>
            </p:cNvSpPr>
            <p:nvPr/>
          </p:nvSpPr>
          <p:spPr bwMode="auto">
            <a:xfrm>
              <a:off x="400163" y="3365131"/>
              <a:ext cx="1214326" cy="5000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65695" y="3193692"/>
            <a:ext cx="1636752" cy="1643063"/>
            <a:chOff x="265695" y="3193692"/>
            <a:chExt cx="1636752" cy="1643063"/>
          </a:xfrm>
        </p:grpSpPr>
        <p:grpSp>
          <p:nvGrpSpPr>
            <p:cNvPr id="155" name="Grupo 126"/>
            <p:cNvGrpSpPr>
              <a:grpSpLocks/>
            </p:cNvGrpSpPr>
            <p:nvPr/>
          </p:nvGrpSpPr>
          <p:grpSpPr bwMode="auto">
            <a:xfrm>
              <a:off x="265695" y="3193692"/>
              <a:ext cx="1543050" cy="1643063"/>
              <a:chOff x="3357554" y="1714488"/>
              <a:chExt cx="1928826" cy="1643186"/>
            </a:xfrm>
          </p:grpSpPr>
          <p:grpSp>
            <p:nvGrpSpPr>
              <p:cNvPr id="156" name="Grupo 66"/>
              <p:cNvGrpSpPr>
                <a:grpSpLocks/>
              </p:cNvGrpSpPr>
              <p:nvPr/>
            </p:nvGrpSpPr>
            <p:grpSpPr bwMode="auto">
              <a:xfrm>
                <a:off x="3713950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179" name="Conector de seta reta 8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0" name="Conector de seta reta 9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157" name="Object 4"/>
              <p:cNvGraphicFramePr>
                <a:graphicFrameLocks noChangeAspect="1"/>
              </p:cNvGraphicFramePr>
              <p:nvPr/>
            </p:nvGraphicFramePr>
            <p:xfrm>
              <a:off x="4354909" y="3032236"/>
              <a:ext cx="290512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60" name="Equation" r:id="rId8" imgW="203112" imgH="228501" progId="Equation.DSMT4">
                      <p:embed/>
                    </p:oleObj>
                  </mc:Choice>
                  <mc:Fallback>
                    <p:oleObj name="Equation" r:id="rId8" imgW="203112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4909" y="3032236"/>
                            <a:ext cx="290512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8" name="Object 5"/>
              <p:cNvGraphicFramePr>
                <a:graphicFrameLocks noChangeAspect="1"/>
              </p:cNvGraphicFramePr>
              <p:nvPr/>
            </p:nvGraphicFramePr>
            <p:xfrm>
              <a:off x="3357554" y="2194712"/>
              <a:ext cx="309562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761" name="Equation" r:id="rId9" imgW="215806" imgH="228501" progId="Equation.DSMT4">
                      <p:embed/>
                    </p:oleObj>
                  </mc:Choice>
                  <mc:Fallback>
                    <p:oleObj name="Equation" r:id="rId9" imgW="215806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7554" y="2194712"/>
                            <a:ext cx="309562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9" name="Elipse 69"/>
              <p:cNvSpPr>
                <a:spLocks noChangeArrowheads="1"/>
              </p:cNvSpPr>
              <p:nvPr/>
            </p:nvSpPr>
            <p:spPr bwMode="auto">
              <a:xfrm>
                <a:off x="4071934" y="2534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0" name="Elipse 70"/>
              <p:cNvSpPr>
                <a:spLocks noChangeArrowheads="1"/>
              </p:cNvSpPr>
              <p:nvPr/>
            </p:nvSpPr>
            <p:spPr bwMode="auto">
              <a:xfrm>
                <a:off x="4224334" y="264238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1" name="Elipse 71"/>
              <p:cNvSpPr>
                <a:spLocks noChangeArrowheads="1"/>
              </p:cNvSpPr>
              <p:nvPr/>
            </p:nvSpPr>
            <p:spPr bwMode="auto">
              <a:xfrm>
                <a:off x="4286248" y="257095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2" name="Elipse 72"/>
              <p:cNvSpPr>
                <a:spLocks noChangeArrowheads="1"/>
              </p:cNvSpPr>
              <p:nvPr/>
            </p:nvSpPr>
            <p:spPr bwMode="auto">
              <a:xfrm>
                <a:off x="4286248" y="2428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3" name="Elipse 73"/>
              <p:cNvSpPr>
                <a:spLocks noChangeArrowheads="1"/>
              </p:cNvSpPr>
              <p:nvPr/>
            </p:nvSpPr>
            <p:spPr bwMode="auto">
              <a:xfrm>
                <a:off x="4438648" y="2428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4" name="Elipse 74"/>
              <p:cNvSpPr>
                <a:spLocks noChangeArrowheads="1"/>
              </p:cNvSpPr>
              <p:nvPr/>
            </p:nvSpPr>
            <p:spPr bwMode="auto">
              <a:xfrm>
                <a:off x="4429124" y="2499512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5" name="Elipse 75"/>
              <p:cNvSpPr>
                <a:spLocks noChangeArrowheads="1"/>
              </p:cNvSpPr>
              <p:nvPr/>
            </p:nvSpPr>
            <p:spPr bwMode="auto">
              <a:xfrm>
                <a:off x="4286248" y="2285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6" name="Elipse 76"/>
              <p:cNvSpPr>
                <a:spLocks noChangeArrowheads="1"/>
              </p:cNvSpPr>
              <p:nvPr/>
            </p:nvSpPr>
            <p:spPr bwMode="auto">
              <a:xfrm>
                <a:off x="4482192" y="2285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7" name="Elipse 77"/>
              <p:cNvSpPr>
                <a:spLocks noChangeArrowheads="1"/>
              </p:cNvSpPr>
              <p:nvPr/>
            </p:nvSpPr>
            <p:spPr bwMode="auto">
              <a:xfrm>
                <a:off x="4634592" y="235663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8" name="Elipse 78"/>
              <p:cNvSpPr>
                <a:spLocks noChangeArrowheads="1"/>
              </p:cNvSpPr>
              <p:nvPr/>
            </p:nvSpPr>
            <p:spPr bwMode="auto">
              <a:xfrm>
                <a:off x="4643438" y="2213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69" name="Elipse 79"/>
              <p:cNvSpPr>
                <a:spLocks noChangeArrowheads="1"/>
              </p:cNvSpPr>
              <p:nvPr/>
            </p:nvSpPr>
            <p:spPr bwMode="auto">
              <a:xfrm>
                <a:off x="4795838" y="2177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0" name="Elipse 80"/>
              <p:cNvSpPr>
                <a:spLocks noChangeArrowheads="1"/>
              </p:cNvSpPr>
              <p:nvPr/>
            </p:nvSpPr>
            <p:spPr bwMode="auto">
              <a:xfrm>
                <a:off x="4711534" y="207088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1" name="Elipse 81"/>
              <p:cNvSpPr>
                <a:spLocks noChangeArrowheads="1"/>
              </p:cNvSpPr>
              <p:nvPr/>
            </p:nvSpPr>
            <p:spPr bwMode="auto">
              <a:xfrm>
                <a:off x="4572000" y="224919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2" name="Elipse 82"/>
              <p:cNvSpPr>
                <a:spLocks noChangeArrowheads="1"/>
              </p:cNvSpPr>
              <p:nvPr/>
            </p:nvSpPr>
            <p:spPr bwMode="auto">
              <a:xfrm>
                <a:off x="4572000" y="207088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3" name="Elipse 83"/>
              <p:cNvSpPr>
                <a:spLocks noChangeArrowheads="1"/>
              </p:cNvSpPr>
              <p:nvPr/>
            </p:nvSpPr>
            <p:spPr bwMode="auto">
              <a:xfrm>
                <a:off x="4893190" y="203488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4" name="Elipse 84"/>
              <p:cNvSpPr>
                <a:spLocks noChangeArrowheads="1"/>
              </p:cNvSpPr>
              <p:nvPr/>
            </p:nvSpPr>
            <p:spPr bwMode="auto">
              <a:xfrm>
                <a:off x="4786314" y="199944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5" name="Elipse 85"/>
              <p:cNvSpPr>
                <a:spLocks noChangeArrowheads="1"/>
              </p:cNvSpPr>
              <p:nvPr/>
            </p:nvSpPr>
            <p:spPr bwMode="auto">
              <a:xfrm>
                <a:off x="4107372" y="2606388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6" name="Elipse 86"/>
              <p:cNvSpPr>
                <a:spLocks noChangeArrowheads="1"/>
              </p:cNvSpPr>
              <p:nvPr/>
            </p:nvSpPr>
            <p:spPr bwMode="auto">
              <a:xfrm>
                <a:off x="4536000" y="2392074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7" name="Elipse 87"/>
              <p:cNvSpPr>
                <a:spLocks noChangeArrowheads="1"/>
              </p:cNvSpPr>
              <p:nvPr/>
            </p:nvSpPr>
            <p:spPr bwMode="auto">
              <a:xfrm>
                <a:off x="4429124" y="2320636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178" name="Elipse 88"/>
              <p:cNvSpPr>
                <a:spLocks noChangeArrowheads="1"/>
              </p:cNvSpPr>
              <p:nvPr/>
            </p:nvSpPr>
            <p:spPr bwMode="auto">
              <a:xfrm>
                <a:off x="4500562" y="2213760"/>
                <a:ext cx="36000" cy="36000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182" name="Elipse 72"/>
            <p:cNvSpPr>
              <a:spLocks noChangeArrowheads="1"/>
            </p:cNvSpPr>
            <p:nvPr/>
          </p:nvSpPr>
          <p:spPr bwMode="auto">
            <a:xfrm rot="18997192">
              <a:off x="473696" y="3632711"/>
              <a:ext cx="1428751" cy="38359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185" name="Rectangle 82"/>
          <p:cNvSpPr>
            <a:spLocks noChangeArrowheads="1"/>
          </p:cNvSpPr>
          <p:nvPr/>
        </p:nvSpPr>
        <p:spPr bwMode="auto">
          <a:xfrm>
            <a:off x="2051720" y="2996952"/>
            <a:ext cx="6696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 smtClean="0"/>
              <a:t>Se as variáveis guardam alguma relação em entre si, podemos pensar que parte do esforço de coleta de uma segunda medida está  sendo desperdiçada pois a “nova informação” já está  parcialmente representada na primeira medida.</a:t>
            </a:r>
            <a:endParaRPr lang="pt-BR" altLang="pt-BR" sz="1600" dirty="0"/>
          </a:p>
        </p:txBody>
      </p:sp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96259"/>
            <a:ext cx="1294483" cy="162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Rectangle 82"/>
          <p:cNvSpPr>
            <a:spLocks noChangeArrowheads="1"/>
          </p:cNvSpPr>
          <p:nvPr/>
        </p:nvSpPr>
        <p:spPr bwMode="auto">
          <a:xfrm>
            <a:off x="1836532" y="4955684"/>
            <a:ext cx="69119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 smtClean="0"/>
              <a:t>Por exemplo, para estudar a biomassa de uma vegetação, obtém-se a altura e diâmetro do tronco de várias árvores. Mas já não é esperado que árvores mais grossas sejam também as mais altas?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2750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Informação X Redundância</a:t>
            </a:r>
          </a:p>
        </p:txBody>
      </p:sp>
      <p:sp>
        <p:nvSpPr>
          <p:cNvPr id="19459" name="CaixaDeTexto 15"/>
          <p:cNvSpPr txBox="1">
            <a:spLocks noChangeArrowheads="1"/>
          </p:cNvSpPr>
          <p:nvPr/>
        </p:nvSpPr>
        <p:spPr bwMode="auto">
          <a:xfrm>
            <a:off x="0" y="4798313"/>
            <a:ext cx="3430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TM/LANDSAT  (Bandas 1 a 5 e </a:t>
            </a:r>
            <a:r>
              <a:rPr lang="pt-BR" altLang="pt-BR" sz="1100" dirty="0" smtClean="0"/>
              <a:t>7)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 smtClean="0"/>
              <a:t>228/63  08/07/1999</a:t>
            </a:r>
            <a:endParaRPr lang="pt-BR" alt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B442E-9E03-4C49-A813-A1780EF6734E}" type="slidenum">
              <a:rPr lang="pt-BR"/>
              <a:pPr>
                <a:defRPr/>
              </a:pPr>
              <a:t>5</a:t>
            </a:fld>
            <a:endParaRPr lang="pt-B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" y="1509733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9961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0" y="1773977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7993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2009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6025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82"/>
          <p:cNvSpPr>
            <a:spLocks noChangeArrowheads="1"/>
          </p:cNvSpPr>
          <p:nvPr/>
        </p:nvSpPr>
        <p:spPr bwMode="auto">
          <a:xfrm>
            <a:off x="3707904" y="1412776"/>
            <a:ext cx="5328592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571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 smtClean="0"/>
              <a:t>Numa classificação de uso e cobertura do solo, a utilização de muitas bandas espectrais pode prejudicar o desempenho do classificador devido ao volume de dados analisados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 smtClean="0"/>
              <a:t>Imagens </a:t>
            </a:r>
            <a:r>
              <a:rPr lang="pt-BR" altLang="pt-BR" sz="1600" dirty="0" err="1" smtClean="0"/>
              <a:t>hiperespectrais</a:t>
            </a:r>
            <a:r>
              <a:rPr lang="pt-BR" altLang="pt-BR" sz="1600" dirty="0" smtClean="0"/>
              <a:t> podem conter centenas de bandas!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/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 smtClean="0"/>
              <a:t>Será mesmo necessário processar todos esses dados para extrair a informação necessária?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 smtClean="0"/>
              <a:t>É possível reduzir a redundância de informação e “condensar” esta informação num menor volume de dados?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 smtClean="0"/>
          </a:p>
          <a:p>
            <a:pPr marL="177800" indent="-17780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800" dirty="0" smtClean="0">
                <a:solidFill>
                  <a:srgbClr val="FF0000"/>
                </a:solidFill>
              </a:rPr>
              <a:t>&lt;&lt; Transformação por Componentes Principais &gt;&gt;</a:t>
            </a:r>
            <a:endParaRPr lang="pt-BR" altLang="pt-B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39"/>
          <p:cNvGrpSpPr>
            <a:grpSpLocks/>
          </p:cNvGrpSpPr>
          <p:nvPr/>
        </p:nvGrpSpPr>
        <p:grpSpPr bwMode="auto">
          <a:xfrm>
            <a:off x="606425" y="4522788"/>
            <a:ext cx="1371600" cy="660400"/>
            <a:chOff x="1795914" y="4895521"/>
            <a:chExt cx="1372327" cy="660969"/>
          </a:xfrm>
        </p:grpSpPr>
        <p:grpSp>
          <p:nvGrpSpPr>
            <p:cNvPr id="5203" name="Grupo 135"/>
            <p:cNvGrpSpPr>
              <a:grpSpLocks/>
            </p:cNvGrpSpPr>
            <p:nvPr/>
          </p:nvGrpSpPr>
          <p:grpSpPr bwMode="auto">
            <a:xfrm>
              <a:off x="2044342" y="4895521"/>
              <a:ext cx="828000" cy="236269"/>
              <a:chOff x="2044342" y="4895521"/>
              <a:chExt cx="828000" cy="236269"/>
            </a:xfrm>
          </p:grpSpPr>
          <p:cxnSp>
            <p:nvCxnSpPr>
              <p:cNvPr id="5206" name="Conector reto 100"/>
              <p:cNvCxnSpPr>
                <a:cxnSpLocks noChangeShapeType="1"/>
              </p:cNvCxnSpPr>
              <p:nvPr/>
            </p:nvCxnSpPr>
            <p:spPr bwMode="auto">
              <a:xfrm rot="3581192">
                <a:off x="2780945" y="4984727"/>
                <a:ext cx="18000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07" name="Conector reto 103"/>
              <p:cNvCxnSpPr>
                <a:cxnSpLocks noChangeShapeType="1"/>
              </p:cNvCxnSpPr>
              <p:nvPr/>
            </p:nvCxnSpPr>
            <p:spPr bwMode="auto">
              <a:xfrm rot="-1818808">
                <a:off x="2044342" y="5130202"/>
                <a:ext cx="82800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204" name="CaixaDeTexto 137"/>
            <p:cNvSpPr txBox="1">
              <a:spLocks noChangeArrowheads="1"/>
            </p:cNvSpPr>
            <p:nvPr/>
          </p:nvSpPr>
          <p:spPr bwMode="auto">
            <a:xfrm rot="-1786018">
              <a:off x="2804039" y="4956462"/>
              <a:ext cx="3642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5205" name="CaixaDeTexto 138"/>
            <p:cNvSpPr txBox="1">
              <a:spLocks noChangeArrowheads="1"/>
            </p:cNvSpPr>
            <p:nvPr/>
          </p:nvSpPr>
          <p:spPr bwMode="auto">
            <a:xfrm rot="-1786018">
              <a:off x="1795914" y="5187158"/>
              <a:ext cx="3642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</p:grpSp>
      <p:grpSp>
        <p:nvGrpSpPr>
          <p:cNvPr id="4" name="Grupo 65"/>
          <p:cNvGrpSpPr>
            <a:grpSpLocks/>
          </p:cNvGrpSpPr>
          <p:nvPr/>
        </p:nvGrpSpPr>
        <p:grpSpPr bwMode="auto">
          <a:xfrm>
            <a:off x="71438" y="3857625"/>
            <a:ext cx="2225675" cy="1428750"/>
            <a:chOff x="1746700" y="4006558"/>
            <a:chExt cx="2225530" cy="1428760"/>
          </a:xfrm>
        </p:grpSpPr>
        <p:grpSp>
          <p:nvGrpSpPr>
            <p:cNvPr id="5198" name="Grupo 86"/>
            <p:cNvGrpSpPr>
              <a:grpSpLocks/>
            </p:cNvGrpSpPr>
            <p:nvPr/>
          </p:nvGrpSpPr>
          <p:grpSpPr bwMode="auto">
            <a:xfrm rot="-1818808">
              <a:off x="2128013" y="4006558"/>
              <a:ext cx="1428760" cy="1428760"/>
              <a:chOff x="3586339" y="4375538"/>
              <a:chExt cx="1428760" cy="1428760"/>
            </a:xfrm>
          </p:grpSpPr>
          <p:cxnSp>
            <p:nvCxnSpPr>
              <p:cNvPr id="5201" name="Conector reto 73"/>
              <p:cNvCxnSpPr>
                <a:cxnSpLocks noChangeShapeType="1"/>
              </p:cNvCxnSpPr>
              <p:nvPr/>
            </p:nvCxnSpPr>
            <p:spPr bwMode="auto">
              <a:xfrm rot="5400000">
                <a:off x="3164019" y="5089124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02" name="Conector reto 74"/>
              <p:cNvCxnSpPr>
                <a:cxnSpLocks noChangeShapeType="1"/>
              </p:cNvCxnSpPr>
              <p:nvPr/>
            </p:nvCxnSpPr>
            <p:spPr bwMode="auto">
              <a:xfrm>
                <a:off x="3586339" y="5507065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99" name="CaixaDeTexto 67"/>
            <p:cNvSpPr txBox="1">
              <a:spLocks noChangeArrowheads="1"/>
            </p:cNvSpPr>
            <p:nvPr/>
          </p:nvSpPr>
          <p:spPr bwMode="auto">
            <a:xfrm rot="-1786018">
              <a:off x="1746700" y="4195636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5200" name="CaixaDeTexto 68"/>
            <p:cNvSpPr txBox="1">
              <a:spLocks noChangeArrowheads="1"/>
            </p:cNvSpPr>
            <p:nvPr/>
          </p:nvSpPr>
          <p:spPr bwMode="auto">
            <a:xfrm rot="-1786018">
              <a:off x="3582380" y="4470502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59" name="Título 58"/>
          <p:cNvSpPr>
            <a:spLocks noGrp="1"/>
          </p:cNvSpPr>
          <p:nvPr>
            <p:ph type="title"/>
          </p:nvPr>
        </p:nvSpPr>
        <p:spPr>
          <a:xfrm>
            <a:off x="304800" y="357188"/>
            <a:ext cx="8458200" cy="685800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Transformação por Componentes Principais (exemplo 2D)</a:t>
            </a:r>
            <a:endParaRPr lang="pt-BR" dirty="0"/>
          </a:p>
        </p:txBody>
      </p:sp>
      <p:sp>
        <p:nvSpPr>
          <p:cNvPr id="76" name="Seta para a direita 75"/>
          <p:cNvSpPr>
            <a:spLocks noChangeArrowheads="1"/>
          </p:cNvSpPr>
          <p:nvPr/>
        </p:nvSpPr>
        <p:spPr bwMode="auto">
          <a:xfrm>
            <a:off x="5786438" y="2362200"/>
            <a:ext cx="785812" cy="500063"/>
          </a:xfrm>
          <a:prstGeom prst="rightArrow">
            <a:avLst>
              <a:gd name="adj1" fmla="val 50000"/>
              <a:gd name="adj2" fmla="val 5000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665163" y="1357313"/>
            <a:ext cx="742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Como poderíamos eliminar a redundância entre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6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600"/>
              <a:t> e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6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600"/>
              <a:t>?</a:t>
            </a:r>
          </a:p>
        </p:txBody>
      </p:sp>
      <p:sp>
        <p:nvSpPr>
          <p:cNvPr id="55" name="Seta para a direita 54"/>
          <p:cNvSpPr>
            <a:spLocks noChangeArrowheads="1"/>
          </p:cNvSpPr>
          <p:nvPr/>
        </p:nvSpPr>
        <p:spPr bwMode="auto">
          <a:xfrm>
            <a:off x="2500313" y="2357438"/>
            <a:ext cx="785812" cy="500062"/>
          </a:xfrm>
          <a:prstGeom prst="rightArrow">
            <a:avLst>
              <a:gd name="adj1" fmla="val 50000"/>
              <a:gd name="adj2" fmla="val 5000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6" name="Grupo 59"/>
          <p:cNvGrpSpPr>
            <a:grpSpLocks/>
          </p:cNvGrpSpPr>
          <p:nvPr/>
        </p:nvGrpSpPr>
        <p:grpSpPr bwMode="auto">
          <a:xfrm>
            <a:off x="3786188" y="1892300"/>
            <a:ext cx="1649412" cy="1452563"/>
            <a:chOff x="1944718" y="4556619"/>
            <a:chExt cx="1650006" cy="1452840"/>
          </a:xfrm>
        </p:grpSpPr>
        <p:grpSp>
          <p:nvGrpSpPr>
            <p:cNvPr id="5193" name="Grupo 86"/>
            <p:cNvGrpSpPr>
              <a:grpSpLocks/>
            </p:cNvGrpSpPr>
            <p:nvPr/>
          </p:nvGrpSpPr>
          <p:grpSpPr bwMode="auto">
            <a:xfrm rot="-1818808">
              <a:off x="1961452" y="4580699"/>
              <a:ext cx="1428760" cy="1428760"/>
              <a:chOff x="3152764" y="4787116"/>
              <a:chExt cx="1428760" cy="1428760"/>
            </a:xfrm>
          </p:grpSpPr>
          <p:cxnSp>
            <p:nvCxnSpPr>
              <p:cNvPr id="5196" name="Conector reto 84"/>
              <p:cNvCxnSpPr>
                <a:cxnSpLocks noChangeShapeType="1"/>
              </p:cNvCxnSpPr>
              <p:nvPr/>
            </p:nvCxnSpPr>
            <p:spPr bwMode="auto">
              <a:xfrm rot="5400000"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97" name="Conector reto 85"/>
              <p:cNvCxnSpPr>
                <a:cxnSpLocks noChangeShapeType="1"/>
              </p:cNvCxnSpPr>
              <p:nvPr/>
            </p:nvCxnSpPr>
            <p:spPr bwMode="auto">
              <a:xfrm>
                <a:off x="3152764" y="5500702"/>
                <a:ext cx="1428760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94" name="CaixaDeTexto 120"/>
            <p:cNvSpPr txBox="1">
              <a:spLocks noChangeArrowheads="1"/>
            </p:cNvSpPr>
            <p:nvPr/>
          </p:nvSpPr>
          <p:spPr bwMode="auto">
            <a:xfrm rot="-1786018">
              <a:off x="1944718" y="4556619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5195" name="CaixaDeTexto 121"/>
            <p:cNvSpPr txBox="1">
              <a:spLocks noChangeArrowheads="1"/>
            </p:cNvSpPr>
            <p:nvPr/>
          </p:nvSpPr>
          <p:spPr bwMode="auto">
            <a:xfrm rot="-1786018">
              <a:off x="3204874" y="4683845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Y</a:t>
              </a:r>
              <a:r>
                <a:rPr lang="pt-BR" altLang="pt-BR" sz="1800" baseline="-2500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</a:t>
              </a:r>
            </a:p>
          </p:txBody>
        </p:sp>
      </p:grpSp>
      <p:grpSp>
        <p:nvGrpSpPr>
          <p:cNvPr id="5129" name="Grupo 63"/>
          <p:cNvGrpSpPr>
            <a:grpSpLocks/>
          </p:cNvGrpSpPr>
          <p:nvPr/>
        </p:nvGrpSpPr>
        <p:grpSpPr bwMode="auto">
          <a:xfrm>
            <a:off x="214313" y="1857375"/>
            <a:ext cx="2005012" cy="2039938"/>
            <a:chOff x="214282" y="1857364"/>
            <a:chExt cx="2005024" cy="2039949"/>
          </a:xfrm>
        </p:grpSpPr>
        <p:grpSp>
          <p:nvGrpSpPr>
            <p:cNvPr id="5185" name="Grupo 74"/>
            <p:cNvGrpSpPr>
              <a:grpSpLocks/>
            </p:cNvGrpSpPr>
            <p:nvPr/>
          </p:nvGrpSpPr>
          <p:grpSpPr bwMode="auto">
            <a:xfrm>
              <a:off x="214282" y="1857364"/>
              <a:ext cx="2005024" cy="1719388"/>
              <a:chOff x="3357554" y="1638286"/>
              <a:chExt cx="2005024" cy="1719388"/>
            </a:xfrm>
          </p:grpSpPr>
          <p:grpSp>
            <p:nvGrpSpPr>
              <p:cNvPr id="5187" name="Grupo 66"/>
              <p:cNvGrpSpPr>
                <a:grpSpLocks/>
              </p:cNvGrpSpPr>
              <p:nvPr/>
            </p:nvGrpSpPr>
            <p:grpSpPr bwMode="auto">
              <a:xfrm>
                <a:off x="3713950" y="1714488"/>
                <a:ext cx="1572430" cy="1285884"/>
                <a:chOff x="642116" y="4715678"/>
                <a:chExt cx="1572430" cy="1285884"/>
              </a:xfrm>
            </p:grpSpPr>
            <p:cxnSp>
              <p:nvCxnSpPr>
                <p:cNvPr id="5191" name="Conector de seta reta 6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-3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92" name="Conector de seta reta 70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999974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88" name="Object 4"/>
              <p:cNvGraphicFramePr>
                <a:graphicFrameLocks noChangeAspect="1"/>
              </p:cNvGraphicFramePr>
              <p:nvPr/>
            </p:nvGraphicFramePr>
            <p:xfrm>
              <a:off x="5072066" y="3032236"/>
              <a:ext cx="290512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58" name="Equation" r:id="rId4" imgW="203112" imgH="228501" progId="Equation.DSMT4">
                      <p:embed/>
                    </p:oleObj>
                  </mc:Choice>
                  <mc:Fallback>
                    <p:oleObj name="Equation" r:id="rId4" imgW="203112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72066" y="3032236"/>
                            <a:ext cx="290512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89" name="Object 5"/>
              <p:cNvGraphicFramePr>
                <a:graphicFrameLocks noChangeAspect="1"/>
              </p:cNvGraphicFramePr>
              <p:nvPr/>
            </p:nvGraphicFramePr>
            <p:xfrm>
              <a:off x="3357554" y="1638286"/>
              <a:ext cx="309562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59" name="Equation" r:id="rId6" imgW="215806" imgH="228501" progId="Equation.DSMT4">
                      <p:embed/>
                    </p:oleObj>
                  </mc:Choice>
                  <mc:Fallback>
                    <p:oleObj name="Equation" r:id="rId6" imgW="215806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7554" y="1638286"/>
                            <a:ext cx="309562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90" name="Elipse 72"/>
              <p:cNvSpPr>
                <a:spLocks noChangeArrowheads="1"/>
              </p:cNvSpPr>
              <p:nvPr/>
            </p:nvSpPr>
            <p:spPr bwMode="auto">
              <a:xfrm rot="-1795240">
                <a:off x="3828118" y="2143116"/>
                <a:ext cx="1428760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aphicFrame>
          <p:nvGraphicFramePr>
            <p:cNvPr id="5186" name="Object 9"/>
            <p:cNvGraphicFramePr>
              <a:graphicFrameLocks noChangeAspect="1"/>
            </p:cNvGraphicFramePr>
            <p:nvPr/>
          </p:nvGraphicFramePr>
          <p:xfrm>
            <a:off x="605488" y="3571876"/>
            <a:ext cx="147478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60" name="Equation" r:id="rId8" imgW="1028700" imgH="228600" progId="Equation.DSMT4">
                    <p:embed/>
                  </p:oleObj>
                </mc:Choice>
                <mc:Fallback>
                  <p:oleObj name="Equation" r:id="rId8" imgW="10287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488" y="3571876"/>
                          <a:ext cx="1474788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upo 61"/>
          <p:cNvGrpSpPr>
            <a:grpSpLocks/>
          </p:cNvGrpSpPr>
          <p:nvPr/>
        </p:nvGrpSpPr>
        <p:grpSpPr bwMode="auto">
          <a:xfrm>
            <a:off x="7000875" y="1855788"/>
            <a:ext cx="1571625" cy="1716087"/>
            <a:chOff x="7000892" y="1856459"/>
            <a:chExt cx="1571636" cy="1715417"/>
          </a:xfrm>
        </p:grpSpPr>
        <p:grpSp>
          <p:nvGrpSpPr>
            <p:cNvPr id="5177" name="Grupo 73"/>
            <p:cNvGrpSpPr>
              <a:grpSpLocks/>
            </p:cNvGrpSpPr>
            <p:nvPr/>
          </p:nvGrpSpPr>
          <p:grpSpPr bwMode="auto">
            <a:xfrm>
              <a:off x="7000892" y="1856459"/>
              <a:ext cx="1571636" cy="1358227"/>
              <a:chOff x="928662" y="1642145"/>
              <a:chExt cx="1571636" cy="1358227"/>
            </a:xfrm>
          </p:grpSpPr>
          <p:grpSp>
            <p:nvGrpSpPr>
              <p:cNvPr id="5179" name="Grupo 39"/>
              <p:cNvGrpSpPr>
                <a:grpSpLocks/>
              </p:cNvGrpSpPr>
              <p:nvPr/>
            </p:nvGrpSpPr>
            <p:grpSpPr bwMode="auto">
              <a:xfrm>
                <a:off x="928662" y="1714488"/>
                <a:ext cx="1571636" cy="1285884"/>
                <a:chOff x="642910" y="4715678"/>
                <a:chExt cx="1571636" cy="1285884"/>
              </a:xfrm>
            </p:grpSpPr>
            <p:cxnSp>
              <p:nvCxnSpPr>
                <p:cNvPr id="5183" name="Conector de seta reta 4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797466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84" name="Conector de seta reta 43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403522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80" name="Object 32"/>
              <p:cNvGraphicFramePr>
                <a:graphicFrameLocks noChangeAspect="1"/>
              </p:cNvGraphicFramePr>
              <p:nvPr/>
            </p:nvGraphicFramePr>
            <p:xfrm>
              <a:off x="2285984" y="2428868"/>
              <a:ext cx="200025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61" name="Equation" r:id="rId10" imgW="139700" imgH="228600" progId="Equation.DSMT4">
                      <p:embed/>
                    </p:oleObj>
                  </mc:Choice>
                  <mc:Fallback>
                    <p:oleObj name="Equation" r:id="rId10" imgW="1397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85984" y="2428868"/>
                            <a:ext cx="200025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81" name="Object 33"/>
              <p:cNvGraphicFramePr>
                <a:graphicFrameLocks noChangeAspect="1"/>
              </p:cNvGraphicFramePr>
              <p:nvPr/>
            </p:nvGraphicFramePr>
            <p:xfrm>
              <a:off x="1428728" y="1642145"/>
              <a:ext cx="236537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62" name="Equation" r:id="rId12" imgW="165028" imgH="228501" progId="Equation.DSMT4">
                      <p:embed/>
                    </p:oleObj>
                  </mc:Choice>
                  <mc:Fallback>
                    <p:oleObj name="Equation" r:id="rId12" imgW="165028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8728" y="1642145"/>
                            <a:ext cx="236537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82" name="Elipse 71"/>
              <p:cNvSpPr>
                <a:spLocks noChangeArrowheads="1"/>
              </p:cNvSpPr>
              <p:nvPr/>
            </p:nvSpPr>
            <p:spPr bwMode="auto">
              <a:xfrm>
                <a:off x="1000100" y="2143116"/>
                <a:ext cx="1428760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aphicFrame>
          <p:nvGraphicFramePr>
            <p:cNvPr id="5178" name="Object 10"/>
            <p:cNvGraphicFramePr>
              <a:graphicFrameLocks noChangeAspect="1"/>
            </p:cNvGraphicFramePr>
            <p:nvPr/>
          </p:nvGraphicFramePr>
          <p:xfrm>
            <a:off x="7189815" y="3246438"/>
            <a:ext cx="1311275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63" name="Equation" r:id="rId14" imgW="914400" imgH="228600" progId="Equation.DSMT4">
                    <p:embed/>
                  </p:oleObj>
                </mc:Choice>
                <mc:Fallback>
                  <p:oleObj name="Equation" r:id="rId14" imgW="914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9815" y="3246438"/>
                          <a:ext cx="1311275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upo 140"/>
          <p:cNvGrpSpPr>
            <a:grpSpLocks/>
          </p:cNvGrpSpPr>
          <p:nvPr/>
        </p:nvGrpSpPr>
        <p:grpSpPr bwMode="auto">
          <a:xfrm>
            <a:off x="663577" y="4078288"/>
            <a:ext cx="1638298" cy="1428750"/>
            <a:chOff x="1862120" y="4435142"/>
            <a:chExt cx="1638317" cy="1428760"/>
          </a:xfrm>
        </p:grpSpPr>
        <p:grpSp>
          <p:nvGrpSpPr>
            <p:cNvPr id="5170" name="Grupo 74"/>
            <p:cNvGrpSpPr>
              <a:grpSpLocks/>
            </p:cNvGrpSpPr>
            <p:nvPr/>
          </p:nvGrpSpPr>
          <p:grpSpPr bwMode="auto">
            <a:xfrm>
              <a:off x="1862120" y="4435142"/>
              <a:ext cx="1638317" cy="1428760"/>
              <a:chOff x="3714744" y="1638286"/>
              <a:chExt cx="1638317" cy="1428760"/>
            </a:xfrm>
          </p:grpSpPr>
          <p:grpSp>
            <p:nvGrpSpPr>
              <p:cNvPr id="5172" name="Grupo 66"/>
              <p:cNvGrpSpPr>
                <a:grpSpLocks/>
              </p:cNvGrpSpPr>
              <p:nvPr/>
            </p:nvGrpSpPr>
            <p:grpSpPr bwMode="auto">
              <a:xfrm>
                <a:off x="3714744" y="1714488"/>
                <a:ext cx="1571636" cy="1285884"/>
                <a:chOff x="642910" y="4715678"/>
                <a:chExt cx="1571636" cy="1285884"/>
              </a:xfrm>
            </p:grpSpPr>
            <p:cxnSp>
              <p:nvCxnSpPr>
                <p:cNvPr id="5175" name="Conector de seta reta 9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51600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76" name="Conector de seta reta 93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709458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73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48375"/>
                  </p:ext>
                </p:extLst>
              </p:nvPr>
            </p:nvGraphicFramePr>
            <p:xfrm>
              <a:off x="5080008" y="2741606"/>
              <a:ext cx="273053" cy="3254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64" name="Equation" r:id="rId16" imgW="190440" imgH="228600" progId="Equation.DSMT4">
                      <p:embed/>
                    </p:oleObj>
                  </mc:Choice>
                  <mc:Fallback>
                    <p:oleObj name="Equation" r:id="rId16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0008" y="2741606"/>
                            <a:ext cx="273053" cy="3254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74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7372127"/>
                  </p:ext>
                </p:extLst>
              </p:nvPr>
            </p:nvGraphicFramePr>
            <p:xfrm>
              <a:off x="3719505" y="1638286"/>
              <a:ext cx="290515" cy="325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65" name="Equation" r:id="rId18" imgW="203040" imgH="228600" progId="Equation.DSMT4">
                      <p:embed/>
                    </p:oleObj>
                  </mc:Choice>
                  <mc:Fallback>
                    <p:oleObj name="Equation" r:id="rId18" imgW="2030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19505" y="1638286"/>
                            <a:ext cx="290515" cy="3254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71" name="Elipse 118"/>
            <p:cNvSpPr>
              <a:spLocks noChangeArrowheads="1"/>
            </p:cNvSpPr>
            <p:nvPr/>
          </p:nvSpPr>
          <p:spPr bwMode="auto">
            <a:xfrm>
              <a:off x="2786050" y="4857760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17" name="Grupo 133"/>
          <p:cNvGrpSpPr>
            <a:grpSpLocks/>
          </p:cNvGrpSpPr>
          <p:nvPr/>
        </p:nvGrpSpPr>
        <p:grpSpPr bwMode="auto">
          <a:xfrm>
            <a:off x="3357563" y="4103688"/>
            <a:ext cx="1643062" cy="1508125"/>
            <a:chOff x="4643431" y="4460750"/>
            <a:chExt cx="1643086" cy="1507704"/>
          </a:xfrm>
        </p:grpSpPr>
        <p:grpSp>
          <p:nvGrpSpPr>
            <p:cNvPr id="5163" name="Grupo 73"/>
            <p:cNvGrpSpPr>
              <a:grpSpLocks/>
            </p:cNvGrpSpPr>
            <p:nvPr/>
          </p:nvGrpSpPr>
          <p:grpSpPr bwMode="auto">
            <a:xfrm>
              <a:off x="4643431" y="4460750"/>
              <a:ext cx="1643086" cy="1507704"/>
              <a:chOff x="857217" y="1602325"/>
              <a:chExt cx="1643086" cy="1507704"/>
            </a:xfrm>
          </p:grpSpPr>
          <p:grpSp>
            <p:nvGrpSpPr>
              <p:cNvPr id="5165" name="Grupo 39"/>
              <p:cNvGrpSpPr>
                <a:grpSpLocks/>
              </p:cNvGrpSpPr>
              <p:nvPr/>
            </p:nvGrpSpPr>
            <p:grpSpPr bwMode="auto">
              <a:xfrm>
                <a:off x="928662" y="1714488"/>
                <a:ext cx="1571636" cy="1285884"/>
                <a:chOff x="642910" y="4715678"/>
                <a:chExt cx="1571636" cy="1285884"/>
              </a:xfrm>
            </p:grpSpPr>
            <p:cxnSp>
              <p:nvCxnSpPr>
                <p:cNvPr id="5168" name="Conector de seta reta 13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15076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69" name="Conector de seta reta 131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790765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66" name="Object 13"/>
              <p:cNvGraphicFramePr>
                <a:graphicFrameLocks noChangeAspect="1"/>
              </p:cNvGraphicFramePr>
              <p:nvPr/>
            </p:nvGraphicFramePr>
            <p:xfrm>
              <a:off x="2300278" y="2784592"/>
              <a:ext cx="200025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66" name="Equation" r:id="rId20" imgW="139700" imgH="228600" progId="Equation.DSMT4">
                      <p:embed/>
                    </p:oleObj>
                  </mc:Choice>
                  <mc:Fallback>
                    <p:oleObj name="Equation" r:id="rId20" imgW="13970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0278" y="2784592"/>
                            <a:ext cx="200025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67" name="Object 14"/>
              <p:cNvGraphicFramePr>
                <a:graphicFrameLocks noChangeAspect="1"/>
              </p:cNvGraphicFramePr>
              <p:nvPr/>
            </p:nvGraphicFramePr>
            <p:xfrm>
              <a:off x="857217" y="1602325"/>
              <a:ext cx="236537" cy="3254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67" name="Equation" r:id="rId21" imgW="165028" imgH="228501" progId="Equation.DSMT4">
                      <p:embed/>
                    </p:oleObj>
                  </mc:Choice>
                  <mc:Fallback>
                    <p:oleObj name="Equation" r:id="rId21" imgW="165028" imgH="228501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7217" y="1602325"/>
                            <a:ext cx="236537" cy="3254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64" name="Elipse 132"/>
            <p:cNvSpPr>
              <a:spLocks noChangeArrowheads="1"/>
            </p:cNvSpPr>
            <p:nvPr/>
          </p:nvSpPr>
          <p:spPr bwMode="auto">
            <a:xfrm>
              <a:off x="5752430" y="5413502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20" name="Grupo 141"/>
          <p:cNvGrpSpPr>
            <a:grpSpLocks/>
          </p:cNvGrpSpPr>
          <p:nvPr/>
        </p:nvGrpSpPr>
        <p:grpSpPr bwMode="auto">
          <a:xfrm>
            <a:off x="757237" y="4357688"/>
            <a:ext cx="1006476" cy="1050925"/>
            <a:chOff x="1955790" y="4710120"/>
            <a:chExt cx="1005998" cy="1051141"/>
          </a:xfrm>
        </p:grpSpPr>
        <p:cxnSp>
          <p:nvCxnSpPr>
            <p:cNvPr id="5159" name="Conector reto 80"/>
            <p:cNvCxnSpPr>
              <a:cxnSpLocks noChangeShapeType="1"/>
            </p:cNvCxnSpPr>
            <p:nvPr/>
          </p:nvCxnSpPr>
          <p:spPr bwMode="auto">
            <a:xfrm rot="5400000">
              <a:off x="2537624" y="5206312"/>
              <a:ext cx="576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0" name="Conector reto 81"/>
            <p:cNvCxnSpPr>
              <a:cxnSpLocks noChangeShapeType="1"/>
            </p:cNvCxnSpPr>
            <p:nvPr/>
          </p:nvCxnSpPr>
          <p:spPr bwMode="auto">
            <a:xfrm>
              <a:off x="2213690" y="4885654"/>
              <a:ext cx="612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16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346122"/>
                </p:ext>
              </p:extLst>
            </p:nvPr>
          </p:nvGraphicFramePr>
          <p:xfrm>
            <a:off x="2707909" y="5435756"/>
            <a:ext cx="253879" cy="325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68" name="Equation" r:id="rId22" imgW="177480" imgH="228600" progId="Equation.DSMT4">
                    <p:embed/>
                  </p:oleObj>
                </mc:Choice>
                <mc:Fallback>
                  <p:oleObj name="Equation" r:id="rId22" imgW="1774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7909" y="5435756"/>
                          <a:ext cx="253879" cy="3255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4968930"/>
                </p:ext>
              </p:extLst>
            </p:nvPr>
          </p:nvGraphicFramePr>
          <p:xfrm>
            <a:off x="1955790" y="4710120"/>
            <a:ext cx="272920" cy="325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69" name="Equation" r:id="rId24" imgW="190440" imgH="228600" progId="Equation.DSMT4">
                    <p:embed/>
                  </p:oleObj>
                </mc:Choice>
                <mc:Fallback>
                  <p:oleObj name="Equation" r:id="rId24" imgW="1904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5790" y="4710120"/>
                          <a:ext cx="272920" cy="3255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" name="Seta para a direita 142"/>
          <p:cNvSpPr>
            <a:spLocks noChangeArrowheads="1"/>
          </p:cNvSpPr>
          <p:nvPr/>
        </p:nvSpPr>
        <p:spPr bwMode="auto">
          <a:xfrm>
            <a:off x="2428875" y="4643438"/>
            <a:ext cx="785813" cy="500062"/>
          </a:xfrm>
          <a:prstGeom prst="rightArrow">
            <a:avLst>
              <a:gd name="adj1" fmla="val 50000"/>
              <a:gd name="adj2" fmla="val 5000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21" name="Grupo 143"/>
          <p:cNvGrpSpPr>
            <a:grpSpLocks/>
          </p:cNvGrpSpPr>
          <p:nvPr/>
        </p:nvGrpSpPr>
        <p:grpSpPr bwMode="auto">
          <a:xfrm>
            <a:off x="3357563" y="4911725"/>
            <a:ext cx="1254125" cy="649288"/>
            <a:chOff x="1166093" y="4764540"/>
            <a:chExt cx="1253448" cy="649969"/>
          </a:xfrm>
        </p:grpSpPr>
        <p:cxnSp>
          <p:nvCxnSpPr>
            <p:cNvPr id="5155" name="Conector reto 144"/>
            <p:cNvCxnSpPr>
              <a:cxnSpLocks noChangeShapeType="1"/>
            </p:cNvCxnSpPr>
            <p:nvPr/>
          </p:nvCxnSpPr>
          <p:spPr bwMode="auto">
            <a:xfrm rot="5400000">
              <a:off x="2226017" y="5051856"/>
              <a:ext cx="180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6" name="Conector reto 145"/>
            <p:cNvCxnSpPr>
              <a:cxnSpLocks noChangeShapeType="1"/>
            </p:cNvCxnSpPr>
            <p:nvPr/>
          </p:nvCxnSpPr>
          <p:spPr bwMode="auto">
            <a:xfrm>
              <a:off x="1462731" y="4940084"/>
              <a:ext cx="828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5157" name="Object 17"/>
            <p:cNvGraphicFramePr>
              <a:graphicFrameLocks noChangeAspect="1"/>
            </p:cNvGraphicFramePr>
            <p:nvPr/>
          </p:nvGraphicFramePr>
          <p:xfrm>
            <a:off x="2184591" y="5089072"/>
            <a:ext cx="234950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0" name="Equation" r:id="rId26" imgW="165028" imgH="228501" progId="Equation.DSMT4">
                    <p:embed/>
                  </p:oleObj>
                </mc:Choice>
                <mc:Fallback>
                  <p:oleObj name="Equation" r:id="rId26" imgW="165028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4591" y="5089072"/>
                          <a:ext cx="234950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58" name="Object 18"/>
            <p:cNvGraphicFramePr>
              <a:graphicFrameLocks noChangeAspect="1"/>
            </p:cNvGraphicFramePr>
            <p:nvPr/>
          </p:nvGraphicFramePr>
          <p:xfrm>
            <a:off x="1166093" y="4764540"/>
            <a:ext cx="25558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1" name="Equation" r:id="rId28" imgW="177646" imgH="228402" progId="Equation.DSMT4">
                    <p:embed/>
                  </p:oleObj>
                </mc:Choice>
                <mc:Fallback>
                  <p:oleObj name="Equation" r:id="rId28" imgW="177646" imgH="22840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6093" y="4764540"/>
                          <a:ext cx="255588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301826"/>
              </p:ext>
            </p:extLst>
          </p:nvPr>
        </p:nvGraphicFramePr>
        <p:xfrm>
          <a:off x="517525" y="5635625"/>
          <a:ext cx="29257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2" name="Equation" r:id="rId30" imgW="2057400" imgH="457200" progId="Equation.DSMT4">
                  <p:embed/>
                </p:oleObj>
              </mc:Choice>
              <mc:Fallback>
                <p:oleObj name="Equation" r:id="rId30" imgW="205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5635625"/>
                        <a:ext cx="292576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 Box 4"/>
          <p:cNvSpPr txBox="1">
            <a:spLocks noChangeArrowheads="1"/>
          </p:cNvSpPr>
          <p:nvPr/>
        </p:nvSpPr>
        <p:spPr bwMode="auto">
          <a:xfrm>
            <a:off x="7072313" y="3500438"/>
            <a:ext cx="1543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rotação com preservação da ortogonalidade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dos eixos</a:t>
            </a:r>
          </a:p>
        </p:txBody>
      </p:sp>
      <p:grpSp>
        <p:nvGrpSpPr>
          <p:cNvPr id="22" name="Grupo 86"/>
          <p:cNvGrpSpPr>
            <a:grpSpLocks/>
          </p:cNvGrpSpPr>
          <p:nvPr/>
        </p:nvGrpSpPr>
        <p:grpSpPr bwMode="auto">
          <a:xfrm>
            <a:off x="3360738" y="1801813"/>
            <a:ext cx="2422525" cy="2127250"/>
            <a:chOff x="3359945" y="1802029"/>
            <a:chExt cx="2422525" cy="2127037"/>
          </a:xfrm>
        </p:grpSpPr>
        <p:grpSp>
          <p:nvGrpSpPr>
            <p:cNvPr id="5146" name="Grupo 74"/>
            <p:cNvGrpSpPr>
              <a:grpSpLocks/>
            </p:cNvGrpSpPr>
            <p:nvPr/>
          </p:nvGrpSpPr>
          <p:grpSpPr bwMode="auto">
            <a:xfrm>
              <a:off x="3699672" y="1802029"/>
              <a:ext cx="1577973" cy="1423543"/>
              <a:chOff x="3714744" y="1576829"/>
              <a:chExt cx="1577973" cy="1423543"/>
            </a:xfrm>
          </p:grpSpPr>
          <p:grpSp>
            <p:nvGrpSpPr>
              <p:cNvPr id="5149" name="Grupo 66"/>
              <p:cNvGrpSpPr>
                <a:grpSpLocks/>
              </p:cNvGrpSpPr>
              <p:nvPr/>
            </p:nvGrpSpPr>
            <p:grpSpPr bwMode="auto">
              <a:xfrm>
                <a:off x="3714744" y="1714488"/>
                <a:ext cx="1571636" cy="1285884"/>
                <a:chOff x="642910" y="4715678"/>
                <a:chExt cx="1571636" cy="1285884"/>
              </a:xfrm>
            </p:grpSpPr>
            <p:cxnSp>
              <p:nvCxnSpPr>
                <p:cNvPr id="5153" name="Conector de seta reta 5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808352" y="5357826"/>
                  <a:ext cx="1285884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4" name="Conector de seta reta 52"/>
                <p:cNvCxnSpPr>
                  <a:cxnSpLocks noChangeShapeType="1"/>
                </p:cNvCxnSpPr>
                <p:nvPr/>
              </p:nvCxnSpPr>
              <p:spPr bwMode="auto">
                <a:xfrm>
                  <a:off x="642910" y="5395812"/>
                  <a:ext cx="157163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aphicFrame>
            <p:nvGraphicFramePr>
              <p:cNvPr id="515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9075305"/>
                  </p:ext>
                </p:extLst>
              </p:nvPr>
            </p:nvGraphicFramePr>
            <p:xfrm>
              <a:off x="5018079" y="2418119"/>
              <a:ext cx="274638" cy="325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73" name="Equation" r:id="rId32" imgW="190440" imgH="228600" progId="Equation.DSMT4">
                      <p:embed/>
                    </p:oleObj>
                  </mc:Choice>
                  <mc:Fallback>
                    <p:oleObj name="Equation" r:id="rId32" imgW="1904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8079" y="2418119"/>
                            <a:ext cx="274638" cy="325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1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0716911"/>
                  </p:ext>
                </p:extLst>
              </p:nvPr>
            </p:nvGraphicFramePr>
            <p:xfrm>
              <a:off x="4186229" y="1576829"/>
              <a:ext cx="290513" cy="3254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074" name="Equation" r:id="rId34" imgW="203040" imgH="228600" progId="Equation.DSMT4">
                      <p:embed/>
                    </p:oleObj>
                  </mc:Choice>
                  <mc:Fallback>
                    <p:oleObj name="Equation" r:id="rId34" imgW="20304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6229" y="1576829"/>
                            <a:ext cx="290513" cy="3254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52" name="Elipse 50"/>
              <p:cNvSpPr>
                <a:spLocks noChangeArrowheads="1"/>
              </p:cNvSpPr>
              <p:nvPr/>
            </p:nvSpPr>
            <p:spPr bwMode="auto">
              <a:xfrm rot="-1795240">
                <a:off x="3828118" y="2143116"/>
                <a:ext cx="1428760" cy="50006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aphicFrame>
          <p:nvGraphicFramePr>
            <p:cNvPr id="514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2781747"/>
                </p:ext>
              </p:extLst>
            </p:nvPr>
          </p:nvGraphicFramePr>
          <p:xfrm>
            <a:off x="3359945" y="3227461"/>
            <a:ext cx="2422525" cy="325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5" name="Equation" r:id="rId36" imgW="1688760" imgH="228600" progId="Equation.DSMT4">
                    <p:embed/>
                  </p:oleObj>
                </mc:Choice>
                <mc:Fallback>
                  <p:oleObj name="Equation" r:id="rId36" imgW="16887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9945" y="3227461"/>
                          <a:ext cx="2422525" cy="325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6737077"/>
                </p:ext>
              </p:extLst>
            </p:nvPr>
          </p:nvGraphicFramePr>
          <p:xfrm>
            <a:off x="3902870" y="3567152"/>
            <a:ext cx="1220787" cy="3619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6" name="Equation" r:id="rId38" imgW="850680" imgH="253800" progId="Equation.DSMT4">
                    <p:embed/>
                  </p:oleObj>
                </mc:Choice>
                <mc:Fallback>
                  <p:oleObj name="Equation" r:id="rId38" imgW="8506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2870" y="3567152"/>
                          <a:ext cx="1220787" cy="3619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" name="Object 21"/>
          <p:cNvGraphicFramePr>
            <a:graphicFrameLocks noChangeAspect="1"/>
          </p:cNvGraphicFramePr>
          <p:nvPr/>
        </p:nvGraphicFramePr>
        <p:xfrm>
          <a:off x="500063" y="6429375"/>
          <a:ext cx="24574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7" name="Equation" r:id="rId40" imgW="1727200" imgH="228600" progId="Equation.DSMT4">
                  <p:embed/>
                </p:oleObj>
              </mc:Choice>
              <mc:Fallback>
                <p:oleObj name="Equation" r:id="rId40" imgW="172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6429375"/>
                        <a:ext cx="24574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3143250" y="6429375"/>
            <a:ext cx="335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informação total é preservada</a:t>
            </a:r>
          </a:p>
        </p:txBody>
      </p:sp>
      <p:sp>
        <p:nvSpPr>
          <p:cNvPr id="92" name="Text Box 4"/>
          <p:cNvSpPr txBox="1">
            <a:spLocks noChangeArrowheads="1"/>
          </p:cNvSpPr>
          <p:nvPr/>
        </p:nvSpPr>
        <p:spPr bwMode="auto">
          <a:xfrm>
            <a:off x="3714750" y="5618163"/>
            <a:ext cx="642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1</a:t>
            </a:r>
            <a:r>
              <a:rPr lang="pt-BR" altLang="pt-BR" sz="1600" u="sng" baseline="30000"/>
              <a:t>a</a:t>
            </a:r>
            <a:r>
              <a:rPr lang="pt-BR" altLang="pt-BR" sz="1600"/>
              <a:t> CP</a:t>
            </a: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3714750" y="594360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2</a:t>
            </a:r>
            <a:r>
              <a:rPr lang="pt-BR" altLang="pt-BR" sz="1600" u="sng" baseline="30000"/>
              <a:t>a</a:t>
            </a:r>
            <a:r>
              <a:rPr lang="pt-BR" altLang="pt-BR" sz="1600"/>
              <a:t> CP</a:t>
            </a: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4643438" y="5618163"/>
            <a:ext cx="4286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ym typeface="Symbol" pitchFamily="18" charset="2"/>
              </a:rPr>
              <a:t></a:t>
            </a:r>
            <a:r>
              <a:rPr lang="pt-BR" altLang="pt-BR" sz="1600"/>
              <a:t> são chamados de autovetores</a:t>
            </a:r>
          </a:p>
        </p:txBody>
      </p: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643438" y="5943600"/>
            <a:ext cx="3929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sym typeface="Symbol" pitchFamily="18" charset="2"/>
              </a:rPr>
              <a:t></a:t>
            </a:r>
            <a:r>
              <a:rPr lang="pt-BR" altLang="pt-BR" sz="1600"/>
              <a:t> são chamados de autovalores (</a:t>
            </a:r>
            <a:r>
              <a:rPr lang="pt-BR" altLang="pt-BR" sz="1600" i="1">
                <a:sym typeface="Symbol" pitchFamily="18" charset="2"/>
              </a:rPr>
              <a:t></a:t>
            </a:r>
            <a:r>
              <a:rPr lang="pt-BR" altLang="pt-BR" sz="16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60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</a:t>
            </a:r>
            <a:r>
              <a:rPr lang="pt-BR" altLang="pt-BR" sz="16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600"/>
              <a:t>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CFFC-AED3-421A-A3FE-F04B7D739414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8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55" grpId="0" animBg="1"/>
      <p:bldP spid="143" grpId="0" animBg="1"/>
      <p:bldP spid="150" grpId="0"/>
      <p:bldP spid="89" grpId="0"/>
      <p:bldP spid="92" grpId="0"/>
      <p:bldP spid="95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822325" y="2466975"/>
          <a:ext cx="23812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ção" r:id="rId4" imgW="1676400" imgH="939800" progId="Equation.3">
                  <p:embed/>
                </p:oleObj>
              </mc:Choice>
              <mc:Fallback>
                <p:oleObj name="Equação" r:id="rId4" imgW="1676400" imgH="939800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466975"/>
                        <a:ext cx="238125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57188" y="1557338"/>
            <a:ext cx="8535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Os autovetores representam as transformações lineares aplicadas em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m</a:t>
            </a:r>
            <a:r>
              <a:rPr lang="pt-BR" altLang="pt-BR" sz="1600"/>
              <a:t> variáveis correlacionadas de modo a obter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m</a:t>
            </a:r>
            <a:r>
              <a:rPr lang="pt-BR" altLang="pt-BR" sz="1600"/>
              <a:t> variáveis não correlacionadas e podem ser representados na forma de uma matriz </a:t>
            </a:r>
            <a:r>
              <a:rPr lang="pt-BR" altLang="pt-BR" sz="1600" b="1">
                <a:sym typeface="Symbol" pitchFamily="18" charset="2"/>
              </a:rPr>
              <a:t>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/>
              <a:t>(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m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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m</a:t>
            </a:r>
            <a:r>
              <a:rPr lang="pt-BR" altLang="pt-BR" sz="1600"/>
              <a:t>):</a:t>
            </a:r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Autovalores e </a:t>
            </a:r>
            <a:r>
              <a:rPr lang="pt-BR" dirty="0" err="1" smtClean="0"/>
              <a:t>Autovetores</a:t>
            </a:r>
            <a:endParaRPr lang="pt-BR" dirty="0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57188" y="3895725"/>
            <a:ext cx="8535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Os autovalores representam a variância de cada componente (variável transformada) e podem ser representadas na forma de uma matriz diagonal </a:t>
            </a:r>
            <a:r>
              <a:rPr lang="pt-BR" altLang="pt-BR" sz="1600" b="1">
                <a:sym typeface="Symbol" pitchFamily="18" charset="2"/>
              </a:rPr>
              <a:t></a:t>
            </a:r>
            <a:r>
              <a:rPr lang="pt-BR" altLang="pt-BR" sz="1600"/>
              <a:t> (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m 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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m</a:t>
            </a:r>
            <a:r>
              <a:rPr lang="pt-BR" altLang="pt-BR" sz="1600"/>
              <a:t>):</a:t>
            </a: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3348038" y="2547938"/>
            <a:ext cx="5438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Nesta matriz, os autovetores estão organizados em colunas, ou seja, o 1</a:t>
            </a:r>
            <a:r>
              <a:rPr lang="pt-BR" altLang="pt-BR" sz="1600" u="sng" baseline="30000"/>
              <a:t>o</a:t>
            </a:r>
            <a:r>
              <a:rPr lang="pt-BR" altLang="pt-BR" sz="1600"/>
              <a:t> autovetor está na 1</a:t>
            </a:r>
            <a:r>
              <a:rPr lang="pt-BR" altLang="pt-BR" sz="1600" u="sng" baseline="30000"/>
              <a:t>a</a:t>
            </a:r>
            <a:r>
              <a:rPr lang="pt-BR" altLang="pt-BR" sz="1600"/>
              <a:t> coluna, o 2</a:t>
            </a:r>
            <a:r>
              <a:rPr lang="pt-BR" altLang="pt-BR" sz="1600" u="sng" baseline="30000"/>
              <a:t>o</a:t>
            </a:r>
            <a:r>
              <a:rPr lang="pt-BR" altLang="pt-BR" sz="1600"/>
              <a:t> autovetor está na 2</a:t>
            </a:r>
            <a:r>
              <a:rPr lang="pt-BR" altLang="pt-BR" sz="1600" u="sng" baseline="30000"/>
              <a:t>a</a:t>
            </a:r>
            <a:r>
              <a:rPr lang="pt-BR" altLang="pt-BR" sz="1600"/>
              <a:t> coluna e assim por diante.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203575" y="5056188"/>
            <a:ext cx="1873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</a:t>
            </a:r>
            <a:r>
              <a:rPr lang="pt-BR" altLang="pt-BR" sz="1600" i="1">
                <a:sym typeface="Symbol" pitchFamily="18" charset="2"/>
              </a:rPr>
              <a:t></a:t>
            </a:r>
            <a:r>
              <a:rPr lang="pt-BR" altLang="pt-BR" sz="16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60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</a:t>
            </a:r>
            <a:r>
              <a:rPr lang="pt-BR" altLang="pt-BR" sz="16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60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</a:t>
            </a:r>
            <a:r>
              <a:rPr lang="pt-BR" altLang="pt-BR" sz="160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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m</a:t>
            </a:r>
            <a:r>
              <a:rPr lang="pt-BR" altLang="pt-BR" sz="1600"/>
              <a:t>)</a:t>
            </a:r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357188" y="5970588"/>
            <a:ext cx="853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 smtClean="0"/>
              <a:t>Por ser uma matriz diagonal, usualmente os autovalores são apresentados como um vetor</a:t>
            </a:r>
            <a:endParaRPr lang="pt-BR" altLang="pt-BR" sz="1600" dirty="0"/>
          </a:p>
        </p:txBody>
      </p:sp>
      <p:graphicFrame>
        <p:nvGraphicFramePr>
          <p:cNvPr id="28" name="Objeto 27"/>
          <p:cNvGraphicFramePr>
            <a:graphicFrameLocks noChangeAspect="1"/>
          </p:cNvGraphicFramePr>
          <p:nvPr/>
        </p:nvGraphicFramePr>
        <p:xfrm>
          <a:off x="822325" y="4559300"/>
          <a:ext cx="20193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Equação" r:id="rId6" imgW="1422400" imgH="939800" progId="Equation.3">
                  <p:embed/>
                </p:oleObj>
              </mc:Choice>
              <mc:Fallback>
                <p:oleObj name="Equação" r:id="rId6" imgW="1422400" imgH="939800" progId="Equation.3">
                  <p:embed/>
                  <p:pic>
                    <p:nvPicPr>
                      <p:cNvPr id="0" name="Objeto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559300"/>
                        <a:ext cx="20193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54D37-F1BC-469C-85CA-9BDA72E0E11B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38611" y="6309320"/>
            <a:ext cx="8429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Mas como são calculados os autovalores e </a:t>
            </a:r>
            <a:r>
              <a:rPr lang="pt-BR" altLang="pt-BR" sz="1600" dirty="0" err="1"/>
              <a:t>autovetores</a:t>
            </a:r>
            <a:r>
              <a:rPr lang="pt-BR" altLang="pt-BR" sz="16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6" grpId="0"/>
      <p:bldP spid="24" grpId="0"/>
      <p:bldP spid="26" grpId="0"/>
      <p:bldP spid="2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421112"/>
              </p:ext>
            </p:extLst>
          </p:nvPr>
        </p:nvGraphicFramePr>
        <p:xfrm>
          <a:off x="3327000" y="5217393"/>
          <a:ext cx="22907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" name="Equação" r:id="rId4" imgW="1612900" imgH="939800" progId="Equation.3">
                  <p:embed/>
                </p:oleObj>
              </mc:Choice>
              <mc:Fallback>
                <p:oleObj name="Equação" r:id="rId4" imgW="1612900" imgH="939800" progId="Equation.3">
                  <p:embed/>
                  <p:pic>
                    <p:nvPicPr>
                      <p:cNvPr id="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000" y="5217393"/>
                        <a:ext cx="2290763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8701" y="3933056"/>
            <a:ext cx="8429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Supondo que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/>
              <a:t> amostras sejam avaliadas segundo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/>
              <a:t> variáveis diferentes (atributos), podemos representar o conjunto de valores observados por um matriz </a:t>
            </a:r>
            <a:r>
              <a:rPr lang="pt-BR" altLang="pt-BR" sz="1800" b="1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dirty="0"/>
              <a:t>, onde cada elemento </a:t>
            </a:r>
            <a:r>
              <a:rPr lang="pt-BR" altLang="pt-BR" sz="1800" i="1" dirty="0" err="1">
                <a:latin typeface="Times New Roman" charset="0"/>
                <a:cs typeface="Times New Roman" charset="0"/>
              </a:rPr>
              <a:t>x</a:t>
            </a:r>
            <a:r>
              <a:rPr lang="pt-BR" altLang="pt-BR" sz="1800" i="1" baseline="-25000" dirty="0" err="1">
                <a:latin typeface="Times New Roman" charset="0"/>
                <a:cs typeface="Times New Roman" charset="0"/>
              </a:rPr>
              <a:t>ij</a:t>
            </a:r>
            <a:r>
              <a:rPr lang="pt-BR" altLang="pt-BR" sz="1600" dirty="0"/>
              <a:t> representa o valor da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/>
              <a:t>-</a:t>
            </a:r>
            <a:r>
              <a:rPr lang="pt-BR" altLang="pt-BR" sz="1600" dirty="0" err="1"/>
              <a:t>ésima</a:t>
            </a:r>
            <a:r>
              <a:rPr lang="pt-BR" altLang="pt-BR" sz="1600" dirty="0"/>
              <a:t> amostra para 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j</a:t>
            </a:r>
            <a:r>
              <a:rPr lang="pt-BR" altLang="pt-BR" sz="1600" dirty="0"/>
              <a:t>-</a:t>
            </a:r>
            <a:r>
              <a:rPr lang="pt-BR" altLang="pt-BR" sz="1600" dirty="0" err="1"/>
              <a:t>ésima</a:t>
            </a:r>
            <a:r>
              <a:rPr lang="pt-BR" altLang="pt-BR" sz="1600" dirty="0"/>
              <a:t> variável.</a:t>
            </a:r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Relacionamento entre Variáveis</a:t>
            </a:r>
            <a:endParaRPr lang="pt-BR" dirty="0"/>
          </a:p>
        </p:txBody>
      </p:sp>
      <p:grpSp>
        <p:nvGrpSpPr>
          <p:cNvPr id="2" name="Grupo 147"/>
          <p:cNvGrpSpPr>
            <a:grpSpLocks/>
          </p:cNvGrpSpPr>
          <p:nvPr/>
        </p:nvGrpSpPr>
        <p:grpSpPr bwMode="auto">
          <a:xfrm>
            <a:off x="3820713" y="4941168"/>
            <a:ext cx="1625600" cy="328613"/>
            <a:chOff x="1231426" y="4067861"/>
            <a:chExt cx="1626062" cy="328613"/>
          </a:xfrm>
        </p:grpSpPr>
        <p:graphicFrame>
          <p:nvGraphicFramePr>
            <p:cNvPr id="7186" name="Object 17"/>
            <p:cNvGraphicFramePr>
              <a:graphicFrameLocks noChangeAspect="1"/>
            </p:cNvGraphicFramePr>
            <p:nvPr/>
          </p:nvGraphicFramePr>
          <p:xfrm>
            <a:off x="1231426" y="4067861"/>
            <a:ext cx="29051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5" name="Equation" r:id="rId6" imgW="203112" imgH="228501" progId="Equation.DSMT4">
                    <p:embed/>
                  </p:oleObj>
                </mc:Choice>
                <mc:Fallback>
                  <p:oleObj name="Equation" r:id="rId6" imgW="203112" imgH="228501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426" y="4067861"/>
                          <a:ext cx="29051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7" name="Object 51"/>
            <p:cNvGraphicFramePr>
              <a:graphicFrameLocks noChangeAspect="1"/>
            </p:cNvGraphicFramePr>
            <p:nvPr/>
          </p:nvGraphicFramePr>
          <p:xfrm>
            <a:off x="1679784" y="4067861"/>
            <a:ext cx="3095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6" name="Equation" r:id="rId8" imgW="215806" imgH="228501" progId="Equation.DSMT4">
                    <p:embed/>
                  </p:oleObj>
                </mc:Choice>
                <mc:Fallback>
                  <p:oleObj name="Equation" r:id="rId8" imgW="215806" imgH="228501" progId="Equation.DSMT4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784" y="4067861"/>
                          <a:ext cx="30956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8" name="Object 52"/>
            <p:cNvGraphicFramePr>
              <a:graphicFrameLocks noChangeAspect="1"/>
            </p:cNvGraphicFramePr>
            <p:nvPr/>
          </p:nvGraphicFramePr>
          <p:xfrm>
            <a:off x="2513000" y="4067861"/>
            <a:ext cx="3444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17" name="Equation" r:id="rId10" imgW="241300" imgH="228600" progId="Equation.DSMT4">
                    <p:embed/>
                  </p:oleObj>
                </mc:Choice>
                <mc:Fallback>
                  <p:oleObj name="Equation" r:id="rId10" imgW="241300" imgH="228600" progId="Equation.DSMT4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000" y="4067861"/>
                          <a:ext cx="3444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D9126-E68A-4257-B88B-B699C26FA852}" type="slidenum">
              <a:rPr lang="pt-BR"/>
              <a:pPr>
                <a:defRPr/>
              </a:pPr>
              <a:t>8</a:t>
            </a:fld>
            <a:endParaRPr lang="pt-BR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9433"/>
              </p:ext>
            </p:extLst>
          </p:nvPr>
        </p:nvGraphicFramePr>
        <p:xfrm>
          <a:off x="4183978" y="1412776"/>
          <a:ext cx="2908302" cy="2324100"/>
        </p:xfrm>
        <a:graphic>
          <a:graphicData uri="http://schemas.openxmlformats.org/drawingml/2006/table">
            <a:tbl>
              <a:tblPr/>
              <a:tblGrid>
                <a:gridCol w="675538"/>
                <a:gridCol w="558191"/>
                <a:gridCol w="558191"/>
                <a:gridCol w="558191"/>
                <a:gridCol w="558191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Amostra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1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</a:t>
                      </a:r>
                      <a:endParaRPr lang="pt-BR" sz="1100" b="0" i="1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5" name="Grupo 24"/>
          <p:cNvGrpSpPr/>
          <p:nvPr/>
        </p:nvGrpSpPr>
        <p:grpSpPr>
          <a:xfrm>
            <a:off x="1706892" y="1687939"/>
            <a:ext cx="1861960" cy="1862909"/>
            <a:chOff x="853893" y="1710107"/>
            <a:chExt cx="1861960" cy="1862909"/>
          </a:xfrm>
        </p:grpSpPr>
        <p:sp>
          <p:nvSpPr>
            <p:cNvPr id="26" name="Retângulo 121"/>
            <p:cNvSpPr>
              <a:spLocks noChangeArrowheads="1"/>
            </p:cNvSpPr>
            <p:nvPr/>
          </p:nvSpPr>
          <p:spPr bwMode="auto">
            <a:xfrm>
              <a:off x="1511055" y="1710107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8" name="Retângulo 119"/>
            <p:cNvSpPr>
              <a:spLocks noChangeArrowheads="1"/>
            </p:cNvSpPr>
            <p:nvPr/>
          </p:nvSpPr>
          <p:spPr bwMode="auto">
            <a:xfrm>
              <a:off x="1072947" y="2148439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9" name="Retângulo 117"/>
            <p:cNvSpPr>
              <a:spLocks noChangeArrowheads="1"/>
            </p:cNvSpPr>
            <p:nvPr/>
          </p:nvSpPr>
          <p:spPr bwMode="auto">
            <a:xfrm>
              <a:off x="853893" y="2367604"/>
              <a:ext cx="1204798" cy="120541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cxnSp>
        <p:nvCxnSpPr>
          <p:cNvPr id="30" name="Conector reto 29"/>
          <p:cNvCxnSpPr/>
          <p:nvPr/>
        </p:nvCxnSpPr>
        <p:spPr bwMode="auto">
          <a:xfrm flipV="1">
            <a:off x="1703571" y="1484784"/>
            <a:ext cx="1242036" cy="1257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Retângulo 122"/>
          <p:cNvSpPr>
            <a:spLocks noChangeArrowheads="1"/>
          </p:cNvSpPr>
          <p:nvPr/>
        </p:nvSpPr>
        <p:spPr bwMode="auto">
          <a:xfrm>
            <a:off x="2079424" y="2284826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3" name="Retângulo 122"/>
          <p:cNvSpPr>
            <a:spLocks noChangeArrowheads="1"/>
          </p:cNvSpPr>
          <p:nvPr/>
        </p:nvSpPr>
        <p:spPr bwMode="auto">
          <a:xfrm>
            <a:off x="2524904" y="1845568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4" name="Retângulo 122"/>
          <p:cNvSpPr>
            <a:spLocks noChangeArrowheads="1"/>
          </p:cNvSpPr>
          <p:nvPr/>
        </p:nvSpPr>
        <p:spPr bwMode="auto">
          <a:xfrm>
            <a:off x="1870752" y="2509380"/>
            <a:ext cx="55194" cy="5522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pSp>
        <p:nvGrpSpPr>
          <p:cNvPr id="35" name="Grupo 34"/>
          <p:cNvGrpSpPr/>
          <p:nvPr/>
        </p:nvGrpSpPr>
        <p:grpSpPr>
          <a:xfrm>
            <a:off x="1925946" y="2564602"/>
            <a:ext cx="741560" cy="822302"/>
            <a:chOff x="1072947" y="2586770"/>
            <a:chExt cx="741560" cy="822302"/>
          </a:xfrm>
        </p:grpSpPr>
        <p:sp>
          <p:nvSpPr>
            <p:cNvPr id="36" name="Retângulo 123"/>
            <p:cNvSpPr>
              <a:spLocks noChangeArrowheads="1"/>
            </p:cNvSpPr>
            <p:nvPr/>
          </p:nvSpPr>
          <p:spPr bwMode="auto">
            <a:xfrm>
              <a:off x="1455861" y="2750713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" name="Retângulo 125"/>
            <p:cNvSpPr>
              <a:spLocks noChangeArrowheads="1"/>
            </p:cNvSpPr>
            <p:nvPr/>
          </p:nvSpPr>
          <p:spPr bwMode="auto">
            <a:xfrm>
              <a:off x="1251409" y="3079462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8" name="Retângulo 126"/>
            <p:cNvSpPr>
              <a:spLocks noChangeArrowheads="1"/>
            </p:cNvSpPr>
            <p:nvPr/>
          </p:nvSpPr>
          <p:spPr bwMode="auto">
            <a:xfrm>
              <a:off x="1292001" y="2765323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9" name="Retângulo 127"/>
            <p:cNvSpPr>
              <a:spLocks noChangeArrowheads="1"/>
            </p:cNvSpPr>
            <p:nvPr/>
          </p:nvSpPr>
          <p:spPr bwMode="auto">
            <a:xfrm>
              <a:off x="1730109" y="2984489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0" name="Retângulo 128"/>
            <p:cNvSpPr>
              <a:spLocks noChangeArrowheads="1"/>
            </p:cNvSpPr>
            <p:nvPr/>
          </p:nvSpPr>
          <p:spPr bwMode="auto">
            <a:xfrm>
              <a:off x="1525657" y="3313237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" name="Retângulo 129"/>
            <p:cNvSpPr>
              <a:spLocks noChangeArrowheads="1"/>
            </p:cNvSpPr>
            <p:nvPr/>
          </p:nvSpPr>
          <p:spPr bwMode="auto">
            <a:xfrm>
              <a:off x="1759313" y="3353850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2" name="Retângulo 131"/>
            <p:cNvSpPr>
              <a:spLocks noChangeArrowheads="1"/>
            </p:cNvSpPr>
            <p:nvPr/>
          </p:nvSpPr>
          <p:spPr bwMode="auto">
            <a:xfrm>
              <a:off x="1730109" y="2586770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3" name="Retângulo 132"/>
            <p:cNvSpPr>
              <a:spLocks noChangeArrowheads="1"/>
            </p:cNvSpPr>
            <p:nvPr/>
          </p:nvSpPr>
          <p:spPr bwMode="auto">
            <a:xfrm>
              <a:off x="1072947" y="3298628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4" name="Retângulo 127"/>
            <p:cNvSpPr>
              <a:spLocks noChangeArrowheads="1"/>
            </p:cNvSpPr>
            <p:nvPr/>
          </p:nvSpPr>
          <p:spPr bwMode="auto">
            <a:xfrm>
              <a:off x="1525657" y="3050785"/>
              <a:ext cx="55194" cy="5522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45" name="CaixaDeTexto 44"/>
          <p:cNvSpPr txBox="1"/>
          <p:nvPr/>
        </p:nvSpPr>
        <p:spPr>
          <a:xfrm>
            <a:off x="2634476" y="2354116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861118" y="2122356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1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222797" y="1687939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pt-BR" sz="1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upo 84"/>
          <p:cNvGrpSpPr/>
          <p:nvPr/>
        </p:nvGrpSpPr>
        <p:grpSpPr>
          <a:xfrm>
            <a:off x="7236296" y="1497184"/>
            <a:ext cx="1573250" cy="461665"/>
            <a:chOff x="7307205" y="1650709"/>
            <a:chExt cx="1573250" cy="461665"/>
          </a:xfrm>
        </p:grpSpPr>
        <p:sp>
          <p:nvSpPr>
            <p:cNvPr id="86" name="Retângulo 85"/>
            <p:cNvSpPr/>
            <p:nvPr/>
          </p:nvSpPr>
          <p:spPr>
            <a:xfrm>
              <a:off x="7652234" y="1650709"/>
              <a:ext cx="12282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200" dirty="0" smtClean="0">
                  <a:cs typeface="Times New Roman" charset="0"/>
                </a:rPr>
                <a:t>mesma posição</a:t>
              </a:r>
            </a:p>
            <a:p>
              <a:pPr algn="ctr"/>
              <a:r>
                <a:rPr lang="pt-BR" altLang="pt-BR" sz="1200" dirty="0" smtClean="0">
                  <a:cs typeface="Times New Roman" charset="0"/>
                </a:rPr>
                <a:t>geográfica</a:t>
              </a:r>
              <a:endParaRPr lang="pt-BR" sz="1200" dirty="0"/>
            </a:p>
          </p:txBody>
        </p:sp>
        <p:cxnSp>
          <p:nvCxnSpPr>
            <p:cNvPr id="87" name="Conector de seta reta 86"/>
            <p:cNvCxnSpPr/>
            <p:nvPr/>
          </p:nvCxnSpPr>
          <p:spPr bwMode="auto">
            <a:xfrm flipH="1">
              <a:off x="7307205" y="1881541"/>
              <a:ext cx="36004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047104"/>
              </p:ext>
            </p:extLst>
          </p:nvPr>
        </p:nvGraphicFramePr>
        <p:xfrm>
          <a:off x="1531590" y="2540397"/>
          <a:ext cx="48672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6" name="Equação" r:id="rId4" imgW="3429000" imgH="939800" progId="Equation.3">
                  <p:embed/>
                </p:oleObj>
              </mc:Choice>
              <mc:Fallback>
                <p:oleObj name="Equação" r:id="rId4" imgW="34290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590" y="2540397"/>
                        <a:ext cx="486727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Matriz de Variância-Covariância</a:t>
            </a:r>
            <a:endParaRPr lang="pt-BR" dirty="0"/>
          </a:p>
        </p:txBody>
      </p:sp>
      <p:graphicFrame>
        <p:nvGraphicFramePr>
          <p:cNvPr id="1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661410"/>
              </p:ext>
            </p:extLst>
          </p:nvPr>
        </p:nvGraphicFramePr>
        <p:xfrm>
          <a:off x="3240881" y="5733256"/>
          <a:ext cx="26622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7" name="Equation" r:id="rId6" imgW="1714500" imgH="457200" progId="Equation.DSMT4">
                  <p:embed/>
                </p:oleObj>
              </mc:Choice>
              <mc:Fallback>
                <p:oleObj name="Equation" r:id="rId6" imgW="1714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881" y="5733256"/>
                        <a:ext cx="2662238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154"/>
          <p:cNvGrpSpPr>
            <a:grpSpLocks/>
          </p:cNvGrpSpPr>
          <p:nvPr/>
        </p:nvGrpSpPr>
        <p:grpSpPr bwMode="auto">
          <a:xfrm>
            <a:off x="2522190" y="2276872"/>
            <a:ext cx="4210050" cy="1597025"/>
            <a:chOff x="4572000" y="2314569"/>
            <a:chExt cx="4208491" cy="1596806"/>
          </a:xfrm>
        </p:grpSpPr>
        <p:graphicFrame>
          <p:nvGraphicFramePr>
            <p:cNvPr id="7180" name="Object 8"/>
            <p:cNvGraphicFramePr>
              <a:graphicFrameLocks noChangeAspect="1"/>
            </p:cNvGraphicFramePr>
            <p:nvPr/>
          </p:nvGraphicFramePr>
          <p:xfrm>
            <a:off x="4572000" y="2314569"/>
            <a:ext cx="29051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8" name="Equation" r:id="rId8" imgW="203112" imgH="228501" progId="Equation.DSMT4">
                    <p:embed/>
                  </p:oleObj>
                </mc:Choice>
                <mc:Fallback>
                  <p:oleObj name="Equation" r:id="rId8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314569"/>
                          <a:ext cx="29051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Object 54"/>
            <p:cNvGraphicFramePr>
              <a:graphicFrameLocks noChangeAspect="1"/>
            </p:cNvGraphicFramePr>
            <p:nvPr/>
          </p:nvGraphicFramePr>
          <p:xfrm>
            <a:off x="5857884" y="2314569"/>
            <a:ext cx="3095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39" name="Equation" r:id="rId10" imgW="215806" imgH="228501" progId="Equation.DSMT4">
                    <p:embed/>
                  </p:oleObj>
                </mc:Choice>
                <mc:Fallback>
                  <p:oleObj name="Equation" r:id="rId10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84" y="2314569"/>
                          <a:ext cx="3095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2" name="Object 55"/>
            <p:cNvGraphicFramePr>
              <a:graphicFrameLocks noChangeAspect="1"/>
            </p:cNvGraphicFramePr>
            <p:nvPr/>
          </p:nvGraphicFramePr>
          <p:xfrm>
            <a:off x="7572396" y="2314569"/>
            <a:ext cx="34448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0" name="Equation" r:id="rId12" imgW="241300" imgH="228600" progId="Equation.DSMT4">
                    <p:embed/>
                  </p:oleObj>
                </mc:Choice>
                <mc:Fallback>
                  <p:oleObj name="Equation" r:id="rId12" imgW="2413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96" y="2314569"/>
                          <a:ext cx="344487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3" name="Object 56"/>
            <p:cNvGraphicFramePr>
              <a:graphicFrameLocks noChangeAspect="1"/>
            </p:cNvGraphicFramePr>
            <p:nvPr/>
          </p:nvGraphicFramePr>
          <p:xfrm>
            <a:off x="8462991" y="2615288"/>
            <a:ext cx="29051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1" name="Equation" r:id="rId14" imgW="203112" imgH="228501" progId="Equation.DSMT4">
                    <p:embed/>
                  </p:oleObj>
                </mc:Choice>
                <mc:Fallback>
                  <p:oleObj name="Equation" r:id="rId14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2991" y="2615288"/>
                          <a:ext cx="29051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4" name="Object 57"/>
            <p:cNvGraphicFramePr>
              <a:graphicFrameLocks noChangeAspect="1"/>
            </p:cNvGraphicFramePr>
            <p:nvPr/>
          </p:nvGraphicFramePr>
          <p:xfrm>
            <a:off x="8453466" y="2939820"/>
            <a:ext cx="3095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2" name="Equation" r:id="rId15" imgW="215806" imgH="228501" progId="Equation.DSMT4">
                    <p:embed/>
                  </p:oleObj>
                </mc:Choice>
                <mc:Fallback>
                  <p:oleObj name="Equation" r:id="rId15" imgW="215806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3466" y="2939820"/>
                          <a:ext cx="3095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5" name="Object 58"/>
            <p:cNvGraphicFramePr>
              <a:graphicFrameLocks noChangeAspect="1"/>
            </p:cNvGraphicFramePr>
            <p:nvPr/>
          </p:nvGraphicFramePr>
          <p:xfrm>
            <a:off x="8436003" y="3582762"/>
            <a:ext cx="3444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3" name="Equation" r:id="rId16" imgW="241300" imgH="228600" progId="Equation.DSMT4">
                    <p:embed/>
                  </p:oleObj>
                </mc:Choice>
                <mc:Fallback>
                  <p:oleObj name="Equation" r:id="rId16" imgW="2413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6003" y="3582762"/>
                          <a:ext cx="3444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" name="Text Box 4"/>
          <p:cNvSpPr txBox="1">
            <a:spLocks noChangeArrowheads="1"/>
          </p:cNvSpPr>
          <p:nvPr/>
        </p:nvSpPr>
        <p:spPr bwMode="auto">
          <a:xfrm>
            <a:off x="357188" y="1556792"/>
            <a:ext cx="842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variância de cada variável e as covariâncias entre todos os pares de variáveis podem ser representadas através da matriz de variância-covariância </a:t>
            </a:r>
            <a:r>
              <a:rPr lang="pt-BR" altLang="pt-BR" sz="1600" b="1" dirty="0">
                <a:sym typeface="Symbol" pitchFamily="18" charset="2"/>
              </a:rPr>
              <a:t></a:t>
            </a:r>
            <a:r>
              <a:rPr lang="pt-BR" altLang="pt-BR" sz="1600" b="1" baseline="-25000" dirty="0">
                <a:latin typeface="Times New Roman" charset="0"/>
                <a:cs typeface="Times New Roman" charset="0"/>
              </a:rPr>
              <a:t>X</a:t>
            </a:r>
            <a:r>
              <a:rPr lang="pt-BR" altLang="pt-BR" sz="1600" b="1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/>
              <a:t>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 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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/>
              <a:t>):</a:t>
            </a:r>
          </a:p>
        </p:txBody>
      </p:sp>
      <p:graphicFrame>
        <p:nvGraphicFramePr>
          <p:cNvPr id="1135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13532"/>
              </p:ext>
            </p:extLst>
          </p:nvPr>
        </p:nvGraphicFramePr>
        <p:xfrm>
          <a:off x="2771800" y="4437112"/>
          <a:ext cx="31829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4" name="Equation" r:id="rId17" imgW="2438400" imgH="609600" progId="Equation.DSMT4">
                  <p:embed/>
                </p:oleObj>
              </mc:Choice>
              <mc:Fallback>
                <p:oleObj name="Equation" r:id="rId17" imgW="24384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437112"/>
                        <a:ext cx="31829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D9126-E68A-4257-B88B-B699C26FA852}" type="slidenum">
              <a:rPr lang="pt-BR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18426</TotalTime>
  <Words>3431</Words>
  <Application>Microsoft Office PowerPoint</Application>
  <PresentationFormat>Apresentação na tela (4:3)</PresentationFormat>
  <Paragraphs>1221</Paragraphs>
  <Slides>38</Slides>
  <Notes>27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9" baseType="lpstr">
      <vt:lpstr>Arial Unicode MS</vt:lpstr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Estrutura padrão</vt:lpstr>
      <vt:lpstr>Equation</vt:lpstr>
      <vt:lpstr>Equação</vt:lpstr>
      <vt:lpstr>Estatística: Aplicação ao Sensoriamento Remoto  SER 204 - ANO  2023  Componentes Principais</vt:lpstr>
      <vt:lpstr>Informação X Redundância</vt:lpstr>
      <vt:lpstr>Informação X Redundância</vt:lpstr>
      <vt:lpstr>Informação X Redundância</vt:lpstr>
      <vt:lpstr>Informação X Redundância</vt:lpstr>
      <vt:lpstr>Transformação por Componentes Principais (exemplo 2D)</vt:lpstr>
      <vt:lpstr>Autovalores e Autovetores</vt:lpstr>
      <vt:lpstr>Relacionamento entre Variáveis</vt:lpstr>
      <vt:lpstr>Matriz de Variância-Covariância</vt:lpstr>
      <vt:lpstr>Cálculo dos Autovalores e Autovetores</vt:lpstr>
      <vt:lpstr>Exemplo</vt:lpstr>
      <vt:lpstr>Exemplo</vt:lpstr>
      <vt:lpstr>Análise de Componentes Principais</vt:lpstr>
      <vt:lpstr>Análise de Componentes Principais</vt:lpstr>
      <vt:lpstr>Análise de Componentes Principais no R</vt:lpstr>
      <vt:lpstr>Análise de Componentes Principais no R</vt:lpstr>
      <vt:lpstr>Observações</vt:lpstr>
      <vt:lpstr>Observações</vt:lpstr>
      <vt:lpstr>Observações</vt:lpstr>
      <vt:lpstr>Aplicações</vt:lpstr>
      <vt:lpstr>Aplicações</vt:lpstr>
      <vt:lpstr>Visualização de Dados</vt:lpstr>
      <vt:lpstr>Visualização de Dados</vt:lpstr>
      <vt:lpstr>Visualização de Dados</vt:lpstr>
      <vt:lpstr>Visualização de Dados</vt:lpstr>
      <vt:lpstr>Visualização de Dados</vt:lpstr>
      <vt:lpstr>Aplicações</vt:lpstr>
      <vt:lpstr>Aplicações</vt:lpstr>
      <vt:lpstr>Aplicações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</vt:lpstr>
      <vt:lpstr>Exemplo: Simulação de dados correlacionados em R</vt:lpstr>
      <vt:lpstr>Exemplo: Simulação de dados correlacionados em R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Componentes Principais</dc:title>
  <dc:creator>Camilo Daleles Rennó, DPI/INPE</dc:creator>
  <cp:lastModifiedBy>Conta da Microsoft</cp:lastModifiedBy>
  <cp:revision>913</cp:revision>
  <dcterms:created xsi:type="dcterms:W3CDTF">2003-03-18T00:57:51Z</dcterms:created>
  <dcterms:modified xsi:type="dcterms:W3CDTF">2023-06-06T11:10:19Z</dcterms:modified>
</cp:coreProperties>
</file>