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6"/>
  </p:notesMasterIdLst>
  <p:sldIdLst>
    <p:sldId id="336" r:id="rId3"/>
    <p:sldId id="283" r:id="rId4"/>
    <p:sldId id="284" r:id="rId5"/>
    <p:sldId id="323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57" r:id="rId15"/>
    <p:sldId id="327" r:id="rId16"/>
    <p:sldId id="328" r:id="rId17"/>
    <p:sldId id="295" r:id="rId18"/>
    <p:sldId id="261" r:id="rId19"/>
    <p:sldId id="294" r:id="rId20"/>
    <p:sldId id="258" r:id="rId21"/>
    <p:sldId id="259" r:id="rId22"/>
    <p:sldId id="260" r:id="rId23"/>
    <p:sldId id="262" r:id="rId24"/>
    <p:sldId id="263" r:id="rId25"/>
    <p:sldId id="264" r:id="rId26"/>
    <p:sldId id="296" r:id="rId27"/>
    <p:sldId id="298" r:id="rId28"/>
    <p:sldId id="268" r:id="rId29"/>
    <p:sldId id="273" r:id="rId30"/>
    <p:sldId id="299" r:id="rId31"/>
    <p:sldId id="302" r:id="rId32"/>
    <p:sldId id="301" r:id="rId33"/>
    <p:sldId id="300" r:id="rId34"/>
    <p:sldId id="274" r:id="rId35"/>
    <p:sldId id="303" r:id="rId36"/>
    <p:sldId id="304" r:id="rId37"/>
    <p:sldId id="305" r:id="rId38"/>
    <p:sldId id="329" r:id="rId39"/>
    <p:sldId id="330" r:id="rId40"/>
    <p:sldId id="269" r:id="rId41"/>
    <p:sldId id="265" r:id="rId42"/>
    <p:sldId id="267" r:id="rId43"/>
    <p:sldId id="326" r:id="rId44"/>
    <p:sldId id="332" r:id="rId45"/>
    <p:sldId id="333" r:id="rId46"/>
    <p:sldId id="266" r:id="rId47"/>
    <p:sldId id="325" r:id="rId48"/>
    <p:sldId id="270" r:id="rId49"/>
    <p:sldId id="271" r:id="rId50"/>
    <p:sldId id="272" r:id="rId51"/>
    <p:sldId id="313" r:id="rId52"/>
    <p:sldId id="276" r:id="rId53"/>
    <p:sldId id="277" r:id="rId54"/>
    <p:sldId id="279" r:id="rId55"/>
    <p:sldId id="334" r:id="rId56"/>
    <p:sldId id="281" r:id="rId57"/>
    <p:sldId id="335" r:id="rId58"/>
    <p:sldId id="317" r:id="rId59"/>
    <p:sldId id="280" r:id="rId60"/>
    <p:sldId id="278" r:id="rId61"/>
    <p:sldId id="282" r:id="rId62"/>
    <p:sldId id="322" r:id="rId63"/>
    <p:sldId id="287" r:id="rId64"/>
    <p:sldId id="321" r:id="rId6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777777"/>
    <a:srgbClr val="3333CC"/>
    <a:srgbClr val="0000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61" autoAdjust="0"/>
    <p:restoredTop sz="94660"/>
  </p:normalViewPr>
  <p:slideViewPr>
    <p:cSldViewPr>
      <p:cViewPr>
        <p:scale>
          <a:sx n="75" d="100"/>
          <a:sy n="75" d="100"/>
        </p:scale>
        <p:origin x="-1085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FF9EDD-7C0D-4642-AC27-85BE9EAED7D4}" type="datetimeFigureOut">
              <a:rPr lang="pt-BR"/>
              <a:pPr>
                <a:defRPr/>
              </a:pPr>
              <a:t>14/08/2011</a:t>
            </a:fld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A794E86-D155-4BA3-A142-DA3F96E6EF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67E72-7645-4701-B91A-66150A4D3A10}" type="slidenum">
              <a:rPr lang="pt-PT"/>
              <a:pPr>
                <a:defRPr/>
              </a:pPr>
              <a:t>1</a:t>
            </a:fld>
            <a:endParaRPr lang="pt-PT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4" descr="wally"/>
          <p:cNvPicPr>
            <a:picLocks noChangeAspect="1" noChangeArrowheads="1"/>
          </p:cNvPicPr>
          <p:nvPr userDrawn="1"/>
        </p:nvPicPr>
        <p:blipFill>
          <a:blip r:embed="rId13">
            <a:lum bright="50000" contrast="-66000"/>
          </a:blip>
          <a:srcRect/>
          <a:stretch>
            <a:fillRect/>
          </a:stretch>
        </p:blipFill>
        <p:spPr bwMode="auto">
          <a:xfrm>
            <a:off x="323850" y="333375"/>
            <a:ext cx="8534400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95" name="Rectangle 35"/>
          <p:cNvSpPr>
            <a:spLocks noChangeArrowheads="1"/>
          </p:cNvSpPr>
          <p:nvPr userDrawn="1"/>
        </p:nvSpPr>
        <p:spPr bwMode="auto">
          <a:xfrm>
            <a:off x="304800" y="346075"/>
            <a:ext cx="8534400" cy="63246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1028" name="Picture 76" descr="INPElogocomplet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6096000"/>
            <a:ext cx="3003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50" y="357188"/>
            <a:ext cx="84296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defRPr/>
            </a:pPr>
            <a:endParaRPr lang="pt-BR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165919" name="Text Box 31"/>
          <p:cNvSpPr txBox="1">
            <a:spLocks noChangeArrowheads="1"/>
          </p:cNvSpPr>
          <p:nvPr/>
        </p:nvSpPr>
        <p:spPr bwMode="auto">
          <a:xfrm>
            <a:off x="1219200" y="381000"/>
            <a:ext cx="7553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40000"/>
              </a:spcBef>
              <a:defRPr/>
            </a:pPr>
            <a:r>
              <a:rPr lang="pt-BR" sz="1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Programa de Pós-Graduação em Demografia do Cedeplar-UFMG, Belo Horizonte, 08 a 12 de Agosto de 2011</a:t>
            </a:r>
            <a:br>
              <a:rPr lang="pt-BR" sz="1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pt-BR" sz="10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6627" name="Text Box 32"/>
          <p:cNvSpPr txBox="1">
            <a:spLocks noChangeArrowheads="1"/>
          </p:cNvSpPr>
          <p:nvPr/>
        </p:nvSpPr>
        <p:spPr bwMode="auto">
          <a:xfrm>
            <a:off x="228600" y="228600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40000"/>
              </a:spcBef>
            </a:pPr>
            <a:r>
              <a:rPr lang="pt-BR" sz="800">
                <a:latin typeface="Calibri" pitchFamily="34" charset="0"/>
              </a:rPr>
              <a:t>Martin Handford, </a:t>
            </a:r>
            <a:r>
              <a:rPr lang="pt-BR" sz="800" i="1">
                <a:latin typeface="Calibri" pitchFamily="34" charset="0"/>
              </a:rPr>
              <a:t>Where´s Wally?</a:t>
            </a:r>
            <a:br>
              <a:rPr lang="pt-BR" sz="800" i="1">
                <a:latin typeface="Calibri" pitchFamily="34" charset="0"/>
              </a:rPr>
            </a:br>
            <a:endParaRPr lang="pt-BR" sz="800" i="1">
              <a:latin typeface="Calibri" pitchFamily="34" charset="0"/>
            </a:endParaRPr>
          </a:p>
        </p:txBody>
      </p:sp>
      <p:sp>
        <p:nvSpPr>
          <p:cNvPr id="26628" name="Rectangle 40"/>
          <p:cNvSpPr>
            <a:spLocks noChangeArrowheads="1"/>
          </p:cNvSpPr>
          <p:nvPr/>
        </p:nvSpPr>
        <p:spPr bwMode="auto">
          <a:xfrm>
            <a:off x="2286000" y="1250950"/>
            <a:ext cx="640556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pt-BR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Oficina-Curso: Abordagens Espaciais em Estudos Populacionais:</a:t>
            </a:r>
            <a:br>
              <a:rPr lang="pt-BR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                     Técnicas de Representação e Métodos Analíticos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65929" name="Text Box 41"/>
          <p:cNvSpPr txBox="1">
            <a:spLocks noChangeArrowheads="1"/>
          </p:cNvSpPr>
          <p:nvPr/>
        </p:nvSpPr>
        <p:spPr bwMode="auto">
          <a:xfrm>
            <a:off x="395288" y="1844675"/>
            <a:ext cx="8391525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pt-B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Aula 8[M3][Lab]</a:t>
            </a:r>
          </a:p>
          <a:p>
            <a:pPr algn="r">
              <a:defRPr/>
            </a:pPr>
            <a:r>
              <a:rPr lang="pt-B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Integração de Dados: Espaço Celular</a:t>
            </a: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algn="r">
              <a:defRPr/>
            </a:pPr>
            <a:r>
              <a:rPr lang="pt-BR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Conceitos e Prática com o Plug-in Preenchimento de Células do TerraView</a:t>
            </a:r>
            <a:endParaRPr lang="en-US" i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630" name="Rectangle 43"/>
          <p:cNvSpPr>
            <a:spLocks noChangeArrowheads="1"/>
          </p:cNvSpPr>
          <p:nvPr/>
        </p:nvSpPr>
        <p:spPr bwMode="auto">
          <a:xfrm flipV="1">
            <a:off x="827088" y="1789113"/>
            <a:ext cx="7783512" cy="36512"/>
          </a:xfrm>
          <a:prstGeom prst="rect">
            <a:avLst/>
          </a:prstGeom>
          <a:solidFill>
            <a:srgbClr val="0000FF">
              <a:alpha val="87057"/>
            </a:srgb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kumimoji="1" lang="en-US">
              <a:latin typeface="Verdana" pitchFamily="34" charset="0"/>
            </a:endParaRPr>
          </a:p>
        </p:txBody>
      </p:sp>
      <p:pic>
        <p:nvPicPr>
          <p:cNvPr id="26631" name="Picture 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019800"/>
            <a:ext cx="1981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40"/>
          <p:cNvSpPr>
            <a:spLocks noChangeArrowheads="1"/>
          </p:cNvSpPr>
          <p:nvPr/>
        </p:nvSpPr>
        <p:spPr bwMode="auto">
          <a:xfrm>
            <a:off x="1547813" y="4278313"/>
            <a:ext cx="6405562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pt-BR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André Augusto Gavlak</a:t>
            </a:r>
          </a:p>
          <a:p>
            <a:pPr algn="ctr"/>
            <a:r>
              <a:rPr lang="pt-BR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Antônio Miguel Vieira Monteiro</a:t>
            </a:r>
          </a:p>
          <a:p>
            <a:pPr algn="ctr"/>
            <a:r>
              <a:rPr lang="pt-BR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Roberta R</a:t>
            </a:r>
            <a:r>
              <a:rPr lang="pt-BR" sz="1600">
                <a:latin typeface="Verdana" pitchFamily="34" charset="0"/>
              </a:rPr>
              <a:t>osemback</a:t>
            </a:r>
            <a:endParaRPr lang="en-US" sz="16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323850" y="908050"/>
            <a:ext cx="8496300" cy="719138"/>
          </a:xfrm>
          <a:prstGeom prst="rect">
            <a:avLst/>
          </a:prstGeom>
          <a:gradFill rotWithShape="1">
            <a:gsLst>
              <a:gs pos="0">
                <a:srgbClr val="FFFF00">
                  <a:alpha val="14000"/>
                </a:srgbClr>
              </a:gs>
              <a:gs pos="100000">
                <a:srgbClr val="FFFFAD">
                  <a:alpha val="17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t="3370" b="3933"/>
          <a:stretch>
            <a:fillRect/>
          </a:stretch>
        </p:blipFill>
        <p:spPr bwMode="auto">
          <a:xfrm>
            <a:off x="71438" y="1357313"/>
            <a:ext cx="6357937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Visualizando os dados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150" y="1428750"/>
            <a:ext cx="142875" cy="1428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Straight Connector 13"/>
          <p:cNvCxnSpPr>
            <a:stCxn id="11" idx="3"/>
          </p:cNvCxnSpPr>
          <p:nvPr/>
        </p:nvCxnSpPr>
        <p:spPr>
          <a:xfrm>
            <a:off x="581025" y="1500188"/>
            <a:ext cx="1071563" cy="4286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 rot="16200000" flipH="1">
            <a:off x="576263" y="1504950"/>
            <a:ext cx="928688" cy="10620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72250" y="2000250"/>
            <a:ext cx="2428875" cy="2586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Adicionar Tema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Plano de informação: “Localidades”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Vista: “Dados”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Nome do Tema: “Localidades”</a:t>
            </a:r>
          </a:p>
        </p:txBody>
      </p:sp>
      <p:sp>
        <p:nvSpPr>
          <p:cNvPr id="45063" name="TextBox 21"/>
          <p:cNvSpPr txBox="1">
            <a:spLocks noChangeArrowheads="1"/>
          </p:cNvSpPr>
          <p:nvPr/>
        </p:nvSpPr>
        <p:spPr bwMode="auto">
          <a:xfrm>
            <a:off x="214313" y="75247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 Criar Temas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 l="6179" t="5127" r="92063" b="93075"/>
          <a:stretch>
            <a:fillRect/>
          </a:stretch>
        </p:blipFill>
        <p:spPr bwMode="auto">
          <a:xfrm>
            <a:off x="1581150" y="1890713"/>
            <a:ext cx="785813" cy="64293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858000" y="5286375"/>
            <a:ext cx="1785938" cy="369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488692"/>
            <a:ext cx="9144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Repita este procedimento para todos os planos de informações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Visualizando os dados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5063" y="2214563"/>
            <a:ext cx="2643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Selecione os temas e clique em Desenhar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37968" t="4785" r="60156" b="92871"/>
          <a:stretch>
            <a:fillRect/>
          </a:stretch>
        </p:blipFill>
        <p:spPr bwMode="auto">
          <a:xfrm>
            <a:off x="6929438" y="4000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 t="2929" b="3320"/>
          <a:stretch>
            <a:fillRect/>
          </a:stretch>
        </p:blipFill>
        <p:spPr bwMode="auto">
          <a:xfrm>
            <a:off x="242888" y="1357313"/>
            <a:ext cx="5857875" cy="439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Desmatamento</a:t>
            </a:r>
          </a:p>
        </p:txBody>
      </p:sp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285750" y="857250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Editar Legenda e alteração de visual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 l="28711" t="15381" r="28516" b="18701"/>
          <a:stretch>
            <a:fillRect/>
          </a:stretch>
        </p:blipFill>
        <p:spPr bwMode="auto">
          <a:xfrm>
            <a:off x="342900" y="1446213"/>
            <a:ext cx="4157663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4643438" y="1643063"/>
            <a:ext cx="4500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Botão direito no tema “Desmatamento_2000”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Editar Legenda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Número de fatias: “3”</a:t>
            </a:r>
          </a:p>
          <a:p>
            <a:pPr>
              <a:buFont typeface="Arial" charset="0"/>
              <a:buChar char="•"/>
            </a:pPr>
            <a:endParaRPr lang="pt-BR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Visual das Fatias: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0524" t="58210" r="58011" b="34441"/>
          <a:stretch>
            <a:fillRect/>
          </a:stretch>
        </p:blipFill>
        <p:spPr bwMode="auto">
          <a:xfrm>
            <a:off x="5000625" y="4143375"/>
            <a:ext cx="2786063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00688" y="6072188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Executar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88" y="2928938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Aplicar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9531" t="9717" b="17773"/>
          <a:stretch>
            <a:fillRect/>
          </a:stretch>
        </p:blipFill>
        <p:spPr bwMode="auto">
          <a:xfrm>
            <a:off x="1071563" y="1143000"/>
            <a:ext cx="6465887" cy="466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Desmatamento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Altimetria</a:t>
            </a:r>
          </a:p>
        </p:txBody>
      </p:sp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285750" y="857250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Editar Legenda e alteração de visual</a:t>
            </a:r>
          </a:p>
        </p:txBody>
      </p: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4643438" y="1643063"/>
            <a:ext cx="4500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Botão direito no tema “Altimetria”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Editar Legenda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Número de fatias: “10”</a:t>
            </a:r>
          </a:p>
          <a:p>
            <a:pPr>
              <a:buFont typeface="Arial" charset="0"/>
              <a:buChar char="•"/>
            </a:pPr>
            <a:endParaRPr lang="pt-BR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88" y="4286250"/>
            <a:ext cx="1785937" cy="369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Executar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88" y="2928938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Aplicar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 l="29297" t="15381" r="29101" b="18701"/>
          <a:stretch>
            <a:fillRect/>
          </a:stretch>
        </p:blipFill>
        <p:spPr bwMode="auto">
          <a:xfrm>
            <a:off x="285750" y="1428750"/>
            <a:ext cx="4071938" cy="516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255" name="TextBox 10"/>
          <p:cNvSpPr txBox="1">
            <a:spLocks noChangeArrowheads="1"/>
          </p:cNvSpPr>
          <p:nvPr/>
        </p:nvSpPr>
        <p:spPr bwMode="auto">
          <a:xfrm>
            <a:off x="4572000" y="3643313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Carregar Barra de Cores: Atlas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60325"/>
            <a:ext cx="8229600" cy="5111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Altimetria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 l="18557" t="15925" r="4124" b="19642"/>
          <a:stretch>
            <a:fillRect/>
          </a:stretch>
        </p:blipFill>
        <p:spPr bwMode="auto">
          <a:xfrm>
            <a:off x="1357313" y="1500188"/>
            <a:ext cx="6323012" cy="4214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4"/>
          <p:cNvSpPr txBox="1">
            <a:spLocks noChangeArrowheads="1"/>
          </p:cNvSpPr>
          <p:nvPr/>
        </p:nvSpPr>
        <p:spPr bwMode="auto">
          <a:xfrm>
            <a:off x="285750" y="857250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Editar Legenda e alteração de visual</a:t>
            </a:r>
          </a:p>
        </p:txBody>
      </p:sp>
      <p:sp>
        <p:nvSpPr>
          <p:cNvPr id="57346" name="TextBox 6"/>
          <p:cNvSpPr txBox="1">
            <a:spLocks noChangeArrowheads="1"/>
          </p:cNvSpPr>
          <p:nvPr/>
        </p:nvSpPr>
        <p:spPr bwMode="auto">
          <a:xfrm>
            <a:off x="5500688" y="1928813"/>
            <a:ext cx="3357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Botão direito no tema “Setor_Censitario_2000”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Editar Legenda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Modo: Passos Iguais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Atributo: “</a:t>
            </a:r>
            <a:r>
              <a:rPr lang="pt-BR" sz="2400" i="1">
                <a:latin typeface="Calibri" pitchFamily="34" charset="0"/>
              </a:rPr>
              <a:t>Populacao</a:t>
            </a:r>
            <a:r>
              <a:rPr lang="pt-BR" sz="2400">
                <a:latin typeface="Calibri" pitchFamily="34" charset="0"/>
              </a:rPr>
              <a:t>”</a:t>
            </a:r>
          </a:p>
          <a:p>
            <a:endParaRPr lang="pt-BR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Manipulação de cores</a:t>
            </a:r>
          </a:p>
          <a:p>
            <a:pPr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88" y="5643563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OK</a:t>
            </a:r>
          </a:p>
        </p:txBody>
      </p:sp>
      <p:sp>
        <p:nvSpPr>
          <p:cNvPr id="5734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Setores Censitários 2000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l="26953" t="17578" r="27344" b="20898"/>
          <a:stretch>
            <a:fillRect/>
          </a:stretch>
        </p:blipFill>
        <p:spPr bwMode="auto">
          <a:xfrm>
            <a:off x="500063" y="1500188"/>
            <a:ext cx="4714875" cy="507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72188" y="4071938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Aplicar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9336" t="8056" b="20166"/>
          <a:stretch>
            <a:fillRect/>
          </a:stretch>
        </p:blipFill>
        <p:spPr bwMode="auto">
          <a:xfrm>
            <a:off x="142875" y="1428750"/>
            <a:ext cx="6840538" cy="487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Setores Censitários 2000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 l="62891" t="43606" r="18945" b="48535"/>
          <a:stretch>
            <a:fillRect/>
          </a:stretch>
        </p:blipFill>
        <p:spPr bwMode="auto">
          <a:xfrm>
            <a:off x="7138988" y="3429000"/>
            <a:ext cx="1928812" cy="66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 t="2929" r="53711" b="26025"/>
          <a:stretch>
            <a:fillRect/>
          </a:stretch>
        </p:blipFill>
        <p:spPr bwMode="auto">
          <a:xfrm>
            <a:off x="214313" y="1214438"/>
            <a:ext cx="4286250" cy="526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Alterar visual dos demais temas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 l="25195" t="30762" r="25000" b="33350"/>
          <a:stretch>
            <a:fillRect/>
          </a:stretch>
        </p:blipFill>
        <p:spPr bwMode="auto">
          <a:xfrm>
            <a:off x="4786313" y="2786063"/>
            <a:ext cx="40894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922" t="10986" r="13867" b="22363"/>
          <a:stretch>
            <a:fillRect/>
          </a:stretch>
        </p:blipFill>
        <p:spPr bwMode="auto">
          <a:xfrm>
            <a:off x="1643063" y="1357313"/>
            <a:ext cx="5616575" cy="452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Rodovias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 t="2929" b="332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04813"/>
            <a:ext cx="20716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2411413" y="1196975"/>
            <a:ext cx="50069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dirty="0">
                <a:cs typeface="+mn-cs"/>
              </a:rPr>
              <a:t>O </a:t>
            </a:r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TerraView</a:t>
            </a:r>
            <a:r>
              <a:rPr lang="pt-BR" dirty="0">
                <a:cs typeface="+mn-cs"/>
              </a:rPr>
              <a:t>  é um aplicativo geográfico, um Sistema de Informação Geográfica – SIG, construído sobre a biblioteca de </a:t>
            </a:r>
            <a:r>
              <a:rPr lang="pt-BR" dirty="0" err="1">
                <a:cs typeface="+mn-cs"/>
              </a:rPr>
              <a:t>geoprocessamento</a:t>
            </a:r>
            <a:r>
              <a:rPr lang="pt-BR" dirty="0">
                <a:cs typeface="+mn-cs"/>
              </a:rPr>
              <a:t> </a:t>
            </a:r>
            <a:r>
              <a:rPr lang="pt-BR" b="1" dirty="0" err="1">
                <a:cs typeface="+mn-cs"/>
              </a:rPr>
              <a:t>TerraLib</a:t>
            </a:r>
            <a:r>
              <a:rPr lang="pt-BR" dirty="0">
                <a:cs typeface="+mn-cs"/>
              </a:rPr>
              <a:t> , tendo como principais objetivos apresentar à comunidade um visualizador de dados geográficos com recursos de consulta e análise destes dados.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91275"/>
            <a:ext cx="9144000" cy="466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>
                <a:solidFill>
                  <a:schemeClr val="bg1"/>
                </a:solidFill>
              </a:rPr>
              <a:t>http://www.dpi.inpe.br/terraview/index.php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411413" y="3573463"/>
            <a:ext cx="5111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defRPr/>
            </a:pPr>
            <a:r>
              <a:rPr lang="en-US" dirty="0">
                <a:cs typeface="+mn-cs"/>
              </a:rPr>
              <a:t>O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TerraView</a:t>
            </a:r>
            <a:r>
              <a:rPr lang="en-US" dirty="0">
                <a:cs typeface="+mn-cs"/>
              </a:rPr>
              <a:t> é um </a:t>
            </a:r>
            <a:r>
              <a:rPr lang="en-US" dirty="0" err="1">
                <a:cs typeface="+mn-cs"/>
              </a:rPr>
              <a:t>produto</a:t>
            </a:r>
            <a:r>
              <a:rPr lang="en-US" dirty="0">
                <a:cs typeface="+mn-cs"/>
              </a:rPr>
              <a:t> do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INPE</a:t>
            </a:r>
            <a:r>
              <a:rPr lang="en-US" dirty="0">
                <a:cs typeface="+mn-cs"/>
              </a:rPr>
              <a:t> de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distribuição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gratuíta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e de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código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aberto</a:t>
            </a:r>
            <a:r>
              <a:rPr lang="en-US" dirty="0">
                <a:cs typeface="+mn-cs"/>
              </a:rPr>
              <a:t> com </a:t>
            </a:r>
            <a:r>
              <a:rPr lang="en-US" dirty="0" err="1">
                <a:cs typeface="+mn-cs"/>
              </a:rPr>
              <a:t>licença</a:t>
            </a:r>
            <a:r>
              <a:rPr lang="en-US" dirty="0">
                <a:cs typeface="+mn-cs"/>
              </a:rPr>
              <a:t> GPL. 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422116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9922" t="8789" r="16211" b="22363"/>
          <a:stretch>
            <a:fillRect/>
          </a:stretch>
        </p:blipFill>
        <p:spPr bwMode="auto">
          <a:xfrm>
            <a:off x="1143000" y="1357313"/>
            <a:ext cx="6500813" cy="503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Localidades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929" b="3320"/>
          <a:stretch>
            <a:fillRect/>
          </a:stretch>
        </p:blipFill>
        <p:spPr bwMode="auto">
          <a:xfrm>
            <a:off x="1071563" y="1357313"/>
            <a:ext cx="6786562" cy="508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 l="36328" t="30762" r="36133" b="33350"/>
          <a:stretch>
            <a:fillRect/>
          </a:stretch>
        </p:blipFill>
        <p:spPr bwMode="auto">
          <a:xfrm>
            <a:off x="642938" y="2493963"/>
            <a:ext cx="2952750" cy="3078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4"/>
          <a:srcRect l="33008" t="42676" r="33008" b="45605"/>
          <a:stretch>
            <a:fillRect/>
          </a:stretch>
        </p:blipFill>
        <p:spPr bwMode="auto">
          <a:xfrm>
            <a:off x="4357688" y="2281238"/>
            <a:ext cx="3643312" cy="100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urved Down Arrow 5"/>
          <p:cNvSpPr/>
          <p:nvPr/>
        </p:nvSpPr>
        <p:spPr>
          <a:xfrm rot="19803812">
            <a:off x="2654300" y="2024063"/>
            <a:ext cx="2584450" cy="11207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43563" y="3852863"/>
            <a:ext cx="942975" cy="884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5"/>
          <a:srcRect l="38867" t="42676" r="38867" b="45605"/>
          <a:stretch>
            <a:fillRect/>
          </a:stretch>
        </p:blipFill>
        <p:spPr bwMode="auto">
          <a:xfrm>
            <a:off x="4857750" y="5281613"/>
            <a:ext cx="2387600" cy="100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Criação do espaço celular</a:t>
            </a:r>
          </a:p>
        </p:txBody>
      </p:sp>
      <p:sp>
        <p:nvSpPr>
          <p:cNvPr id="69639" name="TextBox 9"/>
          <p:cNvSpPr txBox="1">
            <a:spLocks noChangeArrowheads="1"/>
          </p:cNvSpPr>
          <p:nvPr/>
        </p:nvSpPr>
        <p:spPr bwMode="auto">
          <a:xfrm>
            <a:off x="214313" y="10001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Calibri" pitchFamily="34" charset="0"/>
              </a:rPr>
              <a:t>-&gt; Plano / Criar Células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6"/>
          <p:cNvGrpSpPr>
            <a:grpSpLocks/>
          </p:cNvGrpSpPr>
          <p:nvPr/>
        </p:nvGrpSpPr>
        <p:grpSpPr bwMode="auto">
          <a:xfrm>
            <a:off x="142875" y="785813"/>
            <a:ext cx="2428875" cy="2809875"/>
            <a:chOff x="285720" y="2071678"/>
            <a:chExt cx="3000396" cy="316782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/>
            <a:srcRect t="2930" r="81686" b="72900"/>
            <a:stretch>
              <a:fillRect/>
            </a:stretch>
          </p:blipFill>
          <p:spPr bwMode="auto">
            <a:xfrm>
              <a:off x="285720" y="2071678"/>
              <a:ext cx="3000396" cy="3167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15189" y="3356707"/>
              <a:ext cx="2357174" cy="2863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38281" t="29492" r="38281" b="32422"/>
          <a:stretch>
            <a:fillRect/>
          </a:stretch>
        </p:blipFill>
        <p:spPr bwMode="auto">
          <a:xfrm>
            <a:off x="2786063" y="2786063"/>
            <a:ext cx="285750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6105" t="4753" r="92151" b="93067"/>
          <a:stretch>
            <a:fillRect/>
          </a:stretch>
        </p:blipFill>
        <p:spPr bwMode="auto">
          <a:xfrm>
            <a:off x="928688" y="5072063"/>
            <a:ext cx="714375" cy="71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 t="2929" r="81250" b="50928"/>
          <a:stretch>
            <a:fillRect/>
          </a:stretch>
        </p:blipFill>
        <p:spPr bwMode="auto">
          <a:xfrm>
            <a:off x="6429375" y="1643063"/>
            <a:ext cx="2503488" cy="4929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857500" y="6143625"/>
            <a:ext cx="928688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Down Arrow 12"/>
          <p:cNvSpPr/>
          <p:nvPr/>
        </p:nvSpPr>
        <p:spPr>
          <a:xfrm>
            <a:off x="1000125" y="3929063"/>
            <a:ext cx="571500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Down Arrow 14"/>
          <p:cNvSpPr/>
          <p:nvPr/>
        </p:nvSpPr>
        <p:spPr>
          <a:xfrm rot="16200000">
            <a:off x="1964532" y="5036344"/>
            <a:ext cx="571500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Down Arrow 15"/>
          <p:cNvSpPr/>
          <p:nvPr/>
        </p:nvSpPr>
        <p:spPr>
          <a:xfrm rot="16200000">
            <a:off x="5804694" y="5053807"/>
            <a:ext cx="571500" cy="322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6858000" y="6072188"/>
            <a:ext cx="928688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6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Visualizando o Espaço Celular criado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2929" b="3320"/>
          <a:stretch>
            <a:fillRect/>
          </a:stretch>
        </p:blipFill>
        <p:spPr bwMode="auto">
          <a:xfrm>
            <a:off x="1071563" y="1071563"/>
            <a:ext cx="6596062" cy="494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Visualizando o Espaço Celular criado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 l="31577" t="19043" r="31902" b="28142"/>
          <a:stretch>
            <a:fillRect/>
          </a:stretch>
        </p:blipFill>
        <p:spPr bwMode="auto">
          <a:xfrm>
            <a:off x="142875" y="1336675"/>
            <a:ext cx="4714875" cy="545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 interface do plugin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000250"/>
            <a:ext cx="4286250" cy="5715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214313" y="714375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34" charset="0"/>
              </a:rPr>
              <a:t>Parâmetros  de entrada</a:t>
            </a:r>
          </a:p>
        </p:txBody>
      </p:sp>
      <p:cxnSp>
        <p:nvCxnSpPr>
          <p:cNvPr id="9" name="Straight Arrow Connector 8"/>
          <p:cNvCxnSpPr>
            <a:stCxn id="6" idx="3"/>
            <a:endCxn id="23" idx="1"/>
          </p:cNvCxnSpPr>
          <p:nvPr/>
        </p:nvCxnSpPr>
        <p:spPr>
          <a:xfrm flipV="1">
            <a:off x="4572000" y="2249488"/>
            <a:ext cx="1214438" cy="36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750" y="2643188"/>
            <a:ext cx="4286250" cy="492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2" name="Straight Arrow Connector 11"/>
          <p:cNvCxnSpPr>
            <a:stCxn id="11" idx="3"/>
            <a:endCxn id="28" idx="1"/>
          </p:cNvCxnSpPr>
          <p:nvPr/>
        </p:nvCxnSpPr>
        <p:spPr>
          <a:xfrm>
            <a:off x="4572000" y="2889250"/>
            <a:ext cx="1214438" cy="539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5750" y="3214688"/>
            <a:ext cx="4286250" cy="50006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Straight Arrow Connector 13"/>
          <p:cNvCxnSpPr>
            <a:stCxn id="13" idx="3"/>
            <a:endCxn id="34" idx="1"/>
          </p:cNvCxnSpPr>
          <p:nvPr/>
        </p:nvCxnSpPr>
        <p:spPr>
          <a:xfrm>
            <a:off x="4572000" y="3465513"/>
            <a:ext cx="1214438" cy="121443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5750" y="3786188"/>
            <a:ext cx="4286250" cy="7143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8" name="Straight Arrow Connector 17"/>
          <p:cNvCxnSpPr>
            <a:stCxn id="17" idx="3"/>
            <a:endCxn id="39" idx="1"/>
          </p:cNvCxnSpPr>
          <p:nvPr/>
        </p:nvCxnSpPr>
        <p:spPr>
          <a:xfrm>
            <a:off x="4572000" y="4143375"/>
            <a:ext cx="1214438" cy="185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5786438" y="1928813"/>
            <a:ext cx="2786062" cy="642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Escolha o tema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86438" y="3143250"/>
            <a:ext cx="2786062" cy="571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Selecione a representação geométrica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86438" y="4429125"/>
            <a:ext cx="2786062" cy="5000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Escolha o operador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86438" y="5643563"/>
            <a:ext cx="2786062" cy="7143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Escolha o atributo (opcional)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7" grpId="0" animBg="1"/>
      <p:bldP spid="23" grpId="0" animBg="1"/>
      <p:bldP spid="28" grpId="0" animBg="1"/>
      <p:bldP spid="34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31641" t="19043" r="31445" b="28572"/>
          <a:stretch>
            <a:fillRect/>
          </a:stretch>
        </p:blipFill>
        <p:spPr bwMode="auto">
          <a:xfrm>
            <a:off x="112713" y="1500188"/>
            <a:ext cx="453072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 interface do plugin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1928813"/>
            <a:ext cx="4143375" cy="642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214313" y="714375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34" charset="0"/>
              </a:rPr>
              <a:t>Parâmetros  de saída</a:t>
            </a:r>
          </a:p>
        </p:txBody>
      </p:sp>
      <p:cxnSp>
        <p:nvCxnSpPr>
          <p:cNvPr id="9" name="Straight Arrow Connector 8"/>
          <p:cNvCxnSpPr>
            <a:stCxn id="6" idx="3"/>
            <a:endCxn id="23" idx="1"/>
          </p:cNvCxnSpPr>
          <p:nvPr/>
        </p:nvCxnSpPr>
        <p:spPr>
          <a:xfrm>
            <a:off x="4441825" y="2251075"/>
            <a:ext cx="1331913" cy="68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750" y="2643188"/>
            <a:ext cx="4143375" cy="7858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2" name="Straight Arrow Connector 11"/>
          <p:cNvCxnSpPr>
            <a:stCxn id="11" idx="3"/>
            <a:endCxn id="28" idx="1"/>
          </p:cNvCxnSpPr>
          <p:nvPr/>
        </p:nvCxnSpPr>
        <p:spPr>
          <a:xfrm>
            <a:off x="4429125" y="3035300"/>
            <a:ext cx="1357313" cy="393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7188" y="4071938"/>
            <a:ext cx="4071937" cy="9286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Straight Arrow Connector 13"/>
          <p:cNvCxnSpPr>
            <a:stCxn id="13" idx="3"/>
            <a:endCxn id="34" idx="1"/>
          </p:cNvCxnSpPr>
          <p:nvPr/>
        </p:nvCxnSpPr>
        <p:spPr>
          <a:xfrm>
            <a:off x="4429125" y="4537075"/>
            <a:ext cx="1357313" cy="14287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7188" y="5080000"/>
            <a:ext cx="4071937" cy="635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8" name="Straight Arrow Connector 17"/>
          <p:cNvCxnSpPr>
            <a:stCxn id="17" idx="3"/>
            <a:endCxn id="39" idx="1"/>
          </p:cNvCxnSpPr>
          <p:nvPr/>
        </p:nvCxnSpPr>
        <p:spPr>
          <a:xfrm>
            <a:off x="4429125" y="5397500"/>
            <a:ext cx="1357313" cy="60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5786438" y="1928813"/>
            <a:ext cx="2857500" cy="7794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Escolha o plano informação que contém o espaço celular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86438" y="3143250"/>
            <a:ext cx="2786062" cy="571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Selecione a tabela que receberá os dados de saída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86438" y="4429125"/>
            <a:ext cx="2786062" cy="5000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Nomeie o atributo que será criado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86438" y="5643563"/>
            <a:ext cx="2786062" cy="7143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Selecione atributo já criado (opcional)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7" grpId="0" animBg="1"/>
      <p:bldP spid="23" grpId="0" animBg="1"/>
      <p:bldP spid="28" grpId="0" animBg="1"/>
      <p:bldP spid="34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500063" y="-71438"/>
            <a:ext cx="9644063" cy="78581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Raster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0063" y="1071563"/>
            <a:ext cx="3643312" cy="1493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2000" smtClean="0"/>
              <a:t>Classe Majoritária</a:t>
            </a:r>
          </a:p>
          <a:p>
            <a:pPr eaLnBrk="1" hangingPunct="1"/>
            <a:r>
              <a:rPr lang="pt-BR" sz="2000" smtClean="0"/>
              <a:t>Porcentagem de cada classe</a:t>
            </a:r>
          </a:p>
          <a:p>
            <a:pPr eaLnBrk="1" hangingPunct="1"/>
            <a:r>
              <a:rPr lang="pt-BR" sz="2000" smtClean="0"/>
              <a:t>Desvio padrão</a:t>
            </a:r>
          </a:p>
          <a:p>
            <a:pPr eaLnBrk="1" hangingPunct="1">
              <a:buFontTx/>
              <a:buNone/>
            </a:pPr>
            <a:endParaRPr lang="pt-BR" sz="20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43912" t="28564" r="16796" b="29688"/>
          <a:stretch>
            <a:fillRect/>
          </a:stretch>
        </p:blipFill>
        <p:spPr bwMode="auto">
          <a:xfrm>
            <a:off x="5357813" y="3071813"/>
            <a:ext cx="285750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/>
          <a:srcRect l="24609" t="19775" r="13281" b="29688"/>
          <a:stretch>
            <a:fillRect/>
          </a:stretch>
        </p:blipFill>
        <p:spPr bwMode="auto">
          <a:xfrm>
            <a:off x="714375" y="3071813"/>
            <a:ext cx="3841750" cy="250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00625" y="1000125"/>
            <a:ext cx="22145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  Soma dos valores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  Valor máximo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  Valor mínimo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  Valor médio</a:t>
            </a:r>
          </a:p>
        </p:txBody>
      </p:sp>
      <p:sp>
        <p:nvSpPr>
          <p:cNvPr id="79878" name="TextBox 7"/>
          <p:cNvSpPr txBox="1">
            <a:spLocks noChangeArrowheads="1"/>
          </p:cNvSpPr>
          <p:nvPr/>
        </p:nvSpPr>
        <p:spPr bwMode="auto">
          <a:xfrm>
            <a:off x="1071563" y="571500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Modelo Digital de Elevação</a:t>
            </a:r>
          </a:p>
        </p:txBody>
      </p:sp>
      <p:sp>
        <p:nvSpPr>
          <p:cNvPr id="79879" name="TextBox 8"/>
          <p:cNvSpPr txBox="1">
            <a:spLocks noChangeArrowheads="1"/>
          </p:cNvSpPr>
          <p:nvPr/>
        </p:nvSpPr>
        <p:spPr bwMode="auto">
          <a:xfrm>
            <a:off x="5500688" y="5715000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Temático / Categórico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85750" y="939800"/>
            <a:ext cx="8229600" cy="61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Classe Majoritária -&gt; Desmatamento_2000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3912" t="28564" r="16796" b="29688"/>
          <a:stretch>
            <a:fillRect/>
          </a:stretch>
        </p:blipFill>
        <p:spPr bwMode="auto">
          <a:xfrm>
            <a:off x="285750" y="1947863"/>
            <a:ext cx="3446463" cy="292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43912" t="28564" r="16796" b="29688"/>
          <a:stretch>
            <a:fillRect/>
          </a:stretch>
        </p:blipFill>
        <p:spPr bwMode="auto">
          <a:xfrm>
            <a:off x="5483225" y="1928813"/>
            <a:ext cx="3446463" cy="292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9678" name="Group 46"/>
          <p:cNvGraphicFramePr>
            <a:graphicFrameLocks noGrp="1"/>
          </p:cNvGraphicFramePr>
          <p:nvPr/>
        </p:nvGraphicFramePr>
        <p:xfrm>
          <a:off x="5483225" y="1928813"/>
          <a:ext cx="3429000" cy="292735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679" name="Group 47"/>
          <p:cNvGraphicFramePr>
            <a:graphicFrameLocks noGrp="1"/>
          </p:cNvGraphicFramePr>
          <p:nvPr/>
        </p:nvGraphicFramePr>
        <p:xfrm>
          <a:off x="3857625" y="5214938"/>
          <a:ext cx="1571625" cy="1920875"/>
        </p:xfrm>
        <a:graphic>
          <a:graphicData uri="http://schemas.openxmlformats.org/drawingml/2006/table">
            <a:tbl>
              <a:tblPr/>
              <a:tblGrid>
                <a:gridCol w="500063"/>
                <a:gridCol w="1071562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Classe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929058" y="3071810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196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500063" y="-71438"/>
            <a:ext cx="9644063" cy="78581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642938"/>
            <a:ext cx="8229600" cy="471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Classe Majoritária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 l="31641" t="19043" r="31445" b="29175"/>
          <a:stretch>
            <a:fillRect/>
          </a:stretch>
        </p:blipFill>
        <p:spPr bwMode="auto">
          <a:xfrm>
            <a:off x="285750" y="1214438"/>
            <a:ext cx="407352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/>
          <a:srcRect l="31250" t="19238" r="31250" b="28027"/>
          <a:stretch>
            <a:fillRect/>
          </a:stretch>
        </p:blipFill>
        <p:spPr bwMode="auto">
          <a:xfrm>
            <a:off x="4714875" y="1143000"/>
            <a:ext cx="4191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Os dados foram gerados com sucesso!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500063" y="-71438"/>
            <a:ext cx="9644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00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Raster</a:t>
            </a:r>
            <a:endParaRPr lang="pt-BR" sz="4000" dirty="0">
              <a:solidFill>
                <a:srgbClr val="33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91275"/>
            <a:ext cx="9144000" cy="466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rgbClr val="FFFFFF"/>
                </a:solidFill>
              </a:rPr>
              <a:t>http://www.dpi.inpe.br/terraview/php/plugins.</a:t>
            </a:r>
            <a:r>
              <a:rPr lang="pt-BR" sz="2400" dirty="0" err="1">
                <a:solidFill>
                  <a:srgbClr val="FFFFFF"/>
                </a:solidFill>
              </a:rPr>
              <a:t>php</a:t>
            </a: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3"/>
          <a:srcRect t="10867" r="3374"/>
          <a:stretch>
            <a:fillRect/>
          </a:stretch>
        </p:blipFill>
        <p:spPr bwMode="auto">
          <a:xfrm>
            <a:off x="2000250" y="142875"/>
            <a:ext cx="4592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63713" y="1700213"/>
            <a:ext cx="53292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latin typeface="Trebuchet MS" pitchFamily="34" charset="0"/>
                <a:cs typeface="+mn-cs"/>
              </a:rPr>
              <a:t/>
            </a:r>
            <a:br>
              <a:rPr lang="en-US" sz="2400" dirty="0">
                <a:latin typeface="Trebuchet MS" pitchFamily="34" charset="0"/>
                <a:cs typeface="+mn-cs"/>
              </a:rPr>
            </a:br>
            <a:r>
              <a:rPr lang="en-US" sz="2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Plugins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são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módulos</a:t>
            </a:r>
            <a:r>
              <a:rPr lang="en-US" sz="2400" dirty="0">
                <a:latin typeface="Trebuchet MS" pitchFamily="34" charset="0"/>
                <a:cs typeface="+mn-cs"/>
              </a:rPr>
              <a:t> de software </a:t>
            </a:r>
            <a:r>
              <a:rPr lang="en-US" sz="2400" dirty="0" err="1">
                <a:latin typeface="Trebuchet MS" pitchFamily="34" charset="0"/>
                <a:cs typeface="+mn-cs"/>
              </a:rPr>
              <a:t>construídos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como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bibliotecas</a:t>
            </a:r>
            <a:r>
              <a:rPr lang="en-US" sz="2400" dirty="0">
                <a:latin typeface="Trebuchet MS" pitchFamily="34" charset="0"/>
                <a:cs typeface="+mn-cs"/>
              </a:rPr>
              <a:t> de </a:t>
            </a:r>
            <a:r>
              <a:rPr lang="en-US" sz="2400" dirty="0" err="1">
                <a:latin typeface="Trebuchet MS" pitchFamily="34" charset="0"/>
                <a:cs typeface="+mn-cs"/>
              </a:rPr>
              <a:t>ligação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dinânima</a:t>
            </a:r>
            <a:r>
              <a:rPr lang="en-US" sz="2400" dirty="0">
                <a:latin typeface="Trebuchet MS" pitchFamily="34" charset="0"/>
                <a:cs typeface="+mn-cs"/>
              </a:rPr>
              <a:t>. </a:t>
            </a:r>
            <a:r>
              <a:rPr lang="en-US" sz="2400" dirty="0" err="1">
                <a:latin typeface="Trebuchet MS" pitchFamily="34" charset="0"/>
                <a:cs typeface="+mn-cs"/>
              </a:rPr>
              <a:t>Incluindo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esses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módulos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em</a:t>
            </a:r>
            <a:r>
              <a:rPr lang="en-US" sz="2400" dirty="0">
                <a:latin typeface="Trebuchet MS" pitchFamily="34" charset="0"/>
                <a:cs typeface="+mn-cs"/>
              </a:rPr>
              <a:t> um </a:t>
            </a:r>
            <a:r>
              <a:rPr lang="en-US" sz="2400" dirty="0" err="1">
                <a:latin typeface="Trebuchet MS" pitchFamily="34" charset="0"/>
                <a:cs typeface="+mn-cs"/>
              </a:rPr>
              <a:t>diretório</a:t>
            </a:r>
            <a:r>
              <a:rPr lang="en-US" sz="2400" dirty="0">
                <a:latin typeface="Trebuchet MS" pitchFamily="34" charset="0"/>
                <a:cs typeface="+mn-cs"/>
              </a:rPr>
              <a:t> de </a:t>
            </a:r>
            <a:r>
              <a:rPr lang="en-US" sz="2400" dirty="0" err="1">
                <a:latin typeface="Trebuchet MS" pitchFamily="34" charset="0"/>
                <a:cs typeface="+mn-cs"/>
              </a:rPr>
              <a:t>Plugins</a:t>
            </a:r>
            <a:r>
              <a:rPr lang="en-US" sz="2400" dirty="0">
                <a:latin typeface="Trebuchet MS" pitchFamily="34" charset="0"/>
                <a:cs typeface="+mn-cs"/>
              </a:rPr>
              <a:t>, é </a:t>
            </a:r>
            <a:r>
              <a:rPr lang="en-US" sz="2400" dirty="0" err="1">
                <a:latin typeface="Trebuchet MS" pitchFamily="34" charset="0"/>
                <a:cs typeface="+mn-cs"/>
              </a:rPr>
              <a:t>possível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acrescentar</a:t>
            </a:r>
            <a:r>
              <a:rPr lang="en-US" sz="2400" dirty="0">
                <a:latin typeface="Trebuchet MS" pitchFamily="34" charset="0"/>
                <a:cs typeface="+mn-cs"/>
              </a:rPr>
              <a:t> novas </a:t>
            </a:r>
            <a:r>
              <a:rPr lang="en-US" sz="2400" dirty="0" err="1">
                <a:latin typeface="Trebuchet MS" pitchFamily="34" charset="0"/>
                <a:cs typeface="+mn-cs"/>
              </a:rPr>
              <a:t>funcionalidades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dirty="0" err="1">
                <a:latin typeface="Trebuchet MS" pitchFamily="34" charset="0"/>
                <a:cs typeface="+mn-cs"/>
              </a:rPr>
              <a:t>ao</a:t>
            </a:r>
            <a:r>
              <a:rPr lang="en-US" sz="2400" dirty="0">
                <a:latin typeface="Trebuchet MS" pitchFamily="34" charset="0"/>
                <a:cs typeface="+mn-cs"/>
              </a:rPr>
              <a:t> </a:t>
            </a:r>
            <a:r>
              <a:rPr lang="en-US" sz="2400" b="1" dirty="0" err="1">
                <a:latin typeface="Trebuchet MS" pitchFamily="34" charset="0"/>
                <a:cs typeface="+mn-cs"/>
              </a:rPr>
              <a:t>TerraView</a:t>
            </a:r>
            <a:r>
              <a:rPr lang="en-US" sz="2400" dirty="0">
                <a:latin typeface="Trebuchet MS" pitchFamily="34" charset="0"/>
                <a:cs typeface="+mn-cs"/>
              </a:rPr>
              <a:t> </a:t>
            </a: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2916238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857875"/>
            <a:ext cx="1428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4356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6540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Células preenchidas</a:t>
            </a:r>
          </a:p>
        </p:txBody>
      </p:sp>
      <p:grpSp>
        <p:nvGrpSpPr>
          <p:cNvPr id="86018" name="Group 7"/>
          <p:cNvGrpSpPr>
            <a:grpSpLocks/>
          </p:cNvGrpSpPr>
          <p:nvPr/>
        </p:nvGrpSpPr>
        <p:grpSpPr bwMode="auto">
          <a:xfrm>
            <a:off x="2286000" y="1714500"/>
            <a:ext cx="4748213" cy="3500438"/>
            <a:chOff x="2967026" y="1714500"/>
            <a:chExt cx="3462362" cy="2786070"/>
          </a:xfrm>
        </p:grpSpPr>
        <p:pic>
          <p:nvPicPr>
            <p:cNvPr id="86019" name="Picture 8"/>
            <p:cNvPicPr>
              <a:picLocks noChangeAspect="1" noChangeArrowheads="1"/>
            </p:cNvPicPr>
            <p:nvPr/>
          </p:nvPicPr>
          <p:blipFill>
            <a:blip r:embed="rId3"/>
            <a:srcRect l="90820" t="73242" r="1563" b="4785"/>
            <a:stretch>
              <a:fillRect/>
            </a:stretch>
          </p:blipFill>
          <p:spPr bwMode="auto">
            <a:xfrm>
              <a:off x="5181604" y="1747826"/>
              <a:ext cx="1176346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143301" y="1714500"/>
              <a:ext cx="1286087" cy="278607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86021" name="Picture 9"/>
            <p:cNvPicPr>
              <a:picLocks noChangeAspect="1" noChangeArrowheads="1"/>
            </p:cNvPicPr>
            <p:nvPr/>
          </p:nvPicPr>
          <p:blipFill>
            <a:blip r:embed="rId4"/>
            <a:srcRect l="1367" t="73438" r="85156" b="5322"/>
            <a:stretch>
              <a:fillRect/>
            </a:stretch>
          </p:blipFill>
          <p:spPr bwMode="auto">
            <a:xfrm>
              <a:off x="2967026" y="1752588"/>
              <a:ext cx="2143140" cy="270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4"/>
          <p:cNvSpPr txBox="1">
            <a:spLocks noChangeArrowheads="1"/>
          </p:cNvSpPr>
          <p:nvPr/>
        </p:nvSpPr>
        <p:spPr bwMode="auto">
          <a:xfrm>
            <a:off x="285750" y="857250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Editar Legenda e alteração de visual</a:t>
            </a:r>
          </a:p>
        </p:txBody>
      </p:sp>
      <p:sp>
        <p:nvSpPr>
          <p:cNvPr id="88066" name="TextBox 6"/>
          <p:cNvSpPr txBox="1">
            <a:spLocks noChangeArrowheads="1"/>
          </p:cNvSpPr>
          <p:nvPr/>
        </p:nvSpPr>
        <p:spPr bwMode="auto">
          <a:xfrm>
            <a:off x="5500688" y="1928813"/>
            <a:ext cx="3357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Botão direito no tema “Cell_2k”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Editar Legenda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Modo: Valor Único</a:t>
            </a: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Atributo: “</a:t>
            </a:r>
            <a:r>
              <a:rPr lang="pt-BR" sz="2400" i="1">
                <a:latin typeface="Calibri" pitchFamily="34" charset="0"/>
              </a:rPr>
              <a:t>MajorClass</a:t>
            </a:r>
            <a:r>
              <a:rPr lang="pt-BR" sz="2400">
                <a:latin typeface="Calibri" pitchFamily="34" charset="0"/>
              </a:rPr>
              <a:t>”</a:t>
            </a:r>
          </a:p>
          <a:p>
            <a:endParaRPr lang="pt-BR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Manipulação de cores</a:t>
            </a:r>
          </a:p>
          <a:p>
            <a:pPr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88" y="5643563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OK</a:t>
            </a:r>
          </a:p>
        </p:txBody>
      </p:sp>
      <p:sp>
        <p:nvSpPr>
          <p:cNvPr id="8806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Raster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2188" y="4071938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Aplicar</a:t>
            </a: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3"/>
          <a:srcRect l="27539" t="17578" r="27930" b="21631"/>
          <a:stretch>
            <a:fillRect/>
          </a:stretch>
        </p:blipFill>
        <p:spPr bwMode="auto">
          <a:xfrm>
            <a:off x="285750" y="1500188"/>
            <a:ext cx="471011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Espaço Celular =&gt; Raster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 t="2841" b="3409"/>
          <a:stretch>
            <a:fillRect/>
          </a:stretch>
        </p:blipFill>
        <p:spPr bwMode="auto">
          <a:xfrm>
            <a:off x="1428750" y="1428750"/>
            <a:ext cx="6286500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-71438"/>
            <a:ext cx="8229600" cy="114300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Raster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85750" y="1000125"/>
            <a:ext cx="8229600" cy="61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Porcentagem de cada classe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3912" t="28564" r="16796" b="29688"/>
          <a:stretch>
            <a:fillRect/>
          </a:stretch>
        </p:blipFill>
        <p:spPr bwMode="auto">
          <a:xfrm>
            <a:off x="285750" y="2286000"/>
            <a:ext cx="3446463" cy="2928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43912" t="28564" r="16796" b="29688"/>
          <a:stretch>
            <a:fillRect/>
          </a:stretch>
        </p:blipFill>
        <p:spPr bwMode="auto">
          <a:xfrm>
            <a:off x="5483225" y="2214563"/>
            <a:ext cx="3446463" cy="292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9919" name="Group 47"/>
          <p:cNvGraphicFramePr>
            <a:graphicFrameLocks noGrp="1"/>
          </p:cNvGraphicFramePr>
          <p:nvPr/>
        </p:nvGraphicFramePr>
        <p:xfrm>
          <a:off x="5483225" y="2214563"/>
          <a:ext cx="3429000" cy="292735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923" name="Group 51"/>
          <p:cNvGraphicFramePr>
            <a:graphicFrameLocks noGrp="1"/>
          </p:cNvGraphicFramePr>
          <p:nvPr/>
        </p:nvGraphicFramePr>
        <p:xfrm>
          <a:off x="3779838" y="5516563"/>
          <a:ext cx="1800225" cy="1276350"/>
        </p:xfrm>
        <a:graphic>
          <a:graphicData uri="http://schemas.openxmlformats.org/drawingml/2006/table">
            <a:tbl>
              <a:tblPr/>
              <a:tblGrid>
                <a:gridCol w="573087"/>
                <a:gridCol w="1227138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Classe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01" name="TextBox 11"/>
          <p:cNvSpPr txBox="1">
            <a:spLocks noChangeArrowheads="1"/>
          </p:cNvSpPr>
          <p:nvPr/>
        </p:nvSpPr>
        <p:spPr bwMode="auto">
          <a:xfrm>
            <a:off x="5643563" y="1714500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Ex. : Classe 1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000496" y="3571876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5111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Raster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642938"/>
            <a:ext cx="8229600" cy="471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Porcentagem de cada classe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Os dados foram gerados com sucesso!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 l="31641" t="19043" r="31445" b="28729"/>
          <a:stretch>
            <a:fillRect/>
          </a:stretch>
        </p:blipFill>
        <p:spPr bwMode="auto">
          <a:xfrm>
            <a:off x="123825" y="1214438"/>
            <a:ext cx="4229100" cy="4786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 l="31836" t="19238" r="31836" b="28760"/>
          <a:stretch>
            <a:fillRect/>
          </a:stretch>
        </p:blipFill>
        <p:spPr bwMode="auto">
          <a:xfrm>
            <a:off x="4714875" y="1143000"/>
            <a:ext cx="4214813" cy="482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8"/>
            <a:ext cx="8229600" cy="582612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kern="1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Células preenchidas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 t="78842" r="57227" b="6982"/>
          <a:stretch>
            <a:fillRect/>
          </a:stretch>
        </p:blipFill>
        <p:spPr bwMode="auto">
          <a:xfrm>
            <a:off x="428625" y="2286000"/>
            <a:ext cx="8083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14813" y="2286000"/>
            <a:ext cx="4286250" cy="2143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0" y="6488692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Para  visualizar espacialmente os resultados, pode-se editar a legenda como já explicado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-11113"/>
            <a:ext cx="8229600" cy="51117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Raster - Altimetria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28625" y="785813"/>
            <a:ext cx="8229600" cy="1071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2000" smtClean="0"/>
              <a:t>Desvio padrão</a:t>
            </a:r>
          </a:p>
          <a:p>
            <a:pPr eaLnBrk="1" hangingPunct="1"/>
            <a:r>
              <a:rPr lang="pt-BR" sz="2000" smtClean="0"/>
              <a:t>Soma dos valores</a:t>
            </a:r>
          </a:p>
          <a:p>
            <a:pPr eaLnBrk="1" hangingPunct="1"/>
            <a:endParaRPr lang="pt-BR" sz="20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714375"/>
            <a:ext cx="2714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Valor máximo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Valor mínimo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Valor médio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sz="2000" dirty="0">
              <a:latin typeface="+mn-lt"/>
              <a:cs typeface="+mn-cs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 l="31641" t="21973" r="31445" b="25293"/>
          <a:stretch>
            <a:fillRect/>
          </a:stretch>
        </p:blipFill>
        <p:spPr bwMode="auto">
          <a:xfrm>
            <a:off x="214313" y="2000250"/>
            <a:ext cx="3938587" cy="4500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/>
          <a:srcRect l="31836" t="22168" r="31836" b="25830"/>
          <a:stretch>
            <a:fillRect/>
          </a:stretch>
        </p:blipFill>
        <p:spPr bwMode="auto">
          <a:xfrm>
            <a:off x="4643438" y="1990725"/>
            <a:ext cx="4000500" cy="458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71438"/>
            <a:ext cx="8229600" cy="72548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Células preenchidas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92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Para visualizar espacialmente os resultados, pode-se editar a legenda como já explicado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 l="59766" t="54931" r="1562" b="6982"/>
          <a:stretch>
            <a:fillRect/>
          </a:stretch>
        </p:blipFill>
        <p:spPr bwMode="auto">
          <a:xfrm>
            <a:off x="1500188" y="1143000"/>
            <a:ext cx="6075362" cy="478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60325"/>
            <a:ext cx="8229600" cy="511175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kern="1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Raster</a:t>
            </a:r>
            <a:r>
              <a:rPr lang="pt-BR" kern="1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kern="1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Altimetria</a:t>
            </a:r>
            <a:endParaRPr lang="pt-BR" kern="12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 t="3319" b="4867"/>
          <a:stretch>
            <a:fillRect/>
          </a:stretch>
        </p:blipFill>
        <p:spPr bwMode="auto">
          <a:xfrm>
            <a:off x="785813" y="785813"/>
            <a:ext cx="7643812" cy="561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917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Polígono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357313"/>
            <a:ext cx="8229600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>
                <a:latin typeface="Times New Roman" pitchFamily="18" charset="0"/>
                <a:cs typeface="Times New Roman" pitchFamily="18" charset="0"/>
              </a:rPr>
              <a:t>Soma dos valores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>
                <a:latin typeface="Times New Roman" pitchFamily="18" charset="0"/>
                <a:cs typeface="Times New Roman" pitchFamily="18" charset="0"/>
              </a:rPr>
              <a:t>Média ponderada pela Área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>
                <a:latin typeface="Times New Roman" pitchFamily="18" charset="0"/>
                <a:cs typeface="Times New Roman" pitchFamily="18" charset="0"/>
              </a:rPr>
              <a:t>Soma ponderada pela Área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>
                <a:latin typeface="Times New Roman" pitchFamily="18" charset="0"/>
                <a:cs typeface="Times New Roman" pitchFamily="18" charset="0"/>
              </a:rPr>
              <a:t>Presença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>
                <a:latin typeface="Times New Roman" pitchFamily="18" charset="0"/>
                <a:cs typeface="Times New Roman" pitchFamily="18" charset="0"/>
              </a:rPr>
              <a:t>Desvio Padrão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31055" t="24902" r="6836" b="26025"/>
          <a:stretch>
            <a:fillRect/>
          </a:stretch>
        </p:blipFill>
        <p:spPr bwMode="auto">
          <a:xfrm>
            <a:off x="2714625" y="4000500"/>
            <a:ext cx="385762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500063" y="142875"/>
            <a:ext cx="8229600" cy="725488"/>
          </a:xfrm>
        </p:spPr>
        <p:txBody>
          <a:bodyPr anchor="ctr"/>
          <a:lstStyle/>
          <a:p>
            <a:pPr eaLnBrk="1" hangingPunct="1">
              <a:defRPr/>
            </a:pPr>
            <a:r>
              <a:rPr lang="pt-BR" sz="3200" b="1" kern="12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Plugin</a:t>
            </a:r>
            <a:r>
              <a:rPr lang="pt-BR" sz="3200" kern="1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de Preenchimento de Células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27088" y="1052513"/>
            <a:ext cx="7921625" cy="1584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Autores do Código (originais):</a:t>
            </a:r>
          </a:p>
          <a:p>
            <a:pPr lvl="1" eaLnBrk="1" hangingPunct="1"/>
            <a:r>
              <a:rPr lang="pt-BR" sz="1800" smtClean="0">
                <a:latin typeface="Times New Roman" pitchFamily="18" charset="0"/>
                <a:cs typeface="Times New Roman" pitchFamily="18" charset="0"/>
              </a:rPr>
              <a:t>Ana Paula Aguiar e Pedro Ribeiro de Andrade (INPE)</a:t>
            </a:r>
          </a:p>
          <a:p>
            <a:pPr lvl="1" eaLnBrk="1" hangingPunct="1"/>
            <a:r>
              <a:rPr lang="pt-BR" sz="1800" smtClean="0">
                <a:latin typeface="Times New Roman" pitchFamily="18" charset="0"/>
                <a:cs typeface="Times New Roman" pitchFamily="18" charset="0"/>
              </a:rPr>
              <a:t>Priscila Gregati Ferrari </a:t>
            </a:r>
          </a:p>
          <a:p>
            <a:pPr lvl="1" eaLnBrk="1" hangingPunct="1">
              <a:buFontTx/>
              <a:buNone/>
            </a:pPr>
            <a:r>
              <a:rPr lang="pt-BR" sz="1200" smtClean="0">
                <a:latin typeface="Times New Roman" pitchFamily="18" charset="0"/>
                <a:cs typeface="Times New Roman" pitchFamily="18" charset="0"/>
              </a:rPr>
              <a:t>	(Contratada via Projeto com o CEM – Centro de Estudos da Metrópole – AMS  Kepler Engenharia de Sistemas)</a:t>
            </a:r>
            <a:endParaRPr lang="pt-BR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Content Placeholder 2"/>
          <p:cNvSpPr>
            <a:spLocks/>
          </p:cNvSpPr>
          <p:nvPr/>
        </p:nvSpPr>
        <p:spPr bwMode="auto">
          <a:xfrm>
            <a:off x="611188" y="2924175"/>
            <a:ext cx="8388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2800">
                <a:latin typeface="Times New Roman" pitchFamily="18" charset="0"/>
                <a:cs typeface="Times New Roman" pitchFamily="18" charset="0"/>
              </a:rPr>
              <a:t>Material</a:t>
            </a:r>
          </a:p>
          <a:p>
            <a:pPr marL="342900" indent="-342900">
              <a:spcBef>
                <a:spcPct val="20000"/>
              </a:spcBef>
            </a:pPr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15"/>
          <p:cNvSpPr txBox="1">
            <a:spLocks noChangeArrowheads="1"/>
          </p:cNvSpPr>
          <p:nvPr/>
        </p:nvSpPr>
        <p:spPr bwMode="auto">
          <a:xfrm>
            <a:off x="1476375" y="3573463"/>
            <a:ext cx="6408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Wiki da Oficina</a:t>
            </a:r>
          </a:p>
        </p:txBody>
      </p:sp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850" y="6381750"/>
            <a:ext cx="1428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" y="606901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143500" y="2000250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reeform 12"/>
          <p:cNvSpPr/>
          <p:nvPr/>
        </p:nvSpPr>
        <p:spPr>
          <a:xfrm>
            <a:off x="7429500" y="1857375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64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Soma dos Valores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2428875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94245" name="Group 37"/>
          <p:cNvGraphicFramePr>
            <a:graphicFrameLocks noGrp="1"/>
          </p:cNvGraphicFramePr>
          <p:nvPr/>
        </p:nvGraphicFramePr>
        <p:xfrm>
          <a:off x="5143500" y="1785938"/>
          <a:ext cx="3500438" cy="349885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6813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429250"/>
            <a:ext cx="228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Atrib1</a:t>
            </a:r>
            <a:r>
              <a:rPr lang="pt-BR" sz="2400" b="1" dirty="0"/>
              <a:t> = 180</a:t>
            </a:r>
            <a:endParaRPr lang="pt-BR" sz="2400" b="1" baseline="-25000" dirty="0"/>
          </a:p>
        </p:txBody>
      </p:sp>
      <p:sp>
        <p:nvSpPr>
          <p:cNvPr id="10" name="Freeform 9"/>
          <p:cNvSpPr/>
          <p:nvPr/>
        </p:nvSpPr>
        <p:spPr>
          <a:xfrm>
            <a:off x="2286000" y="2286000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2428875" y="171450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Atrib2</a:t>
            </a:r>
            <a:r>
              <a:rPr lang="pt-BR" sz="2400" b="1" dirty="0"/>
              <a:t> = 150</a:t>
            </a:r>
            <a:endParaRPr lang="pt-BR" sz="24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57875" y="5572125"/>
            <a:ext cx="250031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180 + 150 = 330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Não preserva o volume original dos dados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3306" y="3571876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28625" y="0"/>
            <a:ext cx="822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40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Polígono</a:t>
            </a:r>
            <a:endParaRPr lang="pt-BR" sz="4400" dirty="0">
              <a:solidFill>
                <a:srgbClr val="33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Soma ponderada por área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Preserva o volume original dos dados</a:t>
            </a:r>
          </a:p>
        </p:txBody>
      </p:sp>
      <p:pic>
        <p:nvPicPr>
          <p:cNvPr id="108547" name="Picture 39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r="61169"/>
          <a:stretch>
            <a:fillRect/>
          </a:stretch>
        </p:blipFill>
        <p:spPr bwMode="auto">
          <a:xfrm>
            <a:off x="1357313" y="2000250"/>
            <a:ext cx="20716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28625" y="4786313"/>
            <a:ext cx="4572000" cy="1477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i="1" dirty="0"/>
              <a:t>f(C)</a:t>
            </a:r>
            <a:r>
              <a:rPr lang="pt-BR" dirty="0"/>
              <a:t> é a o atributo gerado para a célula </a:t>
            </a:r>
            <a:r>
              <a:rPr lang="pt-BR" i="1" dirty="0"/>
              <a:t>C</a:t>
            </a:r>
            <a:r>
              <a:rPr lang="pt-BR" dirty="0"/>
              <a:t>,</a:t>
            </a:r>
          </a:p>
          <a:p>
            <a:pPr>
              <a:defRPr/>
            </a:pPr>
            <a:r>
              <a:rPr lang="pt-BR" i="1" dirty="0"/>
              <a:t>f(P)</a:t>
            </a:r>
            <a:r>
              <a:rPr lang="pt-BR" dirty="0"/>
              <a:t> é o atributo do polígono </a:t>
            </a:r>
            <a:r>
              <a:rPr lang="pt-BR" i="1" dirty="0"/>
              <a:t>P</a:t>
            </a:r>
            <a:r>
              <a:rPr lang="pt-BR" dirty="0"/>
              <a:t>,</a:t>
            </a:r>
          </a:p>
          <a:p>
            <a:pPr>
              <a:defRPr/>
            </a:pPr>
            <a:r>
              <a:rPr lang="pt-BR" i="1" dirty="0"/>
              <a:t>a(I)</a:t>
            </a:r>
            <a:r>
              <a:rPr lang="pt-BR" dirty="0"/>
              <a:t> é a área de interseção entre o polígono </a:t>
            </a:r>
            <a:r>
              <a:rPr lang="pt-BR" i="1" dirty="0"/>
              <a:t>P</a:t>
            </a:r>
            <a:r>
              <a:rPr lang="pt-BR" dirty="0"/>
              <a:t> e a célula </a:t>
            </a:r>
            <a:r>
              <a:rPr lang="pt-BR" i="1" dirty="0"/>
              <a:t>C</a:t>
            </a:r>
            <a:r>
              <a:rPr lang="pt-BR" dirty="0"/>
              <a:t>,</a:t>
            </a:r>
          </a:p>
          <a:p>
            <a:pPr>
              <a:defRPr/>
            </a:pPr>
            <a:r>
              <a:rPr lang="pt-BR" i="1" dirty="0"/>
              <a:t>a(P)</a:t>
            </a:r>
            <a:r>
              <a:rPr lang="pt-BR" dirty="0"/>
              <a:t> é a área do polígono </a:t>
            </a:r>
            <a:r>
              <a:rPr lang="pt-BR" i="1" dirty="0"/>
              <a:t>P</a:t>
            </a:r>
            <a:r>
              <a:rPr lang="pt-BR" dirty="0"/>
              <a:t>,</a:t>
            </a:r>
          </a:p>
        </p:txBody>
      </p:sp>
      <p:pic>
        <p:nvPicPr>
          <p:cNvPr id="108549" name="Picture 39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9120" b="55795"/>
          <a:stretch>
            <a:fillRect/>
          </a:stretch>
        </p:blipFill>
        <p:spPr bwMode="auto">
          <a:xfrm>
            <a:off x="3786188" y="2428875"/>
            <a:ext cx="35718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917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286375" y="2181225"/>
            <a:ext cx="2820988" cy="2862263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reeform 12"/>
          <p:cNvSpPr/>
          <p:nvPr/>
        </p:nvSpPr>
        <p:spPr>
          <a:xfrm>
            <a:off x="7572375" y="2038350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059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57150"/>
            <a:ext cx="8043863" cy="65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Polígono</a:t>
            </a:r>
          </a:p>
        </p:txBody>
      </p:sp>
      <p:sp>
        <p:nvSpPr>
          <p:cNvPr id="11059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Soma ponderada por área</a:t>
            </a:r>
          </a:p>
        </p:txBody>
      </p:sp>
      <p:sp>
        <p:nvSpPr>
          <p:cNvPr id="5" name="Freeform 4"/>
          <p:cNvSpPr/>
          <p:nvPr/>
        </p:nvSpPr>
        <p:spPr>
          <a:xfrm>
            <a:off x="142875" y="2609850"/>
            <a:ext cx="2820988" cy="2862263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98341" name="Group 37"/>
          <p:cNvGraphicFramePr>
            <a:graphicFrameLocks noGrp="1"/>
          </p:cNvGraphicFramePr>
          <p:nvPr/>
        </p:nvGraphicFramePr>
        <p:xfrm>
          <a:off x="5286375" y="1966913"/>
          <a:ext cx="3500438" cy="349885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6813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5610225"/>
            <a:ext cx="228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Atrib1</a:t>
            </a:r>
            <a:r>
              <a:rPr lang="pt-BR" sz="2400" b="1" dirty="0"/>
              <a:t> = 180</a:t>
            </a:r>
            <a:endParaRPr lang="pt-BR" sz="2400" b="1" baseline="-25000" dirty="0"/>
          </a:p>
        </p:txBody>
      </p:sp>
      <p:sp>
        <p:nvSpPr>
          <p:cNvPr id="10" name="Freeform 9"/>
          <p:cNvSpPr/>
          <p:nvPr/>
        </p:nvSpPr>
        <p:spPr>
          <a:xfrm>
            <a:off x="2428875" y="2466975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2571750" y="1895475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Atrib2</a:t>
            </a:r>
            <a:r>
              <a:rPr lang="pt-BR" sz="2400" b="1" dirty="0"/>
              <a:t> = 150</a:t>
            </a:r>
            <a:endParaRPr lang="pt-BR" sz="24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Preserva o volume original dos dados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643306" y="3571876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57150"/>
            <a:ext cx="8043863" cy="65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Polígono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3000" smtClean="0"/>
              <a:t>Soma ponderada por área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Preserva o volume original dos dados</a:t>
            </a:r>
          </a:p>
        </p:txBody>
      </p:sp>
      <p:pic>
        <p:nvPicPr>
          <p:cNvPr id="112644" name="Picture 37" descr="soma_pon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42735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38" descr="soma_pon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1628775"/>
            <a:ext cx="4229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5" descr="soma_pon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6063"/>
            <a:ext cx="89868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Content Placeholder 2"/>
          <p:cNvSpPr>
            <a:spLocks/>
          </p:cNvSpPr>
          <p:nvPr/>
        </p:nvSpPr>
        <p:spPr bwMode="auto">
          <a:xfrm>
            <a:off x="357188" y="1052513"/>
            <a:ext cx="82296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3000">
                <a:latin typeface="Calibri" pitchFamily="34" charset="0"/>
              </a:rPr>
              <a:t>Soma ponderada por área: Quantil 20 fatias</a:t>
            </a:r>
          </a:p>
        </p:txBody>
      </p:sp>
      <p:sp>
        <p:nvSpPr>
          <p:cNvPr id="114691" name="Title 1"/>
          <p:cNvSpPr>
            <a:spLocks/>
          </p:cNvSpPr>
          <p:nvPr/>
        </p:nvSpPr>
        <p:spPr bwMode="auto">
          <a:xfrm>
            <a:off x="428625" y="57150"/>
            <a:ext cx="80438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3000" smtClean="0"/>
              <a:t>Média ponderada por área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Não preserva o volume original dos dados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8625" y="4857750"/>
            <a:ext cx="4572000" cy="1490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i="1">
                <a:solidFill>
                  <a:srgbClr val="000000"/>
                </a:solidFill>
              </a:rPr>
              <a:t>f(C)</a:t>
            </a:r>
            <a:r>
              <a:rPr lang="pt-BR">
                <a:solidFill>
                  <a:srgbClr val="000000"/>
                </a:solidFill>
              </a:rPr>
              <a:t> é a o atributo gerado para a célula </a:t>
            </a:r>
            <a:r>
              <a:rPr lang="pt-BR" i="1">
                <a:solidFill>
                  <a:srgbClr val="000000"/>
                </a:solidFill>
              </a:rPr>
              <a:t>C</a:t>
            </a:r>
            <a:r>
              <a:rPr lang="pt-BR">
                <a:solidFill>
                  <a:srgbClr val="000000"/>
                </a:solidFill>
              </a:rPr>
              <a:t>,</a:t>
            </a:r>
          </a:p>
          <a:p>
            <a:pPr>
              <a:defRPr/>
            </a:pPr>
            <a:r>
              <a:rPr lang="pt-BR" i="1">
                <a:solidFill>
                  <a:srgbClr val="000000"/>
                </a:solidFill>
              </a:rPr>
              <a:t>f(P)</a:t>
            </a:r>
            <a:r>
              <a:rPr lang="pt-BR">
                <a:solidFill>
                  <a:srgbClr val="000000"/>
                </a:solidFill>
              </a:rPr>
              <a:t> é o atributo do polígono </a:t>
            </a:r>
            <a:r>
              <a:rPr lang="pt-BR" i="1">
                <a:solidFill>
                  <a:srgbClr val="000000"/>
                </a:solidFill>
              </a:rPr>
              <a:t>P</a:t>
            </a:r>
            <a:r>
              <a:rPr lang="pt-BR">
                <a:solidFill>
                  <a:srgbClr val="000000"/>
                </a:solidFill>
              </a:rPr>
              <a:t>,</a:t>
            </a:r>
          </a:p>
          <a:p>
            <a:pPr>
              <a:defRPr/>
            </a:pPr>
            <a:r>
              <a:rPr lang="pt-BR" i="1">
                <a:solidFill>
                  <a:srgbClr val="000000"/>
                </a:solidFill>
              </a:rPr>
              <a:t>a(I)</a:t>
            </a:r>
            <a:r>
              <a:rPr lang="pt-BR">
                <a:solidFill>
                  <a:srgbClr val="000000"/>
                </a:solidFill>
              </a:rPr>
              <a:t> é a área de interseção entre o polígono </a:t>
            </a:r>
            <a:r>
              <a:rPr lang="pt-BR" i="1">
                <a:solidFill>
                  <a:srgbClr val="000000"/>
                </a:solidFill>
              </a:rPr>
              <a:t>P</a:t>
            </a:r>
            <a:r>
              <a:rPr lang="pt-BR">
                <a:solidFill>
                  <a:srgbClr val="000000"/>
                </a:solidFill>
              </a:rPr>
              <a:t> e a célula </a:t>
            </a:r>
            <a:r>
              <a:rPr lang="pt-BR" i="1">
                <a:solidFill>
                  <a:srgbClr val="000000"/>
                </a:solidFill>
              </a:rPr>
              <a:t>C</a:t>
            </a:r>
            <a:r>
              <a:rPr lang="pt-BR">
                <a:solidFill>
                  <a:srgbClr val="000000"/>
                </a:solidFill>
              </a:rPr>
              <a:t>,</a:t>
            </a:r>
          </a:p>
          <a:p>
            <a:pPr>
              <a:defRPr/>
            </a:pPr>
            <a:r>
              <a:rPr lang="pt-BR" i="1">
                <a:solidFill>
                  <a:srgbClr val="000000"/>
                </a:solidFill>
              </a:rPr>
              <a:t>a(C)</a:t>
            </a:r>
            <a:r>
              <a:rPr lang="pt-BR">
                <a:solidFill>
                  <a:srgbClr val="000000"/>
                </a:solidFill>
              </a:rPr>
              <a:t> é a área do polígono </a:t>
            </a:r>
            <a:r>
              <a:rPr lang="pt-BR" i="1">
                <a:solidFill>
                  <a:srgbClr val="000000"/>
                </a:solidFill>
              </a:rPr>
              <a:t>C</a:t>
            </a:r>
            <a:r>
              <a:rPr lang="pt-BR">
                <a:solidFill>
                  <a:srgbClr val="000000"/>
                </a:solidFill>
              </a:rPr>
              <a:t>,</a:t>
            </a:r>
          </a:p>
        </p:txBody>
      </p:sp>
      <p:pic>
        <p:nvPicPr>
          <p:cNvPr id="115716" name="Picture 39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r="62268"/>
          <a:stretch>
            <a:fillRect/>
          </a:stretch>
        </p:blipFill>
        <p:spPr bwMode="auto">
          <a:xfrm>
            <a:off x="1428750" y="2071688"/>
            <a:ext cx="2143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39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7794" t="51613"/>
          <a:stretch>
            <a:fillRect/>
          </a:stretch>
        </p:blipFill>
        <p:spPr bwMode="auto">
          <a:xfrm>
            <a:off x="3786188" y="2500313"/>
            <a:ext cx="33607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9175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143500" y="2286000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reeform 12"/>
          <p:cNvSpPr/>
          <p:nvPr/>
        </p:nvSpPr>
        <p:spPr>
          <a:xfrm>
            <a:off x="7429500" y="2143125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776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Média ponderada por área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2714625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00389" name="Group 37"/>
          <p:cNvGraphicFramePr>
            <a:graphicFrameLocks noGrp="1"/>
          </p:cNvGraphicFramePr>
          <p:nvPr/>
        </p:nvGraphicFramePr>
        <p:xfrm>
          <a:off x="5143500" y="2071688"/>
          <a:ext cx="3500438" cy="349885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6813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15000"/>
            <a:ext cx="228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Atrib1</a:t>
            </a:r>
            <a:r>
              <a:rPr lang="pt-BR" sz="2400" b="1" dirty="0"/>
              <a:t> = 180</a:t>
            </a:r>
            <a:endParaRPr lang="pt-BR" sz="2400" b="1" baseline="-25000" dirty="0"/>
          </a:p>
        </p:txBody>
      </p:sp>
      <p:sp>
        <p:nvSpPr>
          <p:cNvPr id="10" name="Freeform 9"/>
          <p:cNvSpPr/>
          <p:nvPr/>
        </p:nvSpPr>
        <p:spPr>
          <a:xfrm>
            <a:off x="2286000" y="2571750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2428875" y="200025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Atrib2</a:t>
            </a:r>
            <a:r>
              <a:rPr lang="pt-BR" sz="2400" b="1" dirty="0"/>
              <a:t> = 150</a:t>
            </a:r>
            <a:endParaRPr lang="pt-BR" sz="24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Não preserva o volume original dos dados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643306" y="3571876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8625" y="0"/>
            <a:ext cx="822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857875" y="2786063"/>
            <a:ext cx="1889125" cy="2336800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reeform 12"/>
          <p:cNvSpPr/>
          <p:nvPr/>
        </p:nvSpPr>
        <p:spPr>
          <a:xfrm>
            <a:off x="7429500" y="2690813"/>
            <a:ext cx="714375" cy="2551112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981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Presença</a:t>
            </a:r>
          </a:p>
        </p:txBody>
      </p:sp>
      <p:sp>
        <p:nvSpPr>
          <p:cNvPr id="5" name="Freeform 4"/>
          <p:cNvSpPr/>
          <p:nvPr/>
        </p:nvSpPr>
        <p:spPr>
          <a:xfrm>
            <a:off x="214313" y="2857500"/>
            <a:ext cx="2078037" cy="2468563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07555" name="Group 35"/>
          <p:cNvGraphicFramePr>
            <a:graphicFrameLocks noGrp="1"/>
          </p:cNvGraphicFramePr>
          <p:nvPr/>
        </p:nvGraphicFramePr>
        <p:xfrm>
          <a:off x="5143500" y="2500313"/>
          <a:ext cx="3500438" cy="349885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6813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5786438"/>
            <a:ext cx="22860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Atrib1</a:t>
            </a:r>
            <a:r>
              <a:rPr lang="pt-BR" sz="2400" b="1" dirty="0"/>
              <a:t> = 180</a:t>
            </a:r>
            <a:endParaRPr lang="pt-BR" sz="2400" b="1" baseline="-25000" dirty="0"/>
          </a:p>
        </p:txBody>
      </p:sp>
      <p:sp>
        <p:nvSpPr>
          <p:cNvPr id="10" name="Freeform 9"/>
          <p:cNvSpPr/>
          <p:nvPr/>
        </p:nvSpPr>
        <p:spPr>
          <a:xfrm>
            <a:off x="1928813" y="2714625"/>
            <a:ext cx="785812" cy="2693988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2428875" y="2143125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Atrib2</a:t>
            </a:r>
            <a:r>
              <a:rPr lang="pt-BR" sz="2400" b="1" dirty="0"/>
              <a:t> = 150</a:t>
            </a:r>
            <a:endParaRPr lang="pt-BR" sz="2400" b="1" baseline="-25000" dirty="0"/>
          </a:p>
        </p:txBody>
      </p:sp>
      <p:sp>
        <p:nvSpPr>
          <p:cNvPr id="16" name="Right Arrow 15"/>
          <p:cNvSpPr/>
          <p:nvPr/>
        </p:nvSpPr>
        <p:spPr>
          <a:xfrm>
            <a:off x="3643306" y="3571876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28625" y="0"/>
            <a:ext cx="822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143500" y="2428875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reeform 12"/>
          <p:cNvSpPr/>
          <p:nvPr/>
        </p:nvSpPr>
        <p:spPr>
          <a:xfrm>
            <a:off x="7429500" y="2286000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185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Contagem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2857500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09603" name="Group 35"/>
          <p:cNvGraphicFramePr>
            <a:graphicFrameLocks noGrp="1"/>
          </p:cNvGraphicFramePr>
          <p:nvPr/>
        </p:nvGraphicFramePr>
        <p:xfrm>
          <a:off x="5143500" y="2214563"/>
          <a:ext cx="3500438" cy="349885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6813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57875"/>
            <a:ext cx="228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Atrib1</a:t>
            </a:r>
            <a:r>
              <a:rPr lang="pt-BR" sz="2400" b="1" dirty="0"/>
              <a:t> = 180</a:t>
            </a:r>
            <a:endParaRPr lang="pt-BR" sz="2400" b="1" baseline="-25000" dirty="0"/>
          </a:p>
        </p:txBody>
      </p:sp>
      <p:sp>
        <p:nvSpPr>
          <p:cNvPr id="10" name="Freeform 9"/>
          <p:cNvSpPr/>
          <p:nvPr/>
        </p:nvSpPr>
        <p:spPr>
          <a:xfrm>
            <a:off x="2286000" y="2714625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2428875" y="2143125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Atrib2</a:t>
            </a:r>
            <a:r>
              <a:rPr lang="pt-BR" sz="2400" b="1" dirty="0"/>
              <a:t> = 150</a:t>
            </a:r>
            <a:endParaRPr lang="pt-BR" sz="2400" b="1" baseline="-25000" dirty="0"/>
          </a:p>
        </p:txBody>
      </p:sp>
      <p:sp>
        <p:nvSpPr>
          <p:cNvPr id="15" name="Right Arrow 14"/>
          <p:cNvSpPr/>
          <p:nvPr/>
        </p:nvSpPr>
        <p:spPr>
          <a:xfrm>
            <a:off x="3571868" y="3643314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28625" y="0"/>
            <a:ext cx="822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143500" y="1714500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reeform 12"/>
          <p:cNvSpPr/>
          <p:nvPr/>
        </p:nvSpPr>
        <p:spPr>
          <a:xfrm>
            <a:off x="7429500" y="1571625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390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85725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Desvio Padrão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2143125"/>
            <a:ext cx="2820988" cy="2860675"/>
          </a:xfrm>
          <a:custGeom>
            <a:avLst/>
            <a:gdLst>
              <a:gd name="connsiteX0" fmla="*/ 366853 w 1440910"/>
              <a:gd name="connsiteY0" fmla="*/ 319314 h 1553029"/>
              <a:gd name="connsiteX1" fmla="*/ 236224 w 1440910"/>
              <a:gd name="connsiteY1" fmla="*/ 420914 h 1553029"/>
              <a:gd name="connsiteX2" fmla="*/ 178167 w 1440910"/>
              <a:gd name="connsiteY2" fmla="*/ 449943 h 1553029"/>
              <a:gd name="connsiteX3" fmla="*/ 76567 w 1440910"/>
              <a:gd name="connsiteY3" fmla="*/ 551543 h 1553029"/>
              <a:gd name="connsiteX4" fmla="*/ 33024 w 1440910"/>
              <a:gd name="connsiteY4" fmla="*/ 595086 h 1553029"/>
              <a:gd name="connsiteX5" fmla="*/ 3996 w 1440910"/>
              <a:gd name="connsiteY5" fmla="*/ 725714 h 1553029"/>
              <a:gd name="connsiteX6" fmla="*/ 18510 w 1440910"/>
              <a:gd name="connsiteY6" fmla="*/ 943429 h 1553029"/>
              <a:gd name="connsiteX7" fmla="*/ 76567 w 1440910"/>
              <a:gd name="connsiteY7" fmla="*/ 1001486 h 1553029"/>
              <a:gd name="connsiteX8" fmla="*/ 105596 w 1440910"/>
              <a:gd name="connsiteY8" fmla="*/ 1045029 h 1553029"/>
              <a:gd name="connsiteX9" fmla="*/ 163653 w 1440910"/>
              <a:gd name="connsiteY9" fmla="*/ 1103086 h 1553029"/>
              <a:gd name="connsiteX10" fmla="*/ 250739 w 1440910"/>
              <a:gd name="connsiteY10" fmla="*/ 1233714 h 1553029"/>
              <a:gd name="connsiteX11" fmla="*/ 395882 w 1440910"/>
              <a:gd name="connsiteY11" fmla="*/ 1364343 h 1553029"/>
              <a:gd name="connsiteX12" fmla="*/ 439424 w 1440910"/>
              <a:gd name="connsiteY12" fmla="*/ 1407886 h 1553029"/>
              <a:gd name="connsiteX13" fmla="*/ 482967 w 1440910"/>
              <a:gd name="connsiteY13" fmla="*/ 1422400 h 1553029"/>
              <a:gd name="connsiteX14" fmla="*/ 831310 w 1440910"/>
              <a:gd name="connsiteY14" fmla="*/ 1436914 h 1553029"/>
              <a:gd name="connsiteX15" fmla="*/ 903882 w 1440910"/>
              <a:gd name="connsiteY15" fmla="*/ 1465943 h 1553029"/>
              <a:gd name="connsiteX16" fmla="*/ 947424 w 1440910"/>
              <a:gd name="connsiteY16" fmla="*/ 1509486 h 1553029"/>
              <a:gd name="connsiteX17" fmla="*/ 1034510 w 1440910"/>
              <a:gd name="connsiteY17" fmla="*/ 1553029 h 1553029"/>
              <a:gd name="connsiteX18" fmla="*/ 1208682 w 1440910"/>
              <a:gd name="connsiteY18" fmla="*/ 1538514 h 1553029"/>
              <a:gd name="connsiteX19" fmla="*/ 1295767 w 1440910"/>
              <a:gd name="connsiteY19" fmla="*/ 1465943 h 1553029"/>
              <a:gd name="connsiteX20" fmla="*/ 1339310 w 1440910"/>
              <a:gd name="connsiteY20" fmla="*/ 1436914 h 1553029"/>
              <a:gd name="connsiteX21" fmla="*/ 1411882 w 1440910"/>
              <a:gd name="connsiteY21" fmla="*/ 1306286 h 1553029"/>
              <a:gd name="connsiteX22" fmla="*/ 1440910 w 1440910"/>
              <a:gd name="connsiteY22" fmla="*/ 1262743 h 1553029"/>
              <a:gd name="connsiteX23" fmla="*/ 1426396 w 1440910"/>
              <a:gd name="connsiteY23" fmla="*/ 914400 h 1553029"/>
              <a:gd name="connsiteX24" fmla="*/ 1397367 w 1440910"/>
              <a:gd name="connsiteY24" fmla="*/ 870857 h 1553029"/>
              <a:gd name="connsiteX25" fmla="*/ 1295767 w 1440910"/>
              <a:gd name="connsiteY25" fmla="*/ 696686 h 1553029"/>
              <a:gd name="connsiteX26" fmla="*/ 1310282 w 1440910"/>
              <a:gd name="connsiteY26" fmla="*/ 406400 h 1553029"/>
              <a:gd name="connsiteX27" fmla="*/ 1339310 w 1440910"/>
              <a:gd name="connsiteY27" fmla="*/ 362857 h 1553029"/>
              <a:gd name="connsiteX28" fmla="*/ 1295767 w 1440910"/>
              <a:gd name="connsiteY28" fmla="*/ 29029 h 1553029"/>
              <a:gd name="connsiteX29" fmla="*/ 1252224 w 1440910"/>
              <a:gd name="connsiteY29" fmla="*/ 0 h 1553029"/>
              <a:gd name="connsiteX30" fmla="*/ 1063539 w 1440910"/>
              <a:gd name="connsiteY30" fmla="*/ 14514 h 1553029"/>
              <a:gd name="connsiteX31" fmla="*/ 976453 w 1440910"/>
              <a:gd name="connsiteY31" fmla="*/ 87086 h 1553029"/>
              <a:gd name="connsiteX32" fmla="*/ 932910 w 1440910"/>
              <a:gd name="connsiteY32" fmla="*/ 101600 h 1553029"/>
              <a:gd name="connsiteX33" fmla="*/ 889367 w 1440910"/>
              <a:gd name="connsiteY33" fmla="*/ 130629 h 1553029"/>
              <a:gd name="connsiteX34" fmla="*/ 860339 w 1440910"/>
              <a:gd name="connsiteY34" fmla="*/ 174172 h 1553029"/>
              <a:gd name="connsiteX35" fmla="*/ 482967 w 1440910"/>
              <a:gd name="connsiteY35" fmla="*/ 217714 h 1553029"/>
              <a:gd name="connsiteX36" fmla="*/ 453939 w 1440910"/>
              <a:gd name="connsiteY36" fmla="*/ 261257 h 1553029"/>
              <a:gd name="connsiteX37" fmla="*/ 439424 w 1440910"/>
              <a:gd name="connsiteY37" fmla="*/ 304800 h 1553029"/>
              <a:gd name="connsiteX38" fmla="*/ 366853 w 1440910"/>
              <a:gd name="connsiteY38" fmla="*/ 319314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0910" h="1553029">
                <a:moveTo>
                  <a:pt x="366853" y="319314"/>
                </a:moveTo>
                <a:cubicBezTo>
                  <a:pt x="332986" y="338666"/>
                  <a:pt x="285563" y="396244"/>
                  <a:pt x="236224" y="420914"/>
                </a:cubicBezTo>
                <a:cubicBezTo>
                  <a:pt x="216872" y="430590"/>
                  <a:pt x="194913" y="436242"/>
                  <a:pt x="178167" y="449943"/>
                </a:cubicBezTo>
                <a:cubicBezTo>
                  <a:pt x="141099" y="480272"/>
                  <a:pt x="110434" y="517676"/>
                  <a:pt x="76567" y="551543"/>
                </a:cubicBezTo>
                <a:lnTo>
                  <a:pt x="33024" y="595086"/>
                </a:lnTo>
                <a:cubicBezTo>
                  <a:pt x="27426" y="617477"/>
                  <a:pt x="3996" y="707288"/>
                  <a:pt x="3996" y="725714"/>
                </a:cubicBezTo>
                <a:cubicBezTo>
                  <a:pt x="3996" y="798447"/>
                  <a:pt x="0" y="873091"/>
                  <a:pt x="18510" y="943429"/>
                </a:cubicBezTo>
                <a:cubicBezTo>
                  <a:pt x="25475" y="969896"/>
                  <a:pt x="58756" y="980706"/>
                  <a:pt x="76567" y="1001486"/>
                </a:cubicBezTo>
                <a:cubicBezTo>
                  <a:pt x="87920" y="1014731"/>
                  <a:pt x="94243" y="1031784"/>
                  <a:pt x="105596" y="1045029"/>
                </a:cubicBezTo>
                <a:cubicBezTo>
                  <a:pt x="123407" y="1065809"/>
                  <a:pt x="145631" y="1082489"/>
                  <a:pt x="163653" y="1103086"/>
                </a:cubicBezTo>
                <a:cubicBezTo>
                  <a:pt x="347834" y="1313578"/>
                  <a:pt x="50479" y="988951"/>
                  <a:pt x="250739" y="1233714"/>
                </a:cubicBezTo>
                <a:cubicBezTo>
                  <a:pt x="336788" y="1338886"/>
                  <a:pt x="315672" y="1295591"/>
                  <a:pt x="395882" y="1364343"/>
                </a:cubicBezTo>
                <a:cubicBezTo>
                  <a:pt x="411467" y="1377701"/>
                  <a:pt x="422345" y="1396500"/>
                  <a:pt x="439424" y="1407886"/>
                </a:cubicBezTo>
                <a:cubicBezTo>
                  <a:pt x="452154" y="1416373"/>
                  <a:pt x="467709" y="1421270"/>
                  <a:pt x="482967" y="1422400"/>
                </a:cubicBezTo>
                <a:cubicBezTo>
                  <a:pt x="598865" y="1430985"/>
                  <a:pt x="715196" y="1432076"/>
                  <a:pt x="831310" y="1436914"/>
                </a:cubicBezTo>
                <a:cubicBezTo>
                  <a:pt x="855501" y="1446590"/>
                  <a:pt x="881788" y="1452134"/>
                  <a:pt x="903882" y="1465943"/>
                </a:cubicBezTo>
                <a:cubicBezTo>
                  <a:pt x="921288" y="1476822"/>
                  <a:pt x="931655" y="1496345"/>
                  <a:pt x="947424" y="1509486"/>
                </a:cubicBezTo>
                <a:cubicBezTo>
                  <a:pt x="984937" y="1540747"/>
                  <a:pt x="990872" y="1538482"/>
                  <a:pt x="1034510" y="1553029"/>
                </a:cubicBezTo>
                <a:cubicBezTo>
                  <a:pt x="1092567" y="1548191"/>
                  <a:pt x="1151555" y="1549940"/>
                  <a:pt x="1208682" y="1538514"/>
                </a:cubicBezTo>
                <a:cubicBezTo>
                  <a:pt x="1237131" y="1532824"/>
                  <a:pt x="1277747" y="1480960"/>
                  <a:pt x="1295767" y="1465943"/>
                </a:cubicBezTo>
                <a:cubicBezTo>
                  <a:pt x="1309168" y="1454776"/>
                  <a:pt x="1324796" y="1446590"/>
                  <a:pt x="1339310" y="1436914"/>
                </a:cubicBezTo>
                <a:cubicBezTo>
                  <a:pt x="1364857" y="1360273"/>
                  <a:pt x="1345337" y="1406104"/>
                  <a:pt x="1411882" y="1306286"/>
                </a:cubicBezTo>
                <a:lnTo>
                  <a:pt x="1440910" y="1262743"/>
                </a:lnTo>
                <a:cubicBezTo>
                  <a:pt x="1436072" y="1146629"/>
                  <a:pt x="1439230" y="1029904"/>
                  <a:pt x="1426396" y="914400"/>
                </a:cubicBezTo>
                <a:cubicBezTo>
                  <a:pt x="1424470" y="897063"/>
                  <a:pt x="1406732" y="885574"/>
                  <a:pt x="1397367" y="870857"/>
                </a:cubicBezTo>
                <a:cubicBezTo>
                  <a:pt x="1318933" y="747604"/>
                  <a:pt x="1342551" y="790253"/>
                  <a:pt x="1295767" y="696686"/>
                </a:cubicBezTo>
                <a:cubicBezTo>
                  <a:pt x="1300605" y="599924"/>
                  <a:pt x="1297751" y="502469"/>
                  <a:pt x="1310282" y="406400"/>
                </a:cubicBezTo>
                <a:cubicBezTo>
                  <a:pt x="1312538" y="389103"/>
                  <a:pt x="1338552" y="380284"/>
                  <a:pt x="1339310" y="362857"/>
                </a:cubicBezTo>
                <a:cubicBezTo>
                  <a:pt x="1341913" y="302978"/>
                  <a:pt x="1375298" y="108560"/>
                  <a:pt x="1295767" y="29029"/>
                </a:cubicBezTo>
                <a:cubicBezTo>
                  <a:pt x="1283432" y="16694"/>
                  <a:pt x="1266738" y="9676"/>
                  <a:pt x="1252224" y="0"/>
                </a:cubicBezTo>
                <a:cubicBezTo>
                  <a:pt x="1189329" y="4838"/>
                  <a:pt x="1125539" y="2889"/>
                  <a:pt x="1063539" y="14514"/>
                </a:cubicBezTo>
                <a:cubicBezTo>
                  <a:pt x="1030505" y="20708"/>
                  <a:pt x="999868" y="71476"/>
                  <a:pt x="976453" y="87086"/>
                </a:cubicBezTo>
                <a:cubicBezTo>
                  <a:pt x="963723" y="95573"/>
                  <a:pt x="947424" y="96762"/>
                  <a:pt x="932910" y="101600"/>
                </a:cubicBezTo>
                <a:cubicBezTo>
                  <a:pt x="918396" y="111276"/>
                  <a:pt x="901702" y="118294"/>
                  <a:pt x="889367" y="130629"/>
                </a:cubicBezTo>
                <a:cubicBezTo>
                  <a:pt x="877032" y="142964"/>
                  <a:pt x="875131" y="164927"/>
                  <a:pt x="860339" y="174172"/>
                </a:cubicBezTo>
                <a:cubicBezTo>
                  <a:pt x="772139" y="229297"/>
                  <a:pt x="516328" y="216046"/>
                  <a:pt x="482967" y="217714"/>
                </a:cubicBezTo>
                <a:cubicBezTo>
                  <a:pt x="473291" y="232228"/>
                  <a:pt x="461740" y="245655"/>
                  <a:pt x="453939" y="261257"/>
                </a:cubicBezTo>
                <a:cubicBezTo>
                  <a:pt x="447097" y="274941"/>
                  <a:pt x="447911" y="292070"/>
                  <a:pt x="439424" y="304800"/>
                </a:cubicBezTo>
                <a:cubicBezTo>
                  <a:pt x="428038" y="321879"/>
                  <a:pt x="400720" y="299962"/>
                  <a:pt x="366853" y="319314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11652" name="Group 36"/>
          <p:cNvGraphicFramePr>
            <a:graphicFrameLocks noGrp="1"/>
          </p:cNvGraphicFramePr>
          <p:nvPr/>
        </p:nvGraphicFramePr>
        <p:xfrm>
          <a:off x="5143500" y="1500188"/>
          <a:ext cx="3500438" cy="349885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6813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143500"/>
            <a:ext cx="228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Atrib1</a:t>
            </a:r>
            <a:r>
              <a:rPr lang="pt-BR" sz="2400" b="1" dirty="0"/>
              <a:t> = 180</a:t>
            </a:r>
            <a:endParaRPr lang="pt-BR" sz="2400" b="1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3643306" y="2857487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Freeform 9"/>
          <p:cNvSpPr/>
          <p:nvPr/>
        </p:nvSpPr>
        <p:spPr>
          <a:xfrm>
            <a:off x="2286000" y="2000250"/>
            <a:ext cx="1066800" cy="3122613"/>
          </a:xfrm>
          <a:custGeom>
            <a:avLst/>
            <a:gdLst>
              <a:gd name="connsiteX0" fmla="*/ 7257 w 1066800"/>
              <a:gd name="connsiteY0" fmla="*/ 174171 h 3122915"/>
              <a:gd name="connsiteX1" fmla="*/ 50800 w 1066800"/>
              <a:gd name="connsiteY1" fmla="*/ 130629 h 3122915"/>
              <a:gd name="connsiteX2" fmla="*/ 94342 w 1066800"/>
              <a:gd name="connsiteY2" fmla="*/ 116114 h 3122915"/>
              <a:gd name="connsiteX3" fmla="*/ 152400 w 1066800"/>
              <a:gd name="connsiteY3" fmla="*/ 87086 h 3122915"/>
              <a:gd name="connsiteX4" fmla="*/ 195942 w 1066800"/>
              <a:gd name="connsiteY4" fmla="*/ 72571 h 3122915"/>
              <a:gd name="connsiteX5" fmla="*/ 399142 w 1066800"/>
              <a:gd name="connsiteY5" fmla="*/ 0 h 3122915"/>
              <a:gd name="connsiteX6" fmla="*/ 689428 w 1066800"/>
              <a:gd name="connsiteY6" fmla="*/ 14514 h 3122915"/>
              <a:gd name="connsiteX7" fmla="*/ 732971 w 1066800"/>
              <a:gd name="connsiteY7" fmla="*/ 43543 h 3122915"/>
              <a:gd name="connsiteX8" fmla="*/ 805542 w 1066800"/>
              <a:gd name="connsiteY8" fmla="*/ 87086 h 3122915"/>
              <a:gd name="connsiteX9" fmla="*/ 994228 w 1066800"/>
              <a:gd name="connsiteY9" fmla="*/ 246743 h 3122915"/>
              <a:gd name="connsiteX10" fmla="*/ 1023257 w 1066800"/>
              <a:gd name="connsiteY10" fmla="*/ 304800 h 3122915"/>
              <a:gd name="connsiteX11" fmla="*/ 1066800 w 1066800"/>
              <a:gd name="connsiteY11" fmla="*/ 464457 h 3122915"/>
              <a:gd name="connsiteX12" fmla="*/ 1052285 w 1066800"/>
              <a:gd name="connsiteY12" fmla="*/ 957943 h 3122915"/>
              <a:gd name="connsiteX13" fmla="*/ 1023257 w 1066800"/>
              <a:gd name="connsiteY13" fmla="*/ 1103086 h 3122915"/>
              <a:gd name="connsiteX14" fmla="*/ 1008742 w 1066800"/>
              <a:gd name="connsiteY14" fmla="*/ 1219200 h 3122915"/>
              <a:gd name="connsiteX15" fmla="*/ 979714 w 1066800"/>
              <a:gd name="connsiteY15" fmla="*/ 1393371 h 3122915"/>
              <a:gd name="connsiteX16" fmla="*/ 965200 w 1066800"/>
              <a:gd name="connsiteY16" fmla="*/ 2307771 h 3122915"/>
              <a:gd name="connsiteX17" fmla="*/ 936171 w 1066800"/>
              <a:gd name="connsiteY17" fmla="*/ 2467429 h 3122915"/>
              <a:gd name="connsiteX18" fmla="*/ 921657 w 1066800"/>
              <a:gd name="connsiteY18" fmla="*/ 2873829 h 3122915"/>
              <a:gd name="connsiteX19" fmla="*/ 907142 w 1066800"/>
              <a:gd name="connsiteY19" fmla="*/ 2917371 h 3122915"/>
              <a:gd name="connsiteX20" fmla="*/ 878114 w 1066800"/>
              <a:gd name="connsiteY20" fmla="*/ 2960914 h 3122915"/>
              <a:gd name="connsiteX21" fmla="*/ 834571 w 1066800"/>
              <a:gd name="connsiteY21" fmla="*/ 2989943 h 3122915"/>
              <a:gd name="connsiteX22" fmla="*/ 762000 w 1066800"/>
              <a:gd name="connsiteY22" fmla="*/ 3062514 h 3122915"/>
              <a:gd name="connsiteX23" fmla="*/ 674914 w 1066800"/>
              <a:gd name="connsiteY23" fmla="*/ 3120571 h 3122915"/>
              <a:gd name="connsiteX24" fmla="*/ 544285 w 1066800"/>
              <a:gd name="connsiteY24" fmla="*/ 3106057 h 3122915"/>
              <a:gd name="connsiteX25" fmla="*/ 500742 w 1066800"/>
              <a:gd name="connsiteY25" fmla="*/ 3062514 h 3122915"/>
              <a:gd name="connsiteX26" fmla="*/ 457200 w 1066800"/>
              <a:gd name="connsiteY26" fmla="*/ 3048000 h 3122915"/>
              <a:gd name="connsiteX27" fmla="*/ 370114 w 1066800"/>
              <a:gd name="connsiteY27" fmla="*/ 2960914 h 3122915"/>
              <a:gd name="connsiteX28" fmla="*/ 326571 w 1066800"/>
              <a:gd name="connsiteY28" fmla="*/ 2873829 h 3122915"/>
              <a:gd name="connsiteX29" fmla="*/ 283028 w 1066800"/>
              <a:gd name="connsiteY29" fmla="*/ 2830286 h 3122915"/>
              <a:gd name="connsiteX30" fmla="*/ 195942 w 1066800"/>
              <a:gd name="connsiteY30" fmla="*/ 2815771 h 3122915"/>
              <a:gd name="connsiteX31" fmla="*/ 210457 w 1066800"/>
              <a:gd name="connsiteY31" fmla="*/ 2757714 h 3122915"/>
              <a:gd name="connsiteX32" fmla="*/ 254000 w 1066800"/>
              <a:gd name="connsiteY32" fmla="*/ 2714171 h 3122915"/>
              <a:gd name="connsiteX33" fmla="*/ 326571 w 1066800"/>
              <a:gd name="connsiteY33" fmla="*/ 2627086 h 3122915"/>
              <a:gd name="connsiteX34" fmla="*/ 384628 w 1066800"/>
              <a:gd name="connsiteY34" fmla="*/ 2540000 h 3122915"/>
              <a:gd name="connsiteX35" fmla="*/ 399142 w 1066800"/>
              <a:gd name="connsiteY35" fmla="*/ 2496457 h 3122915"/>
              <a:gd name="connsiteX36" fmla="*/ 428171 w 1066800"/>
              <a:gd name="connsiteY36" fmla="*/ 2452914 h 3122915"/>
              <a:gd name="connsiteX37" fmla="*/ 413657 w 1066800"/>
              <a:gd name="connsiteY37" fmla="*/ 1988457 h 3122915"/>
              <a:gd name="connsiteX38" fmla="*/ 399142 w 1066800"/>
              <a:gd name="connsiteY38" fmla="*/ 1944914 h 3122915"/>
              <a:gd name="connsiteX39" fmla="*/ 326571 w 1066800"/>
              <a:gd name="connsiteY39" fmla="*/ 1857829 h 3122915"/>
              <a:gd name="connsiteX40" fmla="*/ 268514 w 1066800"/>
              <a:gd name="connsiteY40" fmla="*/ 1770743 h 3122915"/>
              <a:gd name="connsiteX41" fmla="*/ 239485 w 1066800"/>
              <a:gd name="connsiteY41" fmla="*/ 1727200 h 3122915"/>
              <a:gd name="connsiteX42" fmla="*/ 210457 w 1066800"/>
              <a:gd name="connsiteY42" fmla="*/ 1683657 h 3122915"/>
              <a:gd name="connsiteX43" fmla="*/ 181428 w 1066800"/>
              <a:gd name="connsiteY43" fmla="*/ 1640114 h 3122915"/>
              <a:gd name="connsiteX44" fmla="*/ 166914 w 1066800"/>
              <a:gd name="connsiteY44" fmla="*/ 1596571 h 3122915"/>
              <a:gd name="connsiteX45" fmla="*/ 137885 w 1066800"/>
              <a:gd name="connsiteY45" fmla="*/ 1480457 h 3122915"/>
              <a:gd name="connsiteX46" fmla="*/ 152400 w 1066800"/>
              <a:gd name="connsiteY46" fmla="*/ 986971 h 3122915"/>
              <a:gd name="connsiteX47" fmla="*/ 181428 w 1066800"/>
              <a:gd name="connsiteY47" fmla="*/ 870857 h 3122915"/>
              <a:gd name="connsiteX48" fmla="*/ 239485 w 1066800"/>
              <a:gd name="connsiteY48" fmla="*/ 783771 h 3122915"/>
              <a:gd name="connsiteX49" fmla="*/ 224971 w 1066800"/>
              <a:gd name="connsiteY49" fmla="*/ 319314 h 3122915"/>
              <a:gd name="connsiteX50" fmla="*/ 137885 w 1066800"/>
              <a:gd name="connsiteY50" fmla="*/ 261257 h 3122915"/>
              <a:gd name="connsiteX51" fmla="*/ 94342 w 1066800"/>
              <a:gd name="connsiteY51" fmla="*/ 217714 h 3122915"/>
              <a:gd name="connsiteX52" fmla="*/ 7257 w 1066800"/>
              <a:gd name="connsiteY52" fmla="*/ 174171 h 31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6800" h="3122915">
                <a:moveTo>
                  <a:pt x="7257" y="174171"/>
                </a:moveTo>
                <a:cubicBezTo>
                  <a:pt x="0" y="159657"/>
                  <a:pt x="33721" y="142015"/>
                  <a:pt x="50800" y="130629"/>
                </a:cubicBezTo>
                <a:cubicBezTo>
                  <a:pt x="63530" y="122142"/>
                  <a:pt x="80280" y="122141"/>
                  <a:pt x="94342" y="116114"/>
                </a:cubicBezTo>
                <a:cubicBezTo>
                  <a:pt x="114229" y="107591"/>
                  <a:pt x="132513" y="95609"/>
                  <a:pt x="152400" y="87086"/>
                </a:cubicBezTo>
                <a:cubicBezTo>
                  <a:pt x="166462" y="81059"/>
                  <a:pt x="181663" y="78063"/>
                  <a:pt x="195942" y="72571"/>
                </a:cubicBezTo>
                <a:cubicBezTo>
                  <a:pt x="378302" y="2432"/>
                  <a:pt x="283376" y="28941"/>
                  <a:pt x="399142" y="0"/>
                </a:cubicBezTo>
                <a:cubicBezTo>
                  <a:pt x="495904" y="4838"/>
                  <a:pt x="593359" y="1983"/>
                  <a:pt x="689428" y="14514"/>
                </a:cubicBezTo>
                <a:cubicBezTo>
                  <a:pt x="706726" y="16770"/>
                  <a:pt x="718178" y="34298"/>
                  <a:pt x="732971" y="43543"/>
                </a:cubicBezTo>
                <a:cubicBezTo>
                  <a:pt x="756893" y="58495"/>
                  <a:pt x="781742" y="71940"/>
                  <a:pt x="805542" y="87086"/>
                </a:cubicBezTo>
                <a:cubicBezTo>
                  <a:pt x="862208" y="123146"/>
                  <a:pt x="964427" y="187143"/>
                  <a:pt x="994228" y="246743"/>
                </a:cubicBezTo>
                <a:cubicBezTo>
                  <a:pt x="1003904" y="266095"/>
                  <a:pt x="1015221" y="284711"/>
                  <a:pt x="1023257" y="304800"/>
                </a:cubicBezTo>
                <a:cubicBezTo>
                  <a:pt x="1052718" y="378454"/>
                  <a:pt x="1052224" y="391579"/>
                  <a:pt x="1066800" y="464457"/>
                </a:cubicBezTo>
                <a:cubicBezTo>
                  <a:pt x="1061962" y="628952"/>
                  <a:pt x="1063479" y="793758"/>
                  <a:pt x="1052285" y="957943"/>
                </a:cubicBezTo>
                <a:cubicBezTo>
                  <a:pt x="1048929" y="1007168"/>
                  <a:pt x="1029377" y="1054128"/>
                  <a:pt x="1023257" y="1103086"/>
                </a:cubicBezTo>
                <a:cubicBezTo>
                  <a:pt x="1018419" y="1141791"/>
                  <a:pt x="1014528" y="1180626"/>
                  <a:pt x="1008742" y="1219200"/>
                </a:cubicBezTo>
                <a:cubicBezTo>
                  <a:pt x="1000011" y="1277407"/>
                  <a:pt x="979714" y="1393371"/>
                  <a:pt x="979714" y="1393371"/>
                </a:cubicBezTo>
                <a:cubicBezTo>
                  <a:pt x="974876" y="1698171"/>
                  <a:pt x="974032" y="2003061"/>
                  <a:pt x="965200" y="2307771"/>
                </a:cubicBezTo>
                <a:cubicBezTo>
                  <a:pt x="964571" y="2329481"/>
                  <a:pt x="941416" y="2441201"/>
                  <a:pt x="936171" y="2467429"/>
                </a:cubicBezTo>
                <a:cubicBezTo>
                  <a:pt x="931333" y="2602896"/>
                  <a:pt x="930384" y="2738557"/>
                  <a:pt x="921657" y="2873829"/>
                </a:cubicBezTo>
                <a:cubicBezTo>
                  <a:pt x="920672" y="2889096"/>
                  <a:pt x="913984" y="2903687"/>
                  <a:pt x="907142" y="2917371"/>
                </a:cubicBezTo>
                <a:cubicBezTo>
                  <a:pt x="899341" y="2932973"/>
                  <a:pt x="890449" y="2948579"/>
                  <a:pt x="878114" y="2960914"/>
                </a:cubicBezTo>
                <a:cubicBezTo>
                  <a:pt x="865779" y="2973249"/>
                  <a:pt x="849085" y="2980267"/>
                  <a:pt x="834571" y="2989943"/>
                </a:cubicBezTo>
                <a:cubicBezTo>
                  <a:pt x="781351" y="3069772"/>
                  <a:pt x="834571" y="3002038"/>
                  <a:pt x="762000" y="3062514"/>
                </a:cubicBezTo>
                <a:cubicBezTo>
                  <a:pt x="689519" y="3122915"/>
                  <a:pt x="751436" y="3095064"/>
                  <a:pt x="674914" y="3120571"/>
                </a:cubicBezTo>
                <a:cubicBezTo>
                  <a:pt x="631371" y="3115733"/>
                  <a:pt x="585848" y="3119911"/>
                  <a:pt x="544285" y="3106057"/>
                </a:cubicBezTo>
                <a:cubicBezTo>
                  <a:pt x="524812" y="3099566"/>
                  <a:pt x="517821" y="3073900"/>
                  <a:pt x="500742" y="3062514"/>
                </a:cubicBezTo>
                <a:cubicBezTo>
                  <a:pt x="488012" y="3054028"/>
                  <a:pt x="471714" y="3052838"/>
                  <a:pt x="457200" y="3048000"/>
                </a:cubicBezTo>
                <a:cubicBezTo>
                  <a:pt x="428171" y="3018971"/>
                  <a:pt x="383096" y="2999860"/>
                  <a:pt x="370114" y="2960914"/>
                </a:cubicBezTo>
                <a:cubicBezTo>
                  <a:pt x="355567" y="2917272"/>
                  <a:pt x="357835" y="2911345"/>
                  <a:pt x="326571" y="2873829"/>
                </a:cubicBezTo>
                <a:cubicBezTo>
                  <a:pt x="313430" y="2858060"/>
                  <a:pt x="301785" y="2838623"/>
                  <a:pt x="283028" y="2830286"/>
                </a:cubicBezTo>
                <a:cubicBezTo>
                  <a:pt x="256135" y="2818334"/>
                  <a:pt x="224971" y="2820609"/>
                  <a:pt x="195942" y="2815771"/>
                </a:cubicBezTo>
                <a:cubicBezTo>
                  <a:pt x="200780" y="2796419"/>
                  <a:pt x="200560" y="2775034"/>
                  <a:pt x="210457" y="2757714"/>
                </a:cubicBezTo>
                <a:cubicBezTo>
                  <a:pt x="220641" y="2739892"/>
                  <a:pt x="240859" y="2729940"/>
                  <a:pt x="254000" y="2714171"/>
                </a:cubicBezTo>
                <a:cubicBezTo>
                  <a:pt x="355036" y="2592928"/>
                  <a:pt x="199358" y="2754299"/>
                  <a:pt x="326571" y="2627086"/>
                </a:cubicBezTo>
                <a:cubicBezTo>
                  <a:pt x="359904" y="2493753"/>
                  <a:pt x="311730" y="2631123"/>
                  <a:pt x="384628" y="2540000"/>
                </a:cubicBezTo>
                <a:cubicBezTo>
                  <a:pt x="394185" y="2528053"/>
                  <a:pt x="392300" y="2510141"/>
                  <a:pt x="399142" y="2496457"/>
                </a:cubicBezTo>
                <a:cubicBezTo>
                  <a:pt x="406943" y="2480855"/>
                  <a:pt x="418495" y="2467428"/>
                  <a:pt x="428171" y="2452914"/>
                </a:cubicBezTo>
                <a:cubicBezTo>
                  <a:pt x="423333" y="2298095"/>
                  <a:pt x="422494" y="2143099"/>
                  <a:pt x="413657" y="1988457"/>
                </a:cubicBezTo>
                <a:cubicBezTo>
                  <a:pt x="412784" y="1973182"/>
                  <a:pt x="405984" y="1958598"/>
                  <a:pt x="399142" y="1944914"/>
                </a:cubicBezTo>
                <a:cubicBezTo>
                  <a:pt x="368020" y="1882670"/>
                  <a:pt x="371516" y="1915615"/>
                  <a:pt x="326571" y="1857829"/>
                </a:cubicBezTo>
                <a:cubicBezTo>
                  <a:pt x="305152" y="1830290"/>
                  <a:pt x="287866" y="1799772"/>
                  <a:pt x="268514" y="1770743"/>
                </a:cubicBezTo>
                <a:lnTo>
                  <a:pt x="239485" y="1727200"/>
                </a:lnTo>
                <a:lnTo>
                  <a:pt x="210457" y="1683657"/>
                </a:lnTo>
                <a:lnTo>
                  <a:pt x="181428" y="1640114"/>
                </a:lnTo>
                <a:cubicBezTo>
                  <a:pt x="176590" y="1625600"/>
                  <a:pt x="170940" y="1611331"/>
                  <a:pt x="166914" y="1596571"/>
                </a:cubicBezTo>
                <a:cubicBezTo>
                  <a:pt x="156417" y="1558081"/>
                  <a:pt x="137885" y="1480457"/>
                  <a:pt x="137885" y="1480457"/>
                </a:cubicBezTo>
                <a:cubicBezTo>
                  <a:pt x="142723" y="1315962"/>
                  <a:pt x="143972" y="1151322"/>
                  <a:pt x="152400" y="986971"/>
                </a:cubicBezTo>
                <a:cubicBezTo>
                  <a:pt x="153127" y="972795"/>
                  <a:pt x="169524" y="892284"/>
                  <a:pt x="181428" y="870857"/>
                </a:cubicBezTo>
                <a:cubicBezTo>
                  <a:pt x="198371" y="840359"/>
                  <a:pt x="239485" y="783771"/>
                  <a:pt x="239485" y="783771"/>
                </a:cubicBezTo>
                <a:cubicBezTo>
                  <a:pt x="234647" y="628952"/>
                  <a:pt x="254536" y="471361"/>
                  <a:pt x="224971" y="319314"/>
                </a:cubicBezTo>
                <a:cubicBezTo>
                  <a:pt x="218312" y="285067"/>
                  <a:pt x="162555" y="285927"/>
                  <a:pt x="137885" y="261257"/>
                </a:cubicBezTo>
                <a:cubicBezTo>
                  <a:pt x="123371" y="246743"/>
                  <a:pt x="110111" y="230855"/>
                  <a:pt x="94342" y="217714"/>
                </a:cubicBezTo>
                <a:cubicBezTo>
                  <a:pt x="68072" y="195822"/>
                  <a:pt x="14514" y="188685"/>
                  <a:pt x="7257" y="17417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2428875" y="142875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Valor</a:t>
            </a:r>
            <a:r>
              <a:rPr lang="pt-BR" sz="2400" b="1" baseline="-25000" dirty="0"/>
              <a:t>Atrib2</a:t>
            </a:r>
            <a:r>
              <a:rPr lang="pt-BR" sz="2400" b="1" dirty="0"/>
              <a:t> = 150</a:t>
            </a:r>
            <a:endParaRPr lang="pt-BR" sz="2400" b="1" baseline="-25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32812" t="35156" r="45508" b="50928"/>
          <a:stretch>
            <a:fillRect/>
          </a:stretch>
        </p:blipFill>
        <p:spPr bwMode="auto">
          <a:xfrm>
            <a:off x="3071813" y="5286375"/>
            <a:ext cx="2643187" cy="135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428625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500063" y="142875"/>
            <a:ext cx="8229600" cy="725488"/>
          </a:xfrm>
        </p:spPr>
        <p:txBody>
          <a:bodyPr anchor="ctr"/>
          <a:lstStyle/>
          <a:p>
            <a:pPr eaLnBrk="1" hangingPunct="1">
              <a:defRPr/>
            </a:pPr>
            <a:r>
              <a:rPr lang="pt-BR" sz="3200" b="1" kern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Plugin</a:t>
            </a:r>
            <a:r>
              <a:rPr lang="pt-BR" sz="32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de preenchimento de células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28625" y="1285875"/>
            <a:ext cx="8143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>
                <a:latin typeface="Calibri" pitchFamily="34" charset="0"/>
                <a:cs typeface="+mn-cs"/>
              </a:rPr>
              <a:t>Seu objetivo é homogeneizar informações provenientes de diferentes fontes, em formatos distintos (dados vetoriais, matriciais e também outros planos celulares), agregando-os em uma mesma base espaço-temporal. </a:t>
            </a: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endParaRPr lang="pt-BR" sz="2000">
              <a:latin typeface="Calibri" pitchFamily="34" charset="0"/>
              <a:cs typeface="+mn-cs"/>
            </a:endParaRPr>
          </a:p>
          <a:p>
            <a:pPr algn="just">
              <a:defRPr/>
            </a:pPr>
            <a:r>
              <a:rPr lang="pt-BR" sz="2000">
                <a:latin typeface="Calibri" pitchFamily="34" charset="0"/>
                <a:cs typeface="+mn-cs"/>
              </a:rPr>
              <a:t>Este plano celular servirá então como base para atividades de modelagem, em 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TerraME</a:t>
            </a:r>
            <a:r>
              <a:rPr lang="pt-BR" sz="2000">
                <a:latin typeface="Calibri" pitchFamily="34" charset="0"/>
                <a:cs typeface="+mn-cs"/>
              </a:rPr>
              <a:t>, ou outras aplicações, como, por exemplo, análise estatística.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66738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28625" y="785813"/>
            <a:ext cx="8229600" cy="5643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mtClean="0"/>
              <a:t>Outros operadores:</a:t>
            </a:r>
          </a:p>
          <a:p>
            <a:pPr eaLnBrk="1" hangingPunct="1"/>
            <a:endParaRPr lang="pt-BR" smtClean="0"/>
          </a:p>
          <a:p>
            <a:pPr lvl="1" eaLnBrk="1" hangingPunct="1"/>
            <a:r>
              <a:rPr lang="pt-BR" smtClean="0"/>
              <a:t>Classe Majoritária</a:t>
            </a:r>
          </a:p>
          <a:p>
            <a:pPr lvl="1" eaLnBrk="1" hangingPunct="1"/>
            <a:r>
              <a:rPr lang="pt-BR" smtClean="0"/>
              <a:t>Distância mínima</a:t>
            </a:r>
          </a:p>
          <a:p>
            <a:pPr lvl="1" eaLnBrk="1" hangingPunct="1"/>
            <a:r>
              <a:rPr lang="pt-BR" smtClean="0"/>
              <a:t>Porcentagem Total por Área</a:t>
            </a:r>
          </a:p>
          <a:p>
            <a:pPr lvl="1" eaLnBrk="1" hangingPunct="1"/>
            <a:r>
              <a:rPr lang="pt-BR" smtClean="0"/>
              <a:t>Porcentagem de cada classe</a:t>
            </a:r>
          </a:p>
          <a:p>
            <a:pPr lvl="1" eaLnBrk="1" hangingPunct="1"/>
            <a:r>
              <a:rPr lang="pt-BR" smtClean="0"/>
              <a:t>Porcentagem de cada classe por Área</a:t>
            </a:r>
          </a:p>
          <a:p>
            <a:pPr lvl="1" eaLnBrk="1" hangingPunct="1"/>
            <a:r>
              <a:rPr lang="pt-BR" smtClean="0"/>
              <a:t>Valor máximo</a:t>
            </a:r>
          </a:p>
          <a:p>
            <a:pPr lvl="1" eaLnBrk="1" hangingPunct="1"/>
            <a:r>
              <a:rPr lang="pt-BR" smtClean="0"/>
              <a:t>Valor médio</a:t>
            </a:r>
          </a:p>
          <a:p>
            <a:pPr lvl="1" eaLnBrk="1" hangingPunct="1"/>
            <a:r>
              <a:rPr lang="pt-BR" smtClean="0"/>
              <a:t>Valor mínimo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625" y="0"/>
            <a:ext cx="822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Polígono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8683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28625" y="1285875"/>
            <a:ext cx="8229600" cy="12144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500" smtClean="0"/>
              <a:t>Presença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Quantidade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Distância Mínima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1679" t="16685" r="30950" b="57874"/>
          <a:stretch>
            <a:fillRect/>
          </a:stretch>
        </p:blipFill>
        <p:spPr bwMode="auto">
          <a:xfrm>
            <a:off x="3000375" y="3429000"/>
            <a:ext cx="2786063" cy="2071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1679" t="16685" r="30950" b="57874"/>
          <a:stretch>
            <a:fillRect/>
          </a:stretch>
        </p:blipFill>
        <p:spPr bwMode="auto">
          <a:xfrm>
            <a:off x="5715000" y="3000375"/>
            <a:ext cx="2643188" cy="221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00063" y="0"/>
            <a:ext cx="8229600" cy="8683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Presença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29058" y="3643314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130055" name="Group 14"/>
          <p:cNvGrpSpPr>
            <a:grpSpLocks/>
          </p:cNvGrpSpPr>
          <p:nvPr/>
        </p:nvGrpSpPr>
        <p:grpSpPr bwMode="auto">
          <a:xfrm>
            <a:off x="714375" y="3000375"/>
            <a:ext cx="2643188" cy="2214563"/>
            <a:chOff x="714375" y="3000375"/>
            <a:chExt cx="2643188" cy="22145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 l="41679" t="16685" r="30950" b="57874"/>
            <a:stretch>
              <a:fillRect/>
            </a:stretch>
          </p:blipFill>
          <p:spPr bwMode="auto">
            <a:xfrm>
              <a:off x="714375" y="3000375"/>
              <a:ext cx="2643188" cy="22145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785813" y="4329113"/>
              <a:ext cx="785812" cy="857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776913" y="4324350"/>
            <a:ext cx="785812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5000" y="3000375"/>
          <a:ext cx="2643188" cy="2214563"/>
        </p:xfrm>
        <a:graphic>
          <a:graphicData uri="http://schemas.openxmlformats.org/drawingml/2006/table">
            <a:tbl>
              <a:tblPr/>
              <a:tblGrid>
                <a:gridCol w="881063"/>
                <a:gridCol w="881062"/>
                <a:gridCol w="881063"/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1679" t="16685" r="30950" b="57874"/>
          <a:stretch>
            <a:fillRect/>
          </a:stretch>
        </p:blipFill>
        <p:spPr bwMode="auto">
          <a:xfrm>
            <a:off x="5715000" y="3000375"/>
            <a:ext cx="2643188" cy="221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1679" t="16685" r="30950" b="57874"/>
          <a:stretch>
            <a:fillRect/>
          </a:stretch>
        </p:blipFill>
        <p:spPr bwMode="auto">
          <a:xfrm>
            <a:off x="714375" y="3000375"/>
            <a:ext cx="2643188" cy="221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5000" y="3000375"/>
          <a:ext cx="2643188" cy="2214563"/>
        </p:xfrm>
        <a:graphic>
          <a:graphicData uri="http://schemas.openxmlformats.org/drawingml/2006/table">
            <a:tbl>
              <a:tblPr/>
              <a:tblGrid>
                <a:gridCol w="881063"/>
                <a:gridCol w="881062"/>
                <a:gridCol w="881063"/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8683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13211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850" y="1125538"/>
            <a:ext cx="8229600" cy="47148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Quantidade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29058" y="3643314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7143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Quantidade: Valor único</a:t>
            </a:r>
          </a:p>
        </p:txBody>
      </p:sp>
      <p:pic>
        <p:nvPicPr>
          <p:cNvPr id="134147" name="Picture 29" descr="quantid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17663"/>
            <a:ext cx="7058025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5000" y="2643188"/>
          <a:ext cx="2643188" cy="2214562"/>
        </p:xfrm>
        <a:graphic>
          <a:graphicData uri="http://schemas.openxmlformats.org/drawingml/2006/table">
            <a:tbl>
              <a:tblPr/>
              <a:tblGrid>
                <a:gridCol w="881063"/>
                <a:gridCol w="881062"/>
                <a:gridCol w="881063"/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21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8683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13621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Distância Mínima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29058" y="3643314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3143250" y="4643438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500063" y="2643188"/>
            <a:ext cx="28575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8215313" y="464343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8683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Distância Mínima: Passos iguais 20</a:t>
            </a:r>
          </a:p>
        </p:txBody>
      </p:sp>
      <p:pic>
        <p:nvPicPr>
          <p:cNvPr id="138243" name="Picture 29" descr="dist_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575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511175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kern="1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28625" y="785813"/>
            <a:ext cx="8229600" cy="5643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mtClean="0"/>
              <a:t>Outros operadores:</a:t>
            </a:r>
          </a:p>
          <a:p>
            <a:pPr eaLnBrk="1" hangingPunct="1"/>
            <a:endParaRPr lang="pt-BR" smtClean="0"/>
          </a:p>
          <a:p>
            <a:pPr lvl="1" eaLnBrk="1" hangingPunct="1"/>
            <a:r>
              <a:rPr lang="pt-BR" smtClean="0"/>
              <a:t>Classe Majoritária</a:t>
            </a:r>
          </a:p>
          <a:p>
            <a:pPr lvl="1" eaLnBrk="1" hangingPunct="1"/>
            <a:r>
              <a:rPr lang="pt-BR" smtClean="0"/>
              <a:t>Soma de valores</a:t>
            </a:r>
          </a:p>
          <a:p>
            <a:pPr lvl="1" eaLnBrk="1" hangingPunct="1"/>
            <a:r>
              <a:rPr lang="pt-BR" smtClean="0"/>
              <a:t>Desvio Padrão</a:t>
            </a:r>
          </a:p>
          <a:p>
            <a:pPr lvl="1" eaLnBrk="1" hangingPunct="1"/>
            <a:r>
              <a:rPr lang="pt-BR" smtClean="0"/>
              <a:t>Valor máximo</a:t>
            </a:r>
          </a:p>
          <a:p>
            <a:pPr lvl="1" eaLnBrk="1" hangingPunct="1"/>
            <a:r>
              <a:rPr lang="pt-BR" smtClean="0"/>
              <a:t>Valor médio</a:t>
            </a:r>
          </a:p>
          <a:p>
            <a:pPr lvl="1" eaLnBrk="1" hangingPunct="1"/>
            <a:r>
              <a:rPr lang="pt-BR" smtClean="0"/>
              <a:t>Valor mínimo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8683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Linhas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1000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Distância Mínima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/>
              <a:t>Presença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20508" t="8056" r="10351" b="32617"/>
          <a:stretch>
            <a:fillRect/>
          </a:stretch>
        </p:blipFill>
        <p:spPr bwMode="auto">
          <a:xfrm>
            <a:off x="1714500" y="2357438"/>
            <a:ext cx="5514975" cy="378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715000" y="2479675"/>
            <a:ext cx="312738" cy="2520950"/>
          </a:xfrm>
          <a:custGeom>
            <a:avLst/>
            <a:gdLst>
              <a:gd name="connsiteX0" fmla="*/ 368300 w 368300"/>
              <a:gd name="connsiteY0" fmla="*/ 0 h 3462702"/>
              <a:gd name="connsiteX1" fmla="*/ 279400 w 368300"/>
              <a:gd name="connsiteY1" fmla="*/ 88900 h 3462702"/>
              <a:gd name="connsiteX2" fmla="*/ 241300 w 368300"/>
              <a:gd name="connsiteY2" fmla="*/ 114300 h 3462702"/>
              <a:gd name="connsiteX3" fmla="*/ 101600 w 368300"/>
              <a:gd name="connsiteY3" fmla="*/ 241300 h 3462702"/>
              <a:gd name="connsiteX4" fmla="*/ 38100 w 368300"/>
              <a:gd name="connsiteY4" fmla="*/ 393700 h 3462702"/>
              <a:gd name="connsiteX5" fmla="*/ 38100 w 368300"/>
              <a:gd name="connsiteY5" fmla="*/ 393700 h 3462702"/>
              <a:gd name="connsiteX6" fmla="*/ 12700 w 368300"/>
              <a:gd name="connsiteY6" fmla="*/ 482600 h 3462702"/>
              <a:gd name="connsiteX7" fmla="*/ 0 w 368300"/>
              <a:gd name="connsiteY7" fmla="*/ 571500 h 3462702"/>
              <a:gd name="connsiteX8" fmla="*/ 12700 w 368300"/>
              <a:gd name="connsiteY8" fmla="*/ 850900 h 3462702"/>
              <a:gd name="connsiteX9" fmla="*/ 38100 w 368300"/>
              <a:gd name="connsiteY9" fmla="*/ 939800 h 3462702"/>
              <a:gd name="connsiteX10" fmla="*/ 76200 w 368300"/>
              <a:gd name="connsiteY10" fmla="*/ 1092200 h 3462702"/>
              <a:gd name="connsiteX11" fmla="*/ 127000 w 368300"/>
              <a:gd name="connsiteY11" fmla="*/ 1193800 h 3462702"/>
              <a:gd name="connsiteX12" fmla="*/ 165100 w 368300"/>
              <a:gd name="connsiteY12" fmla="*/ 1295400 h 3462702"/>
              <a:gd name="connsiteX13" fmla="*/ 190500 w 368300"/>
              <a:gd name="connsiteY13" fmla="*/ 1346200 h 3462702"/>
              <a:gd name="connsiteX14" fmla="*/ 241300 w 368300"/>
              <a:gd name="connsiteY14" fmla="*/ 1422400 h 3462702"/>
              <a:gd name="connsiteX15" fmla="*/ 279400 w 368300"/>
              <a:gd name="connsiteY15" fmla="*/ 1460500 h 3462702"/>
              <a:gd name="connsiteX16" fmla="*/ 317500 w 368300"/>
              <a:gd name="connsiteY16" fmla="*/ 1562100 h 3462702"/>
              <a:gd name="connsiteX17" fmla="*/ 342900 w 368300"/>
              <a:gd name="connsiteY17" fmla="*/ 1638300 h 3462702"/>
              <a:gd name="connsiteX18" fmla="*/ 330200 w 368300"/>
              <a:gd name="connsiteY18" fmla="*/ 1790700 h 3462702"/>
              <a:gd name="connsiteX19" fmla="*/ 254000 w 368300"/>
              <a:gd name="connsiteY19" fmla="*/ 1917700 h 3462702"/>
              <a:gd name="connsiteX20" fmla="*/ 215900 w 368300"/>
              <a:gd name="connsiteY20" fmla="*/ 1968500 h 3462702"/>
              <a:gd name="connsiteX21" fmla="*/ 177800 w 368300"/>
              <a:gd name="connsiteY21" fmla="*/ 2006600 h 3462702"/>
              <a:gd name="connsiteX22" fmla="*/ 127000 w 368300"/>
              <a:gd name="connsiteY22" fmla="*/ 2082800 h 3462702"/>
              <a:gd name="connsiteX23" fmla="*/ 101600 w 368300"/>
              <a:gd name="connsiteY23" fmla="*/ 2120900 h 3462702"/>
              <a:gd name="connsiteX24" fmla="*/ 88900 w 368300"/>
              <a:gd name="connsiteY24" fmla="*/ 2159000 h 3462702"/>
              <a:gd name="connsiteX25" fmla="*/ 101600 w 368300"/>
              <a:gd name="connsiteY25" fmla="*/ 2362200 h 3462702"/>
              <a:gd name="connsiteX26" fmla="*/ 127000 w 368300"/>
              <a:gd name="connsiteY26" fmla="*/ 2400300 h 3462702"/>
              <a:gd name="connsiteX27" fmla="*/ 139700 w 368300"/>
              <a:gd name="connsiteY27" fmla="*/ 2451100 h 3462702"/>
              <a:gd name="connsiteX28" fmla="*/ 165100 w 368300"/>
              <a:gd name="connsiteY28" fmla="*/ 2489200 h 3462702"/>
              <a:gd name="connsiteX29" fmla="*/ 190500 w 368300"/>
              <a:gd name="connsiteY29" fmla="*/ 2590800 h 3462702"/>
              <a:gd name="connsiteX30" fmla="*/ 228600 w 368300"/>
              <a:gd name="connsiteY30" fmla="*/ 2679700 h 3462702"/>
              <a:gd name="connsiteX31" fmla="*/ 266700 w 368300"/>
              <a:gd name="connsiteY31" fmla="*/ 2819400 h 3462702"/>
              <a:gd name="connsiteX32" fmla="*/ 254000 w 368300"/>
              <a:gd name="connsiteY32" fmla="*/ 3060700 h 3462702"/>
              <a:gd name="connsiteX33" fmla="*/ 228600 w 368300"/>
              <a:gd name="connsiteY33" fmla="*/ 3136900 h 3462702"/>
              <a:gd name="connsiteX34" fmla="*/ 215900 w 368300"/>
              <a:gd name="connsiteY34" fmla="*/ 3314700 h 3462702"/>
              <a:gd name="connsiteX35" fmla="*/ 190500 w 368300"/>
              <a:gd name="connsiteY35" fmla="*/ 3352800 h 3462702"/>
              <a:gd name="connsiteX36" fmla="*/ 152400 w 368300"/>
              <a:gd name="connsiteY36" fmla="*/ 3390900 h 3462702"/>
              <a:gd name="connsiteX37" fmla="*/ 101600 w 368300"/>
              <a:gd name="connsiteY37" fmla="*/ 3429000 h 34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68300" h="3462702">
                <a:moveTo>
                  <a:pt x="368300" y="0"/>
                </a:moveTo>
                <a:cubicBezTo>
                  <a:pt x="338667" y="29633"/>
                  <a:pt x="314269" y="65654"/>
                  <a:pt x="279400" y="88900"/>
                </a:cubicBezTo>
                <a:cubicBezTo>
                  <a:pt x="266700" y="97367"/>
                  <a:pt x="252594" y="104033"/>
                  <a:pt x="241300" y="114300"/>
                </a:cubicBezTo>
                <a:cubicBezTo>
                  <a:pt x="86760" y="254791"/>
                  <a:pt x="192983" y="180378"/>
                  <a:pt x="101600" y="241300"/>
                </a:cubicBezTo>
                <a:cubicBezTo>
                  <a:pt x="79717" y="328834"/>
                  <a:pt x="96706" y="276488"/>
                  <a:pt x="38100" y="393700"/>
                </a:cubicBezTo>
                <a:lnTo>
                  <a:pt x="38100" y="393700"/>
                </a:lnTo>
                <a:cubicBezTo>
                  <a:pt x="27219" y="426344"/>
                  <a:pt x="19079" y="447517"/>
                  <a:pt x="12700" y="482600"/>
                </a:cubicBezTo>
                <a:cubicBezTo>
                  <a:pt x="7345" y="512051"/>
                  <a:pt x="4233" y="541867"/>
                  <a:pt x="0" y="571500"/>
                </a:cubicBezTo>
                <a:cubicBezTo>
                  <a:pt x="4233" y="664633"/>
                  <a:pt x="5550" y="757945"/>
                  <a:pt x="12700" y="850900"/>
                </a:cubicBezTo>
                <a:cubicBezTo>
                  <a:pt x="15954" y="893203"/>
                  <a:pt x="29615" y="901619"/>
                  <a:pt x="38100" y="939800"/>
                </a:cubicBezTo>
                <a:cubicBezTo>
                  <a:pt x="52558" y="1004863"/>
                  <a:pt x="45405" y="1030611"/>
                  <a:pt x="76200" y="1092200"/>
                </a:cubicBezTo>
                <a:cubicBezTo>
                  <a:pt x="93133" y="1126067"/>
                  <a:pt x="115026" y="1157879"/>
                  <a:pt x="127000" y="1193800"/>
                </a:cubicBezTo>
                <a:cubicBezTo>
                  <a:pt x="140964" y="1235692"/>
                  <a:pt x="144852" y="1249842"/>
                  <a:pt x="165100" y="1295400"/>
                </a:cubicBezTo>
                <a:cubicBezTo>
                  <a:pt x="172789" y="1312700"/>
                  <a:pt x="180760" y="1329966"/>
                  <a:pt x="190500" y="1346200"/>
                </a:cubicBezTo>
                <a:cubicBezTo>
                  <a:pt x="206206" y="1372377"/>
                  <a:pt x="219714" y="1400814"/>
                  <a:pt x="241300" y="1422400"/>
                </a:cubicBezTo>
                <a:lnTo>
                  <a:pt x="279400" y="1460500"/>
                </a:lnTo>
                <a:cubicBezTo>
                  <a:pt x="309508" y="1611041"/>
                  <a:pt x="269934" y="1455075"/>
                  <a:pt x="317500" y="1562100"/>
                </a:cubicBezTo>
                <a:cubicBezTo>
                  <a:pt x="328374" y="1586566"/>
                  <a:pt x="342900" y="1638300"/>
                  <a:pt x="342900" y="1638300"/>
                </a:cubicBezTo>
                <a:cubicBezTo>
                  <a:pt x="338667" y="1689100"/>
                  <a:pt x="339594" y="1740597"/>
                  <a:pt x="330200" y="1790700"/>
                </a:cubicBezTo>
                <a:cubicBezTo>
                  <a:pt x="325275" y="1816965"/>
                  <a:pt x="260273" y="1909336"/>
                  <a:pt x="254000" y="1917700"/>
                </a:cubicBezTo>
                <a:cubicBezTo>
                  <a:pt x="241300" y="1934633"/>
                  <a:pt x="229675" y="1952429"/>
                  <a:pt x="215900" y="1968500"/>
                </a:cubicBezTo>
                <a:cubicBezTo>
                  <a:pt x="204211" y="1982137"/>
                  <a:pt x="188827" y="1992423"/>
                  <a:pt x="177800" y="2006600"/>
                </a:cubicBezTo>
                <a:cubicBezTo>
                  <a:pt x="159058" y="2030697"/>
                  <a:pt x="143933" y="2057400"/>
                  <a:pt x="127000" y="2082800"/>
                </a:cubicBezTo>
                <a:cubicBezTo>
                  <a:pt x="118533" y="2095500"/>
                  <a:pt x="106427" y="2106420"/>
                  <a:pt x="101600" y="2120900"/>
                </a:cubicBezTo>
                <a:lnTo>
                  <a:pt x="88900" y="2159000"/>
                </a:lnTo>
                <a:cubicBezTo>
                  <a:pt x="93133" y="2226733"/>
                  <a:pt x="91016" y="2295165"/>
                  <a:pt x="101600" y="2362200"/>
                </a:cubicBezTo>
                <a:cubicBezTo>
                  <a:pt x="103981" y="2377277"/>
                  <a:pt x="120987" y="2386271"/>
                  <a:pt x="127000" y="2400300"/>
                </a:cubicBezTo>
                <a:cubicBezTo>
                  <a:pt x="133876" y="2416343"/>
                  <a:pt x="132824" y="2435057"/>
                  <a:pt x="139700" y="2451100"/>
                </a:cubicBezTo>
                <a:cubicBezTo>
                  <a:pt x="145713" y="2465129"/>
                  <a:pt x="158274" y="2475548"/>
                  <a:pt x="165100" y="2489200"/>
                </a:cubicBezTo>
                <a:cubicBezTo>
                  <a:pt x="184109" y="2527218"/>
                  <a:pt x="176009" y="2547326"/>
                  <a:pt x="190500" y="2590800"/>
                </a:cubicBezTo>
                <a:cubicBezTo>
                  <a:pt x="242540" y="2746920"/>
                  <a:pt x="195309" y="2557634"/>
                  <a:pt x="228600" y="2679700"/>
                </a:cubicBezTo>
                <a:cubicBezTo>
                  <a:pt x="271570" y="2837258"/>
                  <a:pt x="237468" y="2731704"/>
                  <a:pt x="266700" y="2819400"/>
                </a:cubicBezTo>
                <a:cubicBezTo>
                  <a:pt x="262467" y="2899833"/>
                  <a:pt x="263597" y="2980729"/>
                  <a:pt x="254000" y="3060700"/>
                </a:cubicBezTo>
                <a:cubicBezTo>
                  <a:pt x="250810" y="3087283"/>
                  <a:pt x="228600" y="3136900"/>
                  <a:pt x="228600" y="3136900"/>
                </a:cubicBezTo>
                <a:cubicBezTo>
                  <a:pt x="224367" y="3196167"/>
                  <a:pt x="226226" y="3256186"/>
                  <a:pt x="215900" y="3314700"/>
                </a:cubicBezTo>
                <a:cubicBezTo>
                  <a:pt x="213247" y="3329731"/>
                  <a:pt x="200271" y="3341074"/>
                  <a:pt x="190500" y="3352800"/>
                </a:cubicBezTo>
                <a:cubicBezTo>
                  <a:pt x="179002" y="3366598"/>
                  <a:pt x="166198" y="3379402"/>
                  <a:pt x="152400" y="3390900"/>
                </a:cubicBezTo>
                <a:cubicBezTo>
                  <a:pt x="66237" y="3462702"/>
                  <a:pt x="141991" y="3388609"/>
                  <a:pt x="101600" y="3429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Freeform 6"/>
          <p:cNvSpPr/>
          <p:nvPr/>
        </p:nvSpPr>
        <p:spPr>
          <a:xfrm>
            <a:off x="1000125" y="2408238"/>
            <a:ext cx="312738" cy="2592387"/>
          </a:xfrm>
          <a:custGeom>
            <a:avLst/>
            <a:gdLst>
              <a:gd name="connsiteX0" fmla="*/ 368300 w 368300"/>
              <a:gd name="connsiteY0" fmla="*/ 0 h 3462702"/>
              <a:gd name="connsiteX1" fmla="*/ 279400 w 368300"/>
              <a:gd name="connsiteY1" fmla="*/ 88900 h 3462702"/>
              <a:gd name="connsiteX2" fmla="*/ 241300 w 368300"/>
              <a:gd name="connsiteY2" fmla="*/ 114300 h 3462702"/>
              <a:gd name="connsiteX3" fmla="*/ 101600 w 368300"/>
              <a:gd name="connsiteY3" fmla="*/ 241300 h 3462702"/>
              <a:gd name="connsiteX4" fmla="*/ 38100 w 368300"/>
              <a:gd name="connsiteY4" fmla="*/ 393700 h 3462702"/>
              <a:gd name="connsiteX5" fmla="*/ 38100 w 368300"/>
              <a:gd name="connsiteY5" fmla="*/ 393700 h 3462702"/>
              <a:gd name="connsiteX6" fmla="*/ 12700 w 368300"/>
              <a:gd name="connsiteY6" fmla="*/ 482600 h 3462702"/>
              <a:gd name="connsiteX7" fmla="*/ 0 w 368300"/>
              <a:gd name="connsiteY7" fmla="*/ 571500 h 3462702"/>
              <a:gd name="connsiteX8" fmla="*/ 12700 w 368300"/>
              <a:gd name="connsiteY8" fmla="*/ 850900 h 3462702"/>
              <a:gd name="connsiteX9" fmla="*/ 38100 w 368300"/>
              <a:gd name="connsiteY9" fmla="*/ 939800 h 3462702"/>
              <a:gd name="connsiteX10" fmla="*/ 76200 w 368300"/>
              <a:gd name="connsiteY10" fmla="*/ 1092200 h 3462702"/>
              <a:gd name="connsiteX11" fmla="*/ 127000 w 368300"/>
              <a:gd name="connsiteY11" fmla="*/ 1193800 h 3462702"/>
              <a:gd name="connsiteX12" fmla="*/ 165100 w 368300"/>
              <a:gd name="connsiteY12" fmla="*/ 1295400 h 3462702"/>
              <a:gd name="connsiteX13" fmla="*/ 190500 w 368300"/>
              <a:gd name="connsiteY13" fmla="*/ 1346200 h 3462702"/>
              <a:gd name="connsiteX14" fmla="*/ 241300 w 368300"/>
              <a:gd name="connsiteY14" fmla="*/ 1422400 h 3462702"/>
              <a:gd name="connsiteX15" fmla="*/ 279400 w 368300"/>
              <a:gd name="connsiteY15" fmla="*/ 1460500 h 3462702"/>
              <a:gd name="connsiteX16" fmla="*/ 317500 w 368300"/>
              <a:gd name="connsiteY16" fmla="*/ 1562100 h 3462702"/>
              <a:gd name="connsiteX17" fmla="*/ 342900 w 368300"/>
              <a:gd name="connsiteY17" fmla="*/ 1638300 h 3462702"/>
              <a:gd name="connsiteX18" fmla="*/ 330200 w 368300"/>
              <a:gd name="connsiteY18" fmla="*/ 1790700 h 3462702"/>
              <a:gd name="connsiteX19" fmla="*/ 254000 w 368300"/>
              <a:gd name="connsiteY19" fmla="*/ 1917700 h 3462702"/>
              <a:gd name="connsiteX20" fmla="*/ 215900 w 368300"/>
              <a:gd name="connsiteY20" fmla="*/ 1968500 h 3462702"/>
              <a:gd name="connsiteX21" fmla="*/ 177800 w 368300"/>
              <a:gd name="connsiteY21" fmla="*/ 2006600 h 3462702"/>
              <a:gd name="connsiteX22" fmla="*/ 127000 w 368300"/>
              <a:gd name="connsiteY22" fmla="*/ 2082800 h 3462702"/>
              <a:gd name="connsiteX23" fmla="*/ 101600 w 368300"/>
              <a:gd name="connsiteY23" fmla="*/ 2120900 h 3462702"/>
              <a:gd name="connsiteX24" fmla="*/ 88900 w 368300"/>
              <a:gd name="connsiteY24" fmla="*/ 2159000 h 3462702"/>
              <a:gd name="connsiteX25" fmla="*/ 101600 w 368300"/>
              <a:gd name="connsiteY25" fmla="*/ 2362200 h 3462702"/>
              <a:gd name="connsiteX26" fmla="*/ 127000 w 368300"/>
              <a:gd name="connsiteY26" fmla="*/ 2400300 h 3462702"/>
              <a:gd name="connsiteX27" fmla="*/ 139700 w 368300"/>
              <a:gd name="connsiteY27" fmla="*/ 2451100 h 3462702"/>
              <a:gd name="connsiteX28" fmla="*/ 165100 w 368300"/>
              <a:gd name="connsiteY28" fmla="*/ 2489200 h 3462702"/>
              <a:gd name="connsiteX29" fmla="*/ 190500 w 368300"/>
              <a:gd name="connsiteY29" fmla="*/ 2590800 h 3462702"/>
              <a:gd name="connsiteX30" fmla="*/ 228600 w 368300"/>
              <a:gd name="connsiteY30" fmla="*/ 2679700 h 3462702"/>
              <a:gd name="connsiteX31" fmla="*/ 266700 w 368300"/>
              <a:gd name="connsiteY31" fmla="*/ 2819400 h 3462702"/>
              <a:gd name="connsiteX32" fmla="*/ 254000 w 368300"/>
              <a:gd name="connsiteY32" fmla="*/ 3060700 h 3462702"/>
              <a:gd name="connsiteX33" fmla="*/ 228600 w 368300"/>
              <a:gd name="connsiteY33" fmla="*/ 3136900 h 3462702"/>
              <a:gd name="connsiteX34" fmla="*/ 215900 w 368300"/>
              <a:gd name="connsiteY34" fmla="*/ 3314700 h 3462702"/>
              <a:gd name="connsiteX35" fmla="*/ 190500 w 368300"/>
              <a:gd name="connsiteY35" fmla="*/ 3352800 h 3462702"/>
              <a:gd name="connsiteX36" fmla="*/ 152400 w 368300"/>
              <a:gd name="connsiteY36" fmla="*/ 3390900 h 3462702"/>
              <a:gd name="connsiteX37" fmla="*/ 101600 w 368300"/>
              <a:gd name="connsiteY37" fmla="*/ 3429000 h 34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68300" h="3462702">
                <a:moveTo>
                  <a:pt x="368300" y="0"/>
                </a:moveTo>
                <a:cubicBezTo>
                  <a:pt x="338667" y="29633"/>
                  <a:pt x="314269" y="65654"/>
                  <a:pt x="279400" y="88900"/>
                </a:cubicBezTo>
                <a:cubicBezTo>
                  <a:pt x="266700" y="97367"/>
                  <a:pt x="252594" y="104033"/>
                  <a:pt x="241300" y="114300"/>
                </a:cubicBezTo>
                <a:cubicBezTo>
                  <a:pt x="86760" y="254791"/>
                  <a:pt x="192983" y="180378"/>
                  <a:pt x="101600" y="241300"/>
                </a:cubicBezTo>
                <a:cubicBezTo>
                  <a:pt x="79717" y="328834"/>
                  <a:pt x="96706" y="276488"/>
                  <a:pt x="38100" y="393700"/>
                </a:cubicBezTo>
                <a:lnTo>
                  <a:pt x="38100" y="393700"/>
                </a:lnTo>
                <a:cubicBezTo>
                  <a:pt x="27219" y="426344"/>
                  <a:pt x="19079" y="447517"/>
                  <a:pt x="12700" y="482600"/>
                </a:cubicBezTo>
                <a:cubicBezTo>
                  <a:pt x="7345" y="512051"/>
                  <a:pt x="4233" y="541867"/>
                  <a:pt x="0" y="571500"/>
                </a:cubicBezTo>
                <a:cubicBezTo>
                  <a:pt x="4233" y="664633"/>
                  <a:pt x="5550" y="757945"/>
                  <a:pt x="12700" y="850900"/>
                </a:cubicBezTo>
                <a:cubicBezTo>
                  <a:pt x="15954" y="893203"/>
                  <a:pt x="29615" y="901619"/>
                  <a:pt x="38100" y="939800"/>
                </a:cubicBezTo>
                <a:cubicBezTo>
                  <a:pt x="52558" y="1004863"/>
                  <a:pt x="45405" y="1030611"/>
                  <a:pt x="76200" y="1092200"/>
                </a:cubicBezTo>
                <a:cubicBezTo>
                  <a:pt x="93133" y="1126067"/>
                  <a:pt x="115026" y="1157879"/>
                  <a:pt x="127000" y="1193800"/>
                </a:cubicBezTo>
                <a:cubicBezTo>
                  <a:pt x="140964" y="1235692"/>
                  <a:pt x="144852" y="1249842"/>
                  <a:pt x="165100" y="1295400"/>
                </a:cubicBezTo>
                <a:cubicBezTo>
                  <a:pt x="172789" y="1312700"/>
                  <a:pt x="180760" y="1329966"/>
                  <a:pt x="190500" y="1346200"/>
                </a:cubicBezTo>
                <a:cubicBezTo>
                  <a:pt x="206206" y="1372377"/>
                  <a:pt x="219714" y="1400814"/>
                  <a:pt x="241300" y="1422400"/>
                </a:cubicBezTo>
                <a:lnTo>
                  <a:pt x="279400" y="1460500"/>
                </a:lnTo>
                <a:cubicBezTo>
                  <a:pt x="309508" y="1611041"/>
                  <a:pt x="269934" y="1455075"/>
                  <a:pt x="317500" y="1562100"/>
                </a:cubicBezTo>
                <a:cubicBezTo>
                  <a:pt x="328374" y="1586566"/>
                  <a:pt x="342900" y="1638300"/>
                  <a:pt x="342900" y="1638300"/>
                </a:cubicBezTo>
                <a:cubicBezTo>
                  <a:pt x="338667" y="1689100"/>
                  <a:pt x="339594" y="1740597"/>
                  <a:pt x="330200" y="1790700"/>
                </a:cubicBezTo>
                <a:cubicBezTo>
                  <a:pt x="325275" y="1816965"/>
                  <a:pt x="260273" y="1909336"/>
                  <a:pt x="254000" y="1917700"/>
                </a:cubicBezTo>
                <a:cubicBezTo>
                  <a:pt x="241300" y="1934633"/>
                  <a:pt x="229675" y="1952429"/>
                  <a:pt x="215900" y="1968500"/>
                </a:cubicBezTo>
                <a:cubicBezTo>
                  <a:pt x="204211" y="1982137"/>
                  <a:pt x="188827" y="1992423"/>
                  <a:pt x="177800" y="2006600"/>
                </a:cubicBezTo>
                <a:cubicBezTo>
                  <a:pt x="159058" y="2030697"/>
                  <a:pt x="143933" y="2057400"/>
                  <a:pt x="127000" y="2082800"/>
                </a:cubicBezTo>
                <a:cubicBezTo>
                  <a:pt x="118533" y="2095500"/>
                  <a:pt x="106427" y="2106420"/>
                  <a:pt x="101600" y="2120900"/>
                </a:cubicBezTo>
                <a:lnTo>
                  <a:pt x="88900" y="2159000"/>
                </a:lnTo>
                <a:cubicBezTo>
                  <a:pt x="93133" y="2226733"/>
                  <a:pt x="91016" y="2295165"/>
                  <a:pt x="101600" y="2362200"/>
                </a:cubicBezTo>
                <a:cubicBezTo>
                  <a:pt x="103981" y="2377277"/>
                  <a:pt x="120987" y="2386271"/>
                  <a:pt x="127000" y="2400300"/>
                </a:cubicBezTo>
                <a:cubicBezTo>
                  <a:pt x="133876" y="2416343"/>
                  <a:pt x="132824" y="2435057"/>
                  <a:pt x="139700" y="2451100"/>
                </a:cubicBezTo>
                <a:cubicBezTo>
                  <a:pt x="145713" y="2465129"/>
                  <a:pt x="158274" y="2475548"/>
                  <a:pt x="165100" y="2489200"/>
                </a:cubicBezTo>
                <a:cubicBezTo>
                  <a:pt x="184109" y="2527218"/>
                  <a:pt x="176009" y="2547326"/>
                  <a:pt x="190500" y="2590800"/>
                </a:cubicBezTo>
                <a:cubicBezTo>
                  <a:pt x="242540" y="2746920"/>
                  <a:pt x="195309" y="2557634"/>
                  <a:pt x="228600" y="2679700"/>
                </a:cubicBezTo>
                <a:cubicBezTo>
                  <a:pt x="271570" y="2837258"/>
                  <a:pt x="237468" y="2731704"/>
                  <a:pt x="266700" y="2819400"/>
                </a:cubicBezTo>
                <a:cubicBezTo>
                  <a:pt x="262467" y="2899833"/>
                  <a:pt x="263597" y="2980729"/>
                  <a:pt x="254000" y="3060700"/>
                </a:cubicBezTo>
                <a:cubicBezTo>
                  <a:pt x="250810" y="3087283"/>
                  <a:pt x="228600" y="3136900"/>
                  <a:pt x="228600" y="3136900"/>
                </a:cubicBezTo>
                <a:cubicBezTo>
                  <a:pt x="224367" y="3196167"/>
                  <a:pt x="226226" y="3256186"/>
                  <a:pt x="215900" y="3314700"/>
                </a:cubicBezTo>
                <a:cubicBezTo>
                  <a:pt x="213247" y="3329731"/>
                  <a:pt x="200271" y="3341074"/>
                  <a:pt x="190500" y="3352800"/>
                </a:cubicBezTo>
                <a:cubicBezTo>
                  <a:pt x="179002" y="3366598"/>
                  <a:pt x="166198" y="3379402"/>
                  <a:pt x="152400" y="3390900"/>
                </a:cubicBezTo>
                <a:cubicBezTo>
                  <a:pt x="66237" y="3462702"/>
                  <a:pt x="141991" y="3388609"/>
                  <a:pt x="101600" y="3429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42938" y="2408238"/>
            <a:ext cx="2786062" cy="25717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29250" y="2479675"/>
          <a:ext cx="2928938" cy="2500313"/>
        </p:xfrm>
        <a:graphic>
          <a:graphicData uri="http://schemas.openxmlformats.org/drawingml/2006/table">
            <a:tbl>
              <a:tblPr/>
              <a:tblGrid>
                <a:gridCol w="976313"/>
                <a:gridCol w="976312"/>
                <a:gridCol w="976313"/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28625" y="0"/>
            <a:ext cx="8229600" cy="868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Linhas</a:t>
            </a:r>
          </a:p>
        </p:txBody>
      </p:sp>
      <p:sp>
        <p:nvSpPr>
          <p:cNvPr id="14440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Distância Mínima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786183" y="3123245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500063" y="142875"/>
            <a:ext cx="8229600" cy="725488"/>
          </a:xfrm>
        </p:spPr>
        <p:txBody>
          <a:bodyPr anchor="ctr"/>
          <a:lstStyle/>
          <a:p>
            <a:pPr eaLnBrk="1" hangingPunct="1">
              <a:defRPr/>
            </a:pPr>
            <a:r>
              <a:rPr lang="pt-BR" sz="3200" b="1" kern="12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Plugin</a:t>
            </a:r>
            <a:r>
              <a:rPr lang="pt-BR" sz="3200" kern="1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de preenchimento de células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85750" y="1600200"/>
            <a:ext cx="8401050" cy="1400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3000" smtClean="0">
                <a:latin typeface="Times New Roman" pitchFamily="18" charset="0"/>
                <a:cs typeface="Times New Roman" pitchFamily="18" charset="0"/>
              </a:rPr>
              <a:t>De acordo com a representação geométrica e a semântica dos atributos dos dados de entrada, diferentes operadores podem ser aplicados.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3912" t="28564" r="16796" b="29688"/>
          <a:stretch>
            <a:fillRect/>
          </a:stretch>
        </p:blipFill>
        <p:spPr bwMode="auto">
          <a:xfrm>
            <a:off x="142875" y="3571875"/>
            <a:ext cx="1955800" cy="166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19922" t="10986" r="13867" b="22363"/>
          <a:stretch>
            <a:fillRect/>
          </a:stretch>
        </p:blipFill>
        <p:spPr bwMode="auto">
          <a:xfrm>
            <a:off x="2319338" y="3571875"/>
            <a:ext cx="214312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19922" t="8789" r="16211" b="22363"/>
          <a:stretch>
            <a:fillRect/>
          </a:stretch>
        </p:blipFill>
        <p:spPr bwMode="auto">
          <a:xfrm>
            <a:off x="4714875" y="3546475"/>
            <a:ext cx="2071688" cy="1668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 l="31055" t="24902" r="6836" b="26025"/>
          <a:stretch>
            <a:fillRect/>
          </a:stretch>
        </p:blipFill>
        <p:spPr bwMode="auto">
          <a:xfrm>
            <a:off x="6954838" y="3559175"/>
            <a:ext cx="2000250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571500" y="535781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Raster</a:t>
            </a:r>
          </a:p>
        </p:txBody>
      </p: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2928938" y="542925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Linhas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5214938" y="535781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Pontos</a:t>
            </a:r>
          </a:p>
        </p:txBody>
      </p:sp>
      <p:sp>
        <p:nvSpPr>
          <p:cNvPr id="36874" name="TextBox 14"/>
          <p:cNvSpPr txBox="1">
            <a:spLocks noChangeArrowheads="1"/>
          </p:cNvSpPr>
          <p:nvPr/>
        </p:nvSpPr>
        <p:spPr bwMode="auto">
          <a:xfrm>
            <a:off x="7429500" y="5357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Polígonos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715000" y="2479675"/>
            <a:ext cx="312738" cy="2520950"/>
          </a:xfrm>
          <a:custGeom>
            <a:avLst/>
            <a:gdLst>
              <a:gd name="connsiteX0" fmla="*/ 368300 w 368300"/>
              <a:gd name="connsiteY0" fmla="*/ 0 h 3462702"/>
              <a:gd name="connsiteX1" fmla="*/ 279400 w 368300"/>
              <a:gd name="connsiteY1" fmla="*/ 88900 h 3462702"/>
              <a:gd name="connsiteX2" fmla="*/ 241300 w 368300"/>
              <a:gd name="connsiteY2" fmla="*/ 114300 h 3462702"/>
              <a:gd name="connsiteX3" fmla="*/ 101600 w 368300"/>
              <a:gd name="connsiteY3" fmla="*/ 241300 h 3462702"/>
              <a:gd name="connsiteX4" fmla="*/ 38100 w 368300"/>
              <a:gd name="connsiteY4" fmla="*/ 393700 h 3462702"/>
              <a:gd name="connsiteX5" fmla="*/ 38100 w 368300"/>
              <a:gd name="connsiteY5" fmla="*/ 393700 h 3462702"/>
              <a:gd name="connsiteX6" fmla="*/ 12700 w 368300"/>
              <a:gd name="connsiteY6" fmla="*/ 482600 h 3462702"/>
              <a:gd name="connsiteX7" fmla="*/ 0 w 368300"/>
              <a:gd name="connsiteY7" fmla="*/ 571500 h 3462702"/>
              <a:gd name="connsiteX8" fmla="*/ 12700 w 368300"/>
              <a:gd name="connsiteY8" fmla="*/ 850900 h 3462702"/>
              <a:gd name="connsiteX9" fmla="*/ 38100 w 368300"/>
              <a:gd name="connsiteY9" fmla="*/ 939800 h 3462702"/>
              <a:gd name="connsiteX10" fmla="*/ 76200 w 368300"/>
              <a:gd name="connsiteY10" fmla="*/ 1092200 h 3462702"/>
              <a:gd name="connsiteX11" fmla="*/ 127000 w 368300"/>
              <a:gd name="connsiteY11" fmla="*/ 1193800 h 3462702"/>
              <a:gd name="connsiteX12" fmla="*/ 165100 w 368300"/>
              <a:gd name="connsiteY12" fmla="*/ 1295400 h 3462702"/>
              <a:gd name="connsiteX13" fmla="*/ 190500 w 368300"/>
              <a:gd name="connsiteY13" fmla="*/ 1346200 h 3462702"/>
              <a:gd name="connsiteX14" fmla="*/ 241300 w 368300"/>
              <a:gd name="connsiteY14" fmla="*/ 1422400 h 3462702"/>
              <a:gd name="connsiteX15" fmla="*/ 279400 w 368300"/>
              <a:gd name="connsiteY15" fmla="*/ 1460500 h 3462702"/>
              <a:gd name="connsiteX16" fmla="*/ 317500 w 368300"/>
              <a:gd name="connsiteY16" fmla="*/ 1562100 h 3462702"/>
              <a:gd name="connsiteX17" fmla="*/ 342900 w 368300"/>
              <a:gd name="connsiteY17" fmla="*/ 1638300 h 3462702"/>
              <a:gd name="connsiteX18" fmla="*/ 330200 w 368300"/>
              <a:gd name="connsiteY18" fmla="*/ 1790700 h 3462702"/>
              <a:gd name="connsiteX19" fmla="*/ 254000 w 368300"/>
              <a:gd name="connsiteY19" fmla="*/ 1917700 h 3462702"/>
              <a:gd name="connsiteX20" fmla="*/ 215900 w 368300"/>
              <a:gd name="connsiteY20" fmla="*/ 1968500 h 3462702"/>
              <a:gd name="connsiteX21" fmla="*/ 177800 w 368300"/>
              <a:gd name="connsiteY21" fmla="*/ 2006600 h 3462702"/>
              <a:gd name="connsiteX22" fmla="*/ 127000 w 368300"/>
              <a:gd name="connsiteY22" fmla="*/ 2082800 h 3462702"/>
              <a:gd name="connsiteX23" fmla="*/ 101600 w 368300"/>
              <a:gd name="connsiteY23" fmla="*/ 2120900 h 3462702"/>
              <a:gd name="connsiteX24" fmla="*/ 88900 w 368300"/>
              <a:gd name="connsiteY24" fmla="*/ 2159000 h 3462702"/>
              <a:gd name="connsiteX25" fmla="*/ 101600 w 368300"/>
              <a:gd name="connsiteY25" fmla="*/ 2362200 h 3462702"/>
              <a:gd name="connsiteX26" fmla="*/ 127000 w 368300"/>
              <a:gd name="connsiteY26" fmla="*/ 2400300 h 3462702"/>
              <a:gd name="connsiteX27" fmla="*/ 139700 w 368300"/>
              <a:gd name="connsiteY27" fmla="*/ 2451100 h 3462702"/>
              <a:gd name="connsiteX28" fmla="*/ 165100 w 368300"/>
              <a:gd name="connsiteY28" fmla="*/ 2489200 h 3462702"/>
              <a:gd name="connsiteX29" fmla="*/ 190500 w 368300"/>
              <a:gd name="connsiteY29" fmla="*/ 2590800 h 3462702"/>
              <a:gd name="connsiteX30" fmla="*/ 228600 w 368300"/>
              <a:gd name="connsiteY30" fmla="*/ 2679700 h 3462702"/>
              <a:gd name="connsiteX31" fmla="*/ 266700 w 368300"/>
              <a:gd name="connsiteY31" fmla="*/ 2819400 h 3462702"/>
              <a:gd name="connsiteX32" fmla="*/ 254000 w 368300"/>
              <a:gd name="connsiteY32" fmla="*/ 3060700 h 3462702"/>
              <a:gd name="connsiteX33" fmla="*/ 228600 w 368300"/>
              <a:gd name="connsiteY33" fmla="*/ 3136900 h 3462702"/>
              <a:gd name="connsiteX34" fmla="*/ 215900 w 368300"/>
              <a:gd name="connsiteY34" fmla="*/ 3314700 h 3462702"/>
              <a:gd name="connsiteX35" fmla="*/ 190500 w 368300"/>
              <a:gd name="connsiteY35" fmla="*/ 3352800 h 3462702"/>
              <a:gd name="connsiteX36" fmla="*/ 152400 w 368300"/>
              <a:gd name="connsiteY36" fmla="*/ 3390900 h 3462702"/>
              <a:gd name="connsiteX37" fmla="*/ 101600 w 368300"/>
              <a:gd name="connsiteY37" fmla="*/ 3429000 h 34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68300" h="3462702">
                <a:moveTo>
                  <a:pt x="368300" y="0"/>
                </a:moveTo>
                <a:cubicBezTo>
                  <a:pt x="338667" y="29633"/>
                  <a:pt x="314269" y="65654"/>
                  <a:pt x="279400" y="88900"/>
                </a:cubicBezTo>
                <a:cubicBezTo>
                  <a:pt x="266700" y="97367"/>
                  <a:pt x="252594" y="104033"/>
                  <a:pt x="241300" y="114300"/>
                </a:cubicBezTo>
                <a:cubicBezTo>
                  <a:pt x="86760" y="254791"/>
                  <a:pt x="192983" y="180378"/>
                  <a:pt x="101600" y="241300"/>
                </a:cubicBezTo>
                <a:cubicBezTo>
                  <a:pt x="79717" y="328834"/>
                  <a:pt x="96706" y="276488"/>
                  <a:pt x="38100" y="393700"/>
                </a:cubicBezTo>
                <a:lnTo>
                  <a:pt x="38100" y="393700"/>
                </a:lnTo>
                <a:cubicBezTo>
                  <a:pt x="27219" y="426344"/>
                  <a:pt x="19079" y="447517"/>
                  <a:pt x="12700" y="482600"/>
                </a:cubicBezTo>
                <a:cubicBezTo>
                  <a:pt x="7345" y="512051"/>
                  <a:pt x="4233" y="541867"/>
                  <a:pt x="0" y="571500"/>
                </a:cubicBezTo>
                <a:cubicBezTo>
                  <a:pt x="4233" y="664633"/>
                  <a:pt x="5550" y="757945"/>
                  <a:pt x="12700" y="850900"/>
                </a:cubicBezTo>
                <a:cubicBezTo>
                  <a:pt x="15954" y="893203"/>
                  <a:pt x="29615" y="901619"/>
                  <a:pt x="38100" y="939800"/>
                </a:cubicBezTo>
                <a:cubicBezTo>
                  <a:pt x="52558" y="1004863"/>
                  <a:pt x="45405" y="1030611"/>
                  <a:pt x="76200" y="1092200"/>
                </a:cubicBezTo>
                <a:cubicBezTo>
                  <a:pt x="93133" y="1126067"/>
                  <a:pt x="115026" y="1157879"/>
                  <a:pt x="127000" y="1193800"/>
                </a:cubicBezTo>
                <a:cubicBezTo>
                  <a:pt x="140964" y="1235692"/>
                  <a:pt x="144852" y="1249842"/>
                  <a:pt x="165100" y="1295400"/>
                </a:cubicBezTo>
                <a:cubicBezTo>
                  <a:pt x="172789" y="1312700"/>
                  <a:pt x="180760" y="1329966"/>
                  <a:pt x="190500" y="1346200"/>
                </a:cubicBezTo>
                <a:cubicBezTo>
                  <a:pt x="206206" y="1372377"/>
                  <a:pt x="219714" y="1400814"/>
                  <a:pt x="241300" y="1422400"/>
                </a:cubicBezTo>
                <a:lnTo>
                  <a:pt x="279400" y="1460500"/>
                </a:lnTo>
                <a:cubicBezTo>
                  <a:pt x="309508" y="1611041"/>
                  <a:pt x="269934" y="1455075"/>
                  <a:pt x="317500" y="1562100"/>
                </a:cubicBezTo>
                <a:cubicBezTo>
                  <a:pt x="328374" y="1586566"/>
                  <a:pt x="342900" y="1638300"/>
                  <a:pt x="342900" y="1638300"/>
                </a:cubicBezTo>
                <a:cubicBezTo>
                  <a:pt x="338667" y="1689100"/>
                  <a:pt x="339594" y="1740597"/>
                  <a:pt x="330200" y="1790700"/>
                </a:cubicBezTo>
                <a:cubicBezTo>
                  <a:pt x="325275" y="1816965"/>
                  <a:pt x="260273" y="1909336"/>
                  <a:pt x="254000" y="1917700"/>
                </a:cubicBezTo>
                <a:cubicBezTo>
                  <a:pt x="241300" y="1934633"/>
                  <a:pt x="229675" y="1952429"/>
                  <a:pt x="215900" y="1968500"/>
                </a:cubicBezTo>
                <a:cubicBezTo>
                  <a:pt x="204211" y="1982137"/>
                  <a:pt x="188827" y="1992423"/>
                  <a:pt x="177800" y="2006600"/>
                </a:cubicBezTo>
                <a:cubicBezTo>
                  <a:pt x="159058" y="2030697"/>
                  <a:pt x="143933" y="2057400"/>
                  <a:pt x="127000" y="2082800"/>
                </a:cubicBezTo>
                <a:cubicBezTo>
                  <a:pt x="118533" y="2095500"/>
                  <a:pt x="106427" y="2106420"/>
                  <a:pt x="101600" y="2120900"/>
                </a:cubicBezTo>
                <a:lnTo>
                  <a:pt x="88900" y="2159000"/>
                </a:lnTo>
                <a:cubicBezTo>
                  <a:pt x="93133" y="2226733"/>
                  <a:pt x="91016" y="2295165"/>
                  <a:pt x="101600" y="2362200"/>
                </a:cubicBezTo>
                <a:cubicBezTo>
                  <a:pt x="103981" y="2377277"/>
                  <a:pt x="120987" y="2386271"/>
                  <a:pt x="127000" y="2400300"/>
                </a:cubicBezTo>
                <a:cubicBezTo>
                  <a:pt x="133876" y="2416343"/>
                  <a:pt x="132824" y="2435057"/>
                  <a:pt x="139700" y="2451100"/>
                </a:cubicBezTo>
                <a:cubicBezTo>
                  <a:pt x="145713" y="2465129"/>
                  <a:pt x="158274" y="2475548"/>
                  <a:pt x="165100" y="2489200"/>
                </a:cubicBezTo>
                <a:cubicBezTo>
                  <a:pt x="184109" y="2527218"/>
                  <a:pt x="176009" y="2547326"/>
                  <a:pt x="190500" y="2590800"/>
                </a:cubicBezTo>
                <a:cubicBezTo>
                  <a:pt x="242540" y="2746920"/>
                  <a:pt x="195309" y="2557634"/>
                  <a:pt x="228600" y="2679700"/>
                </a:cubicBezTo>
                <a:cubicBezTo>
                  <a:pt x="271570" y="2837258"/>
                  <a:pt x="237468" y="2731704"/>
                  <a:pt x="266700" y="2819400"/>
                </a:cubicBezTo>
                <a:cubicBezTo>
                  <a:pt x="262467" y="2899833"/>
                  <a:pt x="263597" y="2980729"/>
                  <a:pt x="254000" y="3060700"/>
                </a:cubicBezTo>
                <a:cubicBezTo>
                  <a:pt x="250810" y="3087283"/>
                  <a:pt x="228600" y="3136900"/>
                  <a:pt x="228600" y="3136900"/>
                </a:cubicBezTo>
                <a:cubicBezTo>
                  <a:pt x="224367" y="3196167"/>
                  <a:pt x="226226" y="3256186"/>
                  <a:pt x="215900" y="3314700"/>
                </a:cubicBezTo>
                <a:cubicBezTo>
                  <a:pt x="213247" y="3329731"/>
                  <a:pt x="200271" y="3341074"/>
                  <a:pt x="190500" y="3352800"/>
                </a:cubicBezTo>
                <a:cubicBezTo>
                  <a:pt x="179002" y="3366598"/>
                  <a:pt x="166198" y="3379402"/>
                  <a:pt x="152400" y="3390900"/>
                </a:cubicBezTo>
                <a:cubicBezTo>
                  <a:pt x="66237" y="3462702"/>
                  <a:pt x="141991" y="3388609"/>
                  <a:pt x="101600" y="3429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Freeform 6"/>
          <p:cNvSpPr/>
          <p:nvPr/>
        </p:nvSpPr>
        <p:spPr>
          <a:xfrm>
            <a:off x="1000125" y="2408238"/>
            <a:ext cx="312738" cy="2592387"/>
          </a:xfrm>
          <a:custGeom>
            <a:avLst/>
            <a:gdLst>
              <a:gd name="connsiteX0" fmla="*/ 368300 w 368300"/>
              <a:gd name="connsiteY0" fmla="*/ 0 h 3462702"/>
              <a:gd name="connsiteX1" fmla="*/ 279400 w 368300"/>
              <a:gd name="connsiteY1" fmla="*/ 88900 h 3462702"/>
              <a:gd name="connsiteX2" fmla="*/ 241300 w 368300"/>
              <a:gd name="connsiteY2" fmla="*/ 114300 h 3462702"/>
              <a:gd name="connsiteX3" fmla="*/ 101600 w 368300"/>
              <a:gd name="connsiteY3" fmla="*/ 241300 h 3462702"/>
              <a:gd name="connsiteX4" fmla="*/ 38100 w 368300"/>
              <a:gd name="connsiteY4" fmla="*/ 393700 h 3462702"/>
              <a:gd name="connsiteX5" fmla="*/ 38100 w 368300"/>
              <a:gd name="connsiteY5" fmla="*/ 393700 h 3462702"/>
              <a:gd name="connsiteX6" fmla="*/ 12700 w 368300"/>
              <a:gd name="connsiteY6" fmla="*/ 482600 h 3462702"/>
              <a:gd name="connsiteX7" fmla="*/ 0 w 368300"/>
              <a:gd name="connsiteY7" fmla="*/ 571500 h 3462702"/>
              <a:gd name="connsiteX8" fmla="*/ 12700 w 368300"/>
              <a:gd name="connsiteY8" fmla="*/ 850900 h 3462702"/>
              <a:gd name="connsiteX9" fmla="*/ 38100 w 368300"/>
              <a:gd name="connsiteY9" fmla="*/ 939800 h 3462702"/>
              <a:gd name="connsiteX10" fmla="*/ 76200 w 368300"/>
              <a:gd name="connsiteY10" fmla="*/ 1092200 h 3462702"/>
              <a:gd name="connsiteX11" fmla="*/ 127000 w 368300"/>
              <a:gd name="connsiteY11" fmla="*/ 1193800 h 3462702"/>
              <a:gd name="connsiteX12" fmla="*/ 165100 w 368300"/>
              <a:gd name="connsiteY12" fmla="*/ 1295400 h 3462702"/>
              <a:gd name="connsiteX13" fmla="*/ 190500 w 368300"/>
              <a:gd name="connsiteY13" fmla="*/ 1346200 h 3462702"/>
              <a:gd name="connsiteX14" fmla="*/ 241300 w 368300"/>
              <a:gd name="connsiteY14" fmla="*/ 1422400 h 3462702"/>
              <a:gd name="connsiteX15" fmla="*/ 279400 w 368300"/>
              <a:gd name="connsiteY15" fmla="*/ 1460500 h 3462702"/>
              <a:gd name="connsiteX16" fmla="*/ 317500 w 368300"/>
              <a:gd name="connsiteY16" fmla="*/ 1562100 h 3462702"/>
              <a:gd name="connsiteX17" fmla="*/ 342900 w 368300"/>
              <a:gd name="connsiteY17" fmla="*/ 1638300 h 3462702"/>
              <a:gd name="connsiteX18" fmla="*/ 330200 w 368300"/>
              <a:gd name="connsiteY18" fmla="*/ 1790700 h 3462702"/>
              <a:gd name="connsiteX19" fmla="*/ 254000 w 368300"/>
              <a:gd name="connsiteY19" fmla="*/ 1917700 h 3462702"/>
              <a:gd name="connsiteX20" fmla="*/ 215900 w 368300"/>
              <a:gd name="connsiteY20" fmla="*/ 1968500 h 3462702"/>
              <a:gd name="connsiteX21" fmla="*/ 177800 w 368300"/>
              <a:gd name="connsiteY21" fmla="*/ 2006600 h 3462702"/>
              <a:gd name="connsiteX22" fmla="*/ 127000 w 368300"/>
              <a:gd name="connsiteY22" fmla="*/ 2082800 h 3462702"/>
              <a:gd name="connsiteX23" fmla="*/ 101600 w 368300"/>
              <a:gd name="connsiteY23" fmla="*/ 2120900 h 3462702"/>
              <a:gd name="connsiteX24" fmla="*/ 88900 w 368300"/>
              <a:gd name="connsiteY24" fmla="*/ 2159000 h 3462702"/>
              <a:gd name="connsiteX25" fmla="*/ 101600 w 368300"/>
              <a:gd name="connsiteY25" fmla="*/ 2362200 h 3462702"/>
              <a:gd name="connsiteX26" fmla="*/ 127000 w 368300"/>
              <a:gd name="connsiteY26" fmla="*/ 2400300 h 3462702"/>
              <a:gd name="connsiteX27" fmla="*/ 139700 w 368300"/>
              <a:gd name="connsiteY27" fmla="*/ 2451100 h 3462702"/>
              <a:gd name="connsiteX28" fmla="*/ 165100 w 368300"/>
              <a:gd name="connsiteY28" fmla="*/ 2489200 h 3462702"/>
              <a:gd name="connsiteX29" fmla="*/ 190500 w 368300"/>
              <a:gd name="connsiteY29" fmla="*/ 2590800 h 3462702"/>
              <a:gd name="connsiteX30" fmla="*/ 228600 w 368300"/>
              <a:gd name="connsiteY30" fmla="*/ 2679700 h 3462702"/>
              <a:gd name="connsiteX31" fmla="*/ 266700 w 368300"/>
              <a:gd name="connsiteY31" fmla="*/ 2819400 h 3462702"/>
              <a:gd name="connsiteX32" fmla="*/ 254000 w 368300"/>
              <a:gd name="connsiteY32" fmla="*/ 3060700 h 3462702"/>
              <a:gd name="connsiteX33" fmla="*/ 228600 w 368300"/>
              <a:gd name="connsiteY33" fmla="*/ 3136900 h 3462702"/>
              <a:gd name="connsiteX34" fmla="*/ 215900 w 368300"/>
              <a:gd name="connsiteY34" fmla="*/ 3314700 h 3462702"/>
              <a:gd name="connsiteX35" fmla="*/ 190500 w 368300"/>
              <a:gd name="connsiteY35" fmla="*/ 3352800 h 3462702"/>
              <a:gd name="connsiteX36" fmla="*/ 152400 w 368300"/>
              <a:gd name="connsiteY36" fmla="*/ 3390900 h 3462702"/>
              <a:gd name="connsiteX37" fmla="*/ 101600 w 368300"/>
              <a:gd name="connsiteY37" fmla="*/ 3429000 h 34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68300" h="3462702">
                <a:moveTo>
                  <a:pt x="368300" y="0"/>
                </a:moveTo>
                <a:cubicBezTo>
                  <a:pt x="338667" y="29633"/>
                  <a:pt x="314269" y="65654"/>
                  <a:pt x="279400" y="88900"/>
                </a:cubicBezTo>
                <a:cubicBezTo>
                  <a:pt x="266700" y="97367"/>
                  <a:pt x="252594" y="104033"/>
                  <a:pt x="241300" y="114300"/>
                </a:cubicBezTo>
                <a:cubicBezTo>
                  <a:pt x="86760" y="254791"/>
                  <a:pt x="192983" y="180378"/>
                  <a:pt x="101600" y="241300"/>
                </a:cubicBezTo>
                <a:cubicBezTo>
                  <a:pt x="79717" y="328834"/>
                  <a:pt x="96706" y="276488"/>
                  <a:pt x="38100" y="393700"/>
                </a:cubicBezTo>
                <a:lnTo>
                  <a:pt x="38100" y="393700"/>
                </a:lnTo>
                <a:cubicBezTo>
                  <a:pt x="27219" y="426344"/>
                  <a:pt x="19079" y="447517"/>
                  <a:pt x="12700" y="482600"/>
                </a:cubicBezTo>
                <a:cubicBezTo>
                  <a:pt x="7345" y="512051"/>
                  <a:pt x="4233" y="541867"/>
                  <a:pt x="0" y="571500"/>
                </a:cubicBezTo>
                <a:cubicBezTo>
                  <a:pt x="4233" y="664633"/>
                  <a:pt x="5550" y="757945"/>
                  <a:pt x="12700" y="850900"/>
                </a:cubicBezTo>
                <a:cubicBezTo>
                  <a:pt x="15954" y="893203"/>
                  <a:pt x="29615" y="901619"/>
                  <a:pt x="38100" y="939800"/>
                </a:cubicBezTo>
                <a:cubicBezTo>
                  <a:pt x="52558" y="1004863"/>
                  <a:pt x="45405" y="1030611"/>
                  <a:pt x="76200" y="1092200"/>
                </a:cubicBezTo>
                <a:cubicBezTo>
                  <a:pt x="93133" y="1126067"/>
                  <a:pt x="115026" y="1157879"/>
                  <a:pt x="127000" y="1193800"/>
                </a:cubicBezTo>
                <a:cubicBezTo>
                  <a:pt x="140964" y="1235692"/>
                  <a:pt x="144852" y="1249842"/>
                  <a:pt x="165100" y="1295400"/>
                </a:cubicBezTo>
                <a:cubicBezTo>
                  <a:pt x="172789" y="1312700"/>
                  <a:pt x="180760" y="1329966"/>
                  <a:pt x="190500" y="1346200"/>
                </a:cubicBezTo>
                <a:cubicBezTo>
                  <a:pt x="206206" y="1372377"/>
                  <a:pt x="219714" y="1400814"/>
                  <a:pt x="241300" y="1422400"/>
                </a:cubicBezTo>
                <a:lnTo>
                  <a:pt x="279400" y="1460500"/>
                </a:lnTo>
                <a:cubicBezTo>
                  <a:pt x="309508" y="1611041"/>
                  <a:pt x="269934" y="1455075"/>
                  <a:pt x="317500" y="1562100"/>
                </a:cubicBezTo>
                <a:cubicBezTo>
                  <a:pt x="328374" y="1586566"/>
                  <a:pt x="342900" y="1638300"/>
                  <a:pt x="342900" y="1638300"/>
                </a:cubicBezTo>
                <a:cubicBezTo>
                  <a:pt x="338667" y="1689100"/>
                  <a:pt x="339594" y="1740597"/>
                  <a:pt x="330200" y="1790700"/>
                </a:cubicBezTo>
                <a:cubicBezTo>
                  <a:pt x="325275" y="1816965"/>
                  <a:pt x="260273" y="1909336"/>
                  <a:pt x="254000" y="1917700"/>
                </a:cubicBezTo>
                <a:cubicBezTo>
                  <a:pt x="241300" y="1934633"/>
                  <a:pt x="229675" y="1952429"/>
                  <a:pt x="215900" y="1968500"/>
                </a:cubicBezTo>
                <a:cubicBezTo>
                  <a:pt x="204211" y="1982137"/>
                  <a:pt x="188827" y="1992423"/>
                  <a:pt x="177800" y="2006600"/>
                </a:cubicBezTo>
                <a:cubicBezTo>
                  <a:pt x="159058" y="2030697"/>
                  <a:pt x="143933" y="2057400"/>
                  <a:pt x="127000" y="2082800"/>
                </a:cubicBezTo>
                <a:cubicBezTo>
                  <a:pt x="118533" y="2095500"/>
                  <a:pt x="106427" y="2106420"/>
                  <a:pt x="101600" y="2120900"/>
                </a:cubicBezTo>
                <a:lnTo>
                  <a:pt x="88900" y="2159000"/>
                </a:lnTo>
                <a:cubicBezTo>
                  <a:pt x="93133" y="2226733"/>
                  <a:pt x="91016" y="2295165"/>
                  <a:pt x="101600" y="2362200"/>
                </a:cubicBezTo>
                <a:cubicBezTo>
                  <a:pt x="103981" y="2377277"/>
                  <a:pt x="120987" y="2386271"/>
                  <a:pt x="127000" y="2400300"/>
                </a:cubicBezTo>
                <a:cubicBezTo>
                  <a:pt x="133876" y="2416343"/>
                  <a:pt x="132824" y="2435057"/>
                  <a:pt x="139700" y="2451100"/>
                </a:cubicBezTo>
                <a:cubicBezTo>
                  <a:pt x="145713" y="2465129"/>
                  <a:pt x="158274" y="2475548"/>
                  <a:pt x="165100" y="2489200"/>
                </a:cubicBezTo>
                <a:cubicBezTo>
                  <a:pt x="184109" y="2527218"/>
                  <a:pt x="176009" y="2547326"/>
                  <a:pt x="190500" y="2590800"/>
                </a:cubicBezTo>
                <a:cubicBezTo>
                  <a:pt x="242540" y="2746920"/>
                  <a:pt x="195309" y="2557634"/>
                  <a:pt x="228600" y="2679700"/>
                </a:cubicBezTo>
                <a:cubicBezTo>
                  <a:pt x="271570" y="2837258"/>
                  <a:pt x="237468" y="2731704"/>
                  <a:pt x="266700" y="2819400"/>
                </a:cubicBezTo>
                <a:cubicBezTo>
                  <a:pt x="262467" y="2899833"/>
                  <a:pt x="263597" y="2980729"/>
                  <a:pt x="254000" y="3060700"/>
                </a:cubicBezTo>
                <a:cubicBezTo>
                  <a:pt x="250810" y="3087283"/>
                  <a:pt x="228600" y="3136900"/>
                  <a:pt x="228600" y="3136900"/>
                </a:cubicBezTo>
                <a:cubicBezTo>
                  <a:pt x="224367" y="3196167"/>
                  <a:pt x="226226" y="3256186"/>
                  <a:pt x="215900" y="3314700"/>
                </a:cubicBezTo>
                <a:cubicBezTo>
                  <a:pt x="213247" y="3329731"/>
                  <a:pt x="200271" y="3341074"/>
                  <a:pt x="190500" y="3352800"/>
                </a:cubicBezTo>
                <a:cubicBezTo>
                  <a:pt x="179002" y="3366598"/>
                  <a:pt x="166198" y="3379402"/>
                  <a:pt x="152400" y="3390900"/>
                </a:cubicBezTo>
                <a:cubicBezTo>
                  <a:pt x="66237" y="3462702"/>
                  <a:pt x="141991" y="3388609"/>
                  <a:pt x="101600" y="3429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42938" y="2408238"/>
            <a:ext cx="2786062" cy="25717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29250" y="2479675"/>
          <a:ext cx="2928938" cy="2500313"/>
        </p:xfrm>
        <a:graphic>
          <a:graphicData uri="http://schemas.openxmlformats.org/drawingml/2006/table">
            <a:tbl>
              <a:tblPr/>
              <a:tblGrid>
                <a:gridCol w="976313"/>
                <a:gridCol w="976312"/>
                <a:gridCol w="976313"/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28625" y="-71438"/>
            <a:ext cx="8229600" cy="868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Linhas</a:t>
            </a:r>
          </a:p>
        </p:txBody>
      </p:sp>
      <p:sp>
        <p:nvSpPr>
          <p:cNvPr id="14645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57188" y="1143000"/>
            <a:ext cx="8229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Presença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786183" y="3123245"/>
            <a:ext cx="1285884" cy="64294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60325"/>
            <a:ext cx="8229600" cy="5111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Linhas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28625" y="785813"/>
            <a:ext cx="8229600" cy="5643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mtClean="0"/>
              <a:t>Outros operadores:</a:t>
            </a:r>
          </a:p>
          <a:p>
            <a:pPr eaLnBrk="1" hangingPunct="1"/>
            <a:endParaRPr lang="pt-BR" smtClean="0"/>
          </a:p>
          <a:p>
            <a:pPr lvl="1" eaLnBrk="1" hangingPunct="1"/>
            <a:r>
              <a:rPr lang="pt-BR" smtClean="0"/>
              <a:t>Classe Majoritária</a:t>
            </a:r>
          </a:p>
          <a:p>
            <a:pPr lvl="1" eaLnBrk="1" hangingPunct="1"/>
            <a:r>
              <a:rPr lang="pt-BR" smtClean="0"/>
              <a:t>Soma de valores</a:t>
            </a:r>
          </a:p>
          <a:p>
            <a:pPr lvl="1" eaLnBrk="1" hangingPunct="1"/>
            <a:r>
              <a:rPr lang="pt-BR" smtClean="0"/>
              <a:t>Desvio Padrão</a:t>
            </a:r>
          </a:p>
          <a:p>
            <a:pPr lvl="1" eaLnBrk="1" hangingPunct="1"/>
            <a:r>
              <a:rPr lang="pt-BR" smtClean="0"/>
              <a:t>Valor máximo</a:t>
            </a:r>
          </a:p>
          <a:p>
            <a:pPr lvl="1" eaLnBrk="1" hangingPunct="1"/>
            <a:r>
              <a:rPr lang="pt-BR" smtClean="0"/>
              <a:t>Valor médio</a:t>
            </a:r>
          </a:p>
          <a:p>
            <a:pPr lvl="1" eaLnBrk="1" hangingPunct="1"/>
            <a:r>
              <a:rPr lang="pt-BR" smtClean="0"/>
              <a:t>Valor mínimo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-71438"/>
            <a:ext cx="8229600" cy="7254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2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Sumário das Operações</a:t>
            </a:r>
            <a:endParaRPr lang="pt-BR" sz="32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8399" name="Group 159"/>
          <p:cNvGraphicFramePr>
            <a:graphicFrameLocks noGrp="1"/>
          </p:cNvGraphicFramePr>
          <p:nvPr/>
        </p:nvGraphicFramePr>
        <p:xfrm>
          <a:off x="714375" y="785813"/>
          <a:ext cx="7845425" cy="5341937"/>
        </p:xfrm>
        <a:graphic>
          <a:graphicData uri="http://schemas.openxmlformats.org/drawingml/2006/table">
            <a:tbl>
              <a:tblPr/>
              <a:tblGrid>
                <a:gridCol w="2984500"/>
                <a:gridCol w="968375"/>
                <a:gridCol w="912813"/>
                <a:gridCol w="777875"/>
                <a:gridCol w="649287"/>
                <a:gridCol w="677863"/>
                <a:gridCol w="874712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Operação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Atributo*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Matricial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Celular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Ponto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Linha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Polígono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Mínimo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- IR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Máximo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- IR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Médio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- IR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- IR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Desvio Padrão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- IR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Classe Majoritária (número de elementos)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-  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Porcentagem de Cada Classe (quantidade)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-  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Média Ponderada Pela Área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- IR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Porcentagem Total por Área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 - IR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Porcentagem de cada classe por Área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 - IR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Soma Ponderada Pela Área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- IR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Classe Majoritária (área)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-  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Porcentagem da Classe Majoritária (área)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-  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Distância Mínima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Presença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Contagem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Porcentagem Total de Interseção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684" name="Rectangle 7"/>
          <p:cNvSpPr>
            <a:spLocks noChangeArrowheads="1"/>
          </p:cNvSpPr>
          <p:nvPr/>
        </p:nvSpPr>
        <p:spPr bwMode="auto">
          <a:xfrm>
            <a:off x="1428750" y="6286500"/>
            <a:ext cx="650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* </a:t>
            </a:r>
            <a:r>
              <a:rPr lang="pt-BR" sz="1400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tipo</a:t>
            </a:r>
            <a:r>
              <a:rPr lang="pt-BR" sz="1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S = string, I = inteiro, R = Real; </a:t>
            </a:r>
            <a:r>
              <a:rPr lang="pt-BR" sz="1400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categoria</a:t>
            </a:r>
            <a:r>
              <a:rPr lang="pt-BR" sz="1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N: num</a:t>
            </a:r>
            <a:r>
              <a:rPr lang="pt-BR" sz="1400">
                <a:latin typeface="Calibri" pitchFamily="34" charset="0"/>
                <a:ea typeface="SimSun" pitchFamily="2" charset="-122"/>
                <a:cs typeface="Times New Roman" pitchFamily="18" charset="0"/>
              </a:rPr>
              <a:t>é</a:t>
            </a:r>
            <a:r>
              <a:rPr lang="pt-BR" sz="1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rico (IR); C: categ</a:t>
            </a:r>
            <a:r>
              <a:rPr lang="pt-BR" sz="1400">
                <a:latin typeface="Calibri" pitchFamily="34" charset="0"/>
                <a:ea typeface="SimSun" pitchFamily="2" charset="-122"/>
                <a:cs typeface="Times New Roman" pitchFamily="18" charset="0"/>
              </a:rPr>
              <a:t>ó</a:t>
            </a:r>
            <a:r>
              <a:rPr lang="pt-BR" sz="1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rico (IS).</a:t>
            </a:r>
            <a:endParaRPr lang="pt-BR" sz="200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00063" y="0"/>
            <a:ext cx="8229600" cy="7969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Referências/Material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z="2800" b="1" smtClean="0">
                <a:latin typeface="Times New Roman" pitchFamily="18" charset="0"/>
                <a:cs typeface="Times New Roman" pitchFamily="18" charset="0"/>
              </a:rPr>
              <a:t>Documentação do plugin</a:t>
            </a:r>
          </a:p>
          <a:p>
            <a:pPr lvl="1" algn="just" eaLnBrk="1" hangingPunct="1">
              <a:buFontTx/>
              <a:buNone/>
            </a:pPr>
            <a:r>
              <a:rPr lang="pt-BR" sz="2400" smtClean="0">
                <a:latin typeface="Times New Roman" pitchFamily="18" charset="0"/>
                <a:cs typeface="Times New Roman" pitchFamily="18" charset="0"/>
              </a:rPr>
              <a:t>http://www.dpi.inpe.br/terraview/php/dow.php?body=plgPreenchimentoCelulas</a:t>
            </a:r>
          </a:p>
          <a:p>
            <a:pPr algn="just" eaLnBrk="1" hangingPunct="1">
              <a:buFontTx/>
              <a:buNone/>
            </a:pPr>
            <a:r>
              <a:rPr lang="pt-BR" sz="2800" b="1" smtClean="0">
                <a:latin typeface="Times New Roman" pitchFamily="18" charset="0"/>
                <a:cs typeface="Times New Roman" pitchFamily="18" charset="0"/>
              </a:rPr>
              <a:t>Introdução à Modelagem Dinâmica Espacial</a:t>
            </a:r>
          </a:p>
          <a:p>
            <a:pPr lvl="1" algn="just" eaLnBrk="1" hangingPunct="1">
              <a:buFontTx/>
              <a:buNone/>
            </a:pPr>
            <a:r>
              <a:rPr lang="pt-BR" sz="2400" smtClean="0">
                <a:latin typeface="Times New Roman" pitchFamily="18" charset="0"/>
                <a:cs typeface="Times New Roman" pitchFamily="18" charset="0"/>
              </a:rPr>
              <a:t>http://www.dpi.inpe.br/cursos/tutoriais/modelagem</a:t>
            </a:r>
          </a:p>
          <a:p>
            <a:pPr lvl="1" algn="just" eaLnBrk="1" hangingPunct="1">
              <a:buFontTx/>
              <a:buNone/>
            </a:pPr>
            <a:endParaRPr lang="pt-BR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smtClean="0">
                <a:latin typeface="Times New Roman" pitchFamily="18" charset="0"/>
                <a:cs typeface="Times New Roman" pitchFamily="18" charset="0"/>
              </a:rPr>
              <a:t>Geographical Data Mining Analyst  - GeoDMA</a:t>
            </a:r>
          </a:p>
          <a:p>
            <a:pPr lvl="1" algn="just" eaLnBrk="1" hangingPunct="1">
              <a:buFontTx/>
              <a:buNone/>
            </a:pPr>
            <a:r>
              <a:rPr lang="pt-BR" sz="2400" smtClean="0">
                <a:latin typeface="Times New Roman" pitchFamily="18" charset="0"/>
                <a:cs typeface="Times New Roman" pitchFamily="18" charset="0"/>
              </a:rPr>
              <a:t>http://lucc.ess.inpe.br/doku.php?id=geodma</a:t>
            </a:r>
          </a:p>
          <a:p>
            <a:pPr algn="just" eaLnBrk="1" hangingPunct="1">
              <a:buFontTx/>
              <a:buNone/>
            </a:pPr>
            <a:endParaRPr lang="pt-BR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8625" y="0"/>
            <a:ext cx="8229600" cy="7143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Conectando ao Banco de dados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b="4347"/>
          <a:stretch>
            <a:fillRect/>
          </a:stretch>
        </p:blipFill>
        <p:spPr bwMode="auto">
          <a:xfrm>
            <a:off x="125413" y="1428750"/>
            <a:ext cx="6161087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00813" y="1928813"/>
            <a:ext cx="2428875" cy="2862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Arquivo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Banco de dados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Conectar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Selecionar Banco de dados “</a:t>
            </a:r>
            <a:r>
              <a:rPr lang="pt-BR" dirty="0" err="1"/>
              <a:t>Pratica_Celulas</a:t>
            </a:r>
            <a:r>
              <a:rPr lang="pt-BR" dirty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6563" y="5715000"/>
            <a:ext cx="1785937" cy="369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 t="3014" b="3549"/>
          <a:stretch>
            <a:fillRect/>
          </a:stretch>
        </p:blipFill>
        <p:spPr bwMode="auto">
          <a:xfrm>
            <a:off x="571500" y="785813"/>
            <a:ext cx="7858125" cy="587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O BD “Banco_Pratica_Celulas”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785938" y="1214438"/>
            <a:ext cx="1357312" cy="642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1571625" y="2500313"/>
            <a:ext cx="1785938" cy="1357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4375" y="1214438"/>
            <a:ext cx="1071563" cy="10715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/>
          <a:srcRect l="195" t="11181" r="84571" b="75635"/>
          <a:stretch>
            <a:fillRect/>
          </a:stretch>
        </p:blipFill>
        <p:spPr bwMode="auto">
          <a:xfrm>
            <a:off x="3143250" y="1857375"/>
            <a:ext cx="3143250" cy="2176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Visualizando os dados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t="2667" b="5333"/>
          <a:stretch>
            <a:fillRect/>
          </a:stretch>
        </p:blipFill>
        <p:spPr bwMode="auto">
          <a:xfrm>
            <a:off x="357188" y="1500188"/>
            <a:ext cx="6697662" cy="4929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 l="4296" t="4809" r="93946" b="92994"/>
          <a:stretch>
            <a:fillRect/>
          </a:stretch>
        </p:blipFill>
        <p:spPr bwMode="auto">
          <a:xfrm>
            <a:off x="1785938" y="2143125"/>
            <a:ext cx="714375" cy="71437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71500" y="1571625"/>
            <a:ext cx="285750" cy="2143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Straight Connector 13"/>
          <p:cNvCxnSpPr>
            <a:stCxn id="11" idx="3"/>
          </p:cNvCxnSpPr>
          <p:nvPr/>
        </p:nvCxnSpPr>
        <p:spPr>
          <a:xfrm>
            <a:off x="857250" y="1677988"/>
            <a:ext cx="928688" cy="4651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 rot="16200000" flipH="1">
            <a:off x="714376" y="1785937"/>
            <a:ext cx="1071562" cy="10715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5825" y="2928938"/>
            <a:ext cx="185737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Adicionar Vista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Nome da Vista: “Dados”</a:t>
            </a:r>
          </a:p>
        </p:txBody>
      </p:sp>
      <p:sp>
        <p:nvSpPr>
          <p:cNvPr id="43016" name="TextBox 21"/>
          <p:cNvSpPr txBox="1">
            <a:spLocks noChangeArrowheads="1"/>
          </p:cNvSpPr>
          <p:nvPr/>
        </p:nvSpPr>
        <p:spPr bwMode="auto">
          <a:xfrm>
            <a:off x="214313" y="857250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 Criar Vista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1863" y="4357688"/>
            <a:ext cx="1785937" cy="369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1245</Words>
  <Application>Microsoft Office PowerPoint</Application>
  <PresentationFormat>Apresentação na tela (4:3)</PresentationFormat>
  <Paragraphs>522</Paragraphs>
  <Slides>63</Slides>
  <Notes>62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Modelo de design</vt:lpstr>
      </vt:variant>
      <vt:variant>
        <vt:i4>2</vt:i4>
      </vt:variant>
      <vt:variant>
        <vt:lpstr>Títulos de slides</vt:lpstr>
      </vt:variant>
      <vt:variant>
        <vt:i4>63</vt:i4>
      </vt:variant>
    </vt:vector>
  </HeadingPairs>
  <TitlesOfParts>
    <vt:vector size="72" baseType="lpstr">
      <vt:lpstr>Arial</vt:lpstr>
      <vt:lpstr>Calibri</vt:lpstr>
      <vt:lpstr>Times New Roman</vt:lpstr>
      <vt:lpstr>ClassGarmnd BT</vt:lpstr>
      <vt:lpstr>Verdana</vt:lpstr>
      <vt:lpstr>Trebuchet MS</vt:lpstr>
      <vt:lpstr>SimSun</vt:lpstr>
      <vt:lpstr>Office Theme</vt:lpstr>
      <vt:lpstr>Personalizar design</vt:lpstr>
      <vt:lpstr>Slide 1</vt:lpstr>
      <vt:lpstr>Slide 2</vt:lpstr>
      <vt:lpstr>Slide 3</vt:lpstr>
      <vt:lpstr>Plugin de Preenchimento de Células</vt:lpstr>
      <vt:lpstr>Plugin de preenchimento de células</vt:lpstr>
      <vt:lpstr>Plugin de preenchimento de células</vt:lpstr>
      <vt:lpstr>Conectando ao Banco de dados</vt:lpstr>
      <vt:lpstr>O BD “Banco_Pratica_Celulas”</vt:lpstr>
      <vt:lpstr>Visualizando os dados</vt:lpstr>
      <vt:lpstr>Visualizando os dados</vt:lpstr>
      <vt:lpstr>Visualizando os dados</vt:lpstr>
      <vt:lpstr>Desmatamento</vt:lpstr>
      <vt:lpstr>Desmatamento</vt:lpstr>
      <vt:lpstr>Altimetria</vt:lpstr>
      <vt:lpstr>Altimetria</vt:lpstr>
      <vt:lpstr>Setores Censitários 2000</vt:lpstr>
      <vt:lpstr>Setores Censitários 2000</vt:lpstr>
      <vt:lpstr>Alterar visual dos demais temas</vt:lpstr>
      <vt:lpstr>Rodovias</vt:lpstr>
      <vt:lpstr>Localidades</vt:lpstr>
      <vt:lpstr>Dados</vt:lpstr>
      <vt:lpstr>Criação do espaço celular</vt:lpstr>
      <vt:lpstr>Visualizando o Espaço Celular criado</vt:lpstr>
      <vt:lpstr>Visualizando o Espaço Celular criado</vt:lpstr>
      <vt:lpstr>A interface do plugin</vt:lpstr>
      <vt:lpstr>A interface do plugin</vt:lpstr>
      <vt:lpstr>Raster</vt:lpstr>
      <vt:lpstr>Raster</vt:lpstr>
      <vt:lpstr>Slide 29</vt:lpstr>
      <vt:lpstr>Células preenchidas</vt:lpstr>
      <vt:lpstr>Raster</vt:lpstr>
      <vt:lpstr>Espaço Celular =&gt; Raster</vt:lpstr>
      <vt:lpstr>Raster</vt:lpstr>
      <vt:lpstr>Raster</vt:lpstr>
      <vt:lpstr>Células preenchidas</vt:lpstr>
      <vt:lpstr>Raster - Altimetria</vt:lpstr>
      <vt:lpstr>Células preenchidas</vt:lpstr>
      <vt:lpstr>Raster - Altimetria</vt:lpstr>
      <vt:lpstr>Polígono</vt:lpstr>
      <vt:lpstr>Slide 40</vt:lpstr>
      <vt:lpstr>Polígono</vt:lpstr>
      <vt:lpstr>Polígono</vt:lpstr>
      <vt:lpstr>Polígono</vt:lpstr>
      <vt:lpstr>Slide 44</vt:lpstr>
      <vt:lpstr>Polígono</vt:lpstr>
      <vt:lpstr>Slide 46</vt:lpstr>
      <vt:lpstr>Slide 47</vt:lpstr>
      <vt:lpstr>Slide 48</vt:lpstr>
      <vt:lpstr>Slide 49</vt:lpstr>
      <vt:lpstr>Slide 50</vt:lpstr>
      <vt:lpstr>Pontos</vt:lpstr>
      <vt:lpstr>Pontos</vt:lpstr>
      <vt:lpstr>Pontos</vt:lpstr>
      <vt:lpstr>Pontos</vt:lpstr>
      <vt:lpstr>Pontos</vt:lpstr>
      <vt:lpstr>Pontos</vt:lpstr>
      <vt:lpstr>Pontos</vt:lpstr>
      <vt:lpstr>Linhas</vt:lpstr>
      <vt:lpstr>Slide 59</vt:lpstr>
      <vt:lpstr>Slide 60</vt:lpstr>
      <vt:lpstr>Linhas</vt:lpstr>
      <vt:lpstr>Sumário das Operações</vt:lpstr>
      <vt:lpstr>Referências/Material</vt:lpstr>
    </vt:vector>
  </TitlesOfParts>
  <Company>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André Gavlak</dc:creator>
  <cp:lastModifiedBy>Miguel</cp:lastModifiedBy>
  <cp:revision>164</cp:revision>
  <dcterms:created xsi:type="dcterms:W3CDTF">2010-08-04T02:20:22Z</dcterms:created>
  <dcterms:modified xsi:type="dcterms:W3CDTF">2011-08-14T23:18:05Z</dcterms:modified>
</cp:coreProperties>
</file>