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43"/>
  </p:notesMasterIdLst>
  <p:sldIdLst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186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BEABE5C-676B-4F9D-8C88-B1CAEC0BD16C}" type="datetimeFigureOut">
              <a:rPr lang="pt-BR"/>
              <a:pPr>
                <a:defRPr/>
              </a:pPr>
              <a:t>14/08/2011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pt-B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05C211A-1A9F-49BE-848C-B08E0F187E0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2D6332-7BAC-4AE2-9710-3EDC6D4AB299}" type="slidenum">
              <a:rPr lang="pt-PT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pt-PT">
              <a:cs typeface="Arial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1813"/>
            <a:ext cx="5026025" cy="41163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Clique para editar o estilo do subtítulo mestre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Clique para editar os estilos do texto mestre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 para editar os estilos do texto mestre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 para editar os estilos do texto mestre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Clique para editar os estilos do texto mestre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Clique para editar os estilos do texto mestre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Clique para editar o estilo do título mestre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Clique para editar os estilos do texto mestre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Clique para editar os estilos do texto mestre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Clique para editar os estilos do texto mestre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wally"/>
          <p:cNvPicPr>
            <a:picLocks noChangeAspect="1" noChangeArrowheads="1"/>
          </p:cNvPicPr>
          <p:nvPr userDrawn="1"/>
        </p:nvPicPr>
        <p:blipFill>
          <a:blip r:embed="rId13">
            <a:lum bright="50000" contrast="-66000"/>
          </a:blip>
          <a:srcRect/>
          <a:stretch>
            <a:fillRect/>
          </a:stretch>
        </p:blipFill>
        <p:spPr bwMode="auto">
          <a:xfrm>
            <a:off x="323850" y="333375"/>
            <a:ext cx="8534400" cy="630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304800" y="346075"/>
            <a:ext cx="8534400" cy="6324600"/>
          </a:xfrm>
          <a:prstGeom prst="rect">
            <a:avLst/>
          </a:prstGeom>
          <a:noFill/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8" name="Picture 9" descr="INPElogocompleto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381000" y="6096000"/>
            <a:ext cx="30035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85750" y="357188"/>
            <a:ext cx="8429625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80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pitchFamily="18" charset="0"/>
              <a:cs typeface="+mn-cs"/>
            </a:endParaRPr>
          </a:p>
        </p:txBody>
      </p:sp>
      <p:sp>
        <p:nvSpPr>
          <p:cNvPr id="165919" name="Text Box 31"/>
          <p:cNvSpPr txBox="1">
            <a:spLocks noChangeArrowheads="1"/>
          </p:cNvSpPr>
          <p:nvPr/>
        </p:nvSpPr>
        <p:spPr bwMode="auto">
          <a:xfrm>
            <a:off x="1219200" y="381000"/>
            <a:ext cx="75533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auto">
              <a:lnSpc>
                <a:spcPct val="40000"/>
              </a:lnSpc>
              <a:spcBef>
                <a:spcPct val="40000"/>
              </a:spcBef>
              <a:spcAft>
                <a:spcPts val="0"/>
              </a:spcAft>
              <a:defRPr/>
            </a:pPr>
            <a:r>
              <a:rPr lang="pt-BR" sz="1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Programa de Pós-Graduação em Demografia do Cedeplar-UFMG, Belo Horizonte, 08 a 12 de Agosto de 2011</a:t>
            </a:r>
            <a:br>
              <a:rPr lang="pt-BR" sz="1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</a:br>
            <a:endParaRPr lang="pt-BR" sz="100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26627" name="Text Box 32"/>
          <p:cNvSpPr txBox="1">
            <a:spLocks noChangeArrowheads="1"/>
          </p:cNvSpPr>
          <p:nvPr/>
        </p:nvSpPr>
        <p:spPr bwMode="auto">
          <a:xfrm>
            <a:off x="228600" y="228600"/>
            <a:ext cx="25146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40000"/>
              </a:lnSpc>
              <a:spcBef>
                <a:spcPct val="40000"/>
              </a:spcBef>
            </a:pPr>
            <a:r>
              <a:rPr lang="pt-BR" sz="800">
                <a:latin typeface="Calibri" pitchFamily="34" charset="0"/>
              </a:rPr>
              <a:t>Martin Handford, </a:t>
            </a:r>
            <a:r>
              <a:rPr lang="pt-BR" sz="800" i="1">
                <a:latin typeface="Calibri" pitchFamily="34" charset="0"/>
              </a:rPr>
              <a:t>Where´s Wally?</a:t>
            </a:r>
            <a:br>
              <a:rPr lang="pt-BR" sz="800" i="1">
                <a:latin typeface="Calibri" pitchFamily="34" charset="0"/>
              </a:rPr>
            </a:br>
            <a:endParaRPr lang="pt-BR" sz="800" i="1">
              <a:latin typeface="Calibri" pitchFamily="34" charset="0"/>
            </a:endParaRPr>
          </a:p>
        </p:txBody>
      </p:sp>
      <p:pic>
        <p:nvPicPr>
          <p:cNvPr id="26628" name="Picture 4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1800" y="6019800"/>
            <a:ext cx="19812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40"/>
          <p:cNvSpPr>
            <a:spLocks noChangeArrowheads="1"/>
          </p:cNvSpPr>
          <p:nvPr/>
        </p:nvSpPr>
        <p:spPr bwMode="auto">
          <a:xfrm>
            <a:off x="1571625" y="5000625"/>
            <a:ext cx="6405563" cy="738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pt-BR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André Augusto Gavlak</a:t>
            </a:r>
          </a:p>
          <a:p>
            <a:pPr algn="ctr"/>
            <a:r>
              <a:rPr lang="pt-BR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Antônio Miguel Vieira Monteiro</a:t>
            </a:r>
          </a:p>
          <a:p>
            <a:pPr algn="ctr"/>
            <a:r>
              <a:rPr lang="pt-BR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Roberta R</a:t>
            </a:r>
            <a:r>
              <a:rPr lang="pt-BR" sz="1400">
                <a:latin typeface="Verdana" pitchFamily="34" charset="0"/>
              </a:rPr>
              <a:t>osemback</a:t>
            </a:r>
            <a:endParaRPr lang="en-US" sz="140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6630" name="Rectangle 15"/>
          <p:cNvSpPr>
            <a:spLocks noChangeArrowheads="1"/>
          </p:cNvSpPr>
          <p:nvPr/>
        </p:nvSpPr>
        <p:spPr bwMode="auto">
          <a:xfrm>
            <a:off x="179388" y="1125538"/>
            <a:ext cx="8496300" cy="533400"/>
          </a:xfrm>
          <a:prstGeom prst="rect">
            <a:avLst/>
          </a:prstGeom>
          <a:gradFill rotWithShape="1">
            <a:gsLst>
              <a:gs pos="0">
                <a:srgbClr val="FFFF00">
                  <a:alpha val="14000"/>
                </a:srgbClr>
              </a:gs>
              <a:gs pos="100000">
                <a:srgbClr val="FFFF9A">
                  <a:alpha val="18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Rectangle 13"/>
          <p:cNvSpPr>
            <a:spLocks noChangeArrowheads="1"/>
          </p:cNvSpPr>
          <p:nvPr/>
        </p:nvSpPr>
        <p:spPr bwMode="auto">
          <a:xfrm>
            <a:off x="2195513" y="1125538"/>
            <a:ext cx="6405562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just"/>
            <a:r>
              <a:rPr lang="pt-BR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Oficina-Curso: Abordagens Espaciais em Estudos Populacionais:</a:t>
            </a:r>
            <a:br>
              <a:rPr lang="pt-BR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pt-BR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                   Técnicas de Representação e Métodos Analíticos</a:t>
            </a:r>
            <a:r>
              <a:rPr 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26632" name="Rectangle 14"/>
          <p:cNvSpPr>
            <a:spLocks noChangeArrowheads="1"/>
          </p:cNvSpPr>
          <p:nvPr/>
        </p:nvSpPr>
        <p:spPr bwMode="auto">
          <a:xfrm flipV="1">
            <a:off x="1143000" y="1752600"/>
            <a:ext cx="7426325" cy="36513"/>
          </a:xfrm>
          <a:prstGeom prst="rect">
            <a:avLst/>
          </a:prstGeom>
          <a:solidFill>
            <a:schemeClr val="tx2">
              <a:alpha val="87057"/>
            </a:schemeClr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kumimoji="1" lang="en-US" sz="2400">
              <a:latin typeface="Verdana" pitchFamily="34" charset="0"/>
            </a:endParaRP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395288" y="1844675"/>
            <a:ext cx="83058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r">
              <a:defRPr/>
            </a:pPr>
            <a:r>
              <a:rPr lang="pt-BR" sz="20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Distribuição Espacial da População: Aplicação Didática</a:t>
            </a:r>
            <a:endParaRPr lang="en-US" sz="200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0" y="2205038"/>
            <a:ext cx="8610600" cy="13096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r">
              <a:defRPr/>
            </a:pPr>
            <a:r>
              <a:rPr lang="pt-BR" sz="2400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pitchFamily="18" charset="0"/>
              </a:rPr>
              <a:t> </a:t>
            </a:r>
            <a:r>
              <a:rPr lang="pt-BR" sz="24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Aula 9 e 10[M4]</a:t>
            </a:r>
          </a:p>
          <a:p>
            <a:pPr algn="r">
              <a:defRPr/>
            </a:pPr>
            <a:r>
              <a:rPr lang="pt-BR" sz="24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Distribuindo a População na RMBH</a:t>
            </a:r>
          </a:p>
          <a:p>
            <a:pPr marL="0" lvl="3" algn="r">
              <a:defRPr/>
            </a:pPr>
            <a:r>
              <a:rPr lang="pt-BR" sz="2000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BH-Contagem-Betim</a:t>
            </a:r>
            <a:r>
              <a:rPr lang="en-US" sz="320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Constru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Base Celular para Integra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Informa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</a:t>
            </a:r>
          </a:p>
        </p:txBody>
      </p:sp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357188" y="571500"/>
            <a:ext cx="62865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 typeface="Arial" charset="0"/>
              <a:buNone/>
              <a:defRPr/>
            </a:pPr>
            <a:r>
              <a:rPr lang="pt-BR" i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Preenchimento de célula =&gt; Declividade</a:t>
            </a:r>
          </a:p>
          <a:p>
            <a:pPr marL="800100" lvl="1" indent="-342900">
              <a:buFont typeface="Arial" charset="0"/>
              <a:buNone/>
              <a:defRPr/>
            </a:pPr>
            <a:r>
              <a:rPr lang="pt-BR" i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Operador: Valor Médio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65074" t="29274" r="17830" b="19017"/>
          <a:stretch>
            <a:fillRect/>
          </a:stretch>
        </p:blipFill>
        <p:spPr bwMode="auto">
          <a:xfrm>
            <a:off x="357188" y="1617663"/>
            <a:ext cx="4008437" cy="4583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 l="64890" t="28842" r="17739" b="20087"/>
          <a:stretch>
            <a:fillRect/>
          </a:stretch>
        </p:blipFill>
        <p:spPr bwMode="auto">
          <a:xfrm>
            <a:off x="4786313" y="1643063"/>
            <a:ext cx="41148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47427" t="15321" r="8455" b="4426"/>
          <a:stretch>
            <a:fillRect/>
          </a:stretch>
        </p:blipFill>
        <p:spPr bwMode="auto">
          <a:xfrm>
            <a:off x="636588" y="1143000"/>
            <a:ext cx="7793037" cy="53578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Constru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Base Celular para Integra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Informa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</a:t>
            </a:r>
          </a:p>
        </p:txBody>
      </p:sp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357188" y="571500"/>
            <a:ext cx="6286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 typeface="Arial" charset="0"/>
              <a:buNone/>
              <a:defRPr/>
            </a:pPr>
            <a:r>
              <a:rPr lang="pt-BR" i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Preenchimento de célula =&gt; Declividade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64953" t="28437" r="17921" b="19956"/>
          <a:stretch>
            <a:fillRect/>
          </a:stretch>
        </p:blipFill>
        <p:spPr bwMode="auto">
          <a:xfrm>
            <a:off x="285750" y="1774825"/>
            <a:ext cx="4000500" cy="4556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914" name="Rectangle 4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Constru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Base Celular para Integra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Informa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</a:t>
            </a:r>
          </a:p>
        </p:txBody>
      </p:sp>
      <p:sp>
        <p:nvSpPr>
          <p:cNvPr id="26627" name="TextBox 5"/>
          <p:cNvSpPr txBox="1">
            <a:spLocks noChangeArrowheads="1"/>
          </p:cNvSpPr>
          <p:nvPr/>
        </p:nvSpPr>
        <p:spPr bwMode="auto">
          <a:xfrm>
            <a:off x="357188" y="571500"/>
            <a:ext cx="62865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 typeface="Arial" charset="0"/>
              <a:buNone/>
              <a:defRPr/>
            </a:pPr>
            <a:r>
              <a:rPr lang="pt-BR" i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Preenchimento de célula =&gt; Cobertura da terra</a:t>
            </a:r>
          </a:p>
          <a:p>
            <a:pPr marL="800100" lvl="1" indent="-342900">
              <a:buFont typeface="Arial" charset="0"/>
              <a:buNone/>
              <a:defRPr/>
            </a:pPr>
            <a:r>
              <a:rPr lang="pt-BR" i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Operador: Classe Majoritária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 l="64936" t="28454" r="17968" b="19746"/>
          <a:stretch>
            <a:fillRect/>
          </a:stretch>
        </p:blipFill>
        <p:spPr bwMode="auto">
          <a:xfrm>
            <a:off x="4714875" y="1776413"/>
            <a:ext cx="4000500" cy="4581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47427" t="16050" r="15349" b="4781"/>
          <a:stretch>
            <a:fillRect/>
          </a:stretch>
        </p:blipFill>
        <p:spPr bwMode="auto">
          <a:xfrm>
            <a:off x="1143000" y="1181100"/>
            <a:ext cx="6488113" cy="5214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Constru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Base Celular para Integra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Informa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</a:t>
            </a:r>
          </a:p>
        </p:txBody>
      </p:sp>
      <p:sp>
        <p:nvSpPr>
          <p:cNvPr id="27651" name="TextBox 5"/>
          <p:cNvSpPr txBox="1">
            <a:spLocks noChangeArrowheads="1"/>
          </p:cNvSpPr>
          <p:nvPr/>
        </p:nvSpPr>
        <p:spPr bwMode="auto">
          <a:xfrm>
            <a:off x="357188" y="428625"/>
            <a:ext cx="62865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 typeface="Arial" charset="0"/>
              <a:buNone/>
              <a:defRPr/>
            </a:pPr>
            <a:r>
              <a:rPr lang="pt-BR" i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Preenchimento de célula =&gt; Cobertura da terra</a:t>
            </a:r>
          </a:p>
          <a:p>
            <a:pPr marL="800100" lvl="1" indent="-342900">
              <a:buFont typeface="Arial" charset="0"/>
              <a:buNone/>
              <a:defRPr/>
            </a:pPr>
            <a:r>
              <a:rPr lang="pt-BR" i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Operador: Classe Majoritária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Constru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Base Celular para Integra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Informa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</a:t>
            </a:r>
          </a:p>
        </p:txBody>
      </p:sp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357188" y="1714500"/>
            <a:ext cx="8786812" cy="2952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just">
              <a:buFont typeface="Arial" charset="0"/>
              <a:buNone/>
              <a:defRPr/>
            </a:pPr>
            <a:r>
              <a:rPr lang="pt-BR" sz="240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Mapeamento Dasimétrico</a:t>
            </a:r>
          </a:p>
          <a:p>
            <a:pPr marL="800100" lvl="1" indent="-342900" algn="just">
              <a:buFont typeface="Arial" charset="0"/>
              <a:buNone/>
              <a:defRPr/>
            </a:pPr>
            <a:r>
              <a:rPr lang="pt-BR" sz="240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   </a:t>
            </a:r>
            <a:r>
              <a:rPr lang="pt-BR" sz="200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Exclusão de áreas onde não existe possibilidade de existência de população</a:t>
            </a:r>
          </a:p>
          <a:p>
            <a:pPr marL="800100" lvl="1" indent="-342900" algn="just">
              <a:buFont typeface="Arial" charset="0"/>
              <a:buNone/>
              <a:defRPr/>
            </a:pPr>
            <a:r>
              <a:rPr lang="pt-BR" sz="240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   </a:t>
            </a:r>
            <a:r>
              <a:rPr lang="pt-BR" u="sng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Critérios</a:t>
            </a:r>
          </a:p>
          <a:p>
            <a:pPr marL="1714500" lvl="3" indent="-342900" algn="just">
              <a:buFont typeface="Arial" charset="0"/>
              <a:buNone/>
              <a:defRPr/>
            </a:pPr>
            <a:r>
              <a:rPr lang="pt-BR" sz="2400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Áreas de vegetação densa</a:t>
            </a:r>
          </a:p>
          <a:p>
            <a:pPr marL="1714500" lvl="3" indent="-342900" algn="just">
              <a:buFont typeface="Arial" charset="0"/>
              <a:buNone/>
              <a:defRPr/>
            </a:pPr>
            <a:r>
              <a:rPr lang="pt-BR" sz="2400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Áreas de corpos d’água</a:t>
            </a:r>
          </a:p>
          <a:p>
            <a:pPr marL="1714500" lvl="3" indent="-342900" algn="just">
              <a:buFont typeface="Arial" charset="0"/>
              <a:buNone/>
              <a:defRPr/>
            </a:pPr>
            <a:r>
              <a:rPr lang="pt-BR" sz="2400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Áreas “outros”</a:t>
            </a:r>
          </a:p>
          <a:p>
            <a:pPr marL="1714500" lvl="3" indent="-342900" algn="just">
              <a:buFont typeface="Arial" charset="0"/>
              <a:buNone/>
              <a:defRPr/>
            </a:pPr>
            <a:r>
              <a:rPr lang="pt-BR" sz="2400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Áreas com declividade maior que 16%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Constru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Base Celular para Integra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Informa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</a:t>
            </a:r>
          </a:p>
        </p:txBody>
      </p:sp>
      <p:sp>
        <p:nvSpPr>
          <p:cNvPr id="6" name="Rectangle 5"/>
          <p:cNvSpPr/>
          <p:nvPr/>
        </p:nvSpPr>
        <p:spPr>
          <a:xfrm>
            <a:off x="6877050" y="1571625"/>
            <a:ext cx="2087563" cy="35004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Botão direito no tema “Cell_150”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Consulta por atributo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Nova Consulta</a:t>
            </a:r>
          </a:p>
          <a:p>
            <a:pPr marL="342900" indent="-342900" algn="just"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88113"/>
            <a:ext cx="9144000" cy="369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MajorClass</a:t>
            </a:r>
            <a:r>
              <a:rPr lang="en-US" dirty="0"/>
              <a:t> = 1 OR  </a:t>
            </a:r>
            <a:r>
              <a:rPr lang="en-US" dirty="0" err="1"/>
              <a:t>MajorClass</a:t>
            </a:r>
            <a:r>
              <a:rPr lang="en-US" dirty="0"/>
              <a:t> = 2 OR </a:t>
            </a:r>
            <a:r>
              <a:rPr lang="en-US" dirty="0" err="1"/>
              <a:t>MajorClass</a:t>
            </a:r>
            <a:r>
              <a:rPr lang="en-US" dirty="0"/>
              <a:t> = 6 OR </a:t>
            </a:r>
            <a:r>
              <a:rPr lang="en-US" dirty="0" err="1"/>
              <a:t>DeclividadMedia</a:t>
            </a:r>
            <a:r>
              <a:rPr lang="en-US" dirty="0"/>
              <a:t> &gt; 16</a:t>
            </a:r>
            <a:endParaRPr lang="pt-BR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 l="47427" t="15321" r="16176" b="3696"/>
          <a:stretch>
            <a:fillRect/>
          </a:stretch>
        </p:blipFill>
        <p:spPr bwMode="auto">
          <a:xfrm>
            <a:off x="642938" y="1143000"/>
            <a:ext cx="5929312" cy="4986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701" name="Rectangle 8"/>
          <p:cNvSpPr>
            <a:spLocks noChangeArrowheads="1"/>
          </p:cNvSpPr>
          <p:nvPr/>
        </p:nvSpPr>
        <p:spPr bwMode="auto">
          <a:xfrm>
            <a:off x="285750" y="571500"/>
            <a:ext cx="57150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 typeface="Arial" charset="0"/>
              <a:buNone/>
              <a:defRPr/>
            </a:pPr>
            <a:r>
              <a:rPr lang="pt-BR" i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Mapeamento Dasimétrico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/>
          <p:cNvSpPr>
            <a:spLocks noChangeArrowheads="1"/>
          </p:cNvSpPr>
          <p:nvPr/>
        </p:nvSpPr>
        <p:spPr bwMode="auto">
          <a:xfrm>
            <a:off x="285750" y="571500"/>
            <a:ext cx="57150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 typeface="Arial" charset="0"/>
              <a:buNone/>
              <a:defRPr/>
            </a:pPr>
            <a:r>
              <a:rPr lang="pt-BR" i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Mapeamento Dasimétrico</a:t>
            </a:r>
          </a:p>
        </p:txBody>
      </p:sp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Constru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Base Celular para Integra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Informa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/>
          <a:srcRect l="47518" t="14981" r="16912" b="4766"/>
          <a:stretch>
            <a:fillRect/>
          </a:stretch>
        </p:blipFill>
        <p:spPr bwMode="auto">
          <a:xfrm>
            <a:off x="468313" y="1196975"/>
            <a:ext cx="6143625" cy="523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804025" y="1571625"/>
            <a:ext cx="2232025" cy="3873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Botão direito no tema “Cell_150”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Criar Tema a partir de Tema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Marque “Não Consultados”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Nome: “Cell_Dasi”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Execute</a:t>
            </a:r>
          </a:p>
          <a:p>
            <a:pPr marL="342900" indent="-342900" algn="ctr"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47427" t="16050" r="6801" b="4426"/>
          <a:stretch>
            <a:fillRect/>
          </a:stretch>
        </p:blipFill>
        <p:spPr bwMode="auto">
          <a:xfrm>
            <a:off x="642938" y="1428750"/>
            <a:ext cx="7024687" cy="4613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285750" y="571500"/>
            <a:ext cx="57150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 typeface="Arial" charset="0"/>
              <a:buNone/>
              <a:defRPr/>
            </a:pPr>
            <a:r>
              <a:rPr lang="pt-BR" i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Mapeamento Dasimétrico</a:t>
            </a:r>
          </a:p>
        </p:txBody>
      </p:sp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Constru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Base Celular para Integra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Informa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/>
          <p:cNvSpPr>
            <a:spLocks noChangeArrowheads="1"/>
          </p:cNvSpPr>
          <p:nvPr/>
        </p:nvSpPr>
        <p:spPr bwMode="auto">
          <a:xfrm>
            <a:off x="1692275" y="115888"/>
            <a:ext cx="5651500" cy="5238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Gera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Superf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í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cie Potencial</a:t>
            </a:r>
          </a:p>
        </p:txBody>
      </p:sp>
      <p:sp>
        <p:nvSpPr>
          <p:cNvPr id="32770" name="TextBox 4"/>
          <p:cNvSpPr txBox="1">
            <a:spLocks noChangeArrowheads="1"/>
          </p:cNvSpPr>
          <p:nvPr/>
        </p:nvSpPr>
        <p:spPr bwMode="auto">
          <a:xfrm>
            <a:off x="611188" y="1989138"/>
            <a:ext cx="8250237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pt-BR" sz="2000">
                <a:latin typeface="Trebuchet MS" pitchFamily="34" charset="0"/>
              </a:rPr>
              <a:t>  </a:t>
            </a:r>
            <a:r>
              <a:rPr lang="pt-BR" sz="240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Ponderação e Normalização das variáveis auxiliares:</a:t>
            </a:r>
          </a:p>
          <a:p>
            <a:pPr>
              <a:buFont typeface="Arial" charset="0"/>
              <a:buChar char="•"/>
              <a:defRPr/>
            </a:pPr>
            <a:endParaRPr lang="pt-BR" sz="240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  <a:p>
            <a:pPr marL="1143000" lvl="2" indent="-228600">
              <a:buFont typeface="Calibri" pitchFamily="34" charset="0"/>
              <a:buAutoNum type="arabicPeriod"/>
              <a:defRPr/>
            </a:pPr>
            <a:r>
              <a:rPr lang="pt-BR" sz="2000">
                <a:solidFill>
                  <a:schemeClr val="accent2"/>
                </a:solidFill>
                <a:latin typeface="Trebuchet MS" pitchFamily="34" charset="0"/>
              </a:rPr>
              <a:t>Células com as classes </a:t>
            </a:r>
            <a:r>
              <a:rPr lang="pt-BR" sz="2000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VegDensa, Água e Outros</a:t>
            </a:r>
            <a:r>
              <a:rPr lang="pt-BR" sz="2000">
                <a:solidFill>
                  <a:schemeClr val="accent2"/>
                </a:solidFill>
                <a:latin typeface="Trebuchet MS" pitchFamily="34" charset="0"/>
              </a:rPr>
              <a:t>: </a:t>
            </a:r>
            <a:r>
              <a:rPr lang="pt-BR" sz="2000" b="1">
                <a:solidFill>
                  <a:schemeClr val="accent2"/>
                </a:solidFill>
                <a:latin typeface="Trebuchet MS" pitchFamily="34" charset="0"/>
              </a:rPr>
              <a:t>excluídas</a:t>
            </a:r>
          </a:p>
          <a:p>
            <a:pPr marL="1143000" lvl="2" indent="-228600">
              <a:buFont typeface="Calibri" pitchFamily="34" charset="0"/>
              <a:buAutoNum type="arabicPeriod"/>
              <a:defRPr/>
            </a:pPr>
            <a:r>
              <a:rPr lang="pt-BR" sz="2000">
                <a:solidFill>
                  <a:schemeClr val="accent2"/>
                </a:solidFill>
                <a:latin typeface="Trebuchet MS" pitchFamily="34" charset="0"/>
              </a:rPr>
              <a:t>Células com </a:t>
            </a:r>
            <a:r>
              <a:rPr lang="pt-BR" sz="2000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área ubanizada</a:t>
            </a:r>
            <a:r>
              <a:rPr lang="pt-BR" sz="2000">
                <a:solidFill>
                  <a:schemeClr val="accent2"/>
                </a:solidFill>
                <a:latin typeface="Trebuchet MS" pitchFamily="34" charset="0"/>
              </a:rPr>
              <a:t>: </a:t>
            </a:r>
            <a:r>
              <a:rPr lang="pt-BR" sz="2000" b="1">
                <a:solidFill>
                  <a:schemeClr val="accent2"/>
                </a:solidFill>
                <a:latin typeface="Trebuchet MS" pitchFamily="34" charset="0"/>
              </a:rPr>
              <a:t>1.0</a:t>
            </a:r>
          </a:p>
          <a:p>
            <a:pPr marL="1143000" lvl="2" indent="-228600">
              <a:buFont typeface="Calibri" pitchFamily="34" charset="0"/>
              <a:buAutoNum type="arabicPeriod"/>
              <a:defRPr/>
            </a:pPr>
            <a:r>
              <a:rPr lang="pt-BR" sz="2000">
                <a:solidFill>
                  <a:schemeClr val="accent2"/>
                </a:solidFill>
                <a:latin typeface="Trebuchet MS" pitchFamily="34" charset="0"/>
              </a:rPr>
              <a:t>Células com </a:t>
            </a:r>
            <a:r>
              <a:rPr lang="pt-BR" sz="2000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vegetação esparsa</a:t>
            </a:r>
            <a:r>
              <a:rPr lang="pt-BR" sz="2000">
                <a:solidFill>
                  <a:schemeClr val="accent2"/>
                </a:solidFill>
                <a:latin typeface="Trebuchet MS" pitchFamily="34" charset="0"/>
              </a:rPr>
              <a:t>: </a:t>
            </a:r>
            <a:r>
              <a:rPr lang="pt-BR" sz="2000" b="1">
                <a:solidFill>
                  <a:schemeClr val="accent2"/>
                </a:solidFill>
                <a:latin typeface="Trebuchet MS" pitchFamily="34" charset="0"/>
              </a:rPr>
              <a:t>0.5</a:t>
            </a:r>
          </a:p>
          <a:p>
            <a:pPr marL="1143000" lvl="2" indent="-228600">
              <a:buFont typeface="Calibri" pitchFamily="34" charset="0"/>
              <a:buAutoNum type="arabicPeriod"/>
              <a:defRPr/>
            </a:pPr>
            <a:r>
              <a:rPr lang="pt-BR" sz="2000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Distância a estradas</a:t>
            </a:r>
            <a:r>
              <a:rPr lang="pt-BR" sz="2000">
                <a:solidFill>
                  <a:schemeClr val="accent2"/>
                </a:solidFill>
                <a:latin typeface="Trebuchet MS" pitchFamily="34" charset="0"/>
              </a:rPr>
              <a:t>:  </a:t>
            </a:r>
            <a:r>
              <a:rPr lang="pt-BR" sz="2000" b="1">
                <a:solidFill>
                  <a:schemeClr val="accent2"/>
                </a:solidFill>
                <a:latin typeface="Trebuchet MS" pitchFamily="34" charset="0"/>
              </a:rPr>
              <a:t>[1, 0]</a:t>
            </a:r>
          </a:p>
          <a:p>
            <a:pPr marL="1143000" lvl="2" indent="-228600">
              <a:buFont typeface="Calibri" pitchFamily="34" charset="0"/>
              <a:buAutoNum type="arabicPeriod"/>
              <a:defRPr/>
            </a:pPr>
            <a:r>
              <a:rPr lang="pt-BR" sz="2000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Declividade</a:t>
            </a:r>
            <a:r>
              <a:rPr lang="pt-BR" sz="2000">
                <a:solidFill>
                  <a:schemeClr val="accent2"/>
                </a:solidFill>
                <a:latin typeface="Trebuchet MS" pitchFamily="34" charset="0"/>
              </a:rPr>
              <a:t>: </a:t>
            </a:r>
            <a:r>
              <a:rPr lang="pt-BR" sz="2000" b="1">
                <a:solidFill>
                  <a:schemeClr val="accent2"/>
                </a:solidFill>
                <a:latin typeface="Trebuchet MS" pitchFamily="34" charset="0"/>
              </a:rPr>
              <a:t>[1, 0]</a:t>
            </a:r>
          </a:p>
          <a:p>
            <a:pPr>
              <a:defRPr/>
            </a:pPr>
            <a:endParaRPr lang="pt-BR" sz="2000">
              <a:solidFill>
                <a:schemeClr val="accent2"/>
              </a:solidFill>
              <a:latin typeface="Trebuchet MS" pitchFamily="34" charset="0"/>
            </a:endParaRPr>
          </a:p>
          <a:p>
            <a:pPr>
              <a:defRPr/>
            </a:pPr>
            <a:endParaRPr lang="pt-BR" sz="2000">
              <a:solidFill>
                <a:schemeClr val="accent2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3"/>
          <p:cNvSpPr>
            <a:spLocks noChangeArrowheads="1"/>
          </p:cNvSpPr>
          <p:nvPr/>
        </p:nvSpPr>
        <p:spPr bwMode="auto">
          <a:xfrm>
            <a:off x="1763713" y="115888"/>
            <a:ext cx="5724525" cy="5238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Gera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Superf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í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cie Potencial</a:t>
            </a:r>
          </a:p>
        </p:txBody>
      </p:sp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214313" y="785813"/>
            <a:ext cx="6157912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 typeface="Arial" charset="0"/>
              <a:buNone/>
              <a:defRPr/>
            </a:pPr>
            <a:r>
              <a:rPr lang="pt-BR" i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Ponderação e Normalização das variáveis auxiliares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47151" t="15321" r="5974" b="4426"/>
          <a:stretch>
            <a:fillRect/>
          </a:stretch>
        </p:blipFill>
        <p:spPr bwMode="auto">
          <a:xfrm>
            <a:off x="179388" y="1700213"/>
            <a:ext cx="6572250" cy="4252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7019925" y="1700213"/>
            <a:ext cx="1979613" cy="40719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Botão direito na tabela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Adicionar coluna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REAL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Nome: “DistRuasNorm”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OK</a:t>
            </a:r>
          </a:p>
          <a:p>
            <a:pPr marL="342900" indent="-342900" algn="ctr"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07950" y="274638"/>
            <a:ext cx="8856663" cy="582612"/>
          </a:xfrm>
          <a:prstGeom prst="rect">
            <a:avLst/>
          </a:prstGeom>
          <a:solidFill>
            <a:srgbClr val="FFFFFF"/>
          </a:solidFill>
          <a:ln algn="ctr"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pt-BR" sz="3600" smtClean="0">
                <a:solidFill>
                  <a:srgbClr val="6666FF"/>
                </a:solidFill>
                <a:latin typeface="Candara" pitchFamily="34" charset="0"/>
              </a:rPr>
              <a:t>DISTRIBUI</a:t>
            </a:r>
            <a:r>
              <a:rPr lang="pt-BR" sz="3600" smtClean="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3600" smtClean="0">
                <a:solidFill>
                  <a:srgbClr val="6666FF"/>
                </a:solidFill>
                <a:latin typeface="Candara" pitchFamily="34" charset="0"/>
              </a:rPr>
              <a:t>ÃO ESPACIAL DA POPULA</a:t>
            </a:r>
            <a:r>
              <a:rPr lang="pt-BR" sz="3600" smtClean="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3600" smtClean="0">
                <a:solidFill>
                  <a:srgbClr val="6666FF"/>
                </a:solidFill>
                <a:latin typeface="Candara" pitchFamily="34" charset="0"/>
              </a:rPr>
              <a:t>ÃO: Aplica</a:t>
            </a:r>
            <a:r>
              <a:rPr lang="pt-BR" sz="3600" smtClean="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3600" smtClean="0">
                <a:solidFill>
                  <a:srgbClr val="6666FF"/>
                </a:solidFill>
                <a:latin typeface="Candara" pitchFamily="34" charset="0"/>
              </a:rPr>
              <a:t>ão Did</a:t>
            </a:r>
            <a:r>
              <a:rPr lang="pt-BR" sz="3600" smtClean="0">
                <a:solidFill>
                  <a:srgbClr val="6666FF"/>
                </a:solidFill>
                <a:latin typeface="Times New Roman" pitchFamily="18" charset="0"/>
              </a:rPr>
              <a:t>á</a:t>
            </a:r>
            <a:r>
              <a:rPr lang="pt-BR" sz="3600" smtClean="0">
                <a:solidFill>
                  <a:srgbClr val="6666FF"/>
                </a:solidFill>
                <a:latin typeface="Candara" pitchFamily="34" charset="0"/>
              </a:rPr>
              <a:t>tica</a:t>
            </a:r>
          </a:p>
        </p:txBody>
      </p:sp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323850" y="1844675"/>
            <a:ext cx="8964613" cy="3878263"/>
          </a:xfrm>
          <a:prstGeom prst="rect">
            <a:avLst/>
          </a:prstGeom>
          <a:noFill/>
          <a:ln w="57150" cmpd="thinThick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 eaLnBrk="0" hangingPunct="0">
              <a:lnSpc>
                <a:spcPct val="115000"/>
              </a:lnSpc>
              <a:buFontTx/>
              <a:buAutoNum type="arabicPeriod"/>
            </a:pPr>
            <a:r>
              <a:rPr kumimoji="1" lang="pt-BR" sz="2400">
                <a:latin typeface="Trebuchet MS" pitchFamily="34" charset="0"/>
              </a:rPr>
              <a:t>Definição do Modelo e das Informações</a:t>
            </a:r>
          </a:p>
          <a:p>
            <a:pPr marL="342900" indent="-342900" algn="just" eaLnBrk="0" hangingPunct="0">
              <a:lnSpc>
                <a:spcPct val="115000"/>
              </a:lnSpc>
              <a:buFontTx/>
              <a:buAutoNum type="arabicPeriod"/>
            </a:pPr>
            <a:endParaRPr kumimoji="1" lang="pt-BR" sz="2400">
              <a:latin typeface="Trebuchet MS" pitchFamily="34" charset="0"/>
            </a:endParaRPr>
          </a:p>
          <a:p>
            <a:pPr marL="342900" indent="-342900" algn="just" eaLnBrk="0" hangingPunct="0">
              <a:lnSpc>
                <a:spcPct val="115000"/>
              </a:lnSpc>
              <a:buFontTx/>
              <a:buAutoNum type="arabicPeriod"/>
            </a:pPr>
            <a:r>
              <a:rPr kumimoji="1" lang="pt-BR" sz="2400">
                <a:latin typeface="Trebuchet MS" pitchFamily="34" charset="0"/>
              </a:rPr>
              <a:t> </a:t>
            </a:r>
            <a:r>
              <a:rPr kumimoji="1" lang="pt-BR" sz="2400">
                <a:solidFill>
                  <a:schemeClr val="accent2"/>
                </a:solidFill>
                <a:latin typeface="Trebuchet MS" pitchFamily="34" charset="0"/>
              </a:rPr>
              <a:t>Construção da Base Celular para Integração da Informação</a:t>
            </a:r>
          </a:p>
          <a:p>
            <a:pPr marL="342900" indent="-342900" algn="just" eaLnBrk="0" hangingPunct="0">
              <a:lnSpc>
                <a:spcPct val="115000"/>
              </a:lnSpc>
              <a:buFontTx/>
              <a:buAutoNum type="arabicPeriod"/>
            </a:pPr>
            <a:endParaRPr kumimoji="1" lang="pt-BR" sz="2400">
              <a:solidFill>
                <a:schemeClr val="accent2"/>
              </a:solidFill>
              <a:latin typeface="Trebuchet MS" pitchFamily="34" charset="0"/>
            </a:endParaRPr>
          </a:p>
          <a:p>
            <a:pPr marL="342900" indent="-342900" algn="just" eaLnBrk="0" hangingPunct="0">
              <a:lnSpc>
                <a:spcPct val="115000"/>
              </a:lnSpc>
              <a:buFontTx/>
              <a:buAutoNum type="arabicPeriod"/>
            </a:pPr>
            <a:r>
              <a:rPr kumimoji="1" lang="pt-BR" sz="2400">
                <a:latin typeface="Trebuchet MS" pitchFamily="34" charset="0"/>
              </a:rPr>
              <a:t>Geração da Superfície Potencial</a:t>
            </a:r>
          </a:p>
          <a:p>
            <a:pPr marL="342900" indent="-342900" algn="just" eaLnBrk="0" hangingPunct="0">
              <a:lnSpc>
                <a:spcPct val="115000"/>
              </a:lnSpc>
              <a:buFontTx/>
              <a:buAutoNum type="arabicPeriod"/>
            </a:pPr>
            <a:endParaRPr kumimoji="1" lang="pt-BR" sz="2400">
              <a:latin typeface="Trebuchet MS" pitchFamily="34" charset="0"/>
            </a:endParaRPr>
          </a:p>
          <a:p>
            <a:pPr marL="342900" indent="-342900" algn="just" eaLnBrk="0" hangingPunct="0">
              <a:lnSpc>
                <a:spcPct val="115000"/>
              </a:lnSpc>
              <a:buFontTx/>
              <a:buAutoNum type="arabicPeriod"/>
            </a:pPr>
            <a:r>
              <a:rPr kumimoji="1" lang="pt-BR" sz="2400">
                <a:solidFill>
                  <a:schemeClr val="accent2"/>
                </a:solidFill>
                <a:latin typeface="Trebuchet MS" pitchFamily="34" charset="0"/>
              </a:rPr>
              <a:t>Aplicação do Modelo</a:t>
            </a:r>
          </a:p>
          <a:p>
            <a:pPr marL="342900" indent="-342900" algn="just" eaLnBrk="0" hangingPunct="0">
              <a:lnSpc>
                <a:spcPct val="115000"/>
              </a:lnSpc>
              <a:buFontTx/>
              <a:buAutoNum type="arabicPeriod"/>
            </a:pPr>
            <a:endParaRPr kumimoji="1" lang="pt-BR" sz="2400">
              <a:solidFill>
                <a:schemeClr val="accent2"/>
              </a:solidFill>
              <a:latin typeface="Trebuchet MS" pitchFamily="34" charset="0"/>
            </a:endParaRPr>
          </a:p>
          <a:p>
            <a:pPr marL="342900" indent="-342900" algn="just" eaLnBrk="0" hangingPunct="0">
              <a:lnSpc>
                <a:spcPct val="115000"/>
              </a:lnSpc>
              <a:buFontTx/>
              <a:buAutoNum type="arabicPeriod"/>
            </a:pPr>
            <a:r>
              <a:rPr kumimoji="1" lang="pt-BR" sz="2400">
                <a:latin typeface="Trebuchet MS" pitchFamily="34" charset="0"/>
              </a:rPr>
              <a:t>Avaliação Empírica do Modelo de Distribuição Gerado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3"/>
          <p:cNvSpPr>
            <a:spLocks noChangeArrowheads="1"/>
          </p:cNvSpPr>
          <p:nvPr/>
        </p:nvSpPr>
        <p:spPr bwMode="auto">
          <a:xfrm>
            <a:off x="1763713" y="188913"/>
            <a:ext cx="5580062" cy="5238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Gera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Superf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í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cie Potencial</a:t>
            </a:r>
          </a:p>
        </p:txBody>
      </p:sp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214313" y="785813"/>
            <a:ext cx="8929687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 typeface="Arial" charset="0"/>
              <a:buNone/>
              <a:defRPr/>
            </a:pPr>
            <a:r>
              <a:rPr lang="pt-BR" i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Ponderação e normalização das variáveis auxiliares: DISTÂNCIA A RUAS</a:t>
            </a:r>
          </a:p>
        </p:txBody>
      </p:sp>
      <p:sp>
        <p:nvSpPr>
          <p:cNvPr id="6" name="Rectangle 5"/>
          <p:cNvSpPr/>
          <p:nvPr/>
        </p:nvSpPr>
        <p:spPr>
          <a:xfrm>
            <a:off x="6929438" y="3357563"/>
            <a:ext cx="1963737" cy="17859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Botão direito na nova coluna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Alterar dados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47427" t="15938" r="6249" b="4426"/>
          <a:stretch>
            <a:fillRect/>
          </a:stretch>
        </p:blipFill>
        <p:spPr bwMode="auto">
          <a:xfrm>
            <a:off x="214313" y="2000250"/>
            <a:ext cx="6500812" cy="4224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0" y="6396038"/>
            <a:ext cx="9144000" cy="4619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/>
              <a:t>1- (</a:t>
            </a:r>
            <a:r>
              <a:rPr lang="pt-BR" sz="2400" dirty="0" err="1"/>
              <a:t>DistRuas</a:t>
            </a:r>
            <a:r>
              <a:rPr lang="pt-BR" sz="2400" dirty="0"/>
              <a:t> - 0.001160379) / (748.9446 - 0.001160379)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323975"/>
            <a:ext cx="91440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/>
              <a:t>Equação: 1 – [ ( x – </a:t>
            </a:r>
            <a:r>
              <a:rPr lang="pt-BR" sz="2400" dirty="0" err="1"/>
              <a:t>xmin</a:t>
            </a:r>
            <a:r>
              <a:rPr lang="pt-BR" sz="2400" dirty="0"/>
              <a:t>) / (</a:t>
            </a:r>
            <a:r>
              <a:rPr lang="pt-BR" sz="2400" dirty="0" err="1"/>
              <a:t>xmax</a:t>
            </a:r>
            <a:r>
              <a:rPr lang="pt-BR" sz="2400" dirty="0"/>
              <a:t> – </a:t>
            </a:r>
            <a:r>
              <a:rPr lang="pt-BR" sz="2400" dirty="0" err="1"/>
              <a:t>xmin</a:t>
            </a:r>
            <a:r>
              <a:rPr lang="pt-BR" sz="2400" dirty="0"/>
              <a:t>)  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3"/>
          <p:cNvSpPr>
            <a:spLocks noChangeArrowheads="1"/>
          </p:cNvSpPr>
          <p:nvPr/>
        </p:nvSpPr>
        <p:spPr bwMode="auto">
          <a:xfrm>
            <a:off x="1835150" y="115888"/>
            <a:ext cx="5724525" cy="5238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Gera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Superf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í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cie Potencial</a:t>
            </a:r>
          </a:p>
        </p:txBody>
      </p:sp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214313" y="785813"/>
            <a:ext cx="8929687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 typeface="Arial" charset="0"/>
              <a:buNone/>
              <a:defRPr/>
            </a:pPr>
            <a:r>
              <a:rPr lang="pt-BR" i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Ponderação e normalização das variáveis auxiliares: DECLIVIDADE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396038"/>
            <a:ext cx="9144000" cy="46196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/>
              <a:t>1 - (</a:t>
            </a:r>
            <a:r>
              <a:rPr lang="pt-BR" sz="2400" dirty="0" err="1"/>
              <a:t>Decliv</a:t>
            </a:r>
            <a:r>
              <a:rPr lang="pt-BR" sz="2400" dirty="0"/>
              <a:t> - 0.7218755) / (15.99714 - 0.7218755)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47151" t="15321" r="15900" b="4426"/>
          <a:stretch>
            <a:fillRect/>
          </a:stretch>
        </p:blipFill>
        <p:spPr bwMode="auto">
          <a:xfrm>
            <a:off x="428625" y="1500188"/>
            <a:ext cx="5308600" cy="4357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715125" y="2714625"/>
            <a:ext cx="2033588" cy="17859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Botão direito na nova coluna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Alterar dados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/>
          <p:cNvSpPr>
            <a:spLocks noChangeArrowheads="1"/>
          </p:cNvSpPr>
          <p:nvPr/>
        </p:nvSpPr>
        <p:spPr bwMode="auto">
          <a:xfrm>
            <a:off x="1763713" y="0"/>
            <a:ext cx="5508625" cy="5238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Gera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Superf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í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cie Potencial</a:t>
            </a:r>
          </a:p>
        </p:txBody>
      </p:sp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214313" y="571500"/>
            <a:ext cx="892968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 typeface="Arial" charset="0"/>
              <a:buNone/>
              <a:defRPr/>
            </a:pPr>
            <a:r>
              <a:rPr lang="pt-BR" i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Ponderação e normalização das variáveis auxiliares: VEGETAÇÃO ESPARSA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66452" t="35749" r="18106" b="23394"/>
          <a:stretch>
            <a:fillRect/>
          </a:stretch>
        </p:blipFill>
        <p:spPr bwMode="auto">
          <a:xfrm>
            <a:off x="1000125" y="1214438"/>
            <a:ext cx="4429125" cy="4429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156325" y="1341438"/>
            <a:ext cx="2736850" cy="38877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algn="ctr"/>
            <a:r>
              <a:rPr lang="pt-BR" sz="2400" b="1">
                <a:solidFill>
                  <a:srgbClr val="FF0000"/>
                </a:solidFill>
                <a:latin typeface="Calibri" pitchFamily="34" charset="0"/>
              </a:rPr>
              <a:t>1 </a:t>
            </a:r>
          </a:p>
          <a:p>
            <a:pPr marL="342900" indent="-342900" algn="just">
              <a:buFont typeface="Arial" charset="0"/>
              <a:buAutoNum type="arabicPeriod"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Cria uma nova coluna “MajorClassNorm”</a:t>
            </a:r>
          </a:p>
          <a:p>
            <a:pPr marL="342900" indent="-342900" algn="just">
              <a:buFont typeface="Arial" charset="0"/>
              <a:buAutoNum type="arabicPeriod"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Botão direito no tema “Cell_Dasi”</a:t>
            </a:r>
          </a:p>
          <a:p>
            <a:pPr marL="342900" indent="-342900" algn="just">
              <a:buFont typeface="Arial" charset="0"/>
              <a:buAutoNum type="arabicPeriod"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Consulta por atributo</a:t>
            </a:r>
          </a:p>
          <a:p>
            <a:pPr marL="342900" indent="-342900" algn="just">
              <a:buFont typeface="Arial" charset="0"/>
              <a:buAutoNum type="arabicPeriod"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MajorClass = 3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062663"/>
            <a:ext cx="9144000" cy="7953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rgbClr val="FF0000"/>
                </a:solidFill>
              </a:rPr>
              <a:t>2</a:t>
            </a:r>
            <a:r>
              <a:rPr lang="pt-BR" b="1" dirty="0">
                <a:solidFill>
                  <a:schemeClr val="tx1"/>
                </a:solidFill>
              </a:rPr>
              <a:t> – Alterar dados da coluna “</a:t>
            </a:r>
            <a:r>
              <a:rPr lang="pt-BR" b="1" dirty="0" err="1">
                <a:solidFill>
                  <a:schemeClr val="tx1"/>
                </a:solidFill>
              </a:rPr>
              <a:t>MajorClassNorm</a:t>
            </a:r>
            <a:r>
              <a:rPr lang="pt-BR" b="1" dirty="0">
                <a:solidFill>
                  <a:schemeClr val="tx1"/>
                </a:solidFill>
              </a:rPr>
              <a:t> / Marque “Consultados” / “0.5”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/>
          <a:srcRect l="47151" t="15321" r="22518" b="2967"/>
          <a:stretch>
            <a:fillRect/>
          </a:stretch>
        </p:blipFill>
        <p:spPr bwMode="auto">
          <a:xfrm>
            <a:off x="857250" y="1143000"/>
            <a:ext cx="4714875" cy="4583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429125" y="4143375"/>
            <a:ext cx="571500" cy="1571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 l="72335" t="31552" r="12105" b="28842"/>
          <a:stretch>
            <a:fillRect/>
          </a:stretch>
        </p:blipFill>
        <p:spPr bwMode="auto">
          <a:xfrm>
            <a:off x="1143000" y="1319213"/>
            <a:ext cx="4643438" cy="4467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0178" name="Rectangle 3"/>
          <p:cNvSpPr>
            <a:spLocks noChangeArrowheads="1"/>
          </p:cNvSpPr>
          <p:nvPr/>
        </p:nvSpPr>
        <p:spPr bwMode="auto">
          <a:xfrm>
            <a:off x="1763713" y="115888"/>
            <a:ext cx="5508625" cy="5238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Gera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Superf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í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cie Potencial</a:t>
            </a:r>
          </a:p>
        </p:txBody>
      </p:sp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214313" y="571500"/>
            <a:ext cx="892968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 typeface="Arial" charset="0"/>
              <a:buNone/>
              <a:defRPr/>
            </a:pPr>
            <a:r>
              <a:rPr lang="pt-BR" i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Ponderação e normalização das variáveis auxiliares: ÁREA URBANIZADA</a:t>
            </a:r>
          </a:p>
        </p:txBody>
      </p:sp>
      <p:sp>
        <p:nvSpPr>
          <p:cNvPr id="8" name="Rectangle 7"/>
          <p:cNvSpPr/>
          <p:nvPr/>
        </p:nvSpPr>
        <p:spPr>
          <a:xfrm>
            <a:off x="6443663" y="1700213"/>
            <a:ext cx="2376487" cy="30003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algn="ctr"/>
            <a:r>
              <a:rPr lang="pt-BR" sz="2400" b="1">
                <a:solidFill>
                  <a:srgbClr val="FF0000"/>
                </a:solidFill>
                <a:latin typeface="Calibri" pitchFamily="34" charset="0"/>
              </a:rPr>
              <a:t>1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Botão direito no tema “Cell_Dasi”</a:t>
            </a:r>
          </a:p>
          <a:p>
            <a:pPr marL="342900" indent="-342900" algn="just">
              <a:buFont typeface="Arial" charset="0"/>
              <a:buChar char="•"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Consulta por atributo</a:t>
            </a:r>
          </a:p>
          <a:p>
            <a:pPr marL="342900" indent="-342900" algn="just">
              <a:buFont typeface="Arial" charset="0"/>
              <a:buChar char="•"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MajorClass = 4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062663"/>
            <a:ext cx="9144000" cy="7953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rgbClr val="FF0000"/>
                </a:solidFill>
              </a:rPr>
              <a:t>2</a:t>
            </a:r>
            <a:r>
              <a:rPr lang="pt-BR" b="1" dirty="0">
                <a:solidFill>
                  <a:schemeClr val="tx1"/>
                </a:solidFill>
              </a:rPr>
              <a:t> – Alterar dados da coluna “</a:t>
            </a:r>
            <a:r>
              <a:rPr lang="pt-BR" b="1" dirty="0" err="1">
                <a:solidFill>
                  <a:schemeClr val="tx1"/>
                </a:solidFill>
              </a:rPr>
              <a:t>MajorClassNorm</a:t>
            </a:r>
            <a:r>
              <a:rPr lang="pt-BR" b="1" dirty="0">
                <a:solidFill>
                  <a:schemeClr val="tx1"/>
                </a:solidFill>
              </a:rPr>
              <a:t> / Marque “Consultados” / “1”</a:t>
            </a:r>
          </a:p>
        </p:txBody>
      </p:sp>
      <p:grpSp>
        <p:nvGrpSpPr>
          <p:cNvPr id="50182" name="Group 10"/>
          <p:cNvGrpSpPr>
            <a:grpSpLocks/>
          </p:cNvGrpSpPr>
          <p:nvPr/>
        </p:nvGrpSpPr>
        <p:grpSpPr bwMode="auto">
          <a:xfrm>
            <a:off x="1000125" y="1143000"/>
            <a:ext cx="4857750" cy="4770438"/>
            <a:chOff x="857224" y="1016198"/>
            <a:chExt cx="4857784" cy="4770256"/>
          </a:xfrm>
        </p:grpSpPr>
        <p:pic>
          <p:nvPicPr>
            <p:cNvPr id="27650" name="Picture 2"/>
            <p:cNvPicPr>
              <a:picLocks noChangeAspect="1" noChangeArrowheads="1"/>
            </p:cNvPicPr>
            <p:nvPr/>
          </p:nvPicPr>
          <p:blipFill>
            <a:blip r:embed="rId3"/>
            <a:srcRect l="47427" t="15321" r="21966" b="5155"/>
            <a:stretch>
              <a:fillRect/>
            </a:stretch>
          </p:blipFill>
          <p:spPr bwMode="auto">
            <a:xfrm>
              <a:off x="857224" y="1016198"/>
              <a:ext cx="4857784" cy="477025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4429124" y="4214889"/>
              <a:ext cx="571504" cy="15715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/>
          <p:cNvSpPr>
            <a:spLocks noChangeArrowheads="1"/>
          </p:cNvSpPr>
          <p:nvPr/>
        </p:nvSpPr>
        <p:spPr bwMode="auto">
          <a:xfrm>
            <a:off x="1692275" y="0"/>
            <a:ext cx="5580063" cy="5238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Gera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Superf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í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cie Potencial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47427" t="15321" r="18106" b="5155"/>
          <a:stretch>
            <a:fillRect/>
          </a:stretch>
        </p:blipFill>
        <p:spPr bwMode="auto">
          <a:xfrm>
            <a:off x="500063" y="571500"/>
            <a:ext cx="6286500" cy="5481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929438" y="1714500"/>
            <a:ext cx="2000250" cy="30003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Crie um coluna chamada “Potencial”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Alterar dados da coluna potencial</a:t>
            </a:r>
          </a:p>
          <a:p>
            <a:pPr marL="342900" indent="-342900" algn="just">
              <a:buFontTx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96038"/>
            <a:ext cx="9144000" cy="46196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/>
              <a:t>(</a:t>
            </a:r>
            <a:r>
              <a:rPr lang="pt-BR" sz="2400" dirty="0" err="1"/>
              <a:t>DistRuasNorm</a:t>
            </a:r>
            <a:r>
              <a:rPr lang="pt-BR" sz="2400" dirty="0"/>
              <a:t> + </a:t>
            </a:r>
            <a:r>
              <a:rPr lang="pt-BR" sz="2400" dirty="0" err="1"/>
              <a:t>DeclivNorm</a:t>
            </a:r>
            <a:r>
              <a:rPr lang="pt-BR" sz="2400" dirty="0"/>
              <a:t> + </a:t>
            </a:r>
            <a:r>
              <a:rPr lang="pt-BR" sz="2400" dirty="0" err="1"/>
              <a:t>MajorClassNorm</a:t>
            </a:r>
            <a:r>
              <a:rPr lang="pt-BR" sz="2400" dirty="0"/>
              <a:t> ) /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/>
          <p:cNvSpPr>
            <a:spLocks noChangeArrowheads="1"/>
          </p:cNvSpPr>
          <p:nvPr/>
        </p:nvSpPr>
        <p:spPr bwMode="auto">
          <a:xfrm>
            <a:off x="1908175" y="260350"/>
            <a:ext cx="5795963" cy="5238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Gera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Superf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í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cie Potencial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54596" t="21157" r="8180" b="26313"/>
          <a:stretch>
            <a:fillRect/>
          </a:stretch>
        </p:blipFill>
        <p:spPr bwMode="auto">
          <a:xfrm>
            <a:off x="214313" y="1571625"/>
            <a:ext cx="8643937" cy="4610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179388" y="0"/>
            <a:ext cx="4211637" cy="5238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Aplica</a:t>
            </a:r>
            <a:r>
              <a:rPr lang="pt-BR" sz="32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ão do Modelo</a:t>
            </a:r>
          </a:p>
        </p:txBody>
      </p:sp>
      <p:sp>
        <p:nvSpPr>
          <p:cNvPr id="6" name="Forma livre 4"/>
          <p:cNvSpPr/>
          <p:nvPr/>
        </p:nvSpPr>
        <p:spPr>
          <a:xfrm>
            <a:off x="714375" y="2286000"/>
            <a:ext cx="2259013" cy="1831975"/>
          </a:xfrm>
          <a:custGeom>
            <a:avLst/>
            <a:gdLst>
              <a:gd name="connsiteX0" fmla="*/ 136678 w 2258523"/>
              <a:gd name="connsiteY0" fmla="*/ 350204 h 1832687"/>
              <a:gd name="connsiteX1" fmla="*/ 194735 w 2258523"/>
              <a:gd name="connsiteY1" fmla="*/ 306661 h 1832687"/>
              <a:gd name="connsiteX2" fmla="*/ 209249 w 2258523"/>
              <a:gd name="connsiteY2" fmla="*/ 234090 h 1832687"/>
              <a:gd name="connsiteX3" fmla="*/ 267306 w 2258523"/>
              <a:gd name="connsiteY3" fmla="*/ 132490 h 1832687"/>
              <a:gd name="connsiteX4" fmla="*/ 310849 w 2258523"/>
              <a:gd name="connsiteY4" fmla="*/ 103461 h 1832687"/>
              <a:gd name="connsiteX5" fmla="*/ 470506 w 2258523"/>
              <a:gd name="connsiteY5" fmla="*/ 117976 h 1832687"/>
              <a:gd name="connsiteX6" fmla="*/ 557592 w 2258523"/>
              <a:gd name="connsiteY6" fmla="*/ 176033 h 1832687"/>
              <a:gd name="connsiteX7" fmla="*/ 644678 w 2258523"/>
              <a:gd name="connsiteY7" fmla="*/ 190547 h 1832687"/>
              <a:gd name="connsiteX8" fmla="*/ 702735 w 2258523"/>
              <a:gd name="connsiteY8" fmla="*/ 205061 h 1832687"/>
              <a:gd name="connsiteX9" fmla="*/ 818849 w 2258523"/>
              <a:gd name="connsiteY9" fmla="*/ 190547 h 1832687"/>
              <a:gd name="connsiteX10" fmla="*/ 862392 w 2258523"/>
              <a:gd name="connsiteY10" fmla="*/ 176033 h 1832687"/>
              <a:gd name="connsiteX11" fmla="*/ 993020 w 2258523"/>
              <a:gd name="connsiteY11" fmla="*/ 147004 h 1832687"/>
              <a:gd name="connsiteX12" fmla="*/ 1051078 w 2258523"/>
              <a:gd name="connsiteY12" fmla="*/ 117976 h 1832687"/>
              <a:gd name="connsiteX13" fmla="*/ 1123649 w 2258523"/>
              <a:gd name="connsiteY13" fmla="*/ 88947 h 1832687"/>
              <a:gd name="connsiteX14" fmla="*/ 1167192 w 2258523"/>
              <a:gd name="connsiteY14" fmla="*/ 59919 h 1832687"/>
              <a:gd name="connsiteX15" fmla="*/ 1225249 w 2258523"/>
              <a:gd name="connsiteY15" fmla="*/ 45404 h 1832687"/>
              <a:gd name="connsiteX16" fmla="*/ 1442963 w 2258523"/>
              <a:gd name="connsiteY16" fmla="*/ 1861 h 1832687"/>
              <a:gd name="connsiteX17" fmla="*/ 1631649 w 2258523"/>
              <a:gd name="connsiteY17" fmla="*/ 16376 h 1832687"/>
              <a:gd name="connsiteX18" fmla="*/ 1718735 w 2258523"/>
              <a:gd name="connsiteY18" fmla="*/ 59919 h 1832687"/>
              <a:gd name="connsiteX19" fmla="*/ 2168678 w 2258523"/>
              <a:gd name="connsiteY19" fmla="*/ 74433 h 1832687"/>
              <a:gd name="connsiteX20" fmla="*/ 2212220 w 2258523"/>
              <a:gd name="connsiteY20" fmla="*/ 117976 h 1832687"/>
              <a:gd name="connsiteX21" fmla="*/ 2226735 w 2258523"/>
              <a:gd name="connsiteY21" fmla="*/ 350204 h 1832687"/>
              <a:gd name="connsiteX22" fmla="*/ 2125135 w 2258523"/>
              <a:gd name="connsiteY22" fmla="*/ 451804 h 1832687"/>
              <a:gd name="connsiteX23" fmla="*/ 2038049 w 2258523"/>
              <a:gd name="connsiteY23" fmla="*/ 524376 h 1832687"/>
              <a:gd name="connsiteX24" fmla="*/ 1950963 w 2258523"/>
              <a:gd name="connsiteY24" fmla="*/ 611461 h 1832687"/>
              <a:gd name="connsiteX25" fmla="*/ 1907420 w 2258523"/>
              <a:gd name="connsiteY25" fmla="*/ 713061 h 1832687"/>
              <a:gd name="connsiteX26" fmla="*/ 1892906 w 2258523"/>
              <a:gd name="connsiteY26" fmla="*/ 756604 h 1832687"/>
              <a:gd name="connsiteX27" fmla="*/ 1878392 w 2258523"/>
              <a:gd name="connsiteY27" fmla="*/ 1351690 h 1832687"/>
              <a:gd name="connsiteX28" fmla="*/ 1863878 w 2258523"/>
              <a:gd name="connsiteY28" fmla="*/ 1395233 h 1832687"/>
              <a:gd name="connsiteX29" fmla="*/ 1834849 w 2258523"/>
              <a:gd name="connsiteY29" fmla="*/ 1511347 h 1832687"/>
              <a:gd name="connsiteX30" fmla="*/ 1820335 w 2258523"/>
              <a:gd name="connsiteY30" fmla="*/ 1641976 h 1832687"/>
              <a:gd name="connsiteX31" fmla="*/ 1588106 w 2258523"/>
              <a:gd name="connsiteY31" fmla="*/ 1671004 h 1832687"/>
              <a:gd name="connsiteX32" fmla="*/ 1544563 w 2258523"/>
              <a:gd name="connsiteY32" fmla="*/ 1641976 h 1832687"/>
              <a:gd name="connsiteX33" fmla="*/ 1457478 w 2258523"/>
              <a:gd name="connsiteY33" fmla="*/ 1554890 h 1832687"/>
              <a:gd name="connsiteX34" fmla="*/ 1413935 w 2258523"/>
              <a:gd name="connsiteY34" fmla="*/ 1540376 h 1832687"/>
              <a:gd name="connsiteX35" fmla="*/ 1312335 w 2258523"/>
              <a:gd name="connsiteY35" fmla="*/ 1554890 h 1832687"/>
              <a:gd name="connsiteX36" fmla="*/ 1239763 w 2258523"/>
              <a:gd name="connsiteY36" fmla="*/ 1656490 h 1832687"/>
              <a:gd name="connsiteX37" fmla="*/ 1225249 w 2258523"/>
              <a:gd name="connsiteY37" fmla="*/ 1700033 h 1832687"/>
              <a:gd name="connsiteX38" fmla="*/ 1123649 w 2258523"/>
              <a:gd name="connsiteY38" fmla="*/ 1758090 h 1832687"/>
              <a:gd name="connsiteX39" fmla="*/ 949478 w 2258523"/>
              <a:gd name="connsiteY39" fmla="*/ 1801633 h 1832687"/>
              <a:gd name="connsiteX40" fmla="*/ 905935 w 2258523"/>
              <a:gd name="connsiteY40" fmla="*/ 1816147 h 1832687"/>
              <a:gd name="connsiteX41" fmla="*/ 833363 w 2258523"/>
              <a:gd name="connsiteY41" fmla="*/ 1830661 h 1832687"/>
              <a:gd name="connsiteX42" fmla="*/ 470506 w 2258523"/>
              <a:gd name="connsiteY42" fmla="*/ 1816147 h 1832687"/>
              <a:gd name="connsiteX43" fmla="*/ 412449 w 2258523"/>
              <a:gd name="connsiteY43" fmla="*/ 1772604 h 1832687"/>
              <a:gd name="connsiteX44" fmla="*/ 296335 w 2258523"/>
              <a:gd name="connsiteY44" fmla="*/ 1714547 h 1832687"/>
              <a:gd name="connsiteX45" fmla="*/ 209249 w 2258523"/>
              <a:gd name="connsiteY45" fmla="*/ 1627461 h 1832687"/>
              <a:gd name="connsiteX46" fmla="*/ 165706 w 2258523"/>
              <a:gd name="connsiteY46" fmla="*/ 1583919 h 1832687"/>
              <a:gd name="connsiteX47" fmla="*/ 107649 w 2258523"/>
              <a:gd name="connsiteY47" fmla="*/ 1496833 h 1832687"/>
              <a:gd name="connsiteX48" fmla="*/ 151192 w 2258523"/>
              <a:gd name="connsiteY48" fmla="*/ 1337176 h 1832687"/>
              <a:gd name="connsiteX49" fmla="*/ 209249 w 2258523"/>
              <a:gd name="connsiteY49" fmla="*/ 1293633 h 1832687"/>
              <a:gd name="connsiteX50" fmla="*/ 223763 w 2258523"/>
              <a:gd name="connsiteY50" fmla="*/ 1250090 h 1832687"/>
              <a:gd name="connsiteX51" fmla="*/ 267306 w 2258523"/>
              <a:gd name="connsiteY51" fmla="*/ 1206547 h 1832687"/>
              <a:gd name="connsiteX52" fmla="*/ 209249 w 2258523"/>
              <a:gd name="connsiteY52" fmla="*/ 1017861 h 1832687"/>
              <a:gd name="connsiteX53" fmla="*/ 122163 w 2258523"/>
              <a:gd name="connsiteY53" fmla="*/ 945290 h 1832687"/>
              <a:gd name="connsiteX54" fmla="*/ 93135 w 2258523"/>
              <a:gd name="connsiteY54" fmla="*/ 901747 h 1832687"/>
              <a:gd name="connsiteX55" fmla="*/ 20563 w 2258523"/>
              <a:gd name="connsiteY55" fmla="*/ 814661 h 1832687"/>
              <a:gd name="connsiteX56" fmla="*/ 35078 w 2258523"/>
              <a:gd name="connsiteY56" fmla="*/ 509861 h 1832687"/>
              <a:gd name="connsiteX57" fmla="*/ 93135 w 2258523"/>
              <a:gd name="connsiteY57" fmla="*/ 495347 h 1832687"/>
              <a:gd name="connsiteX58" fmla="*/ 136678 w 2258523"/>
              <a:gd name="connsiteY58" fmla="*/ 451804 h 1832687"/>
              <a:gd name="connsiteX59" fmla="*/ 180220 w 2258523"/>
              <a:gd name="connsiteY59" fmla="*/ 422776 h 1832687"/>
              <a:gd name="connsiteX60" fmla="*/ 194735 w 2258523"/>
              <a:gd name="connsiteY60" fmla="*/ 335690 h 1832687"/>
              <a:gd name="connsiteX61" fmla="*/ 194735 w 2258523"/>
              <a:gd name="connsiteY61" fmla="*/ 335690 h 1832687"/>
              <a:gd name="connsiteX62" fmla="*/ 180220 w 2258523"/>
              <a:gd name="connsiteY62" fmla="*/ 306661 h 1832687"/>
              <a:gd name="connsiteX63" fmla="*/ 194735 w 2258523"/>
              <a:gd name="connsiteY63" fmla="*/ 379233 h 183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2258523" h="1832687">
                <a:moveTo>
                  <a:pt x="136678" y="350204"/>
                </a:moveTo>
                <a:cubicBezTo>
                  <a:pt x="156030" y="335690"/>
                  <a:pt x="181914" y="327174"/>
                  <a:pt x="194735" y="306661"/>
                </a:cubicBezTo>
                <a:cubicBezTo>
                  <a:pt x="207810" y="285741"/>
                  <a:pt x="203266" y="258023"/>
                  <a:pt x="209249" y="234090"/>
                </a:cubicBezTo>
                <a:cubicBezTo>
                  <a:pt x="220320" y="189805"/>
                  <a:pt x="232122" y="167674"/>
                  <a:pt x="267306" y="132490"/>
                </a:cubicBezTo>
                <a:cubicBezTo>
                  <a:pt x="279641" y="120155"/>
                  <a:pt x="296335" y="113137"/>
                  <a:pt x="310849" y="103461"/>
                </a:cubicBezTo>
                <a:cubicBezTo>
                  <a:pt x="364068" y="108299"/>
                  <a:pt x="419239" y="102897"/>
                  <a:pt x="470506" y="117976"/>
                </a:cubicBezTo>
                <a:cubicBezTo>
                  <a:pt x="503976" y="127820"/>
                  <a:pt x="525388" y="162615"/>
                  <a:pt x="557592" y="176033"/>
                </a:cubicBezTo>
                <a:cubicBezTo>
                  <a:pt x="584757" y="187352"/>
                  <a:pt x="615820" y="184776"/>
                  <a:pt x="644678" y="190547"/>
                </a:cubicBezTo>
                <a:cubicBezTo>
                  <a:pt x="664239" y="194459"/>
                  <a:pt x="683383" y="200223"/>
                  <a:pt x="702735" y="205061"/>
                </a:cubicBezTo>
                <a:cubicBezTo>
                  <a:pt x="741440" y="200223"/>
                  <a:pt x="780472" y="197524"/>
                  <a:pt x="818849" y="190547"/>
                </a:cubicBezTo>
                <a:cubicBezTo>
                  <a:pt x="833902" y="187810"/>
                  <a:pt x="847681" y="180236"/>
                  <a:pt x="862392" y="176033"/>
                </a:cubicBezTo>
                <a:cubicBezTo>
                  <a:pt x="910214" y="162370"/>
                  <a:pt x="943144" y="156980"/>
                  <a:pt x="993020" y="147004"/>
                </a:cubicBezTo>
                <a:cubicBezTo>
                  <a:pt x="1012373" y="137328"/>
                  <a:pt x="1031306" y="126763"/>
                  <a:pt x="1051078" y="117976"/>
                </a:cubicBezTo>
                <a:cubicBezTo>
                  <a:pt x="1074886" y="107395"/>
                  <a:pt x="1100346" y="100599"/>
                  <a:pt x="1123649" y="88947"/>
                </a:cubicBezTo>
                <a:cubicBezTo>
                  <a:pt x="1139251" y="81146"/>
                  <a:pt x="1151159" y="66791"/>
                  <a:pt x="1167192" y="59919"/>
                </a:cubicBezTo>
                <a:cubicBezTo>
                  <a:pt x="1185527" y="52061"/>
                  <a:pt x="1206142" y="51136"/>
                  <a:pt x="1225249" y="45404"/>
                </a:cubicBezTo>
                <a:cubicBezTo>
                  <a:pt x="1376595" y="0"/>
                  <a:pt x="1249425" y="23366"/>
                  <a:pt x="1442963" y="1861"/>
                </a:cubicBezTo>
                <a:cubicBezTo>
                  <a:pt x="1505858" y="6699"/>
                  <a:pt x="1569648" y="4751"/>
                  <a:pt x="1631649" y="16376"/>
                </a:cubicBezTo>
                <a:cubicBezTo>
                  <a:pt x="1751294" y="38810"/>
                  <a:pt x="1603062" y="53115"/>
                  <a:pt x="1718735" y="59919"/>
                </a:cubicBezTo>
                <a:cubicBezTo>
                  <a:pt x="1868535" y="68731"/>
                  <a:pt x="2018697" y="69595"/>
                  <a:pt x="2168678" y="74433"/>
                </a:cubicBezTo>
                <a:cubicBezTo>
                  <a:pt x="2183192" y="88947"/>
                  <a:pt x="2201341" y="100570"/>
                  <a:pt x="2212220" y="117976"/>
                </a:cubicBezTo>
                <a:cubicBezTo>
                  <a:pt x="2253824" y="184543"/>
                  <a:pt x="2258523" y="278682"/>
                  <a:pt x="2226735" y="350204"/>
                </a:cubicBezTo>
                <a:cubicBezTo>
                  <a:pt x="2207283" y="393971"/>
                  <a:pt x="2159002" y="417937"/>
                  <a:pt x="2125135" y="451804"/>
                </a:cubicBezTo>
                <a:cubicBezTo>
                  <a:pt x="1926605" y="650334"/>
                  <a:pt x="2219902" y="362730"/>
                  <a:pt x="2038049" y="524376"/>
                </a:cubicBezTo>
                <a:cubicBezTo>
                  <a:pt x="2007366" y="551650"/>
                  <a:pt x="1950963" y="611461"/>
                  <a:pt x="1950963" y="611461"/>
                </a:cubicBezTo>
                <a:cubicBezTo>
                  <a:pt x="1916925" y="713577"/>
                  <a:pt x="1961226" y="587514"/>
                  <a:pt x="1907420" y="713061"/>
                </a:cubicBezTo>
                <a:cubicBezTo>
                  <a:pt x="1901393" y="727123"/>
                  <a:pt x="1897744" y="742090"/>
                  <a:pt x="1892906" y="756604"/>
                </a:cubicBezTo>
                <a:cubicBezTo>
                  <a:pt x="1888068" y="954966"/>
                  <a:pt x="1887402" y="1153474"/>
                  <a:pt x="1878392" y="1351690"/>
                </a:cubicBezTo>
                <a:cubicBezTo>
                  <a:pt x="1877697" y="1366974"/>
                  <a:pt x="1867904" y="1380473"/>
                  <a:pt x="1863878" y="1395233"/>
                </a:cubicBezTo>
                <a:cubicBezTo>
                  <a:pt x="1853381" y="1433723"/>
                  <a:pt x="1834849" y="1511347"/>
                  <a:pt x="1834849" y="1511347"/>
                </a:cubicBezTo>
                <a:cubicBezTo>
                  <a:pt x="1830011" y="1554890"/>
                  <a:pt x="1834189" y="1600413"/>
                  <a:pt x="1820335" y="1641976"/>
                </a:cubicBezTo>
                <a:cubicBezTo>
                  <a:pt x="1789483" y="1734532"/>
                  <a:pt x="1621176" y="1673548"/>
                  <a:pt x="1588106" y="1671004"/>
                </a:cubicBezTo>
                <a:cubicBezTo>
                  <a:pt x="1573592" y="1661328"/>
                  <a:pt x="1557601" y="1653565"/>
                  <a:pt x="1544563" y="1641976"/>
                </a:cubicBezTo>
                <a:cubicBezTo>
                  <a:pt x="1513880" y="1614702"/>
                  <a:pt x="1496424" y="1567872"/>
                  <a:pt x="1457478" y="1554890"/>
                </a:cubicBezTo>
                <a:lnTo>
                  <a:pt x="1413935" y="1540376"/>
                </a:lnTo>
                <a:cubicBezTo>
                  <a:pt x="1380068" y="1545214"/>
                  <a:pt x="1342934" y="1539591"/>
                  <a:pt x="1312335" y="1554890"/>
                </a:cubicBezTo>
                <a:cubicBezTo>
                  <a:pt x="1303334" y="1559391"/>
                  <a:pt x="1249754" y="1641503"/>
                  <a:pt x="1239763" y="1656490"/>
                </a:cubicBezTo>
                <a:cubicBezTo>
                  <a:pt x="1234925" y="1671004"/>
                  <a:pt x="1235043" y="1688280"/>
                  <a:pt x="1225249" y="1700033"/>
                </a:cubicBezTo>
                <a:cubicBezTo>
                  <a:pt x="1191452" y="1740589"/>
                  <a:pt x="1167057" y="1743621"/>
                  <a:pt x="1123649" y="1758090"/>
                </a:cubicBezTo>
                <a:cubicBezTo>
                  <a:pt x="1037108" y="1815785"/>
                  <a:pt x="1113883" y="1774233"/>
                  <a:pt x="949478" y="1801633"/>
                </a:cubicBezTo>
                <a:cubicBezTo>
                  <a:pt x="934387" y="1804148"/>
                  <a:pt x="920778" y="1812436"/>
                  <a:pt x="905935" y="1816147"/>
                </a:cubicBezTo>
                <a:cubicBezTo>
                  <a:pt x="882002" y="1822130"/>
                  <a:pt x="857554" y="1825823"/>
                  <a:pt x="833363" y="1830661"/>
                </a:cubicBezTo>
                <a:cubicBezTo>
                  <a:pt x="712411" y="1825823"/>
                  <a:pt x="590420" y="1832687"/>
                  <a:pt x="470506" y="1816147"/>
                </a:cubicBezTo>
                <a:cubicBezTo>
                  <a:pt x="446542" y="1812842"/>
                  <a:pt x="433344" y="1784793"/>
                  <a:pt x="412449" y="1772604"/>
                </a:cubicBezTo>
                <a:cubicBezTo>
                  <a:pt x="375071" y="1750800"/>
                  <a:pt x="330953" y="1740511"/>
                  <a:pt x="296335" y="1714547"/>
                </a:cubicBezTo>
                <a:cubicBezTo>
                  <a:pt x="185078" y="1631104"/>
                  <a:pt x="279997" y="1712357"/>
                  <a:pt x="209249" y="1627461"/>
                </a:cubicBezTo>
                <a:cubicBezTo>
                  <a:pt x="196108" y="1611692"/>
                  <a:pt x="178308" y="1600121"/>
                  <a:pt x="165706" y="1583919"/>
                </a:cubicBezTo>
                <a:cubicBezTo>
                  <a:pt x="144287" y="1556380"/>
                  <a:pt x="107649" y="1496833"/>
                  <a:pt x="107649" y="1496833"/>
                </a:cubicBezTo>
                <a:cubicBezTo>
                  <a:pt x="115211" y="1443900"/>
                  <a:pt x="113196" y="1381505"/>
                  <a:pt x="151192" y="1337176"/>
                </a:cubicBezTo>
                <a:cubicBezTo>
                  <a:pt x="166935" y="1318809"/>
                  <a:pt x="189897" y="1308147"/>
                  <a:pt x="209249" y="1293633"/>
                </a:cubicBezTo>
                <a:cubicBezTo>
                  <a:pt x="214087" y="1279119"/>
                  <a:pt x="215276" y="1262820"/>
                  <a:pt x="223763" y="1250090"/>
                </a:cubicBezTo>
                <a:cubicBezTo>
                  <a:pt x="235149" y="1233011"/>
                  <a:pt x="264403" y="1226867"/>
                  <a:pt x="267306" y="1206547"/>
                </a:cubicBezTo>
                <a:cubicBezTo>
                  <a:pt x="288998" y="1054708"/>
                  <a:pt x="284921" y="1068310"/>
                  <a:pt x="209249" y="1017861"/>
                </a:cubicBezTo>
                <a:cubicBezTo>
                  <a:pt x="138522" y="911774"/>
                  <a:pt x="232656" y="1037369"/>
                  <a:pt x="122163" y="945290"/>
                </a:cubicBezTo>
                <a:cubicBezTo>
                  <a:pt x="108762" y="934123"/>
                  <a:pt x="104302" y="915148"/>
                  <a:pt x="93135" y="901747"/>
                </a:cubicBezTo>
                <a:cubicBezTo>
                  <a:pt x="0" y="789984"/>
                  <a:pt x="92641" y="922777"/>
                  <a:pt x="20563" y="814661"/>
                </a:cubicBezTo>
                <a:cubicBezTo>
                  <a:pt x="25401" y="713061"/>
                  <a:pt x="12536" y="609047"/>
                  <a:pt x="35078" y="509861"/>
                </a:cubicBezTo>
                <a:cubicBezTo>
                  <a:pt x="39499" y="490409"/>
                  <a:pt x="75815" y="505244"/>
                  <a:pt x="93135" y="495347"/>
                </a:cubicBezTo>
                <a:cubicBezTo>
                  <a:pt x="110957" y="485163"/>
                  <a:pt x="120909" y="464945"/>
                  <a:pt x="136678" y="451804"/>
                </a:cubicBezTo>
                <a:cubicBezTo>
                  <a:pt x="150079" y="440637"/>
                  <a:pt x="165706" y="432452"/>
                  <a:pt x="180220" y="422776"/>
                </a:cubicBezTo>
                <a:cubicBezTo>
                  <a:pt x="199325" y="365464"/>
                  <a:pt x="194735" y="394533"/>
                  <a:pt x="194735" y="335690"/>
                </a:cubicBezTo>
                <a:lnTo>
                  <a:pt x="194735" y="335690"/>
                </a:lnTo>
                <a:lnTo>
                  <a:pt x="180220" y="306661"/>
                </a:lnTo>
                <a:lnTo>
                  <a:pt x="194735" y="379233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152525" y="2727325"/>
            <a:ext cx="571500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0,9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795463" y="3298825"/>
            <a:ext cx="571500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0,5</a:t>
            </a:r>
          </a:p>
        </p:txBody>
      </p:sp>
      <p:sp>
        <p:nvSpPr>
          <p:cNvPr id="31750" name="CaixaDeTexto 8"/>
          <p:cNvSpPr txBox="1">
            <a:spLocks noChangeArrowheads="1"/>
          </p:cNvSpPr>
          <p:nvPr/>
        </p:nvSpPr>
        <p:spPr bwMode="auto">
          <a:xfrm>
            <a:off x="866775" y="4298950"/>
            <a:ext cx="1643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>
                <a:latin typeface="Calibri" pitchFamily="34" charset="0"/>
              </a:rPr>
              <a:t>Pop = 100</a:t>
            </a:r>
          </a:p>
        </p:txBody>
      </p:sp>
      <p:sp>
        <p:nvSpPr>
          <p:cNvPr id="10" name="CaixaDeTexto 11"/>
          <p:cNvSpPr txBox="1"/>
          <p:nvPr/>
        </p:nvSpPr>
        <p:spPr>
          <a:xfrm>
            <a:off x="1724025" y="3298825"/>
            <a:ext cx="714375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35,71</a:t>
            </a:r>
          </a:p>
        </p:txBody>
      </p:sp>
      <p:sp>
        <p:nvSpPr>
          <p:cNvPr id="11" name="CaixaDeTexto 12"/>
          <p:cNvSpPr txBox="1"/>
          <p:nvPr/>
        </p:nvSpPr>
        <p:spPr>
          <a:xfrm>
            <a:off x="1081088" y="2727325"/>
            <a:ext cx="714375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64,28</a:t>
            </a:r>
          </a:p>
        </p:txBody>
      </p:sp>
      <p:pic>
        <p:nvPicPr>
          <p:cNvPr id="31753" name="Picture 2"/>
          <p:cNvPicPr>
            <a:picLocks noChangeAspect="1" noChangeArrowheads="1"/>
          </p:cNvPicPr>
          <p:nvPr/>
        </p:nvPicPr>
        <p:blipFill>
          <a:blip r:embed="rId3"/>
          <a:srcRect l="18452" t="53473" r="63692" b="39087"/>
          <a:stretch>
            <a:fillRect/>
          </a:stretch>
        </p:blipFill>
        <p:spPr bwMode="auto">
          <a:xfrm>
            <a:off x="4000500" y="3143250"/>
            <a:ext cx="407193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3"/>
          <p:cNvPicPr>
            <a:picLocks noChangeAspect="1" noChangeArrowheads="1"/>
          </p:cNvPicPr>
          <p:nvPr/>
        </p:nvPicPr>
        <p:blipFill>
          <a:blip r:embed="rId4"/>
          <a:srcRect l="18359" t="54395" r="62891" b="39014"/>
          <a:stretch>
            <a:fillRect/>
          </a:stretch>
        </p:blipFill>
        <p:spPr bwMode="auto">
          <a:xfrm>
            <a:off x="4071938" y="2357438"/>
            <a:ext cx="4000500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31745" name="Object 1"/>
          <p:cNvGraphicFramePr>
            <a:graphicFrameLocks noChangeAspect="1"/>
          </p:cNvGraphicFramePr>
          <p:nvPr/>
        </p:nvGraphicFramePr>
        <p:xfrm>
          <a:off x="2428875" y="642938"/>
          <a:ext cx="4071938" cy="1479550"/>
        </p:xfrm>
        <a:graphic>
          <a:graphicData uri="http://schemas.openxmlformats.org/presentationml/2006/ole">
            <p:oleObj spid="_x0000_s31745" name="Equation" r:id="rId5" imgW="1384300" imgH="508000" progId="Equation.3">
              <p:embed/>
            </p:oleObj>
          </a:graphicData>
        </a:graphic>
      </p:graphicFrame>
      <p:sp>
        <p:nvSpPr>
          <p:cNvPr id="31756" name="TextBox 15"/>
          <p:cNvSpPr txBox="1">
            <a:spLocks noChangeArrowheads="1"/>
          </p:cNvSpPr>
          <p:nvPr/>
        </p:nvSpPr>
        <p:spPr bwMode="auto">
          <a:xfrm>
            <a:off x="285750" y="4643438"/>
            <a:ext cx="864393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pt-BR">
                <a:latin typeface="Calibri" pitchFamily="34" charset="0"/>
              </a:rPr>
              <a:t> Onde</a:t>
            </a:r>
          </a:p>
          <a:p>
            <a:pPr>
              <a:buFont typeface="Arial" charset="0"/>
              <a:buChar char="•"/>
            </a:pPr>
            <a:r>
              <a:rPr lang="pt-BR">
                <a:latin typeface="Calibri" pitchFamily="34" charset="0"/>
              </a:rPr>
              <a:t> </a:t>
            </a:r>
            <a:r>
              <a:rPr lang="pt-BR" b="1" i="1">
                <a:latin typeface="Calibri" pitchFamily="34" charset="0"/>
              </a:rPr>
              <a:t>P</a:t>
            </a:r>
            <a:r>
              <a:rPr lang="pt-BR" b="1" i="1" baseline="-25000">
                <a:latin typeface="Calibri" pitchFamily="34" charset="0"/>
              </a:rPr>
              <a:t>gridi</a:t>
            </a:r>
            <a:r>
              <a:rPr lang="pt-BR" b="1" baseline="-25000">
                <a:latin typeface="Calibri" pitchFamily="34" charset="0"/>
              </a:rPr>
              <a:t>  </a:t>
            </a:r>
            <a:r>
              <a:rPr lang="pt-BR">
                <a:latin typeface="Calibri" pitchFamily="34" charset="0"/>
              </a:rPr>
              <a:t>é a população final da célula que será calculada, </a:t>
            </a:r>
          </a:p>
          <a:p>
            <a:pPr>
              <a:buFont typeface="Arial" charset="0"/>
              <a:buChar char="•"/>
            </a:pPr>
            <a:r>
              <a:rPr lang="pt-BR" b="1" i="1">
                <a:latin typeface="Calibri" pitchFamily="34" charset="0"/>
              </a:rPr>
              <a:t>P</a:t>
            </a:r>
            <a:r>
              <a:rPr lang="pt-BR" b="1" i="1" baseline="-25000">
                <a:latin typeface="Calibri" pitchFamily="34" charset="0"/>
              </a:rPr>
              <a:t>CTI </a:t>
            </a:r>
            <a:r>
              <a:rPr lang="pt-BR" b="1">
                <a:latin typeface="Calibri" pitchFamily="34" charset="0"/>
              </a:rPr>
              <a:t> </a:t>
            </a:r>
            <a:r>
              <a:rPr lang="pt-BR">
                <a:latin typeface="Calibri" pitchFamily="34" charset="0"/>
              </a:rPr>
              <a:t>é a população do setor censitário I, </a:t>
            </a:r>
          </a:p>
          <a:p>
            <a:pPr>
              <a:buFont typeface="Arial" charset="0"/>
              <a:buChar char="•"/>
            </a:pPr>
            <a:r>
              <a:rPr lang="pt-BR" b="1" i="1">
                <a:latin typeface="Calibri" pitchFamily="34" charset="0"/>
              </a:rPr>
              <a:t>F</a:t>
            </a:r>
            <a:r>
              <a:rPr lang="pt-BR" b="1" i="1" baseline="-25000">
                <a:latin typeface="Calibri" pitchFamily="34" charset="0"/>
              </a:rPr>
              <a:t>gridi</a:t>
            </a:r>
            <a:r>
              <a:rPr lang="pt-BR" b="1">
                <a:latin typeface="Calibri" pitchFamily="34" charset="0"/>
              </a:rPr>
              <a:t>  </a:t>
            </a:r>
            <a:r>
              <a:rPr lang="pt-BR">
                <a:latin typeface="Calibri" pitchFamily="34" charset="0"/>
              </a:rPr>
              <a:t>é o valor de possibilidade de ocorrência de população para a célula,</a:t>
            </a:r>
          </a:p>
          <a:p>
            <a:pPr>
              <a:buFont typeface="Arial" charset="0"/>
              <a:buChar char="•"/>
            </a:pPr>
            <a:r>
              <a:rPr lang="pt-BR" b="1" i="1">
                <a:latin typeface="Calibri" pitchFamily="34" charset="0"/>
              </a:rPr>
              <a:t>F</a:t>
            </a:r>
            <a:r>
              <a:rPr lang="pt-BR" b="1" i="1" baseline="-25000">
                <a:latin typeface="Calibri" pitchFamily="34" charset="0"/>
              </a:rPr>
              <a:t>gridI</a:t>
            </a:r>
            <a:r>
              <a:rPr lang="pt-BR">
                <a:latin typeface="Calibri" pitchFamily="34" charset="0"/>
              </a:rPr>
              <a:t> é a somatória de todos os F</a:t>
            </a:r>
            <a:r>
              <a:rPr lang="pt-BR" baseline="-25000">
                <a:latin typeface="Calibri" pitchFamily="34" charset="0"/>
              </a:rPr>
              <a:t>gridi  </a:t>
            </a:r>
            <a:r>
              <a:rPr lang="pt-BR">
                <a:latin typeface="Calibri" pitchFamily="34" charset="0"/>
              </a:rPr>
              <a:t>do setor CTI,  considerando apenas as células válidas.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Precisamos de todas essas informações nas células!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 animBg="1"/>
      <p:bldP spid="11" grpId="0" build="allAtOnce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3"/>
          <p:cNvSpPr>
            <a:spLocks noChangeArrowheads="1"/>
          </p:cNvSpPr>
          <p:nvPr/>
        </p:nvSpPr>
        <p:spPr bwMode="auto">
          <a:xfrm>
            <a:off x="0" y="0"/>
            <a:ext cx="5003800" cy="5238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Aplica</a:t>
            </a:r>
            <a:r>
              <a:rPr lang="pt-BR" sz="32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ão do Modelo</a:t>
            </a:r>
          </a:p>
        </p:txBody>
      </p:sp>
      <p:sp>
        <p:nvSpPr>
          <p:cNvPr id="8" name="Right Arrow 7"/>
          <p:cNvSpPr/>
          <p:nvPr/>
        </p:nvSpPr>
        <p:spPr>
          <a:xfrm rot="5400000">
            <a:off x="750094" y="3250407"/>
            <a:ext cx="1214437" cy="5715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Forma livre 4"/>
          <p:cNvSpPr/>
          <p:nvPr/>
        </p:nvSpPr>
        <p:spPr>
          <a:xfrm>
            <a:off x="285750" y="857250"/>
            <a:ext cx="2259013" cy="1831975"/>
          </a:xfrm>
          <a:custGeom>
            <a:avLst/>
            <a:gdLst>
              <a:gd name="connsiteX0" fmla="*/ 136678 w 2258523"/>
              <a:gd name="connsiteY0" fmla="*/ 350204 h 1832687"/>
              <a:gd name="connsiteX1" fmla="*/ 194735 w 2258523"/>
              <a:gd name="connsiteY1" fmla="*/ 306661 h 1832687"/>
              <a:gd name="connsiteX2" fmla="*/ 209249 w 2258523"/>
              <a:gd name="connsiteY2" fmla="*/ 234090 h 1832687"/>
              <a:gd name="connsiteX3" fmla="*/ 267306 w 2258523"/>
              <a:gd name="connsiteY3" fmla="*/ 132490 h 1832687"/>
              <a:gd name="connsiteX4" fmla="*/ 310849 w 2258523"/>
              <a:gd name="connsiteY4" fmla="*/ 103461 h 1832687"/>
              <a:gd name="connsiteX5" fmla="*/ 470506 w 2258523"/>
              <a:gd name="connsiteY5" fmla="*/ 117976 h 1832687"/>
              <a:gd name="connsiteX6" fmla="*/ 557592 w 2258523"/>
              <a:gd name="connsiteY6" fmla="*/ 176033 h 1832687"/>
              <a:gd name="connsiteX7" fmla="*/ 644678 w 2258523"/>
              <a:gd name="connsiteY7" fmla="*/ 190547 h 1832687"/>
              <a:gd name="connsiteX8" fmla="*/ 702735 w 2258523"/>
              <a:gd name="connsiteY8" fmla="*/ 205061 h 1832687"/>
              <a:gd name="connsiteX9" fmla="*/ 818849 w 2258523"/>
              <a:gd name="connsiteY9" fmla="*/ 190547 h 1832687"/>
              <a:gd name="connsiteX10" fmla="*/ 862392 w 2258523"/>
              <a:gd name="connsiteY10" fmla="*/ 176033 h 1832687"/>
              <a:gd name="connsiteX11" fmla="*/ 993020 w 2258523"/>
              <a:gd name="connsiteY11" fmla="*/ 147004 h 1832687"/>
              <a:gd name="connsiteX12" fmla="*/ 1051078 w 2258523"/>
              <a:gd name="connsiteY12" fmla="*/ 117976 h 1832687"/>
              <a:gd name="connsiteX13" fmla="*/ 1123649 w 2258523"/>
              <a:gd name="connsiteY13" fmla="*/ 88947 h 1832687"/>
              <a:gd name="connsiteX14" fmla="*/ 1167192 w 2258523"/>
              <a:gd name="connsiteY14" fmla="*/ 59919 h 1832687"/>
              <a:gd name="connsiteX15" fmla="*/ 1225249 w 2258523"/>
              <a:gd name="connsiteY15" fmla="*/ 45404 h 1832687"/>
              <a:gd name="connsiteX16" fmla="*/ 1442963 w 2258523"/>
              <a:gd name="connsiteY16" fmla="*/ 1861 h 1832687"/>
              <a:gd name="connsiteX17" fmla="*/ 1631649 w 2258523"/>
              <a:gd name="connsiteY17" fmla="*/ 16376 h 1832687"/>
              <a:gd name="connsiteX18" fmla="*/ 1718735 w 2258523"/>
              <a:gd name="connsiteY18" fmla="*/ 59919 h 1832687"/>
              <a:gd name="connsiteX19" fmla="*/ 2168678 w 2258523"/>
              <a:gd name="connsiteY19" fmla="*/ 74433 h 1832687"/>
              <a:gd name="connsiteX20" fmla="*/ 2212220 w 2258523"/>
              <a:gd name="connsiteY20" fmla="*/ 117976 h 1832687"/>
              <a:gd name="connsiteX21" fmla="*/ 2226735 w 2258523"/>
              <a:gd name="connsiteY21" fmla="*/ 350204 h 1832687"/>
              <a:gd name="connsiteX22" fmla="*/ 2125135 w 2258523"/>
              <a:gd name="connsiteY22" fmla="*/ 451804 h 1832687"/>
              <a:gd name="connsiteX23" fmla="*/ 2038049 w 2258523"/>
              <a:gd name="connsiteY23" fmla="*/ 524376 h 1832687"/>
              <a:gd name="connsiteX24" fmla="*/ 1950963 w 2258523"/>
              <a:gd name="connsiteY24" fmla="*/ 611461 h 1832687"/>
              <a:gd name="connsiteX25" fmla="*/ 1907420 w 2258523"/>
              <a:gd name="connsiteY25" fmla="*/ 713061 h 1832687"/>
              <a:gd name="connsiteX26" fmla="*/ 1892906 w 2258523"/>
              <a:gd name="connsiteY26" fmla="*/ 756604 h 1832687"/>
              <a:gd name="connsiteX27" fmla="*/ 1878392 w 2258523"/>
              <a:gd name="connsiteY27" fmla="*/ 1351690 h 1832687"/>
              <a:gd name="connsiteX28" fmla="*/ 1863878 w 2258523"/>
              <a:gd name="connsiteY28" fmla="*/ 1395233 h 1832687"/>
              <a:gd name="connsiteX29" fmla="*/ 1834849 w 2258523"/>
              <a:gd name="connsiteY29" fmla="*/ 1511347 h 1832687"/>
              <a:gd name="connsiteX30" fmla="*/ 1820335 w 2258523"/>
              <a:gd name="connsiteY30" fmla="*/ 1641976 h 1832687"/>
              <a:gd name="connsiteX31" fmla="*/ 1588106 w 2258523"/>
              <a:gd name="connsiteY31" fmla="*/ 1671004 h 1832687"/>
              <a:gd name="connsiteX32" fmla="*/ 1544563 w 2258523"/>
              <a:gd name="connsiteY32" fmla="*/ 1641976 h 1832687"/>
              <a:gd name="connsiteX33" fmla="*/ 1457478 w 2258523"/>
              <a:gd name="connsiteY33" fmla="*/ 1554890 h 1832687"/>
              <a:gd name="connsiteX34" fmla="*/ 1413935 w 2258523"/>
              <a:gd name="connsiteY34" fmla="*/ 1540376 h 1832687"/>
              <a:gd name="connsiteX35" fmla="*/ 1312335 w 2258523"/>
              <a:gd name="connsiteY35" fmla="*/ 1554890 h 1832687"/>
              <a:gd name="connsiteX36" fmla="*/ 1239763 w 2258523"/>
              <a:gd name="connsiteY36" fmla="*/ 1656490 h 1832687"/>
              <a:gd name="connsiteX37" fmla="*/ 1225249 w 2258523"/>
              <a:gd name="connsiteY37" fmla="*/ 1700033 h 1832687"/>
              <a:gd name="connsiteX38" fmla="*/ 1123649 w 2258523"/>
              <a:gd name="connsiteY38" fmla="*/ 1758090 h 1832687"/>
              <a:gd name="connsiteX39" fmla="*/ 949478 w 2258523"/>
              <a:gd name="connsiteY39" fmla="*/ 1801633 h 1832687"/>
              <a:gd name="connsiteX40" fmla="*/ 905935 w 2258523"/>
              <a:gd name="connsiteY40" fmla="*/ 1816147 h 1832687"/>
              <a:gd name="connsiteX41" fmla="*/ 833363 w 2258523"/>
              <a:gd name="connsiteY41" fmla="*/ 1830661 h 1832687"/>
              <a:gd name="connsiteX42" fmla="*/ 470506 w 2258523"/>
              <a:gd name="connsiteY42" fmla="*/ 1816147 h 1832687"/>
              <a:gd name="connsiteX43" fmla="*/ 412449 w 2258523"/>
              <a:gd name="connsiteY43" fmla="*/ 1772604 h 1832687"/>
              <a:gd name="connsiteX44" fmla="*/ 296335 w 2258523"/>
              <a:gd name="connsiteY44" fmla="*/ 1714547 h 1832687"/>
              <a:gd name="connsiteX45" fmla="*/ 209249 w 2258523"/>
              <a:gd name="connsiteY45" fmla="*/ 1627461 h 1832687"/>
              <a:gd name="connsiteX46" fmla="*/ 165706 w 2258523"/>
              <a:gd name="connsiteY46" fmla="*/ 1583919 h 1832687"/>
              <a:gd name="connsiteX47" fmla="*/ 107649 w 2258523"/>
              <a:gd name="connsiteY47" fmla="*/ 1496833 h 1832687"/>
              <a:gd name="connsiteX48" fmla="*/ 151192 w 2258523"/>
              <a:gd name="connsiteY48" fmla="*/ 1337176 h 1832687"/>
              <a:gd name="connsiteX49" fmla="*/ 209249 w 2258523"/>
              <a:gd name="connsiteY49" fmla="*/ 1293633 h 1832687"/>
              <a:gd name="connsiteX50" fmla="*/ 223763 w 2258523"/>
              <a:gd name="connsiteY50" fmla="*/ 1250090 h 1832687"/>
              <a:gd name="connsiteX51" fmla="*/ 267306 w 2258523"/>
              <a:gd name="connsiteY51" fmla="*/ 1206547 h 1832687"/>
              <a:gd name="connsiteX52" fmla="*/ 209249 w 2258523"/>
              <a:gd name="connsiteY52" fmla="*/ 1017861 h 1832687"/>
              <a:gd name="connsiteX53" fmla="*/ 122163 w 2258523"/>
              <a:gd name="connsiteY53" fmla="*/ 945290 h 1832687"/>
              <a:gd name="connsiteX54" fmla="*/ 93135 w 2258523"/>
              <a:gd name="connsiteY54" fmla="*/ 901747 h 1832687"/>
              <a:gd name="connsiteX55" fmla="*/ 20563 w 2258523"/>
              <a:gd name="connsiteY55" fmla="*/ 814661 h 1832687"/>
              <a:gd name="connsiteX56" fmla="*/ 35078 w 2258523"/>
              <a:gd name="connsiteY56" fmla="*/ 509861 h 1832687"/>
              <a:gd name="connsiteX57" fmla="*/ 93135 w 2258523"/>
              <a:gd name="connsiteY57" fmla="*/ 495347 h 1832687"/>
              <a:gd name="connsiteX58" fmla="*/ 136678 w 2258523"/>
              <a:gd name="connsiteY58" fmla="*/ 451804 h 1832687"/>
              <a:gd name="connsiteX59" fmla="*/ 180220 w 2258523"/>
              <a:gd name="connsiteY59" fmla="*/ 422776 h 1832687"/>
              <a:gd name="connsiteX60" fmla="*/ 194735 w 2258523"/>
              <a:gd name="connsiteY60" fmla="*/ 335690 h 1832687"/>
              <a:gd name="connsiteX61" fmla="*/ 194735 w 2258523"/>
              <a:gd name="connsiteY61" fmla="*/ 335690 h 1832687"/>
              <a:gd name="connsiteX62" fmla="*/ 180220 w 2258523"/>
              <a:gd name="connsiteY62" fmla="*/ 306661 h 1832687"/>
              <a:gd name="connsiteX63" fmla="*/ 194735 w 2258523"/>
              <a:gd name="connsiteY63" fmla="*/ 379233 h 183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2258523" h="1832687">
                <a:moveTo>
                  <a:pt x="136678" y="350204"/>
                </a:moveTo>
                <a:cubicBezTo>
                  <a:pt x="156030" y="335690"/>
                  <a:pt x="181914" y="327174"/>
                  <a:pt x="194735" y="306661"/>
                </a:cubicBezTo>
                <a:cubicBezTo>
                  <a:pt x="207810" y="285741"/>
                  <a:pt x="203266" y="258023"/>
                  <a:pt x="209249" y="234090"/>
                </a:cubicBezTo>
                <a:cubicBezTo>
                  <a:pt x="220320" y="189805"/>
                  <a:pt x="232122" y="167674"/>
                  <a:pt x="267306" y="132490"/>
                </a:cubicBezTo>
                <a:cubicBezTo>
                  <a:pt x="279641" y="120155"/>
                  <a:pt x="296335" y="113137"/>
                  <a:pt x="310849" y="103461"/>
                </a:cubicBezTo>
                <a:cubicBezTo>
                  <a:pt x="364068" y="108299"/>
                  <a:pt x="419239" y="102897"/>
                  <a:pt x="470506" y="117976"/>
                </a:cubicBezTo>
                <a:cubicBezTo>
                  <a:pt x="503976" y="127820"/>
                  <a:pt x="525388" y="162615"/>
                  <a:pt x="557592" y="176033"/>
                </a:cubicBezTo>
                <a:cubicBezTo>
                  <a:pt x="584757" y="187352"/>
                  <a:pt x="615820" y="184776"/>
                  <a:pt x="644678" y="190547"/>
                </a:cubicBezTo>
                <a:cubicBezTo>
                  <a:pt x="664239" y="194459"/>
                  <a:pt x="683383" y="200223"/>
                  <a:pt x="702735" y="205061"/>
                </a:cubicBezTo>
                <a:cubicBezTo>
                  <a:pt x="741440" y="200223"/>
                  <a:pt x="780472" y="197524"/>
                  <a:pt x="818849" y="190547"/>
                </a:cubicBezTo>
                <a:cubicBezTo>
                  <a:pt x="833902" y="187810"/>
                  <a:pt x="847681" y="180236"/>
                  <a:pt x="862392" y="176033"/>
                </a:cubicBezTo>
                <a:cubicBezTo>
                  <a:pt x="910214" y="162370"/>
                  <a:pt x="943144" y="156980"/>
                  <a:pt x="993020" y="147004"/>
                </a:cubicBezTo>
                <a:cubicBezTo>
                  <a:pt x="1012373" y="137328"/>
                  <a:pt x="1031306" y="126763"/>
                  <a:pt x="1051078" y="117976"/>
                </a:cubicBezTo>
                <a:cubicBezTo>
                  <a:pt x="1074886" y="107395"/>
                  <a:pt x="1100346" y="100599"/>
                  <a:pt x="1123649" y="88947"/>
                </a:cubicBezTo>
                <a:cubicBezTo>
                  <a:pt x="1139251" y="81146"/>
                  <a:pt x="1151159" y="66791"/>
                  <a:pt x="1167192" y="59919"/>
                </a:cubicBezTo>
                <a:cubicBezTo>
                  <a:pt x="1185527" y="52061"/>
                  <a:pt x="1206142" y="51136"/>
                  <a:pt x="1225249" y="45404"/>
                </a:cubicBezTo>
                <a:cubicBezTo>
                  <a:pt x="1376595" y="0"/>
                  <a:pt x="1249425" y="23366"/>
                  <a:pt x="1442963" y="1861"/>
                </a:cubicBezTo>
                <a:cubicBezTo>
                  <a:pt x="1505858" y="6699"/>
                  <a:pt x="1569648" y="4751"/>
                  <a:pt x="1631649" y="16376"/>
                </a:cubicBezTo>
                <a:cubicBezTo>
                  <a:pt x="1751294" y="38810"/>
                  <a:pt x="1603062" y="53115"/>
                  <a:pt x="1718735" y="59919"/>
                </a:cubicBezTo>
                <a:cubicBezTo>
                  <a:pt x="1868535" y="68731"/>
                  <a:pt x="2018697" y="69595"/>
                  <a:pt x="2168678" y="74433"/>
                </a:cubicBezTo>
                <a:cubicBezTo>
                  <a:pt x="2183192" y="88947"/>
                  <a:pt x="2201341" y="100570"/>
                  <a:pt x="2212220" y="117976"/>
                </a:cubicBezTo>
                <a:cubicBezTo>
                  <a:pt x="2253824" y="184543"/>
                  <a:pt x="2258523" y="278682"/>
                  <a:pt x="2226735" y="350204"/>
                </a:cubicBezTo>
                <a:cubicBezTo>
                  <a:pt x="2207283" y="393971"/>
                  <a:pt x="2159002" y="417937"/>
                  <a:pt x="2125135" y="451804"/>
                </a:cubicBezTo>
                <a:cubicBezTo>
                  <a:pt x="1926605" y="650334"/>
                  <a:pt x="2219902" y="362730"/>
                  <a:pt x="2038049" y="524376"/>
                </a:cubicBezTo>
                <a:cubicBezTo>
                  <a:pt x="2007366" y="551650"/>
                  <a:pt x="1950963" y="611461"/>
                  <a:pt x="1950963" y="611461"/>
                </a:cubicBezTo>
                <a:cubicBezTo>
                  <a:pt x="1916925" y="713577"/>
                  <a:pt x="1961226" y="587514"/>
                  <a:pt x="1907420" y="713061"/>
                </a:cubicBezTo>
                <a:cubicBezTo>
                  <a:pt x="1901393" y="727123"/>
                  <a:pt x="1897744" y="742090"/>
                  <a:pt x="1892906" y="756604"/>
                </a:cubicBezTo>
                <a:cubicBezTo>
                  <a:pt x="1888068" y="954966"/>
                  <a:pt x="1887402" y="1153474"/>
                  <a:pt x="1878392" y="1351690"/>
                </a:cubicBezTo>
                <a:cubicBezTo>
                  <a:pt x="1877697" y="1366974"/>
                  <a:pt x="1867904" y="1380473"/>
                  <a:pt x="1863878" y="1395233"/>
                </a:cubicBezTo>
                <a:cubicBezTo>
                  <a:pt x="1853381" y="1433723"/>
                  <a:pt x="1834849" y="1511347"/>
                  <a:pt x="1834849" y="1511347"/>
                </a:cubicBezTo>
                <a:cubicBezTo>
                  <a:pt x="1830011" y="1554890"/>
                  <a:pt x="1834189" y="1600413"/>
                  <a:pt x="1820335" y="1641976"/>
                </a:cubicBezTo>
                <a:cubicBezTo>
                  <a:pt x="1789483" y="1734532"/>
                  <a:pt x="1621176" y="1673548"/>
                  <a:pt x="1588106" y="1671004"/>
                </a:cubicBezTo>
                <a:cubicBezTo>
                  <a:pt x="1573592" y="1661328"/>
                  <a:pt x="1557601" y="1653565"/>
                  <a:pt x="1544563" y="1641976"/>
                </a:cubicBezTo>
                <a:cubicBezTo>
                  <a:pt x="1513880" y="1614702"/>
                  <a:pt x="1496424" y="1567872"/>
                  <a:pt x="1457478" y="1554890"/>
                </a:cubicBezTo>
                <a:lnTo>
                  <a:pt x="1413935" y="1540376"/>
                </a:lnTo>
                <a:cubicBezTo>
                  <a:pt x="1380068" y="1545214"/>
                  <a:pt x="1342934" y="1539591"/>
                  <a:pt x="1312335" y="1554890"/>
                </a:cubicBezTo>
                <a:cubicBezTo>
                  <a:pt x="1303334" y="1559391"/>
                  <a:pt x="1249754" y="1641503"/>
                  <a:pt x="1239763" y="1656490"/>
                </a:cubicBezTo>
                <a:cubicBezTo>
                  <a:pt x="1234925" y="1671004"/>
                  <a:pt x="1235043" y="1688280"/>
                  <a:pt x="1225249" y="1700033"/>
                </a:cubicBezTo>
                <a:cubicBezTo>
                  <a:pt x="1191452" y="1740589"/>
                  <a:pt x="1167057" y="1743621"/>
                  <a:pt x="1123649" y="1758090"/>
                </a:cubicBezTo>
                <a:cubicBezTo>
                  <a:pt x="1037108" y="1815785"/>
                  <a:pt x="1113883" y="1774233"/>
                  <a:pt x="949478" y="1801633"/>
                </a:cubicBezTo>
                <a:cubicBezTo>
                  <a:pt x="934387" y="1804148"/>
                  <a:pt x="920778" y="1812436"/>
                  <a:pt x="905935" y="1816147"/>
                </a:cubicBezTo>
                <a:cubicBezTo>
                  <a:pt x="882002" y="1822130"/>
                  <a:pt x="857554" y="1825823"/>
                  <a:pt x="833363" y="1830661"/>
                </a:cubicBezTo>
                <a:cubicBezTo>
                  <a:pt x="712411" y="1825823"/>
                  <a:pt x="590420" y="1832687"/>
                  <a:pt x="470506" y="1816147"/>
                </a:cubicBezTo>
                <a:cubicBezTo>
                  <a:pt x="446542" y="1812842"/>
                  <a:pt x="433344" y="1784793"/>
                  <a:pt x="412449" y="1772604"/>
                </a:cubicBezTo>
                <a:cubicBezTo>
                  <a:pt x="375071" y="1750800"/>
                  <a:pt x="330953" y="1740511"/>
                  <a:pt x="296335" y="1714547"/>
                </a:cubicBezTo>
                <a:cubicBezTo>
                  <a:pt x="185078" y="1631104"/>
                  <a:pt x="279997" y="1712357"/>
                  <a:pt x="209249" y="1627461"/>
                </a:cubicBezTo>
                <a:cubicBezTo>
                  <a:pt x="196108" y="1611692"/>
                  <a:pt x="178308" y="1600121"/>
                  <a:pt x="165706" y="1583919"/>
                </a:cubicBezTo>
                <a:cubicBezTo>
                  <a:pt x="144287" y="1556380"/>
                  <a:pt x="107649" y="1496833"/>
                  <a:pt x="107649" y="1496833"/>
                </a:cubicBezTo>
                <a:cubicBezTo>
                  <a:pt x="115211" y="1443900"/>
                  <a:pt x="113196" y="1381505"/>
                  <a:pt x="151192" y="1337176"/>
                </a:cubicBezTo>
                <a:cubicBezTo>
                  <a:pt x="166935" y="1318809"/>
                  <a:pt x="189897" y="1308147"/>
                  <a:pt x="209249" y="1293633"/>
                </a:cubicBezTo>
                <a:cubicBezTo>
                  <a:pt x="214087" y="1279119"/>
                  <a:pt x="215276" y="1262820"/>
                  <a:pt x="223763" y="1250090"/>
                </a:cubicBezTo>
                <a:cubicBezTo>
                  <a:pt x="235149" y="1233011"/>
                  <a:pt x="264403" y="1226867"/>
                  <a:pt x="267306" y="1206547"/>
                </a:cubicBezTo>
                <a:cubicBezTo>
                  <a:pt x="288998" y="1054708"/>
                  <a:pt x="284921" y="1068310"/>
                  <a:pt x="209249" y="1017861"/>
                </a:cubicBezTo>
                <a:cubicBezTo>
                  <a:pt x="138522" y="911774"/>
                  <a:pt x="232656" y="1037369"/>
                  <a:pt x="122163" y="945290"/>
                </a:cubicBezTo>
                <a:cubicBezTo>
                  <a:pt x="108762" y="934123"/>
                  <a:pt x="104302" y="915148"/>
                  <a:pt x="93135" y="901747"/>
                </a:cubicBezTo>
                <a:cubicBezTo>
                  <a:pt x="0" y="789984"/>
                  <a:pt x="92641" y="922777"/>
                  <a:pt x="20563" y="814661"/>
                </a:cubicBezTo>
                <a:cubicBezTo>
                  <a:pt x="25401" y="713061"/>
                  <a:pt x="12536" y="609047"/>
                  <a:pt x="35078" y="509861"/>
                </a:cubicBezTo>
                <a:cubicBezTo>
                  <a:pt x="39499" y="490409"/>
                  <a:pt x="75815" y="505244"/>
                  <a:pt x="93135" y="495347"/>
                </a:cubicBezTo>
                <a:cubicBezTo>
                  <a:pt x="110957" y="485163"/>
                  <a:pt x="120909" y="464945"/>
                  <a:pt x="136678" y="451804"/>
                </a:cubicBezTo>
                <a:cubicBezTo>
                  <a:pt x="150079" y="440637"/>
                  <a:pt x="165706" y="432452"/>
                  <a:pt x="180220" y="422776"/>
                </a:cubicBezTo>
                <a:cubicBezTo>
                  <a:pt x="199325" y="365464"/>
                  <a:pt x="194735" y="394533"/>
                  <a:pt x="194735" y="335690"/>
                </a:cubicBezTo>
                <a:lnTo>
                  <a:pt x="194735" y="335690"/>
                </a:lnTo>
                <a:lnTo>
                  <a:pt x="180220" y="306661"/>
                </a:lnTo>
                <a:lnTo>
                  <a:pt x="194735" y="379233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0" name="CaixaDeTexto 6"/>
          <p:cNvSpPr txBox="1"/>
          <p:nvPr/>
        </p:nvSpPr>
        <p:spPr>
          <a:xfrm>
            <a:off x="723900" y="1298575"/>
            <a:ext cx="571500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0.9</a:t>
            </a:r>
          </a:p>
        </p:txBody>
      </p:sp>
      <p:sp>
        <p:nvSpPr>
          <p:cNvPr id="11" name="CaixaDeTexto 7"/>
          <p:cNvSpPr txBox="1"/>
          <p:nvPr/>
        </p:nvSpPr>
        <p:spPr>
          <a:xfrm>
            <a:off x="1366838" y="1870075"/>
            <a:ext cx="571500" cy="3698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0.5</a:t>
            </a:r>
          </a:p>
        </p:txBody>
      </p:sp>
      <p:sp>
        <p:nvSpPr>
          <p:cNvPr id="14" name="Forma livre 4"/>
          <p:cNvSpPr/>
          <p:nvPr/>
        </p:nvSpPr>
        <p:spPr>
          <a:xfrm>
            <a:off x="312738" y="4454525"/>
            <a:ext cx="2259012" cy="1831975"/>
          </a:xfrm>
          <a:custGeom>
            <a:avLst/>
            <a:gdLst>
              <a:gd name="connsiteX0" fmla="*/ 136678 w 2258523"/>
              <a:gd name="connsiteY0" fmla="*/ 350204 h 1832687"/>
              <a:gd name="connsiteX1" fmla="*/ 194735 w 2258523"/>
              <a:gd name="connsiteY1" fmla="*/ 306661 h 1832687"/>
              <a:gd name="connsiteX2" fmla="*/ 209249 w 2258523"/>
              <a:gd name="connsiteY2" fmla="*/ 234090 h 1832687"/>
              <a:gd name="connsiteX3" fmla="*/ 267306 w 2258523"/>
              <a:gd name="connsiteY3" fmla="*/ 132490 h 1832687"/>
              <a:gd name="connsiteX4" fmla="*/ 310849 w 2258523"/>
              <a:gd name="connsiteY4" fmla="*/ 103461 h 1832687"/>
              <a:gd name="connsiteX5" fmla="*/ 470506 w 2258523"/>
              <a:gd name="connsiteY5" fmla="*/ 117976 h 1832687"/>
              <a:gd name="connsiteX6" fmla="*/ 557592 w 2258523"/>
              <a:gd name="connsiteY6" fmla="*/ 176033 h 1832687"/>
              <a:gd name="connsiteX7" fmla="*/ 644678 w 2258523"/>
              <a:gd name="connsiteY7" fmla="*/ 190547 h 1832687"/>
              <a:gd name="connsiteX8" fmla="*/ 702735 w 2258523"/>
              <a:gd name="connsiteY8" fmla="*/ 205061 h 1832687"/>
              <a:gd name="connsiteX9" fmla="*/ 818849 w 2258523"/>
              <a:gd name="connsiteY9" fmla="*/ 190547 h 1832687"/>
              <a:gd name="connsiteX10" fmla="*/ 862392 w 2258523"/>
              <a:gd name="connsiteY10" fmla="*/ 176033 h 1832687"/>
              <a:gd name="connsiteX11" fmla="*/ 993020 w 2258523"/>
              <a:gd name="connsiteY11" fmla="*/ 147004 h 1832687"/>
              <a:gd name="connsiteX12" fmla="*/ 1051078 w 2258523"/>
              <a:gd name="connsiteY12" fmla="*/ 117976 h 1832687"/>
              <a:gd name="connsiteX13" fmla="*/ 1123649 w 2258523"/>
              <a:gd name="connsiteY13" fmla="*/ 88947 h 1832687"/>
              <a:gd name="connsiteX14" fmla="*/ 1167192 w 2258523"/>
              <a:gd name="connsiteY14" fmla="*/ 59919 h 1832687"/>
              <a:gd name="connsiteX15" fmla="*/ 1225249 w 2258523"/>
              <a:gd name="connsiteY15" fmla="*/ 45404 h 1832687"/>
              <a:gd name="connsiteX16" fmla="*/ 1442963 w 2258523"/>
              <a:gd name="connsiteY16" fmla="*/ 1861 h 1832687"/>
              <a:gd name="connsiteX17" fmla="*/ 1631649 w 2258523"/>
              <a:gd name="connsiteY17" fmla="*/ 16376 h 1832687"/>
              <a:gd name="connsiteX18" fmla="*/ 1718735 w 2258523"/>
              <a:gd name="connsiteY18" fmla="*/ 59919 h 1832687"/>
              <a:gd name="connsiteX19" fmla="*/ 2168678 w 2258523"/>
              <a:gd name="connsiteY19" fmla="*/ 74433 h 1832687"/>
              <a:gd name="connsiteX20" fmla="*/ 2212220 w 2258523"/>
              <a:gd name="connsiteY20" fmla="*/ 117976 h 1832687"/>
              <a:gd name="connsiteX21" fmla="*/ 2226735 w 2258523"/>
              <a:gd name="connsiteY21" fmla="*/ 350204 h 1832687"/>
              <a:gd name="connsiteX22" fmla="*/ 2125135 w 2258523"/>
              <a:gd name="connsiteY22" fmla="*/ 451804 h 1832687"/>
              <a:gd name="connsiteX23" fmla="*/ 2038049 w 2258523"/>
              <a:gd name="connsiteY23" fmla="*/ 524376 h 1832687"/>
              <a:gd name="connsiteX24" fmla="*/ 1950963 w 2258523"/>
              <a:gd name="connsiteY24" fmla="*/ 611461 h 1832687"/>
              <a:gd name="connsiteX25" fmla="*/ 1907420 w 2258523"/>
              <a:gd name="connsiteY25" fmla="*/ 713061 h 1832687"/>
              <a:gd name="connsiteX26" fmla="*/ 1892906 w 2258523"/>
              <a:gd name="connsiteY26" fmla="*/ 756604 h 1832687"/>
              <a:gd name="connsiteX27" fmla="*/ 1878392 w 2258523"/>
              <a:gd name="connsiteY27" fmla="*/ 1351690 h 1832687"/>
              <a:gd name="connsiteX28" fmla="*/ 1863878 w 2258523"/>
              <a:gd name="connsiteY28" fmla="*/ 1395233 h 1832687"/>
              <a:gd name="connsiteX29" fmla="*/ 1834849 w 2258523"/>
              <a:gd name="connsiteY29" fmla="*/ 1511347 h 1832687"/>
              <a:gd name="connsiteX30" fmla="*/ 1820335 w 2258523"/>
              <a:gd name="connsiteY30" fmla="*/ 1641976 h 1832687"/>
              <a:gd name="connsiteX31" fmla="*/ 1588106 w 2258523"/>
              <a:gd name="connsiteY31" fmla="*/ 1671004 h 1832687"/>
              <a:gd name="connsiteX32" fmla="*/ 1544563 w 2258523"/>
              <a:gd name="connsiteY32" fmla="*/ 1641976 h 1832687"/>
              <a:gd name="connsiteX33" fmla="*/ 1457478 w 2258523"/>
              <a:gd name="connsiteY33" fmla="*/ 1554890 h 1832687"/>
              <a:gd name="connsiteX34" fmla="*/ 1413935 w 2258523"/>
              <a:gd name="connsiteY34" fmla="*/ 1540376 h 1832687"/>
              <a:gd name="connsiteX35" fmla="*/ 1312335 w 2258523"/>
              <a:gd name="connsiteY35" fmla="*/ 1554890 h 1832687"/>
              <a:gd name="connsiteX36" fmla="*/ 1239763 w 2258523"/>
              <a:gd name="connsiteY36" fmla="*/ 1656490 h 1832687"/>
              <a:gd name="connsiteX37" fmla="*/ 1225249 w 2258523"/>
              <a:gd name="connsiteY37" fmla="*/ 1700033 h 1832687"/>
              <a:gd name="connsiteX38" fmla="*/ 1123649 w 2258523"/>
              <a:gd name="connsiteY38" fmla="*/ 1758090 h 1832687"/>
              <a:gd name="connsiteX39" fmla="*/ 949478 w 2258523"/>
              <a:gd name="connsiteY39" fmla="*/ 1801633 h 1832687"/>
              <a:gd name="connsiteX40" fmla="*/ 905935 w 2258523"/>
              <a:gd name="connsiteY40" fmla="*/ 1816147 h 1832687"/>
              <a:gd name="connsiteX41" fmla="*/ 833363 w 2258523"/>
              <a:gd name="connsiteY41" fmla="*/ 1830661 h 1832687"/>
              <a:gd name="connsiteX42" fmla="*/ 470506 w 2258523"/>
              <a:gd name="connsiteY42" fmla="*/ 1816147 h 1832687"/>
              <a:gd name="connsiteX43" fmla="*/ 412449 w 2258523"/>
              <a:gd name="connsiteY43" fmla="*/ 1772604 h 1832687"/>
              <a:gd name="connsiteX44" fmla="*/ 296335 w 2258523"/>
              <a:gd name="connsiteY44" fmla="*/ 1714547 h 1832687"/>
              <a:gd name="connsiteX45" fmla="*/ 209249 w 2258523"/>
              <a:gd name="connsiteY45" fmla="*/ 1627461 h 1832687"/>
              <a:gd name="connsiteX46" fmla="*/ 165706 w 2258523"/>
              <a:gd name="connsiteY46" fmla="*/ 1583919 h 1832687"/>
              <a:gd name="connsiteX47" fmla="*/ 107649 w 2258523"/>
              <a:gd name="connsiteY47" fmla="*/ 1496833 h 1832687"/>
              <a:gd name="connsiteX48" fmla="*/ 151192 w 2258523"/>
              <a:gd name="connsiteY48" fmla="*/ 1337176 h 1832687"/>
              <a:gd name="connsiteX49" fmla="*/ 209249 w 2258523"/>
              <a:gd name="connsiteY49" fmla="*/ 1293633 h 1832687"/>
              <a:gd name="connsiteX50" fmla="*/ 223763 w 2258523"/>
              <a:gd name="connsiteY50" fmla="*/ 1250090 h 1832687"/>
              <a:gd name="connsiteX51" fmla="*/ 267306 w 2258523"/>
              <a:gd name="connsiteY51" fmla="*/ 1206547 h 1832687"/>
              <a:gd name="connsiteX52" fmla="*/ 209249 w 2258523"/>
              <a:gd name="connsiteY52" fmla="*/ 1017861 h 1832687"/>
              <a:gd name="connsiteX53" fmla="*/ 122163 w 2258523"/>
              <a:gd name="connsiteY53" fmla="*/ 945290 h 1832687"/>
              <a:gd name="connsiteX54" fmla="*/ 93135 w 2258523"/>
              <a:gd name="connsiteY54" fmla="*/ 901747 h 1832687"/>
              <a:gd name="connsiteX55" fmla="*/ 20563 w 2258523"/>
              <a:gd name="connsiteY55" fmla="*/ 814661 h 1832687"/>
              <a:gd name="connsiteX56" fmla="*/ 35078 w 2258523"/>
              <a:gd name="connsiteY56" fmla="*/ 509861 h 1832687"/>
              <a:gd name="connsiteX57" fmla="*/ 93135 w 2258523"/>
              <a:gd name="connsiteY57" fmla="*/ 495347 h 1832687"/>
              <a:gd name="connsiteX58" fmla="*/ 136678 w 2258523"/>
              <a:gd name="connsiteY58" fmla="*/ 451804 h 1832687"/>
              <a:gd name="connsiteX59" fmla="*/ 180220 w 2258523"/>
              <a:gd name="connsiteY59" fmla="*/ 422776 h 1832687"/>
              <a:gd name="connsiteX60" fmla="*/ 194735 w 2258523"/>
              <a:gd name="connsiteY60" fmla="*/ 335690 h 1832687"/>
              <a:gd name="connsiteX61" fmla="*/ 194735 w 2258523"/>
              <a:gd name="connsiteY61" fmla="*/ 335690 h 1832687"/>
              <a:gd name="connsiteX62" fmla="*/ 180220 w 2258523"/>
              <a:gd name="connsiteY62" fmla="*/ 306661 h 1832687"/>
              <a:gd name="connsiteX63" fmla="*/ 194735 w 2258523"/>
              <a:gd name="connsiteY63" fmla="*/ 379233 h 183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2258523" h="1832687">
                <a:moveTo>
                  <a:pt x="136678" y="350204"/>
                </a:moveTo>
                <a:cubicBezTo>
                  <a:pt x="156030" y="335690"/>
                  <a:pt x="181914" y="327174"/>
                  <a:pt x="194735" y="306661"/>
                </a:cubicBezTo>
                <a:cubicBezTo>
                  <a:pt x="207810" y="285741"/>
                  <a:pt x="203266" y="258023"/>
                  <a:pt x="209249" y="234090"/>
                </a:cubicBezTo>
                <a:cubicBezTo>
                  <a:pt x="220320" y="189805"/>
                  <a:pt x="232122" y="167674"/>
                  <a:pt x="267306" y="132490"/>
                </a:cubicBezTo>
                <a:cubicBezTo>
                  <a:pt x="279641" y="120155"/>
                  <a:pt x="296335" y="113137"/>
                  <a:pt x="310849" y="103461"/>
                </a:cubicBezTo>
                <a:cubicBezTo>
                  <a:pt x="364068" y="108299"/>
                  <a:pt x="419239" y="102897"/>
                  <a:pt x="470506" y="117976"/>
                </a:cubicBezTo>
                <a:cubicBezTo>
                  <a:pt x="503976" y="127820"/>
                  <a:pt x="525388" y="162615"/>
                  <a:pt x="557592" y="176033"/>
                </a:cubicBezTo>
                <a:cubicBezTo>
                  <a:pt x="584757" y="187352"/>
                  <a:pt x="615820" y="184776"/>
                  <a:pt x="644678" y="190547"/>
                </a:cubicBezTo>
                <a:cubicBezTo>
                  <a:pt x="664239" y="194459"/>
                  <a:pt x="683383" y="200223"/>
                  <a:pt x="702735" y="205061"/>
                </a:cubicBezTo>
                <a:cubicBezTo>
                  <a:pt x="741440" y="200223"/>
                  <a:pt x="780472" y="197524"/>
                  <a:pt x="818849" y="190547"/>
                </a:cubicBezTo>
                <a:cubicBezTo>
                  <a:pt x="833902" y="187810"/>
                  <a:pt x="847681" y="180236"/>
                  <a:pt x="862392" y="176033"/>
                </a:cubicBezTo>
                <a:cubicBezTo>
                  <a:pt x="910214" y="162370"/>
                  <a:pt x="943144" y="156980"/>
                  <a:pt x="993020" y="147004"/>
                </a:cubicBezTo>
                <a:cubicBezTo>
                  <a:pt x="1012373" y="137328"/>
                  <a:pt x="1031306" y="126763"/>
                  <a:pt x="1051078" y="117976"/>
                </a:cubicBezTo>
                <a:cubicBezTo>
                  <a:pt x="1074886" y="107395"/>
                  <a:pt x="1100346" y="100599"/>
                  <a:pt x="1123649" y="88947"/>
                </a:cubicBezTo>
                <a:cubicBezTo>
                  <a:pt x="1139251" y="81146"/>
                  <a:pt x="1151159" y="66791"/>
                  <a:pt x="1167192" y="59919"/>
                </a:cubicBezTo>
                <a:cubicBezTo>
                  <a:pt x="1185527" y="52061"/>
                  <a:pt x="1206142" y="51136"/>
                  <a:pt x="1225249" y="45404"/>
                </a:cubicBezTo>
                <a:cubicBezTo>
                  <a:pt x="1376595" y="0"/>
                  <a:pt x="1249425" y="23366"/>
                  <a:pt x="1442963" y="1861"/>
                </a:cubicBezTo>
                <a:cubicBezTo>
                  <a:pt x="1505858" y="6699"/>
                  <a:pt x="1569648" y="4751"/>
                  <a:pt x="1631649" y="16376"/>
                </a:cubicBezTo>
                <a:cubicBezTo>
                  <a:pt x="1751294" y="38810"/>
                  <a:pt x="1603062" y="53115"/>
                  <a:pt x="1718735" y="59919"/>
                </a:cubicBezTo>
                <a:cubicBezTo>
                  <a:pt x="1868535" y="68731"/>
                  <a:pt x="2018697" y="69595"/>
                  <a:pt x="2168678" y="74433"/>
                </a:cubicBezTo>
                <a:cubicBezTo>
                  <a:pt x="2183192" y="88947"/>
                  <a:pt x="2201341" y="100570"/>
                  <a:pt x="2212220" y="117976"/>
                </a:cubicBezTo>
                <a:cubicBezTo>
                  <a:pt x="2253824" y="184543"/>
                  <a:pt x="2258523" y="278682"/>
                  <a:pt x="2226735" y="350204"/>
                </a:cubicBezTo>
                <a:cubicBezTo>
                  <a:pt x="2207283" y="393971"/>
                  <a:pt x="2159002" y="417937"/>
                  <a:pt x="2125135" y="451804"/>
                </a:cubicBezTo>
                <a:cubicBezTo>
                  <a:pt x="1926605" y="650334"/>
                  <a:pt x="2219902" y="362730"/>
                  <a:pt x="2038049" y="524376"/>
                </a:cubicBezTo>
                <a:cubicBezTo>
                  <a:pt x="2007366" y="551650"/>
                  <a:pt x="1950963" y="611461"/>
                  <a:pt x="1950963" y="611461"/>
                </a:cubicBezTo>
                <a:cubicBezTo>
                  <a:pt x="1916925" y="713577"/>
                  <a:pt x="1961226" y="587514"/>
                  <a:pt x="1907420" y="713061"/>
                </a:cubicBezTo>
                <a:cubicBezTo>
                  <a:pt x="1901393" y="727123"/>
                  <a:pt x="1897744" y="742090"/>
                  <a:pt x="1892906" y="756604"/>
                </a:cubicBezTo>
                <a:cubicBezTo>
                  <a:pt x="1888068" y="954966"/>
                  <a:pt x="1887402" y="1153474"/>
                  <a:pt x="1878392" y="1351690"/>
                </a:cubicBezTo>
                <a:cubicBezTo>
                  <a:pt x="1877697" y="1366974"/>
                  <a:pt x="1867904" y="1380473"/>
                  <a:pt x="1863878" y="1395233"/>
                </a:cubicBezTo>
                <a:cubicBezTo>
                  <a:pt x="1853381" y="1433723"/>
                  <a:pt x="1834849" y="1511347"/>
                  <a:pt x="1834849" y="1511347"/>
                </a:cubicBezTo>
                <a:cubicBezTo>
                  <a:pt x="1830011" y="1554890"/>
                  <a:pt x="1834189" y="1600413"/>
                  <a:pt x="1820335" y="1641976"/>
                </a:cubicBezTo>
                <a:cubicBezTo>
                  <a:pt x="1789483" y="1734532"/>
                  <a:pt x="1621176" y="1673548"/>
                  <a:pt x="1588106" y="1671004"/>
                </a:cubicBezTo>
                <a:cubicBezTo>
                  <a:pt x="1573592" y="1661328"/>
                  <a:pt x="1557601" y="1653565"/>
                  <a:pt x="1544563" y="1641976"/>
                </a:cubicBezTo>
                <a:cubicBezTo>
                  <a:pt x="1513880" y="1614702"/>
                  <a:pt x="1496424" y="1567872"/>
                  <a:pt x="1457478" y="1554890"/>
                </a:cubicBezTo>
                <a:lnTo>
                  <a:pt x="1413935" y="1540376"/>
                </a:lnTo>
                <a:cubicBezTo>
                  <a:pt x="1380068" y="1545214"/>
                  <a:pt x="1342934" y="1539591"/>
                  <a:pt x="1312335" y="1554890"/>
                </a:cubicBezTo>
                <a:cubicBezTo>
                  <a:pt x="1303334" y="1559391"/>
                  <a:pt x="1249754" y="1641503"/>
                  <a:pt x="1239763" y="1656490"/>
                </a:cubicBezTo>
                <a:cubicBezTo>
                  <a:pt x="1234925" y="1671004"/>
                  <a:pt x="1235043" y="1688280"/>
                  <a:pt x="1225249" y="1700033"/>
                </a:cubicBezTo>
                <a:cubicBezTo>
                  <a:pt x="1191452" y="1740589"/>
                  <a:pt x="1167057" y="1743621"/>
                  <a:pt x="1123649" y="1758090"/>
                </a:cubicBezTo>
                <a:cubicBezTo>
                  <a:pt x="1037108" y="1815785"/>
                  <a:pt x="1113883" y="1774233"/>
                  <a:pt x="949478" y="1801633"/>
                </a:cubicBezTo>
                <a:cubicBezTo>
                  <a:pt x="934387" y="1804148"/>
                  <a:pt x="920778" y="1812436"/>
                  <a:pt x="905935" y="1816147"/>
                </a:cubicBezTo>
                <a:cubicBezTo>
                  <a:pt x="882002" y="1822130"/>
                  <a:pt x="857554" y="1825823"/>
                  <a:pt x="833363" y="1830661"/>
                </a:cubicBezTo>
                <a:cubicBezTo>
                  <a:pt x="712411" y="1825823"/>
                  <a:pt x="590420" y="1832687"/>
                  <a:pt x="470506" y="1816147"/>
                </a:cubicBezTo>
                <a:cubicBezTo>
                  <a:pt x="446542" y="1812842"/>
                  <a:pt x="433344" y="1784793"/>
                  <a:pt x="412449" y="1772604"/>
                </a:cubicBezTo>
                <a:cubicBezTo>
                  <a:pt x="375071" y="1750800"/>
                  <a:pt x="330953" y="1740511"/>
                  <a:pt x="296335" y="1714547"/>
                </a:cubicBezTo>
                <a:cubicBezTo>
                  <a:pt x="185078" y="1631104"/>
                  <a:pt x="279997" y="1712357"/>
                  <a:pt x="209249" y="1627461"/>
                </a:cubicBezTo>
                <a:cubicBezTo>
                  <a:pt x="196108" y="1611692"/>
                  <a:pt x="178308" y="1600121"/>
                  <a:pt x="165706" y="1583919"/>
                </a:cubicBezTo>
                <a:cubicBezTo>
                  <a:pt x="144287" y="1556380"/>
                  <a:pt x="107649" y="1496833"/>
                  <a:pt x="107649" y="1496833"/>
                </a:cubicBezTo>
                <a:cubicBezTo>
                  <a:pt x="115211" y="1443900"/>
                  <a:pt x="113196" y="1381505"/>
                  <a:pt x="151192" y="1337176"/>
                </a:cubicBezTo>
                <a:cubicBezTo>
                  <a:pt x="166935" y="1318809"/>
                  <a:pt x="189897" y="1308147"/>
                  <a:pt x="209249" y="1293633"/>
                </a:cubicBezTo>
                <a:cubicBezTo>
                  <a:pt x="214087" y="1279119"/>
                  <a:pt x="215276" y="1262820"/>
                  <a:pt x="223763" y="1250090"/>
                </a:cubicBezTo>
                <a:cubicBezTo>
                  <a:pt x="235149" y="1233011"/>
                  <a:pt x="264403" y="1226867"/>
                  <a:pt x="267306" y="1206547"/>
                </a:cubicBezTo>
                <a:cubicBezTo>
                  <a:pt x="288998" y="1054708"/>
                  <a:pt x="284921" y="1068310"/>
                  <a:pt x="209249" y="1017861"/>
                </a:cubicBezTo>
                <a:cubicBezTo>
                  <a:pt x="138522" y="911774"/>
                  <a:pt x="232656" y="1037369"/>
                  <a:pt x="122163" y="945290"/>
                </a:cubicBezTo>
                <a:cubicBezTo>
                  <a:pt x="108762" y="934123"/>
                  <a:pt x="104302" y="915148"/>
                  <a:pt x="93135" y="901747"/>
                </a:cubicBezTo>
                <a:cubicBezTo>
                  <a:pt x="0" y="789984"/>
                  <a:pt x="92641" y="922777"/>
                  <a:pt x="20563" y="814661"/>
                </a:cubicBezTo>
                <a:cubicBezTo>
                  <a:pt x="25401" y="713061"/>
                  <a:pt x="12536" y="609047"/>
                  <a:pt x="35078" y="509861"/>
                </a:cubicBezTo>
                <a:cubicBezTo>
                  <a:pt x="39499" y="490409"/>
                  <a:pt x="75815" y="505244"/>
                  <a:pt x="93135" y="495347"/>
                </a:cubicBezTo>
                <a:cubicBezTo>
                  <a:pt x="110957" y="485163"/>
                  <a:pt x="120909" y="464945"/>
                  <a:pt x="136678" y="451804"/>
                </a:cubicBezTo>
                <a:cubicBezTo>
                  <a:pt x="150079" y="440637"/>
                  <a:pt x="165706" y="432452"/>
                  <a:pt x="180220" y="422776"/>
                </a:cubicBezTo>
                <a:cubicBezTo>
                  <a:pt x="199325" y="365464"/>
                  <a:pt x="194735" y="394533"/>
                  <a:pt x="194735" y="335690"/>
                </a:cubicBezTo>
                <a:lnTo>
                  <a:pt x="194735" y="335690"/>
                </a:lnTo>
                <a:lnTo>
                  <a:pt x="180220" y="306661"/>
                </a:lnTo>
                <a:lnTo>
                  <a:pt x="194735" y="379233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6" name="Oval 15"/>
          <p:cNvSpPr/>
          <p:nvPr/>
        </p:nvSpPr>
        <p:spPr>
          <a:xfrm>
            <a:off x="1714500" y="5572125"/>
            <a:ext cx="71438" cy="714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7" name="Oval 16"/>
          <p:cNvSpPr/>
          <p:nvPr/>
        </p:nvSpPr>
        <p:spPr>
          <a:xfrm>
            <a:off x="928688" y="4857750"/>
            <a:ext cx="71437" cy="714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5305" name="TextBox 17"/>
          <p:cNvSpPr txBox="1">
            <a:spLocks noChangeArrowheads="1"/>
          </p:cNvSpPr>
          <p:nvPr/>
        </p:nvSpPr>
        <p:spPr bwMode="auto">
          <a:xfrm>
            <a:off x="1785938" y="3214688"/>
            <a:ext cx="13573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i="1">
                <a:latin typeface="Calibri" pitchFamily="34" charset="0"/>
              </a:rPr>
              <a:t>Geração de centróides</a:t>
            </a:r>
          </a:p>
        </p:txBody>
      </p:sp>
      <p:sp>
        <p:nvSpPr>
          <p:cNvPr id="55306" name="Rectangle 18"/>
          <p:cNvSpPr>
            <a:spLocks noChangeArrowheads="1"/>
          </p:cNvSpPr>
          <p:nvPr/>
        </p:nvSpPr>
        <p:spPr bwMode="auto">
          <a:xfrm>
            <a:off x="428625" y="4714875"/>
            <a:ext cx="476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alibri" pitchFamily="34" charset="0"/>
              </a:rPr>
              <a:t>0.9</a:t>
            </a:r>
          </a:p>
        </p:txBody>
      </p:sp>
      <p:sp>
        <p:nvSpPr>
          <p:cNvPr id="55307" name="Rectangle 19"/>
          <p:cNvSpPr>
            <a:spLocks noChangeArrowheads="1"/>
          </p:cNvSpPr>
          <p:nvPr/>
        </p:nvSpPr>
        <p:spPr bwMode="auto">
          <a:xfrm>
            <a:off x="1143000" y="5429250"/>
            <a:ext cx="476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alibri" pitchFamily="34" charset="0"/>
              </a:rPr>
              <a:t>0.5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3286125" y="5037138"/>
            <a:ext cx="1857375" cy="5715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5309" name="TextBox 21"/>
          <p:cNvSpPr txBox="1">
            <a:spLocks noChangeArrowheads="1"/>
          </p:cNvSpPr>
          <p:nvPr/>
        </p:nvSpPr>
        <p:spPr bwMode="auto">
          <a:xfrm>
            <a:off x="3286125" y="5786438"/>
            <a:ext cx="1857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i="1">
                <a:latin typeface="Calibri" pitchFamily="34" charset="0"/>
              </a:rPr>
              <a:t>Coletar dado potencial por soma</a:t>
            </a:r>
          </a:p>
        </p:txBody>
      </p:sp>
      <p:sp>
        <p:nvSpPr>
          <p:cNvPr id="23" name="Forma livre 4"/>
          <p:cNvSpPr/>
          <p:nvPr/>
        </p:nvSpPr>
        <p:spPr>
          <a:xfrm>
            <a:off x="6242050" y="4357688"/>
            <a:ext cx="2259013" cy="1831975"/>
          </a:xfrm>
          <a:custGeom>
            <a:avLst/>
            <a:gdLst>
              <a:gd name="connsiteX0" fmla="*/ 136678 w 2258523"/>
              <a:gd name="connsiteY0" fmla="*/ 350204 h 1832687"/>
              <a:gd name="connsiteX1" fmla="*/ 194735 w 2258523"/>
              <a:gd name="connsiteY1" fmla="*/ 306661 h 1832687"/>
              <a:gd name="connsiteX2" fmla="*/ 209249 w 2258523"/>
              <a:gd name="connsiteY2" fmla="*/ 234090 h 1832687"/>
              <a:gd name="connsiteX3" fmla="*/ 267306 w 2258523"/>
              <a:gd name="connsiteY3" fmla="*/ 132490 h 1832687"/>
              <a:gd name="connsiteX4" fmla="*/ 310849 w 2258523"/>
              <a:gd name="connsiteY4" fmla="*/ 103461 h 1832687"/>
              <a:gd name="connsiteX5" fmla="*/ 470506 w 2258523"/>
              <a:gd name="connsiteY5" fmla="*/ 117976 h 1832687"/>
              <a:gd name="connsiteX6" fmla="*/ 557592 w 2258523"/>
              <a:gd name="connsiteY6" fmla="*/ 176033 h 1832687"/>
              <a:gd name="connsiteX7" fmla="*/ 644678 w 2258523"/>
              <a:gd name="connsiteY7" fmla="*/ 190547 h 1832687"/>
              <a:gd name="connsiteX8" fmla="*/ 702735 w 2258523"/>
              <a:gd name="connsiteY8" fmla="*/ 205061 h 1832687"/>
              <a:gd name="connsiteX9" fmla="*/ 818849 w 2258523"/>
              <a:gd name="connsiteY9" fmla="*/ 190547 h 1832687"/>
              <a:gd name="connsiteX10" fmla="*/ 862392 w 2258523"/>
              <a:gd name="connsiteY10" fmla="*/ 176033 h 1832687"/>
              <a:gd name="connsiteX11" fmla="*/ 993020 w 2258523"/>
              <a:gd name="connsiteY11" fmla="*/ 147004 h 1832687"/>
              <a:gd name="connsiteX12" fmla="*/ 1051078 w 2258523"/>
              <a:gd name="connsiteY12" fmla="*/ 117976 h 1832687"/>
              <a:gd name="connsiteX13" fmla="*/ 1123649 w 2258523"/>
              <a:gd name="connsiteY13" fmla="*/ 88947 h 1832687"/>
              <a:gd name="connsiteX14" fmla="*/ 1167192 w 2258523"/>
              <a:gd name="connsiteY14" fmla="*/ 59919 h 1832687"/>
              <a:gd name="connsiteX15" fmla="*/ 1225249 w 2258523"/>
              <a:gd name="connsiteY15" fmla="*/ 45404 h 1832687"/>
              <a:gd name="connsiteX16" fmla="*/ 1442963 w 2258523"/>
              <a:gd name="connsiteY16" fmla="*/ 1861 h 1832687"/>
              <a:gd name="connsiteX17" fmla="*/ 1631649 w 2258523"/>
              <a:gd name="connsiteY17" fmla="*/ 16376 h 1832687"/>
              <a:gd name="connsiteX18" fmla="*/ 1718735 w 2258523"/>
              <a:gd name="connsiteY18" fmla="*/ 59919 h 1832687"/>
              <a:gd name="connsiteX19" fmla="*/ 2168678 w 2258523"/>
              <a:gd name="connsiteY19" fmla="*/ 74433 h 1832687"/>
              <a:gd name="connsiteX20" fmla="*/ 2212220 w 2258523"/>
              <a:gd name="connsiteY20" fmla="*/ 117976 h 1832687"/>
              <a:gd name="connsiteX21" fmla="*/ 2226735 w 2258523"/>
              <a:gd name="connsiteY21" fmla="*/ 350204 h 1832687"/>
              <a:gd name="connsiteX22" fmla="*/ 2125135 w 2258523"/>
              <a:gd name="connsiteY22" fmla="*/ 451804 h 1832687"/>
              <a:gd name="connsiteX23" fmla="*/ 2038049 w 2258523"/>
              <a:gd name="connsiteY23" fmla="*/ 524376 h 1832687"/>
              <a:gd name="connsiteX24" fmla="*/ 1950963 w 2258523"/>
              <a:gd name="connsiteY24" fmla="*/ 611461 h 1832687"/>
              <a:gd name="connsiteX25" fmla="*/ 1907420 w 2258523"/>
              <a:gd name="connsiteY25" fmla="*/ 713061 h 1832687"/>
              <a:gd name="connsiteX26" fmla="*/ 1892906 w 2258523"/>
              <a:gd name="connsiteY26" fmla="*/ 756604 h 1832687"/>
              <a:gd name="connsiteX27" fmla="*/ 1878392 w 2258523"/>
              <a:gd name="connsiteY27" fmla="*/ 1351690 h 1832687"/>
              <a:gd name="connsiteX28" fmla="*/ 1863878 w 2258523"/>
              <a:gd name="connsiteY28" fmla="*/ 1395233 h 1832687"/>
              <a:gd name="connsiteX29" fmla="*/ 1834849 w 2258523"/>
              <a:gd name="connsiteY29" fmla="*/ 1511347 h 1832687"/>
              <a:gd name="connsiteX30" fmla="*/ 1820335 w 2258523"/>
              <a:gd name="connsiteY30" fmla="*/ 1641976 h 1832687"/>
              <a:gd name="connsiteX31" fmla="*/ 1588106 w 2258523"/>
              <a:gd name="connsiteY31" fmla="*/ 1671004 h 1832687"/>
              <a:gd name="connsiteX32" fmla="*/ 1544563 w 2258523"/>
              <a:gd name="connsiteY32" fmla="*/ 1641976 h 1832687"/>
              <a:gd name="connsiteX33" fmla="*/ 1457478 w 2258523"/>
              <a:gd name="connsiteY33" fmla="*/ 1554890 h 1832687"/>
              <a:gd name="connsiteX34" fmla="*/ 1413935 w 2258523"/>
              <a:gd name="connsiteY34" fmla="*/ 1540376 h 1832687"/>
              <a:gd name="connsiteX35" fmla="*/ 1312335 w 2258523"/>
              <a:gd name="connsiteY35" fmla="*/ 1554890 h 1832687"/>
              <a:gd name="connsiteX36" fmla="*/ 1239763 w 2258523"/>
              <a:gd name="connsiteY36" fmla="*/ 1656490 h 1832687"/>
              <a:gd name="connsiteX37" fmla="*/ 1225249 w 2258523"/>
              <a:gd name="connsiteY37" fmla="*/ 1700033 h 1832687"/>
              <a:gd name="connsiteX38" fmla="*/ 1123649 w 2258523"/>
              <a:gd name="connsiteY38" fmla="*/ 1758090 h 1832687"/>
              <a:gd name="connsiteX39" fmla="*/ 949478 w 2258523"/>
              <a:gd name="connsiteY39" fmla="*/ 1801633 h 1832687"/>
              <a:gd name="connsiteX40" fmla="*/ 905935 w 2258523"/>
              <a:gd name="connsiteY40" fmla="*/ 1816147 h 1832687"/>
              <a:gd name="connsiteX41" fmla="*/ 833363 w 2258523"/>
              <a:gd name="connsiteY41" fmla="*/ 1830661 h 1832687"/>
              <a:gd name="connsiteX42" fmla="*/ 470506 w 2258523"/>
              <a:gd name="connsiteY42" fmla="*/ 1816147 h 1832687"/>
              <a:gd name="connsiteX43" fmla="*/ 412449 w 2258523"/>
              <a:gd name="connsiteY43" fmla="*/ 1772604 h 1832687"/>
              <a:gd name="connsiteX44" fmla="*/ 296335 w 2258523"/>
              <a:gd name="connsiteY44" fmla="*/ 1714547 h 1832687"/>
              <a:gd name="connsiteX45" fmla="*/ 209249 w 2258523"/>
              <a:gd name="connsiteY45" fmla="*/ 1627461 h 1832687"/>
              <a:gd name="connsiteX46" fmla="*/ 165706 w 2258523"/>
              <a:gd name="connsiteY46" fmla="*/ 1583919 h 1832687"/>
              <a:gd name="connsiteX47" fmla="*/ 107649 w 2258523"/>
              <a:gd name="connsiteY47" fmla="*/ 1496833 h 1832687"/>
              <a:gd name="connsiteX48" fmla="*/ 151192 w 2258523"/>
              <a:gd name="connsiteY48" fmla="*/ 1337176 h 1832687"/>
              <a:gd name="connsiteX49" fmla="*/ 209249 w 2258523"/>
              <a:gd name="connsiteY49" fmla="*/ 1293633 h 1832687"/>
              <a:gd name="connsiteX50" fmla="*/ 223763 w 2258523"/>
              <a:gd name="connsiteY50" fmla="*/ 1250090 h 1832687"/>
              <a:gd name="connsiteX51" fmla="*/ 267306 w 2258523"/>
              <a:gd name="connsiteY51" fmla="*/ 1206547 h 1832687"/>
              <a:gd name="connsiteX52" fmla="*/ 209249 w 2258523"/>
              <a:gd name="connsiteY52" fmla="*/ 1017861 h 1832687"/>
              <a:gd name="connsiteX53" fmla="*/ 122163 w 2258523"/>
              <a:gd name="connsiteY53" fmla="*/ 945290 h 1832687"/>
              <a:gd name="connsiteX54" fmla="*/ 93135 w 2258523"/>
              <a:gd name="connsiteY54" fmla="*/ 901747 h 1832687"/>
              <a:gd name="connsiteX55" fmla="*/ 20563 w 2258523"/>
              <a:gd name="connsiteY55" fmla="*/ 814661 h 1832687"/>
              <a:gd name="connsiteX56" fmla="*/ 35078 w 2258523"/>
              <a:gd name="connsiteY56" fmla="*/ 509861 h 1832687"/>
              <a:gd name="connsiteX57" fmla="*/ 93135 w 2258523"/>
              <a:gd name="connsiteY57" fmla="*/ 495347 h 1832687"/>
              <a:gd name="connsiteX58" fmla="*/ 136678 w 2258523"/>
              <a:gd name="connsiteY58" fmla="*/ 451804 h 1832687"/>
              <a:gd name="connsiteX59" fmla="*/ 180220 w 2258523"/>
              <a:gd name="connsiteY59" fmla="*/ 422776 h 1832687"/>
              <a:gd name="connsiteX60" fmla="*/ 194735 w 2258523"/>
              <a:gd name="connsiteY60" fmla="*/ 335690 h 1832687"/>
              <a:gd name="connsiteX61" fmla="*/ 194735 w 2258523"/>
              <a:gd name="connsiteY61" fmla="*/ 335690 h 1832687"/>
              <a:gd name="connsiteX62" fmla="*/ 180220 w 2258523"/>
              <a:gd name="connsiteY62" fmla="*/ 306661 h 1832687"/>
              <a:gd name="connsiteX63" fmla="*/ 194735 w 2258523"/>
              <a:gd name="connsiteY63" fmla="*/ 379233 h 183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2258523" h="1832687">
                <a:moveTo>
                  <a:pt x="136678" y="350204"/>
                </a:moveTo>
                <a:cubicBezTo>
                  <a:pt x="156030" y="335690"/>
                  <a:pt x="181914" y="327174"/>
                  <a:pt x="194735" y="306661"/>
                </a:cubicBezTo>
                <a:cubicBezTo>
                  <a:pt x="207810" y="285741"/>
                  <a:pt x="203266" y="258023"/>
                  <a:pt x="209249" y="234090"/>
                </a:cubicBezTo>
                <a:cubicBezTo>
                  <a:pt x="220320" y="189805"/>
                  <a:pt x="232122" y="167674"/>
                  <a:pt x="267306" y="132490"/>
                </a:cubicBezTo>
                <a:cubicBezTo>
                  <a:pt x="279641" y="120155"/>
                  <a:pt x="296335" y="113137"/>
                  <a:pt x="310849" y="103461"/>
                </a:cubicBezTo>
                <a:cubicBezTo>
                  <a:pt x="364068" y="108299"/>
                  <a:pt x="419239" y="102897"/>
                  <a:pt x="470506" y="117976"/>
                </a:cubicBezTo>
                <a:cubicBezTo>
                  <a:pt x="503976" y="127820"/>
                  <a:pt x="525388" y="162615"/>
                  <a:pt x="557592" y="176033"/>
                </a:cubicBezTo>
                <a:cubicBezTo>
                  <a:pt x="584757" y="187352"/>
                  <a:pt x="615820" y="184776"/>
                  <a:pt x="644678" y="190547"/>
                </a:cubicBezTo>
                <a:cubicBezTo>
                  <a:pt x="664239" y="194459"/>
                  <a:pt x="683383" y="200223"/>
                  <a:pt x="702735" y="205061"/>
                </a:cubicBezTo>
                <a:cubicBezTo>
                  <a:pt x="741440" y="200223"/>
                  <a:pt x="780472" y="197524"/>
                  <a:pt x="818849" y="190547"/>
                </a:cubicBezTo>
                <a:cubicBezTo>
                  <a:pt x="833902" y="187810"/>
                  <a:pt x="847681" y="180236"/>
                  <a:pt x="862392" y="176033"/>
                </a:cubicBezTo>
                <a:cubicBezTo>
                  <a:pt x="910214" y="162370"/>
                  <a:pt x="943144" y="156980"/>
                  <a:pt x="993020" y="147004"/>
                </a:cubicBezTo>
                <a:cubicBezTo>
                  <a:pt x="1012373" y="137328"/>
                  <a:pt x="1031306" y="126763"/>
                  <a:pt x="1051078" y="117976"/>
                </a:cubicBezTo>
                <a:cubicBezTo>
                  <a:pt x="1074886" y="107395"/>
                  <a:pt x="1100346" y="100599"/>
                  <a:pt x="1123649" y="88947"/>
                </a:cubicBezTo>
                <a:cubicBezTo>
                  <a:pt x="1139251" y="81146"/>
                  <a:pt x="1151159" y="66791"/>
                  <a:pt x="1167192" y="59919"/>
                </a:cubicBezTo>
                <a:cubicBezTo>
                  <a:pt x="1185527" y="52061"/>
                  <a:pt x="1206142" y="51136"/>
                  <a:pt x="1225249" y="45404"/>
                </a:cubicBezTo>
                <a:cubicBezTo>
                  <a:pt x="1376595" y="0"/>
                  <a:pt x="1249425" y="23366"/>
                  <a:pt x="1442963" y="1861"/>
                </a:cubicBezTo>
                <a:cubicBezTo>
                  <a:pt x="1505858" y="6699"/>
                  <a:pt x="1569648" y="4751"/>
                  <a:pt x="1631649" y="16376"/>
                </a:cubicBezTo>
                <a:cubicBezTo>
                  <a:pt x="1751294" y="38810"/>
                  <a:pt x="1603062" y="53115"/>
                  <a:pt x="1718735" y="59919"/>
                </a:cubicBezTo>
                <a:cubicBezTo>
                  <a:pt x="1868535" y="68731"/>
                  <a:pt x="2018697" y="69595"/>
                  <a:pt x="2168678" y="74433"/>
                </a:cubicBezTo>
                <a:cubicBezTo>
                  <a:pt x="2183192" y="88947"/>
                  <a:pt x="2201341" y="100570"/>
                  <a:pt x="2212220" y="117976"/>
                </a:cubicBezTo>
                <a:cubicBezTo>
                  <a:pt x="2253824" y="184543"/>
                  <a:pt x="2258523" y="278682"/>
                  <a:pt x="2226735" y="350204"/>
                </a:cubicBezTo>
                <a:cubicBezTo>
                  <a:pt x="2207283" y="393971"/>
                  <a:pt x="2159002" y="417937"/>
                  <a:pt x="2125135" y="451804"/>
                </a:cubicBezTo>
                <a:cubicBezTo>
                  <a:pt x="1926605" y="650334"/>
                  <a:pt x="2219902" y="362730"/>
                  <a:pt x="2038049" y="524376"/>
                </a:cubicBezTo>
                <a:cubicBezTo>
                  <a:pt x="2007366" y="551650"/>
                  <a:pt x="1950963" y="611461"/>
                  <a:pt x="1950963" y="611461"/>
                </a:cubicBezTo>
                <a:cubicBezTo>
                  <a:pt x="1916925" y="713577"/>
                  <a:pt x="1961226" y="587514"/>
                  <a:pt x="1907420" y="713061"/>
                </a:cubicBezTo>
                <a:cubicBezTo>
                  <a:pt x="1901393" y="727123"/>
                  <a:pt x="1897744" y="742090"/>
                  <a:pt x="1892906" y="756604"/>
                </a:cubicBezTo>
                <a:cubicBezTo>
                  <a:pt x="1888068" y="954966"/>
                  <a:pt x="1887402" y="1153474"/>
                  <a:pt x="1878392" y="1351690"/>
                </a:cubicBezTo>
                <a:cubicBezTo>
                  <a:pt x="1877697" y="1366974"/>
                  <a:pt x="1867904" y="1380473"/>
                  <a:pt x="1863878" y="1395233"/>
                </a:cubicBezTo>
                <a:cubicBezTo>
                  <a:pt x="1853381" y="1433723"/>
                  <a:pt x="1834849" y="1511347"/>
                  <a:pt x="1834849" y="1511347"/>
                </a:cubicBezTo>
                <a:cubicBezTo>
                  <a:pt x="1830011" y="1554890"/>
                  <a:pt x="1834189" y="1600413"/>
                  <a:pt x="1820335" y="1641976"/>
                </a:cubicBezTo>
                <a:cubicBezTo>
                  <a:pt x="1789483" y="1734532"/>
                  <a:pt x="1621176" y="1673548"/>
                  <a:pt x="1588106" y="1671004"/>
                </a:cubicBezTo>
                <a:cubicBezTo>
                  <a:pt x="1573592" y="1661328"/>
                  <a:pt x="1557601" y="1653565"/>
                  <a:pt x="1544563" y="1641976"/>
                </a:cubicBezTo>
                <a:cubicBezTo>
                  <a:pt x="1513880" y="1614702"/>
                  <a:pt x="1496424" y="1567872"/>
                  <a:pt x="1457478" y="1554890"/>
                </a:cubicBezTo>
                <a:lnTo>
                  <a:pt x="1413935" y="1540376"/>
                </a:lnTo>
                <a:cubicBezTo>
                  <a:pt x="1380068" y="1545214"/>
                  <a:pt x="1342934" y="1539591"/>
                  <a:pt x="1312335" y="1554890"/>
                </a:cubicBezTo>
                <a:cubicBezTo>
                  <a:pt x="1303334" y="1559391"/>
                  <a:pt x="1249754" y="1641503"/>
                  <a:pt x="1239763" y="1656490"/>
                </a:cubicBezTo>
                <a:cubicBezTo>
                  <a:pt x="1234925" y="1671004"/>
                  <a:pt x="1235043" y="1688280"/>
                  <a:pt x="1225249" y="1700033"/>
                </a:cubicBezTo>
                <a:cubicBezTo>
                  <a:pt x="1191452" y="1740589"/>
                  <a:pt x="1167057" y="1743621"/>
                  <a:pt x="1123649" y="1758090"/>
                </a:cubicBezTo>
                <a:cubicBezTo>
                  <a:pt x="1037108" y="1815785"/>
                  <a:pt x="1113883" y="1774233"/>
                  <a:pt x="949478" y="1801633"/>
                </a:cubicBezTo>
                <a:cubicBezTo>
                  <a:pt x="934387" y="1804148"/>
                  <a:pt x="920778" y="1812436"/>
                  <a:pt x="905935" y="1816147"/>
                </a:cubicBezTo>
                <a:cubicBezTo>
                  <a:pt x="882002" y="1822130"/>
                  <a:pt x="857554" y="1825823"/>
                  <a:pt x="833363" y="1830661"/>
                </a:cubicBezTo>
                <a:cubicBezTo>
                  <a:pt x="712411" y="1825823"/>
                  <a:pt x="590420" y="1832687"/>
                  <a:pt x="470506" y="1816147"/>
                </a:cubicBezTo>
                <a:cubicBezTo>
                  <a:pt x="446542" y="1812842"/>
                  <a:pt x="433344" y="1784793"/>
                  <a:pt x="412449" y="1772604"/>
                </a:cubicBezTo>
                <a:cubicBezTo>
                  <a:pt x="375071" y="1750800"/>
                  <a:pt x="330953" y="1740511"/>
                  <a:pt x="296335" y="1714547"/>
                </a:cubicBezTo>
                <a:cubicBezTo>
                  <a:pt x="185078" y="1631104"/>
                  <a:pt x="279997" y="1712357"/>
                  <a:pt x="209249" y="1627461"/>
                </a:cubicBezTo>
                <a:cubicBezTo>
                  <a:pt x="196108" y="1611692"/>
                  <a:pt x="178308" y="1600121"/>
                  <a:pt x="165706" y="1583919"/>
                </a:cubicBezTo>
                <a:cubicBezTo>
                  <a:pt x="144287" y="1556380"/>
                  <a:pt x="107649" y="1496833"/>
                  <a:pt x="107649" y="1496833"/>
                </a:cubicBezTo>
                <a:cubicBezTo>
                  <a:pt x="115211" y="1443900"/>
                  <a:pt x="113196" y="1381505"/>
                  <a:pt x="151192" y="1337176"/>
                </a:cubicBezTo>
                <a:cubicBezTo>
                  <a:pt x="166935" y="1318809"/>
                  <a:pt x="189897" y="1308147"/>
                  <a:pt x="209249" y="1293633"/>
                </a:cubicBezTo>
                <a:cubicBezTo>
                  <a:pt x="214087" y="1279119"/>
                  <a:pt x="215276" y="1262820"/>
                  <a:pt x="223763" y="1250090"/>
                </a:cubicBezTo>
                <a:cubicBezTo>
                  <a:pt x="235149" y="1233011"/>
                  <a:pt x="264403" y="1226867"/>
                  <a:pt x="267306" y="1206547"/>
                </a:cubicBezTo>
                <a:cubicBezTo>
                  <a:pt x="288998" y="1054708"/>
                  <a:pt x="284921" y="1068310"/>
                  <a:pt x="209249" y="1017861"/>
                </a:cubicBezTo>
                <a:cubicBezTo>
                  <a:pt x="138522" y="911774"/>
                  <a:pt x="232656" y="1037369"/>
                  <a:pt x="122163" y="945290"/>
                </a:cubicBezTo>
                <a:cubicBezTo>
                  <a:pt x="108762" y="934123"/>
                  <a:pt x="104302" y="915148"/>
                  <a:pt x="93135" y="901747"/>
                </a:cubicBezTo>
                <a:cubicBezTo>
                  <a:pt x="0" y="789984"/>
                  <a:pt x="92641" y="922777"/>
                  <a:pt x="20563" y="814661"/>
                </a:cubicBezTo>
                <a:cubicBezTo>
                  <a:pt x="25401" y="713061"/>
                  <a:pt x="12536" y="609047"/>
                  <a:pt x="35078" y="509861"/>
                </a:cubicBezTo>
                <a:cubicBezTo>
                  <a:pt x="39499" y="490409"/>
                  <a:pt x="75815" y="505244"/>
                  <a:pt x="93135" y="495347"/>
                </a:cubicBezTo>
                <a:cubicBezTo>
                  <a:pt x="110957" y="485163"/>
                  <a:pt x="120909" y="464945"/>
                  <a:pt x="136678" y="451804"/>
                </a:cubicBezTo>
                <a:cubicBezTo>
                  <a:pt x="150079" y="440637"/>
                  <a:pt x="165706" y="432452"/>
                  <a:pt x="180220" y="422776"/>
                </a:cubicBezTo>
                <a:cubicBezTo>
                  <a:pt x="199325" y="365464"/>
                  <a:pt x="194735" y="394533"/>
                  <a:pt x="194735" y="335690"/>
                </a:cubicBezTo>
                <a:lnTo>
                  <a:pt x="194735" y="335690"/>
                </a:lnTo>
                <a:lnTo>
                  <a:pt x="180220" y="306661"/>
                </a:lnTo>
                <a:lnTo>
                  <a:pt x="194735" y="379233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5311" name="Rectangle 23"/>
          <p:cNvSpPr>
            <a:spLocks noChangeArrowheads="1"/>
          </p:cNvSpPr>
          <p:nvPr/>
        </p:nvSpPr>
        <p:spPr bwMode="auto">
          <a:xfrm>
            <a:off x="7027863" y="5000625"/>
            <a:ext cx="508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>
                <a:latin typeface="Calibri" pitchFamily="34" charset="0"/>
              </a:rPr>
              <a:t>1.4</a:t>
            </a:r>
          </a:p>
        </p:txBody>
      </p:sp>
      <p:sp>
        <p:nvSpPr>
          <p:cNvPr id="25" name="Right Arrow 24"/>
          <p:cNvSpPr/>
          <p:nvPr/>
        </p:nvSpPr>
        <p:spPr>
          <a:xfrm rot="16200000">
            <a:off x="6668294" y="3491707"/>
            <a:ext cx="1214437" cy="5715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5313" name="TextBox 25"/>
          <p:cNvSpPr txBox="1">
            <a:spLocks noChangeArrowheads="1"/>
          </p:cNvSpPr>
          <p:nvPr/>
        </p:nvSpPr>
        <p:spPr bwMode="auto">
          <a:xfrm>
            <a:off x="5027613" y="3214688"/>
            <a:ext cx="1857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i="1">
                <a:latin typeface="Calibri" pitchFamily="34" charset="0"/>
              </a:rPr>
              <a:t>Distribuir o valor para todas as células</a:t>
            </a:r>
          </a:p>
        </p:txBody>
      </p:sp>
      <p:grpSp>
        <p:nvGrpSpPr>
          <p:cNvPr id="55314" name="Group 34"/>
          <p:cNvGrpSpPr>
            <a:grpSpLocks/>
          </p:cNvGrpSpPr>
          <p:nvPr/>
        </p:nvGrpSpPr>
        <p:grpSpPr bwMode="auto">
          <a:xfrm>
            <a:off x="6242050" y="1071563"/>
            <a:ext cx="2259013" cy="1831975"/>
            <a:chOff x="6027763" y="1071546"/>
            <a:chExt cx="2259013" cy="1831975"/>
          </a:xfrm>
        </p:grpSpPr>
        <p:sp>
          <p:nvSpPr>
            <p:cNvPr id="27" name="Forma livre 4"/>
            <p:cNvSpPr/>
            <p:nvPr/>
          </p:nvSpPr>
          <p:spPr>
            <a:xfrm>
              <a:off x="6027763" y="1071546"/>
              <a:ext cx="2259013" cy="1831975"/>
            </a:xfrm>
            <a:custGeom>
              <a:avLst/>
              <a:gdLst>
                <a:gd name="connsiteX0" fmla="*/ 136678 w 2258523"/>
                <a:gd name="connsiteY0" fmla="*/ 350204 h 1832687"/>
                <a:gd name="connsiteX1" fmla="*/ 194735 w 2258523"/>
                <a:gd name="connsiteY1" fmla="*/ 306661 h 1832687"/>
                <a:gd name="connsiteX2" fmla="*/ 209249 w 2258523"/>
                <a:gd name="connsiteY2" fmla="*/ 234090 h 1832687"/>
                <a:gd name="connsiteX3" fmla="*/ 267306 w 2258523"/>
                <a:gd name="connsiteY3" fmla="*/ 132490 h 1832687"/>
                <a:gd name="connsiteX4" fmla="*/ 310849 w 2258523"/>
                <a:gd name="connsiteY4" fmla="*/ 103461 h 1832687"/>
                <a:gd name="connsiteX5" fmla="*/ 470506 w 2258523"/>
                <a:gd name="connsiteY5" fmla="*/ 117976 h 1832687"/>
                <a:gd name="connsiteX6" fmla="*/ 557592 w 2258523"/>
                <a:gd name="connsiteY6" fmla="*/ 176033 h 1832687"/>
                <a:gd name="connsiteX7" fmla="*/ 644678 w 2258523"/>
                <a:gd name="connsiteY7" fmla="*/ 190547 h 1832687"/>
                <a:gd name="connsiteX8" fmla="*/ 702735 w 2258523"/>
                <a:gd name="connsiteY8" fmla="*/ 205061 h 1832687"/>
                <a:gd name="connsiteX9" fmla="*/ 818849 w 2258523"/>
                <a:gd name="connsiteY9" fmla="*/ 190547 h 1832687"/>
                <a:gd name="connsiteX10" fmla="*/ 862392 w 2258523"/>
                <a:gd name="connsiteY10" fmla="*/ 176033 h 1832687"/>
                <a:gd name="connsiteX11" fmla="*/ 993020 w 2258523"/>
                <a:gd name="connsiteY11" fmla="*/ 147004 h 1832687"/>
                <a:gd name="connsiteX12" fmla="*/ 1051078 w 2258523"/>
                <a:gd name="connsiteY12" fmla="*/ 117976 h 1832687"/>
                <a:gd name="connsiteX13" fmla="*/ 1123649 w 2258523"/>
                <a:gd name="connsiteY13" fmla="*/ 88947 h 1832687"/>
                <a:gd name="connsiteX14" fmla="*/ 1167192 w 2258523"/>
                <a:gd name="connsiteY14" fmla="*/ 59919 h 1832687"/>
                <a:gd name="connsiteX15" fmla="*/ 1225249 w 2258523"/>
                <a:gd name="connsiteY15" fmla="*/ 45404 h 1832687"/>
                <a:gd name="connsiteX16" fmla="*/ 1442963 w 2258523"/>
                <a:gd name="connsiteY16" fmla="*/ 1861 h 1832687"/>
                <a:gd name="connsiteX17" fmla="*/ 1631649 w 2258523"/>
                <a:gd name="connsiteY17" fmla="*/ 16376 h 1832687"/>
                <a:gd name="connsiteX18" fmla="*/ 1718735 w 2258523"/>
                <a:gd name="connsiteY18" fmla="*/ 59919 h 1832687"/>
                <a:gd name="connsiteX19" fmla="*/ 2168678 w 2258523"/>
                <a:gd name="connsiteY19" fmla="*/ 74433 h 1832687"/>
                <a:gd name="connsiteX20" fmla="*/ 2212220 w 2258523"/>
                <a:gd name="connsiteY20" fmla="*/ 117976 h 1832687"/>
                <a:gd name="connsiteX21" fmla="*/ 2226735 w 2258523"/>
                <a:gd name="connsiteY21" fmla="*/ 350204 h 1832687"/>
                <a:gd name="connsiteX22" fmla="*/ 2125135 w 2258523"/>
                <a:gd name="connsiteY22" fmla="*/ 451804 h 1832687"/>
                <a:gd name="connsiteX23" fmla="*/ 2038049 w 2258523"/>
                <a:gd name="connsiteY23" fmla="*/ 524376 h 1832687"/>
                <a:gd name="connsiteX24" fmla="*/ 1950963 w 2258523"/>
                <a:gd name="connsiteY24" fmla="*/ 611461 h 1832687"/>
                <a:gd name="connsiteX25" fmla="*/ 1907420 w 2258523"/>
                <a:gd name="connsiteY25" fmla="*/ 713061 h 1832687"/>
                <a:gd name="connsiteX26" fmla="*/ 1892906 w 2258523"/>
                <a:gd name="connsiteY26" fmla="*/ 756604 h 1832687"/>
                <a:gd name="connsiteX27" fmla="*/ 1878392 w 2258523"/>
                <a:gd name="connsiteY27" fmla="*/ 1351690 h 1832687"/>
                <a:gd name="connsiteX28" fmla="*/ 1863878 w 2258523"/>
                <a:gd name="connsiteY28" fmla="*/ 1395233 h 1832687"/>
                <a:gd name="connsiteX29" fmla="*/ 1834849 w 2258523"/>
                <a:gd name="connsiteY29" fmla="*/ 1511347 h 1832687"/>
                <a:gd name="connsiteX30" fmla="*/ 1820335 w 2258523"/>
                <a:gd name="connsiteY30" fmla="*/ 1641976 h 1832687"/>
                <a:gd name="connsiteX31" fmla="*/ 1588106 w 2258523"/>
                <a:gd name="connsiteY31" fmla="*/ 1671004 h 1832687"/>
                <a:gd name="connsiteX32" fmla="*/ 1544563 w 2258523"/>
                <a:gd name="connsiteY32" fmla="*/ 1641976 h 1832687"/>
                <a:gd name="connsiteX33" fmla="*/ 1457478 w 2258523"/>
                <a:gd name="connsiteY33" fmla="*/ 1554890 h 1832687"/>
                <a:gd name="connsiteX34" fmla="*/ 1413935 w 2258523"/>
                <a:gd name="connsiteY34" fmla="*/ 1540376 h 1832687"/>
                <a:gd name="connsiteX35" fmla="*/ 1312335 w 2258523"/>
                <a:gd name="connsiteY35" fmla="*/ 1554890 h 1832687"/>
                <a:gd name="connsiteX36" fmla="*/ 1239763 w 2258523"/>
                <a:gd name="connsiteY36" fmla="*/ 1656490 h 1832687"/>
                <a:gd name="connsiteX37" fmla="*/ 1225249 w 2258523"/>
                <a:gd name="connsiteY37" fmla="*/ 1700033 h 1832687"/>
                <a:gd name="connsiteX38" fmla="*/ 1123649 w 2258523"/>
                <a:gd name="connsiteY38" fmla="*/ 1758090 h 1832687"/>
                <a:gd name="connsiteX39" fmla="*/ 949478 w 2258523"/>
                <a:gd name="connsiteY39" fmla="*/ 1801633 h 1832687"/>
                <a:gd name="connsiteX40" fmla="*/ 905935 w 2258523"/>
                <a:gd name="connsiteY40" fmla="*/ 1816147 h 1832687"/>
                <a:gd name="connsiteX41" fmla="*/ 833363 w 2258523"/>
                <a:gd name="connsiteY41" fmla="*/ 1830661 h 1832687"/>
                <a:gd name="connsiteX42" fmla="*/ 470506 w 2258523"/>
                <a:gd name="connsiteY42" fmla="*/ 1816147 h 1832687"/>
                <a:gd name="connsiteX43" fmla="*/ 412449 w 2258523"/>
                <a:gd name="connsiteY43" fmla="*/ 1772604 h 1832687"/>
                <a:gd name="connsiteX44" fmla="*/ 296335 w 2258523"/>
                <a:gd name="connsiteY44" fmla="*/ 1714547 h 1832687"/>
                <a:gd name="connsiteX45" fmla="*/ 209249 w 2258523"/>
                <a:gd name="connsiteY45" fmla="*/ 1627461 h 1832687"/>
                <a:gd name="connsiteX46" fmla="*/ 165706 w 2258523"/>
                <a:gd name="connsiteY46" fmla="*/ 1583919 h 1832687"/>
                <a:gd name="connsiteX47" fmla="*/ 107649 w 2258523"/>
                <a:gd name="connsiteY47" fmla="*/ 1496833 h 1832687"/>
                <a:gd name="connsiteX48" fmla="*/ 151192 w 2258523"/>
                <a:gd name="connsiteY48" fmla="*/ 1337176 h 1832687"/>
                <a:gd name="connsiteX49" fmla="*/ 209249 w 2258523"/>
                <a:gd name="connsiteY49" fmla="*/ 1293633 h 1832687"/>
                <a:gd name="connsiteX50" fmla="*/ 223763 w 2258523"/>
                <a:gd name="connsiteY50" fmla="*/ 1250090 h 1832687"/>
                <a:gd name="connsiteX51" fmla="*/ 267306 w 2258523"/>
                <a:gd name="connsiteY51" fmla="*/ 1206547 h 1832687"/>
                <a:gd name="connsiteX52" fmla="*/ 209249 w 2258523"/>
                <a:gd name="connsiteY52" fmla="*/ 1017861 h 1832687"/>
                <a:gd name="connsiteX53" fmla="*/ 122163 w 2258523"/>
                <a:gd name="connsiteY53" fmla="*/ 945290 h 1832687"/>
                <a:gd name="connsiteX54" fmla="*/ 93135 w 2258523"/>
                <a:gd name="connsiteY54" fmla="*/ 901747 h 1832687"/>
                <a:gd name="connsiteX55" fmla="*/ 20563 w 2258523"/>
                <a:gd name="connsiteY55" fmla="*/ 814661 h 1832687"/>
                <a:gd name="connsiteX56" fmla="*/ 35078 w 2258523"/>
                <a:gd name="connsiteY56" fmla="*/ 509861 h 1832687"/>
                <a:gd name="connsiteX57" fmla="*/ 93135 w 2258523"/>
                <a:gd name="connsiteY57" fmla="*/ 495347 h 1832687"/>
                <a:gd name="connsiteX58" fmla="*/ 136678 w 2258523"/>
                <a:gd name="connsiteY58" fmla="*/ 451804 h 1832687"/>
                <a:gd name="connsiteX59" fmla="*/ 180220 w 2258523"/>
                <a:gd name="connsiteY59" fmla="*/ 422776 h 1832687"/>
                <a:gd name="connsiteX60" fmla="*/ 194735 w 2258523"/>
                <a:gd name="connsiteY60" fmla="*/ 335690 h 1832687"/>
                <a:gd name="connsiteX61" fmla="*/ 194735 w 2258523"/>
                <a:gd name="connsiteY61" fmla="*/ 335690 h 1832687"/>
                <a:gd name="connsiteX62" fmla="*/ 180220 w 2258523"/>
                <a:gd name="connsiteY62" fmla="*/ 306661 h 1832687"/>
                <a:gd name="connsiteX63" fmla="*/ 194735 w 2258523"/>
                <a:gd name="connsiteY63" fmla="*/ 379233 h 1832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258523" h="1832687">
                  <a:moveTo>
                    <a:pt x="136678" y="350204"/>
                  </a:moveTo>
                  <a:cubicBezTo>
                    <a:pt x="156030" y="335690"/>
                    <a:pt x="181914" y="327174"/>
                    <a:pt x="194735" y="306661"/>
                  </a:cubicBezTo>
                  <a:cubicBezTo>
                    <a:pt x="207810" y="285741"/>
                    <a:pt x="203266" y="258023"/>
                    <a:pt x="209249" y="234090"/>
                  </a:cubicBezTo>
                  <a:cubicBezTo>
                    <a:pt x="220320" y="189805"/>
                    <a:pt x="232122" y="167674"/>
                    <a:pt x="267306" y="132490"/>
                  </a:cubicBezTo>
                  <a:cubicBezTo>
                    <a:pt x="279641" y="120155"/>
                    <a:pt x="296335" y="113137"/>
                    <a:pt x="310849" y="103461"/>
                  </a:cubicBezTo>
                  <a:cubicBezTo>
                    <a:pt x="364068" y="108299"/>
                    <a:pt x="419239" y="102897"/>
                    <a:pt x="470506" y="117976"/>
                  </a:cubicBezTo>
                  <a:cubicBezTo>
                    <a:pt x="503976" y="127820"/>
                    <a:pt x="525388" y="162615"/>
                    <a:pt x="557592" y="176033"/>
                  </a:cubicBezTo>
                  <a:cubicBezTo>
                    <a:pt x="584757" y="187352"/>
                    <a:pt x="615820" y="184776"/>
                    <a:pt x="644678" y="190547"/>
                  </a:cubicBezTo>
                  <a:cubicBezTo>
                    <a:pt x="664239" y="194459"/>
                    <a:pt x="683383" y="200223"/>
                    <a:pt x="702735" y="205061"/>
                  </a:cubicBezTo>
                  <a:cubicBezTo>
                    <a:pt x="741440" y="200223"/>
                    <a:pt x="780472" y="197524"/>
                    <a:pt x="818849" y="190547"/>
                  </a:cubicBezTo>
                  <a:cubicBezTo>
                    <a:pt x="833902" y="187810"/>
                    <a:pt x="847681" y="180236"/>
                    <a:pt x="862392" y="176033"/>
                  </a:cubicBezTo>
                  <a:cubicBezTo>
                    <a:pt x="910214" y="162370"/>
                    <a:pt x="943144" y="156980"/>
                    <a:pt x="993020" y="147004"/>
                  </a:cubicBezTo>
                  <a:cubicBezTo>
                    <a:pt x="1012373" y="137328"/>
                    <a:pt x="1031306" y="126763"/>
                    <a:pt x="1051078" y="117976"/>
                  </a:cubicBezTo>
                  <a:cubicBezTo>
                    <a:pt x="1074886" y="107395"/>
                    <a:pt x="1100346" y="100599"/>
                    <a:pt x="1123649" y="88947"/>
                  </a:cubicBezTo>
                  <a:cubicBezTo>
                    <a:pt x="1139251" y="81146"/>
                    <a:pt x="1151159" y="66791"/>
                    <a:pt x="1167192" y="59919"/>
                  </a:cubicBezTo>
                  <a:cubicBezTo>
                    <a:pt x="1185527" y="52061"/>
                    <a:pt x="1206142" y="51136"/>
                    <a:pt x="1225249" y="45404"/>
                  </a:cubicBezTo>
                  <a:cubicBezTo>
                    <a:pt x="1376595" y="0"/>
                    <a:pt x="1249425" y="23366"/>
                    <a:pt x="1442963" y="1861"/>
                  </a:cubicBezTo>
                  <a:cubicBezTo>
                    <a:pt x="1505858" y="6699"/>
                    <a:pt x="1569648" y="4751"/>
                    <a:pt x="1631649" y="16376"/>
                  </a:cubicBezTo>
                  <a:cubicBezTo>
                    <a:pt x="1751294" y="38810"/>
                    <a:pt x="1603062" y="53115"/>
                    <a:pt x="1718735" y="59919"/>
                  </a:cubicBezTo>
                  <a:cubicBezTo>
                    <a:pt x="1868535" y="68731"/>
                    <a:pt x="2018697" y="69595"/>
                    <a:pt x="2168678" y="74433"/>
                  </a:cubicBezTo>
                  <a:cubicBezTo>
                    <a:pt x="2183192" y="88947"/>
                    <a:pt x="2201341" y="100570"/>
                    <a:pt x="2212220" y="117976"/>
                  </a:cubicBezTo>
                  <a:cubicBezTo>
                    <a:pt x="2253824" y="184543"/>
                    <a:pt x="2258523" y="278682"/>
                    <a:pt x="2226735" y="350204"/>
                  </a:cubicBezTo>
                  <a:cubicBezTo>
                    <a:pt x="2207283" y="393971"/>
                    <a:pt x="2159002" y="417937"/>
                    <a:pt x="2125135" y="451804"/>
                  </a:cubicBezTo>
                  <a:cubicBezTo>
                    <a:pt x="1926605" y="650334"/>
                    <a:pt x="2219902" y="362730"/>
                    <a:pt x="2038049" y="524376"/>
                  </a:cubicBezTo>
                  <a:cubicBezTo>
                    <a:pt x="2007366" y="551650"/>
                    <a:pt x="1950963" y="611461"/>
                    <a:pt x="1950963" y="611461"/>
                  </a:cubicBezTo>
                  <a:cubicBezTo>
                    <a:pt x="1916925" y="713577"/>
                    <a:pt x="1961226" y="587514"/>
                    <a:pt x="1907420" y="713061"/>
                  </a:cubicBezTo>
                  <a:cubicBezTo>
                    <a:pt x="1901393" y="727123"/>
                    <a:pt x="1897744" y="742090"/>
                    <a:pt x="1892906" y="756604"/>
                  </a:cubicBezTo>
                  <a:cubicBezTo>
                    <a:pt x="1888068" y="954966"/>
                    <a:pt x="1887402" y="1153474"/>
                    <a:pt x="1878392" y="1351690"/>
                  </a:cubicBezTo>
                  <a:cubicBezTo>
                    <a:pt x="1877697" y="1366974"/>
                    <a:pt x="1867904" y="1380473"/>
                    <a:pt x="1863878" y="1395233"/>
                  </a:cubicBezTo>
                  <a:cubicBezTo>
                    <a:pt x="1853381" y="1433723"/>
                    <a:pt x="1834849" y="1511347"/>
                    <a:pt x="1834849" y="1511347"/>
                  </a:cubicBezTo>
                  <a:cubicBezTo>
                    <a:pt x="1830011" y="1554890"/>
                    <a:pt x="1834189" y="1600413"/>
                    <a:pt x="1820335" y="1641976"/>
                  </a:cubicBezTo>
                  <a:cubicBezTo>
                    <a:pt x="1789483" y="1734532"/>
                    <a:pt x="1621176" y="1673548"/>
                    <a:pt x="1588106" y="1671004"/>
                  </a:cubicBezTo>
                  <a:cubicBezTo>
                    <a:pt x="1573592" y="1661328"/>
                    <a:pt x="1557601" y="1653565"/>
                    <a:pt x="1544563" y="1641976"/>
                  </a:cubicBezTo>
                  <a:cubicBezTo>
                    <a:pt x="1513880" y="1614702"/>
                    <a:pt x="1496424" y="1567872"/>
                    <a:pt x="1457478" y="1554890"/>
                  </a:cubicBezTo>
                  <a:lnTo>
                    <a:pt x="1413935" y="1540376"/>
                  </a:lnTo>
                  <a:cubicBezTo>
                    <a:pt x="1380068" y="1545214"/>
                    <a:pt x="1342934" y="1539591"/>
                    <a:pt x="1312335" y="1554890"/>
                  </a:cubicBezTo>
                  <a:cubicBezTo>
                    <a:pt x="1303334" y="1559391"/>
                    <a:pt x="1249754" y="1641503"/>
                    <a:pt x="1239763" y="1656490"/>
                  </a:cubicBezTo>
                  <a:cubicBezTo>
                    <a:pt x="1234925" y="1671004"/>
                    <a:pt x="1235043" y="1688280"/>
                    <a:pt x="1225249" y="1700033"/>
                  </a:cubicBezTo>
                  <a:cubicBezTo>
                    <a:pt x="1191452" y="1740589"/>
                    <a:pt x="1167057" y="1743621"/>
                    <a:pt x="1123649" y="1758090"/>
                  </a:cubicBezTo>
                  <a:cubicBezTo>
                    <a:pt x="1037108" y="1815785"/>
                    <a:pt x="1113883" y="1774233"/>
                    <a:pt x="949478" y="1801633"/>
                  </a:cubicBezTo>
                  <a:cubicBezTo>
                    <a:pt x="934387" y="1804148"/>
                    <a:pt x="920778" y="1812436"/>
                    <a:pt x="905935" y="1816147"/>
                  </a:cubicBezTo>
                  <a:cubicBezTo>
                    <a:pt x="882002" y="1822130"/>
                    <a:pt x="857554" y="1825823"/>
                    <a:pt x="833363" y="1830661"/>
                  </a:cubicBezTo>
                  <a:cubicBezTo>
                    <a:pt x="712411" y="1825823"/>
                    <a:pt x="590420" y="1832687"/>
                    <a:pt x="470506" y="1816147"/>
                  </a:cubicBezTo>
                  <a:cubicBezTo>
                    <a:pt x="446542" y="1812842"/>
                    <a:pt x="433344" y="1784793"/>
                    <a:pt x="412449" y="1772604"/>
                  </a:cubicBezTo>
                  <a:cubicBezTo>
                    <a:pt x="375071" y="1750800"/>
                    <a:pt x="330953" y="1740511"/>
                    <a:pt x="296335" y="1714547"/>
                  </a:cubicBezTo>
                  <a:cubicBezTo>
                    <a:pt x="185078" y="1631104"/>
                    <a:pt x="279997" y="1712357"/>
                    <a:pt x="209249" y="1627461"/>
                  </a:cubicBezTo>
                  <a:cubicBezTo>
                    <a:pt x="196108" y="1611692"/>
                    <a:pt x="178308" y="1600121"/>
                    <a:pt x="165706" y="1583919"/>
                  </a:cubicBezTo>
                  <a:cubicBezTo>
                    <a:pt x="144287" y="1556380"/>
                    <a:pt x="107649" y="1496833"/>
                    <a:pt x="107649" y="1496833"/>
                  </a:cubicBezTo>
                  <a:cubicBezTo>
                    <a:pt x="115211" y="1443900"/>
                    <a:pt x="113196" y="1381505"/>
                    <a:pt x="151192" y="1337176"/>
                  </a:cubicBezTo>
                  <a:cubicBezTo>
                    <a:pt x="166935" y="1318809"/>
                    <a:pt x="189897" y="1308147"/>
                    <a:pt x="209249" y="1293633"/>
                  </a:cubicBezTo>
                  <a:cubicBezTo>
                    <a:pt x="214087" y="1279119"/>
                    <a:pt x="215276" y="1262820"/>
                    <a:pt x="223763" y="1250090"/>
                  </a:cubicBezTo>
                  <a:cubicBezTo>
                    <a:pt x="235149" y="1233011"/>
                    <a:pt x="264403" y="1226867"/>
                    <a:pt x="267306" y="1206547"/>
                  </a:cubicBezTo>
                  <a:cubicBezTo>
                    <a:pt x="288998" y="1054708"/>
                    <a:pt x="284921" y="1068310"/>
                    <a:pt x="209249" y="1017861"/>
                  </a:cubicBezTo>
                  <a:cubicBezTo>
                    <a:pt x="138522" y="911774"/>
                    <a:pt x="232656" y="1037369"/>
                    <a:pt x="122163" y="945290"/>
                  </a:cubicBezTo>
                  <a:cubicBezTo>
                    <a:pt x="108762" y="934123"/>
                    <a:pt x="104302" y="915148"/>
                    <a:pt x="93135" y="901747"/>
                  </a:cubicBezTo>
                  <a:cubicBezTo>
                    <a:pt x="0" y="789984"/>
                    <a:pt x="92641" y="922777"/>
                    <a:pt x="20563" y="814661"/>
                  </a:cubicBezTo>
                  <a:cubicBezTo>
                    <a:pt x="25401" y="713061"/>
                    <a:pt x="12536" y="609047"/>
                    <a:pt x="35078" y="509861"/>
                  </a:cubicBezTo>
                  <a:cubicBezTo>
                    <a:pt x="39499" y="490409"/>
                    <a:pt x="75815" y="505244"/>
                    <a:pt x="93135" y="495347"/>
                  </a:cubicBezTo>
                  <a:cubicBezTo>
                    <a:pt x="110957" y="485163"/>
                    <a:pt x="120909" y="464945"/>
                    <a:pt x="136678" y="451804"/>
                  </a:cubicBezTo>
                  <a:cubicBezTo>
                    <a:pt x="150079" y="440637"/>
                    <a:pt x="165706" y="432452"/>
                    <a:pt x="180220" y="422776"/>
                  </a:cubicBezTo>
                  <a:cubicBezTo>
                    <a:pt x="199325" y="365464"/>
                    <a:pt x="194735" y="394533"/>
                    <a:pt x="194735" y="335690"/>
                  </a:cubicBezTo>
                  <a:lnTo>
                    <a:pt x="194735" y="335690"/>
                  </a:lnTo>
                  <a:lnTo>
                    <a:pt x="180220" y="306661"/>
                  </a:lnTo>
                  <a:lnTo>
                    <a:pt x="194735" y="379233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1" name="Oval 30"/>
            <p:cNvSpPr/>
            <p:nvPr/>
          </p:nvSpPr>
          <p:spPr>
            <a:xfrm>
              <a:off x="6500838" y="1500171"/>
              <a:ext cx="71438" cy="7143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32" name="Oval 31"/>
            <p:cNvSpPr/>
            <p:nvPr/>
          </p:nvSpPr>
          <p:spPr>
            <a:xfrm>
              <a:off x="7358088" y="2214546"/>
              <a:ext cx="71438" cy="7143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55320" name="Rectangle 32"/>
            <p:cNvSpPr>
              <a:spLocks noChangeArrowheads="1"/>
            </p:cNvSpPr>
            <p:nvPr/>
          </p:nvSpPr>
          <p:spPr bwMode="auto">
            <a:xfrm>
              <a:off x="6715140" y="1285860"/>
              <a:ext cx="4764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>
                  <a:latin typeface="Calibri" pitchFamily="34" charset="0"/>
                </a:rPr>
                <a:t>1.4</a:t>
              </a:r>
            </a:p>
          </p:txBody>
        </p:sp>
        <p:sp>
          <p:nvSpPr>
            <p:cNvPr id="55321" name="Rectangle 33"/>
            <p:cNvSpPr>
              <a:spLocks noChangeArrowheads="1"/>
            </p:cNvSpPr>
            <p:nvPr/>
          </p:nvSpPr>
          <p:spPr bwMode="auto">
            <a:xfrm>
              <a:off x="6858016" y="2071678"/>
              <a:ext cx="4764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>
                  <a:latin typeface="Calibri" pitchFamily="34" charset="0"/>
                </a:rPr>
                <a:t>1.4</a:t>
              </a:r>
            </a:p>
          </p:txBody>
        </p:sp>
      </p:grpSp>
      <p:sp>
        <p:nvSpPr>
          <p:cNvPr id="36" name="Right Arrow 35"/>
          <p:cNvSpPr/>
          <p:nvPr/>
        </p:nvSpPr>
        <p:spPr>
          <a:xfrm rot="10800000">
            <a:off x="3429000" y="1714500"/>
            <a:ext cx="1857375" cy="5715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5316" name="TextBox 36"/>
          <p:cNvSpPr txBox="1">
            <a:spLocks noChangeArrowheads="1"/>
          </p:cNvSpPr>
          <p:nvPr/>
        </p:nvSpPr>
        <p:spPr bwMode="auto">
          <a:xfrm>
            <a:off x="3571875" y="785813"/>
            <a:ext cx="1857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i="1">
                <a:latin typeface="Calibri" pitchFamily="34" charset="0"/>
              </a:rPr>
              <a:t>Transferir valor de volta para as células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88125" y="115888"/>
            <a:ext cx="2339975" cy="65722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algn="just">
              <a:buFontTx/>
              <a:buAutoNum type="arabicPeriod"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Botão direito no tema “Cell_Dasi”</a:t>
            </a:r>
          </a:p>
          <a:p>
            <a:pPr marL="342900" indent="-342900" algn="just">
              <a:buFont typeface="Arial" charset="0"/>
              <a:buAutoNum type="arabicPeriod"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Criar plano a partir do tema</a:t>
            </a:r>
          </a:p>
          <a:p>
            <a:pPr marL="342900" indent="-342900" algn="just">
              <a:buFont typeface="Arial" charset="0"/>
              <a:buAutoNum type="arabicPeriod"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Botão direito no plano de informação “Cell_Dasi”</a:t>
            </a:r>
          </a:p>
          <a:p>
            <a:pPr marL="342900" indent="-342900" algn="just">
              <a:buFont typeface="Arial" charset="0"/>
              <a:buAutoNum type="arabicPeriod"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 Criar plano de centróides</a:t>
            </a:r>
          </a:p>
          <a:p>
            <a:pPr marL="342900" indent="-342900" algn="just">
              <a:buFont typeface="Arial" charset="0"/>
              <a:buAutoNum type="arabicPeriod"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OK!</a:t>
            </a:r>
          </a:p>
          <a:p>
            <a:pPr marL="342900" indent="-342900" algn="just">
              <a:buFont typeface="Arial" charset="0"/>
              <a:buAutoNum type="arabicPeriod"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Crie Tema com plano de centróides criado anteriormente</a:t>
            </a:r>
          </a:p>
          <a:p>
            <a:pPr marL="342900" indent="-342900" algn="just">
              <a:buFontTx/>
              <a:buAutoNum type="arabicPeriod"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0" y="0"/>
            <a:ext cx="4500563" cy="5238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Aplica</a:t>
            </a:r>
            <a:r>
              <a:rPr lang="pt-BR" sz="32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ão do Modelo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/>
          <a:srcRect l="47518" t="20087" r="6985" b="4037"/>
          <a:stretch>
            <a:fillRect/>
          </a:stretch>
        </p:blipFill>
        <p:spPr bwMode="auto">
          <a:xfrm>
            <a:off x="0" y="1412875"/>
            <a:ext cx="6429375" cy="4052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54726" t="15321" r="6801" b="5155"/>
          <a:stretch>
            <a:fillRect/>
          </a:stretch>
        </p:blipFill>
        <p:spPr bwMode="auto">
          <a:xfrm>
            <a:off x="107950" y="1125538"/>
            <a:ext cx="6400800" cy="5000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7346" name="Rectangle 4"/>
          <p:cNvSpPr>
            <a:spLocks noChangeArrowheads="1"/>
          </p:cNvSpPr>
          <p:nvPr/>
        </p:nvSpPr>
        <p:spPr bwMode="auto">
          <a:xfrm>
            <a:off x="0" y="0"/>
            <a:ext cx="4572000" cy="5238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Aplica</a:t>
            </a:r>
            <a:r>
              <a:rPr lang="pt-BR" sz="32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ão do Modelo</a:t>
            </a:r>
          </a:p>
        </p:txBody>
      </p:sp>
      <p:sp>
        <p:nvSpPr>
          <p:cNvPr id="6" name="Rectangle 5"/>
          <p:cNvSpPr/>
          <p:nvPr/>
        </p:nvSpPr>
        <p:spPr>
          <a:xfrm>
            <a:off x="6659563" y="476250"/>
            <a:ext cx="2360612" cy="61198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algn="just">
              <a:buFontTx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Botão direito na Vista “Dados”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Operações geográficas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Atribuir dado por localização / Coletar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 Atribuir dados para “Setores2010”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Atribuir dados de “</a:t>
            </a:r>
            <a:r>
              <a:rPr lang="pt-BR" b="1">
                <a:solidFill>
                  <a:srgbClr val="FF0000"/>
                </a:solidFill>
                <a:latin typeface="Calibri" pitchFamily="34" charset="0"/>
              </a:rPr>
              <a:t>Cell_Dasi_Centr</a:t>
            </a:r>
            <a:r>
              <a:rPr lang="pt-BR">
                <a:solidFill>
                  <a:srgbClr val="000000"/>
                </a:solidFill>
                <a:latin typeface="Calibri" pitchFamily="34" charset="0"/>
              </a:rPr>
              <a:t>”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Atributo de saída: “PotencialSUM”</a:t>
            </a:r>
          </a:p>
          <a:p>
            <a:pPr marL="342900" indent="-342900" algn="just">
              <a:buFontTx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57200" y="71438"/>
            <a:ext cx="8229600" cy="439737"/>
          </a:xfrm>
          <a:prstGeom prst="rect">
            <a:avLst/>
          </a:prstGeom>
          <a:solidFill>
            <a:srgbClr val="FFFFFF"/>
          </a:solidFill>
          <a:ln algn="ctr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pt-BR" sz="3600" smtClean="0">
                <a:solidFill>
                  <a:srgbClr val="6666FF"/>
                </a:solidFill>
                <a:latin typeface="Candara" pitchFamily="34" charset="0"/>
              </a:rPr>
              <a:t>Defini</a:t>
            </a:r>
            <a:r>
              <a:rPr lang="pt-BR" sz="3600" smtClean="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3600" smtClean="0">
                <a:solidFill>
                  <a:srgbClr val="6666FF"/>
                </a:solidFill>
                <a:latin typeface="Candara" pitchFamily="34" charset="0"/>
              </a:rPr>
              <a:t>ão do Modelo e das Informa</a:t>
            </a:r>
            <a:r>
              <a:rPr lang="pt-BR" sz="3600" smtClean="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3600" smtClean="0">
                <a:solidFill>
                  <a:srgbClr val="6666FF"/>
                </a:solidFill>
                <a:latin typeface="Candara" pitchFamily="34" charset="0"/>
              </a:rPr>
              <a:t>ões</a:t>
            </a:r>
          </a:p>
        </p:txBody>
      </p:sp>
      <p:sp>
        <p:nvSpPr>
          <p:cNvPr id="29698" name="Rectangle 3"/>
          <p:cNvSpPr txBox="1">
            <a:spLocks noChangeArrowheads="1"/>
          </p:cNvSpPr>
          <p:nvPr/>
        </p:nvSpPr>
        <p:spPr bwMode="auto">
          <a:xfrm>
            <a:off x="0" y="785813"/>
            <a:ext cx="9144000" cy="1144587"/>
          </a:xfrm>
          <a:prstGeom prst="rect">
            <a:avLst/>
          </a:prstGeom>
          <a:noFill/>
          <a:ln w="57150" cmpd="thinThick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15000"/>
              </a:lnSpc>
            </a:pPr>
            <a:r>
              <a:rPr kumimoji="1" lang="pt-BR" sz="2000">
                <a:latin typeface="Tahoma" pitchFamily="34" charset="0"/>
              </a:rPr>
              <a:t>      Integrar Dados de Sensoriamento Remoto a Dados de Popula</a:t>
            </a:r>
            <a:r>
              <a:rPr kumimoji="1" lang="pt-BR" sz="2000">
                <a:latin typeface="Cambria" pitchFamily="18" charset="0"/>
              </a:rPr>
              <a:t>ç</a:t>
            </a:r>
            <a:r>
              <a:rPr kumimoji="1" lang="pt-BR" sz="2000">
                <a:latin typeface="Tahoma" pitchFamily="34" charset="0"/>
              </a:rPr>
              <a:t>ão</a:t>
            </a:r>
          </a:p>
          <a:p>
            <a:pPr lvl="1" algn="ctr" eaLnBrk="0" hangingPunct="0">
              <a:lnSpc>
                <a:spcPct val="115000"/>
              </a:lnSpc>
            </a:pPr>
            <a:r>
              <a:rPr kumimoji="1" lang="pt-BR" sz="2000">
                <a:latin typeface="Tahoma" pitchFamily="34" charset="0"/>
              </a:rPr>
              <a:t>Representar e Desagregar Dados de Popula</a:t>
            </a:r>
            <a:r>
              <a:rPr kumimoji="1" lang="pt-BR" sz="2000">
                <a:latin typeface="Cambria" pitchFamily="18" charset="0"/>
              </a:rPr>
              <a:t>ç</a:t>
            </a:r>
            <a:r>
              <a:rPr kumimoji="1" lang="pt-BR" sz="2000">
                <a:latin typeface="Tahoma" pitchFamily="34" charset="0"/>
              </a:rPr>
              <a:t>ão no Espa</a:t>
            </a:r>
            <a:r>
              <a:rPr kumimoji="1" lang="pt-BR" sz="2000">
                <a:latin typeface="Cambria" pitchFamily="18" charset="0"/>
              </a:rPr>
              <a:t>ç</a:t>
            </a:r>
            <a:r>
              <a:rPr kumimoji="1" lang="pt-BR" sz="2000">
                <a:latin typeface="Tahoma" pitchFamily="34" charset="0"/>
              </a:rPr>
              <a:t>o </a:t>
            </a:r>
          </a:p>
          <a:p>
            <a:pPr lvl="1" algn="ctr" eaLnBrk="0" hangingPunct="0">
              <a:lnSpc>
                <a:spcPct val="115000"/>
              </a:lnSpc>
            </a:pPr>
            <a:r>
              <a:rPr kumimoji="1" lang="pt-BR" sz="2000">
                <a:latin typeface="Tahoma" pitchFamily="34" charset="0"/>
              </a:rPr>
              <a:t>GIS + An</a:t>
            </a:r>
            <a:r>
              <a:rPr kumimoji="1" lang="pt-BR" sz="2000">
                <a:latin typeface="Cambria" pitchFamily="18" charset="0"/>
              </a:rPr>
              <a:t>á</a:t>
            </a:r>
            <a:r>
              <a:rPr kumimoji="1" lang="pt-BR" sz="2000">
                <a:latin typeface="Tahoma" pitchFamily="34" charset="0"/>
              </a:rPr>
              <a:t>lise Espacial 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/>
          <a:srcRect l="55515" t="21547" r="10845" b="23735"/>
          <a:stretch>
            <a:fillRect/>
          </a:stretch>
        </p:blipFill>
        <p:spPr bwMode="auto">
          <a:xfrm>
            <a:off x="1187450" y="2349500"/>
            <a:ext cx="7072313" cy="4348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 l="56066" t="20817" r="8915" b="21546"/>
          <a:stretch>
            <a:fillRect/>
          </a:stretch>
        </p:blipFill>
        <p:spPr bwMode="auto">
          <a:xfrm>
            <a:off x="1187450" y="2349500"/>
            <a:ext cx="7072313" cy="4354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3"/>
          <p:cNvSpPr>
            <a:spLocks noChangeArrowheads="1"/>
          </p:cNvSpPr>
          <p:nvPr/>
        </p:nvSpPr>
        <p:spPr bwMode="auto">
          <a:xfrm>
            <a:off x="0" y="0"/>
            <a:ext cx="4356100" cy="5238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Aplica</a:t>
            </a:r>
            <a:r>
              <a:rPr lang="pt-BR" sz="32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ão do Modelo</a:t>
            </a:r>
          </a:p>
        </p:txBody>
      </p:sp>
      <p:sp>
        <p:nvSpPr>
          <p:cNvPr id="5" name="Rectangle 4"/>
          <p:cNvSpPr/>
          <p:nvPr/>
        </p:nvSpPr>
        <p:spPr>
          <a:xfrm>
            <a:off x="6227763" y="765175"/>
            <a:ext cx="2773362" cy="51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Botão direito na Vista “Dados”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Operações geográficas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Atribuir dado por localização / Distribuir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 Atribuir dados para “Cell_Dasi_Centr”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Atribuir dados de “Setores2010”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Atributo de saída: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“POPULACAO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“PotencialSUM”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 l="64522" t="37208" r="16452" b="22665"/>
          <a:stretch>
            <a:fillRect/>
          </a:stretch>
        </p:blipFill>
        <p:spPr bwMode="auto">
          <a:xfrm>
            <a:off x="323850" y="1341438"/>
            <a:ext cx="5287963" cy="4214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0" y="6429375"/>
            <a:ext cx="9144000" cy="42862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Visualize os dados!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3"/>
          <p:cNvSpPr>
            <a:spLocks noChangeArrowheads="1"/>
          </p:cNvSpPr>
          <p:nvPr/>
        </p:nvSpPr>
        <p:spPr bwMode="auto">
          <a:xfrm>
            <a:off x="0" y="0"/>
            <a:ext cx="4284663" cy="5238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Aplica</a:t>
            </a:r>
            <a:r>
              <a:rPr lang="pt-BR" sz="32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ão do Modelo</a:t>
            </a:r>
          </a:p>
        </p:txBody>
      </p:sp>
      <p:sp>
        <p:nvSpPr>
          <p:cNvPr id="5" name="Rectangle 4"/>
          <p:cNvSpPr/>
          <p:nvPr/>
        </p:nvSpPr>
        <p:spPr>
          <a:xfrm>
            <a:off x="6588125" y="1700213"/>
            <a:ext cx="2341563" cy="30861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Adicione uma coluna (Populacao_Final) na tabela do tema “Cell_Dasi_Centr”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Altere os dados desta nova coluna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29375"/>
            <a:ext cx="9144000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>
                <a:solidFill>
                  <a:schemeClr val="tx1"/>
                </a:solidFill>
                <a:latin typeface="Calibri" pitchFamily="34" charset="0"/>
              </a:rPr>
              <a:t>POPULACAO * (Potencial /Cell_150_2_Centr_Potencial_SUM )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 l="47702" t="15321" r="13419" b="16828"/>
          <a:stretch>
            <a:fillRect/>
          </a:stretch>
        </p:blipFill>
        <p:spPr bwMode="auto">
          <a:xfrm>
            <a:off x="0" y="1268413"/>
            <a:ext cx="6391275" cy="4214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3"/>
          <p:cNvSpPr>
            <a:spLocks noChangeArrowheads="1"/>
          </p:cNvSpPr>
          <p:nvPr/>
        </p:nvSpPr>
        <p:spPr bwMode="auto">
          <a:xfrm>
            <a:off x="0" y="0"/>
            <a:ext cx="4427538" cy="5238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Aplica</a:t>
            </a:r>
            <a:r>
              <a:rPr lang="pt-BR" sz="32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ão do Modelo</a:t>
            </a:r>
          </a:p>
        </p:txBody>
      </p:sp>
      <p:sp>
        <p:nvSpPr>
          <p:cNvPr id="5" name="Rectangle 4"/>
          <p:cNvSpPr/>
          <p:nvPr/>
        </p:nvSpPr>
        <p:spPr>
          <a:xfrm>
            <a:off x="6911975" y="1989138"/>
            <a:ext cx="2232025" cy="27860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Botão direito na tabela “Cell_Dasi_Centr”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Tabela / Expotar Tabela como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PopFinal.dbf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 l="47427" t="15321" r="7077" b="3696"/>
          <a:stretch>
            <a:fillRect/>
          </a:stretch>
        </p:blipFill>
        <p:spPr bwMode="auto">
          <a:xfrm>
            <a:off x="57150" y="1143000"/>
            <a:ext cx="6689725" cy="4500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3"/>
          <p:cNvSpPr>
            <a:spLocks noChangeArrowheads="1"/>
          </p:cNvSpPr>
          <p:nvPr/>
        </p:nvSpPr>
        <p:spPr bwMode="auto">
          <a:xfrm>
            <a:off x="0" y="0"/>
            <a:ext cx="3995738" cy="5238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Aplica</a:t>
            </a:r>
            <a:r>
              <a:rPr lang="pt-BR" sz="32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ão do Modelo</a:t>
            </a:r>
          </a:p>
        </p:txBody>
      </p:sp>
      <p:sp>
        <p:nvSpPr>
          <p:cNvPr id="5" name="Rectangle 4"/>
          <p:cNvSpPr/>
          <p:nvPr/>
        </p:nvSpPr>
        <p:spPr>
          <a:xfrm>
            <a:off x="5724525" y="1773238"/>
            <a:ext cx="3062288" cy="38163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Arquivo / Importar Tabela / PopFinal.dbf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Conecte a tabela PopFinal.dbf com a tabela do tema “Cell_Dasi”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Adicione uma coluna chamada “Densidade”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algn="just">
              <a:buFont typeface="Arial" charset="0"/>
              <a:buAutoNum type="arabicPeriod"/>
              <a:defRPr/>
            </a:pPr>
            <a:r>
              <a:rPr lang="pt-BR">
                <a:solidFill>
                  <a:srgbClr val="000000"/>
                </a:solidFill>
                <a:latin typeface="Calibri" pitchFamily="34" charset="0"/>
              </a:rPr>
              <a:t> Edite a Legenda com o atributo “Densidade”</a:t>
            </a:r>
          </a:p>
          <a:p>
            <a:pPr marL="342900" indent="-342900" algn="just">
              <a:buFont typeface="Arial" charset="0"/>
              <a:buAutoNum type="arabicPeriod"/>
              <a:defRPr/>
            </a:pPr>
            <a:endParaRPr lang="pt-BR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 l="68107" t="40145" r="21139" b="30681"/>
          <a:stretch>
            <a:fillRect/>
          </a:stretch>
        </p:blipFill>
        <p:spPr bwMode="auto">
          <a:xfrm>
            <a:off x="611188" y="1125538"/>
            <a:ext cx="4668837" cy="4786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143000"/>
            <a:ext cx="9144000" cy="45005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343" t="35020" r="6558" b="44553"/>
          <a:stretch>
            <a:fillRect/>
          </a:stretch>
        </p:blipFill>
        <p:spPr bwMode="auto">
          <a:xfrm>
            <a:off x="6659563" y="4857750"/>
            <a:ext cx="2484437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0" y="0"/>
            <a:ext cx="4716463" cy="5238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Aplica</a:t>
            </a:r>
            <a:r>
              <a:rPr lang="pt-BR" sz="32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ão do Modelo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64" t="25925" r="15257" b="19357"/>
          <a:stretch>
            <a:fillRect/>
          </a:stretch>
        </p:blipFill>
        <p:spPr bwMode="auto">
          <a:xfrm>
            <a:off x="0" y="404813"/>
            <a:ext cx="7885113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/>
          <p:cNvPicPr>
            <a:picLocks noChangeAspect="1" noChangeArrowheads="1"/>
          </p:cNvPicPr>
          <p:nvPr/>
        </p:nvPicPr>
        <p:blipFill>
          <a:blip r:embed="rId2"/>
          <a:srcRect l="68658" t="36479" r="1286" b="16827"/>
          <a:stretch>
            <a:fillRect/>
          </a:stretch>
        </p:blipFill>
        <p:spPr bwMode="auto">
          <a:xfrm>
            <a:off x="642938" y="1571625"/>
            <a:ext cx="778668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715125" y="2143125"/>
            <a:ext cx="1071563" cy="1285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/>
          <a:srcRect l="68337" t="27383" r="11397" b="11332"/>
          <a:stretch>
            <a:fillRect/>
          </a:stretch>
        </p:blipFill>
        <p:spPr bwMode="auto">
          <a:xfrm>
            <a:off x="1000125" y="785813"/>
            <a:ext cx="5000625" cy="57150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3492" name="Rectangle 7"/>
          <p:cNvSpPr>
            <a:spLocks noChangeArrowheads="1"/>
          </p:cNvSpPr>
          <p:nvPr/>
        </p:nvSpPr>
        <p:spPr bwMode="auto">
          <a:xfrm>
            <a:off x="0" y="0"/>
            <a:ext cx="4211638" cy="5238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Avalia</a:t>
            </a:r>
            <a:r>
              <a:rPr lang="pt-BR" sz="32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ão do Modelo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ChangeAspect="1" noChangeArrowheads="1"/>
          </p:cNvPicPr>
          <p:nvPr/>
        </p:nvPicPr>
        <p:blipFill>
          <a:blip r:embed="rId2"/>
          <a:srcRect l="68658" t="36479" r="1286" b="16827"/>
          <a:stretch>
            <a:fillRect/>
          </a:stretch>
        </p:blipFill>
        <p:spPr bwMode="auto">
          <a:xfrm>
            <a:off x="642938" y="1571625"/>
            <a:ext cx="778668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28625" y="3000375"/>
            <a:ext cx="1000125" cy="6429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4515" name="Rectangle 7"/>
          <p:cNvSpPr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Avalia</a:t>
            </a:r>
            <a:r>
              <a:rPr lang="pt-BR" sz="32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ão do Modelo</a:t>
            </a: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/>
          <a:srcRect l="57077" t="22617" r="6801" b="11721"/>
          <a:stretch>
            <a:fillRect/>
          </a:stretch>
        </p:blipFill>
        <p:spPr bwMode="auto">
          <a:xfrm>
            <a:off x="2000250" y="1500188"/>
            <a:ext cx="6238875" cy="428625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/>
          <p:cNvPicPr>
            <a:picLocks noChangeAspect="1" noChangeArrowheads="1"/>
          </p:cNvPicPr>
          <p:nvPr/>
        </p:nvPicPr>
        <p:blipFill>
          <a:blip r:embed="rId2"/>
          <a:srcRect l="68658" t="36479" r="1286" b="16827"/>
          <a:stretch>
            <a:fillRect/>
          </a:stretch>
        </p:blipFill>
        <p:spPr bwMode="auto">
          <a:xfrm>
            <a:off x="642938" y="1571625"/>
            <a:ext cx="778668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357438" y="5000625"/>
            <a:ext cx="1357312" cy="6429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5539" name="Rectangle 7"/>
          <p:cNvSpPr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Avaliação do Modelo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/>
          <a:srcRect l="62592" t="37208" r="4319" b="10992"/>
          <a:stretch>
            <a:fillRect/>
          </a:stretch>
        </p:blipFill>
        <p:spPr bwMode="auto">
          <a:xfrm>
            <a:off x="571500" y="71438"/>
            <a:ext cx="7848600" cy="464343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/>
          <a:srcRect l="68658" t="36479" r="1286" b="16827"/>
          <a:stretch>
            <a:fillRect/>
          </a:stretch>
        </p:blipFill>
        <p:spPr bwMode="auto">
          <a:xfrm>
            <a:off x="642938" y="2286000"/>
            <a:ext cx="778668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929063" y="4786313"/>
            <a:ext cx="1714500" cy="1285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6563" name="Rectangle 7"/>
          <p:cNvSpPr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Avaliação do Modelo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/>
          <a:srcRect l="57353" t="21156" r="9007" b="19017"/>
          <a:stretch>
            <a:fillRect/>
          </a:stretch>
        </p:blipFill>
        <p:spPr bwMode="auto">
          <a:xfrm>
            <a:off x="0" y="0"/>
            <a:ext cx="7000875" cy="470535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/>
          <p:cNvPicPr>
            <a:picLocks noChangeAspect="1" noChangeArrowheads="1"/>
          </p:cNvPicPr>
          <p:nvPr/>
        </p:nvPicPr>
        <p:blipFill>
          <a:blip r:embed="rId2"/>
          <a:srcRect l="68658" t="36479" r="1286" b="16827"/>
          <a:stretch>
            <a:fillRect/>
          </a:stretch>
        </p:blipFill>
        <p:spPr bwMode="auto">
          <a:xfrm>
            <a:off x="642938" y="1571625"/>
            <a:ext cx="778668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857500" y="2714625"/>
            <a:ext cx="785813" cy="6429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7587" name="Rectangle 7"/>
          <p:cNvSpPr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Avalia</a:t>
            </a:r>
            <a:r>
              <a:rPr lang="pt-BR" sz="32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ão do Modelo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/>
          <a:srcRect l="57077" t="20428" r="6250" b="11721"/>
          <a:stretch>
            <a:fillRect/>
          </a:stretch>
        </p:blipFill>
        <p:spPr bwMode="auto">
          <a:xfrm>
            <a:off x="3929063" y="1357313"/>
            <a:ext cx="5041900" cy="352583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786188"/>
            <a:ext cx="9144000" cy="307181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Rectangle 8"/>
          <p:cNvSpPr/>
          <p:nvPr/>
        </p:nvSpPr>
        <p:spPr>
          <a:xfrm>
            <a:off x="0" y="1357313"/>
            <a:ext cx="9144000" cy="242887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072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611188" y="0"/>
            <a:ext cx="8229600" cy="439738"/>
          </a:xfrm>
          <a:prstGeom prst="rect">
            <a:avLst/>
          </a:prstGeom>
          <a:solidFill>
            <a:srgbClr val="FFFFFF"/>
          </a:solidFill>
          <a:ln algn="ctr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pt-BR" sz="3600" smtClean="0">
                <a:solidFill>
                  <a:srgbClr val="6666FF"/>
                </a:solidFill>
                <a:latin typeface="Candara" pitchFamily="34" charset="0"/>
              </a:rPr>
              <a:t>Defini</a:t>
            </a:r>
            <a:r>
              <a:rPr lang="pt-BR" sz="3600" smtClean="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3600" smtClean="0">
                <a:solidFill>
                  <a:srgbClr val="6666FF"/>
                </a:solidFill>
                <a:latin typeface="Candara" pitchFamily="34" charset="0"/>
              </a:rPr>
              <a:t>ão do Modelo e das Informa</a:t>
            </a:r>
            <a:r>
              <a:rPr lang="pt-BR" sz="3600" smtClean="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3600" smtClean="0">
                <a:solidFill>
                  <a:srgbClr val="6666FF"/>
                </a:solidFill>
                <a:latin typeface="Candara" pitchFamily="34" charset="0"/>
              </a:rPr>
              <a:t>ões</a:t>
            </a: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2700338" y="5915025"/>
            <a:ext cx="644366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GAVLAK, A.A. </a:t>
            </a:r>
            <a:r>
              <a:rPr lang="pt-BR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Aplicação de um método multivariado para geração de superfícies de distribuição populacional</a:t>
            </a:r>
            <a:r>
              <a:rPr lang="pt-BR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In. I Encontro Nacional de Pós-Graduação em Demografia e Áreas Afins, 2010, Campinas. </a:t>
            </a:r>
            <a:r>
              <a:rPr lang="pt-BR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Anais...</a:t>
            </a:r>
            <a:r>
              <a:rPr lang="pt-BR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Campinas, 2010, 5 p. </a:t>
            </a:r>
          </a:p>
        </p:txBody>
      </p:sp>
      <p:sp>
        <p:nvSpPr>
          <p:cNvPr id="30725" name="TextBox 7"/>
          <p:cNvSpPr txBox="1">
            <a:spLocks noChangeArrowheads="1"/>
          </p:cNvSpPr>
          <p:nvPr/>
        </p:nvSpPr>
        <p:spPr bwMode="auto">
          <a:xfrm>
            <a:off x="0" y="1539875"/>
            <a:ext cx="40005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AMARAL, S. </a:t>
            </a:r>
            <a:r>
              <a:rPr lang="pt-BR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Geoinformação para estudos demográficos: Representação Espacial de Dados de População na Amazônia Brasileira</a:t>
            </a:r>
            <a:r>
              <a:rPr lang="pt-BR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Tese de Doutorado. Escola Politécnica da USP, São Paulo, 2003, 150 p.</a:t>
            </a:r>
            <a:endParaRPr lang="pt-BR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58180" t="29912" r="5422" b="20897"/>
          <a:stretch>
            <a:fillRect/>
          </a:stretch>
        </p:blipFill>
        <p:spPr bwMode="auto">
          <a:xfrm>
            <a:off x="4275138" y="1403350"/>
            <a:ext cx="4805362" cy="2239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6" descr="F:\André_2.0\INPE\A. Espacial\Layouts\2000MS.png"/>
          <p:cNvPicPr>
            <a:picLocks noChangeAspect="1" noChangeArrowheads="1"/>
          </p:cNvPicPr>
          <p:nvPr/>
        </p:nvPicPr>
        <p:blipFill>
          <a:blip r:embed="rId3"/>
          <a:srcRect l="5821" t="12076" r="3946" b="7693"/>
          <a:stretch>
            <a:fillRect/>
          </a:stretch>
        </p:blipFill>
        <p:spPr bwMode="auto">
          <a:xfrm>
            <a:off x="323850" y="3789363"/>
            <a:ext cx="2214563" cy="3068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42" name="TextBox 5"/>
          <p:cNvSpPr txBox="1">
            <a:spLocks noChangeArrowheads="1"/>
          </p:cNvSpPr>
          <p:nvPr/>
        </p:nvSpPr>
        <p:spPr bwMode="auto">
          <a:xfrm>
            <a:off x="2627313" y="3860800"/>
            <a:ext cx="6516687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Silvana Amaral, André Augusto Gavlak, Maria Isabel Sobral Escada  and Antônio Miguel Vieira Monteiro. </a:t>
            </a:r>
            <a:r>
              <a:rPr lang="en-US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How remote sensing data, spatial analysis methodologies and census tract data can improve the representation of spatial distribution of population for environmental related studies: the cases of Marabá and the Sustainable Forest District-BR163, Pará, Brazilian Amazon. </a:t>
            </a:r>
            <a:r>
              <a:rPr lang="en-US" sz="140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Population and Development. Under Review. Second Round. 2011</a:t>
            </a:r>
          </a:p>
          <a:p>
            <a:pPr algn="just">
              <a:defRPr/>
            </a:pPr>
            <a:r>
              <a:rPr lang="en-US"/>
              <a:t/>
            </a:r>
            <a:br>
              <a:rPr lang="en-US"/>
            </a:b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/>
          <p:cNvPicPr>
            <a:picLocks noChangeAspect="1" noChangeArrowheads="1"/>
          </p:cNvPicPr>
          <p:nvPr/>
        </p:nvPicPr>
        <p:blipFill>
          <a:blip r:embed="rId2"/>
          <a:srcRect l="68658" t="36479" r="1286" b="16827"/>
          <a:stretch>
            <a:fillRect/>
          </a:stretch>
        </p:blipFill>
        <p:spPr bwMode="auto">
          <a:xfrm>
            <a:off x="642938" y="1571625"/>
            <a:ext cx="778668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917700" y="5022850"/>
            <a:ext cx="357188" cy="428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8611" name="Rectangle 7"/>
          <p:cNvSpPr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Avalia</a:t>
            </a:r>
            <a:r>
              <a:rPr lang="pt-BR" sz="32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3200">
                <a:solidFill>
                  <a:srgbClr val="6666FF"/>
                </a:solidFill>
                <a:latin typeface="Candara" pitchFamily="34" charset="0"/>
              </a:rPr>
              <a:t>ão do Modelo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/>
          <a:srcRect l="57354" t="20428" r="10385" b="11721"/>
          <a:stretch>
            <a:fillRect/>
          </a:stretch>
        </p:blipFill>
        <p:spPr bwMode="auto">
          <a:xfrm>
            <a:off x="2928938" y="1285875"/>
            <a:ext cx="5302250" cy="421481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57200" y="71438"/>
            <a:ext cx="8229600" cy="439737"/>
          </a:xfrm>
          <a:prstGeom prst="rect">
            <a:avLst/>
          </a:prstGeom>
          <a:solidFill>
            <a:srgbClr val="FFFFFF"/>
          </a:solidFill>
          <a:ln algn="ctr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pt-BR" sz="3600" smtClean="0">
                <a:solidFill>
                  <a:srgbClr val="6666FF"/>
                </a:solidFill>
                <a:latin typeface="Candara" pitchFamily="34" charset="0"/>
              </a:rPr>
              <a:t>Defini</a:t>
            </a:r>
            <a:r>
              <a:rPr lang="pt-BR" sz="3600" smtClean="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3600" smtClean="0">
                <a:solidFill>
                  <a:srgbClr val="6666FF"/>
                </a:solidFill>
                <a:latin typeface="Candara" pitchFamily="34" charset="0"/>
              </a:rPr>
              <a:t>ão do Modelo e das Informa</a:t>
            </a:r>
            <a:r>
              <a:rPr lang="pt-BR" sz="3600" smtClean="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3600" smtClean="0">
                <a:solidFill>
                  <a:srgbClr val="6666FF"/>
                </a:solidFill>
                <a:latin typeface="Candara" pitchFamily="34" charset="0"/>
              </a:rPr>
              <a:t>ões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3316" y="871518"/>
            <a:ext cx="8964459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i="1" dirty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ÁREA DE ESTUDO – Betim e Contagem</a:t>
            </a:r>
          </a:p>
        </p:txBody>
      </p:sp>
      <p:pic>
        <p:nvPicPr>
          <p:cNvPr id="54275" name="Picture 2" descr="D:\Andre_4.0\INPE\Curso_CEDEPLAR\PPTs\AreaModel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1363663"/>
            <a:ext cx="4244975" cy="549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395288" y="0"/>
            <a:ext cx="8229600" cy="439738"/>
          </a:xfrm>
          <a:prstGeom prst="rect">
            <a:avLst/>
          </a:prstGeom>
          <a:solidFill>
            <a:srgbClr val="FFFFFF"/>
          </a:solidFill>
          <a:ln algn="ctr"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pt-BR" sz="3600" smtClean="0">
                <a:solidFill>
                  <a:srgbClr val="6666FF"/>
                </a:solidFill>
                <a:latin typeface="Candara" pitchFamily="34" charset="0"/>
              </a:rPr>
              <a:t>Defini</a:t>
            </a:r>
            <a:r>
              <a:rPr lang="pt-BR" sz="3600" smtClean="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3600" smtClean="0">
                <a:solidFill>
                  <a:srgbClr val="6666FF"/>
                </a:solidFill>
                <a:latin typeface="Candara" pitchFamily="34" charset="0"/>
              </a:rPr>
              <a:t>ão do Modelo e das Informa</a:t>
            </a:r>
            <a:r>
              <a:rPr lang="pt-BR" sz="3600" smtClean="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3600" smtClean="0">
                <a:solidFill>
                  <a:srgbClr val="6666FF"/>
                </a:solidFill>
                <a:latin typeface="Candara" pitchFamily="34" charset="0"/>
              </a:rPr>
              <a:t>ões</a:t>
            </a:r>
          </a:p>
        </p:txBody>
      </p:sp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71438" y="857250"/>
            <a:ext cx="785812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pt-BR" sz="24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Dados Auxiliares</a:t>
            </a:r>
          </a:p>
          <a:p>
            <a:pPr>
              <a:defRPr/>
            </a:pPr>
            <a:endParaRPr lang="pt-BR" sz="240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lvl="1">
              <a:buFont typeface="Arial" charset="0"/>
              <a:buChar char="•"/>
              <a:defRPr/>
            </a:pPr>
            <a:r>
              <a:rPr lang="pt-BR" sz="24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Distância a vias</a:t>
            </a:r>
          </a:p>
          <a:p>
            <a:pPr lvl="1">
              <a:buFont typeface="Arial" charset="0"/>
              <a:buChar char="•"/>
              <a:defRPr/>
            </a:pPr>
            <a:r>
              <a:rPr lang="pt-BR" sz="24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Declividade</a:t>
            </a:r>
          </a:p>
          <a:p>
            <a:pPr lvl="1">
              <a:buFont typeface="Arial" charset="0"/>
              <a:buChar char="•"/>
              <a:defRPr/>
            </a:pPr>
            <a:r>
              <a:rPr lang="pt-BR" sz="24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Classes de cobertura da terra</a:t>
            </a:r>
          </a:p>
          <a:p>
            <a:pPr lvl="1">
              <a:buFont typeface="Arial" charset="0"/>
              <a:buChar char="•"/>
              <a:defRPr/>
            </a:pPr>
            <a:endParaRPr lang="pt-BR" sz="240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lvl="1">
              <a:buFont typeface="Arial" charset="0"/>
              <a:buChar char="•"/>
              <a:defRPr/>
            </a:pPr>
            <a:endParaRPr lang="pt-BR" sz="240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56964" t="21794" r="9487" b="29043"/>
          <a:stretch>
            <a:fillRect/>
          </a:stretch>
        </p:blipFill>
        <p:spPr bwMode="auto">
          <a:xfrm>
            <a:off x="4716463" y="4005263"/>
            <a:ext cx="4257675" cy="2500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 l="54687" t="21205" r="9174" b="26106"/>
          <a:stretch>
            <a:fillRect/>
          </a:stretch>
        </p:blipFill>
        <p:spPr bwMode="auto">
          <a:xfrm>
            <a:off x="4716463" y="1268413"/>
            <a:ext cx="4214812" cy="2322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 l="55790" t="28113" r="1195" b="8414"/>
          <a:stretch>
            <a:fillRect/>
          </a:stretch>
        </p:blipFill>
        <p:spPr bwMode="auto">
          <a:xfrm>
            <a:off x="179388" y="4076700"/>
            <a:ext cx="4357687" cy="2430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Constru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Base Celular para Integra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Informa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47427" t="15321" r="15624" b="2966"/>
          <a:stretch>
            <a:fillRect/>
          </a:stretch>
        </p:blipFill>
        <p:spPr bwMode="auto">
          <a:xfrm>
            <a:off x="1116013" y="1125538"/>
            <a:ext cx="6643687" cy="5195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0" y="476250"/>
            <a:ext cx="8459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AutoNum type="arabicPeriod"/>
            </a:pPr>
            <a:r>
              <a:rPr lang="pt-BR">
                <a:latin typeface="Trebuchet MS" pitchFamily="34" charset="0"/>
                <a:cs typeface="Times New Roman" pitchFamily="18" charset="0"/>
              </a:rPr>
              <a:t>  Abrindo o Banco de Dados “</a:t>
            </a:r>
            <a:r>
              <a:rPr lang="pt-BR">
                <a:latin typeface="Trebuchet MS" pitchFamily="34" charset="0"/>
              </a:rPr>
              <a:t>Banco_Pop_Model_BH_Contagem_Betim_Final</a:t>
            </a:r>
            <a:r>
              <a:rPr lang="pt-BR">
                <a:latin typeface="Trebuchet MS" pitchFamily="34" charset="0"/>
                <a:cs typeface="Times New Roman" pitchFamily="18" charset="0"/>
              </a:rPr>
              <a:t>”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Explorem os temas já criados! Editem legendas, layouts e </a:t>
            </a:r>
            <a:r>
              <a:rPr lang="pt-BR" dirty="0" err="1"/>
              <a:t>etc</a:t>
            </a:r>
            <a:r>
              <a:rPr lang="pt-BR" dirty="0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Constru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Base Celular para Integra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Informa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47427" t="15321" r="6801" b="3696"/>
          <a:stretch>
            <a:fillRect/>
          </a:stretch>
        </p:blipFill>
        <p:spPr bwMode="auto">
          <a:xfrm>
            <a:off x="714375" y="1428750"/>
            <a:ext cx="7572375" cy="5064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285750" y="642938"/>
            <a:ext cx="62865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None/>
            </a:pPr>
            <a:r>
              <a:rPr lang="pt-BR">
                <a:latin typeface="Trebuchet MS" pitchFamily="34" charset="0"/>
              </a:rPr>
              <a:t> Alterando visual dos temas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3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Constru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Base Celular para Integra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 da Informa</a:t>
            </a:r>
            <a:r>
              <a:rPr lang="pt-BR" sz="2800">
                <a:solidFill>
                  <a:srgbClr val="6666FF"/>
                </a:solidFill>
                <a:latin typeface="Times New Roman" pitchFamily="18" charset="0"/>
              </a:rPr>
              <a:t>ç</a:t>
            </a:r>
            <a:r>
              <a:rPr lang="pt-BR" sz="2800">
                <a:solidFill>
                  <a:srgbClr val="6666FF"/>
                </a:solidFill>
                <a:latin typeface="Candara" pitchFamily="34" charset="0"/>
              </a:rPr>
              <a:t>ão</a:t>
            </a:r>
          </a:p>
        </p:txBody>
      </p:sp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57188" y="571500"/>
            <a:ext cx="6286500" cy="91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 typeface="Arial" charset="0"/>
              <a:buNone/>
              <a:defRPr/>
            </a:pPr>
            <a:r>
              <a:rPr lang="pt-BR">
                <a:latin typeface="Trebuchet MS" pitchFamily="34" charset="0"/>
              </a:rPr>
              <a:t> O </a:t>
            </a:r>
            <a:r>
              <a:rPr lang="pt-BR" b="1" i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espaço celular</a:t>
            </a:r>
          </a:p>
          <a:p>
            <a:pPr marL="800100" lvl="1" indent="-342900">
              <a:buFont typeface="Arial" charset="0"/>
              <a:buNone/>
              <a:defRPr/>
            </a:pPr>
            <a:r>
              <a:rPr lang="pt-BR">
                <a:latin typeface="Trebuchet MS" pitchFamily="34" charset="0"/>
              </a:rPr>
              <a:t> 150 metros x 150 metros</a:t>
            </a:r>
          </a:p>
          <a:p>
            <a:pPr marL="800100" lvl="1" indent="-342900">
              <a:buFont typeface="Arial" charset="0"/>
              <a:buNone/>
              <a:defRPr/>
            </a:pPr>
            <a:r>
              <a:rPr lang="pt-BR">
                <a:latin typeface="Trebuchet MS" pitchFamily="34" charset="0"/>
              </a:rPr>
              <a:t> Já está preenchido com Distância a Ruas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47151" t="15321" r="6525" b="3696"/>
          <a:stretch>
            <a:fillRect/>
          </a:stretch>
        </p:blipFill>
        <p:spPr bwMode="auto">
          <a:xfrm>
            <a:off x="857250" y="1665288"/>
            <a:ext cx="7072313" cy="467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0" y="6572250"/>
            <a:ext cx="9144000" cy="2857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Tema “Ruas” + Tema “Cell_150”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Personalizar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ersonalizar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1906</TotalTime>
  <Words>968</Words>
  <Application>Microsoft Office PowerPoint</Application>
  <PresentationFormat>Apresentação na tela (4:3)</PresentationFormat>
  <Paragraphs>240</Paragraphs>
  <Slides>40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Modelo de design</vt:lpstr>
      </vt:variant>
      <vt:variant>
        <vt:i4>2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52" baseType="lpstr">
      <vt:lpstr>Arial</vt:lpstr>
      <vt:lpstr>Calibri</vt:lpstr>
      <vt:lpstr>ClassGarmnd BT</vt:lpstr>
      <vt:lpstr>Verdana</vt:lpstr>
      <vt:lpstr>Times New Roman</vt:lpstr>
      <vt:lpstr>Candara</vt:lpstr>
      <vt:lpstr>Trebuchet MS</vt:lpstr>
      <vt:lpstr>Tahoma</vt:lpstr>
      <vt:lpstr>Cambria</vt:lpstr>
      <vt:lpstr>Office Theme</vt:lpstr>
      <vt:lpstr>Personalizar design</vt:lpstr>
      <vt:lpstr>Equation</vt:lpstr>
      <vt:lpstr>Slide 1</vt:lpstr>
      <vt:lpstr>DISTRIBUIÇÃO ESPACIAL DA POPULAÇÃO: Aplicação Didática</vt:lpstr>
      <vt:lpstr>Definição do Modelo e das Informações</vt:lpstr>
      <vt:lpstr>Definição do Modelo e das Informações</vt:lpstr>
      <vt:lpstr>Definição do Modelo e das Informações</vt:lpstr>
      <vt:lpstr>Definição do Modelo e das Informações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Company>----------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Gavlak</dc:creator>
  <cp:lastModifiedBy>Miguel</cp:lastModifiedBy>
  <cp:revision>134</cp:revision>
  <dcterms:created xsi:type="dcterms:W3CDTF">2011-08-05T18:35:10Z</dcterms:created>
  <dcterms:modified xsi:type="dcterms:W3CDTF">2011-08-14T23:28:20Z</dcterms:modified>
</cp:coreProperties>
</file>