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/>
        </p:nvSpPr>
        <p:spPr>
          <a:xfrm>
            <a:off x="8211629" y="7422489"/>
            <a:ext cx="7960742" cy="6186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5900"/>
              </a:spcBef>
              <a:defRPr b="0" sz="4800"/>
            </a:lvl1pPr>
            <a:lvl2pPr indent="190500" algn="l">
              <a:spcBef>
                <a:spcPts val="5900"/>
              </a:spcBef>
              <a:defRPr b="0" sz="4500"/>
            </a:lvl2pPr>
            <a:lvl3pPr indent="381000" algn="l">
              <a:spcBef>
                <a:spcPts val="5900"/>
              </a:spcBef>
              <a:defRPr b="0" sz="4200"/>
            </a:lvl3pPr>
            <a:lvl4pPr indent="635000" algn="l">
              <a:spcBef>
                <a:spcPts val="5900"/>
              </a:spcBef>
              <a:defRPr b="0" sz="3800"/>
            </a:lvl4pPr>
            <a:lvl5pPr indent="1016000" algn="l">
              <a:spcBef>
                <a:spcPts val="5900"/>
              </a:spcBef>
              <a:defRPr b="0"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4392553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/>
        </p:nvSpPr>
        <p:spPr>
          <a:xfrm>
            <a:off x="513023" y="6425539"/>
            <a:ext cx="12009593" cy="6186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5900"/>
              </a:spcBef>
              <a:defRPr b="0" sz="4800"/>
            </a:lvl1pPr>
            <a:lvl2pPr indent="190500" algn="l">
              <a:spcBef>
                <a:spcPts val="5900"/>
              </a:spcBef>
              <a:defRPr b="0" sz="4500"/>
            </a:lvl2pPr>
            <a:lvl3pPr indent="381000" algn="l">
              <a:spcBef>
                <a:spcPts val="5900"/>
              </a:spcBef>
              <a:defRPr b="0" sz="4200"/>
            </a:lvl3pPr>
            <a:lvl4pPr indent="635000" algn="l">
              <a:spcBef>
                <a:spcPts val="5900"/>
              </a:spcBef>
              <a:defRPr b="0" sz="3800"/>
            </a:lvl4pPr>
            <a:lvl5pPr indent="1016000" algn="l">
              <a:spcBef>
                <a:spcPts val="5900"/>
              </a:spcBef>
              <a:defRPr b="0"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4800"/>
            </a:lvl1pPr>
            <a:lvl2pPr marL="0" indent="190500">
              <a:buSzTx/>
              <a:buNone/>
              <a:defRPr sz="4500"/>
            </a:lvl2pPr>
            <a:lvl3pPr marL="0" indent="381000">
              <a:buSzTx/>
              <a:buNone/>
              <a:defRPr sz="4200"/>
            </a:lvl3pPr>
            <a:lvl4pPr marL="0" indent="635000">
              <a:buSzTx/>
              <a:buNone/>
              <a:defRPr sz="3800"/>
            </a:lvl4pPr>
            <a:lvl5pPr marL="0" indent="1016000"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/>
        </p:nvSpPr>
        <p:spPr>
          <a:xfrm>
            <a:off x="1473285" y="4200650"/>
            <a:ext cx="11515899" cy="6186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5900"/>
              </a:spcBef>
              <a:defRPr b="0" sz="4800"/>
            </a:lvl1pPr>
            <a:lvl2pPr indent="190500" algn="l">
              <a:spcBef>
                <a:spcPts val="5900"/>
              </a:spcBef>
              <a:defRPr b="0" sz="4500"/>
            </a:lvl2pPr>
            <a:lvl3pPr indent="381000" algn="l">
              <a:spcBef>
                <a:spcPts val="5900"/>
              </a:spcBef>
              <a:defRPr b="0" sz="4200"/>
            </a:lvl3pPr>
            <a:lvl4pPr indent="635000" algn="l">
              <a:spcBef>
                <a:spcPts val="5900"/>
              </a:spcBef>
              <a:defRPr b="0" sz="3800"/>
            </a:lvl4pPr>
            <a:lvl5pPr indent="1016000" algn="l">
              <a:spcBef>
                <a:spcPts val="5900"/>
              </a:spcBef>
              <a:defRPr b="0"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/>
        </p:nvSpPr>
        <p:spPr>
          <a:xfrm>
            <a:off x="1507344" y="3764889"/>
            <a:ext cx="22189903" cy="6186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5900"/>
              </a:spcBef>
              <a:defRPr b="0" sz="4800"/>
            </a:lvl1pPr>
            <a:lvl2pPr indent="190500" algn="l">
              <a:spcBef>
                <a:spcPts val="5900"/>
              </a:spcBef>
              <a:defRPr b="0" sz="4500"/>
            </a:lvl2pPr>
            <a:lvl3pPr indent="381000" algn="l">
              <a:spcBef>
                <a:spcPts val="5900"/>
              </a:spcBef>
              <a:defRPr b="0" sz="4200"/>
            </a:lvl3pPr>
            <a:lvl4pPr indent="635000" algn="l">
              <a:spcBef>
                <a:spcPts val="5900"/>
              </a:spcBef>
              <a:defRPr b="0" sz="3800"/>
            </a:lvl4pPr>
            <a:lvl5pPr indent="1016000" algn="l">
              <a:spcBef>
                <a:spcPts val="5900"/>
              </a:spcBef>
              <a:defRPr b="0"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21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23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obt.inpe.br/OBT/assuntos/cooperacao-internacional/international-charter-space-and-major-disasters" TargetMode="External"/><Relationship Id="rId3" Type="http://schemas.openxmlformats.org/officeDocument/2006/relationships/hyperlink" Target="http://www.obt.inpe.br/OBT/assuntos/cooperacao-internacional/imagens-para-o-disasters-charter" TargetMode="External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"/><Relationship Id="rId3" Type="http://schemas.openxmlformats.org/officeDocument/2006/relationships/image" Target="../media/image2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ARTA INTERNACIONAL ESPAÇO E GRANDES DESASTRES…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 defTabSz="544830">
              <a:defRPr sz="7392"/>
            </a:pPr>
            <a:r>
              <a:t>CARTA INTERNACIONAL ESPAÇO E GRANDES DESASTRES</a:t>
            </a:r>
          </a:p>
          <a:p>
            <a:pPr defTabSz="544830">
              <a:defRPr i="1" sz="7392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International Charter Space and Major Disasters</a:t>
            </a:r>
          </a:p>
        </p:txBody>
      </p:sp>
      <p:sp>
        <p:nvSpPr>
          <p:cNvPr id="120" name="Participação do INPE"/>
          <p:cNvSpPr txBox="1"/>
          <p:nvPr>
            <p:ph type="subTitle" sz="quarter" idx="1"/>
          </p:nvPr>
        </p:nvSpPr>
        <p:spPr>
          <a:xfrm>
            <a:off x="1778000" y="8845920"/>
            <a:ext cx="20828000" cy="1587501"/>
          </a:xfrm>
          <a:prstGeom prst="rect">
            <a:avLst/>
          </a:prstGeom>
        </p:spPr>
        <p:txBody>
          <a:bodyPr/>
          <a:lstStyle/>
          <a:p>
            <a:pPr/>
            <a:r>
              <a:t>Participação do INPE</a:t>
            </a:r>
          </a:p>
        </p:txBody>
      </p:sp>
      <p:pic>
        <p:nvPicPr>
          <p:cNvPr id="12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32250" y="9898785"/>
            <a:ext cx="16319500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70976" y="11772900"/>
            <a:ext cx="16344901" cy="1943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706623" y="11772900"/>
            <a:ext cx="1892301" cy="1892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8676"/>
          <a:stretch>
            <a:fillRect/>
          </a:stretch>
        </p:blipFill>
        <p:spPr>
          <a:xfrm>
            <a:off x="2179254" y="0"/>
            <a:ext cx="20025492" cy="137160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5280"/>
          <a:stretch>
            <a:fillRect/>
          </a:stretch>
        </p:blipFill>
        <p:spPr>
          <a:xfrm>
            <a:off x="2538265" y="0"/>
            <a:ext cx="19307470" cy="137159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1980"/>
          <a:stretch>
            <a:fillRect/>
          </a:stretch>
        </p:blipFill>
        <p:spPr>
          <a:xfrm>
            <a:off x="2863290" y="0"/>
            <a:ext cx="18657420" cy="137159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Atuação do INPE no Atendimento aos Desastres na Cart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0065">
              <a:defRPr sz="7056"/>
            </a:lvl1pPr>
          </a:lstStyle>
          <a:p>
            <a:pPr/>
            <a:r>
              <a:t>Atuação do INPE no Atendimento aos Desastres na Carta</a:t>
            </a:r>
          </a:p>
        </p:txBody>
      </p:sp>
      <p:sp>
        <p:nvSpPr>
          <p:cNvPr id="132" name="http://www.obt.inpe.br/OBT/assuntos/cooperacao-internacional/international-charter-space-and-major-disasters…"/>
          <p:cNvSpPr txBox="1"/>
          <p:nvPr>
            <p:ph type="body" sz="quarter" idx="1"/>
          </p:nvPr>
        </p:nvSpPr>
        <p:spPr>
          <a:xfrm>
            <a:off x="1689100" y="3149600"/>
            <a:ext cx="21005800" cy="2060367"/>
          </a:xfrm>
          <a:prstGeom prst="rect">
            <a:avLst/>
          </a:prstGeom>
        </p:spPr>
        <p:txBody>
          <a:bodyPr/>
          <a:lstStyle/>
          <a:p>
            <a:pPr defTabSz="561340">
              <a:spcBef>
                <a:spcPts val="4000"/>
              </a:spcBef>
              <a:defRPr sz="3264"/>
            </a:pPr>
            <a:r>
              <a:rPr u="sng">
                <a:hlinkClick r:id="rId2" invalidUrl="" action="" tgtFrame="" tooltip="" history="1" highlightClick="0" endSnd="0"/>
              </a:rPr>
              <a:t>http://www.obt.inpe.br/OBT/assuntos/cooperacao-internacional/international-charter-space-and-major-disasters</a:t>
            </a:r>
          </a:p>
          <a:p>
            <a:pPr defTabSz="561340">
              <a:spcBef>
                <a:spcPts val="4000"/>
              </a:spcBef>
              <a:defRPr sz="3264"/>
            </a:pPr>
            <a:r>
              <a:rPr u="sng">
                <a:hlinkClick r:id="rId3" invalidUrl="" action="" tgtFrame="" tooltip="" history="1" highlightClick="0" endSnd="0"/>
              </a:rPr>
              <a:t>http://www.obt.inpe.br/OBT/assuntos/cooperacao-internacional/imagens-para-o-disasters-charter</a:t>
            </a:r>
          </a:p>
        </p:txBody>
      </p:sp>
      <p:pic>
        <p:nvPicPr>
          <p:cNvPr id="13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3489" y="5209966"/>
            <a:ext cx="10148064" cy="8130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213910" y="5209966"/>
            <a:ext cx="4538101" cy="79212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Atuação do INPE no Atendimento aos Desastres na Carta"/>
          <p:cNvSpPr txBox="1"/>
          <p:nvPr>
            <p:ph type="title"/>
          </p:nvPr>
        </p:nvSpPr>
        <p:spPr>
          <a:xfrm>
            <a:off x="673100" y="238369"/>
            <a:ext cx="10502900" cy="3420018"/>
          </a:xfrm>
          <a:prstGeom prst="rect">
            <a:avLst/>
          </a:prstGeom>
        </p:spPr>
        <p:txBody>
          <a:bodyPr/>
          <a:lstStyle>
            <a:lvl1pPr defTabSz="520065">
              <a:defRPr sz="7056"/>
            </a:lvl1pPr>
          </a:lstStyle>
          <a:p>
            <a:pPr/>
            <a:r>
              <a:t>Atuação do INPE no Atendimento aos Desastres na Carta</a:t>
            </a:r>
          </a:p>
        </p:txBody>
      </p:sp>
      <p:sp>
        <p:nvSpPr>
          <p:cNvPr id="137" name="CBERS4 a partir de Ago/2018…"/>
          <p:cNvSpPr txBox="1"/>
          <p:nvPr>
            <p:ph type="body" sz="half" idx="1"/>
          </p:nvPr>
        </p:nvSpPr>
        <p:spPr>
          <a:xfrm>
            <a:off x="1689100" y="3149600"/>
            <a:ext cx="9102012" cy="10046826"/>
          </a:xfrm>
          <a:prstGeom prst="rect">
            <a:avLst/>
          </a:prstGeom>
        </p:spPr>
        <p:txBody>
          <a:bodyPr/>
          <a:lstStyle/>
          <a:p>
            <a:pPr/>
            <a:r>
              <a:t>CBERS4 a partir de Ago/2018</a:t>
            </a:r>
          </a:p>
          <a:p>
            <a:pPr/>
            <a:r>
              <a:t>2018: 4 imagens usadas em um produto</a:t>
            </a:r>
          </a:p>
          <a:p>
            <a:pPr/>
            <a:r>
              <a:t>2019: 56 imagens usadas em 16 produtos</a:t>
            </a:r>
          </a:p>
          <a:p>
            <a:pPr/>
            <a:r>
              <a:t>2020: 73 imagens CBERS4 e 20 CBERS4A usadas em 9 produtos</a:t>
            </a:r>
          </a:p>
        </p:txBody>
      </p:sp>
      <p:pic>
        <p:nvPicPr>
          <p:cNvPr id="13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94570" y="-1"/>
            <a:ext cx="9890222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94570" y="6858000"/>
            <a:ext cx="9890222" cy="69882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Atuação do INPE - 2021"/>
          <p:cNvSpPr txBox="1"/>
          <p:nvPr>
            <p:ph type="title"/>
          </p:nvPr>
        </p:nvSpPr>
        <p:spPr>
          <a:xfrm>
            <a:off x="1689100" y="0"/>
            <a:ext cx="21005800" cy="2286001"/>
          </a:xfrm>
          <a:prstGeom prst="rect">
            <a:avLst/>
          </a:prstGeom>
        </p:spPr>
        <p:txBody>
          <a:bodyPr/>
          <a:lstStyle/>
          <a:p>
            <a:pPr/>
            <a:r>
              <a:t>Atuação do INPE - 2021</a:t>
            </a:r>
          </a:p>
        </p:txBody>
      </p:sp>
      <p:sp>
        <p:nvSpPr>
          <p:cNvPr id="142" name="Bolívia - 04/01/2021…"/>
          <p:cNvSpPr txBox="1"/>
          <p:nvPr>
            <p:ph type="body" sz="half" idx="1"/>
          </p:nvPr>
        </p:nvSpPr>
        <p:spPr>
          <a:xfrm>
            <a:off x="1689100" y="3149600"/>
            <a:ext cx="9102012" cy="10046826"/>
          </a:xfrm>
          <a:prstGeom prst="rect">
            <a:avLst/>
          </a:prstGeom>
        </p:spPr>
        <p:txBody>
          <a:bodyPr/>
          <a:lstStyle/>
          <a:p>
            <a:pPr/>
            <a:r>
              <a:t>Bolívia - 04/01/2021</a:t>
            </a:r>
          </a:p>
          <a:p>
            <a:pPr/>
            <a:r>
              <a:t>Marrocos - 12/01/2021</a:t>
            </a:r>
          </a:p>
          <a:p>
            <a:pPr/>
            <a:r>
              <a:t>Eswatini - 27/01/2021</a:t>
            </a:r>
          </a:p>
          <a:p>
            <a:pPr/>
            <a:r>
              <a:t>Chile - 06/02/2021</a:t>
            </a:r>
          </a:p>
          <a:p>
            <a:pPr/>
            <a:r>
              <a:t>Indonésia - 06/04/2021 </a:t>
            </a:r>
          </a:p>
          <a:p>
            <a:pPr/>
            <a:r>
              <a:t>Timor Leste - 07/04/2021</a:t>
            </a:r>
          </a:p>
          <a:p>
            <a:pPr/>
            <a:r>
              <a:t>Rússia - 12/04/2021</a:t>
            </a:r>
          </a:p>
        </p:txBody>
      </p:sp>
      <p:pic>
        <p:nvPicPr>
          <p:cNvPr id="14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67592" y="2049995"/>
            <a:ext cx="5451400" cy="7674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25523" y="7747000"/>
            <a:ext cx="10078031" cy="5716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0" t="3741" r="0" b="0"/>
          <a:stretch>
            <a:fillRect/>
          </a:stretch>
        </p:blipFill>
        <p:spPr>
          <a:xfrm>
            <a:off x="9020907" y="2049995"/>
            <a:ext cx="8711521" cy="5683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