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/>
        </p:nvSpPr>
        <p:spPr>
          <a:xfrm>
            <a:off x="8211629" y="7422489"/>
            <a:ext cx="7960742" cy="618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5900"/>
              </a:spcBef>
              <a:defRPr b="0" sz="4800"/>
            </a:lvl1pPr>
            <a:lvl2pPr indent="190500" algn="l">
              <a:spcBef>
                <a:spcPts val="5900"/>
              </a:spcBef>
              <a:defRPr b="0" sz="4500"/>
            </a:lvl2pPr>
            <a:lvl3pPr indent="381000" algn="l">
              <a:spcBef>
                <a:spcPts val="5900"/>
              </a:spcBef>
              <a:defRPr b="0" sz="4200"/>
            </a:lvl3pPr>
            <a:lvl4pPr indent="635000" algn="l">
              <a:spcBef>
                <a:spcPts val="5900"/>
              </a:spcBef>
              <a:defRPr b="0" sz="3800"/>
            </a:lvl4pPr>
            <a:lvl5pPr indent="1016000" algn="l">
              <a:spcBef>
                <a:spcPts val="5900"/>
              </a:spcBef>
              <a:defRPr b="0"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4392553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/>
        </p:nvSpPr>
        <p:spPr>
          <a:xfrm>
            <a:off x="513023" y="6425539"/>
            <a:ext cx="12009593" cy="618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5900"/>
              </a:spcBef>
              <a:defRPr b="0" sz="4800"/>
            </a:lvl1pPr>
            <a:lvl2pPr indent="190500" algn="l">
              <a:spcBef>
                <a:spcPts val="5900"/>
              </a:spcBef>
              <a:defRPr b="0" sz="4500"/>
            </a:lvl2pPr>
            <a:lvl3pPr indent="381000" algn="l">
              <a:spcBef>
                <a:spcPts val="5900"/>
              </a:spcBef>
              <a:defRPr b="0" sz="4200"/>
            </a:lvl3pPr>
            <a:lvl4pPr indent="635000" algn="l">
              <a:spcBef>
                <a:spcPts val="5900"/>
              </a:spcBef>
              <a:defRPr b="0" sz="3800"/>
            </a:lvl4pPr>
            <a:lvl5pPr indent="1016000" algn="l">
              <a:spcBef>
                <a:spcPts val="5900"/>
              </a:spcBef>
              <a:defRPr b="0"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4800"/>
            </a:lvl1pPr>
            <a:lvl2pPr marL="0" indent="190500">
              <a:buSzTx/>
              <a:buNone/>
              <a:defRPr sz="4500"/>
            </a:lvl2pPr>
            <a:lvl3pPr marL="0" indent="381000">
              <a:buSzTx/>
              <a:buNone/>
              <a:defRPr sz="4200"/>
            </a:lvl3pPr>
            <a:lvl4pPr marL="0" indent="635000">
              <a:buSzTx/>
              <a:buNone/>
              <a:defRPr sz="3800"/>
            </a:lvl4pPr>
            <a:lvl5pPr marL="0" indent="1016000"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/>
        </p:nvSpPr>
        <p:spPr>
          <a:xfrm>
            <a:off x="1473285" y="4200650"/>
            <a:ext cx="11515899" cy="618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5900"/>
              </a:spcBef>
              <a:defRPr b="0" sz="4800"/>
            </a:lvl1pPr>
            <a:lvl2pPr indent="190500" algn="l">
              <a:spcBef>
                <a:spcPts val="5900"/>
              </a:spcBef>
              <a:defRPr b="0" sz="4500"/>
            </a:lvl2pPr>
            <a:lvl3pPr indent="381000" algn="l">
              <a:spcBef>
                <a:spcPts val="5900"/>
              </a:spcBef>
              <a:defRPr b="0" sz="4200"/>
            </a:lvl3pPr>
            <a:lvl4pPr indent="635000" algn="l">
              <a:spcBef>
                <a:spcPts val="5900"/>
              </a:spcBef>
              <a:defRPr b="0" sz="3800"/>
            </a:lvl4pPr>
            <a:lvl5pPr indent="1016000" algn="l">
              <a:spcBef>
                <a:spcPts val="5900"/>
              </a:spcBef>
              <a:defRPr b="0"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/>
        </p:nvSpPr>
        <p:spPr>
          <a:xfrm>
            <a:off x="1507344" y="3764889"/>
            <a:ext cx="22189903" cy="618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5900"/>
              </a:spcBef>
              <a:defRPr b="0" sz="4800"/>
            </a:lvl1pPr>
            <a:lvl2pPr indent="190500" algn="l">
              <a:spcBef>
                <a:spcPts val="5900"/>
              </a:spcBef>
              <a:defRPr b="0" sz="4500"/>
            </a:lvl2pPr>
            <a:lvl3pPr indent="381000" algn="l">
              <a:spcBef>
                <a:spcPts val="5900"/>
              </a:spcBef>
              <a:defRPr b="0" sz="4200"/>
            </a:lvl3pPr>
            <a:lvl4pPr indent="635000" algn="l">
              <a:spcBef>
                <a:spcPts val="5900"/>
              </a:spcBef>
              <a:defRPr b="0" sz="3800"/>
            </a:lvl4pPr>
            <a:lvl5pPr indent="1016000" algn="l">
              <a:spcBef>
                <a:spcPts val="5900"/>
              </a:spcBef>
              <a:defRPr b="0"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tif"/><Relationship Id="rId3" Type="http://schemas.openxmlformats.org/officeDocument/2006/relationships/image" Target="../media/image7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tif"/><Relationship Id="rId3" Type="http://schemas.openxmlformats.org/officeDocument/2006/relationships/image" Target="../media/image12.tif"/><Relationship Id="rId4" Type="http://schemas.openxmlformats.org/officeDocument/2006/relationships/image" Target="../media/image10.png"/><Relationship Id="rId5" Type="http://schemas.openxmlformats.org/officeDocument/2006/relationships/image" Target="../media/image13.tif"/><Relationship Id="rId6" Type="http://schemas.openxmlformats.org/officeDocument/2006/relationships/image" Target="../media/image1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obt.inpe.br/OBT/assuntos/cooperacao-internacional/international-charter-space-and-major-disasters" TargetMode="External"/><Relationship Id="rId3" Type="http://schemas.openxmlformats.org/officeDocument/2006/relationships/hyperlink" Target="http://www.obt.inpe.br/OBT/assuntos/cooperacao-internacional/imagens-para-o-disasters-charter" TargetMode="External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Relationship Id="rId3" Type="http://schemas.openxmlformats.org/officeDocument/2006/relationships/image" Target="../media/image2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ARTA INTERNACIONAL ESPAÇO E GRANDES DESASTRES…"/>
          <p:cNvSpPr txBox="1"/>
          <p:nvPr>
            <p:ph type="ctrTitle"/>
          </p:nvPr>
        </p:nvSpPr>
        <p:spPr>
          <a:xfrm>
            <a:off x="1778000" y="892703"/>
            <a:ext cx="20828001" cy="4648201"/>
          </a:xfrm>
          <a:prstGeom prst="rect">
            <a:avLst/>
          </a:prstGeom>
        </p:spPr>
        <p:txBody>
          <a:bodyPr/>
          <a:lstStyle/>
          <a:p>
            <a:pPr defTabSz="544830">
              <a:defRPr sz="7392"/>
            </a:pPr>
            <a:r>
              <a:t>CARTA INTERNACIONAL ESPAÇO E GRANDES DESASTRES</a:t>
            </a:r>
          </a:p>
          <a:p>
            <a:pPr defTabSz="544830">
              <a:defRPr i="1" sz="739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International Charter Space and Major Disasters</a:t>
            </a:r>
          </a:p>
        </p:txBody>
      </p:sp>
      <p:sp>
        <p:nvSpPr>
          <p:cNvPr id="138" name="Participação do Brasil…"/>
          <p:cNvSpPr txBox="1"/>
          <p:nvPr>
            <p:ph type="subTitle" sz="half" idx="1"/>
          </p:nvPr>
        </p:nvSpPr>
        <p:spPr>
          <a:xfrm>
            <a:off x="1777999" y="6230306"/>
            <a:ext cx="20828001" cy="3668480"/>
          </a:xfrm>
          <a:prstGeom prst="rect">
            <a:avLst/>
          </a:prstGeom>
        </p:spPr>
        <p:txBody>
          <a:bodyPr/>
          <a:lstStyle/>
          <a:p>
            <a:pPr>
              <a:defRPr sz="8500"/>
            </a:pPr>
            <a:r>
              <a:t>Participação do Brasil</a:t>
            </a:r>
          </a:p>
          <a:p>
            <a:pPr>
              <a:defRPr sz="5100"/>
            </a:pPr>
            <a:r>
              <a:t>Laércio Namikawa</a:t>
            </a:r>
          </a:p>
          <a:p>
            <a:pPr>
              <a:defRPr sz="5100"/>
            </a:pPr>
            <a:r>
              <a:t>DIOTG - CGCT - INPE</a:t>
            </a:r>
          </a:p>
        </p:txBody>
      </p:sp>
      <p:pic>
        <p:nvPicPr>
          <p:cNvPr id="1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32250" y="9898785"/>
            <a:ext cx="16319500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0976" y="11772900"/>
            <a:ext cx="16344901" cy="194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706623" y="11772900"/>
            <a:ext cx="1892301" cy="1892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85991" y="0"/>
            <a:ext cx="16012019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921" t="0" r="0" b="0"/>
          <a:stretch>
            <a:fillRect/>
          </a:stretch>
        </p:blipFill>
        <p:spPr>
          <a:xfrm>
            <a:off x="131266" y="1733550"/>
            <a:ext cx="15756434" cy="9486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50017" t="0" r="0" b="0"/>
          <a:stretch>
            <a:fillRect/>
          </a:stretch>
        </p:blipFill>
        <p:spPr>
          <a:xfrm>
            <a:off x="16187438" y="6326981"/>
            <a:ext cx="7959534" cy="7109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53711" r="52820" b="5684"/>
          <a:stretch>
            <a:fillRect/>
          </a:stretch>
        </p:blipFill>
        <p:spPr>
          <a:xfrm>
            <a:off x="16297174" y="3311525"/>
            <a:ext cx="7486801" cy="2876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52820" b="58981"/>
          <a:stretch>
            <a:fillRect/>
          </a:stretch>
        </p:blipFill>
        <p:spPr>
          <a:xfrm>
            <a:off x="16297174" y="266700"/>
            <a:ext cx="7486801" cy="29060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15" y="0"/>
            <a:ext cx="15778371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1818" t="64865" r="7626" b="19884"/>
          <a:stretch>
            <a:fillRect/>
          </a:stretch>
        </p:blipFill>
        <p:spPr>
          <a:xfrm>
            <a:off x="13055573" y="7333488"/>
            <a:ext cx="11220910" cy="3667887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184" name="Usuários Autorizados…"/>
          <p:cNvSpPr txBox="1"/>
          <p:nvPr/>
        </p:nvSpPr>
        <p:spPr>
          <a:xfrm>
            <a:off x="16408297" y="4380689"/>
            <a:ext cx="5064812" cy="2424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/>
            </a:pPr>
            <a:r>
              <a:t>Usuários Autorizados</a:t>
            </a:r>
          </a:p>
          <a:p>
            <a:pPr>
              <a:defRPr sz="3800"/>
            </a:pPr>
            <a:r>
              <a:t>Defesa Civil Haiti</a:t>
            </a:r>
          </a:p>
          <a:p>
            <a:pPr>
              <a:defRPr sz="3800"/>
            </a:pPr>
            <a:r>
              <a:t>Defesa Civil México</a:t>
            </a:r>
          </a:p>
          <a:p>
            <a:pPr>
              <a:defRPr sz="3800"/>
            </a:pPr>
            <a:r>
              <a:t>UNITAR - ONU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54754" y="205372"/>
            <a:ext cx="9687698" cy="1330525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INPE"/>
          <p:cNvSpPr txBox="1"/>
          <p:nvPr/>
        </p:nvSpPr>
        <p:spPr>
          <a:xfrm>
            <a:off x="15955673" y="2119251"/>
            <a:ext cx="1905763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INPE</a:t>
            </a:r>
          </a:p>
        </p:txBody>
      </p:sp>
      <p:sp>
        <p:nvSpPr>
          <p:cNvPr id="188" name="ROSCOSMOS"/>
          <p:cNvSpPr txBox="1"/>
          <p:nvPr/>
        </p:nvSpPr>
        <p:spPr>
          <a:xfrm>
            <a:off x="15955673" y="4735451"/>
            <a:ext cx="5182363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ROSCOSMOS</a:t>
            </a:r>
          </a:p>
        </p:txBody>
      </p:sp>
      <p:sp>
        <p:nvSpPr>
          <p:cNvPr id="189" name="USGS"/>
          <p:cNvSpPr txBox="1"/>
          <p:nvPr/>
        </p:nvSpPr>
        <p:spPr>
          <a:xfrm>
            <a:off x="15955673" y="6195951"/>
            <a:ext cx="2246377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USGS</a:t>
            </a:r>
          </a:p>
        </p:txBody>
      </p:sp>
      <p:sp>
        <p:nvSpPr>
          <p:cNvPr id="190" name="CNES"/>
          <p:cNvSpPr txBox="1"/>
          <p:nvPr/>
        </p:nvSpPr>
        <p:spPr>
          <a:xfrm>
            <a:off x="15955672" y="7351651"/>
            <a:ext cx="2231899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CNES</a:t>
            </a:r>
          </a:p>
        </p:txBody>
      </p:sp>
      <p:sp>
        <p:nvSpPr>
          <p:cNvPr id="191" name="Planet"/>
          <p:cNvSpPr txBox="1"/>
          <p:nvPr/>
        </p:nvSpPr>
        <p:spPr>
          <a:xfrm>
            <a:off x="15955673" y="8278751"/>
            <a:ext cx="2414017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Planet</a:t>
            </a:r>
          </a:p>
        </p:txBody>
      </p:sp>
      <p:sp>
        <p:nvSpPr>
          <p:cNvPr id="192" name="ISRO"/>
          <p:cNvSpPr txBox="1"/>
          <p:nvPr/>
        </p:nvSpPr>
        <p:spPr>
          <a:xfrm>
            <a:off x="15955673" y="9231251"/>
            <a:ext cx="1976629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ISRO</a:t>
            </a:r>
          </a:p>
        </p:txBody>
      </p:sp>
      <p:sp>
        <p:nvSpPr>
          <p:cNvPr id="193" name="ESA"/>
          <p:cNvSpPr txBox="1"/>
          <p:nvPr/>
        </p:nvSpPr>
        <p:spPr>
          <a:xfrm>
            <a:off x="15955673" y="10272651"/>
            <a:ext cx="1624585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ESA</a:t>
            </a:r>
          </a:p>
        </p:txBody>
      </p:sp>
      <p:sp>
        <p:nvSpPr>
          <p:cNvPr id="194" name="USGS"/>
          <p:cNvSpPr txBox="1"/>
          <p:nvPr/>
        </p:nvSpPr>
        <p:spPr>
          <a:xfrm>
            <a:off x="15955673" y="11212451"/>
            <a:ext cx="2246377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USGS</a:t>
            </a:r>
          </a:p>
        </p:txBody>
      </p:sp>
      <p:sp>
        <p:nvSpPr>
          <p:cNvPr id="195" name="UKSA"/>
          <p:cNvSpPr txBox="1"/>
          <p:nvPr/>
        </p:nvSpPr>
        <p:spPr>
          <a:xfrm>
            <a:off x="15955673" y="12457051"/>
            <a:ext cx="2245615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UKSA</a:t>
            </a:r>
          </a:p>
        </p:txBody>
      </p:sp>
      <p:sp>
        <p:nvSpPr>
          <p:cNvPr id="196" name="Imagens de Satélite"/>
          <p:cNvSpPr txBox="1"/>
          <p:nvPr>
            <p:ph type="title"/>
          </p:nvPr>
        </p:nvSpPr>
        <p:spPr>
          <a:xfrm>
            <a:off x="5720848" y="-1"/>
            <a:ext cx="8588340" cy="1019298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defTabSz="437514">
              <a:defRPr sz="5935"/>
            </a:lvl1pPr>
          </a:lstStyle>
          <a:p>
            <a:pPr/>
            <a:r>
              <a:t>Imagens de Satélite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0798" y="-28526"/>
            <a:ext cx="23322404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7667" y="0"/>
            <a:ext cx="16508665" cy="1371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3" name="Image"/>
          <p:cNvGrpSpPr/>
          <p:nvPr/>
        </p:nvGrpSpPr>
        <p:grpSpPr>
          <a:xfrm>
            <a:off x="19050" y="69849"/>
            <a:ext cx="5255077" cy="6631147"/>
            <a:chOff x="0" y="0"/>
            <a:chExt cx="5255076" cy="6631145"/>
          </a:xfrm>
        </p:grpSpPr>
        <p:pic>
          <p:nvPicPr>
            <p:cNvPr id="20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5001077" cy="63009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1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5255077" cy="6631147"/>
            </a:xfrm>
            <a:prstGeom prst="rect">
              <a:avLst/>
            </a:prstGeom>
            <a:effectLst/>
          </p:spPr>
        </p:pic>
      </p:grpSp>
      <p:grpSp>
        <p:nvGrpSpPr>
          <p:cNvPr id="206" name="Image"/>
          <p:cNvGrpSpPr/>
          <p:nvPr/>
        </p:nvGrpSpPr>
        <p:grpSpPr>
          <a:xfrm>
            <a:off x="16300450" y="2979574"/>
            <a:ext cx="7952262" cy="5414889"/>
            <a:chOff x="0" y="0"/>
            <a:chExt cx="7952261" cy="5414888"/>
          </a:xfrm>
        </p:grpSpPr>
        <p:pic>
          <p:nvPicPr>
            <p:cNvPr id="205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7698262" cy="508468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4" name="Image" descr="Imag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7952262" cy="5414889"/>
            </a:xfrm>
            <a:prstGeom prst="rect">
              <a:avLst/>
            </a:prstGeom>
            <a:effectLst/>
          </p:spPr>
        </p:pic>
      </p:grpSp>
      <p:sp>
        <p:nvSpPr>
          <p:cNvPr id="207" name="Rectangle"/>
          <p:cNvSpPr/>
          <p:nvPr/>
        </p:nvSpPr>
        <p:spPr>
          <a:xfrm>
            <a:off x="5270500" y="5257800"/>
            <a:ext cx="1886595" cy="245606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8" name="Rectangle"/>
          <p:cNvSpPr/>
          <p:nvPr/>
        </p:nvSpPr>
        <p:spPr>
          <a:xfrm>
            <a:off x="15608300" y="548282"/>
            <a:ext cx="2292599" cy="1547218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arceiros do INPE na Cart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Parceiros do INPE na Carta</a:t>
            </a:r>
          </a:p>
        </p:txBody>
      </p:sp>
      <p:sp>
        <p:nvSpPr>
          <p:cNvPr id="211" name="Usuários Autorizados no Brasil - CENAD (Centro Nacional de Monitoramento de Riscos e Desastres) e Ministério da Defesa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Usuários Autorizados no Brasil - CENAD (Centro Nacional de Monitoramento de Riscos e Desastres) e Ministério da Defesa</a:t>
            </a:r>
          </a:p>
          <a:p>
            <a:pPr/>
            <a:r>
              <a:t>INPE apóia o CENAD nos chamados sobre desastres no Brasil</a:t>
            </a:r>
          </a:p>
          <a:p>
            <a:pPr/>
            <a:r>
              <a:t>CENAD ajuda o INPE a promover a Carta no Brasil</a:t>
            </a:r>
          </a:p>
          <a:p>
            <a:pPr/>
            <a:r>
              <a:t>Agência Brasileira de Cooperação (ABC-MRE) - custeou a participação em reuniões. Promove a Carta: calendário. Apoio à realização da reunião de Nov/2021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Liderança da Cart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Liderança da Carta</a:t>
            </a:r>
          </a:p>
        </p:txBody>
      </p:sp>
      <p:sp>
        <p:nvSpPr>
          <p:cNvPr id="214" name="Cada parte deve assumir a liderança por 6 meses (abril/outubro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Cada parte deve assumir a liderança por 6 meses (abril/outubro)</a:t>
            </a:r>
          </a:p>
          <a:p>
            <a:pPr/>
            <a:r>
              <a:t>Sistema rotativo, INPE está “devendo” desde out/2015</a:t>
            </a:r>
          </a:p>
          <a:p>
            <a:pPr/>
            <a:r>
              <a:t>Ratificado em out/2019 em São Petersburgo para liderar entre out/2021 e abril/2022</a:t>
            </a:r>
          </a:p>
          <a:p>
            <a:pPr/>
            <a:r>
              <a:t>Participação da ABC-MRE em São Petersburgo auxiliou na ratificação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Importância da Carta para o Brasi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9459">
              <a:defRPr sz="10304"/>
            </a:lvl1pPr>
          </a:lstStyle>
          <a:p>
            <a:pPr/>
            <a:r>
              <a:t>Importância da Carta para o Brasil</a:t>
            </a:r>
          </a:p>
        </p:txBody>
      </p:sp>
      <p:sp>
        <p:nvSpPr>
          <p:cNvPr id="217" name="Participação em Fórum Internacional com outras agência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Participação em Fórum Internacional com outras agências</a:t>
            </a:r>
          </a:p>
          <a:p>
            <a:pPr/>
            <a:r>
              <a:t>Melhoria nos serviços de imagem do INPE</a:t>
            </a:r>
          </a:p>
          <a:p>
            <a:pPr/>
            <a:r>
              <a:t>Cooperação Internacional </a:t>
            </a:r>
          </a:p>
          <a:p>
            <a:pPr/>
            <a:r>
              <a:t>Apoio à Defesa Civil nacional</a:t>
            </a:r>
          </a:p>
          <a:p>
            <a:pPr/>
            <a:r>
              <a:t>Necessidade de engajamento de outros Ministérios (Educação, Agricultura, Infra-estrutura, etc.)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Obrigado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Obrigado!</a:t>
            </a:r>
          </a:p>
        </p:txBody>
      </p:sp>
      <p:sp>
        <p:nvSpPr>
          <p:cNvPr id="220" name="Laércio Namikawa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algn="ctr">
              <a:defRPr sz="7900"/>
            </a:pPr>
            <a:r>
              <a:t>Laércio Namikawa</a:t>
            </a:r>
          </a:p>
          <a:p>
            <a:pPr algn="ctr"/>
          </a:p>
          <a:p>
            <a:pPr algn="ctr"/>
            <a:r>
              <a:t>Laercio.namikawa@inpe.br</a:t>
            </a:r>
          </a:p>
          <a:p>
            <a:pPr algn="ctr"/>
            <a:r>
              <a:t>Divisão de Observação da Terra e Geoinformática - DIOTG </a:t>
            </a:r>
          </a:p>
          <a:p>
            <a:pPr algn="ctr"/>
            <a:r>
              <a:t>Coordenação Geral de Ciências da Terra - CGCT </a:t>
            </a:r>
          </a:p>
          <a:p>
            <a:pPr algn="ctr"/>
            <a:r>
              <a:t>INPE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O que é a Carta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 que é a Carta?</a:t>
            </a:r>
          </a:p>
        </p:txBody>
      </p:sp>
      <p:sp>
        <p:nvSpPr>
          <p:cNvPr id="144" name="Carta de compromisso entre operadores de satélite para prover acesso prioritário à dados de satélite em casos de Grandes Desastr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Carta de compromisso entre operadores de satélite para prover acesso prioritário à dados de satélite em casos de Grandes Desastres</a:t>
            </a:r>
          </a:p>
          <a:p>
            <a:pPr/>
            <a:r>
              <a:t>Fundado pelas Agências Espaciais em 1999, sendo operacional desde 1 de novembro de 2001</a:t>
            </a:r>
          </a:p>
          <a:p>
            <a:pPr/>
            <a:r>
              <a:t>Integra os recursos e conhecimentos dos parceiros de modo coordenado para resposta rápida em situações de desastre visando auxiliar autoridades de defesa civil e a comunidade de ajuda humanitária</a:t>
            </a:r>
          </a:p>
          <a:p>
            <a:pPr/>
            <a:r>
              <a:t>Entrega imagens de arquivo, programa aquisições de imagens prioritárias, e entre imagens em questão de horas ou poucos dias</a:t>
            </a:r>
          </a:p>
        </p:txBody>
      </p:sp>
      <p:sp>
        <p:nvSpPr>
          <p:cNvPr id="145" name="https://disasterscharter.org/"/>
          <p:cNvSpPr txBox="1"/>
          <p:nvPr/>
        </p:nvSpPr>
        <p:spPr>
          <a:xfrm>
            <a:off x="8043876" y="12795724"/>
            <a:ext cx="9146630" cy="920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/>
            </a:lvl1pPr>
          </a:lstStyle>
          <a:p>
            <a:pPr/>
            <a:r>
              <a:t>https://disasterscharter.org/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5280"/>
          <a:stretch>
            <a:fillRect/>
          </a:stretch>
        </p:blipFill>
        <p:spPr>
          <a:xfrm>
            <a:off x="2538265" y="0"/>
            <a:ext cx="19307470" cy="13715982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Agências Membros da Carta"/>
          <p:cNvSpPr txBox="1"/>
          <p:nvPr/>
        </p:nvSpPr>
        <p:spPr>
          <a:xfrm>
            <a:off x="6114734" y="409528"/>
            <a:ext cx="13316365" cy="1229672"/>
          </a:xfrm>
          <a:prstGeom prst="rect">
            <a:avLst/>
          </a:prstGeom>
          <a:solidFill>
            <a:srgbClr val="1F295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500">
                <a:solidFill>
                  <a:srgbClr val="FFFFFF"/>
                </a:solidFill>
              </a:defRPr>
            </a:lvl1pPr>
          </a:lstStyle>
          <a:p>
            <a:pPr/>
            <a:r>
              <a:t>Agências Membros da Carta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1980"/>
          <a:stretch>
            <a:fillRect/>
          </a:stretch>
        </p:blipFill>
        <p:spPr>
          <a:xfrm>
            <a:off x="2863290" y="0"/>
            <a:ext cx="18657420" cy="13715956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atélites da Carta"/>
          <p:cNvSpPr txBox="1"/>
          <p:nvPr/>
        </p:nvSpPr>
        <p:spPr>
          <a:xfrm>
            <a:off x="6074563" y="883764"/>
            <a:ext cx="13316365" cy="1229672"/>
          </a:xfrm>
          <a:prstGeom prst="rect">
            <a:avLst/>
          </a:prstGeom>
          <a:solidFill>
            <a:srgbClr val="1F295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500">
                <a:solidFill>
                  <a:srgbClr val="FFFFFF"/>
                </a:solidFill>
              </a:defRPr>
            </a:lvl1pPr>
          </a:lstStyle>
          <a:p>
            <a:pPr/>
            <a:r>
              <a:t>Satélites da Carta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Atuação do INPE no Atendimento aos Desastres na Cart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0065">
              <a:defRPr sz="7056"/>
            </a:lvl1pPr>
          </a:lstStyle>
          <a:p>
            <a:pPr/>
            <a:r>
              <a:t>Atuação do INPE no Atendimento aos Desastres na Carta</a:t>
            </a:r>
          </a:p>
        </p:txBody>
      </p:sp>
      <p:sp>
        <p:nvSpPr>
          <p:cNvPr id="154" name="http://www.obt.inpe.br/OBT/assuntos/cooperacao-internacional/international-charter-space-and-major-disasters…"/>
          <p:cNvSpPr txBox="1"/>
          <p:nvPr>
            <p:ph type="body" sz="quarter" idx="1"/>
          </p:nvPr>
        </p:nvSpPr>
        <p:spPr>
          <a:xfrm>
            <a:off x="1689100" y="3149600"/>
            <a:ext cx="21005800" cy="2060367"/>
          </a:xfrm>
          <a:prstGeom prst="rect">
            <a:avLst/>
          </a:prstGeom>
        </p:spPr>
        <p:txBody>
          <a:bodyPr/>
          <a:lstStyle/>
          <a:p>
            <a:pPr defTabSz="561340">
              <a:spcBef>
                <a:spcPts val="4000"/>
              </a:spcBef>
              <a:defRPr sz="3264"/>
            </a:pPr>
            <a:r>
              <a:rPr u="sng">
                <a:hlinkClick r:id="rId2" invalidUrl="" action="" tgtFrame="" tooltip="" history="1" highlightClick="0" endSnd="0"/>
              </a:rPr>
              <a:t>http://www.obt.inpe.br/OBT/assuntos/cooperacao-internacional/international-charter-space-and-major-disasters</a:t>
            </a:r>
          </a:p>
          <a:p>
            <a:pPr defTabSz="561340">
              <a:spcBef>
                <a:spcPts val="4000"/>
              </a:spcBef>
              <a:defRPr sz="3264"/>
            </a:pPr>
            <a:r>
              <a:rPr u="sng">
                <a:hlinkClick r:id="rId3" invalidUrl="" action="" tgtFrame="" tooltip="" history="1" highlightClick="0" endSnd="0"/>
              </a:rPr>
              <a:t>http://www.obt.inpe.br/OBT/assuntos/cooperacao-internacional/imagens-para-o-disasters-charter</a:t>
            </a:r>
          </a:p>
        </p:txBody>
      </p:sp>
      <p:pic>
        <p:nvPicPr>
          <p:cNvPr id="15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3489" y="5209966"/>
            <a:ext cx="10148064" cy="8130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213910" y="5209966"/>
            <a:ext cx="4538101" cy="79212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Atuação do INPE no Atendimento aos Desastres na Carta"/>
          <p:cNvSpPr txBox="1"/>
          <p:nvPr>
            <p:ph type="title"/>
          </p:nvPr>
        </p:nvSpPr>
        <p:spPr>
          <a:xfrm>
            <a:off x="673100" y="238369"/>
            <a:ext cx="10502900" cy="3420018"/>
          </a:xfrm>
          <a:prstGeom prst="rect">
            <a:avLst/>
          </a:prstGeom>
        </p:spPr>
        <p:txBody>
          <a:bodyPr/>
          <a:lstStyle>
            <a:lvl1pPr defTabSz="520065">
              <a:defRPr sz="7056"/>
            </a:lvl1pPr>
          </a:lstStyle>
          <a:p>
            <a:pPr/>
            <a:r>
              <a:t>Atuação do INPE no Atendimento aos Desastres na Carta</a:t>
            </a:r>
          </a:p>
        </p:txBody>
      </p:sp>
      <p:sp>
        <p:nvSpPr>
          <p:cNvPr id="159" name="CBERS4 a partir de Ago/2018…"/>
          <p:cNvSpPr txBox="1"/>
          <p:nvPr>
            <p:ph type="body" sz="half" idx="1"/>
          </p:nvPr>
        </p:nvSpPr>
        <p:spPr>
          <a:xfrm>
            <a:off x="1689100" y="3149600"/>
            <a:ext cx="9102012" cy="10046826"/>
          </a:xfrm>
          <a:prstGeom prst="rect">
            <a:avLst/>
          </a:prstGeom>
        </p:spPr>
        <p:txBody>
          <a:bodyPr/>
          <a:lstStyle/>
          <a:p>
            <a:pPr/>
            <a:r>
              <a:t>CBERS4 a partir de Ago/2018</a:t>
            </a:r>
          </a:p>
          <a:p>
            <a:pPr/>
            <a:r>
              <a:t>2018: 4 imagens usadas em um produto</a:t>
            </a:r>
          </a:p>
          <a:p>
            <a:pPr/>
            <a:r>
              <a:t>2019: 56 imagens usadas em 16 produtos</a:t>
            </a:r>
          </a:p>
          <a:p>
            <a:pPr/>
            <a:r>
              <a:t>2020: 73 imagens CBERS4 e 20 CBERS4A usadas em 9 produtos</a:t>
            </a:r>
          </a:p>
        </p:txBody>
      </p:sp>
      <p:pic>
        <p:nvPicPr>
          <p:cNvPr id="1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94570" y="-1"/>
            <a:ext cx="9890222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94570" y="6858000"/>
            <a:ext cx="9890222" cy="69882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Atuação do INPE - 2021"/>
          <p:cNvSpPr txBox="1"/>
          <p:nvPr>
            <p:ph type="title"/>
          </p:nvPr>
        </p:nvSpPr>
        <p:spPr>
          <a:xfrm>
            <a:off x="1689100" y="0"/>
            <a:ext cx="21005800" cy="2286001"/>
          </a:xfrm>
          <a:prstGeom prst="rect">
            <a:avLst/>
          </a:prstGeom>
        </p:spPr>
        <p:txBody>
          <a:bodyPr/>
          <a:lstStyle/>
          <a:p>
            <a:pPr/>
            <a:r>
              <a:t>Atuação do INPE - 2021</a:t>
            </a:r>
          </a:p>
        </p:txBody>
      </p:sp>
      <p:sp>
        <p:nvSpPr>
          <p:cNvPr id="164" name="Bolívia, Marrocos, Eswatini, Chile, Indonésia, Timor Leste, Rússia, Somália, Guiana, Sri Lanka, Luxemburgo, Japão, Haiti, Togo, Sudão"/>
          <p:cNvSpPr txBox="1"/>
          <p:nvPr>
            <p:ph type="body" sz="quarter" idx="1"/>
          </p:nvPr>
        </p:nvSpPr>
        <p:spPr>
          <a:xfrm>
            <a:off x="1245311" y="2286000"/>
            <a:ext cx="5632790" cy="10046826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pPr/>
            <a:r>
              <a:t>Bolívia, Marrocos, Eswatini, Chile, Indonésia, Timor Leste, Rússia, Somália, Guiana, Sri Lanka, Luxemburgo, Japão, Haiti, Togo, Sudão</a:t>
            </a:r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28065" y="1934335"/>
            <a:ext cx="7292950" cy="10266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3741" r="0" b="3741"/>
          <a:stretch>
            <a:fillRect/>
          </a:stretch>
        </p:blipFill>
        <p:spPr>
          <a:xfrm>
            <a:off x="8903571" y="8544619"/>
            <a:ext cx="8246583" cy="5171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87304" y="1934335"/>
            <a:ext cx="8560320" cy="66102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harter Hait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Charter Haiti</a:t>
            </a:r>
          </a:p>
        </p:txBody>
      </p:sp>
      <p:sp>
        <p:nvSpPr>
          <p:cNvPr id="170" name="Agosto de 202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Agosto de 2021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6068" y="0"/>
            <a:ext cx="13871864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https://disasterscharter.org/"/>
          <p:cNvSpPr txBox="1"/>
          <p:nvPr/>
        </p:nvSpPr>
        <p:spPr>
          <a:xfrm>
            <a:off x="6797230" y="96"/>
            <a:ext cx="10095208" cy="6348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https://disasterscharter.org/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