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7513" r:id="rId1"/>
  </p:sldMasterIdLst>
  <p:notesMasterIdLst>
    <p:notesMasterId r:id="rId24"/>
  </p:notesMasterIdLst>
  <p:handoutMasterIdLst>
    <p:handoutMasterId r:id="rId25"/>
  </p:handoutMasterIdLst>
  <p:sldIdLst>
    <p:sldId id="856" r:id="rId2"/>
    <p:sldId id="936" r:id="rId3"/>
    <p:sldId id="964" r:id="rId4"/>
    <p:sldId id="943" r:id="rId5"/>
    <p:sldId id="957" r:id="rId6"/>
    <p:sldId id="944" r:id="rId7"/>
    <p:sldId id="946" r:id="rId8"/>
    <p:sldId id="945" r:id="rId9"/>
    <p:sldId id="947" r:id="rId10"/>
    <p:sldId id="951" r:id="rId11"/>
    <p:sldId id="960" r:id="rId12"/>
    <p:sldId id="961" r:id="rId13"/>
    <p:sldId id="959" r:id="rId14"/>
    <p:sldId id="962" r:id="rId15"/>
    <p:sldId id="963" r:id="rId16"/>
    <p:sldId id="952" r:id="rId17"/>
    <p:sldId id="953" r:id="rId18"/>
    <p:sldId id="954" r:id="rId19"/>
    <p:sldId id="965" r:id="rId20"/>
    <p:sldId id="967" r:id="rId21"/>
    <p:sldId id="968" r:id="rId22"/>
    <p:sldId id="966" r:id="rId23"/>
  </p:sldIdLst>
  <p:sldSz cx="9144000" cy="6858000" type="screen4x3"/>
  <p:notesSz cx="6645275" cy="9777413"/>
  <p:defaultTextStyle>
    <a:defPPr>
      <a:defRPr lang="fr-FR"/>
    </a:defPPr>
    <a:lvl1pPr algn="l" defTabSz="457200" rtl="0" eaLnBrk="0" fontAlgn="base" hangingPunct="0">
      <a:spcBef>
        <a:spcPct val="20000"/>
      </a:spcBef>
      <a:spcAft>
        <a:spcPct val="0"/>
      </a:spcAft>
      <a:buFont typeface="Wingdings" pitchFamily="2" charset="2"/>
      <a:defRPr i="1" kern="1200">
        <a:solidFill>
          <a:srgbClr val="3333CC"/>
        </a:solidFill>
        <a:latin typeface="Comic Sans MS" pitchFamily="66" charset="0"/>
        <a:ea typeface="+mn-ea"/>
        <a:cs typeface="Arial" charset="0"/>
        <a:sym typeface="Wingdings" pitchFamily="2" charset="2"/>
      </a:defRPr>
    </a:lvl1pPr>
    <a:lvl2pPr marL="457200" algn="l" defTabSz="457200" rtl="0" eaLnBrk="0" fontAlgn="base" hangingPunct="0">
      <a:spcBef>
        <a:spcPct val="20000"/>
      </a:spcBef>
      <a:spcAft>
        <a:spcPct val="0"/>
      </a:spcAft>
      <a:buFont typeface="Wingdings" pitchFamily="2" charset="2"/>
      <a:defRPr i="1" kern="1200">
        <a:solidFill>
          <a:srgbClr val="3333CC"/>
        </a:solidFill>
        <a:latin typeface="Comic Sans MS" pitchFamily="66" charset="0"/>
        <a:ea typeface="+mn-ea"/>
        <a:cs typeface="Arial" charset="0"/>
        <a:sym typeface="Wingdings" pitchFamily="2" charset="2"/>
      </a:defRPr>
    </a:lvl2pPr>
    <a:lvl3pPr marL="914400" algn="l" defTabSz="457200" rtl="0" eaLnBrk="0" fontAlgn="base" hangingPunct="0">
      <a:spcBef>
        <a:spcPct val="20000"/>
      </a:spcBef>
      <a:spcAft>
        <a:spcPct val="0"/>
      </a:spcAft>
      <a:buFont typeface="Wingdings" pitchFamily="2" charset="2"/>
      <a:defRPr i="1" kern="1200">
        <a:solidFill>
          <a:srgbClr val="3333CC"/>
        </a:solidFill>
        <a:latin typeface="Comic Sans MS" pitchFamily="66" charset="0"/>
        <a:ea typeface="+mn-ea"/>
        <a:cs typeface="Arial" charset="0"/>
        <a:sym typeface="Wingdings" pitchFamily="2" charset="2"/>
      </a:defRPr>
    </a:lvl3pPr>
    <a:lvl4pPr marL="1371600" algn="l" defTabSz="457200" rtl="0" eaLnBrk="0" fontAlgn="base" hangingPunct="0">
      <a:spcBef>
        <a:spcPct val="20000"/>
      </a:spcBef>
      <a:spcAft>
        <a:spcPct val="0"/>
      </a:spcAft>
      <a:buFont typeface="Wingdings" pitchFamily="2" charset="2"/>
      <a:defRPr i="1" kern="1200">
        <a:solidFill>
          <a:srgbClr val="3333CC"/>
        </a:solidFill>
        <a:latin typeface="Comic Sans MS" pitchFamily="66" charset="0"/>
        <a:ea typeface="+mn-ea"/>
        <a:cs typeface="Arial" charset="0"/>
        <a:sym typeface="Wingdings" pitchFamily="2" charset="2"/>
      </a:defRPr>
    </a:lvl4pPr>
    <a:lvl5pPr marL="1828800" algn="l" defTabSz="457200" rtl="0" eaLnBrk="0" fontAlgn="base" hangingPunct="0">
      <a:spcBef>
        <a:spcPct val="20000"/>
      </a:spcBef>
      <a:spcAft>
        <a:spcPct val="0"/>
      </a:spcAft>
      <a:buFont typeface="Wingdings" pitchFamily="2" charset="2"/>
      <a:defRPr i="1" kern="1200">
        <a:solidFill>
          <a:srgbClr val="3333CC"/>
        </a:solidFill>
        <a:latin typeface="Comic Sans MS" pitchFamily="66" charset="0"/>
        <a:ea typeface="+mn-ea"/>
        <a:cs typeface="Arial" charset="0"/>
        <a:sym typeface="Wingdings" pitchFamily="2" charset="2"/>
      </a:defRPr>
    </a:lvl5pPr>
    <a:lvl6pPr marL="2286000" algn="l" defTabSz="914400" rtl="0" eaLnBrk="1" latinLnBrk="0" hangingPunct="1">
      <a:defRPr i="1" kern="1200">
        <a:solidFill>
          <a:srgbClr val="3333CC"/>
        </a:solidFill>
        <a:latin typeface="Comic Sans MS" pitchFamily="66" charset="0"/>
        <a:ea typeface="+mn-ea"/>
        <a:cs typeface="Arial" charset="0"/>
        <a:sym typeface="Wingdings" pitchFamily="2" charset="2"/>
      </a:defRPr>
    </a:lvl6pPr>
    <a:lvl7pPr marL="2743200" algn="l" defTabSz="914400" rtl="0" eaLnBrk="1" latinLnBrk="0" hangingPunct="1">
      <a:defRPr i="1" kern="1200">
        <a:solidFill>
          <a:srgbClr val="3333CC"/>
        </a:solidFill>
        <a:latin typeface="Comic Sans MS" pitchFamily="66" charset="0"/>
        <a:ea typeface="+mn-ea"/>
        <a:cs typeface="Arial" charset="0"/>
        <a:sym typeface="Wingdings" pitchFamily="2" charset="2"/>
      </a:defRPr>
    </a:lvl7pPr>
    <a:lvl8pPr marL="3200400" algn="l" defTabSz="914400" rtl="0" eaLnBrk="1" latinLnBrk="0" hangingPunct="1">
      <a:defRPr i="1" kern="1200">
        <a:solidFill>
          <a:srgbClr val="3333CC"/>
        </a:solidFill>
        <a:latin typeface="Comic Sans MS" pitchFamily="66" charset="0"/>
        <a:ea typeface="+mn-ea"/>
        <a:cs typeface="Arial" charset="0"/>
        <a:sym typeface="Wingdings" pitchFamily="2" charset="2"/>
      </a:defRPr>
    </a:lvl8pPr>
    <a:lvl9pPr marL="3657600" algn="l" defTabSz="914400" rtl="0" eaLnBrk="1" latinLnBrk="0" hangingPunct="1">
      <a:defRPr i="1" kern="1200">
        <a:solidFill>
          <a:srgbClr val="3333CC"/>
        </a:solidFill>
        <a:latin typeface="Comic Sans MS" pitchFamily="66" charset="0"/>
        <a:ea typeface="+mn-ea"/>
        <a:cs typeface="Arial" charset="0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lyn" initials="E" lastIdx="1" clrIdx="0"/>
  <p:cmAuthor id="1" name="claudio barbosa" initials="cb" lastIdx="1" clrIdx="1">
    <p:extLst>
      <p:ext uri="{19B8F6BF-5375-455C-9EA6-DF929625EA0E}">
        <p15:presenceInfo xmlns:p15="http://schemas.microsoft.com/office/powerpoint/2012/main" userId="8ead4e76bd895f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EE2E5"/>
    <a:srgbClr val="F8E7FD"/>
    <a:srgbClr val="E4E0FC"/>
    <a:srgbClr val="F9D7F3"/>
    <a:srgbClr val="F9D8FC"/>
    <a:srgbClr val="FBE7FD"/>
    <a:srgbClr val="EFE7FD"/>
    <a:srgbClr val="FEE6F1"/>
    <a:srgbClr val="F7E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3" autoAdjust="0"/>
    <p:restoredTop sz="93149" autoAdjust="0"/>
  </p:normalViewPr>
  <p:slideViewPr>
    <p:cSldViewPr snapToObjects="1">
      <p:cViewPr varScale="1">
        <p:scale>
          <a:sx n="61" d="100"/>
          <a:sy n="61" d="100"/>
        </p:scale>
        <p:origin x="1699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730" y="-114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0AA2A7A-5378-479C-A144-4219A214021D}" type="datetimeFigureOut">
              <a:rPr lang="pt-BR"/>
              <a:pPr>
                <a:defRPr/>
              </a:pPr>
              <a:t>21/09/2018</a:t>
            </a:fld>
            <a:endParaRPr lang="pt-BR" dirty="0"/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87C4CF6-051F-42B2-A5A3-9560799AF3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603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2E94DB-3246-42D7-970A-E5CDB28F0DF5}" type="datetimeFigureOut">
              <a:rPr lang="pt-BR"/>
              <a:pPr>
                <a:defRPr/>
              </a:pPr>
              <a:t>21/09/2018</a:t>
            </a:fld>
            <a:endParaRPr lang="pt-BR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B59600-126A-4599-B1C8-C917ECF398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985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50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48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097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39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68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12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476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233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213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65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073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851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692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5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69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41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90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86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7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4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59600-126A-4599-B1C8-C917ECF398E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06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apa-templa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508104" y="6303963"/>
            <a:ext cx="3592353" cy="2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14400" eaLnBrk="1" hangingPunct="1">
              <a:lnSpc>
                <a:spcPct val="60000"/>
              </a:lnSpc>
              <a:spcBef>
                <a:spcPct val="50000"/>
              </a:spcBef>
              <a:buFontTx/>
              <a:buNone/>
              <a:defRPr/>
            </a:pPr>
            <a:r>
              <a:rPr lang="pt-BR" sz="1400" i="0" noProof="0" dirty="0">
                <a:solidFill>
                  <a:srgbClr val="396F65"/>
                </a:solidFill>
                <a:latin typeface="Comic Sans MS" pitchFamily="66" charset="0"/>
                <a:cs typeface="+mn-cs"/>
              </a:rPr>
              <a:t>Planejamento DPI Setembro 2018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57200" y="304800"/>
            <a:ext cx="2133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1" hangingPunct="1">
              <a:buFontTx/>
              <a:buChar char="•"/>
            </a:pPr>
            <a:endParaRPr lang="pt-BR" sz="24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1905000"/>
            <a:ext cx="3822700" cy="3111500"/>
          </a:xfrm>
        </p:spPr>
        <p:txBody>
          <a:bodyPr anchor="t"/>
          <a:lstStyle>
            <a:lvl1pPr algn="r">
              <a:defRPr sz="700" b="1" smtClean="0"/>
            </a:lvl1pPr>
          </a:lstStyle>
          <a:p>
            <a:r>
              <a:rPr 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49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68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60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12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9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84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46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60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06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emplat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  <a:p>
            <a:pPr lvl="1"/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2"/>
            <a:r>
              <a:rPr lang="pt-BR" dirty="0" err="1"/>
              <a:t>Third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3"/>
            <a:r>
              <a:rPr lang="pt-BR" dirty="0" err="1"/>
              <a:t>Fourth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4"/>
            <a:r>
              <a:rPr lang="pt-BR" dirty="0" err="1"/>
              <a:t>Fifth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8613775" y="6451600"/>
            <a:ext cx="403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14400" eaLnBrk="1" hangingPunct="1">
              <a:buFontTx/>
              <a:buNone/>
              <a:defRPr/>
            </a:pPr>
            <a:fld id="{BACC242C-4A91-4081-B1CC-FE6C789A44CD}" type="slidenum">
              <a:rPr lang="pt-BR" sz="1400" b="1" i="0" smtClean="0">
                <a:solidFill>
                  <a:srgbClr val="FFFFFF"/>
                </a:solidFill>
                <a:cs typeface="+mn-cs"/>
              </a:rPr>
              <a:pPr algn="r" defTabSz="914400" eaLnBrk="1" hangingPunct="1">
                <a:buFontTx/>
                <a:buNone/>
                <a:defRPr/>
              </a:pPr>
              <a:t>‹nº›</a:t>
            </a:fld>
            <a:endParaRPr lang="pt-BR" sz="1400" b="1" i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8201025" y="6438900"/>
            <a:ext cx="0" cy="331788"/>
          </a:xfrm>
          <a:prstGeom prst="line">
            <a:avLst/>
          </a:prstGeom>
          <a:noFill/>
          <a:ln w="12700">
            <a:solidFill>
              <a:srgbClr val="F894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FontTx/>
              <a:buChar char="•"/>
            </a:pPr>
            <a:endParaRPr lang="pt-BR" sz="2400" i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292081" y="6408058"/>
            <a:ext cx="2807344" cy="3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ＭＳ Ｐゴシック"/>
              <a:cs typeface="Arial" charset="0"/>
              <a:sym typeface="Wingdings" pitchFamily="2" charset="2"/>
            </a:endParaRPr>
          </a:p>
          <a:p>
            <a:pPr marL="0" marR="0" lvl="0" indent="0" algn="r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ＭＳ Ｐゴシック"/>
                <a:cs typeface="Arial" charset="0"/>
                <a:sym typeface="Wingdings" pitchFamily="2" charset="2"/>
              </a:rPr>
              <a:t>Planejamento DPI Setembro 2018</a:t>
            </a: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64008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1" hangingPunct="1">
              <a:buFontTx/>
              <a:buChar char="•"/>
            </a:pPr>
            <a:endParaRPr lang="pt-BR" sz="24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3" name="Picture 6" descr="logo_inp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62700"/>
            <a:ext cx="557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8218" y="6609443"/>
            <a:ext cx="10017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i="1">
                <a:solidFill>
                  <a:srgbClr val="3333CC"/>
                </a:solidFill>
                <a:latin typeface="Comic Sans MS" pitchFamily="66" charset="0"/>
                <a:cs typeface="Arial" charset="0"/>
                <a:sym typeface="Wingdings" pitchFamily="2" charset="2"/>
              </a:defRPr>
            </a:lvl1pPr>
            <a:lvl2pPr marL="742950" indent="-285750">
              <a:defRPr i="1">
                <a:solidFill>
                  <a:srgbClr val="3333CC"/>
                </a:solidFill>
                <a:latin typeface="Comic Sans MS" pitchFamily="66" charset="0"/>
                <a:cs typeface="Arial" charset="0"/>
                <a:sym typeface="Wingdings" pitchFamily="2" charset="2"/>
              </a:defRPr>
            </a:lvl2pPr>
            <a:lvl3pPr marL="1143000" indent="-228600">
              <a:defRPr i="1">
                <a:solidFill>
                  <a:srgbClr val="3333CC"/>
                </a:solidFill>
                <a:latin typeface="Comic Sans MS" pitchFamily="66" charset="0"/>
                <a:cs typeface="Arial" charset="0"/>
                <a:sym typeface="Wingdings" pitchFamily="2" charset="2"/>
              </a:defRPr>
            </a:lvl3pPr>
            <a:lvl4pPr marL="1600200" indent="-228600">
              <a:defRPr i="1">
                <a:solidFill>
                  <a:srgbClr val="3333CC"/>
                </a:solidFill>
                <a:latin typeface="Comic Sans MS" pitchFamily="66" charset="0"/>
                <a:cs typeface="Arial" charset="0"/>
                <a:sym typeface="Wingdings" pitchFamily="2" charset="2"/>
              </a:defRPr>
            </a:lvl4pPr>
            <a:lvl5pPr marL="2057400" indent="-228600">
              <a:defRPr i="1">
                <a:solidFill>
                  <a:srgbClr val="3333CC"/>
                </a:solidFill>
                <a:latin typeface="Comic Sans MS" pitchFamily="66" charset="0"/>
                <a:cs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i="1">
                <a:solidFill>
                  <a:srgbClr val="3333CC"/>
                </a:solidFill>
                <a:latin typeface="Comic Sans MS" pitchFamily="66" charset="0"/>
                <a:cs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i="1">
                <a:solidFill>
                  <a:srgbClr val="3333CC"/>
                </a:solidFill>
                <a:latin typeface="Comic Sans MS" pitchFamily="66" charset="0"/>
                <a:cs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i="1">
                <a:solidFill>
                  <a:srgbClr val="3333CC"/>
                </a:solidFill>
                <a:latin typeface="Comic Sans MS" pitchFamily="66" charset="0"/>
                <a:cs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i="1">
                <a:solidFill>
                  <a:srgbClr val="3333CC"/>
                </a:solidFill>
                <a:latin typeface="Comic Sans MS" pitchFamily="66" charset="0"/>
                <a:cs typeface="Arial" charset="0"/>
                <a:sym typeface="Wingdings" pitchFamily="2" charset="2"/>
              </a:defRPr>
            </a:lvl9pPr>
          </a:lstStyle>
          <a:p>
            <a:pPr algn="l" defTabSz="914400" rtl="0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pt-BR" sz="900" b="1" i="0" kern="1200" dirty="0">
                <a:solidFill>
                  <a:srgbClr val="002060"/>
                </a:solidFill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Cláudio Barbosa</a:t>
            </a:r>
          </a:p>
        </p:txBody>
      </p:sp>
    </p:spTree>
    <p:extLst>
      <p:ext uri="{BB962C8B-B14F-4D97-AF65-F5344CB8AC3E}">
        <p14:creationId xmlns:p14="http://schemas.microsoft.com/office/powerpoint/2010/main" val="31677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14" r:id="rId1"/>
    <p:sldLayoutId id="2147487515" r:id="rId2"/>
    <p:sldLayoutId id="2147487516" r:id="rId3"/>
    <p:sldLayoutId id="2147487519" r:id="rId4"/>
    <p:sldLayoutId id="2147487520" r:id="rId5"/>
    <p:sldLayoutId id="2147487521" r:id="rId6"/>
    <p:sldLayoutId id="2147487522" r:id="rId7"/>
    <p:sldLayoutId id="2147487523" r:id="rId8"/>
    <p:sldLayoutId id="2147487524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66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66"/>
          </a:solidFill>
          <a:latin typeface="Comic Sans MS" pitchFamily="6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66"/>
          </a:solidFill>
          <a:latin typeface="Comic Sans MS" pitchFamily="6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66"/>
          </a:solidFill>
          <a:latin typeface="Comic Sans MS" pitchFamily="6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000066"/>
          </a:solidFill>
          <a:latin typeface="Comic Sans MS" pitchFamily="6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257163"/>
          </a:solidFill>
          <a:latin typeface="Arial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257163"/>
          </a:solidFill>
          <a:latin typeface="Arial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257163"/>
          </a:solidFill>
          <a:latin typeface="Arial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257163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8943E"/>
        </a:buClr>
        <a:buSzPct val="14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8943E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8943E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F8943E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F8943E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F8943E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F8943E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F8943E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F8943E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i.inpe.br/labisa/publicacao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i.inpe.br/labisa/publicacao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laud\Desktop\atividades\LabISA\atividades\planejamento%20futuro\apresentacao\Processamento_LABISA.pptx#-1,1,Apresenta&#231;&#227;o do 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hyperlink" Target="http://www.dpi.inpe.br/labisa/equipament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5118" y="1561999"/>
            <a:ext cx="5119010" cy="28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700" b="1" smtClean="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l" defTabSz="914400">
              <a:lnSpc>
                <a:spcPct val="200000"/>
              </a:lnSpc>
              <a:buFontTx/>
            </a:pPr>
            <a:r>
              <a:rPr lang="pt-BR" sz="2800" i="0" kern="0" dirty="0"/>
              <a:t>Grupo discussão Água: Sistemas Aquáticos Continentais (SAC)</a:t>
            </a:r>
          </a:p>
        </p:txBody>
      </p:sp>
    </p:spTree>
    <p:extLst>
      <p:ext uri="{BB962C8B-B14F-4D97-AF65-F5344CB8AC3E}">
        <p14:creationId xmlns:p14="http://schemas.microsoft.com/office/powerpoint/2010/main" val="265970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10" y="235277"/>
            <a:ext cx="6526330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Infraestruturas (ferramentas/produtos)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CB6D2C3-8F46-4FAD-B218-6D811E2FEA81}"/>
              </a:ext>
            </a:extLst>
          </p:cNvPr>
          <p:cNvSpPr/>
          <p:nvPr/>
        </p:nvSpPr>
        <p:spPr>
          <a:xfrm>
            <a:off x="647564" y="1276445"/>
            <a:ext cx="7020780" cy="379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TerraHidro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(Sérgio)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HAND (Camilo)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Pacotes de correção e tratamento de dados in situ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Pacote de correção atmosférica para ambientes aquáticos (6S) 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LandSat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8 (OLI),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Sentinel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(MSI,OLCI), 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Cbers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(WFI,MUX)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Banco de dados 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bio-opticos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de águas continentais brasileiras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kumimoji="1" lang="pt-BR" sz="1600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6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582F8B48-1A36-4062-8375-1C65293E6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23" y="1542318"/>
            <a:ext cx="5476210" cy="4262777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24D77EFA-A028-4D59-A605-9E0A9AAC53A5}"/>
              </a:ext>
            </a:extLst>
          </p:cNvPr>
          <p:cNvCxnSpPr>
            <a:cxnSpLocks/>
          </p:cNvCxnSpPr>
          <p:nvPr/>
        </p:nvCxnSpPr>
        <p:spPr bwMode="auto">
          <a:xfrm>
            <a:off x="783824" y="4379188"/>
            <a:ext cx="792088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7744" y="116808"/>
            <a:ext cx="5688632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Infraestruturas (Exemplos de ferramentas)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DF49E27-2DE7-4F8A-8809-35CFFE81FAB6}"/>
              </a:ext>
            </a:extLst>
          </p:cNvPr>
          <p:cNvSpPr/>
          <p:nvPr/>
        </p:nvSpPr>
        <p:spPr>
          <a:xfrm>
            <a:off x="827584" y="736222"/>
            <a:ext cx="7305210" cy="51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kumimoji="1" lang="pt-BR" sz="1600" dirty="0">
                <a:solidFill>
                  <a:srgbClr val="FF0000"/>
                </a:solidFill>
                <a:ea typeface="+mj-ea"/>
                <a:cs typeface="+mj-cs"/>
              </a:rPr>
              <a:t>Correções</a:t>
            </a:r>
            <a:r>
              <a:rPr kumimoji="1" lang="pt-BR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1" lang="pt-BR" sz="1600" dirty="0">
                <a:solidFill>
                  <a:srgbClr val="FF0000"/>
                </a:solidFill>
                <a:ea typeface="+mj-ea"/>
                <a:cs typeface="+mj-cs"/>
              </a:rPr>
              <a:t>atmosféricas </a:t>
            </a:r>
            <a:r>
              <a:rPr kumimoji="1" lang="pt-BR" sz="1600" dirty="0" err="1">
                <a:solidFill>
                  <a:srgbClr val="FF0000"/>
                </a:solidFill>
                <a:ea typeface="+mj-ea"/>
                <a:cs typeface="+mj-cs"/>
              </a:rPr>
              <a:t>Sentinel</a:t>
            </a:r>
            <a:r>
              <a:rPr kumimoji="1" lang="pt-BR" sz="1600" dirty="0">
                <a:solidFill>
                  <a:srgbClr val="FF0000"/>
                </a:solidFill>
                <a:ea typeface="+mj-ea"/>
                <a:cs typeface="+mj-cs"/>
              </a:rPr>
              <a:t> 2,3; </a:t>
            </a:r>
            <a:r>
              <a:rPr kumimoji="1" lang="pt-BR" sz="1600" dirty="0" err="1">
                <a:solidFill>
                  <a:srgbClr val="FF0000"/>
                </a:solidFill>
                <a:ea typeface="+mj-ea"/>
                <a:cs typeface="+mj-cs"/>
              </a:rPr>
              <a:t>Landsat</a:t>
            </a:r>
            <a:r>
              <a:rPr kumimoji="1" lang="pt-BR" sz="1600" dirty="0">
                <a:solidFill>
                  <a:srgbClr val="FF0000"/>
                </a:solidFill>
                <a:ea typeface="+mj-ea"/>
                <a:cs typeface="+mj-cs"/>
              </a:rPr>
              <a:t> 8  e CBERS MUX e WFI</a:t>
            </a:r>
          </a:p>
        </p:txBody>
      </p:sp>
      <p:pic>
        <p:nvPicPr>
          <p:cNvPr id="7" name="15 Imagen">
            <a:extLst>
              <a:ext uri="{FF2B5EF4-FFF2-40B4-BE49-F238E27FC236}">
                <a16:creationId xmlns:a16="http://schemas.microsoft.com/office/drawing/2014/main" id="{129850B9-BE7B-4324-B375-A016CD2E5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92" y="116632"/>
            <a:ext cx="1080120" cy="45737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6D629A4-FA70-4C0F-8027-3979636AF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2" y="1535711"/>
            <a:ext cx="5538341" cy="4586067"/>
          </a:xfrm>
          <a:prstGeom prst="rect">
            <a:avLst/>
          </a:prstGeom>
        </p:spPr>
      </p:pic>
      <p:pic>
        <p:nvPicPr>
          <p:cNvPr id="8" name="Imagem 7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A4DA3204-AE64-4F14-B83C-2E197EEBE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6" y="1514359"/>
            <a:ext cx="8987747" cy="43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1720" y="131691"/>
            <a:ext cx="5832648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Infraestruturas (Exemplos de ferramentas)</a:t>
            </a:r>
          </a:p>
        </p:txBody>
      </p:sp>
      <p:pic>
        <p:nvPicPr>
          <p:cNvPr id="4" name="15 Imagen">
            <a:extLst>
              <a:ext uri="{FF2B5EF4-FFF2-40B4-BE49-F238E27FC236}">
                <a16:creationId xmlns:a16="http://schemas.microsoft.com/office/drawing/2014/main" id="{F73F0012-A56E-41A9-8828-248919A2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92" y="116632"/>
            <a:ext cx="1080120" cy="457376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4DF49E27-2DE7-4F8A-8809-35CFFE81FAB6}"/>
              </a:ext>
            </a:extLst>
          </p:cNvPr>
          <p:cNvSpPr/>
          <p:nvPr/>
        </p:nvSpPr>
        <p:spPr>
          <a:xfrm>
            <a:off x="1043608" y="692696"/>
            <a:ext cx="7344816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kumimoji="1" lang="pt-BR" sz="2000" dirty="0">
                <a:solidFill>
                  <a:srgbClr val="FF0000"/>
                </a:solidFill>
                <a:ea typeface="+mj-ea"/>
                <a:cs typeface="+mj-cs"/>
              </a:rPr>
              <a:t>Correções de </a:t>
            </a:r>
            <a:r>
              <a:rPr kumimoji="1" lang="pt-BR" sz="2000" dirty="0" err="1">
                <a:solidFill>
                  <a:srgbClr val="FF0000"/>
                </a:solidFill>
                <a:ea typeface="+mj-ea"/>
                <a:cs typeface="+mj-cs"/>
              </a:rPr>
              <a:t>sunglint</a:t>
            </a:r>
            <a:r>
              <a:rPr kumimoji="1" lang="pt-BR" sz="2000" dirty="0">
                <a:solidFill>
                  <a:srgbClr val="FF0000"/>
                </a:solidFill>
                <a:ea typeface="+mj-ea"/>
                <a:cs typeface="+mj-cs"/>
              </a:rPr>
              <a:t> imagens </a:t>
            </a:r>
            <a:r>
              <a:rPr kumimoji="1" lang="pt-BR" sz="2000" dirty="0" err="1">
                <a:solidFill>
                  <a:srgbClr val="FF0000"/>
                </a:solidFill>
                <a:ea typeface="+mj-ea"/>
                <a:cs typeface="+mj-cs"/>
              </a:rPr>
              <a:t>multi</a:t>
            </a:r>
            <a:r>
              <a:rPr kumimoji="1" lang="pt-BR" sz="2000" dirty="0">
                <a:solidFill>
                  <a:srgbClr val="FF0000"/>
                </a:solidFill>
                <a:ea typeface="+mj-ea"/>
                <a:cs typeface="+mj-cs"/>
              </a:rPr>
              <a:t> e </a:t>
            </a:r>
            <a:r>
              <a:rPr kumimoji="1" lang="pt-BR" sz="2000" dirty="0" err="1">
                <a:solidFill>
                  <a:srgbClr val="FF0000"/>
                </a:solidFill>
                <a:ea typeface="+mj-ea"/>
                <a:cs typeface="+mj-cs"/>
              </a:rPr>
              <a:t>hiperespectrais</a:t>
            </a:r>
            <a:endParaRPr kumimoji="1" lang="pt-BR" sz="20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5" name="Imagem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51E3970D-090E-4BB0-8BD0-82DE6FD11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661966"/>
            <a:ext cx="4294195" cy="4579085"/>
          </a:xfrm>
          <a:prstGeom prst="rect">
            <a:avLst/>
          </a:prstGeom>
        </p:spPr>
      </p:pic>
      <p:pic>
        <p:nvPicPr>
          <p:cNvPr id="8" name="Imagem 7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88A498E9-46BC-495C-8E1D-9D6B126DA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76" y="1302843"/>
            <a:ext cx="6460628" cy="49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>
            <a:extLst>
              <a:ext uri="{FF2B5EF4-FFF2-40B4-BE49-F238E27FC236}">
                <a16:creationId xmlns:a16="http://schemas.microsoft.com/office/drawing/2014/main" id="{F73F0012-A56E-41A9-8828-248919A2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92" y="116632"/>
            <a:ext cx="1080120" cy="457376"/>
          </a:xfrm>
          <a:prstGeom prst="rect">
            <a:avLst/>
          </a:prstGeom>
        </p:spPr>
      </p:pic>
      <p:pic>
        <p:nvPicPr>
          <p:cNvPr id="6" name="Imagem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90BF11E1-231C-4862-9B9D-A934C7EB4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3800"/>
            <a:ext cx="3705742" cy="2867425"/>
          </a:xfrm>
          <a:prstGeom prst="rect">
            <a:avLst/>
          </a:prstGeom>
        </p:spPr>
      </p:pic>
      <p:pic>
        <p:nvPicPr>
          <p:cNvPr id="10" name="Imagem 9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2DAFABF0-5CBC-4159-9CF1-BA37476BD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124743"/>
            <a:ext cx="4294082" cy="2452977"/>
          </a:xfrm>
          <a:prstGeom prst="rect">
            <a:avLst/>
          </a:prstGeom>
        </p:spPr>
      </p:pic>
      <p:pic>
        <p:nvPicPr>
          <p:cNvPr id="8" name="Imagem 7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2DE31BDA-CB36-4738-9852-EAC6B46ED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24" y="983800"/>
            <a:ext cx="8620552" cy="4503117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77860BE-8837-4A70-B80C-12FB6039D2CC}"/>
              </a:ext>
            </a:extLst>
          </p:cNvPr>
          <p:cNvSpPr/>
          <p:nvPr/>
        </p:nvSpPr>
        <p:spPr>
          <a:xfrm>
            <a:off x="4211960" y="264821"/>
            <a:ext cx="3384376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kumimoji="1" lang="pt-BR" sz="2000" dirty="0">
                <a:solidFill>
                  <a:srgbClr val="FF0000"/>
                </a:solidFill>
                <a:ea typeface="+mj-ea"/>
                <a:cs typeface="+mj-cs"/>
              </a:rPr>
              <a:t>Correções de dados in situ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98ED28A-AE66-43AA-8DB9-4783DFBE0FE5}"/>
              </a:ext>
            </a:extLst>
          </p:cNvPr>
          <p:cNvSpPr txBox="1">
            <a:spLocks noChangeArrowheads="1"/>
          </p:cNvSpPr>
          <p:nvPr/>
        </p:nvSpPr>
        <p:spPr>
          <a:xfrm>
            <a:off x="397998" y="218417"/>
            <a:ext cx="5830185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Infraestruturas (Exemplos de ferramentas)</a:t>
            </a:r>
          </a:p>
        </p:txBody>
      </p:sp>
    </p:spTree>
    <p:extLst>
      <p:ext uri="{BB962C8B-B14F-4D97-AF65-F5344CB8AC3E}">
        <p14:creationId xmlns:p14="http://schemas.microsoft.com/office/powerpoint/2010/main" val="39381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>
            <a:extLst>
              <a:ext uri="{FF2B5EF4-FFF2-40B4-BE49-F238E27FC236}">
                <a16:creationId xmlns:a16="http://schemas.microsoft.com/office/drawing/2014/main" id="{F73F0012-A56E-41A9-8828-248919A2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92" y="116632"/>
            <a:ext cx="1080120" cy="457376"/>
          </a:xfrm>
          <a:prstGeom prst="rect">
            <a:avLst/>
          </a:prstGeom>
        </p:spPr>
      </p:pic>
      <p:pic>
        <p:nvPicPr>
          <p:cNvPr id="6" name="Imagem 5" descr="Uma imagem contendo mapa&#10;&#10;Descrição gerada com alta confiança">
            <a:extLst>
              <a:ext uri="{FF2B5EF4-FFF2-40B4-BE49-F238E27FC236}">
                <a16:creationId xmlns:a16="http://schemas.microsoft.com/office/drawing/2014/main" id="{93550B4B-E5F2-4EB2-86B8-F558EF2C8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3" y="2056940"/>
            <a:ext cx="5180949" cy="2909651"/>
          </a:xfrm>
          <a:prstGeom prst="rect">
            <a:avLst/>
          </a:prstGeom>
        </p:spPr>
      </p:pic>
      <p:pic>
        <p:nvPicPr>
          <p:cNvPr id="8" name="Imagem 7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85A2BC7A-880C-43CB-B79C-85AB9B436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060" y="986158"/>
            <a:ext cx="2505425" cy="254353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D9DDB38-8CFA-4DFC-8A3B-48483201B4FE}"/>
              </a:ext>
            </a:extLst>
          </p:cNvPr>
          <p:cNvSpPr/>
          <p:nvPr/>
        </p:nvSpPr>
        <p:spPr>
          <a:xfrm>
            <a:off x="683568" y="176792"/>
            <a:ext cx="3384376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kumimoji="1" lang="pt-BR" sz="2000" dirty="0">
                <a:solidFill>
                  <a:srgbClr val="FF0000"/>
                </a:solidFill>
                <a:ea typeface="+mj-ea"/>
                <a:cs typeface="+mj-cs"/>
              </a:rPr>
              <a:t>Correções de dados in situ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79B9F3B-0FFB-4D76-9E58-BA73A1F1A995}"/>
              </a:ext>
            </a:extLst>
          </p:cNvPr>
          <p:cNvSpPr txBox="1">
            <a:spLocks noChangeArrowheads="1"/>
          </p:cNvSpPr>
          <p:nvPr/>
        </p:nvSpPr>
        <p:spPr>
          <a:xfrm>
            <a:off x="400432" y="43662"/>
            <a:ext cx="5899760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Infraestruturas (Exemplos de ferramentas)</a:t>
            </a:r>
          </a:p>
        </p:txBody>
      </p:sp>
      <p:pic>
        <p:nvPicPr>
          <p:cNvPr id="12" name="Imagem 11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BA61D533-CC38-4344-91AD-82A577ED7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134" y="3861048"/>
            <a:ext cx="3677278" cy="23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9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>
            <a:extLst>
              <a:ext uri="{FF2B5EF4-FFF2-40B4-BE49-F238E27FC236}">
                <a16:creationId xmlns:a16="http://schemas.microsoft.com/office/drawing/2014/main" id="{F73F0012-A56E-41A9-8828-248919A2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92" y="116632"/>
            <a:ext cx="1080120" cy="45737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35FCD72-5FB6-4162-9FD6-61A16AA1F4B9}"/>
              </a:ext>
            </a:extLst>
          </p:cNvPr>
          <p:cNvSpPr/>
          <p:nvPr/>
        </p:nvSpPr>
        <p:spPr>
          <a:xfrm>
            <a:off x="2583452" y="312824"/>
            <a:ext cx="5210195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kumimoji="1" lang="pt-BR" sz="2000" dirty="0">
                <a:solidFill>
                  <a:srgbClr val="FF0000"/>
                </a:solidFill>
                <a:ea typeface="+mj-ea"/>
                <a:cs typeface="+mj-cs"/>
              </a:rPr>
              <a:t>Banco de dados </a:t>
            </a:r>
            <a:r>
              <a:rPr kumimoji="1" lang="pt-BR" sz="2000" dirty="0" err="1">
                <a:solidFill>
                  <a:srgbClr val="FF0000"/>
                </a:solidFill>
                <a:ea typeface="+mj-ea"/>
                <a:cs typeface="+mj-cs"/>
              </a:rPr>
              <a:t>bio-ópticos</a:t>
            </a:r>
            <a:r>
              <a:rPr kumimoji="1" lang="pt-BR" sz="2000" dirty="0">
                <a:solidFill>
                  <a:srgbClr val="FF0000"/>
                </a:solidFill>
                <a:ea typeface="+mj-ea"/>
                <a:cs typeface="+mj-cs"/>
              </a:rPr>
              <a:t> (2005-2017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A111B1D-1C8B-4323-9933-6A95587E2AFB}"/>
              </a:ext>
            </a:extLst>
          </p:cNvPr>
          <p:cNvSpPr txBox="1">
            <a:spLocks noChangeArrowheads="1"/>
          </p:cNvSpPr>
          <p:nvPr/>
        </p:nvSpPr>
        <p:spPr>
          <a:xfrm>
            <a:off x="397998" y="218417"/>
            <a:ext cx="6030167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Infraestruturas (Dados)</a:t>
            </a:r>
          </a:p>
        </p:txBody>
      </p:sp>
      <p:grpSp>
        <p:nvGrpSpPr>
          <p:cNvPr id="10" name="Grupo 2">
            <a:extLst>
              <a:ext uri="{FF2B5EF4-FFF2-40B4-BE49-F238E27FC236}">
                <a16:creationId xmlns:a16="http://schemas.microsoft.com/office/drawing/2014/main" id="{F274B8D5-D730-42A3-89A9-D04D5B524A7C}"/>
              </a:ext>
            </a:extLst>
          </p:cNvPr>
          <p:cNvGrpSpPr/>
          <p:nvPr/>
        </p:nvGrpSpPr>
        <p:grpSpPr>
          <a:xfrm>
            <a:off x="905666" y="883195"/>
            <a:ext cx="6698580" cy="5335852"/>
            <a:chOff x="838662" y="952500"/>
            <a:chExt cx="6976875" cy="5356820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8AA06D2A-623B-4B25-B482-6A22326A2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62" y="952500"/>
              <a:ext cx="6943263" cy="5356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F528DB3-4891-41E8-8C57-BDA7C5311F74}"/>
                </a:ext>
              </a:extLst>
            </p:cNvPr>
            <p:cNvSpPr txBox="1"/>
            <p:nvPr/>
          </p:nvSpPr>
          <p:spPr bwMode="auto">
            <a:xfrm>
              <a:off x="888595" y="973468"/>
              <a:ext cx="761338" cy="36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b="1" i="0" kern="0" dirty="0">
                  <a:solidFill>
                    <a:srgbClr val="0000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Curuai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F820DD3-DB14-4C1A-A942-4DF03EE10D56}"/>
                </a:ext>
              </a:extLst>
            </p:cNvPr>
            <p:cNvSpPr txBox="1"/>
            <p:nvPr/>
          </p:nvSpPr>
          <p:spPr bwMode="auto">
            <a:xfrm>
              <a:off x="2332583" y="4549597"/>
              <a:ext cx="761337" cy="61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t-BR" b="1" i="0" kern="0" dirty="0">
                  <a:solidFill>
                    <a:srgbClr val="0000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Três </a:t>
              </a:r>
            </a:p>
            <a:p>
              <a:pPr algn="ctr"/>
              <a:r>
                <a:rPr lang="pt-BR" b="1" i="0" kern="0" dirty="0">
                  <a:solidFill>
                    <a:srgbClr val="0000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Marias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F5C02CD-9333-40CE-A696-998C3F4004B8}"/>
                </a:ext>
              </a:extLst>
            </p:cNvPr>
            <p:cNvSpPr txBox="1"/>
            <p:nvPr/>
          </p:nvSpPr>
          <p:spPr bwMode="auto">
            <a:xfrm>
              <a:off x="6933988" y="1495393"/>
              <a:ext cx="881549" cy="36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b="1" i="0" kern="0" dirty="0" err="1">
                  <a:solidFill>
                    <a:srgbClr val="0000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Tucurui</a:t>
              </a:r>
              <a:endParaRPr lang="pt-BR" b="1" i="0" kern="0" dirty="0">
                <a:solidFill>
                  <a:srgbClr val="000099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379EA76-4B39-439F-93ED-59A24D65BBEB}"/>
                </a:ext>
              </a:extLst>
            </p:cNvPr>
            <p:cNvSpPr txBox="1"/>
            <p:nvPr/>
          </p:nvSpPr>
          <p:spPr bwMode="auto">
            <a:xfrm>
              <a:off x="4165935" y="4549597"/>
              <a:ext cx="854836" cy="36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b="1" i="0" kern="0" dirty="0">
                  <a:solidFill>
                    <a:srgbClr val="0000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Ibitinga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180B107-B5CB-4FCC-8225-410F2F49B008}"/>
                </a:ext>
              </a:extLst>
            </p:cNvPr>
            <p:cNvSpPr txBox="1"/>
            <p:nvPr/>
          </p:nvSpPr>
          <p:spPr bwMode="auto">
            <a:xfrm>
              <a:off x="3870967" y="1864918"/>
              <a:ext cx="574342" cy="36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b="1" i="0" kern="0" dirty="0">
                  <a:solidFill>
                    <a:srgbClr val="0000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Funil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9B14956-533D-475D-A561-1A0598E96D54}"/>
                </a:ext>
              </a:extLst>
            </p:cNvPr>
            <p:cNvSpPr txBox="1"/>
            <p:nvPr/>
          </p:nvSpPr>
          <p:spPr bwMode="auto">
            <a:xfrm>
              <a:off x="7012219" y="5075841"/>
              <a:ext cx="641126" cy="36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b="1" i="0" kern="0" dirty="0" err="1">
                  <a:solidFill>
                    <a:srgbClr val="0000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Itaipú</a:t>
              </a:r>
              <a:endParaRPr lang="pt-BR" b="1" i="0" kern="0" dirty="0">
                <a:solidFill>
                  <a:srgbClr val="000099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EFCE8FE-806E-4CC8-B429-1733FD4B25D1}"/>
                </a:ext>
              </a:extLst>
            </p:cNvPr>
            <p:cNvSpPr txBox="1"/>
            <p:nvPr/>
          </p:nvSpPr>
          <p:spPr bwMode="auto">
            <a:xfrm>
              <a:off x="910224" y="2596165"/>
              <a:ext cx="560987" cy="36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b="1" i="0" kern="0" dirty="0">
                  <a:solidFill>
                    <a:srgbClr val="0000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Orós</a:t>
              </a: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D9CC849C-CF17-44AE-84DD-5D2A2725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0" y="875197"/>
            <a:ext cx="8220382" cy="534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57AFB06-DB1D-478D-ACE6-D822A4CD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" y="911481"/>
            <a:ext cx="8649672" cy="537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10" y="235277"/>
            <a:ext cx="2061834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Pós-graduação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DB6283-F503-46A5-8FF6-31727050ECC2}"/>
              </a:ext>
            </a:extLst>
          </p:cNvPr>
          <p:cNvSpPr/>
          <p:nvPr/>
        </p:nvSpPr>
        <p:spPr>
          <a:xfrm>
            <a:off x="297792" y="1053338"/>
            <a:ext cx="5400600" cy="42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Envolvimento em 4 cursos e 7 orientandos do grupo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7655076-D829-484B-BF73-C0502DE24880}"/>
              </a:ext>
            </a:extLst>
          </p:cNvPr>
          <p:cNvSpPr/>
          <p:nvPr/>
        </p:nvSpPr>
        <p:spPr>
          <a:xfrm>
            <a:off x="271707" y="1700808"/>
            <a:ext cx="8620773" cy="286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57175">
              <a:spcBef>
                <a:spcPct val="0"/>
              </a:spcBef>
              <a:buFont typeface="Wingdings" pitchFamily="2" charset="2"/>
              <a:buChar char="Ø"/>
            </a:pPr>
            <a:r>
              <a:rPr kumimoji="1" lang="pt-BR" b="1" dirty="0">
                <a:solidFill>
                  <a:srgbClr val="000066"/>
                </a:solidFill>
                <a:ea typeface="+mj-ea"/>
                <a:cs typeface="+mj-cs"/>
              </a:rPr>
              <a:t>Recurso humanos do grupo SAC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4 pesquisadores (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Evlyn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, Camilo, Sergio, Claudio Barbosa)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1600" b="1" dirty="0" err="1">
                <a:solidFill>
                  <a:srgbClr val="FF0000"/>
                </a:solidFill>
              </a:rPr>
              <a:t>LabISA</a:t>
            </a:r>
            <a:r>
              <a:rPr lang="pt-BR" sz="1600" dirty="0"/>
              <a:t>: 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1 bolsista de pós-graduação, 1 doutorando 4 mestrandos, 2 iniciação cientifica)  </a:t>
            </a:r>
            <a:r>
              <a:rPr kumimoji="1" lang="en-US" sz="1600" dirty="0">
                <a:solidFill>
                  <a:srgbClr val="000066"/>
                </a:solidFill>
                <a:cs typeface="Times New Roman" pitchFamily="18" charset="0"/>
              </a:rPr>
              <a:t>S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airam 4 bolsista  (Franca, Alemanha, EUA, Escócia) 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1" lang="pt-BR" sz="1600" b="1" dirty="0">
                <a:solidFill>
                  <a:srgbClr val="FF0000"/>
                </a:solidFill>
                <a:cs typeface="Times New Roman" pitchFamily="18" charset="0"/>
              </a:rPr>
              <a:t>Camilo</a:t>
            </a:r>
            <a:r>
              <a:rPr kumimoji="1" lang="pt-BR" sz="1600" b="1" dirty="0">
                <a:solidFill>
                  <a:srgbClr val="000066"/>
                </a:solidFill>
                <a:cs typeface="Times New Roman" pitchFamily="18" charset="0"/>
              </a:rPr>
              <a:t>: 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kumimoji="1" lang="pt-BR" sz="1600" b="1" dirty="0">
                <a:solidFill>
                  <a:srgbClr val="FF0000"/>
                </a:solidFill>
                <a:cs typeface="Times New Roman" pitchFamily="18" charset="0"/>
              </a:rPr>
              <a:t>Sérgio</a:t>
            </a:r>
            <a:r>
              <a:rPr kumimoji="1" lang="pt-BR" sz="1600" b="1" dirty="0">
                <a:solidFill>
                  <a:srgbClr val="000066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38388FC-D9D5-4DB3-BE65-CF6FFE31F2D8}"/>
              </a:ext>
            </a:extLst>
          </p:cNvPr>
          <p:cNvSpPr/>
          <p:nvPr/>
        </p:nvSpPr>
        <p:spPr>
          <a:xfrm>
            <a:off x="395536" y="5026059"/>
            <a:ext cx="4110446" cy="817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kumimoji="1" lang="pt-BR" b="1" dirty="0">
                <a:solidFill>
                  <a:srgbClr val="000066"/>
                </a:solidFill>
                <a:ea typeface="+mj-ea"/>
                <a:cs typeface="+mj-cs"/>
              </a:rPr>
              <a:t>Financiamentos existente</a:t>
            </a:r>
          </a:p>
          <a:p>
            <a:pPr marL="685800" lvl="3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kumimoji="1" lang="pt-BR" b="1" dirty="0">
                <a:solidFill>
                  <a:srgbClr val="FF0000"/>
                </a:solidFill>
                <a:ea typeface="+mj-ea"/>
                <a:cs typeface="+mj-cs"/>
              </a:rPr>
              <a:t>Nenhum</a:t>
            </a:r>
          </a:p>
        </p:txBody>
      </p:sp>
    </p:spTree>
    <p:extLst>
      <p:ext uri="{BB962C8B-B14F-4D97-AF65-F5344CB8AC3E}">
        <p14:creationId xmlns:p14="http://schemas.microsoft.com/office/powerpoint/2010/main" val="130618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10" y="235277"/>
            <a:ext cx="4294082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b="1" dirty="0"/>
              <a:t>Cooperações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5CEAEE-333F-45F9-8541-A024A5FA3597}"/>
              </a:ext>
            </a:extLst>
          </p:cNvPr>
          <p:cNvSpPr/>
          <p:nvPr/>
        </p:nvSpPr>
        <p:spPr>
          <a:xfrm>
            <a:off x="937261" y="901545"/>
            <a:ext cx="6875099" cy="171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pt-BR" b="1" dirty="0" err="1"/>
              <a:t>LabISA</a:t>
            </a:r>
            <a:endParaRPr lang="pt-BR" b="1" dirty="0"/>
          </a:p>
          <a:p>
            <a:pPr marL="0" lvl="1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Cebimar</a:t>
            </a:r>
            <a:r>
              <a:rPr lang="en-US" dirty="0"/>
              <a:t>-USP, UFC, UFSM, UFP, UFRJ </a:t>
            </a:r>
          </a:p>
          <a:p>
            <a:pPr marL="0" lvl="1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t-BR" dirty="0"/>
              <a:t>Participação em novos projetos </a:t>
            </a:r>
            <a:r>
              <a:rPr lang="en-US" dirty="0"/>
              <a:t>: UFC, UFSM, UFRJ </a:t>
            </a:r>
          </a:p>
          <a:p>
            <a:pPr marL="0" lvl="1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pt-BR" dirty="0"/>
              <a:t>orientação UNESP-PP, UFC, UFSM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64D3D0E-2A71-47F9-B3EC-BDF6FC8CD611}"/>
              </a:ext>
            </a:extLst>
          </p:cNvPr>
          <p:cNvSpPr/>
          <p:nvPr/>
        </p:nvSpPr>
        <p:spPr>
          <a:xfrm>
            <a:off x="937260" y="2996952"/>
            <a:ext cx="6731083" cy="171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pt-BR" b="1" dirty="0"/>
              <a:t>Camilo</a:t>
            </a:r>
          </a:p>
          <a:p>
            <a:pPr marL="0" lvl="1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/>
              <a:t>DSR, CST</a:t>
            </a:r>
            <a:endParaRPr lang="pt-BR" dirty="0"/>
          </a:p>
          <a:p>
            <a:pPr marL="0" lvl="1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Turku – </a:t>
            </a:r>
            <a:r>
              <a:rPr lang="pt-BR" dirty="0" err="1"/>
              <a:t>Findândia</a:t>
            </a:r>
            <a:r>
              <a:rPr lang="pt-BR" dirty="0"/>
              <a:t>, </a:t>
            </a:r>
          </a:p>
          <a:p>
            <a:pPr marL="0" lvl="1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t-BR" dirty="0"/>
              <a:t>IKIAM </a:t>
            </a:r>
            <a:r>
              <a:rPr lang="pt-BR" dirty="0" err="1"/>
              <a:t>Universidad</a:t>
            </a:r>
            <a:r>
              <a:rPr lang="pt-BR" dirty="0"/>
              <a:t> Regional Amazónica - Equador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7F841-4179-46F8-A5E5-1394C0FBF915}"/>
              </a:ext>
            </a:extLst>
          </p:cNvPr>
          <p:cNvSpPr/>
          <p:nvPr/>
        </p:nvSpPr>
        <p:spPr>
          <a:xfrm>
            <a:off x="937261" y="5092359"/>
            <a:ext cx="7695230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pt-BR" b="1" dirty="0"/>
              <a:t>Sérgio</a:t>
            </a:r>
          </a:p>
          <a:p>
            <a:pPr marL="0" lvl="1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t-BR" dirty="0"/>
              <a:t>Instituto de Matemática Aplicada e Tecnologias de Informática, Gênova – Itália</a:t>
            </a:r>
          </a:p>
        </p:txBody>
      </p:sp>
    </p:spTree>
    <p:extLst>
      <p:ext uri="{BB962C8B-B14F-4D97-AF65-F5344CB8AC3E}">
        <p14:creationId xmlns:p14="http://schemas.microsoft.com/office/powerpoint/2010/main" val="383978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10" y="235277"/>
            <a:ext cx="4294082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b="1" dirty="0"/>
              <a:t>Produção (indicadores)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8895FBF-754F-4E83-AB3C-8A2301FF6D75}"/>
              </a:ext>
            </a:extLst>
          </p:cNvPr>
          <p:cNvSpPr/>
          <p:nvPr/>
        </p:nvSpPr>
        <p:spPr>
          <a:xfrm>
            <a:off x="323528" y="1109134"/>
            <a:ext cx="7776864" cy="508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en-US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LabISA</a:t>
            </a: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pt-BR" sz="1350" dirty="0">
                <a:hlinkClick r:id="rId3"/>
              </a:rPr>
              <a:t>http://www.dpi.inpe.br/labisa/publicacao.html</a:t>
            </a:r>
            <a:endParaRPr lang="pt-BR" sz="1350" dirty="0"/>
          </a:p>
          <a:p>
            <a:pPr marL="0" lvl="1" indent="-25717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t-BR" b="1" dirty="0"/>
              <a:t>(2018): </a:t>
            </a:r>
          </a:p>
          <a:p>
            <a:pPr marL="685800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50" dirty="0"/>
              <a:t>4 mestrandos e um doutorando</a:t>
            </a:r>
          </a:p>
          <a:p>
            <a:pPr marL="685800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50" dirty="0"/>
              <a:t>2 dissertações e 1 tese</a:t>
            </a:r>
          </a:p>
          <a:p>
            <a:pPr marL="685800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50" u="sng" dirty="0"/>
              <a:t>Periódicos internacionais</a:t>
            </a:r>
          </a:p>
          <a:p>
            <a:pPr marL="1028700" lvl="4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u="sng" dirty="0"/>
              <a:t>4</a:t>
            </a:r>
            <a:r>
              <a:rPr lang="pt-BR" sz="1650" u="sng" dirty="0"/>
              <a:t> artigos publicados, 1 em major review</a:t>
            </a:r>
          </a:p>
          <a:p>
            <a:pPr marL="685800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1</a:t>
            </a:r>
            <a:r>
              <a:rPr lang="pt-BR" sz="1650" dirty="0"/>
              <a:t> capitulo em livro internacional (</a:t>
            </a:r>
            <a:r>
              <a:rPr lang="pt-BR" sz="1650" dirty="0" err="1"/>
              <a:t>linminology</a:t>
            </a:r>
            <a:r>
              <a:rPr lang="pt-BR" sz="1650" dirty="0"/>
              <a:t>)</a:t>
            </a:r>
          </a:p>
          <a:p>
            <a:pPr marL="685800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50" b="1" dirty="0"/>
          </a:p>
          <a:p>
            <a:pPr marL="0" lvl="1" indent="-2571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b="1" dirty="0"/>
              <a:t>(2017): </a:t>
            </a:r>
          </a:p>
          <a:p>
            <a:pPr marL="685800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50" dirty="0"/>
              <a:t>2 dissertações</a:t>
            </a:r>
          </a:p>
          <a:p>
            <a:pPr marL="685800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u="sng" dirty="0"/>
              <a:t>5</a:t>
            </a:r>
            <a:r>
              <a:rPr lang="pt-BR" sz="1650" u="sng" dirty="0"/>
              <a:t> artigos publicados periódicos internacionais:</a:t>
            </a:r>
          </a:p>
          <a:p>
            <a:pPr marL="685800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50" u="sng" dirty="0"/>
              <a:t>9 trabalhos </a:t>
            </a:r>
            <a:r>
              <a:rPr lang="en-US" sz="1650" u="sng" dirty="0"/>
              <a:t>Anais </a:t>
            </a:r>
            <a:r>
              <a:rPr lang="en-US" sz="1650" u="sng" dirty="0" err="1"/>
              <a:t>congressos</a:t>
            </a:r>
            <a:endParaRPr lang="en-US" sz="1650" u="sng" dirty="0"/>
          </a:p>
          <a:p>
            <a:pPr marL="685800" lvl="3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50" u="sng" dirty="0"/>
          </a:p>
        </p:txBody>
      </p:sp>
    </p:spTree>
    <p:extLst>
      <p:ext uri="{BB962C8B-B14F-4D97-AF65-F5344CB8AC3E}">
        <p14:creationId xmlns:p14="http://schemas.microsoft.com/office/powerpoint/2010/main" val="124554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10" y="235277"/>
            <a:ext cx="4294082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b="1" dirty="0"/>
              <a:t>Produção (indicadores)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8895FBF-754F-4E83-AB3C-8A2301FF6D75}"/>
              </a:ext>
            </a:extLst>
          </p:cNvPr>
          <p:cNvSpPr/>
          <p:nvPr/>
        </p:nvSpPr>
        <p:spPr>
          <a:xfrm>
            <a:off x="755576" y="1412776"/>
            <a:ext cx="4248472" cy="354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Camilo/Sergio</a:t>
            </a:r>
            <a:r>
              <a:rPr lang="en-US" b="1" dirty="0"/>
              <a:t> </a:t>
            </a:r>
            <a:r>
              <a:rPr lang="pt-BR" b="1" dirty="0"/>
              <a:t>(2017/2018): </a:t>
            </a:r>
          </a:p>
          <a:p>
            <a:pPr marL="685800" lvl="3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50" dirty="0"/>
              <a:t>2 mestrando</a:t>
            </a:r>
          </a:p>
          <a:p>
            <a:pPr marL="685800" lvl="3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50" u="sng" dirty="0"/>
              <a:t>Periódicos nacionais</a:t>
            </a:r>
          </a:p>
          <a:p>
            <a:pPr marL="1143000" lvl="4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50" u="sng" dirty="0"/>
              <a:t>2</a:t>
            </a:r>
            <a:r>
              <a:rPr lang="pt-BR" sz="1650" u="sng" dirty="0"/>
              <a:t> artigos publicados</a:t>
            </a:r>
          </a:p>
          <a:p>
            <a:pPr marL="685800" lvl="3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50" u="sng" dirty="0"/>
              <a:t>Periódicos internacionais</a:t>
            </a:r>
          </a:p>
          <a:p>
            <a:pPr marL="1028700" lvl="4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50" u="sng" dirty="0"/>
              <a:t>5</a:t>
            </a:r>
            <a:r>
              <a:rPr lang="pt-BR" sz="1650" u="sng" dirty="0"/>
              <a:t> artigos publicados</a:t>
            </a:r>
          </a:p>
          <a:p>
            <a:pPr marL="685800" lvl="3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50" dirty="0"/>
              <a:t>Anais congressos</a:t>
            </a:r>
          </a:p>
          <a:p>
            <a:pPr marL="1028700" lvl="4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50" u="sng" dirty="0"/>
              <a:t>6</a:t>
            </a:r>
            <a:r>
              <a:rPr lang="pt-BR" sz="1650" u="sng" dirty="0"/>
              <a:t> trabalhos publicados</a:t>
            </a:r>
          </a:p>
        </p:txBody>
      </p:sp>
    </p:spTree>
    <p:extLst>
      <p:ext uri="{BB962C8B-B14F-4D97-AF65-F5344CB8AC3E}">
        <p14:creationId xmlns:p14="http://schemas.microsoft.com/office/powerpoint/2010/main" val="102006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44265"/>
            <a:ext cx="7992888" cy="6087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/>
            <a:r>
              <a:rPr lang="pt-BR" sz="2000" b="1" dirty="0"/>
              <a:t>Identificação de possíveis linhas de pesquisas comuns e/ou complementares e necessidades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368643" y="2647794"/>
            <a:ext cx="7123553" cy="129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A entrada da água nos SAC é mediada pela rede de drenagem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	   Corpos d’água sintetizam características naturais e 			antropogênicas da bacia em que se inserem.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6759" y="1043849"/>
            <a:ext cx="7123553" cy="1291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3975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solidFill>
                  <a:srgbClr val="FF0000"/>
                </a:solidFill>
              </a:rPr>
              <a:t>SAC</a:t>
            </a:r>
            <a:r>
              <a:rPr lang="pt-BR" b="1" dirty="0"/>
              <a:t>  </a:t>
            </a: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corpos de água estão inseridos numa bacia de drenagem </a:t>
            </a:r>
          </a:p>
          <a:p>
            <a:pPr indent="-53975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	</a:t>
            </a: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	Reservatórios permanentes ou transitórios </a:t>
            </a:r>
          </a:p>
          <a:p>
            <a:pPr indent="-53975">
              <a:lnSpc>
                <a:spcPct val="150000"/>
              </a:lnSpc>
              <a:spcBef>
                <a:spcPts val="0"/>
              </a:spcBef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			 água acumulada natural ou artificialmente</a:t>
            </a:r>
          </a:p>
        </p:txBody>
      </p:sp>
      <p:sp>
        <p:nvSpPr>
          <p:cNvPr id="9" name="Retângulo 8"/>
          <p:cNvSpPr/>
          <p:nvPr/>
        </p:nvSpPr>
        <p:spPr>
          <a:xfrm>
            <a:off x="368643" y="5439583"/>
            <a:ext cx="866715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 Informações derivadas da hidrologia são importantes para qualidade de água.</a:t>
            </a:r>
          </a:p>
          <a:p>
            <a:pPr marL="671513" lvl="1" indent="-214313">
              <a:buFont typeface="Wingdings" pitchFamily="2" charset="2"/>
              <a:buChar char="Ø"/>
            </a:pPr>
            <a:r>
              <a:rPr kumimoji="1" lang="en-US" dirty="0" err="1">
                <a:solidFill>
                  <a:srgbClr val="000066"/>
                </a:solidFill>
                <a:cs typeface="Times New Roman" pitchFamily="18" charset="0"/>
              </a:rPr>
              <a:t>Direcionar</a:t>
            </a:r>
            <a:r>
              <a:rPr kumimoji="1" lang="en-US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srgbClr val="000066"/>
                </a:solidFill>
                <a:cs typeface="Times New Roman" pitchFamily="18" charset="0"/>
              </a:rPr>
              <a:t>linhas</a:t>
            </a:r>
            <a:r>
              <a:rPr kumimoji="1" lang="en-US" dirty="0">
                <a:solidFill>
                  <a:srgbClr val="000066"/>
                </a:solidFill>
                <a:cs typeface="Times New Roman" pitchFamily="18" charset="0"/>
              </a:rPr>
              <a:t> de </a:t>
            </a:r>
            <a:r>
              <a:rPr kumimoji="1" lang="en-US" dirty="0" err="1">
                <a:solidFill>
                  <a:srgbClr val="000066"/>
                </a:solidFill>
                <a:cs typeface="Times New Roman" pitchFamily="18" charset="0"/>
              </a:rPr>
              <a:t>pesquisa</a:t>
            </a:r>
            <a:r>
              <a:rPr kumimoji="1" lang="en-US" dirty="0">
                <a:solidFill>
                  <a:srgbClr val="000066"/>
                </a:solidFill>
                <a:cs typeface="Times New Roman" pitchFamily="18" charset="0"/>
              </a:rPr>
              <a:t> e </a:t>
            </a:r>
            <a:r>
              <a:rPr kumimoji="1" lang="en-US" dirty="0" err="1">
                <a:solidFill>
                  <a:srgbClr val="000066"/>
                </a:solidFill>
                <a:cs typeface="Times New Roman" pitchFamily="18" charset="0"/>
              </a:rPr>
              <a:t>gerar</a:t>
            </a:r>
            <a:r>
              <a:rPr kumimoji="1" lang="en-US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kumimoji="1" lang="en-US" dirty="0" err="1">
                <a:solidFill>
                  <a:srgbClr val="000066"/>
                </a:solidFill>
                <a:cs typeface="Times New Roman" pitchFamily="18" charset="0"/>
              </a:rPr>
              <a:t>demandas</a:t>
            </a:r>
            <a:r>
              <a:rPr kumimoji="1" lang="en-US" dirty="0">
                <a:solidFill>
                  <a:srgbClr val="000066"/>
                </a:solidFill>
                <a:cs typeface="Times New Roman" pitchFamily="18" charset="0"/>
              </a:rPr>
              <a:t>  (</a:t>
            </a:r>
            <a:r>
              <a:rPr kumimoji="1" lang="en-US" b="1" dirty="0" err="1">
                <a:solidFill>
                  <a:srgbClr val="FF0000"/>
                </a:solidFill>
                <a:cs typeface="Times New Roman" pitchFamily="18" charset="0"/>
              </a:rPr>
              <a:t>Exemplos</a:t>
            </a:r>
            <a:r>
              <a:rPr kumimoji="1" lang="en-US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r>
              <a:rPr kumimoji="1" lang="en-US" dirty="0">
                <a:solidFill>
                  <a:srgbClr val="000066"/>
                </a:solidFill>
                <a:cs typeface="Times New Roman" pitchFamily="18" charset="0"/>
              </a:rPr>
              <a:t>)</a:t>
            </a:r>
            <a:endParaRPr kumimoji="1" lang="pt-BR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347D16C-F4E0-4E30-9523-7BED41B524A9}"/>
              </a:ext>
            </a:extLst>
          </p:cNvPr>
          <p:cNvSpPr/>
          <p:nvPr/>
        </p:nvSpPr>
        <p:spPr>
          <a:xfrm>
            <a:off x="621343" y="4582851"/>
            <a:ext cx="3772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kumimoji="1" lang="pt-BR" b="1" dirty="0">
                <a:solidFill>
                  <a:srgbClr val="000066"/>
                </a:solidFill>
                <a:cs typeface="Times New Roman" pitchFamily="18" charset="0"/>
              </a:rPr>
              <a:t>Camilo, Sergio </a:t>
            </a: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 </a:t>
            </a:r>
            <a:r>
              <a:rPr kumimoji="1" lang="pt-BR" dirty="0">
                <a:solidFill>
                  <a:srgbClr val="FF0000"/>
                </a:solidFill>
                <a:cs typeface="Times New Roman" pitchFamily="18" charset="0"/>
              </a:rPr>
              <a:t>Hidrologia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5D5E445-0B08-439E-84E2-2D2BBA9B8F7D}"/>
              </a:ext>
            </a:extLst>
          </p:cNvPr>
          <p:cNvSpPr/>
          <p:nvPr/>
        </p:nvSpPr>
        <p:spPr>
          <a:xfrm>
            <a:off x="7380312" y="1148860"/>
            <a:ext cx="1440160" cy="129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3975" algn="ctr">
              <a:lnSpc>
                <a:spcPct val="150000"/>
              </a:lnSpc>
              <a:spcBef>
                <a:spcPts val="0"/>
              </a:spcBef>
            </a:pPr>
            <a:r>
              <a:rPr kumimoji="1" lang="pt-BR" b="1" dirty="0" err="1">
                <a:solidFill>
                  <a:srgbClr val="FF0000"/>
                </a:solidFill>
                <a:cs typeface="Times New Roman" pitchFamily="18" charset="0"/>
              </a:rPr>
              <a:t>LabISA</a:t>
            </a:r>
            <a:r>
              <a:rPr kumimoji="1" lang="pt-B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Qualidade</a:t>
            </a:r>
            <a:r>
              <a:rPr kumimoji="1" lang="pt-B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de água</a:t>
            </a:r>
          </a:p>
        </p:txBody>
      </p:sp>
      <p:pic>
        <p:nvPicPr>
          <p:cNvPr id="10" name="15 Imagen">
            <a:extLst>
              <a:ext uri="{FF2B5EF4-FFF2-40B4-BE49-F238E27FC236}">
                <a16:creationId xmlns:a16="http://schemas.microsoft.com/office/drawing/2014/main" id="{2A0D3BCA-B0E5-442B-8112-99EA9650B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2" y="1148860"/>
            <a:ext cx="1080120" cy="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2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2022155-DF73-4EB2-8F89-0681ECB5AFF7}"/>
              </a:ext>
            </a:extLst>
          </p:cNvPr>
          <p:cNvSpPr txBox="1">
            <a:spLocks noChangeArrowheads="1"/>
          </p:cNvSpPr>
          <p:nvPr/>
        </p:nvSpPr>
        <p:spPr>
          <a:xfrm>
            <a:off x="205910" y="235277"/>
            <a:ext cx="5446210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b="1" dirty="0"/>
              <a:t>Horizonte de 4 anos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9250197-C61A-4ED9-BB2F-37BF0D869AF5}"/>
              </a:ext>
            </a:extLst>
          </p:cNvPr>
          <p:cNvSpPr/>
          <p:nvPr/>
        </p:nvSpPr>
        <p:spPr>
          <a:xfrm>
            <a:off x="32440" y="2776524"/>
            <a:ext cx="3221728" cy="246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pt-BR" sz="2000" b="1" dirty="0"/>
              <a:t>Mapeamento de área de mineração na Amazônia utilizando GEE (Google Earth </a:t>
            </a:r>
            <a:r>
              <a:rPr lang="pt-BR" sz="2000" b="1" dirty="0" err="1"/>
              <a:t>Engine</a:t>
            </a:r>
            <a:r>
              <a:rPr lang="pt-BR" sz="2000" b="1" dirty="0"/>
              <a:t>)</a:t>
            </a:r>
            <a:endParaRPr lang="pt-BR" sz="20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95881DA-0387-4739-B432-33FF5C5EBC73}"/>
              </a:ext>
            </a:extLst>
          </p:cNvPr>
          <p:cNvGrpSpPr/>
          <p:nvPr/>
        </p:nvGrpSpPr>
        <p:grpSpPr>
          <a:xfrm>
            <a:off x="3131840" y="984809"/>
            <a:ext cx="5950356" cy="5347955"/>
            <a:chOff x="1550214" y="971902"/>
            <a:chExt cx="6212843" cy="5751734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1735B7E-5BFB-4994-B48D-DB1FD409B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5945" y="2167769"/>
              <a:ext cx="5171705" cy="4555867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724713CA-B677-4C25-98C4-4D92C067A01F}"/>
                </a:ext>
              </a:extLst>
            </p:cNvPr>
            <p:cNvGrpSpPr/>
            <p:nvPr/>
          </p:nvGrpSpPr>
          <p:grpSpPr>
            <a:xfrm>
              <a:off x="1550214" y="971902"/>
              <a:ext cx="6212843" cy="1313797"/>
              <a:chOff x="374723" y="2204864"/>
              <a:chExt cx="8127074" cy="1660597"/>
            </a:xfrm>
          </p:grpSpPr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D3070A35-D7C2-4AA9-829B-79E2ECCD4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723" y="2204864"/>
                <a:ext cx="8127074" cy="1660597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60F47BF7-6477-4513-AF11-F8E2583EA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736" y="2595265"/>
                <a:ext cx="1926835" cy="4203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854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2022155-DF73-4EB2-8F89-0681ECB5AFF7}"/>
              </a:ext>
            </a:extLst>
          </p:cNvPr>
          <p:cNvSpPr txBox="1">
            <a:spLocks noChangeArrowheads="1"/>
          </p:cNvSpPr>
          <p:nvPr/>
        </p:nvSpPr>
        <p:spPr>
          <a:xfrm>
            <a:off x="205910" y="235277"/>
            <a:ext cx="5446210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b="1" dirty="0"/>
              <a:t>Horizonte de 4 anos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021CF69-688A-48C2-A007-86A667089E50}"/>
              </a:ext>
            </a:extLst>
          </p:cNvPr>
          <p:cNvGrpSpPr/>
          <p:nvPr/>
        </p:nvGrpSpPr>
        <p:grpSpPr>
          <a:xfrm>
            <a:off x="1619672" y="1384346"/>
            <a:ext cx="7353957" cy="4844870"/>
            <a:chOff x="8607512" y="2708920"/>
            <a:chExt cx="8790981" cy="577229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A799B2C-207C-47AB-92FB-112885A798EE}"/>
                </a:ext>
              </a:extLst>
            </p:cNvPr>
            <p:cNvSpPr/>
            <p:nvPr/>
          </p:nvSpPr>
          <p:spPr>
            <a:xfrm>
              <a:off x="8607512" y="2708920"/>
              <a:ext cx="8790981" cy="5772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65F2519-8487-4FF9-BC72-0E2DE20C2673}"/>
                </a:ext>
              </a:extLst>
            </p:cNvPr>
            <p:cNvGrpSpPr/>
            <p:nvPr/>
          </p:nvGrpSpPr>
          <p:grpSpPr>
            <a:xfrm>
              <a:off x="10064522" y="2788455"/>
              <a:ext cx="6212843" cy="1313797"/>
              <a:chOff x="374723" y="2204864"/>
              <a:chExt cx="8127074" cy="1660597"/>
            </a:xfrm>
          </p:grpSpPr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BCA2E4CE-61CE-4A83-9C7C-44366F76B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723" y="2204864"/>
                <a:ext cx="8127074" cy="1660597"/>
              </a:xfrm>
              <a:prstGeom prst="rect">
                <a:avLst/>
              </a:prstGeom>
            </p:spPr>
          </p:pic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id="{F4728F57-3BE0-4934-B2D4-9B106E9BF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1736" y="2595265"/>
                <a:ext cx="1926835" cy="420324"/>
              </a:xfrm>
              <a:prstGeom prst="rect">
                <a:avLst/>
              </a:prstGeom>
            </p:spPr>
          </p:pic>
        </p:grp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03F1A844-68E6-47BC-999B-13BAE05CA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71985" y="4069545"/>
              <a:ext cx="2705380" cy="4165616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FEA68FC-112E-4411-9CC2-94F973CF8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47337" y="3974508"/>
              <a:ext cx="3251652" cy="2208577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96863966-189C-490A-80FF-71B372F2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0057" y="6311096"/>
              <a:ext cx="3328268" cy="2113831"/>
            </a:xfrm>
            <a:prstGeom prst="rect">
              <a:avLst/>
            </a:prstGeom>
          </p:spPr>
        </p:pic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C27EEEF5-921C-4234-815B-D7F2AEFD5C29}"/>
              </a:ext>
            </a:extLst>
          </p:cNvPr>
          <p:cNvSpPr/>
          <p:nvPr/>
        </p:nvSpPr>
        <p:spPr>
          <a:xfrm>
            <a:off x="33144" y="2446594"/>
            <a:ext cx="2594640" cy="199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pt-BR" sz="1600" b="1" dirty="0"/>
              <a:t>Mapeamento de área de mineração na Amazônia utilizando GEE (Google Earth </a:t>
            </a:r>
            <a:r>
              <a:rPr lang="pt-BR" sz="1600" b="1" dirty="0" err="1"/>
              <a:t>Engine</a:t>
            </a:r>
            <a:r>
              <a:rPr lang="pt-BR" sz="1600" b="1" dirty="0"/>
              <a:t>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07938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2022155-DF73-4EB2-8F89-0681ECB5AFF7}"/>
              </a:ext>
            </a:extLst>
          </p:cNvPr>
          <p:cNvSpPr txBox="1">
            <a:spLocks noChangeArrowheads="1"/>
          </p:cNvSpPr>
          <p:nvPr/>
        </p:nvSpPr>
        <p:spPr>
          <a:xfrm>
            <a:off x="205910" y="235277"/>
            <a:ext cx="5446210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b="1" dirty="0"/>
              <a:t>Horizonte de 4 anos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5463F67-13D5-4321-B9DC-B36F36A12187}"/>
              </a:ext>
            </a:extLst>
          </p:cNvPr>
          <p:cNvSpPr/>
          <p:nvPr/>
        </p:nvSpPr>
        <p:spPr>
          <a:xfrm>
            <a:off x="891344" y="972105"/>
            <a:ext cx="8210902" cy="1972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200000"/>
              </a:lnSpc>
              <a:spcBef>
                <a:spcPct val="0"/>
              </a:spcBef>
            </a:pPr>
            <a:r>
              <a:rPr kumimoji="1" lang="pt-BR" sz="2400" b="1" i="0" kern="0" dirty="0">
                <a:solidFill>
                  <a:srgbClr val="000066"/>
                </a:solidFill>
              </a:rPr>
              <a:t>Necessidades: </a:t>
            </a:r>
          </a:p>
          <a:p>
            <a:pPr lvl="0" defTabSz="914400">
              <a:lnSpc>
                <a:spcPct val="200000"/>
              </a:lnSpc>
              <a:spcBef>
                <a:spcPct val="0"/>
              </a:spcBef>
            </a:pPr>
            <a:r>
              <a:rPr kumimoji="1" lang="pt-BR" sz="2000" i="0" kern="0" dirty="0">
                <a:solidFill>
                  <a:srgbClr val="000066"/>
                </a:solidFill>
              </a:rPr>
              <a:t>Construir uma agenda que possa orientar a captação de recursos </a:t>
            </a:r>
          </a:p>
          <a:p>
            <a:pPr lvl="0" defTabSz="914400">
              <a:lnSpc>
                <a:spcPct val="200000"/>
              </a:lnSpc>
              <a:spcBef>
                <a:spcPct val="0"/>
              </a:spcBef>
            </a:pPr>
            <a:r>
              <a:rPr kumimoji="1" lang="pt-BR" sz="2000" i="0" kern="0" dirty="0">
                <a:solidFill>
                  <a:srgbClr val="000066"/>
                </a:solidFill>
              </a:rPr>
              <a:t>Financeiros </a:t>
            </a:r>
            <a:r>
              <a:rPr kumimoji="1" lang="pt-BR" sz="2000" i="0" kern="0">
                <a:solidFill>
                  <a:srgbClr val="000066"/>
                </a:solidFill>
              </a:rPr>
              <a:t>e humanos </a:t>
            </a:r>
            <a:endParaRPr kumimoji="1" lang="pt-BR" sz="2000" i="0" kern="0" dirty="0">
              <a:solidFill>
                <a:srgbClr val="000066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E66E9CF-DE25-455F-9B08-407D14FBC179}"/>
              </a:ext>
            </a:extLst>
          </p:cNvPr>
          <p:cNvSpPr/>
          <p:nvPr/>
        </p:nvSpPr>
        <p:spPr>
          <a:xfrm>
            <a:off x="1907704" y="3717032"/>
            <a:ext cx="2504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rgbClr val="FF0000"/>
                </a:solidFill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44942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23928" y="144265"/>
            <a:ext cx="5904656" cy="6087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Importância desta linha de pesquisa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1187624" y="1268760"/>
            <a:ext cx="7704855" cy="444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A percepção é a de que existe água em abundância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Escassez mundial de água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	Brasil  (distribuição não é homogênea)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		São Paulo, Nordeste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 	Ducha no interior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kumimoji="1" lang="pt-BR" dirty="0">
              <a:solidFill>
                <a:srgbClr val="000066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Qualidade geral da água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	infestação de cianobactérias</a:t>
            </a:r>
          </a:p>
        </p:txBody>
      </p:sp>
    </p:spTree>
    <p:extLst>
      <p:ext uri="{BB962C8B-B14F-4D97-AF65-F5344CB8AC3E}">
        <p14:creationId xmlns:p14="http://schemas.microsoft.com/office/powerpoint/2010/main" val="230255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10" y="235277"/>
            <a:ext cx="8856338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Competências: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7045" y="4372147"/>
            <a:ext cx="8465723" cy="1158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propriedades biogeoquímicas podem ser utilizadas como indicadores de características da bacia e de suas transformações (naturais e antropogênica)  	decorrentes da apropriação econômica do espaço geográfico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ED20266-0053-44EF-9EE6-F0462263612E}"/>
              </a:ext>
            </a:extLst>
          </p:cNvPr>
          <p:cNvSpPr/>
          <p:nvPr/>
        </p:nvSpPr>
        <p:spPr>
          <a:xfrm>
            <a:off x="548571" y="1349152"/>
            <a:ext cx="8465723" cy="205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Desenvolvimento de metodologias e produtos utilizando sensoriamento remoto para estudo e monitoramento de </a:t>
            </a:r>
            <a:r>
              <a:rPr kumimoji="1" lang="pt-BR" sz="1600" b="1" dirty="0">
                <a:solidFill>
                  <a:srgbClr val="000066"/>
                </a:solidFill>
                <a:cs typeface="Times New Roman" pitchFamily="18" charset="0"/>
              </a:rPr>
              <a:t>Sistemas Aquáticos Continentais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kumimoji="1" lang="en-US" sz="1600" dirty="0">
              <a:solidFill>
                <a:srgbClr val="000066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extração de informações sobre as propriedades espectrais da água que possam ser associadas às suas propriedades biogeoquímicas </a:t>
            </a:r>
          </a:p>
        </p:txBody>
      </p:sp>
    </p:spTree>
    <p:extLst>
      <p:ext uri="{BB962C8B-B14F-4D97-AF65-F5344CB8AC3E}">
        <p14:creationId xmlns:p14="http://schemas.microsoft.com/office/powerpoint/2010/main" val="306471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7704" y="227363"/>
            <a:ext cx="2349866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Objetivos/metas: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6171" y="1196752"/>
            <a:ext cx="8465723" cy="503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Desenvolver algoritmos e metodologias para estimativas de parâmetros de qualidade de água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kumimoji="1" lang="pt-BR" sz="1600" dirty="0">
              <a:solidFill>
                <a:srgbClr val="000066"/>
              </a:solidFill>
              <a:cs typeface="Times New Roman" pitchFamily="18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TerraHidro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nas versões linha de comandos e interface gráfica (Sérgio)</a:t>
            </a:r>
          </a:p>
          <a:p>
            <a:pPr marL="4572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sz="1600" dirty="0">
                <a:solidFill>
                  <a:srgbClr val="000066"/>
                </a:solidFill>
                <a:cs typeface="Times New Roman" pitchFamily="18" charset="0"/>
              </a:rPr>
              <a:t>I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ntegração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com base de dados de solos e pluviométricos?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kumimoji="1" lang="pt-BR" sz="1600" dirty="0">
              <a:solidFill>
                <a:srgbClr val="000066"/>
              </a:solidFill>
              <a:cs typeface="Times New Roman" pitchFamily="18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en-US" sz="1600" dirty="0">
                <a:solidFill>
                  <a:srgbClr val="000066"/>
                </a:solidFill>
                <a:cs typeface="Times New Roman" pitchFamily="18" charset="0"/>
              </a:rPr>
              <a:t>C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amilo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HAND  direção na linha de dinâmica hidrológica?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kumimoji="1" lang="pt-BR" sz="1600" dirty="0">
              <a:solidFill>
                <a:srgbClr val="000066"/>
              </a:solidFill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Desenvolver sistemas de monitoramento de ambientes aquáticos (SAC), integrando algoritmos e bases de dados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kumimoji="1" lang="pt-BR" sz="16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6" name="Botão de Ação: Ir para o Fim 5">
            <a:hlinkClick r:id="rId3" action="ppaction://hlinkpres?slideindex=1&amp;slidetitle=Apresentação do PowerPoint" highlightClick="1"/>
            <a:extLst>
              <a:ext uri="{FF2B5EF4-FFF2-40B4-BE49-F238E27FC236}">
                <a16:creationId xmlns:a16="http://schemas.microsoft.com/office/drawing/2014/main" id="{3F80402D-30F3-4E66-952B-E9A8775DA442}"/>
              </a:ext>
            </a:extLst>
          </p:cNvPr>
          <p:cNvSpPr/>
          <p:nvPr/>
        </p:nvSpPr>
        <p:spPr bwMode="auto">
          <a:xfrm>
            <a:off x="4090749" y="5373216"/>
            <a:ext cx="333642" cy="360040"/>
          </a:xfrm>
          <a:prstGeom prst="actionButtonEnd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03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616" y="235277"/>
            <a:ext cx="4248472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Projetos associados : </a:t>
            </a:r>
            <a:r>
              <a:rPr lang="pt-BR" sz="2000" b="1" dirty="0" err="1"/>
              <a:t>LabISA</a:t>
            </a:r>
            <a:r>
              <a:rPr lang="pt-BR" sz="2000" b="1" dirty="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2641" y="826657"/>
            <a:ext cx="8465723" cy="425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Finalizados 2018  </a:t>
            </a:r>
            <a:r>
              <a:rPr lang="pt-BR" sz="1600" b="1" dirty="0">
                <a:solidFill>
                  <a:srgbClr val="FF0000"/>
                </a:solidFill>
              </a:rPr>
              <a:t>viabilizaram desenvolvimento de pacotes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1050" b="1" dirty="0">
              <a:solidFill>
                <a:srgbClr val="FF0000"/>
              </a:solidFill>
            </a:endParaRPr>
          </a:p>
          <a:p>
            <a:pPr marL="942975" lvl="2" indent="-257175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Caracterização 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bio-óptica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espaço-temporal e desenvolvimento de algoritmos analíticos para o monitoramento sistemático das massas de água que circulam pela planície de inundação do médio e baixo Amazonas. </a:t>
            </a:r>
            <a:r>
              <a:rPr lang="pt-BR" sz="1600" dirty="0">
                <a:solidFill>
                  <a:srgbClr val="FF0000"/>
                </a:solidFill>
              </a:rPr>
              <a:t>(FAPESP)</a:t>
            </a:r>
          </a:p>
          <a:p>
            <a:pPr marL="942975" lvl="2" indent="-257175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Sensoriamento Remoto aplicado à modelagem de impactos antropogênicos sobre propriedades ecológicas de ambientes alagáveis e aquáticos da planície do Solimões/Amazonas. </a:t>
            </a:r>
            <a:r>
              <a:rPr lang="pt-BR" sz="1600" dirty="0">
                <a:solidFill>
                  <a:srgbClr val="FF0000"/>
                </a:solidFill>
              </a:rPr>
              <a:t>(CNPq)</a:t>
            </a:r>
          </a:p>
          <a:p>
            <a:pPr marL="942975" lvl="2" indent="-257175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Monitoramento Ambiental por Satélites no Bioma Amazônia: Análise de padrões espaço-temporais das massas d'água com dados de uso e cobertura da terra. </a:t>
            </a:r>
            <a:r>
              <a:rPr lang="pt-BR" sz="1600" dirty="0">
                <a:solidFill>
                  <a:srgbClr val="FF0000"/>
                </a:solidFill>
              </a:rPr>
              <a:t>(BNDES)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BF26C97-8D4D-45FB-9C27-D32780187AB7}"/>
              </a:ext>
            </a:extLst>
          </p:cNvPr>
          <p:cNvSpPr/>
          <p:nvPr/>
        </p:nvSpPr>
        <p:spPr>
          <a:xfrm>
            <a:off x="539553" y="5306296"/>
            <a:ext cx="7848872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kumimoji="1" lang="pt-BR" sz="1600" b="1" i="0" dirty="0">
                <a:solidFill>
                  <a:srgbClr val="000066"/>
                </a:solidFill>
                <a:cs typeface="Times New Roman" pitchFamily="18" charset="0"/>
              </a:rPr>
              <a:t>Sérgio</a:t>
            </a:r>
          </a:p>
          <a:p>
            <a:pPr marL="942975" lvl="2" indent="-257175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Monitoramento Ambiental por Satélites no Bioma Amazônia: </a:t>
            </a:r>
            <a:r>
              <a:rPr lang="pt-BR" sz="1600" dirty="0">
                <a:solidFill>
                  <a:srgbClr val="FF0000"/>
                </a:solidFill>
              </a:rPr>
              <a:t>(BNDES)</a:t>
            </a:r>
          </a:p>
        </p:txBody>
      </p:sp>
    </p:spTree>
    <p:extLst>
      <p:ext uri="{BB962C8B-B14F-4D97-AF65-F5344CB8AC3E}">
        <p14:creationId xmlns:p14="http://schemas.microsoft.com/office/powerpoint/2010/main" val="51964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10" y="235277"/>
            <a:ext cx="8856338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Projetos associados (Camilo)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62BD207-9FB0-49FE-BB52-21B7704FB7DF}"/>
              </a:ext>
            </a:extLst>
          </p:cNvPr>
          <p:cNvSpPr/>
          <p:nvPr/>
        </p:nvSpPr>
        <p:spPr>
          <a:xfrm>
            <a:off x="539552" y="2157174"/>
            <a:ext cx="8347247" cy="294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kumimoji="1" lang="pt-BR" sz="1600" b="1" i="0" dirty="0">
                <a:solidFill>
                  <a:srgbClr val="FF0000"/>
                </a:solidFill>
                <a:cs typeface="Times New Roman" pitchFamily="18" charset="0"/>
              </a:rPr>
              <a:t>Últimos 4 anos (Finalizados)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Avaliação de procedimentos 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geoestatísticos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para incremento da acurácia de modelos digitais de elevação.</a:t>
            </a:r>
          </a:p>
          <a:p>
            <a:pPr marL="285750" lvl="2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en-US" sz="1600" dirty="0">
                <a:solidFill>
                  <a:srgbClr val="000066"/>
                </a:solidFill>
                <a:cs typeface="Times New Roman" pitchFamily="18" charset="0"/>
              </a:rPr>
              <a:t>Tools for Open Multi-Risk Assessment Using Earth Observation Data</a:t>
            </a:r>
          </a:p>
          <a:p>
            <a:pPr marL="285750" lvl="2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en-US" sz="1600" dirty="0">
                <a:solidFill>
                  <a:srgbClr val="000066"/>
                </a:solidFill>
                <a:cs typeface="Times New Roman" pitchFamily="18" charset="0"/>
              </a:rPr>
              <a:t>Mapping Amazonian biodiversity at multiple scales by integrating geology and ecology</a:t>
            </a:r>
          </a:p>
          <a:p>
            <a:pPr marL="285750" lvl="2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Desenvolvimento de Rotinas para a Extração Automática de 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APPs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- EXAPP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CB3764D-D041-4768-A2C1-2AB6428A822A}"/>
              </a:ext>
            </a:extLst>
          </p:cNvPr>
          <p:cNvSpPr/>
          <p:nvPr/>
        </p:nvSpPr>
        <p:spPr>
          <a:xfrm>
            <a:off x="460455" y="879508"/>
            <a:ext cx="8347247" cy="119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kumimoji="1" lang="pt-BR" sz="1600" b="1" i="0" dirty="0">
                <a:solidFill>
                  <a:srgbClr val="FF0000"/>
                </a:solidFill>
                <a:cs typeface="Times New Roman" pitchFamily="18" charset="0"/>
              </a:rPr>
              <a:t>Projetos ativos 3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extração automática da rede de drenagem da bacia amazônica. </a:t>
            </a:r>
            <a:r>
              <a:rPr lang="pt-BR" sz="1600" dirty="0"/>
              <a:t>(</a:t>
            </a:r>
            <a:r>
              <a:rPr lang="pt-BR" sz="1600" dirty="0">
                <a:solidFill>
                  <a:srgbClr val="FF0000"/>
                </a:solidFill>
              </a:rPr>
              <a:t>FAPESP-Lise</a:t>
            </a:r>
            <a:r>
              <a:rPr lang="pt-BR" sz="1600" dirty="0"/>
              <a:t>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Recursos 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Hídricos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na Bacia do </a:t>
            </a:r>
            <a:r>
              <a:rPr kumimoji="1" lang="pt-BR" sz="1600" dirty="0" err="1">
                <a:solidFill>
                  <a:srgbClr val="000066"/>
                </a:solidFill>
                <a:cs typeface="Times New Roman" pitchFamily="18" charset="0"/>
              </a:rPr>
              <a:t>Paraíba</a:t>
            </a:r>
            <a:r>
              <a:rPr kumimoji="1" lang="pt-BR" sz="1600" dirty="0">
                <a:solidFill>
                  <a:srgbClr val="000066"/>
                </a:solidFill>
                <a:cs typeface="Times New Roman" pitchFamily="18" charset="0"/>
              </a:rPr>
              <a:t> do Sul </a:t>
            </a:r>
            <a:r>
              <a:rPr lang="pt-BR" sz="1600" dirty="0"/>
              <a:t>(</a:t>
            </a:r>
            <a:r>
              <a:rPr lang="pt-BR" sz="1600" dirty="0">
                <a:solidFill>
                  <a:srgbClr val="FF0000"/>
                </a:solidFill>
              </a:rPr>
              <a:t>ANA</a:t>
            </a:r>
            <a:r>
              <a:rPr lang="pt-B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650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10" y="235277"/>
            <a:ext cx="8856338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b="1" dirty="0"/>
              <a:t>Planejamento (</a:t>
            </a:r>
            <a:r>
              <a:rPr lang="pt-BR" b="1" dirty="0">
                <a:solidFill>
                  <a:srgbClr val="FF0000"/>
                </a:solidFill>
              </a:rPr>
              <a:t>submetidos</a:t>
            </a:r>
            <a:r>
              <a:rPr lang="pt-BR" b="1" dirty="0"/>
              <a:t>)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995050"/>
            <a:ext cx="8465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600" b="1" dirty="0">
                <a:solidFill>
                  <a:srgbClr val="000066"/>
                </a:solidFill>
                <a:cs typeface="Times New Roman" pitchFamily="18" charset="0"/>
              </a:rPr>
              <a:t>BONDS</a:t>
            </a:r>
            <a:r>
              <a:rPr kumimoji="1" lang="en-US" sz="1600" dirty="0">
                <a:solidFill>
                  <a:srgbClr val="000066"/>
                </a:solidFill>
                <a:cs typeface="Times New Roman" pitchFamily="18" charset="0"/>
              </a:rPr>
              <a:t> - </a:t>
            </a:r>
            <a:r>
              <a:rPr kumimoji="1" lang="en-US" sz="1600" i="0" dirty="0">
                <a:solidFill>
                  <a:srgbClr val="000066"/>
                </a:solidFill>
                <a:cs typeface="Times New Roman" pitchFamily="18" charset="0"/>
              </a:rPr>
              <a:t>Balancing </a:t>
            </a:r>
            <a:r>
              <a:rPr kumimoji="1" lang="en-US" sz="1600" i="0" dirty="0" err="1">
                <a:solidFill>
                  <a:srgbClr val="000066"/>
                </a:solidFill>
                <a:cs typeface="Times New Roman" pitchFamily="18" charset="0"/>
              </a:rPr>
              <a:t>biOdiversity</a:t>
            </a:r>
            <a:r>
              <a:rPr kumimoji="1" lang="en-US" sz="1600" i="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kumimoji="1" lang="en-US" sz="1600" i="0" dirty="0" err="1">
                <a:solidFill>
                  <a:srgbClr val="000066"/>
                </a:solidFill>
                <a:cs typeface="Times New Roman" pitchFamily="18" charset="0"/>
              </a:rPr>
              <a:t>conservatioN</a:t>
            </a:r>
            <a:r>
              <a:rPr kumimoji="1" lang="en-US" sz="1600" i="0" dirty="0">
                <a:solidFill>
                  <a:srgbClr val="000066"/>
                </a:solidFill>
                <a:cs typeface="Times New Roman" pitchFamily="18" charset="0"/>
              </a:rPr>
              <a:t> with Development in Amazon </a:t>
            </a:r>
            <a:r>
              <a:rPr kumimoji="1" lang="en-US" sz="1600" i="0" dirty="0" err="1">
                <a:solidFill>
                  <a:srgbClr val="000066"/>
                </a:solidFill>
                <a:cs typeface="Times New Roman" pitchFamily="18" charset="0"/>
              </a:rPr>
              <a:t>wetlandS</a:t>
            </a:r>
            <a:r>
              <a:rPr kumimoji="1" lang="en-US" sz="1600" i="0" dirty="0">
                <a:solidFill>
                  <a:srgbClr val="000066"/>
                </a:solidFill>
                <a:cs typeface="Times New Roman" pitchFamily="18" charset="0"/>
              </a:rPr>
              <a:t> (FR, BR, DE, NO, UK, US).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DC29E9-6EA1-4CF6-9F0F-6327823D1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85" y="1579825"/>
            <a:ext cx="4868915" cy="120110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23727BC-0B41-4DA0-9E1B-E3E0081E5EB3}"/>
              </a:ext>
            </a:extLst>
          </p:cNvPr>
          <p:cNvSpPr/>
          <p:nvPr/>
        </p:nvSpPr>
        <p:spPr>
          <a:xfrm>
            <a:off x="5696973" y="2071874"/>
            <a:ext cx="30703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sz="1350" dirty="0">
                <a:solidFill>
                  <a:srgbClr val="333333"/>
                </a:solidFill>
              </a:rPr>
              <a:t>143 pre-proposals were received.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C886C4E-87F2-475C-B704-8F2762B74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78" y="3124146"/>
            <a:ext cx="7309653" cy="2773349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457C71D-C88E-4795-B234-C3D1E4E94A43}"/>
              </a:ext>
            </a:extLst>
          </p:cNvPr>
          <p:cNvCxnSpPr/>
          <p:nvPr/>
        </p:nvCxnSpPr>
        <p:spPr bwMode="auto">
          <a:xfrm>
            <a:off x="372485" y="5013176"/>
            <a:ext cx="527107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792E7A58-1383-450E-95D5-BA4A9D00B18E}"/>
              </a:ext>
            </a:extLst>
          </p:cNvPr>
          <p:cNvSpPr/>
          <p:nvPr/>
        </p:nvSpPr>
        <p:spPr>
          <a:xfrm>
            <a:off x="2741353" y="5897495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FF0000"/>
                </a:solidFill>
              </a:rPr>
              <a:t>Problema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3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10" y="235277"/>
            <a:ext cx="3501788" cy="4423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66"/>
                </a:solidFill>
                <a:latin typeface="Comic Sans MS" pitchFamily="6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5716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pt-BR" sz="2000" b="1" dirty="0"/>
              <a:t>Infraestruturas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06E826-9EB3-4C6D-BC2C-875C05FC3C24}"/>
              </a:ext>
            </a:extLst>
          </p:cNvPr>
          <p:cNvSpPr/>
          <p:nvPr/>
        </p:nvSpPr>
        <p:spPr>
          <a:xfrm>
            <a:off x="2478269" y="4251893"/>
            <a:ext cx="17028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pt-BR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ASD </a:t>
            </a:r>
            <a:r>
              <a:rPr kumimoji="1" lang="pt-BR" sz="1500" dirty="0" err="1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HandHeld</a:t>
            </a:r>
            <a:r>
              <a:rPr kumimoji="1" lang="pt-BR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4267C0-FE28-47F9-A805-CEFD796A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17" y="3598478"/>
            <a:ext cx="1007281" cy="5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424390-F2EA-4DF0-AE39-3DA1E786AD45}"/>
              </a:ext>
            </a:extLst>
          </p:cNvPr>
          <p:cNvSpPr/>
          <p:nvPr/>
        </p:nvSpPr>
        <p:spPr>
          <a:xfrm>
            <a:off x="351761" y="1748790"/>
            <a:ext cx="22141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pt-BR" sz="1350" dirty="0" err="1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</a:t>
            </a:r>
            <a:r>
              <a:rPr kumimoji="1" lang="pt-BR" sz="135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AC-S (10 </a:t>
            </a:r>
            <a:r>
              <a:rPr kumimoji="1" lang="pt-BR" sz="1350" dirty="0" err="1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kumimoji="1" lang="pt-BR" sz="135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25 cm)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17CE730-A65D-4084-A9C2-41655F54B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2" y="1433048"/>
            <a:ext cx="137160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D1409F4-99F7-425E-9A2F-133C92A9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4" y="2334978"/>
            <a:ext cx="5857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2387556-CF8A-456D-B423-97B58C206771}"/>
              </a:ext>
            </a:extLst>
          </p:cNvPr>
          <p:cNvSpPr/>
          <p:nvPr/>
        </p:nvSpPr>
        <p:spPr>
          <a:xfrm>
            <a:off x="633284" y="3011248"/>
            <a:ext cx="126188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pt-BR" sz="135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HydroScat-6P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8EDABBCE-F08D-4EA3-9AD0-E416EB22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3" y="3385846"/>
            <a:ext cx="1086673" cy="60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EB4528B-C6DA-484D-B80A-5AA3A08797F1}"/>
              </a:ext>
            </a:extLst>
          </p:cNvPr>
          <p:cNvSpPr/>
          <p:nvPr/>
        </p:nvSpPr>
        <p:spPr>
          <a:xfrm>
            <a:off x="226184" y="4139068"/>
            <a:ext cx="21275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pt-BR" sz="1350" dirty="0" err="1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Six</a:t>
            </a:r>
            <a:r>
              <a:rPr kumimoji="1" lang="pt-BR" sz="135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RAMSES </a:t>
            </a:r>
            <a:r>
              <a:rPr kumimoji="1" lang="pt-BR" sz="1350" dirty="0" err="1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radiometer</a:t>
            </a:r>
            <a:endParaRPr kumimoji="1" lang="pt-BR" sz="1350" dirty="0">
              <a:solidFill>
                <a:srgbClr val="3333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92194C7-48F9-4956-93D0-D534CEEB8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42" y="1239912"/>
            <a:ext cx="80010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B676663-3A44-4D24-9257-CF7C99F88099}"/>
              </a:ext>
            </a:extLst>
          </p:cNvPr>
          <p:cNvSpPr/>
          <p:nvPr/>
        </p:nvSpPr>
        <p:spPr>
          <a:xfrm>
            <a:off x="2616955" y="2102138"/>
            <a:ext cx="14900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pt-BR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LISST-</a:t>
            </a:r>
            <a:r>
              <a:rPr kumimoji="1" lang="pt-BR" sz="1500" dirty="0" err="1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Portable</a:t>
            </a:r>
            <a:endParaRPr kumimoji="1" lang="pt-BR" sz="1500" dirty="0">
              <a:solidFill>
                <a:srgbClr val="3333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53F5DE45-521E-4AA2-B7BC-F3E2B32C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8" y="1044643"/>
            <a:ext cx="839112" cy="5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07BB474-726C-411F-ACE6-099EFF41A770}"/>
              </a:ext>
            </a:extLst>
          </p:cNvPr>
          <p:cNvSpPr/>
          <p:nvPr/>
        </p:nvSpPr>
        <p:spPr>
          <a:xfrm>
            <a:off x="4427607" y="1657327"/>
            <a:ext cx="1707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pt-BR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UV-VIS-2600  </a:t>
            </a:r>
            <a:r>
              <a:rPr kumimoji="1" lang="pt-BR" sz="1500" dirty="0" err="1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Shimadzu</a:t>
            </a:r>
            <a:endParaRPr kumimoji="1" lang="pt-BR" sz="1500" dirty="0">
              <a:solidFill>
                <a:srgbClr val="3333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814DABCB-CF96-4DC0-8AFF-8DE62ADB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99" y="2271829"/>
            <a:ext cx="850883" cy="62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D24C5175-2183-4BAB-B0F2-EE4E5B99DB1C}"/>
              </a:ext>
            </a:extLst>
          </p:cNvPr>
          <p:cNvSpPr/>
          <p:nvPr/>
        </p:nvSpPr>
        <p:spPr>
          <a:xfrm>
            <a:off x="4773773" y="2959790"/>
            <a:ext cx="10182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pt-BR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 BB9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B2FDADD-A1A5-4C34-A153-AC3BACFF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57" y="2505659"/>
            <a:ext cx="1101070" cy="53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F3793ACC-566F-4118-959D-9C0CF9EA8EEF}"/>
              </a:ext>
            </a:extLst>
          </p:cNvPr>
          <p:cNvSpPr/>
          <p:nvPr/>
        </p:nvSpPr>
        <p:spPr>
          <a:xfrm>
            <a:off x="2520286" y="3060448"/>
            <a:ext cx="1607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10AU Fluorometer</a:t>
            </a:r>
            <a:endParaRPr kumimoji="1" lang="pt-BR" sz="1500" dirty="0">
              <a:solidFill>
                <a:srgbClr val="3333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05684D1-D58D-4AB4-8525-ECD206C381A4}"/>
              </a:ext>
            </a:extLst>
          </p:cNvPr>
          <p:cNvSpPr/>
          <p:nvPr/>
        </p:nvSpPr>
        <p:spPr>
          <a:xfrm>
            <a:off x="4270220" y="4200803"/>
            <a:ext cx="23054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Acoustic Doppler Profiler</a:t>
            </a:r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D21B75D0-C6E5-4CDC-AD9C-8D050DC8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08" y="3600805"/>
            <a:ext cx="1057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6E41AF2C-1247-4AE9-91F9-2A7CB97CE095}"/>
              </a:ext>
            </a:extLst>
          </p:cNvPr>
          <p:cNvSpPr/>
          <p:nvPr/>
        </p:nvSpPr>
        <p:spPr>
          <a:xfrm>
            <a:off x="6414416" y="2146478"/>
            <a:ext cx="6335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pt-BR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CTD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31796A1-FE3F-4CB6-85C4-D60D719C59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3915" y="2964521"/>
            <a:ext cx="863396" cy="84264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2992E3E-2201-4E8B-ABA8-005A70F3C3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8713" y="1092761"/>
            <a:ext cx="1079548" cy="1058678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4DF49E27-2DE7-4F8A-8809-35CFFE81FAB6}"/>
              </a:ext>
            </a:extLst>
          </p:cNvPr>
          <p:cNvSpPr/>
          <p:nvPr/>
        </p:nvSpPr>
        <p:spPr>
          <a:xfrm>
            <a:off x="7395947" y="1595868"/>
            <a:ext cx="1737976" cy="30215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kumimoji="1" lang="en-US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attenuation, </a:t>
            </a:r>
          </a:p>
          <a:p>
            <a:pPr algn="l">
              <a:lnSpc>
                <a:spcPct val="200000"/>
              </a:lnSpc>
            </a:pPr>
            <a:r>
              <a:rPr kumimoji="1" lang="en-US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absorption, </a:t>
            </a:r>
          </a:p>
          <a:p>
            <a:pPr algn="l">
              <a:lnSpc>
                <a:spcPct val="200000"/>
              </a:lnSpc>
            </a:pPr>
            <a:r>
              <a:rPr kumimoji="1" lang="en-US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backscatter </a:t>
            </a:r>
          </a:p>
          <a:p>
            <a:pPr algn="l">
              <a:lnSpc>
                <a:spcPct val="200000"/>
              </a:lnSpc>
            </a:pPr>
            <a:r>
              <a:rPr kumimoji="1" lang="en-US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spectroradiometer</a:t>
            </a:r>
          </a:p>
          <a:p>
            <a:pPr algn="l">
              <a:lnSpc>
                <a:spcPct val="200000"/>
              </a:lnSpc>
            </a:pPr>
            <a:r>
              <a:rPr kumimoji="1" lang="en-US" sz="1500" dirty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profilers</a:t>
            </a:r>
          </a:p>
          <a:p>
            <a:pPr algn="l">
              <a:lnSpc>
                <a:spcPct val="200000"/>
              </a:lnSpc>
            </a:pPr>
            <a:r>
              <a:rPr kumimoji="1" lang="en-US" sz="15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softwares</a:t>
            </a:r>
            <a:endParaRPr kumimoji="1" lang="pt-BR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1E07B3D-5C52-42F3-852E-1149E0B977E6}"/>
              </a:ext>
            </a:extLst>
          </p:cNvPr>
          <p:cNvSpPr/>
          <p:nvPr/>
        </p:nvSpPr>
        <p:spPr>
          <a:xfrm>
            <a:off x="351761" y="5312944"/>
            <a:ext cx="867970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Sergio</a:t>
            </a:r>
          </a:p>
          <a:p>
            <a:pPr marL="671513" lvl="1" indent="-214313">
              <a:buFont typeface="Wingdings" pitchFamily="2" charset="2"/>
              <a:buChar char="Ø"/>
            </a:pPr>
            <a:r>
              <a:rPr kumimoji="1" lang="pt-BR" dirty="0">
                <a:solidFill>
                  <a:srgbClr val="000066"/>
                </a:solidFill>
                <a:cs typeface="Times New Roman" pitchFamily="18" charset="0"/>
              </a:rPr>
              <a:t>1 ultrabook, dois computadores de 48GB e um computador de 192GB.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FFB0EAE-9C0E-4842-9051-F87EA5DF823C}"/>
              </a:ext>
            </a:extLst>
          </p:cNvPr>
          <p:cNvSpPr/>
          <p:nvPr/>
        </p:nvSpPr>
        <p:spPr>
          <a:xfrm>
            <a:off x="974047" y="4678511"/>
            <a:ext cx="659234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14"/>
              </a:rPr>
              <a:t>http://www.dpi.inpe.br/labisa/equipamento.html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56710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/>
      <a:lstStyle>
        <a:defPPr algn="ctr">
          <a:lnSpc>
            <a:spcPct val="150000"/>
          </a:lnSpc>
          <a:defRPr b="1" i="0" kern="0" dirty="0" smtClean="0">
            <a:solidFill>
              <a:srgbClr val="000099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45045</TotalTime>
  <Words>908</Words>
  <Application>Microsoft Office PowerPoint</Application>
  <PresentationFormat>Apresentação na tela (4:3)</PresentationFormat>
  <Paragraphs>173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Comic Sans MS</vt:lpstr>
      <vt:lpstr>Helvetica</vt:lpstr>
      <vt:lpstr>Times New Roman</vt:lpstr>
      <vt:lpstr>Wingdings</vt:lpstr>
      <vt:lpstr>Blank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absorção</dc:title>
  <dc:creator>"claudio barbosa" &lt;claudio@dpi.inpe.br&gt;</dc:creator>
  <cp:lastModifiedBy>claudio barbosa</cp:lastModifiedBy>
  <cp:revision>1942</cp:revision>
  <dcterms:created xsi:type="dcterms:W3CDTF">2010-04-08T15:08:10Z</dcterms:created>
  <dcterms:modified xsi:type="dcterms:W3CDTF">2018-09-21T11:55:57Z</dcterms:modified>
</cp:coreProperties>
</file>