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5" r:id="rId2"/>
    <p:sldId id="286" r:id="rId3"/>
    <p:sldId id="288" r:id="rId4"/>
    <p:sldId id="289" r:id="rId5"/>
    <p:sldId id="290" r:id="rId6"/>
    <p:sldId id="291" r:id="rId7"/>
    <p:sldId id="298" r:id="rId8"/>
    <p:sldId id="292" r:id="rId9"/>
    <p:sldId id="293" r:id="rId10"/>
    <p:sldId id="299" r:id="rId11"/>
    <p:sldId id="294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A3"/>
    <a:srgbClr val="FFF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63C8D-FBF8-7046-906F-8E88ABD2A184}" type="datetimeFigureOut">
              <a:rPr lang="en-US" smtClean="0"/>
              <a:t>13/05/15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9D32C-87A0-444B-9383-06D348D0518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00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D32C-87A0-444B-9383-06D348D0518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3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1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1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3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4FDB5B-114A-E44B-A3AF-CDE1FEAC189D}" type="datetimeFigureOut">
              <a:rPr lang="en-US" smtClean="0"/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A1550D-607D-F64B-B620-A746118D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72609621"/>
              </p:ext>
            </p:extLst>
          </p:nvPr>
        </p:nvGraphicFramePr>
        <p:xfrm>
          <a:off x="0" y="2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24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5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10399"/>
              </p:ext>
            </p:extLst>
          </p:nvPr>
        </p:nvGraphicFramePr>
        <p:xfrm>
          <a:off x="0" y="1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81868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dirty="0" smtClean="0">
                          <a:solidFill>
                            <a:srgbClr val="FFFFFF"/>
                          </a:solidFill>
                          <a:ea typeface="+mn-ea"/>
                          <a:cs typeface="+mn-cs"/>
                        </a:rPr>
                        <a:t>Geotecnologias livres de licença e sem restrição de uso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6051887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Logo_DPI_2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339" y="141098"/>
            <a:ext cx="1224112" cy="580123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29249" y="952418"/>
            <a:ext cx="381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211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249" y="1166842"/>
            <a:ext cx="86898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DPI is part of INPE’s General-Coordination on Earth Observation - OBT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40 employees</a:t>
            </a:r>
            <a:r>
              <a:rPr lang="en-US" sz="2000" dirty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 29 doctors, 10 masters</a:t>
            </a:r>
          </a:p>
          <a:p>
            <a:pPr algn="ctr"/>
            <a:r>
              <a:rPr lang="en-US" sz="2000" b="1" dirty="0" smtClean="0"/>
              <a:t>16 fellowships 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Research and development in digital image processing and </a:t>
            </a:r>
            <a:r>
              <a:rPr lang="en-US" sz="2000" dirty="0" err="1" smtClean="0">
                <a:solidFill>
                  <a:srgbClr val="0000FF"/>
                </a:solidFill>
              </a:rPr>
              <a:t>geoinformatics</a:t>
            </a:r>
            <a:r>
              <a:rPr lang="en-US" sz="2000" dirty="0" smtClean="0">
                <a:solidFill>
                  <a:srgbClr val="0000FF"/>
                </a:solidFill>
              </a:rPr>
              <a:t> aiming at assuring the technological domain of this segment, that is fundamental to best use of remote sensing data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http://</a:t>
            </a:r>
            <a:r>
              <a:rPr lang="en-US" sz="2000" dirty="0" err="1" smtClean="0">
                <a:solidFill>
                  <a:schemeClr val="tx2"/>
                </a:solidFill>
              </a:rPr>
              <a:t>www.dpi.inpe.br</a:t>
            </a:r>
            <a:r>
              <a:rPr lang="en-US" sz="2000" dirty="0" smtClean="0">
                <a:solidFill>
                  <a:schemeClr val="tx2"/>
                </a:solidFill>
              </a:rPr>
              <a:t>/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http://</a:t>
            </a:r>
            <a:r>
              <a:rPr lang="en-US" sz="2000" dirty="0" err="1" smtClean="0">
                <a:solidFill>
                  <a:schemeClr val="tx2"/>
                </a:solidFill>
              </a:rPr>
              <a:t>www.dpi.inpe.br</a:t>
            </a:r>
            <a:r>
              <a:rPr lang="en-US" sz="2000" dirty="0" smtClean="0">
                <a:solidFill>
                  <a:schemeClr val="tx2"/>
                </a:solidFill>
              </a:rPr>
              <a:t>/menu/</a:t>
            </a:r>
            <a:r>
              <a:rPr lang="en-US" sz="2000" dirty="0" err="1" smtClean="0">
                <a:solidFill>
                  <a:schemeClr val="tx2"/>
                </a:solidFill>
              </a:rPr>
              <a:t>Pessoal</a:t>
            </a:r>
            <a:r>
              <a:rPr lang="en-US" sz="2000" dirty="0" smtClean="0">
                <a:solidFill>
                  <a:schemeClr val="tx2"/>
                </a:solidFill>
              </a:rPr>
              <a:t>/</a:t>
            </a:r>
            <a:r>
              <a:rPr lang="en-US" sz="2000" dirty="0" err="1" smtClean="0">
                <a:solidFill>
                  <a:schemeClr val="tx2"/>
                </a:solidFill>
              </a:rPr>
              <a:t>funcionarios.php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61025"/>
              </p:ext>
            </p:extLst>
          </p:nvPr>
        </p:nvGraphicFramePr>
        <p:xfrm>
          <a:off x="0" y="-47033"/>
          <a:ext cx="9144000" cy="68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82"/>
                <a:gridCol w="4317918"/>
                <a:gridCol w="2286000"/>
              </a:tblGrid>
              <a:tr h="1087369">
                <a:tc gridSpan="3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Support to INPE’s transversal programs 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50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Operational </a:t>
                      </a:r>
                      <a:r>
                        <a:rPr lang="en-US" sz="2000" baseline="0" noProof="0" dirty="0" err="1" smtClean="0"/>
                        <a:t>activies</a:t>
                      </a:r>
                      <a:r>
                        <a:rPr lang="en-US" sz="2000" baseline="0" noProof="0" dirty="0" smtClean="0"/>
                        <a:t> of Amazonia Program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Validation and verification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User support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People</a:t>
                      </a:r>
                      <a:endParaRPr lang="pt-BR" sz="1800" b="1" dirty="0" smtClean="0"/>
                    </a:p>
                    <a:p>
                      <a:pPr algn="r"/>
                      <a:r>
                        <a:rPr lang="pt-BR" sz="1800" b="0" dirty="0" smtClean="0"/>
                        <a:t>Camilo Rennó</a:t>
                      </a:r>
                    </a:p>
                    <a:p>
                      <a:pPr algn="r"/>
                      <a:r>
                        <a:rPr lang="pt-BR" sz="1800" b="0" dirty="0" smtClean="0"/>
                        <a:t>Isabel Escada</a:t>
                      </a:r>
                    </a:p>
                    <a:p>
                      <a:pPr algn="r"/>
                      <a:r>
                        <a:rPr lang="pt-BR" sz="1800" dirty="0" err="1" smtClean="0"/>
                        <a:t>Luis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Maurano</a:t>
                      </a:r>
                      <a:endParaRPr lang="pt-BR" sz="1800" dirty="0" smtClean="0"/>
                    </a:p>
                    <a:p>
                      <a:pPr algn="r"/>
                      <a:r>
                        <a:rPr lang="pt-BR" sz="1800" dirty="0" smtClean="0"/>
                        <a:t>Silvana</a:t>
                      </a:r>
                      <a:r>
                        <a:rPr lang="pt-BR" sz="1800" baseline="0" dirty="0" smtClean="0"/>
                        <a:t> Amaral</a:t>
                      </a:r>
                      <a:endParaRPr lang="pt-BR" sz="1800" dirty="0" smtClean="0"/>
                    </a:p>
                  </a:txBody>
                  <a:tcPr/>
                </a:tc>
              </a:tr>
              <a:tr h="1646915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Reception</a:t>
                      </a:r>
                    </a:p>
                    <a:p>
                      <a:pPr algn="ctr"/>
                      <a:r>
                        <a:rPr lang="en-US" sz="2000" noProof="0" dirty="0" smtClean="0"/>
                        <a:t>Commissioning phase</a:t>
                      </a:r>
                    </a:p>
                    <a:p>
                      <a:pPr algn="ctr"/>
                      <a:r>
                        <a:rPr lang="en-US" sz="2000" noProof="0" dirty="0" smtClean="0"/>
                        <a:t>Mission planning</a:t>
                      </a:r>
                    </a:p>
                    <a:p>
                      <a:pPr algn="ctr"/>
                      <a:r>
                        <a:rPr lang="en-US" sz="2000" noProof="0" dirty="0" smtClean="0"/>
                        <a:t>Data cataloguing</a:t>
                      </a:r>
                      <a:r>
                        <a:rPr lang="en-US" sz="2000" baseline="0" noProof="0" dirty="0" smtClean="0"/>
                        <a:t> and dissemination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People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Julio</a:t>
                      </a:r>
                      <a:r>
                        <a:rPr lang="pt-BR" dirty="0" smtClean="0"/>
                        <a:t> D’</a:t>
                      </a:r>
                      <a:r>
                        <a:rPr lang="pt-BR" dirty="0" err="1" smtClean="0"/>
                        <a:t>Alge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José </a:t>
                      </a:r>
                      <a:r>
                        <a:rPr lang="pt-BR" dirty="0" err="1" smtClean="0"/>
                        <a:t>Bacellar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Leila Fonseca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1225589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Representing</a:t>
                      </a:r>
                      <a:r>
                        <a:rPr lang="en-US" sz="2000" baseline="0" noProof="0" dirty="0" smtClean="0"/>
                        <a:t> INPE in working groups and projects</a:t>
                      </a:r>
                      <a:endParaRPr lang="en-US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People</a:t>
                      </a:r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baseline="0" dirty="0" smtClean="0"/>
                        <a:t> Ferreira</a:t>
                      </a:r>
                    </a:p>
                    <a:p>
                      <a:pPr algn="r"/>
                      <a:r>
                        <a:rPr lang="pt-BR" baseline="0" dirty="0" smtClean="0"/>
                        <a:t>Leila Fonseca</a:t>
                      </a:r>
                    </a:p>
                    <a:p>
                      <a:pPr algn="r"/>
                      <a:r>
                        <a:rPr lang="pt-BR" baseline="0" dirty="0" err="1" smtClean="0"/>
                        <a:t>Lubia</a:t>
                      </a:r>
                      <a:r>
                        <a:rPr lang="pt-BR" baseline="0" dirty="0" smtClean="0"/>
                        <a:t> Vinhas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927506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DPI Webmaster: </a:t>
                      </a:r>
                      <a:r>
                        <a:rPr lang="en-US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Sueli</a:t>
                      </a:r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Castellari</a:t>
                      </a:r>
                      <a:endParaRPr lang="en-US" sz="18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DPI TI manager: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João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Diehl</a:t>
                      </a:r>
                    </a:p>
                    <a:p>
                      <a:pPr algn="r"/>
                      <a:r>
                        <a:rPr lang="en-US" sz="18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Adminisitrative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Regina Bruno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8090" y="2271737"/>
            <a:ext cx="212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Amazônia </a:t>
            </a:r>
            <a:r>
              <a:rPr lang="pt-BR" b="1" dirty="0" err="1" smtClean="0"/>
              <a:t>Program</a:t>
            </a:r>
            <a:endParaRPr lang="pt-BR" b="1" dirty="0"/>
          </a:p>
        </p:txBody>
      </p:sp>
      <p:pic>
        <p:nvPicPr>
          <p:cNvPr id="8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971" y="3820844"/>
            <a:ext cx="23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CBERS-4</a:t>
            </a:r>
            <a:endParaRPr lang="pt-BR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80577" y="1035245"/>
            <a:ext cx="1911173" cy="1263902"/>
            <a:chOff x="5040" y="735824"/>
            <a:chExt cx="3556000" cy="21978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0" y="735824"/>
              <a:ext cx="1778000" cy="13081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3040" y="773924"/>
              <a:ext cx="1529412" cy="10924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0" y="1866361"/>
              <a:ext cx="1778000" cy="977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83040" y="1955800"/>
              <a:ext cx="1778000" cy="9779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24" y="2894123"/>
            <a:ext cx="1719404" cy="987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577" y="4528468"/>
            <a:ext cx="1453354" cy="568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219" y="5096767"/>
            <a:ext cx="701632" cy="5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2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66810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8207"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pt-BR" sz="2400" dirty="0" smtClean="0">
                          <a:solidFill>
                            <a:schemeClr val="lt1"/>
                          </a:solidFill>
                        </a:rPr>
                        <a:t>  </a:t>
                      </a:r>
                      <a:r>
                        <a:rPr lang="pt-BR" sz="2800" dirty="0" smtClean="0">
                          <a:solidFill>
                            <a:schemeClr val="lt1"/>
                          </a:solidFill>
                        </a:rPr>
                        <a:t> Pós-graduação</a:t>
                      </a:r>
                      <a:endParaRPr lang="pt-B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5849792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29248" y="1152473"/>
            <a:ext cx="8431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49</a:t>
            </a:r>
            <a:r>
              <a:rPr lang="en-US" sz="2000" dirty="0" smtClean="0"/>
              <a:t> students in co-supervision/supervision: </a:t>
            </a:r>
            <a:r>
              <a:rPr lang="en-US" sz="2000" b="1" dirty="0" smtClean="0"/>
              <a:t>27 PhDs </a:t>
            </a:r>
            <a:r>
              <a:rPr lang="en-US" sz="2000" dirty="0" smtClean="0"/>
              <a:t>and </a:t>
            </a:r>
            <a:r>
              <a:rPr lang="en-US" sz="2000" b="1" dirty="0" smtClean="0"/>
              <a:t>22 Masters</a:t>
            </a:r>
            <a:endParaRPr lang="en-US" sz="2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326" y="1805553"/>
            <a:ext cx="6552674" cy="8977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2" y="3323111"/>
            <a:ext cx="6183713" cy="8481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225" y="4859318"/>
            <a:ext cx="6880775" cy="92765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86457" y="6291969"/>
            <a:ext cx="408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</a:rPr>
              <a:t>www.inpe.br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</a:rPr>
              <a:t>pos_graduacao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pt-B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8491" y="2333953"/>
            <a:ext cx="253550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Remote Sensing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672" y="3832733"/>
            <a:ext cx="235508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Applied Computing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5373216"/>
            <a:ext cx="312840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Earth System Science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3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57409"/>
              </p:ext>
            </p:extLst>
          </p:nvPr>
        </p:nvGraphicFramePr>
        <p:xfrm>
          <a:off x="0" y="2"/>
          <a:ext cx="9144000" cy="695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3512"/>
                <a:gridCol w="1481619"/>
                <a:gridCol w="1688869"/>
              </a:tblGrid>
              <a:tr h="878392">
                <a:tc gridSpan="3"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pt-BR" sz="1800" baseline="0" dirty="0" smtClean="0">
                          <a:solidFill>
                            <a:schemeClr val="lt1"/>
                          </a:solidFill>
                        </a:rPr>
                        <a:t>   </a:t>
                      </a:r>
                      <a:r>
                        <a:rPr lang="en-US" sz="2800" baseline="0" noProof="0" dirty="0" smtClean="0">
                          <a:solidFill>
                            <a:schemeClr val="lt1"/>
                          </a:solidFill>
                        </a:rPr>
                        <a:t>Some projects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2534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 sz="1600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>
                          <a:solidFill>
                            <a:schemeClr val="bg1"/>
                          </a:solidFill>
                        </a:rPr>
                        <a:t>Funding</a:t>
                      </a:r>
                    </a:p>
                    <a:p>
                      <a:pPr algn="ctr"/>
                      <a:r>
                        <a:rPr lang="en-US" sz="1400" b="1" baseline="0" noProof="0" smtClean="0">
                          <a:solidFill>
                            <a:schemeClr val="bg1"/>
                          </a:solidFill>
                        </a:rPr>
                        <a:t>Duration</a:t>
                      </a:r>
                      <a:endParaRPr lang="en-US" sz="1400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smtClean="0">
                          <a:solidFill>
                            <a:schemeClr val="bg1"/>
                          </a:solidFill>
                        </a:rPr>
                        <a:t>Contact</a:t>
                      </a:r>
                      <a:endParaRPr lang="en-US" sz="1600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39444">
                <a:tc>
                  <a:txBody>
                    <a:bodyPr/>
                    <a:lstStyle/>
                    <a:p>
                      <a:pPr algn="l"/>
                      <a:r>
                        <a:rPr lang="en-US" sz="140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e-Sensing:</a:t>
                      </a:r>
                      <a:r>
                        <a:rPr lang="en-US" sz="140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Earth observation data analytics</a:t>
                      </a:r>
                      <a:r>
                        <a:rPr lang="en-US" sz="140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land use and land cover change information </a:t>
                      </a:r>
                      <a:endParaRPr lang="en-US" sz="1400" b="1" i="0" noProof="0" dirty="0" smtClean="0"/>
                    </a:p>
                    <a:p>
                      <a:pPr algn="l"/>
                      <a:r>
                        <a:rPr lang="en-US" sz="1400" noProof="0" dirty="0" smtClean="0"/>
                        <a:t>	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FAPESP</a:t>
                      </a:r>
                    </a:p>
                    <a:p>
                      <a:pPr algn="ctr"/>
                      <a:r>
                        <a:rPr lang="en-US" sz="1400" noProof="0" smtClean="0"/>
                        <a:t>2015-2018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noProof="0" smtClean="0"/>
                        <a:t>Gilberto Camara</a:t>
                      </a:r>
                      <a:endParaRPr lang="en-US" sz="1400" noProof="0"/>
                    </a:p>
                  </a:txBody>
                  <a:tcPr/>
                </a:tc>
              </a:tr>
              <a:tr h="523773">
                <a:tc>
                  <a:txBody>
                    <a:bodyPr/>
                    <a:lstStyle/>
                    <a:p>
                      <a:pPr algn="l"/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Desenvolvimento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rotinas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extração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automática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APPs – EXAPP</a:t>
                      </a:r>
                      <a:r>
                        <a:rPr lang="en-US" sz="1400" i="1" noProof="0" dirty="0" smtClean="0">
                          <a:effectLst/>
                        </a:rPr>
                        <a:t> </a:t>
                      </a:r>
                      <a:endParaRPr lang="en-US" sz="14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FINEP</a:t>
                      </a:r>
                    </a:p>
                    <a:p>
                      <a:pPr algn="ctr"/>
                      <a:r>
                        <a:rPr lang="en-US" sz="14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2013-2015</a:t>
                      </a:r>
                      <a:endParaRPr lang="en-US" sz="14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/>
                        <a:t>Sergio</a:t>
                      </a:r>
                      <a:r>
                        <a:rPr lang="en-US" sz="1400" baseline="0" noProof="0" smtClean="0"/>
                        <a:t> Rosim</a:t>
                      </a:r>
                      <a:endParaRPr lang="en-US" sz="1400" noProof="0"/>
                    </a:p>
                  </a:txBody>
                  <a:tcPr/>
                </a:tc>
              </a:tr>
              <a:tr h="523773">
                <a:tc>
                  <a:txBody>
                    <a:bodyPr/>
                    <a:lstStyle/>
                    <a:p>
                      <a:pPr algn="l"/>
                      <a:r>
                        <a:rPr lang="en-US" sz="1400" i="1" noProof="0" dirty="0" smtClean="0"/>
                        <a:t>TerraClass </a:t>
                      </a:r>
                      <a:r>
                        <a:rPr lang="en-US" sz="1400" i="1" noProof="0" dirty="0" err="1" smtClean="0"/>
                        <a:t>Cerrado</a:t>
                      </a:r>
                      <a:r>
                        <a:rPr lang="en-US" sz="1400" i="1" noProof="0" dirty="0" smtClean="0"/>
                        <a:t>: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mapeamento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cobertura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terra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desmatadas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Cerrado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2013</a:t>
                      </a:r>
                      <a:r>
                        <a:rPr lang="en-US" sz="1400" i="1" noProof="0" dirty="0" smtClean="0">
                          <a:effectLst/>
                        </a:rPr>
                        <a:t> </a:t>
                      </a:r>
                      <a:endParaRPr lang="en-US" sz="14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GEF </a:t>
                      </a:r>
                    </a:p>
                    <a:p>
                      <a:pPr algn="ctr"/>
                      <a:r>
                        <a:rPr lang="en-US" sz="1400" noProof="0" smtClean="0"/>
                        <a:t>2015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/>
                        <a:t>Luis</a:t>
                      </a:r>
                      <a:r>
                        <a:rPr lang="en-US" sz="1400" baseline="0" noProof="0" smtClean="0"/>
                        <a:t> Maurano</a:t>
                      </a:r>
                      <a:endParaRPr lang="en-US" sz="1400" noProof="0"/>
                    </a:p>
                  </a:txBody>
                  <a:tcPr/>
                </a:tc>
              </a:tr>
              <a:tr h="523773">
                <a:tc>
                  <a:txBody>
                    <a:bodyPr/>
                    <a:lstStyle/>
                    <a:p>
                      <a:pPr algn="l"/>
                      <a:r>
                        <a:rPr lang="en-US" sz="1400" i="0" noProof="0" dirty="0" smtClean="0"/>
                        <a:t>Integration of multi-sensor and multi-scale remote sensing data for examining land use/cover disturbance at a regional scale in the Brazilian Amazon</a:t>
                      </a:r>
                      <a:endParaRPr lang="en-US" sz="1400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CNPq</a:t>
                      </a:r>
                    </a:p>
                    <a:p>
                      <a:pPr algn="ctr"/>
                      <a:r>
                        <a:rPr lang="en-US" sz="1400" noProof="0" smtClean="0"/>
                        <a:t>2012-2015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/>
                        <a:t>Luciano Dutra</a:t>
                      </a:r>
                      <a:endParaRPr lang="en-US" sz="1400" noProof="0"/>
                    </a:p>
                  </a:txBody>
                  <a:tcPr/>
                </a:tc>
              </a:tr>
              <a:tr h="523773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smtClean="0"/>
                        <a:t>Energy crop management platform based on remote sensing technologies 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Boeing</a:t>
                      </a:r>
                    </a:p>
                    <a:p>
                      <a:pPr algn="ctr"/>
                      <a:r>
                        <a:rPr lang="en-US" sz="1400" noProof="0" smtClean="0"/>
                        <a:t>2014-2015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/>
                        <a:t>Karine Ferreira</a:t>
                      </a:r>
                      <a:endParaRPr lang="en-US" sz="1400" noProof="0"/>
                    </a:p>
                  </a:txBody>
                  <a:tcPr/>
                </a:tc>
              </a:tr>
              <a:tr h="739444">
                <a:tc>
                  <a:txBody>
                    <a:bodyPr/>
                    <a:lstStyle/>
                    <a:p>
                      <a:pPr algn="l"/>
                      <a:r>
                        <a:rPr lang="en-US" sz="1400" i="1" noProof="0" dirty="0" err="1" smtClean="0"/>
                        <a:t>Avaliação</a:t>
                      </a:r>
                      <a:r>
                        <a:rPr lang="en-US" sz="1400" i="1" noProof="0" dirty="0" smtClean="0"/>
                        <a:t> de </a:t>
                      </a:r>
                      <a:r>
                        <a:rPr lang="en-US" sz="1400" i="1" noProof="0" dirty="0" err="1" smtClean="0"/>
                        <a:t>técnicas</a:t>
                      </a:r>
                      <a:r>
                        <a:rPr lang="en-US" sz="1400" i="1" noProof="0" dirty="0" smtClean="0"/>
                        <a:t> de </a:t>
                      </a:r>
                      <a:r>
                        <a:rPr lang="en-US" sz="1400" i="1" noProof="0" dirty="0" err="1" smtClean="0"/>
                        <a:t>interferometria</a:t>
                      </a:r>
                      <a:r>
                        <a:rPr lang="en-US" sz="1400" i="1" noProof="0" dirty="0" smtClean="0"/>
                        <a:t> </a:t>
                      </a:r>
                      <a:r>
                        <a:rPr lang="en-US" sz="1400" i="1" noProof="0" dirty="0" err="1" smtClean="0"/>
                        <a:t>diferencial</a:t>
                      </a:r>
                      <a:r>
                        <a:rPr lang="en-US" sz="1400" i="1" noProof="0" dirty="0" smtClean="0"/>
                        <a:t> </a:t>
                      </a:r>
                      <a:r>
                        <a:rPr lang="en-US" sz="1400" i="1" noProof="0" dirty="0" err="1" smtClean="0"/>
                        <a:t>avançada</a:t>
                      </a:r>
                      <a:r>
                        <a:rPr lang="en-US" sz="1400" i="1" noProof="0" dirty="0" smtClean="0"/>
                        <a:t> </a:t>
                      </a:r>
                      <a:r>
                        <a:rPr lang="en-US" sz="1400" i="1" noProof="0" dirty="0" err="1" smtClean="0"/>
                        <a:t>utilizando</a:t>
                      </a:r>
                      <a:r>
                        <a:rPr lang="en-US" sz="1400" i="1" noProof="0" dirty="0" smtClean="0"/>
                        <a:t> dados SAR </a:t>
                      </a:r>
                      <a:r>
                        <a:rPr lang="en-US" sz="1400" i="1" noProof="0" dirty="0" err="1" smtClean="0"/>
                        <a:t>orbitais</a:t>
                      </a:r>
                      <a:r>
                        <a:rPr lang="en-US" sz="1400" i="1" noProof="0" dirty="0" smtClean="0"/>
                        <a:t> </a:t>
                      </a:r>
                      <a:r>
                        <a:rPr lang="en-US" sz="1400" i="1" noProof="0" dirty="0" err="1" smtClean="0"/>
                        <a:t>para</a:t>
                      </a:r>
                      <a:r>
                        <a:rPr lang="en-US" sz="1400" i="1" noProof="0" dirty="0" smtClean="0"/>
                        <a:t> a </a:t>
                      </a:r>
                      <a:r>
                        <a:rPr lang="en-US" sz="1400" i="1" noProof="0" dirty="0" err="1" smtClean="0"/>
                        <a:t>detecção</a:t>
                      </a:r>
                      <a:r>
                        <a:rPr lang="en-US" sz="1400" i="1" noProof="0" dirty="0" smtClean="0"/>
                        <a:t> de </a:t>
                      </a:r>
                      <a:r>
                        <a:rPr lang="en-US" sz="1400" i="1" noProof="0" dirty="0" err="1" smtClean="0"/>
                        <a:t>instabilidade</a:t>
                      </a:r>
                      <a:r>
                        <a:rPr lang="en-US" sz="1400" i="1" noProof="0" dirty="0" smtClean="0"/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400" i="1" noProof="0" dirty="0" smtClean="0"/>
                        <a:t> minas de </a:t>
                      </a:r>
                      <a:r>
                        <a:rPr lang="en-US" sz="1400" i="1" noProof="0" dirty="0" err="1" smtClean="0"/>
                        <a:t>ferro</a:t>
                      </a:r>
                      <a:r>
                        <a:rPr lang="en-US" sz="1400" i="1" noProof="0" dirty="0" smtClean="0"/>
                        <a:t> a </a:t>
                      </a:r>
                      <a:r>
                        <a:rPr lang="en-US" sz="1400" i="1" noProof="0" dirty="0" err="1" smtClean="0"/>
                        <a:t>céu</a:t>
                      </a:r>
                      <a:r>
                        <a:rPr lang="en-US" sz="1400" i="1" noProof="0" dirty="0" smtClean="0"/>
                        <a:t> </a:t>
                      </a:r>
                      <a:r>
                        <a:rPr lang="en-US" sz="1400" i="1" noProof="0" dirty="0" err="1" smtClean="0"/>
                        <a:t>aberto</a:t>
                      </a:r>
                      <a:r>
                        <a:rPr lang="en-US" sz="1400" i="1" noProof="0" dirty="0" smtClean="0"/>
                        <a:t> no </a:t>
                      </a:r>
                      <a:r>
                        <a:rPr lang="en-US" sz="1400" i="1" noProof="0" dirty="0" err="1" smtClean="0"/>
                        <a:t>Quadrilátero</a:t>
                      </a:r>
                      <a:r>
                        <a:rPr lang="en-US" sz="1400" i="1" noProof="0" dirty="0" smtClean="0"/>
                        <a:t> </a:t>
                      </a:r>
                      <a:r>
                        <a:rPr lang="en-US" sz="1400" i="1" noProof="0" dirty="0" err="1" smtClean="0"/>
                        <a:t>Ferrífero</a:t>
                      </a:r>
                      <a:r>
                        <a:rPr lang="en-US" sz="1400" i="1" noProof="0" dirty="0" smtClean="0"/>
                        <a:t> (MG)</a:t>
                      </a:r>
                      <a:endParaRPr lang="en-US" sz="14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ITV</a:t>
                      </a:r>
                      <a:r>
                        <a:rPr lang="en-US" sz="1400" baseline="0" noProof="0" smtClean="0"/>
                        <a:t> Vale</a:t>
                      </a:r>
                    </a:p>
                    <a:p>
                      <a:pPr algn="ctr"/>
                      <a:r>
                        <a:rPr lang="en-US" sz="1400" baseline="0" noProof="0" smtClean="0"/>
                        <a:t>2015-2017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noProof="0" smtClean="0"/>
                        <a:t>Fabio Furlan</a:t>
                      </a:r>
                      <a:endParaRPr lang="en-US" sz="1400" noProof="0"/>
                    </a:p>
                  </a:txBody>
                  <a:tcPr/>
                </a:tc>
              </a:tr>
              <a:tr h="536744">
                <a:tc>
                  <a:txBody>
                    <a:bodyPr/>
                    <a:lstStyle/>
                    <a:p>
                      <a:pPr algn="l"/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URBISAmazônia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natureza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urbano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Amazônia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contemporânea</a:t>
                      </a:r>
                      <a:r>
                        <a:rPr lang="en-US" sz="14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1400" i="1" noProof="0" dirty="0" smtClean="0">
                          <a:effectLst/>
                        </a:rPr>
                        <a:t> </a:t>
                      </a:r>
                      <a:endParaRPr lang="en-US" sz="14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ITV Vale</a:t>
                      </a:r>
                    </a:p>
                    <a:p>
                      <a:pPr algn="ctr"/>
                      <a:r>
                        <a:rPr lang="en-US" sz="1400" noProof="0" smtClean="0"/>
                        <a:t>2012-2015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/>
                        <a:t>Antonio M. Monteiro</a:t>
                      </a:r>
                      <a:endParaRPr lang="en-US" sz="1400" noProof="0"/>
                    </a:p>
                  </a:txBody>
                  <a:tcPr/>
                </a:tc>
              </a:tr>
              <a:tr h="5629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Monitoramento</a:t>
                      </a:r>
                      <a:r>
                        <a:rPr lang="en-US" sz="1400" b="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ambiental</a:t>
                      </a:r>
                      <a:r>
                        <a:rPr lang="en-US" sz="1400" b="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400" b="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satélites</a:t>
                      </a:r>
                      <a:r>
                        <a:rPr lang="en-US" sz="1400" b="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400" b="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Bioma</a:t>
                      </a:r>
                      <a:r>
                        <a:rPr lang="en-US" sz="1400" b="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Amazônia</a:t>
                      </a:r>
                      <a:r>
                        <a:rPr lang="en-US" sz="1400" b="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Amazônia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Fund 2015-2018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smtClean="0"/>
                        <a:t>Leila Fonseca</a:t>
                      </a:r>
                      <a:endParaRPr lang="en-US" sz="1400" noProof="0"/>
                    </a:p>
                  </a:txBody>
                  <a:tcPr/>
                </a:tc>
              </a:tr>
              <a:tr h="85947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0000FF"/>
                          </a:solidFill>
                        </a:rPr>
                        <a:t>These and other projects are in cooperation with OBT,</a:t>
                      </a:r>
                      <a:r>
                        <a:rPr lang="en-US" sz="1800" b="1" baseline="0" noProof="0" dirty="0" smtClean="0">
                          <a:solidFill>
                            <a:srgbClr val="0000FF"/>
                          </a:solidFill>
                        </a:rPr>
                        <a:t> other areas of INPE as CRA and CCST, and corporations and institutions in Brazil and abroad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52928"/>
              </p:ext>
            </p:extLst>
          </p:nvPr>
        </p:nvGraphicFramePr>
        <p:xfrm>
          <a:off x="0" y="1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en-US" sz="2400" noProof="0" dirty="0" smtClean="0"/>
                        <a:t>   </a:t>
                      </a:r>
                      <a:r>
                        <a:rPr lang="en-US" sz="2800" noProof="0" dirty="0" smtClean="0"/>
                        <a:t>SAR Image</a:t>
                      </a:r>
                      <a:r>
                        <a:rPr lang="en-US" sz="2800" baseline="0" noProof="0" dirty="0" smtClean="0"/>
                        <a:t> Processing</a:t>
                      </a:r>
                      <a:endParaRPr lang="en-US" sz="28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SAR Radiometry and Geometry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SAR Interferometry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Pattern Recognition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Mainly for environmental applications</a:t>
                      </a:r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Fabio Gama</a:t>
                      </a:r>
                    </a:p>
                    <a:p>
                      <a:pPr algn="r"/>
                      <a:r>
                        <a:rPr lang="pt-BR" dirty="0" smtClean="0"/>
                        <a:t>    José Claudio Mura</a:t>
                      </a:r>
                    </a:p>
                    <a:p>
                      <a:pPr algn="r"/>
                      <a:r>
                        <a:rPr lang="pt-BR" dirty="0" smtClean="0"/>
                        <a:t>    Leonardo </a:t>
                      </a:r>
                      <a:r>
                        <a:rPr lang="pt-BR" dirty="0" err="1" smtClean="0"/>
                        <a:t>Bins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Luciano Dutra</a:t>
                      </a:r>
                    </a:p>
                    <a:p>
                      <a:pPr algn="r"/>
                      <a:r>
                        <a:rPr lang="pt-BR" dirty="0" smtClean="0"/>
                        <a:t>    Sidnei Sant’Anna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03" y="1055133"/>
            <a:ext cx="3738245" cy="19157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7855" y="2970928"/>
            <a:ext cx="4481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Polarimetry</a:t>
            </a:r>
            <a:r>
              <a:rPr lang="en-US" b="1" dirty="0" smtClean="0"/>
              <a:t> for land use / land cover studies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" y="6005959"/>
            <a:ext cx="45697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SAR interferometry to estimate land subsidence</a:t>
            </a:r>
          </a:p>
        </p:txBody>
      </p:sp>
      <p:pic>
        <p:nvPicPr>
          <p:cNvPr id="10" name="Imagem 1" descr="F:\Figura_Diretoria_v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29" y="3751558"/>
            <a:ext cx="3274856" cy="2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18116"/>
              </p:ext>
            </p:extLst>
          </p:nvPr>
        </p:nvGraphicFramePr>
        <p:xfrm>
          <a:off x="0" y="2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en-US" sz="2800" noProof="0" dirty="0" smtClean="0"/>
                        <a:t>Optical</a:t>
                      </a:r>
                      <a:r>
                        <a:rPr lang="en-US" sz="2800" baseline="0" noProof="0" dirty="0" smtClean="0"/>
                        <a:t> Image Processing</a:t>
                      </a:r>
                      <a:endParaRPr lang="en-US" sz="28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noProof="0" dirty="0" smtClean="0"/>
                        <a:t>Geographic object-based image analysis</a:t>
                      </a:r>
                    </a:p>
                    <a:p>
                      <a:pPr algn="ctr"/>
                      <a:r>
                        <a:rPr lang="en-US" sz="2400" noProof="0" dirty="0" smtClean="0"/>
                        <a:t>Image data mining</a:t>
                      </a:r>
                      <a:endParaRPr lang="en-US" sz="2400" baseline="0" noProof="0" dirty="0" smtClean="0"/>
                    </a:p>
                    <a:p>
                      <a:pPr algn="ctr"/>
                      <a:r>
                        <a:rPr lang="en-US" sz="2400" baseline="0" noProof="0" dirty="0" err="1" smtClean="0"/>
                        <a:t>Multitemporal</a:t>
                      </a:r>
                      <a:r>
                        <a:rPr lang="en-US" sz="2400" baseline="0" noProof="0" dirty="0" smtClean="0"/>
                        <a:t> processing</a:t>
                      </a:r>
                      <a:endParaRPr lang="en-US" sz="2400" noProof="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Me. Emiliano </a:t>
                      </a:r>
                      <a:r>
                        <a:rPr lang="pt-BR" dirty="0" err="1" smtClean="0"/>
                        <a:t>Castejon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Me. Guaraci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Erthal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Dra. Leila Fonseca</a:t>
                      </a:r>
                    </a:p>
                    <a:p>
                      <a:pPr algn="r"/>
                      <a:r>
                        <a:rPr lang="pt-BR" dirty="0" smtClean="0"/>
                        <a:t>    Dr. Thales </a:t>
                      </a:r>
                      <a:r>
                        <a:rPr lang="pt-BR" dirty="0" err="1" smtClean="0"/>
                        <a:t>Korting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46" y="899695"/>
            <a:ext cx="3452033" cy="22254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855" y="3125122"/>
            <a:ext cx="44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Geographic object-based image analysis </a:t>
            </a:r>
            <a:endParaRPr lang="en-US" b="1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52" y="3961642"/>
            <a:ext cx="4144953" cy="21783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952" y="6179645"/>
            <a:ext cx="381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UAV image processing </a:t>
            </a:r>
            <a:endParaRPr lang="en-US" b="1" dirty="0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34957"/>
              </p:ext>
            </p:extLst>
          </p:nvPr>
        </p:nvGraphicFramePr>
        <p:xfrm>
          <a:off x="0" y="1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Geoinformatics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– Databases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 smtClean="0"/>
                    </a:p>
                    <a:p>
                      <a:pPr algn="ctr"/>
                      <a:r>
                        <a:rPr lang="x-none" sz="2400" dirty="0" smtClean="0"/>
                        <a:t>Geographical information</a:t>
                      </a:r>
                      <a:r>
                        <a:rPr lang="x-none" sz="2400" baseline="0" dirty="0" smtClean="0"/>
                        <a:t> systems</a:t>
                      </a:r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Big</a:t>
                      </a:r>
                      <a:r>
                        <a:rPr lang="en-US" sz="2400" baseline="0" noProof="0" dirty="0" smtClean="0"/>
                        <a:t> Earth observation data 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Image time series analysis</a:t>
                      </a:r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Gilberto Câmara</a:t>
                      </a:r>
                    </a:p>
                    <a:p>
                      <a:pPr algn="r"/>
                      <a:r>
                        <a:rPr lang="pt-BR" dirty="0" smtClean="0"/>
                        <a:t>Gilberto Queiroz    </a:t>
                      </a:r>
                    </a:p>
                    <a:p>
                      <a:pPr algn="r"/>
                      <a:r>
                        <a:rPr lang="pt-BR" dirty="0" smtClean="0"/>
                        <a:t>Karine Ferreira</a:t>
                      </a:r>
                    </a:p>
                    <a:p>
                      <a:pPr algn="r"/>
                      <a:r>
                        <a:rPr lang="pt-BR" dirty="0" smtClean="0"/>
                        <a:t>  Lúbia Vinhas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52" y="1026965"/>
            <a:ext cx="3902823" cy="20362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0952" y="3063220"/>
            <a:ext cx="371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Big data for Earth observation</a:t>
            </a:r>
            <a:endParaRPr lang="en-US" b="1" dirty="0"/>
          </a:p>
        </p:txBody>
      </p:sp>
      <p:pic>
        <p:nvPicPr>
          <p:cNvPr id="9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  <p:pic>
        <p:nvPicPr>
          <p:cNvPr id="12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86" y="3835529"/>
            <a:ext cx="4185930" cy="226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3014" y="6365557"/>
            <a:ext cx="427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Time series analysis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8611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28524"/>
              </p:ext>
            </p:extLst>
          </p:nvPr>
        </p:nvGraphicFramePr>
        <p:xfrm>
          <a:off x="0" y="-62318"/>
          <a:ext cx="9144000" cy="692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0159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Geoinformatics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Interdisciplinary studies</a:t>
                      </a:r>
                      <a:endParaRPr lang="en-US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292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noProof="0" dirty="0" smtClean="0"/>
                        <a:t>Geographical applications in:</a:t>
                      </a:r>
                    </a:p>
                    <a:p>
                      <a:pPr algn="ctr"/>
                      <a:r>
                        <a:rPr lang="en-US" sz="2400" noProof="0" dirty="0" smtClean="0"/>
                        <a:t>Public</a:t>
                      </a:r>
                      <a:r>
                        <a:rPr lang="en-US" sz="2400" baseline="0" noProof="0" dirty="0" smtClean="0"/>
                        <a:t> health</a:t>
                      </a:r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Epidemiology</a:t>
                      </a:r>
                    </a:p>
                    <a:p>
                      <a:pPr algn="ctr"/>
                      <a:r>
                        <a:rPr lang="en-US" sz="2400" noProof="0" dirty="0" smtClean="0"/>
                        <a:t>Hydrology</a:t>
                      </a:r>
                    </a:p>
                    <a:p>
                      <a:pPr algn="ctr"/>
                      <a:r>
                        <a:rPr lang="en-US" sz="2400" noProof="0" dirty="0" smtClean="0"/>
                        <a:t>Demography</a:t>
                      </a:r>
                    </a:p>
                  </a:txBody>
                  <a:tcPr/>
                </a:tc>
              </a:tr>
              <a:tr h="3310921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  Antônio Miguel Monteiro</a:t>
                      </a:r>
                    </a:p>
                    <a:p>
                      <a:pPr algn="r"/>
                      <a:r>
                        <a:rPr lang="pt-BR" dirty="0" smtClean="0"/>
                        <a:t>Carlos Felgueiras</a:t>
                      </a:r>
                    </a:p>
                    <a:p>
                      <a:pPr algn="r"/>
                      <a:r>
                        <a:rPr lang="pt-BR" dirty="0" smtClean="0"/>
                        <a:t>Eduardo Camargo</a:t>
                      </a:r>
                    </a:p>
                    <a:p>
                      <a:pPr algn="r"/>
                      <a:r>
                        <a:rPr lang="pt-BR" baseline="0" dirty="0" smtClean="0"/>
                        <a:t>Jussara Ortiz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64" y="889607"/>
            <a:ext cx="3042152" cy="207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18000" y="2904151"/>
            <a:ext cx="442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Modeling the dynamic transmission of Dengue fever</a:t>
            </a:r>
            <a:endParaRPr lang="en-US" b="1" dirty="0"/>
          </a:p>
        </p:txBody>
      </p:sp>
      <p:pic>
        <p:nvPicPr>
          <p:cNvPr id="8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000" y="6488668"/>
            <a:ext cx="421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Antibiotics resistance in São Paulo city</a:t>
            </a:r>
            <a:endParaRPr lang="en-US" b="1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0" y="3794361"/>
            <a:ext cx="2418412" cy="27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1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78897"/>
              </p:ext>
            </p:extLst>
          </p:nvPr>
        </p:nvGraphicFramePr>
        <p:xfrm>
          <a:off x="0" y="-41699"/>
          <a:ext cx="9144000" cy="689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306799">
                <a:tc>
                  <a:txBody>
                    <a:bodyPr/>
                    <a:lstStyle/>
                    <a:p>
                      <a:r>
                        <a:rPr lang="pt-BR" sz="2800" b="1" baseline="0" dirty="0" smtClean="0">
                          <a:solidFill>
                            <a:schemeClr val="lt1"/>
                          </a:solidFill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and Open Source Software for Geo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765045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  <a:tr h="1423537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2401378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Carlos Felgueiras</a:t>
                      </a:r>
                    </a:p>
                    <a:p>
                      <a:pPr algn="r"/>
                      <a:r>
                        <a:rPr lang="pt-BR" dirty="0" smtClean="0"/>
                        <a:t>João Pedro Cordeiro</a:t>
                      </a:r>
                    </a:p>
                    <a:p>
                      <a:pPr algn="r"/>
                      <a:r>
                        <a:rPr lang="pt-BR" baseline="0" dirty="0" smtClean="0"/>
                        <a:t>Juan Garrido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Lauro </a:t>
                      </a:r>
                      <a:r>
                        <a:rPr lang="pt-BR" dirty="0" err="1" smtClean="0"/>
                        <a:t>Hara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Marisa da Motta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Logo TerraHidr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206" y="3456370"/>
            <a:ext cx="794074" cy="749926"/>
          </a:xfrm>
          <a:prstGeom prst="rect">
            <a:avLst/>
          </a:prstGeom>
        </p:spPr>
      </p:pic>
      <p:pic>
        <p:nvPicPr>
          <p:cNvPr id="13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940" y="3476540"/>
            <a:ext cx="933327" cy="80963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038" y="2077687"/>
            <a:ext cx="884097" cy="74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68" y="1930853"/>
            <a:ext cx="889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528" y="4908404"/>
            <a:ext cx="1619715" cy="533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22" y="5060298"/>
            <a:ext cx="1321388" cy="34802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229" y="3468606"/>
            <a:ext cx="798217" cy="74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33897" y="1266300"/>
            <a:ext cx="84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detailed information search the projects pages at </a:t>
            </a:r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www.dpi.inpe.br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" name="Imagem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  <p:pic>
        <p:nvPicPr>
          <p:cNvPr id="34" name="Image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7" y="3506393"/>
            <a:ext cx="922622" cy="74992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753556" y="4420940"/>
            <a:ext cx="441570" cy="5478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04160" y="3881356"/>
            <a:ext cx="6186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62462" y="4412500"/>
            <a:ext cx="465924" cy="5478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68348" y="3881356"/>
            <a:ext cx="65282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701064" y="2944572"/>
            <a:ext cx="494062" cy="3744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62462" y="2944572"/>
            <a:ext cx="465924" cy="4534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4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95535"/>
              </p:ext>
            </p:extLst>
          </p:nvPr>
        </p:nvGraphicFramePr>
        <p:xfrm>
          <a:off x="0" y="-169423"/>
          <a:ext cx="9144000" cy="702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8732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b="1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modeling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80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Hydrological monitoring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Modeling of ecosystems </a:t>
                      </a:r>
                    </a:p>
                    <a:p>
                      <a:pPr algn="ctr"/>
                      <a:r>
                        <a:rPr lang="en-US" sz="2400" noProof="0" dirty="0" smtClean="0"/>
                        <a:t>Dynamics of wetlands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Geo applications to environmental risk assessment</a:t>
                      </a:r>
                    </a:p>
                    <a:p>
                      <a:pPr algn="ctr"/>
                      <a:endParaRPr lang="en-US" sz="2400" baseline="0" noProof="0" dirty="0" smtClean="0"/>
                    </a:p>
                  </a:txBody>
                  <a:tcPr/>
                </a:tc>
              </a:tr>
              <a:tr h="3505888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b="0" dirty="0" smtClean="0"/>
                        <a:t>Camilo</a:t>
                      </a:r>
                      <a:r>
                        <a:rPr lang="pt-BR" b="0" baseline="0" dirty="0" smtClean="0"/>
                        <a:t> Rennó</a:t>
                      </a:r>
                      <a:endParaRPr lang="pt-BR" b="0" dirty="0" smtClean="0"/>
                    </a:p>
                    <a:p>
                      <a:pPr algn="r"/>
                      <a:r>
                        <a:rPr lang="pt-BR" dirty="0" smtClean="0"/>
                        <a:t>   Claudio Barbosa</a:t>
                      </a:r>
                    </a:p>
                    <a:p>
                      <a:pPr algn="r"/>
                      <a:r>
                        <a:rPr lang="pt-BR" dirty="0" err="1" smtClean="0"/>
                        <a:t>Eymar</a:t>
                      </a:r>
                      <a:r>
                        <a:rPr lang="pt-BR" dirty="0" smtClean="0"/>
                        <a:t> Lopes</a:t>
                      </a:r>
                    </a:p>
                    <a:p>
                      <a:pPr algn="r"/>
                      <a:r>
                        <a:rPr lang="pt-BR" b="0" baseline="0" dirty="0" smtClean="0"/>
                        <a:t>João Ricardo Oliveira</a:t>
                      </a:r>
                    </a:p>
                    <a:p>
                      <a:pPr algn="r"/>
                      <a:r>
                        <a:rPr lang="pt-BR" dirty="0" smtClean="0"/>
                        <a:t>Laércio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Namikawa</a:t>
                      </a:r>
                      <a:endParaRPr lang="pt-BR" baseline="0" dirty="0" smtClean="0"/>
                    </a:p>
                    <a:p>
                      <a:pPr algn="r"/>
                      <a:r>
                        <a:rPr lang="pt-BR" baseline="0" dirty="0" smtClean="0"/>
                        <a:t>Sérgio Rosim</a:t>
                      </a:r>
                    </a:p>
                    <a:p>
                      <a:pPr algn="r"/>
                      <a:r>
                        <a:rPr lang="pt-BR" baseline="0" dirty="0" smtClean="0"/>
                        <a:t>Silvia </a:t>
                      </a:r>
                      <a:r>
                        <a:rPr lang="pt-BR" baseline="0" dirty="0" err="1" smtClean="0"/>
                        <a:t>Leonardi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8152" y="2930522"/>
            <a:ext cx="443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Drainage network in </a:t>
            </a:r>
            <a:r>
              <a:rPr lang="en-US" b="1" dirty="0" err="1" smtClean="0"/>
              <a:t>Amazônia</a:t>
            </a:r>
            <a:endParaRPr lang="en-US" b="1" dirty="0"/>
          </a:p>
        </p:txBody>
      </p:sp>
      <p:pic>
        <p:nvPicPr>
          <p:cNvPr id="14" name="Imagem 6" descr="Bacia_Amazonica_Vetorizada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2" y="782284"/>
            <a:ext cx="3262212" cy="213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0"/>
            <a:ext cx="961714" cy="612000"/>
          </a:xfrm>
          <a:prstGeom prst="rect">
            <a:avLst/>
          </a:prstGeom>
        </p:spPr>
      </p:pic>
      <p:pic>
        <p:nvPicPr>
          <p:cNvPr id="9" name="Picture 8" descr="C:\Users\eymar\AppData\Local\Microsoft\Windows\Temporary Internet Files\Content.Outlook\G14FZXQT\DSC0441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98" y="3784677"/>
            <a:ext cx="3058795" cy="229425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8152" y="6376966"/>
            <a:ext cx="443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Monitoring room using </a:t>
            </a:r>
            <a:r>
              <a:rPr lang="pt-BR" b="1" dirty="0" smtClean="0"/>
              <a:t>TerraMA</a:t>
            </a:r>
            <a:r>
              <a:rPr lang="pt-BR" b="1" baseline="30000" dirty="0" smtClean="0"/>
              <a:t>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8159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67139"/>
              </p:ext>
            </p:extLst>
          </p:nvPr>
        </p:nvGraphicFramePr>
        <p:xfrm>
          <a:off x="0" y="1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Land Use / Land Cover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b="1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lang="pt-B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 smtClean="0"/>
                    </a:p>
                    <a:p>
                      <a:pPr algn="ctr"/>
                      <a:r>
                        <a:rPr lang="en-US" sz="2400" noProof="0" dirty="0" smtClean="0"/>
                        <a:t>Human</a:t>
                      </a:r>
                      <a:r>
                        <a:rPr lang="en-US" sz="2400" baseline="0" noProof="0" dirty="0" smtClean="0"/>
                        <a:t>-nature interaction</a:t>
                      </a:r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Patterns and</a:t>
                      </a:r>
                      <a:r>
                        <a:rPr lang="en-US" sz="2400" baseline="0" noProof="0" dirty="0" smtClean="0"/>
                        <a:t> process in land use and land cover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Human occupation in </a:t>
                      </a:r>
                      <a:r>
                        <a:rPr lang="en-US" sz="2400" baseline="0" noProof="0" dirty="0" err="1" smtClean="0"/>
                        <a:t>Amazônia</a:t>
                      </a:r>
                      <a:endParaRPr lang="en-US" sz="2400" baseline="0" noProof="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Land use scenarios</a:t>
                      </a:r>
                      <a:endParaRPr lang="en-US" sz="2400" noProof="0" dirty="0" smtClean="0"/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baseline="0" dirty="0" smtClean="0"/>
                        <a:t>Antônio Miguel Monteiro</a:t>
                      </a:r>
                      <a:r>
                        <a:rPr lang="pt-BR" dirty="0" smtClean="0"/>
                        <a:t>  </a:t>
                      </a:r>
                    </a:p>
                    <a:p>
                      <a:pPr algn="r"/>
                      <a:r>
                        <a:rPr lang="pt-BR" dirty="0" smtClean="0"/>
                        <a:t>Diógenes Alves</a:t>
                      </a:r>
                    </a:p>
                    <a:p>
                      <a:pPr algn="r"/>
                      <a:r>
                        <a:rPr lang="pt-BR" dirty="0" smtClean="0"/>
                        <a:t>  Gilberto Câmara</a:t>
                      </a:r>
                    </a:p>
                    <a:p>
                      <a:pPr algn="r"/>
                      <a:r>
                        <a:rPr lang="pt-BR" dirty="0" smtClean="0"/>
                        <a:t>  Isabel Escada</a:t>
                      </a:r>
                    </a:p>
                    <a:p>
                      <a:pPr algn="r"/>
                      <a:r>
                        <a:rPr lang="pt-BR" dirty="0" err="1" smtClean="0"/>
                        <a:t>Luis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Maurano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Silvana Amaral 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247876"/>
            <a:ext cx="43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Padrões de uso e cobertura na Amazônia</a:t>
            </a:r>
            <a:endParaRPr lang="pt-B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3" y="1001977"/>
            <a:ext cx="3236925" cy="102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0" y="2031602"/>
            <a:ext cx="2690528" cy="10817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96" y="3664411"/>
            <a:ext cx="2928352" cy="29000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64424"/>
            <a:ext cx="43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Projeção de florestas no Brasil para 2050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3434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28690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33470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Capacity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building </a:t>
                      </a:r>
                      <a:endParaRPr lang="en-US" sz="2800" b="1" kern="1200" noProof="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88923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Extension courses: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Geographical</a:t>
                      </a:r>
                      <a:r>
                        <a:rPr lang="en-US" sz="1800" baseline="0" noProof="0" dirty="0" smtClean="0"/>
                        <a:t> databases</a:t>
                      </a:r>
                      <a:endParaRPr lang="en-US" sz="18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Spatial analysis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SPRING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err="1" smtClean="0"/>
                        <a:t>TerraView</a:t>
                      </a:r>
                      <a:endParaRPr lang="en-US" sz="18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TerraMA</a:t>
                      </a:r>
                      <a:r>
                        <a:rPr lang="en-US" sz="1800" baseline="30000" noProof="0" dirty="0" smtClean="0"/>
                        <a:t>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Fundamentals of </a:t>
                      </a:r>
                      <a:r>
                        <a:rPr lang="en-US" sz="1800" noProof="0" dirty="0" err="1" smtClean="0"/>
                        <a:t>geoprocessing</a:t>
                      </a:r>
                      <a:endParaRPr lang="en-US" sz="1800" noProof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noProof="0" dirty="0" smtClean="0"/>
                        <a:t>Digital image</a:t>
                      </a:r>
                      <a:r>
                        <a:rPr lang="en-US" sz="1800" baseline="0" noProof="0" dirty="0" smtClean="0"/>
                        <a:t> processing</a:t>
                      </a:r>
                      <a:endParaRPr lang="en-US" sz="1800" noProof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noProof="0" dirty="0" smtClean="0"/>
                        <a:t>Remote sensing </a:t>
                      </a:r>
                      <a:r>
                        <a:rPr lang="en-US" sz="1800" baseline="0" noProof="0" dirty="0" smtClean="0"/>
                        <a:t> (distance learning)</a:t>
                      </a:r>
                      <a:endParaRPr lang="en-US" sz="1800" noProof="0" dirty="0" smtClean="0"/>
                    </a:p>
                  </a:txBody>
                  <a:tcPr/>
                </a:tc>
              </a:tr>
              <a:tr h="313529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 Janete Cunha</a:t>
                      </a:r>
                    </a:p>
                    <a:p>
                      <a:pPr algn="r"/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dirty="0" smtClean="0"/>
                        <a:t> Ferreira</a:t>
                      </a:r>
                    </a:p>
                    <a:p>
                      <a:pPr algn="r"/>
                      <a:r>
                        <a:rPr lang="pt-BR" dirty="0" smtClean="0"/>
                        <a:t>José Carlos Moreira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867" y="3206881"/>
            <a:ext cx="362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/>
              <a:t>TerraView</a:t>
            </a:r>
            <a:r>
              <a:rPr lang="pt-BR" sz="1400" b="1" dirty="0" smtClean="0"/>
              <a:t> training </a:t>
            </a:r>
            <a:r>
              <a:rPr lang="pt-BR" sz="1400" b="1" dirty="0" err="1" smtClean="0"/>
              <a:t>at</a:t>
            </a:r>
            <a:r>
              <a:rPr lang="pt-BR" sz="1400" b="1" dirty="0" smtClean="0"/>
              <a:t> INPE</a:t>
            </a:r>
            <a:endParaRPr lang="pt-BR" sz="1400" b="1" dirty="0"/>
          </a:p>
        </p:txBody>
      </p:sp>
      <p:pic>
        <p:nvPicPr>
          <p:cNvPr id="13" name="Picture 12" descr="IMG_08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47" y="1060337"/>
            <a:ext cx="2834886" cy="212616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67" y="3829365"/>
            <a:ext cx="3477895" cy="166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67" y="5641273"/>
            <a:ext cx="3772089" cy="796330"/>
          </a:xfrm>
          <a:prstGeom prst="rect">
            <a:avLst/>
          </a:prstGeom>
        </p:spPr>
      </p:pic>
      <p:pic>
        <p:nvPicPr>
          <p:cNvPr id="8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8" y="123824"/>
            <a:ext cx="96171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1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5135</TotalTime>
  <Words>755</Words>
  <Application>Microsoft Macintosh PowerPoint</Application>
  <PresentationFormat>On-screen Show (4:3)</PresentationFormat>
  <Paragraphs>258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Lubia Vinhas</dc:creator>
  <cp:lastModifiedBy>L V</cp:lastModifiedBy>
  <cp:revision>128</cp:revision>
  <dcterms:created xsi:type="dcterms:W3CDTF">2014-12-01T12:39:15Z</dcterms:created>
  <dcterms:modified xsi:type="dcterms:W3CDTF">2015-05-13T19:15:20Z</dcterms:modified>
</cp:coreProperties>
</file>