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997" y="-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3BF8-7598-4718-A4DF-5E2677C4359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496B-5B01-4A29-B22C-F36EBCB1428E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7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5496B-5B01-4A29-B22C-F36EBCB142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20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6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7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0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3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95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73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74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9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4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0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99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E4381-6924-47CB-B97C-DEA040179088}" type="datetimeFigureOut">
              <a:rPr lang="en-CA" smtClean="0"/>
              <a:t>2018-09-21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0B90-BEB8-48BF-93CD-FBB98513E96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3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laud\Desktop\atividades\LabISA\atividades\planejamento%20futuro\apresentacao\tucurui2017v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1174" y="2959297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1. </a:t>
            </a:r>
            <a:r>
              <a:rPr lang="en-CA" sz="1013" dirty="0" err="1"/>
              <a:t>Seleção</a:t>
            </a:r>
            <a:r>
              <a:rPr lang="en-CA" sz="1013" dirty="0"/>
              <a:t> e Download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847" y="2296443"/>
            <a:ext cx="896399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13" dirty="0"/>
              <a:t>Landsat 5-8</a:t>
            </a:r>
          </a:p>
          <a:p>
            <a:r>
              <a:rPr lang="en-CA" sz="1013" dirty="0"/>
              <a:t>Sentinel 2 e 3</a:t>
            </a:r>
          </a:p>
          <a:p>
            <a:r>
              <a:rPr lang="en-CA" sz="1013" dirty="0"/>
              <a:t>CBERS4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108" y="2367884"/>
            <a:ext cx="95731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13" dirty="0" err="1"/>
              <a:t>Hiperespectral</a:t>
            </a:r>
            <a:endParaRPr lang="en-CA" sz="1013" dirty="0"/>
          </a:p>
        </p:txBody>
      </p:sp>
      <p:cxnSp>
        <p:nvCxnSpPr>
          <p:cNvPr id="8" name="Straight Arrow Connector 7"/>
          <p:cNvCxnSpPr>
            <a:stCxn id="5" idx="2"/>
            <a:endCxn id="4" idx="0"/>
          </p:cNvCxnSpPr>
          <p:nvPr/>
        </p:nvCxnSpPr>
        <p:spPr>
          <a:xfrm>
            <a:off x="984047" y="2856404"/>
            <a:ext cx="374207" cy="10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4" idx="0"/>
          </p:cNvCxnSpPr>
          <p:nvPr/>
        </p:nvCxnSpPr>
        <p:spPr>
          <a:xfrm flipH="1">
            <a:off x="1358254" y="2616092"/>
            <a:ext cx="424511" cy="343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61174" y="3486479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2. </a:t>
            </a:r>
            <a:r>
              <a:rPr lang="en-CA" sz="1013" dirty="0" err="1"/>
              <a:t>Correção</a:t>
            </a:r>
            <a:r>
              <a:rPr lang="en-CA" sz="1013" dirty="0"/>
              <a:t> atm. 6S python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304110" y="3316062"/>
            <a:ext cx="54142" cy="162609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15" name="Rounded Rectangle 14"/>
          <p:cNvSpPr/>
          <p:nvPr/>
        </p:nvSpPr>
        <p:spPr>
          <a:xfrm>
            <a:off x="661172" y="4013660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3. </a:t>
            </a:r>
            <a:r>
              <a:rPr lang="en-CA" sz="1013" dirty="0" err="1"/>
              <a:t>Fmask</a:t>
            </a:r>
            <a:endParaRPr lang="en-CA" sz="1013" dirty="0"/>
          </a:p>
          <a:p>
            <a:pPr algn="ctr"/>
            <a:r>
              <a:rPr lang="en-CA" sz="1013" dirty="0"/>
              <a:t> (</a:t>
            </a:r>
            <a:r>
              <a:rPr lang="en-CA" sz="1013" dirty="0" err="1"/>
              <a:t>nuvem</a:t>
            </a:r>
            <a:r>
              <a:rPr lang="en-CA" sz="1013" dirty="0"/>
              <a:t> e </a:t>
            </a:r>
            <a:r>
              <a:rPr lang="en-CA" sz="1013" dirty="0" err="1"/>
              <a:t>sombra</a:t>
            </a:r>
            <a:r>
              <a:rPr lang="en-CA" sz="1013" dirty="0"/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1172" y="4541786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4. Adjacency correction (LSU)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1172" y="5068447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5. Water/Land mask </a:t>
            </a:r>
          </a:p>
          <a:p>
            <a:pPr algn="ctr"/>
            <a:r>
              <a:rPr lang="en-CA" sz="1013" dirty="0"/>
              <a:t>(</a:t>
            </a:r>
            <a:r>
              <a:rPr lang="en-CA" sz="1013" dirty="0" err="1"/>
              <a:t>mNDWI</a:t>
            </a:r>
            <a:r>
              <a:rPr lang="en-CA" sz="1013" dirty="0"/>
              <a:t>)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1304110" y="3840409"/>
            <a:ext cx="54142" cy="162609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25" name="Down Arrow 24"/>
          <p:cNvSpPr/>
          <p:nvPr/>
        </p:nvSpPr>
        <p:spPr>
          <a:xfrm>
            <a:off x="1304110" y="4375534"/>
            <a:ext cx="54142" cy="162609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26" name="Down Arrow 25"/>
          <p:cNvSpPr/>
          <p:nvPr/>
        </p:nvSpPr>
        <p:spPr>
          <a:xfrm>
            <a:off x="1304107" y="4902195"/>
            <a:ext cx="54142" cy="162609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29" name="Rounded Rectangle 28"/>
          <p:cNvSpPr/>
          <p:nvPr/>
        </p:nvSpPr>
        <p:spPr>
          <a:xfrm>
            <a:off x="661172" y="5595108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/>
              <a:t>6. </a:t>
            </a:r>
            <a:r>
              <a:rPr lang="en-CA" sz="1013" dirty="0" err="1"/>
              <a:t>Sunglint</a:t>
            </a:r>
            <a:r>
              <a:rPr lang="en-CA" sz="1013" dirty="0"/>
              <a:t> correction</a:t>
            </a:r>
          </a:p>
          <a:p>
            <a:pPr algn="ctr"/>
            <a:r>
              <a:rPr lang="en-CA" sz="1013" dirty="0"/>
              <a:t>(SWIR </a:t>
            </a:r>
            <a:r>
              <a:rPr lang="en-CA" sz="1013" dirty="0" err="1"/>
              <a:t>ou</a:t>
            </a:r>
            <a:r>
              <a:rPr lang="en-CA" sz="1013" dirty="0"/>
              <a:t> Hedley)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1304107" y="5428856"/>
            <a:ext cx="54142" cy="162609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90686" y="2338262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90686" y="2358619"/>
            <a:ext cx="1029172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13" b="1" dirty="0" err="1"/>
              <a:t>ScriptPython</a:t>
            </a:r>
            <a:r>
              <a:rPr lang="en-CA" sz="1013" b="1" dirty="0"/>
              <a:t> </a:t>
            </a:r>
          </a:p>
          <a:p>
            <a:r>
              <a:rPr lang="en-CA" sz="1013" b="1" dirty="0"/>
              <a:t>com interface</a:t>
            </a:r>
          </a:p>
          <a:p>
            <a:r>
              <a:rPr lang="en-CA" sz="1013" b="1" dirty="0" err="1"/>
              <a:t>LabISA</a:t>
            </a:r>
            <a:endParaRPr lang="en-CA" sz="1013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5239" y="1629477"/>
            <a:ext cx="304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/>
              <a:t>Pré-processamento</a:t>
            </a:r>
            <a:r>
              <a:rPr lang="en-CA" sz="1600" dirty="0"/>
              <a:t> de Imagens</a:t>
            </a:r>
          </a:p>
        </p:txBody>
      </p:sp>
      <p:sp>
        <p:nvSpPr>
          <p:cNvPr id="41" name="L-Shape 40"/>
          <p:cNvSpPr/>
          <p:nvPr/>
        </p:nvSpPr>
        <p:spPr>
          <a:xfrm rot="19477265">
            <a:off x="2372589" y="3020248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43" name="L-Shape 42"/>
          <p:cNvSpPr/>
          <p:nvPr/>
        </p:nvSpPr>
        <p:spPr>
          <a:xfrm rot="19477265">
            <a:off x="2372588" y="3567790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44" name="Straight Connector 43"/>
          <p:cNvCxnSpPr/>
          <p:nvPr/>
        </p:nvCxnSpPr>
        <p:spPr>
          <a:xfrm>
            <a:off x="3009836" y="2338262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09836" y="2338262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31617" y="2374380"/>
            <a:ext cx="10291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13" b="1" dirty="0"/>
              <a:t>Google</a:t>
            </a:r>
          </a:p>
          <a:p>
            <a:r>
              <a:rPr lang="en-CA" sz="1013" b="1" dirty="0"/>
              <a:t> Engine</a:t>
            </a:r>
          </a:p>
        </p:txBody>
      </p:sp>
      <p:sp>
        <p:nvSpPr>
          <p:cNvPr id="49" name="L-Shape 48"/>
          <p:cNvSpPr/>
          <p:nvPr/>
        </p:nvSpPr>
        <p:spPr>
          <a:xfrm rot="19477265">
            <a:off x="3166338" y="3567790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62286" y="2338262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90240" y="4046212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99051" y="4046389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03236" y="4514279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1108" y="4514279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03236" y="5106451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01108" y="5106451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03236" y="5547923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01108" y="5547923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798351" y="8048727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Algoritmos</a:t>
            </a:r>
            <a:r>
              <a:rPr lang="en-CA" sz="1013" dirty="0"/>
              <a:t> </a:t>
            </a:r>
            <a:r>
              <a:rPr lang="en-CA" sz="1013" dirty="0" err="1"/>
              <a:t>empríricos</a:t>
            </a:r>
            <a:r>
              <a:rPr lang="en-CA" sz="1013" dirty="0"/>
              <a:t> e </a:t>
            </a:r>
            <a:r>
              <a:rPr lang="en-CA" sz="1013" dirty="0" err="1"/>
              <a:t>índices</a:t>
            </a:r>
            <a:endParaRPr lang="en-CA" sz="1013" dirty="0"/>
          </a:p>
        </p:txBody>
      </p:sp>
      <p:sp>
        <p:nvSpPr>
          <p:cNvPr id="76" name="TextBox 75"/>
          <p:cNvSpPr txBox="1"/>
          <p:nvPr/>
        </p:nvSpPr>
        <p:spPr>
          <a:xfrm>
            <a:off x="82845" y="7874288"/>
            <a:ext cx="288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/>
              <a:t>Desenvolvimento</a:t>
            </a:r>
            <a:r>
              <a:rPr lang="en-CA" sz="1600" dirty="0"/>
              <a:t> de  </a:t>
            </a:r>
            <a:r>
              <a:rPr lang="en-CA" sz="1600" dirty="0" err="1"/>
              <a:t>modelos</a:t>
            </a:r>
            <a:r>
              <a:rPr lang="en-CA" sz="1600" dirty="0"/>
              <a:t> e </a:t>
            </a:r>
          </a:p>
          <a:p>
            <a:r>
              <a:rPr lang="en-CA" sz="1600" dirty="0" err="1"/>
              <a:t>Aplicação</a:t>
            </a:r>
            <a:endParaRPr lang="en-CA" sz="1600" dirty="0"/>
          </a:p>
        </p:txBody>
      </p:sp>
      <p:cxnSp>
        <p:nvCxnSpPr>
          <p:cNvPr id="93" name="Straight Arrow Connector 92"/>
          <p:cNvCxnSpPr>
            <a:stCxn id="95" idx="3"/>
            <a:endCxn id="59" idx="0"/>
          </p:cNvCxnSpPr>
          <p:nvPr/>
        </p:nvCxnSpPr>
        <p:spPr>
          <a:xfrm>
            <a:off x="3782787" y="7126466"/>
            <a:ext cx="712644" cy="922261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Magnetic Disk 94"/>
          <p:cNvSpPr/>
          <p:nvPr/>
        </p:nvSpPr>
        <p:spPr>
          <a:xfrm>
            <a:off x="2686958" y="6337178"/>
            <a:ext cx="2191657" cy="789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dirty="0"/>
              <a:t>Banco de imagens </a:t>
            </a:r>
            <a:r>
              <a:rPr lang="en-CA" sz="1600" dirty="0" err="1"/>
              <a:t>corrigidas</a:t>
            </a:r>
            <a:endParaRPr lang="en-CA" sz="1600" dirty="0"/>
          </a:p>
        </p:txBody>
      </p:sp>
      <p:sp>
        <p:nvSpPr>
          <p:cNvPr id="96" name="Down Arrow 95"/>
          <p:cNvSpPr/>
          <p:nvPr/>
        </p:nvSpPr>
        <p:spPr>
          <a:xfrm rot="18006554" flipH="1">
            <a:off x="2405736" y="5712641"/>
            <a:ext cx="52429" cy="928991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97" name="TextBox 96"/>
          <p:cNvSpPr txBox="1"/>
          <p:nvPr/>
        </p:nvSpPr>
        <p:spPr>
          <a:xfrm>
            <a:off x="162279" y="6537977"/>
            <a:ext cx="202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/>
              <a:t>Servidora</a:t>
            </a:r>
            <a:r>
              <a:rPr lang="en-CA" sz="1600" dirty="0"/>
              <a:t> INPE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94222" y="10567574"/>
            <a:ext cx="3604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/>
              <a:t>Geração</a:t>
            </a:r>
            <a:r>
              <a:rPr lang="en-CA" sz="1600" dirty="0"/>
              <a:t> de </a:t>
            </a:r>
            <a:r>
              <a:rPr lang="en-CA" sz="1600" dirty="0" err="1"/>
              <a:t>produtos</a:t>
            </a:r>
            <a:endParaRPr lang="en-CA" sz="1600" dirty="0"/>
          </a:p>
        </p:txBody>
      </p:sp>
      <p:sp>
        <p:nvSpPr>
          <p:cNvPr id="102" name="Rounded Rectangle 101"/>
          <p:cNvSpPr/>
          <p:nvPr/>
        </p:nvSpPr>
        <p:spPr>
          <a:xfrm>
            <a:off x="5921956" y="8048727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Algoritmos</a:t>
            </a:r>
            <a:r>
              <a:rPr lang="en-CA" sz="1013" dirty="0"/>
              <a:t>  semi-</a:t>
            </a:r>
            <a:r>
              <a:rPr lang="en-CA" sz="1013" dirty="0" err="1"/>
              <a:t>analíticos</a:t>
            </a:r>
            <a:endParaRPr lang="en-CA" sz="1013" dirty="0"/>
          </a:p>
        </p:txBody>
      </p:sp>
      <p:cxnSp>
        <p:nvCxnSpPr>
          <p:cNvPr id="103" name="Straight Arrow Connector 102"/>
          <p:cNvCxnSpPr>
            <a:stCxn id="95" idx="3"/>
            <a:endCxn id="102" idx="0"/>
          </p:cNvCxnSpPr>
          <p:nvPr/>
        </p:nvCxnSpPr>
        <p:spPr>
          <a:xfrm>
            <a:off x="3782787" y="7126466"/>
            <a:ext cx="2836249" cy="922261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76199" y="1530336"/>
            <a:ext cx="409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/>
              <a:t>Coleta</a:t>
            </a:r>
            <a:r>
              <a:rPr lang="en-CA" sz="1600" dirty="0"/>
              <a:t> e </a:t>
            </a:r>
            <a:r>
              <a:rPr lang="en-CA" sz="1600" dirty="0" err="1"/>
              <a:t>processamento</a:t>
            </a:r>
            <a:r>
              <a:rPr lang="en-CA" sz="1600" dirty="0"/>
              <a:t> </a:t>
            </a:r>
          </a:p>
          <a:p>
            <a:r>
              <a:rPr lang="en-CA" sz="1600" dirty="0"/>
              <a:t>dados </a:t>
            </a:r>
            <a:r>
              <a:rPr lang="en-CA" sz="1600" dirty="0" err="1"/>
              <a:t>ópticos</a:t>
            </a:r>
            <a:r>
              <a:rPr lang="en-CA" sz="1600" dirty="0"/>
              <a:t> e </a:t>
            </a:r>
            <a:r>
              <a:rPr lang="en-CA" sz="1600" dirty="0" err="1"/>
              <a:t>qualidade</a:t>
            </a:r>
            <a:r>
              <a:rPr lang="en-CA" sz="1600" dirty="0"/>
              <a:t> da </a:t>
            </a:r>
            <a:r>
              <a:rPr lang="en-CA" sz="1600" dirty="0" err="1"/>
              <a:t>água</a:t>
            </a:r>
            <a:r>
              <a:rPr lang="en-CA" sz="1600" dirty="0"/>
              <a:t> 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976199" y="2665547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Parametros</a:t>
            </a:r>
            <a:r>
              <a:rPr lang="en-CA" sz="1013" dirty="0"/>
              <a:t> </a:t>
            </a:r>
            <a:r>
              <a:rPr lang="en-CA" sz="1013" dirty="0" err="1"/>
              <a:t>qualidade</a:t>
            </a:r>
            <a:r>
              <a:rPr lang="en-CA" sz="1013" dirty="0"/>
              <a:t> da </a:t>
            </a:r>
            <a:r>
              <a:rPr lang="en-CA" sz="1013" dirty="0" err="1"/>
              <a:t>água</a:t>
            </a:r>
            <a:endParaRPr lang="en-CA" sz="1013" dirty="0"/>
          </a:p>
        </p:txBody>
      </p:sp>
      <p:sp>
        <p:nvSpPr>
          <p:cNvPr id="108" name="TextBox 107"/>
          <p:cNvSpPr txBox="1"/>
          <p:nvPr/>
        </p:nvSpPr>
        <p:spPr>
          <a:xfrm>
            <a:off x="5145703" y="3065413"/>
            <a:ext cx="112562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13" dirty="0" err="1"/>
              <a:t>Chla</a:t>
            </a:r>
            <a:r>
              <a:rPr lang="en-CA" sz="1013" dirty="0"/>
              <a:t>, TSS e CDOM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517942" y="2670989"/>
            <a:ext cx="1394159" cy="35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Medidas</a:t>
            </a:r>
            <a:r>
              <a:rPr lang="en-CA" sz="1013" dirty="0"/>
              <a:t> </a:t>
            </a:r>
            <a:r>
              <a:rPr lang="en-CA" sz="1013" dirty="0" err="1"/>
              <a:t>ópticas</a:t>
            </a:r>
            <a:r>
              <a:rPr lang="en-CA" sz="1013" dirty="0"/>
              <a:t>  e </a:t>
            </a:r>
            <a:r>
              <a:rPr lang="en-CA" sz="1013" dirty="0" err="1"/>
              <a:t>radiométricas</a:t>
            </a:r>
            <a:endParaRPr lang="en-CA" sz="1013" dirty="0"/>
          </a:p>
        </p:txBody>
      </p:sp>
      <p:sp>
        <p:nvSpPr>
          <p:cNvPr id="110" name="TextBox 109"/>
          <p:cNvSpPr txBox="1"/>
          <p:nvPr/>
        </p:nvSpPr>
        <p:spPr>
          <a:xfrm>
            <a:off x="6705463" y="3101555"/>
            <a:ext cx="112562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13" dirty="0" err="1"/>
              <a:t>Rrs</a:t>
            </a:r>
            <a:r>
              <a:rPr lang="en-CA" sz="1013" dirty="0"/>
              <a:t>, </a:t>
            </a:r>
            <a:r>
              <a:rPr lang="en-CA" sz="1013" dirty="0" err="1"/>
              <a:t>Kd</a:t>
            </a:r>
            <a:r>
              <a:rPr lang="en-CA" sz="1013" dirty="0"/>
              <a:t>, </a:t>
            </a:r>
            <a:r>
              <a:rPr lang="en-CA" sz="1013" i="1" dirty="0"/>
              <a:t>a, b, e bb.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8197206" y="2345815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L-Shape 120"/>
          <p:cNvSpPr/>
          <p:nvPr/>
        </p:nvSpPr>
        <p:spPr>
          <a:xfrm rot="19477265">
            <a:off x="8392334" y="3011565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9029581" y="2329579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029581" y="2329579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11695" y="3546554"/>
            <a:ext cx="78880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13" dirty="0" err="1"/>
              <a:t>Aquatech</a:t>
            </a:r>
            <a:r>
              <a:rPr lang="en-CA" sz="1013" dirty="0"/>
              <a:t> &amp; </a:t>
            </a:r>
            <a:r>
              <a:rPr lang="en-CA" sz="1013" dirty="0" err="1"/>
              <a:t>LabISA</a:t>
            </a:r>
            <a:endParaRPr lang="en-CA" sz="1013" dirty="0"/>
          </a:p>
        </p:txBody>
      </p:sp>
      <p:sp>
        <p:nvSpPr>
          <p:cNvPr id="128" name="TextBox 127"/>
          <p:cNvSpPr txBox="1"/>
          <p:nvPr/>
        </p:nvSpPr>
        <p:spPr>
          <a:xfrm>
            <a:off x="8422981" y="5539240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76199" y="3562508"/>
            <a:ext cx="1394159" cy="43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Filtragem</a:t>
            </a:r>
            <a:r>
              <a:rPr lang="en-CA" sz="1013" dirty="0"/>
              <a:t> e </a:t>
            </a:r>
            <a:r>
              <a:rPr lang="en-CA" sz="1013" dirty="0" err="1"/>
              <a:t>processamento</a:t>
            </a:r>
            <a:r>
              <a:rPr lang="en-CA" sz="1013" dirty="0"/>
              <a:t> em lab INPE</a:t>
            </a:r>
          </a:p>
        </p:txBody>
      </p:sp>
      <p:sp>
        <p:nvSpPr>
          <p:cNvPr id="131" name="Flowchart: Magnetic Disk 130"/>
          <p:cNvSpPr/>
          <p:nvPr/>
        </p:nvSpPr>
        <p:spPr>
          <a:xfrm>
            <a:off x="6172448" y="6353562"/>
            <a:ext cx="2191657" cy="7892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dirty="0"/>
              <a:t>BD </a:t>
            </a:r>
            <a:r>
              <a:rPr lang="en-CA" sz="1600" dirty="0" err="1"/>
              <a:t>ópticos</a:t>
            </a:r>
            <a:r>
              <a:rPr lang="en-CA" sz="1600" dirty="0"/>
              <a:t> e </a:t>
            </a:r>
            <a:r>
              <a:rPr lang="en-CA" sz="1600" dirty="0" err="1"/>
              <a:t>qualidade</a:t>
            </a:r>
            <a:r>
              <a:rPr lang="en-CA" sz="1600" dirty="0"/>
              <a:t> </a:t>
            </a:r>
            <a:r>
              <a:rPr lang="en-CA" sz="1600" dirty="0" err="1"/>
              <a:t>água</a:t>
            </a:r>
            <a:endParaRPr lang="en-CA" sz="1600" dirty="0"/>
          </a:p>
        </p:txBody>
      </p:sp>
      <p:sp>
        <p:nvSpPr>
          <p:cNvPr id="132" name="Rounded Rectangle 131"/>
          <p:cNvSpPr/>
          <p:nvPr/>
        </p:nvSpPr>
        <p:spPr>
          <a:xfrm>
            <a:off x="6517046" y="4415868"/>
            <a:ext cx="1394159" cy="43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Rotinas</a:t>
            </a:r>
            <a:r>
              <a:rPr lang="en-CA" sz="1013" dirty="0"/>
              <a:t> </a:t>
            </a:r>
            <a:r>
              <a:rPr lang="en-CA" sz="1013" dirty="0" err="1"/>
              <a:t>processamento</a:t>
            </a:r>
            <a:r>
              <a:rPr lang="en-CA" sz="1013" dirty="0"/>
              <a:t> e </a:t>
            </a:r>
            <a:r>
              <a:rPr lang="en-CA" sz="1013" dirty="0" err="1"/>
              <a:t>correção</a:t>
            </a:r>
            <a:r>
              <a:rPr lang="en-CA" sz="1013" dirty="0"/>
              <a:t> dados </a:t>
            </a:r>
            <a:r>
              <a:rPr lang="en-CA" sz="1013" dirty="0" err="1"/>
              <a:t>ópticos</a:t>
            </a:r>
            <a:endParaRPr lang="en-CA" sz="1013" dirty="0"/>
          </a:p>
        </p:txBody>
      </p:sp>
      <p:sp>
        <p:nvSpPr>
          <p:cNvPr id="133" name="Rounded Rectangle 132"/>
          <p:cNvSpPr/>
          <p:nvPr/>
        </p:nvSpPr>
        <p:spPr>
          <a:xfrm>
            <a:off x="5011438" y="5502495"/>
            <a:ext cx="3063637" cy="43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Organização</a:t>
            </a:r>
            <a:r>
              <a:rPr lang="en-CA" sz="1013" dirty="0"/>
              <a:t> em BD </a:t>
            </a:r>
            <a:r>
              <a:rPr lang="en-CA" sz="1013" dirty="0" err="1"/>
              <a:t>único</a:t>
            </a:r>
            <a:endParaRPr lang="en-CA" sz="1013" dirty="0"/>
          </a:p>
        </p:txBody>
      </p:sp>
      <p:sp>
        <p:nvSpPr>
          <p:cNvPr id="134" name="Down Arrow 133"/>
          <p:cNvSpPr/>
          <p:nvPr/>
        </p:nvSpPr>
        <p:spPr>
          <a:xfrm rot="20102351" flipH="1">
            <a:off x="6614648" y="5943123"/>
            <a:ext cx="53282" cy="434634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136" name="Down Arrow 135"/>
          <p:cNvSpPr/>
          <p:nvPr/>
        </p:nvSpPr>
        <p:spPr>
          <a:xfrm flipH="1">
            <a:off x="5659559" y="4000578"/>
            <a:ext cx="45719" cy="1496475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sp>
        <p:nvSpPr>
          <p:cNvPr id="137" name="L-Shape 136"/>
          <p:cNvSpPr/>
          <p:nvPr/>
        </p:nvSpPr>
        <p:spPr>
          <a:xfrm rot="19477265">
            <a:off x="8392333" y="4512509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38" name="TextBox 137"/>
          <p:cNvSpPr txBox="1"/>
          <p:nvPr/>
        </p:nvSpPr>
        <p:spPr>
          <a:xfrm>
            <a:off x="8182613" y="2291559"/>
            <a:ext cx="10291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13" b="1" dirty="0" err="1"/>
              <a:t>ScriptPython</a:t>
            </a:r>
            <a:r>
              <a:rPr lang="en-CA" sz="1013" b="1" dirty="0"/>
              <a:t> </a:t>
            </a:r>
          </a:p>
          <a:p>
            <a:r>
              <a:rPr lang="en-CA" sz="1013" b="1" dirty="0"/>
              <a:t>com interface</a:t>
            </a:r>
          </a:p>
        </p:txBody>
      </p:sp>
      <p:cxnSp>
        <p:nvCxnSpPr>
          <p:cNvPr id="140" name="Straight Arrow Connector 139"/>
          <p:cNvCxnSpPr>
            <a:stCxn id="131" idx="3"/>
            <a:endCxn id="59" idx="0"/>
          </p:cNvCxnSpPr>
          <p:nvPr/>
        </p:nvCxnSpPr>
        <p:spPr>
          <a:xfrm flipH="1">
            <a:off x="4495431" y="7142850"/>
            <a:ext cx="2772846" cy="905877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1" idx="3"/>
            <a:endCxn id="102" idx="0"/>
          </p:cNvCxnSpPr>
          <p:nvPr/>
        </p:nvCxnSpPr>
        <p:spPr>
          <a:xfrm flipH="1">
            <a:off x="6619036" y="7142850"/>
            <a:ext cx="649241" cy="905877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6" idx="2"/>
            <a:endCxn id="129" idx="0"/>
          </p:cNvCxnSpPr>
          <p:nvPr/>
        </p:nvCxnSpPr>
        <p:spPr>
          <a:xfrm>
            <a:off x="5673279" y="3022312"/>
            <a:ext cx="0" cy="54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9" idx="2"/>
            <a:endCxn id="132" idx="0"/>
          </p:cNvCxnSpPr>
          <p:nvPr/>
        </p:nvCxnSpPr>
        <p:spPr>
          <a:xfrm flipH="1">
            <a:off x="7214126" y="3027754"/>
            <a:ext cx="896" cy="138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543256" y="2395105"/>
            <a:ext cx="133081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13" dirty="0" err="1"/>
              <a:t>Equipamentos</a:t>
            </a:r>
            <a:r>
              <a:rPr lang="en-CA" sz="1013" dirty="0"/>
              <a:t> </a:t>
            </a:r>
            <a:r>
              <a:rPr lang="en-CA" sz="1013" dirty="0" err="1"/>
              <a:t>LabISA</a:t>
            </a:r>
            <a:endParaRPr lang="en-CA" sz="1013" dirty="0"/>
          </a:p>
        </p:txBody>
      </p:sp>
      <p:sp>
        <p:nvSpPr>
          <p:cNvPr id="153" name="Down Arrow 152"/>
          <p:cNvSpPr/>
          <p:nvPr/>
        </p:nvSpPr>
        <p:spPr>
          <a:xfrm flipH="1">
            <a:off x="7192160" y="4867595"/>
            <a:ext cx="50539" cy="614378"/>
          </a:xfrm>
          <a:prstGeom prst="downArrow">
            <a:avLst>
              <a:gd name="adj1" fmla="val 50000"/>
              <a:gd name="adj2" fmla="val 7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13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8074729" y="7725900"/>
            <a:ext cx="346" cy="470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L-Shape 154"/>
          <p:cNvSpPr/>
          <p:nvPr/>
        </p:nvSpPr>
        <p:spPr>
          <a:xfrm rot="19477265">
            <a:off x="8289181" y="8221053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8907104" y="7709664"/>
            <a:ext cx="0" cy="361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907104" y="7709664"/>
            <a:ext cx="0" cy="4722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8271570" y="9905964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160" name="L-Shape 159"/>
          <p:cNvSpPr/>
          <p:nvPr/>
        </p:nvSpPr>
        <p:spPr>
          <a:xfrm rot="19477265">
            <a:off x="8286462" y="8887274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61" name="TextBox 160"/>
          <p:cNvSpPr txBox="1"/>
          <p:nvPr/>
        </p:nvSpPr>
        <p:spPr>
          <a:xfrm>
            <a:off x="8037756" y="7653678"/>
            <a:ext cx="102917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13" b="1" dirty="0" err="1"/>
              <a:t>Dissertações</a:t>
            </a:r>
            <a:r>
              <a:rPr lang="en-CA" sz="1013" b="1" dirty="0"/>
              <a:t>  e </a:t>
            </a:r>
            <a:r>
              <a:rPr lang="en-CA" sz="1013" b="1" dirty="0" err="1"/>
              <a:t>Teses</a:t>
            </a:r>
            <a:r>
              <a:rPr lang="en-CA" sz="1013" b="1" dirty="0"/>
              <a:t> OBT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453193" y="8795557"/>
            <a:ext cx="2204386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err="1"/>
              <a:t>Clorofila</a:t>
            </a:r>
            <a:r>
              <a:rPr lang="en-CA" sz="1400" dirty="0"/>
              <a:t>-a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err="1"/>
              <a:t>Pigmentos</a:t>
            </a:r>
            <a:r>
              <a:rPr lang="en-CA" sz="1400" dirty="0"/>
              <a:t> (</a:t>
            </a:r>
            <a:r>
              <a:rPr lang="en-CA" sz="1400" dirty="0" err="1"/>
              <a:t>Ficocianina</a:t>
            </a:r>
            <a:r>
              <a:rPr lang="en-CA" sz="140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TSS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ISS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CDOM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782786" y="10617837"/>
            <a:ext cx="3533329" cy="51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13" dirty="0" err="1"/>
              <a:t>Mapas</a:t>
            </a:r>
            <a:r>
              <a:rPr lang="en-CA" sz="1013" dirty="0"/>
              <a:t> e series </a:t>
            </a:r>
            <a:r>
              <a:rPr lang="en-CA" sz="1013" dirty="0" err="1"/>
              <a:t>históricas</a:t>
            </a:r>
            <a:endParaRPr lang="en-CA" sz="1013" dirty="0"/>
          </a:p>
        </p:txBody>
      </p:sp>
      <p:sp>
        <p:nvSpPr>
          <p:cNvPr id="164" name="TextBox 163"/>
          <p:cNvSpPr txBox="1"/>
          <p:nvPr/>
        </p:nvSpPr>
        <p:spPr>
          <a:xfrm>
            <a:off x="3837546" y="11247004"/>
            <a:ext cx="3532377" cy="11849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Blooms de </a:t>
            </a:r>
            <a:r>
              <a:rPr lang="en-CA" sz="1400" dirty="0" err="1"/>
              <a:t>cianobactéria</a:t>
            </a:r>
            <a:endParaRPr lang="en-CA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err="1"/>
              <a:t>Pluma</a:t>
            </a:r>
            <a:r>
              <a:rPr lang="en-CA" sz="1400" dirty="0"/>
              <a:t> de </a:t>
            </a:r>
            <a:r>
              <a:rPr lang="en-CA" sz="1400" dirty="0" err="1"/>
              <a:t>sedimento</a:t>
            </a:r>
            <a:r>
              <a:rPr lang="en-CA" sz="1400" dirty="0"/>
              <a:t> em </a:t>
            </a:r>
            <a:r>
              <a:rPr lang="en-CA" sz="1400" dirty="0" err="1"/>
              <a:t>rios</a:t>
            </a:r>
            <a:r>
              <a:rPr lang="en-CA" sz="1400" dirty="0"/>
              <a:t> da Amazônia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err="1"/>
              <a:t>Transporte</a:t>
            </a:r>
            <a:r>
              <a:rPr lang="en-CA" sz="1400" dirty="0"/>
              <a:t> de </a:t>
            </a:r>
            <a:r>
              <a:rPr lang="en-CA" sz="1400" dirty="0" err="1"/>
              <a:t>sedimento</a:t>
            </a:r>
            <a:endParaRPr lang="en-CA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err="1"/>
              <a:t>Ìndices</a:t>
            </a:r>
            <a:r>
              <a:rPr lang="en-CA" sz="1400" dirty="0"/>
              <a:t> de </a:t>
            </a:r>
            <a:r>
              <a:rPr lang="en-CA" sz="1400" dirty="0" err="1"/>
              <a:t>eutrofização</a:t>
            </a:r>
            <a:endParaRPr lang="en-CA" sz="1400" dirty="0"/>
          </a:p>
        </p:txBody>
      </p:sp>
      <p:cxnSp>
        <p:nvCxnSpPr>
          <p:cNvPr id="165" name="Straight Arrow Connector 164"/>
          <p:cNvCxnSpPr>
            <a:endCxn id="162" idx="0"/>
          </p:cNvCxnSpPr>
          <p:nvPr/>
        </p:nvCxnSpPr>
        <p:spPr>
          <a:xfrm>
            <a:off x="4453193" y="8466880"/>
            <a:ext cx="1102193" cy="328677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162" idx="0"/>
          </p:cNvCxnSpPr>
          <p:nvPr/>
        </p:nvCxnSpPr>
        <p:spPr>
          <a:xfrm flipH="1">
            <a:off x="5555386" y="8438792"/>
            <a:ext cx="987451" cy="356765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62" idx="2"/>
            <a:endCxn id="163" idx="0"/>
          </p:cNvCxnSpPr>
          <p:nvPr/>
        </p:nvCxnSpPr>
        <p:spPr>
          <a:xfrm flipH="1">
            <a:off x="5549451" y="10272885"/>
            <a:ext cx="5935" cy="344952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8256014" y="9071811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174" name="L-Shape 173"/>
          <p:cNvSpPr/>
          <p:nvPr/>
        </p:nvSpPr>
        <p:spPr>
          <a:xfrm rot="19477265">
            <a:off x="8295745" y="9419268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75" name="L-Shape 174"/>
          <p:cNvSpPr/>
          <p:nvPr/>
        </p:nvSpPr>
        <p:spPr>
          <a:xfrm rot="19477265">
            <a:off x="8295745" y="9723701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79" name="TextBox 178"/>
          <p:cNvSpPr txBox="1"/>
          <p:nvPr/>
        </p:nvSpPr>
        <p:spPr>
          <a:xfrm>
            <a:off x="8256014" y="10677406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278124" y="12031834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181" name="L-Shape 180"/>
          <p:cNvSpPr/>
          <p:nvPr/>
        </p:nvSpPr>
        <p:spPr>
          <a:xfrm rot="19477265">
            <a:off x="8277334" y="11647652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82" name="L-Shape 181"/>
          <p:cNvSpPr/>
          <p:nvPr/>
        </p:nvSpPr>
        <p:spPr>
          <a:xfrm rot="19477265">
            <a:off x="8258283" y="11328316"/>
            <a:ext cx="311714" cy="96688"/>
          </a:xfrm>
          <a:prstGeom prst="corner">
            <a:avLst>
              <a:gd name="adj1" fmla="val 23738"/>
              <a:gd name="adj2" fmla="val 2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83" name="TextBox 182"/>
          <p:cNvSpPr txBox="1"/>
          <p:nvPr/>
        </p:nvSpPr>
        <p:spPr>
          <a:xfrm>
            <a:off x="8278124" y="11818391"/>
            <a:ext cx="2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5FD72FC-2ACA-4E1D-816B-381C3B22AC9A}"/>
              </a:ext>
            </a:extLst>
          </p:cNvPr>
          <p:cNvSpPr txBox="1"/>
          <p:nvPr/>
        </p:nvSpPr>
        <p:spPr>
          <a:xfrm>
            <a:off x="117967" y="11538827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600" b="1" i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Fonte: Lobo et al 2018</a:t>
            </a:r>
            <a:endParaRPr kumimoji="1" lang="pt-BR" sz="1600" b="1" i="1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62E17C-0C78-47C1-AE71-B150F9D003B9}"/>
              </a:ext>
            </a:extLst>
          </p:cNvPr>
          <p:cNvSpPr txBox="1"/>
          <p:nvPr/>
        </p:nvSpPr>
        <p:spPr>
          <a:xfrm>
            <a:off x="3741765" y="722407"/>
            <a:ext cx="1136850" cy="462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SMSAQ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95B6CA5-9A8B-4512-ACA4-5114AE75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043"/>
            <a:ext cx="9601200" cy="5268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826719-5EA5-4162-B5AA-2DAC7C1A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6751525"/>
            <a:ext cx="9182100" cy="57721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3CF2A1-8B72-4453-8ABB-66B0450A5A01}"/>
              </a:ext>
            </a:extLst>
          </p:cNvPr>
          <p:cNvSpPr/>
          <p:nvPr/>
        </p:nvSpPr>
        <p:spPr>
          <a:xfrm>
            <a:off x="3158964" y="6139190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800" b="1" i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Fonte: Martins et al 2018</a:t>
            </a:r>
            <a:endParaRPr kumimoji="1" lang="pt-BR" sz="1800" b="1" i="1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58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626579-C14D-491E-AF08-34614385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73"/>
            <a:ext cx="9601200" cy="9710305"/>
          </a:xfrm>
          <a:prstGeom prst="rect">
            <a:avLst/>
          </a:prstGeom>
        </p:spPr>
      </p:pic>
      <p:sp>
        <p:nvSpPr>
          <p:cNvPr id="2" name="Botão de Ação: Ir para o Fim 1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D727FDEB-3C89-46AC-A9B9-FB034023B8B7}"/>
              </a:ext>
            </a:extLst>
          </p:cNvPr>
          <p:cNvSpPr/>
          <p:nvPr/>
        </p:nvSpPr>
        <p:spPr>
          <a:xfrm>
            <a:off x="552091" y="10852030"/>
            <a:ext cx="672860" cy="465827"/>
          </a:xfrm>
          <a:prstGeom prst="actionButtonE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7C3A68-A811-4513-9F76-06DBB084CFDA}"/>
              </a:ext>
            </a:extLst>
          </p:cNvPr>
          <p:cNvSpPr txBox="1"/>
          <p:nvPr/>
        </p:nvSpPr>
        <p:spPr>
          <a:xfrm>
            <a:off x="1224951" y="1001268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400" b="1" i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Xingu</a:t>
            </a:r>
            <a:endParaRPr kumimoji="1" lang="pt-BR" sz="2400" b="1" i="1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534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207</Words>
  <Application>Microsoft Office PowerPoint</Application>
  <PresentationFormat>Papel A3 (297 x 420 mm)</PresentationFormat>
  <Paragraphs>70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</dc:creator>
  <cp:lastModifiedBy>claudio barbosa</cp:lastModifiedBy>
  <cp:revision>20</cp:revision>
  <dcterms:created xsi:type="dcterms:W3CDTF">2018-09-20T12:44:51Z</dcterms:created>
  <dcterms:modified xsi:type="dcterms:W3CDTF">2018-09-21T11:17:04Z</dcterms:modified>
</cp:coreProperties>
</file>