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handoutMasterIdLst>
    <p:handoutMasterId r:id="rId33"/>
  </p:handoutMasterIdLst>
  <p:sldIdLst>
    <p:sldId id="278" r:id="rId3"/>
    <p:sldId id="358" r:id="rId4"/>
    <p:sldId id="388" r:id="rId5"/>
    <p:sldId id="389" r:id="rId6"/>
    <p:sldId id="383" r:id="rId7"/>
    <p:sldId id="354" r:id="rId8"/>
    <p:sldId id="295" r:id="rId9"/>
    <p:sldId id="355" r:id="rId10"/>
    <p:sldId id="356" r:id="rId11"/>
    <p:sldId id="357" r:id="rId12"/>
    <p:sldId id="372" r:id="rId13"/>
    <p:sldId id="359" r:id="rId14"/>
    <p:sldId id="360" r:id="rId15"/>
    <p:sldId id="361" r:id="rId16"/>
    <p:sldId id="362" r:id="rId17"/>
    <p:sldId id="364" r:id="rId18"/>
    <p:sldId id="385" r:id="rId19"/>
    <p:sldId id="386" r:id="rId20"/>
    <p:sldId id="387" r:id="rId21"/>
    <p:sldId id="279" r:id="rId22"/>
    <p:sldId id="380" r:id="rId23"/>
    <p:sldId id="280" r:id="rId24"/>
    <p:sldId id="281" r:id="rId25"/>
    <p:sldId id="384" r:id="rId26"/>
    <p:sldId id="367" r:id="rId27"/>
    <p:sldId id="368" r:id="rId28"/>
    <p:sldId id="374" r:id="rId29"/>
    <p:sldId id="378" r:id="rId30"/>
    <p:sldId id="369" r:id="rId3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13" autoAdjust="0"/>
    <p:restoredTop sz="94629" autoAdjust="0"/>
  </p:normalViewPr>
  <p:slideViewPr>
    <p:cSldViewPr>
      <p:cViewPr varScale="1">
        <p:scale>
          <a:sx n="114" d="100"/>
          <a:sy n="114" d="100"/>
        </p:scale>
        <p:origin x="187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A4C5F-4D34-4E8F-B979-151ED8C4BBFE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44468-085C-4F86-A58F-E20D56E88BE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4707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1AA90-EC1B-417F-B18F-DCB0C3E1F4B1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2EB72-AA59-471A-97FA-6E54329D991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6953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CustomShape 1">
            <a:extLst>
              <a:ext uri="{FF2B5EF4-FFF2-40B4-BE49-F238E27FC236}">
                <a16:creationId xmlns:a16="http://schemas.microsoft.com/office/drawing/2014/main" id="{C33BC2FE-A032-49CA-A409-A6DD3E54F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 typeface="StarSymbol"/>
              <a:buChar char="l"/>
              <a:tabLst/>
              <a:defRPr/>
            </a:pPr>
            <a:fld id="{D2202F1B-4BEF-4FDB-988A-3301782F3C2E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DejaVu Sans" panose="020B0603030804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 typeface="StarSymbol"/>
                <a:buChar char="l"/>
                <a:tabLst/>
                <a:defRPr/>
              </a:pPr>
              <a:t>3</a:t>
            </a:fld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DejaVu Sans" panose="020B0603030804020204" pitchFamily="34" charset="0"/>
            </a:endParaRPr>
          </a:p>
        </p:txBody>
      </p:sp>
      <p:sp>
        <p:nvSpPr>
          <p:cNvPr id="275459" name="PlaceHolder 2">
            <a:extLst>
              <a:ext uri="{FF2B5EF4-FFF2-40B4-BE49-F238E27FC236}">
                <a16:creationId xmlns:a16="http://schemas.microsoft.com/office/drawing/2014/main" id="{C902AF37-3F66-45C2-978E-4DE5D294825B}"/>
              </a:ext>
            </a:extLst>
          </p:cNvPr>
          <p:cNvSpPr>
            <a:spLocks noGrp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spcBef>
                <a:spcPct val="0"/>
              </a:spcBef>
            </a:pPr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275460" name="CustomShape 3">
            <a:extLst>
              <a:ext uri="{FF2B5EF4-FFF2-40B4-BE49-F238E27FC236}">
                <a16:creationId xmlns:a16="http://schemas.microsoft.com/office/drawing/2014/main" id="{40124AAB-01D6-4294-8490-C0935EE51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 typeface="StarSymbol"/>
              <a:buChar char="l"/>
              <a:tabLst/>
              <a:defRPr/>
            </a:pPr>
            <a:fld id="{76EDDE92-7657-4BB2-8FB7-658B712AF4CA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DejaVu Sans" panose="020B0603030804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 typeface="StarSymbol"/>
                <a:buChar char="l"/>
                <a:tabLst/>
                <a:defRPr/>
              </a:pPr>
              <a:t>3</a:t>
            </a:fld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DejaVu Sans" panose="020B0603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434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B3E7-6E05-4B7E-A59D-F9D2C04946D7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6BA3-60D1-44EC-B5CC-E9BDC1C5BBC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1972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B3E7-6E05-4B7E-A59D-F9D2C04946D7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6BA3-60D1-44EC-B5CC-E9BDC1C5BBC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4155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B3E7-6E05-4B7E-A59D-F9D2C04946D7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6BA3-60D1-44EC-B5CC-E9BDC1C5BBC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941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948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046360" cy="3977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08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608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3282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822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539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392616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6034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579920" y="3681720"/>
            <a:ext cx="392616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5606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B3E7-6E05-4B7E-A59D-F9D2C04946D7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6BA3-60D1-44EC-B5CC-E9BDC1C5BBC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19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0456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707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04636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171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9920" y="3681720"/>
            <a:ext cx="392616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392616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9363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362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B3E7-6E05-4B7E-A59D-F9D2C04946D7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6BA3-60D1-44EC-B5CC-E9BDC1C5BBC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364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B3E7-6E05-4B7E-A59D-F9D2C04946D7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6BA3-60D1-44EC-B5CC-E9BDC1C5BBC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7843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B3E7-6E05-4B7E-A59D-F9D2C04946D7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6BA3-60D1-44EC-B5CC-E9BDC1C5BBC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139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B3E7-6E05-4B7E-A59D-F9D2C04946D7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6BA3-60D1-44EC-B5CC-E9BDC1C5BBC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5705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B3E7-6E05-4B7E-A59D-F9D2C04946D7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6BA3-60D1-44EC-B5CC-E9BDC1C5BBC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967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B3E7-6E05-4B7E-A59D-F9D2C04946D7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6BA3-60D1-44EC-B5CC-E9BDC1C5BBC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5955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B3E7-6E05-4B7E-A59D-F9D2C04946D7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6BA3-60D1-44EC-B5CC-E9BDC1C5BBC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21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4B3E7-6E05-4B7E-A59D-F9D2C04946D7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C6BA3-60D1-44EC-B5CC-E9BDC1C5BBC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900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laceHolder 1">
            <a:extLst>
              <a:ext uri="{FF2B5EF4-FFF2-40B4-BE49-F238E27FC236}">
                <a16:creationId xmlns:a16="http://schemas.microsoft.com/office/drawing/2014/main" id="{D08580E8-EB59-4C3E-934E-481304DC6C9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82296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formato do texto do título</a:t>
            </a: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1F008667-EDC5-49B3-A399-B4C8A98A0771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57200" y="1604963"/>
            <a:ext cx="8047038" cy="3976687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pt-BR"/>
              <a:t>Clique para editar o formato do texto da estrutura de tópicos</a:t>
            </a:r>
            <a:endParaRPr/>
          </a:p>
          <a:p>
            <a:pPr lvl="1"/>
            <a:r>
              <a:rPr lang="pt-BR"/>
              <a:t>2.º Nível da estrutura de tópicos</a:t>
            </a:r>
            <a:endParaRPr/>
          </a:p>
          <a:p>
            <a:pPr lvl="2"/>
            <a:r>
              <a:rPr lang="pt-BR"/>
              <a:t>3.º Nível da estrutura de tópicos</a:t>
            </a:r>
            <a:endParaRPr/>
          </a:p>
          <a:p>
            <a:pPr lvl="3"/>
            <a:r>
              <a:rPr lang="pt-BR"/>
              <a:t>4.º Nível da estrutura de tópicos</a:t>
            </a:r>
            <a:endParaRPr/>
          </a:p>
          <a:p>
            <a:pPr lvl="4"/>
            <a:r>
              <a:rPr lang="pt-BR"/>
              <a:t>5.º Nível da estrutura de tópicos</a:t>
            </a:r>
            <a:endParaRPr/>
          </a:p>
          <a:p>
            <a:pPr lvl="5"/>
            <a:r>
              <a:rPr lang="pt-BR"/>
              <a:t>6.º Nível da estrutura de tópicos</a:t>
            </a:r>
            <a:endParaRPr/>
          </a:p>
          <a:p>
            <a:pPr lvl="6"/>
            <a:r>
              <a:rPr lang="pt-BR"/>
              <a:t>7.º Nível da estrutura de tópicos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040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DejaVu Sans"/>
          <a:cs typeface="DejaVu Sans" panose="020B0603030804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DejaVu Sans"/>
          <a:cs typeface="DejaVu Sans" panose="020B0603030804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DejaVu Sans"/>
          <a:cs typeface="DejaVu Sans" panose="020B0603030804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DejaVu Sans"/>
          <a:cs typeface="DejaVu Sans" panose="020B0603030804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DejaVu Sans" panose="020B0603030804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DejaVu Sans" panose="020B0603030804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DejaVu Sans" panose="020B0603030804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DejaVu Sans" panose="020B0603030804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pi.inpe.br/fipcerrado/dashboard/cerrado-rates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pi.inpe.br/fipcerrado/dashboard/cerrado-rates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suario\FIP_Cerrado%20Dropbox\Cl&#225;udio%20Almeida\Apresenta&#231;&#245;es\2018\2018_09ObsFlorestas\cerrado.mp4" TargetMode="External"/><Relationship Id="rId1" Type="http://schemas.microsoft.com/office/2007/relationships/media" Target="file:///C:\Users\Usuario\FIP_Cerrado%20Dropbox\Cl&#225;udio%20Almeida\Apresenta&#231;&#245;es\2018\2018_09ObsFlorestas\cerrado.mp4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48AFEED-1DB1-4F9C-8CC4-C3B2279BE3B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5776" y="796402"/>
            <a:ext cx="6514268" cy="6061593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A06961BB-8AC6-4BAF-918E-626ECC222CF6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  <p:sp>
        <p:nvSpPr>
          <p:cNvPr id="12" name="CaixaDeTexto 17">
            <a:extLst>
              <a:ext uri="{FF2B5EF4-FFF2-40B4-BE49-F238E27FC236}">
                <a16:creationId xmlns:a16="http://schemas.microsoft.com/office/drawing/2014/main" id="{D20153E8-0A49-4B5C-A887-8040BDF61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011042"/>
            <a:ext cx="3744416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endParaRPr lang="pt-BR" sz="1600" dirty="0">
              <a:latin typeface="Cambria" panose="02040503050406030204" pitchFamily="18" charset="0"/>
            </a:endParaRPr>
          </a:p>
          <a:p>
            <a:pPr algn="ctr"/>
            <a:r>
              <a:rPr lang="pt-BR" sz="2800" b="1" i="1" dirty="0">
                <a:latin typeface="Cambria" panose="02040503050406030204" pitchFamily="18" charset="0"/>
              </a:rPr>
              <a:t> Seminário Competências</a:t>
            </a:r>
          </a:p>
          <a:p>
            <a:pPr algn="ctr"/>
            <a:r>
              <a:rPr lang="pt-BR" sz="2800" b="1" i="1" dirty="0">
                <a:latin typeface="Cambria" panose="02040503050406030204" pitchFamily="18" charset="0"/>
              </a:rPr>
              <a:t>DPI</a:t>
            </a:r>
          </a:p>
          <a:p>
            <a:pPr algn="ctr"/>
            <a:endParaRPr lang="pt-BR" sz="2800" b="1" i="1" dirty="0">
              <a:latin typeface="Cambria" panose="02040503050406030204" pitchFamily="18" charset="0"/>
            </a:endParaRPr>
          </a:p>
          <a:p>
            <a:pPr algn="ctr"/>
            <a:r>
              <a:rPr lang="pt-BR" sz="2800" i="1" dirty="0">
                <a:latin typeface="Cambria" panose="02040503050406030204" pitchFamily="18" charset="0"/>
              </a:rPr>
              <a:t>PAMZ+</a:t>
            </a:r>
            <a:endParaRPr lang="pt-BR" sz="2800" dirty="0">
              <a:latin typeface="Cambria" panose="02040503050406030204" pitchFamily="18" charset="0"/>
            </a:endParaRPr>
          </a:p>
          <a:p>
            <a:pPr algn="ctr"/>
            <a:endParaRPr lang="pt-BR" sz="800" b="1" dirty="0">
              <a:latin typeface="Cambria" panose="02040503050406030204" pitchFamily="18" charset="0"/>
            </a:endParaRPr>
          </a:p>
          <a:p>
            <a:pPr algn="ctr"/>
            <a:endParaRPr lang="pt-BR" sz="2400" b="1" dirty="0">
              <a:latin typeface="Cambria" panose="02040503050406030204" pitchFamily="18" charset="0"/>
            </a:endParaRPr>
          </a:p>
          <a:p>
            <a:pPr algn="ctr"/>
            <a:endParaRPr lang="pt-BR" sz="2000" b="1" i="1" dirty="0">
              <a:latin typeface="Cambria" panose="02040503050406030204" pitchFamily="18" charset="0"/>
            </a:endParaRPr>
          </a:p>
          <a:p>
            <a:pPr algn="ctr"/>
            <a:r>
              <a:rPr lang="pt-BR" sz="2000" b="1" i="1" dirty="0">
                <a:latin typeface="Cambria" panose="02040503050406030204" pitchFamily="18" charset="0"/>
              </a:rPr>
              <a:t>Dr. Cláudio Almeida</a:t>
            </a:r>
          </a:p>
          <a:p>
            <a:pPr algn="ctr"/>
            <a:endParaRPr lang="pt-BR" sz="2000" b="1" i="1" dirty="0">
              <a:latin typeface="Cambria" panose="02040503050406030204" pitchFamily="18" charset="0"/>
            </a:endParaRPr>
          </a:p>
          <a:p>
            <a:pPr algn="ctr"/>
            <a:endParaRPr lang="pt-BR" sz="800" i="1" dirty="0">
              <a:latin typeface="Cambria" panose="02040503050406030204" pitchFamily="18" charset="0"/>
            </a:endParaRPr>
          </a:p>
          <a:p>
            <a:pPr algn="ctr"/>
            <a:r>
              <a:rPr lang="pt-BR" sz="2000" i="1" dirty="0">
                <a:latin typeface="Cambria" panose="02040503050406030204" pitchFamily="18" charset="0"/>
              </a:rPr>
              <a:t>Coordenador Programa de Monitoramento da Amazônia</a:t>
            </a:r>
          </a:p>
          <a:p>
            <a:pPr algn="ctr"/>
            <a:r>
              <a:rPr lang="pt-BR" sz="2000" i="1" dirty="0">
                <a:latin typeface="Cambria" panose="02040503050406030204" pitchFamily="18" charset="0"/>
              </a:rPr>
              <a:t>e Outros Biomas</a:t>
            </a:r>
          </a:p>
          <a:p>
            <a:pPr algn="ctr"/>
            <a:endParaRPr lang="pt-BR" sz="2000" i="1" dirty="0">
              <a:latin typeface="Cambria" panose="02040503050406030204" pitchFamily="18" charset="0"/>
            </a:endParaRPr>
          </a:p>
          <a:p>
            <a:pPr algn="ctr"/>
            <a:r>
              <a:rPr lang="pt-BR" sz="2400" b="1" i="1" dirty="0">
                <a:latin typeface="Cambria" panose="02040503050406030204" pitchFamily="18" charset="0"/>
              </a:rPr>
              <a:t>OBT/INPE</a:t>
            </a:r>
          </a:p>
        </p:txBody>
      </p:sp>
    </p:spTree>
    <p:extLst>
      <p:ext uri="{BB962C8B-B14F-4D97-AF65-F5344CB8AC3E}">
        <p14:creationId xmlns:p14="http://schemas.microsoft.com/office/powerpoint/2010/main" val="3920208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7">
            <a:extLst>
              <a:ext uri="{FF2B5EF4-FFF2-40B4-BE49-F238E27FC236}">
                <a16:creationId xmlns:a16="http://schemas.microsoft.com/office/drawing/2014/main" id="{D20153E8-0A49-4B5C-A887-8040BDF61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850256"/>
            <a:ext cx="328087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ClrTx/>
            </a:pPr>
            <a:r>
              <a:rPr lang="pt-BR" sz="2400" b="1" dirty="0">
                <a:latin typeface="Cambria" panose="02040503050406030204" pitchFamily="18" charset="0"/>
              </a:rPr>
              <a:t>TerraClass</a:t>
            </a:r>
          </a:p>
          <a:p>
            <a:pPr algn="ctr" eaLnBrk="1" hangingPunct="1">
              <a:buClrTx/>
            </a:pPr>
            <a:r>
              <a:rPr lang="pt-BR" b="1" dirty="0">
                <a:latin typeface="Cambria" panose="02040503050406030204" pitchFamily="18" charset="0"/>
              </a:rPr>
              <a:t>INPE + EMBRAPA + </a:t>
            </a: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IBAMA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22C5C43-1DE2-4FC1-9D7A-9A658CF71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88" y="785794"/>
            <a:ext cx="73448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ClrTx/>
            </a:pPr>
            <a:r>
              <a:rPr lang="pt-BR" sz="2400" dirty="0">
                <a:latin typeface="Cambria" panose="02040503050406030204" pitchFamily="18" charset="0"/>
              </a:rPr>
              <a:t>Uso e Cobertura da Terra</a:t>
            </a:r>
          </a:p>
          <a:p>
            <a:pPr algn="ctr" eaLnBrk="1" hangingPunct="1">
              <a:buClrTx/>
            </a:pPr>
            <a:r>
              <a:rPr lang="pt-BR" sz="2400" dirty="0">
                <a:latin typeface="Cambria" panose="02040503050406030204" pitchFamily="18" charset="0"/>
              </a:rPr>
              <a:t>Amazônia</a:t>
            </a:r>
          </a:p>
          <a:p>
            <a:pPr algn="ctr" eaLnBrk="1" hangingPunct="1">
              <a:buClrTx/>
            </a:pPr>
            <a:r>
              <a:rPr lang="pt-BR" sz="2400" dirty="0">
                <a:latin typeface="Cambria" panose="02040503050406030204" pitchFamily="18" charset="0"/>
              </a:rPr>
              <a:t>1991, 2000, 2004, 2008, 2010, 2012, 2014, </a:t>
            </a:r>
            <a:r>
              <a:rPr lang="pt-BR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2016 , 2018 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DD265A92-5B7A-459B-B57C-CB6787FEE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" y="2030691"/>
            <a:ext cx="4968552" cy="3839089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793A6130-9B85-4B1B-A357-F231A1F0E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786" y="4618876"/>
            <a:ext cx="3408016" cy="205445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7495A0D-ADED-40B9-8300-3B08139808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45" t="6711" r="8456" b="15485"/>
          <a:stretch/>
        </p:blipFill>
        <p:spPr>
          <a:xfrm>
            <a:off x="4628399" y="2153998"/>
            <a:ext cx="4515601" cy="2550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0198BD9C-4696-4ED2-B568-05E4979F14DF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163487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28FF90E4-0B73-4A39-AB0E-EE89A445EE20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  <p:sp>
        <p:nvSpPr>
          <p:cNvPr id="13" name="CaixaDeTexto 17">
            <a:extLst>
              <a:ext uri="{FF2B5EF4-FFF2-40B4-BE49-F238E27FC236}">
                <a16:creationId xmlns:a16="http://schemas.microsoft.com/office/drawing/2014/main" id="{50410461-03F4-48B9-B54C-74A6EDC19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510" y="836712"/>
            <a:ext cx="6989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ClrTx/>
            </a:pPr>
            <a:r>
              <a:rPr lang="pt-BR" sz="2400" b="1" dirty="0">
                <a:latin typeface="Cambria" panose="02040503050406030204" pitchFamily="18" charset="0"/>
              </a:rPr>
              <a:t>CERRADO</a:t>
            </a:r>
            <a:endParaRPr lang="pt-BR" b="1" dirty="0">
              <a:solidFill>
                <a:schemeClr val="tx2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190650C-E269-466A-B40C-08F27309E4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13" y="1219588"/>
            <a:ext cx="4807701" cy="5345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5062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7">
            <a:extLst>
              <a:ext uri="{FF2B5EF4-FFF2-40B4-BE49-F238E27FC236}">
                <a16:creationId xmlns:a16="http://schemas.microsoft.com/office/drawing/2014/main" id="{D20153E8-0A49-4B5C-A887-8040BDF61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82" y="1500174"/>
            <a:ext cx="3280871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ClrTx/>
            </a:pPr>
            <a:r>
              <a:rPr lang="pt-BR" sz="2400" b="1" dirty="0">
                <a:latin typeface="Cambria" panose="02040503050406030204" pitchFamily="18" charset="0"/>
              </a:rPr>
              <a:t>Histórico</a:t>
            </a:r>
          </a:p>
          <a:p>
            <a:pPr algn="ctr" eaLnBrk="1" hangingPunct="1">
              <a:buClrTx/>
            </a:pPr>
            <a:endParaRPr lang="pt-BR" sz="2400" b="1" dirty="0">
              <a:latin typeface="Cambria" panose="02040503050406030204" pitchFamily="18" charset="0"/>
            </a:endParaRPr>
          </a:p>
          <a:p>
            <a:pPr algn="ctr" eaLnBrk="1" hangingPunct="1">
              <a:buClrTx/>
            </a:pPr>
            <a:r>
              <a:rPr lang="pt-BR" sz="2400" b="1" dirty="0">
                <a:latin typeface="Cambria" panose="02040503050406030204" pitchFamily="18" charset="0"/>
              </a:rPr>
              <a:t>FREL Cerrado </a:t>
            </a:r>
          </a:p>
          <a:p>
            <a:pPr algn="ctr" eaLnBrk="1" hangingPunct="1">
              <a:buClrTx/>
            </a:pPr>
            <a:r>
              <a:rPr lang="pt-BR" sz="2400" b="1" dirty="0">
                <a:latin typeface="Cambria" panose="02040503050406030204" pitchFamily="18" charset="0"/>
              </a:rPr>
              <a:t> Cerrado Jalapão  </a:t>
            </a:r>
          </a:p>
          <a:p>
            <a:pPr algn="ctr" eaLnBrk="1" hangingPunct="1">
              <a:buClrTx/>
            </a:pPr>
            <a:r>
              <a:rPr lang="pt-BR" sz="2400" b="1" dirty="0">
                <a:latin typeface="Cambria" panose="02040503050406030204" pitchFamily="18" charset="0"/>
              </a:rPr>
              <a:t>Programa Cerrado</a:t>
            </a:r>
          </a:p>
          <a:p>
            <a:pPr algn="ctr" eaLnBrk="1" hangingPunct="1">
              <a:buClrTx/>
            </a:pPr>
            <a:endParaRPr lang="pt-BR" sz="2400" b="1" dirty="0">
              <a:latin typeface="Cambria" panose="02040503050406030204" pitchFamily="18" charset="0"/>
            </a:endParaRPr>
          </a:p>
          <a:p>
            <a:pPr algn="ctr" eaLnBrk="1" hangingPunct="1">
              <a:buClrTx/>
            </a:pPr>
            <a:r>
              <a:rPr lang="pt-BR" sz="2400" b="1" dirty="0">
                <a:latin typeface="Cambria" panose="02040503050406030204" pitchFamily="18" charset="0"/>
              </a:rPr>
              <a:t>KFW </a:t>
            </a:r>
          </a:p>
          <a:p>
            <a:pPr algn="ctr" eaLnBrk="1" hangingPunct="1">
              <a:buClrTx/>
            </a:pPr>
            <a:r>
              <a:rPr lang="pt-BR" sz="2400" b="1" dirty="0">
                <a:latin typeface="Cambria" panose="02040503050406030204" pitchFamily="18" charset="0"/>
              </a:rPr>
              <a:t>GIZ </a:t>
            </a:r>
          </a:p>
          <a:p>
            <a:pPr algn="ctr" eaLnBrk="1" hangingPunct="1">
              <a:buClrTx/>
            </a:pPr>
            <a:r>
              <a:rPr lang="pt-BR" sz="2400" b="1" dirty="0">
                <a:latin typeface="Cambria" panose="02040503050406030204" pitchFamily="18" charset="0"/>
              </a:rPr>
              <a:t> DEFRA </a:t>
            </a:r>
          </a:p>
          <a:p>
            <a:pPr algn="ctr" eaLnBrk="1" hangingPunct="1">
              <a:buClrTx/>
            </a:pPr>
            <a:r>
              <a:rPr lang="pt-BR" sz="2400" b="1" dirty="0">
                <a:latin typeface="Cambria" panose="02040503050406030204" pitchFamily="18" charset="0"/>
              </a:rPr>
              <a:t> Banco Mundial </a:t>
            </a:r>
          </a:p>
          <a:p>
            <a:pPr algn="ctr" eaLnBrk="1" hangingPunct="1">
              <a:buClrTx/>
            </a:pPr>
            <a:r>
              <a:rPr lang="pt-BR" sz="2400" b="1" dirty="0">
                <a:latin typeface="Cambria" panose="02040503050406030204" pitchFamily="18" charset="0"/>
              </a:rPr>
              <a:t> MMA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22C5C43-1DE2-4FC1-9D7A-9A658CF71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20" y="785794"/>
            <a:ext cx="52565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ClrTx/>
            </a:pPr>
            <a:r>
              <a:rPr lang="pt-BR" sz="2400" dirty="0">
                <a:latin typeface="Cambria" panose="02040503050406030204" pitchFamily="18" charset="0"/>
              </a:rPr>
              <a:t>Desmatamento</a:t>
            </a:r>
          </a:p>
          <a:p>
            <a:pPr algn="ctr" eaLnBrk="1" hangingPunct="1">
              <a:buClrTx/>
            </a:pPr>
            <a:r>
              <a:rPr lang="pt-BR" sz="2400" dirty="0">
                <a:latin typeface="Cambria" panose="02040503050406030204" pitchFamily="18" charset="0"/>
              </a:rPr>
              <a:t>2000, 2002, 2004, 2006, </a:t>
            </a:r>
          </a:p>
          <a:p>
            <a:pPr algn="ctr" eaLnBrk="1" hangingPunct="1">
              <a:buClrTx/>
            </a:pPr>
            <a:r>
              <a:rPr lang="pt-BR" sz="2400" dirty="0">
                <a:latin typeface="Cambria" panose="02040503050406030204" pitchFamily="18" charset="0"/>
              </a:rPr>
              <a:t>2008, 2010, 2012, 2013, 2014 e 2015</a:t>
            </a:r>
          </a:p>
        </p:txBody>
      </p:sp>
      <p:pic>
        <p:nvPicPr>
          <p:cNvPr id="15" name="Espaço Reservado para Conteúdo 4">
            <a:extLst>
              <a:ext uri="{FF2B5EF4-FFF2-40B4-BE49-F238E27FC236}">
                <a16:creationId xmlns:a16="http://schemas.microsoft.com/office/drawing/2014/main" id="{0CF87CD3-6DBE-4947-B03D-F90D8F87BB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071934" y="2000240"/>
            <a:ext cx="2160000" cy="20808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Espaço Reservado para Conteúdo 4">
            <a:extLst>
              <a:ext uri="{FF2B5EF4-FFF2-40B4-BE49-F238E27FC236}">
                <a16:creationId xmlns:a16="http://schemas.microsoft.com/office/drawing/2014/main" id="{89BA0560-9819-4D3D-A326-943C013C9A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572264" y="2000240"/>
            <a:ext cx="2160000" cy="20766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Espaço Reservado para Conteúdo 3">
            <a:extLst>
              <a:ext uri="{FF2B5EF4-FFF2-40B4-BE49-F238E27FC236}">
                <a16:creationId xmlns:a16="http://schemas.microsoft.com/office/drawing/2014/main" id="{6A26A8D7-07FE-42FC-A0EF-C4AE11F3A8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071934" y="4344752"/>
            <a:ext cx="2160000" cy="20734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Espaço Reservado para Conteúdo 4">
            <a:extLst>
              <a:ext uri="{FF2B5EF4-FFF2-40B4-BE49-F238E27FC236}">
                <a16:creationId xmlns:a16="http://schemas.microsoft.com/office/drawing/2014/main" id="{53F33E03-120F-494E-AED0-8D70F916BB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572264" y="4357694"/>
            <a:ext cx="2160000" cy="20787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962843D8-1DF6-4B5E-889C-559523931378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680857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DA16CEF-1F54-4F17-A251-8E5BE80C7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852" y="1497090"/>
            <a:ext cx="4320720" cy="508911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7">
            <a:extLst>
              <a:ext uri="{FF2B5EF4-FFF2-40B4-BE49-F238E27FC236}">
                <a16:creationId xmlns:a16="http://schemas.microsoft.com/office/drawing/2014/main" id="{D20153E8-0A49-4B5C-A887-8040BDF61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82" y="1500174"/>
            <a:ext cx="3280871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ClrTx/>
            </a:pPr>
            <a:r>
              <a:rPr lang="pt-BR" sz="2400" b="1" dirty="0">
                <a:latin typeface="Cambria" panose="02040503050406030204" pitchFamily="18" charset="0"/>
              </a:rPr>
              <a:t>Histórico</a:t>
            </a:r>
          </a:p>
          <a:p>
            <a:pPr algn="ctr" eaLnBrk="1" hangingPunct="1">
              <a:buClrTx/>
            </a:pPr>
            <a:endParaRPr lang="pt-BR" sz="2400" b="1" dirty="0">
              <a:latin typeface="Cambria" panose="02040503050406030204" pitchFamily="18" charset="0"/>
            </a:endParaRPr>
          </a:p>
          <a:p>
            <a:pPr algn="ctr" eaLnBrk="1" hangingPunct="1">
              <a:buClrTx/>
            </a:pPr>
            <a:r>
              <a:rPr lang="pt-BR" sz="2000" b="1" dirty="0">
                <a:latin typeface="Cambria" panose="02040503050406030204" pitchFamily="18" charset="0"/>
              </a:rPr>
              <a:t>Programa de Investimento Florestal (FIP)</a:t>
            </a:r>
          </a:p>
          <a:p>
            <a:pPr algn="ctr" eaLnBrk="1" hangingPunct="1">
              <a:buClrTx/>
            </a:pPr>
            <a:endParaRPr lang="pt-BR" sz="2000" b="1" dirty="0">
              <a:latin typeface="Cambria" panose="02040503050406030204" pitchFamily="18" charset="0"/>
            </a:endParaRPr>
          </a:p>
          <a:p>
            <a:pPr algn="ctr" eaLnBrk="1" hangingPunct="1">
              <a:buClrTx/>
            </a:pPr>
            <a:r>
              <a:rPr lang="pt-BR" dirty="0"/>
              <a:t>“Desenvolvimento de Sistemas de Prevenção de Incêndios Florestais e Monitoramento da Cobertura Vegetal do Cerrado Brasileiro”</a:t>
            </a:r>
            <a:endParaRPr lang="pt-BR" sz="2000" b="1" dirty="0">
              <a:latin typeface="Cambria" panose="02040503050406030204" pitchFamily="18" charset="0"/>
            </a:endParaRPr>
          </a:p>
          <a:p>
            <a:pPr algn="ctr" eaLnBrk="1" hangingPunct="1">
              <a:buClrTx/>
            </a:pPr>
            <a:r>
              <a:rPr lang="pt-BR" sz="2400" b="1" dirty="0">
                <a:latin typeface="Cambria" panose="02040503050406030204" pitchFamily="18" charset="0"/>
              </a:rPr>
              <a:t>  </a:t>
            </a:r>
          </a:p>
          <a:p>
            <a:pPr algn="ctr" eaLnBrk="1" hangingPunct="1">
              <a:buClrTx/>
            </a:pPr>
            <a:r>
              <a:rPr lang="pt-BR" sz="2400" b="1" dirty="0">
                <a:latin typeface="Cambria" panose="02040503050406030204" pitchFamily="18" charset="0"/>
              </a:rPr>
              <a:t> Banco Mundial </a:t>
            </a:r>
          </a:p>
          <a:p>
            <a:pPr algn="ctr" eaLnBrk="1" hangingPunct="1">
              <a:buClrTx/>
            </a:pPr>
            <a:r>
              <a:rPr lang="pt-BR" sz="2400" b="1" dirty="0">
                <a:latin typeface="Cambria" panose="02040503050406030204" pitchFamily="18" charset="0"/>
              </a:rPr>
              <a:t> MCTIC</a:t>
            </a:r>
          </a:p>
          <a:p>
            <a:pPr algn="ctr" eaLnBrk="1" hangingPunct="1">
              <a:buClrTx/>
            </a:pPr>
            <a:endParaRPr lang="pt-BR" sz="2400" b="1" dirty="0">
              <a:latin typeface="Cambria" panose="02040503050406030204" pitchFamily="18" charset="0"/>
            </a:endParaRPr>
          </a:p>
          <a:p>
            <a:pPr algn="ctr" eaLnBrk="1" hangingPunct="1">
              <a:buClrTx/>
            </a:pPr>
            <a:r>
              <a:rPr lang="pt-BR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Até 2019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22C5C43-1DE2-4FC1-9D7A-9A658CF71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20" y="785794"/>
            <a:ext cx="5256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ClrTx/>
            </a:pPr>
            <a:r>
              <a:rPr lang="pt-BR" sz="2400" dirty="0">
                <a:latin typeface="Cambria" panose="02040503050406030204" pitchFamily="18" charset="0"/>
              </a:rPr>
              <a:t>Desmatamento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D39320A-F08E-46A2-A8D3-DF4574D6B5A9}"/>
              </a:ext>
            </a:extLst>
          </p:cNvPr>
          <p:cNvSpPr/>
          <p:nvPr/>
        </p:nvSpPr>
        <p:spPr>
          <a:xfrm>
            <a:off x="4782120" y="1628800"/>
            <a:ext cx="216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Cambria" panose="02040503050406030204" pitchFamily="18" charset="0"/>
              </a:rPr>
              <a:t>2016 = 6.777 km</a:t>
            </a:r>
            <a:r>
              <a:rPr lang="pt-BR" baseline="30000" dirty="0">
                <a:latin typeface="Cambria" panose="02040503050406030204" pitchFamily="18" charset="0"/>
              </a:rPr>
              <a:t>2</a:t>
            </a:r>
            <a:r>
              <a:rPr lang="pt-BR" dirty="0">
                <a:latin typeface="Cambria" panose="02040503050406030204" pitchFamily="18" charset="0"/>
              </a:rPr>
              <a:t> </a:t>
            </a:r>
          </a:p>
          <a:p>
            <a:r>
              <a:rPr lang="pt-BR" dirty="0">
                <a:latin typeface="Cambria" panose="02040503050406030204" pitchFamily="18" charset="0"/>
              </a:rPr>
              <a:t>2017 = 7.408 km</a:t>
            </a:r>
            <a:r>
              <a:rPr lang="pt-BR" baseline="30000" dirty="0">
                <a:latin typeface="Cambria" panose="02040503050406030204" pitchFamily="18" charset="0"/>
              </a:rPr>
              <a:t>2</a:t>
            </a:r>
            <a:r>
              <a:rPr lang="pt-BR" dirty="0"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1A6449E-7DEC-467D-A21A-4D44E1BD1E50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030094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7">
            <a:extLst>
              <a:ext uri="{FF2B5EF4-FFF2-40B4-BE49-F238E27FC236}">
                <a16:creationId xmlns:a16="http://schemas.microsoft.com/office/drawing/2014/main" id="{D20153E8-0A49-4B5C-A887-8040BDF61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6193" y="801403"/>
            <a:ext cx="92763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ClrTx/>
            </a:pPr>
            <a:r>
              <a:rPr lang="pt-BR" sz="2800" b="1" dirty="0">
                <a:latin typeface="Cambria" panose="02040503050406030204" pitchFamily="18" charset="0"/>
              </a:rPr>
              <a:t>Incremento anual do desmatamento</a:t>
            </a:r>
            <a:endParaRPr lang="pt-BR" sz="2400" b="1" dirty="0">
              <a:latin typeface="Cambria" panose="02040503050406030204" pitchFamily="18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pic>
        <p:nvPicPr>
          <p:cNvPr id="3" name="Imagem 2">
            <a:hlinkClick r:id="rId3"/>
            <a:extLst>
              <a:ext uri="{FF2B5EF4-FFF2-40B4-BE49-F238E27FC236}">
                <a16:creationId xmlns:a16="http://schemas.microsoft.com/office/drawing/2014/main" id="{2CF1AB35-220E-4EF1-B2ED-842254D55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000" y="5940097"/>
            <a:ext cx="2160000" cy="548571"/>
          </a:xfrm>
          <a:prstGeom prst="rect">
            <a:avLst/>
          </a:prstGeom>
        </p:spPr>
      </p:pic>
      <p:pic>
        <p:nvPicPr>
          <p:cNvPr id="13" name="Imagem 12" descr="C:\Users\Jair\Pictures\desmatamento_cerrado.png">
            <a:extLst>
              <a:ext uri="{FF2B5EF4-FFF2-40B4-BE49-F238E27FC236}">
                <a16:creationId xmlns:a16="http://schemas.microsoft.com/office/drawing/2014/main" id="{BC504C44-9AC3-4C86-B2C4-5BF78DE7BFA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29657"/>
            <a:ext cx="7848872" cy="440858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A6379AC-8B82-4AA1-9EB8-25990C257C17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272409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7">
            <a:extLst>
              <a:ext uri="{FF2B5EF4-FFF2-40B4-BE49-F238E27FC236}">
                <a16:creationId xmlns:a16="http://schemas.microsoft.com/office/drawing/2014/main" id="{D20153E8-0A49-4B5C-A887-8040BDF61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6193" y="801403"/>
            <a:ext cx="92763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ClrTx/>
            </a:pPr>
            <a:r>
              <a:rPr lang="pt-BR" sz="2800" b="1" dirty="0">
                <a:latin typeface="Cambria" panose="02040503050406030204" pitchFamily="18" charset="0"/>
              </a:rPr>
              <a:t>Incremento anual do desmatamento</a:t>
            </a:r>
            <a:endParaRPr lang="pt-BR" sz="2400" b="1" dirty="0">
              <a:latin typeface="Cambria" panose="02040503050406030204" pitchFamily="18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pic>
        <p:nvPicPr>
          <p:cNvPr id="3" name="Imagem 2">
            <a:hlinkClick r:id="rId3"/>
            <a:extLst>
              <a:ext uri="{FF2B5EF4-FFF2-40B4-BE49-F238E27FC236}">
                <a16:creationId xmlns:a16="http://schemas.microsoft.com/office/drawing/2014/main" id="{2CF1AB35-220E-4EF1-B2ED-842254D55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996" y="5943278"/>
            <a:ext cx="2160000" cy="548571"/>
          </a:xfrm>
          <a:prstGeom prst="rect">
            <a:avLst/>
          </a:prstGeom>
        </p:spPr>
      </p:pic>
      <p:pic>
        <p:nvPicPr>
          <p:cNvPr id="13" name="Imagem 12" descr="C:\Users\Jair\Pictures\desmatamento_cerrado.png">
            <a:extLst>
              <a:ext uri="{FF2B5EF4-FFF2-40B4-BE49-F238E27FC236}">
                <a16:creationId xmlns:a16="http://schemas.microsoft.com/office/drawing/2014/main" id="{BC504C44-9AC3-4C86-B2C4-5BF78DE7BFA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29657"/>
            <a:ext cx="7848872" cy="440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8828020-8BC4-416A-B687-CE0EBC3F06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8" y="1315385"/>
            <a:ext cx="2794166" cy="2741939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D599C7AA-AAB7-40F9-AD49-97B2F7C73174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743374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50F17791-0DC9-4B28-89C9-3BD3516F4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8" t="16596" r="47105" b="47900"/>
          <a:stretch/>
        </p:blipFill>
        <p:spPr>
          <a:xfrm>
            <a:off x="5004048" y="3212976"/>
            <a:ext cx="3677613" cy="3360904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13">
            <a:extLst>
              <a:ext uri="{FF2B5EF4-FFF2-40B4-BE49-F238E27FC236}">
                <a16:creationId xmlns:a16="http://schemas.microsoft.com/office/drawing/2014/main" id="{A0F56E0A-685E-4C6A-9989-9C31BB217013}"/>
              </a:ext>
            </a:extLst>
          </p:cNvPr>
          <p:cNvSpPr/>
          <p:nvPr/>
        </p:nvSpPr>
        <p:spPr>
          <a:xfrm>
            <a:off x="4013172" y="1104617"/>
            <a:ext cx="4716025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pt-BR" sz="2800" b="1" dirty="0"/>
              <a:t>DETER-B Cerrado</a:t>
            </a:r>
          </a:p>
          <a:p>
            <a:pPr marL="342900" indent="-342900" algn="ctr"/>
            <a:r>
              <a:rPr lang="pt-BR" sz="2800" b="1" dirty="0"/>
              <a:t>Monitoramento Contínuo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FB21CEF-583F-4EAE-BD00-AF63FC31384E}"/>
              </a:ext>
            </a:extLst>
          </p:cNvPr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F0D0004-EF22-40E7-B351-88CC8BE570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0" t="12679" r="50000" b="51817"/>
          <a:stretch/>
        </p:blipFill>
        <p:spPr>
          <a:xfrm>
            <a:off x="306291" y="1503462"/>
            <a:ext cx="3761653" cy="3437706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90450A01-2595-457D-80E9-58654E6EB763}"/>
              </a:ext>
            </a:extLst>
          </p:cNvPr>
          <p:cNvSpPr/>
          <p:nvPr/>
        </p:nvSpPr>
        <p:spPr>
          <a:xfrm>
            <a:off x="272783" y="4970681"/>
            <a:ext cx="1438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Cambria" panose="02040503050406030204" pitchFamily="18" charset="0"/>
              </a:rPr>
              <a:t>25/05/2018</a:t>
            </a:r>
            <a:endParaRPr lang="pt-BR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81DEDCE-9CCB-4E24-B5A2-C699BFB40DBC}"/>
              </a:ext>
            </a:extLst>
          </p:cNvPr>
          <p:cNvSpPr/>
          <p:nvPr/>
        </p:nvSpPr>
        <p:spPr>
          <a:xfrm>
            <a:off x="7290983" y="2843644"/>
            <a:ext cx="1438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Cambria" panose="02040503050406030204" pitchFamily="18" charset="0"/>
              </a:rPr>
              <a:t>11/06/2018</a:t>
            </a:r>
            <a:endParaRPr lang="pt-BR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FDBC016-4C1C-4C66-9B76-F9A8F43A15BF}"/>
              </a:ext>
            </a:extLst>
          </p:cNvPr>
          <p:cNvSpPr/>
          <p:nvPr/>
        </p:nvSpPr>
        <p:spPr>
          <a:xfrm>
            <a:off x="-10" y="5426203"/>
            <a:ext cx="4716025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pt-BR" sz="2800" b="1" dirty="0"/>
              <a:t>Imagens CBERS4</a:t>
            </a:r>
          </a:p>
          <a:p>
            <a:pPr marL="342900" indent="-342900" algn="ctr"/>
            <a:r>
              <a:rPr lang="pt-BR" sz="2800" b="1" dirty="0"/>
              <a:t>AWFI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774EECF-319D-4B2A-8EB9-CAD2D6632FBD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878806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aptura de Tela 2018-09-20 às 18.52.46.png">
            <a:extLst>
              <a:ext uri="{FF2B5EF4-FFF2-40B4-BE49-F238E27FC236}">
                <a16:creationId xmlns:a16="http://schemas.microsoft.com/office/drawing/2014/main" id="{3C63BFF7-C4EC-4F8B-8AD7-AFB513051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626"/>
            <a:ext cx="9144000" cy="4649972"/>
          </a:xfrm>
          <a:prstGeom prst="rect">
            <a:avLst/>
          </a:prstGeom>
        </p:spPr>
      </p:pic>
      <p:pic>
        <p:nvPicPr>
          <p:cNvPr id="20" name="Picture 4" descr="Captura de Tela 2018-09-20 às 18.59.06.png">
            <a:extLst>
              <a:ext uri="{FF2B5EF4-FFF2-40B4-BE49-F238E27FC236}">
                <a16:creationId xmlns:a16="http://schemas.microsoft.com/office/drawing/2014/main" id="{BB401D1E-DA3D-4044-A775-4618B51E1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22" y="4241294"/>
            <a:ext cx="3773060" cy="2587429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8FB21CEF-583F-4EAE-BD00-AF63FC31384E}"/>
              </a:ext>
            </a:extLst>
          </p:cNvPr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774EECF-319D-4B2A-8EB9-CAD2D6632FBD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100699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8FB21CEF-583F-4EAE-BD00-AF63FC31384E}"/>
              </a:ext>
            </a:extLst>
          </p:cNvPr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774EECF-319D-4B2A-8EB9-CAD2D6632FBD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  <p:pic>
        <p:nvPicPr>
          <p:cNvPr id="8" name="Picture 3" descr="Captura de Tela 2018-09-20 às 18.53.28.png">
            <a:extLst>
              <a:ext uri="{FF2B5EF4-FFF2-40B4-BE49-F238E27FC236}">
                <a16:creationId xmlns:a16="http://schemas.microsoft.com/office/drawing/2014/main" id="{E816FC3B-0F6C-4499-99FD-849620C8AA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82" y="4673335"/>
            <a:ext cx="3051082" cy="1538334"/>
          </a:xfrm>
          <a:prstGeom prst="rect">
            <a:avLst/>
          </a:prstGeom>
        </p:spPr>
      </p:pic>
      <p:pic>
        <p:nvPicPr>
          <p:cNvPr id="11" name="Picture 4" descr="Captura de Tela 2018-09-20 às 18.53.44.png">
            <a:extLst>
              <a:ext uri="{FF2B5EF4-FFF2-40B4-BE49-F238E27FC236}">
                <a16:creationId xmlns:a16="http://schemas.microsoft.com/office/drawing/2014/main" id="{E4C79F72-275B-41BD-9895-83AAC665B7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55461"/>
            <a:ext cx="3018371" cy="1526605"/>
          </a:xfrm>
          <a:prstGeom prst="rect">
            <a:avLst/>
          </a:prstGeom>
        </p:spPr>
      </p:pic>
      <p:pic>
        <p:nvPicPr>
          <p:cNvPr id="12" name="Picture 5" descr="Captura de Tela 2018-09-20 às 18.54.10.png">
            <a:extLst>
              <a:ext uri="{FF2B5EF4-FFF2-40B4-BE49-F238E27FC236}">
                <a16:creationId xmlns:a16="http://schemas.microsoft.com/office/drawing/2014/main" id="{482B3604-B6AE-4866-82DD-C7BCE3B211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605" y="2858251"/>
            <a:ext cx="3002959" cy="1468532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11FF3BBF-F0D3-435E-8D04-6AF8250C8792}"/>
              </a:ext>
            </a:extLst>
          </p:cNvPr>
          <p:cNvSpPr txBox="1"/>
          <p:nvPr/>
        </p:nvSpPr>
        <p:spPr>
          <a:xfrm>
            <a:off x="1461361" y="1702236"/>
            <a:ext cx="1419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Jun/2018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9B1BA500-28D9-498E-8411-B9F722D2E7D1}"/>
              </a:ext>
            </a:extLst>
          </p:cNvPr>
          <p:cNvSpPr/>
          <p:nvPr/>
        </p:nvSpPr>
        <p:spPr>
          <a:xfrm>
            <a:off x="1461361" y="3347584"/>
            <a:ext cx="1419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Jul/2018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3EBE06CC-0D50-4397-92FE-C63BEA758537}"/>
              </a:ext>
            </a:extLst>
          </p:cNvPr>
          <p:cNvSpPr/>
          <p:nvPr/>
        </p:nvSpPr>
        <p:spPr>
          <a:xfrm>
            <a:off x="1461361" y="5211670"/>
            <a:ext cx="1419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Ago/2018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31940825-A926-48E3-A772-B747F8579F02}"/>
              </a:ext>
            </a:extLst>
          </p:cNvPr>
          <p:cNvSpPr txBox="1"/>
          <p:nvPr/>
        </p:nvSpPr>
        <p:spPr>
          <a:xfrm>
            <a:off x="858121" y="764152"/>
            <a:ext cx="2974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Imagem</a:t>
            </a:r>
            <a:r>
              <a:rPr lang="en-US" sz="2400" dirty="0"/>
              <a:t> Planet (3m)</a:t>
            </a:r>
          </a:p>
        </p:txBody>
      </p:sp>
    </p:spTree>
    <p:extLst>
      <p:ext uri="{BB962C8B-B14F-4D97-AF65-F5344CB8AC3E}">
        <p14:creationId xmlns:p14="http://schemas.microsoft.com/office/powerpoint/2010/main" val="4096769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32527CC-6CE0-42FC-B79D-4A03692CF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35" y="756139"/>
            <a:ext cx="8054930" cy="6101861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8FB21CEF-583F-4EAE-BD00-AF63FC31384E}"/>
              </a:ext>
            </a:extLst>
          </p:cNvPr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774EECF-319D-4B2A-8EB9-CAD2D6632FBD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71233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-9878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28FF90E4-0B73-4A39-AB0E-EE89A445EE20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7D237352-712B-4827-87DE-38351E940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028" y="1331297"/>
            <a:ext cx="28194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pt-BR" altLang="pt-BR" sz="1600" b="0" dirty="0">
                <a:solidFill>
                  <a:srgbClr val="000000"/>
                </a:solidFill>
              </a:rPr>
              <a:t>Produzir ciência e tecnologia nas áreas espacial e do ambiente terrestre e oferecer produtos e serviços singulares em benefício do Brasil. 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AA275AF6-D2AB-4BBD-B35F-75BC82189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928" y="3058151"/>
            <a:ext cx="2209800" cy="738188"/>
          </a:xfrm>
          <a:prstGeom prst="rect">
            <a:avLst/>
          </a:prstGeom>
          <a:gradFill rotWithShape="1">
            <a:gsLst>
              <a:gs pos="0">
                <a:srgbClr val="EDEDFF"/>
              </a:gs>
              <a:gs pos="64999">
                <a:srgbClr val="D3D3FB"/>
              </a:gs>
              <a:gs pos="100000">
                <a:srgbClr val="C1C1FB"/>
              </a:gs>
            </a:gsLst>
            <a:lin ang="5400000" scaled="1"/>
          </a:gradFill>
          <a:ln w="9525">
            <a:solidFill>
              <a:srgbClr val="9494C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1200"/>
              </a:spcBef>
            </a:pPr>
            <a:r>
              <a:rPr lang="bg-BG" altLang="pt-BR" sz="1400">
                <a:solidFill>
                  <a:srgbClr val="000000"/>
                </a:solidFill>
              </a:rPr>
              <a:t>Coordenação-Geral de Observação</a:t>
            </a:r>
          </a:p>
          <a:p>
            <a:pPr algn="ctr" eaLnBrk="1" hangingPunct="1"/>
            <a:endParaRPr lang="en-US" altLang="pt-BR" sz="1400">
              <a:solidFill>
                <a:srgbClr val="000000"/>
              </a:solidFill>
            </a:endParaRPr>
          </a:p>
        </p:txBody>
      </p:sp>
      <p:cxnSp>
        <p:nvCxnSpPr>
          <p:cNvPr id="16" name="Straight Arrow Connector 16">
            <a:extLst>
              <a:ext uri="{FF2B5EF4-FFF2-40B4-BE49-F238E27FC236}">
                <a16:creationId xmlns:a16="http://schemas.microsoft.com/office/drawing/2014/main" id="{359D1792-34C2-4DBF-BE54-ADE54F92DC76}"/>
              </a:ext>
            </a:extLst>
          </p:cNvPr>
          <p:cNvCxnSpPr>
            <a:cxnSpLocks noChangeShapeType="1"/>
            <a:stCxn id="15" idx="0"/>
          </p:cNvCxnSpPr>
          <p:nvPr/>
        </p:nvCxnSpPr>
        <p:spPr bwMode="auto">
          <a:xfrm flipV="1">
            <a:off x="5028828" y="2219951"/>
            <a:ext cx="0" cy="838200"/>
          </a:xfrm>
          <a:prstGeom prst="straightConnector1">
            <a:avLst/>
          </a:prstGeom>
          <a:noFill/>
          <a:ln w="19050">
            <a:solidFill>
              <a:srgbClr val="000090"/>
            </a:solidFill>
            <a:round/>
            <a:headEnd/>
            <a:tailEnd type="arrow" w="med" len="med"/>
          </a:ln>
        </p:spPr>
      </p:cxnSp>
      <p:grpSp>
        <p:nvGrpSpPr>
          <p:cNvPr id="17" name="Group 32789">
            <a:extLst>
              <a:ext uri="{FF2B5EF4-FFF2-40B4-BE49-F238E27FC236}">
                <a16:creationId xmlns:a16="http://schemas.microsoft.com/office/drawing/2014/main" id="{56FFBEC4-F1A4-4DE9-887F-0F21A6A99CFB}"/>
              </a:ext>
            </a:extLst>
          </p:cNvPr>
          <p:cNvGrpSpPr>
            <a:grpSpLocks/>
          </p:cNvGrpSpPr>
          <p:nvPr/>
        </p:nvGrpSpPr>
        <p:grpSpPr bwMode="auto">
          <a:xfrm>
            <a:off x="1629991" y="5115551"/>
            <a:ext cx="1920875" cy="1100138"/>
            <a:chOff x="914400" y="3581400"/>
            <a:chExt cx="1919820" cy="1100554"/>
          </a:xfrm>
        </p:grpSpPr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3296665B-C956-422C-A3A7-D8D2913A5F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400" y="3581400"/>
              <a:ext cx="1919820" cy="738467"/>
            </a:xfrm>
            <a:prstGeom prst="rect">
              <a:avLst/>
            </a:prstGeom>
            <a:solidFill>
              <a:srgbClr val="E8E8F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FFFF00">
                  <a:alpha val="37999"/>
                </a:srgbClr>
              </a:outerShdw>
            </a:effectLst>
          </p:spPr>
          <p:txBody>
            <a:bodyPr>
              <a:spAutoFit/>
            </a:bodyPr>
            <a:lstStyle>
              <a:defPPr>
                <a:defRPr lang="en-US"/>
              </a:defPPr>
              <a:lvl1pPr algn="ctr">
                <a:defRPr sz="1400"/>
              </a:lvl1pPr>
            </a:lstStyle>
            <a:p>
              <a:pPr>
                <a:defRPr/>
              </a:pPr>
              <a:r>
                <a:rPr lang="bg-BG" b="1" dirty="0">
                  <a:solidFill>
                    <a:schemeClr val="dk1"/>
                  </a:solidFill>
                  <a:latin typeface="+mn-lt"/>
                  <a:ea typeface="+mn-ea"/>
                </a:rPr>
                <a:t>Divisão de Processamento de Imagens</a:t>
              </a:r>
              <a:endParaRPr lang="en-US" b="1" dirty="0">
                <a:solidFill>
                  <a:schemeClr val="dk1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D5A8861B-07F9-4F5E-A39E-14D50F3711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400" y="4343400"/>
              <a:ext cx="1905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pt-BR" sz="1600">
                  <a:solidFill>
                    <a:srgbClr val="0000FF"/>
                  </a:solidFill>
                </a:rPr>
                <a:t>www.dpi.inpe.br</a:t>
              </a:r>
            </a:p>
          </p:txBody>
        </p:sp>
      </p:grpSp>
      <p:grpSp>
        <p:nvGrpSpPr>
          <p:cNvPr id="20" name="Group 32790">
            <a:extLst>
              <a:ext uri="{FF2B5EF4-FFF2-40B4-BE49-F238E27FC236}">
                <a16:creationId xmlns:a16="http://schemas.microsoft.com/office/drawing/2014/main" id="{A17E5DFD-73A8-40D7-92F8-C851608614CF}"/>
              </a:ext>
            </a:extLst>
          </p:cNvPr>
          <p:cNvGrpSpPr>
            <a:grpSpLocks/>
          </p:cNvGrpSpPr>
          <p:nvPr/>
        </p:nvGrpSpPr>
        <p:grpSpPr bwMode="auto">
          <a:xfrm>
            <a:off x="4000128" y="5115551"/>
            <a:ext cx="2057400" cy="1100138"/>
            <a:chOff x="3581400" y="3581400"/>
            <a:chExt cx="2057400" cy="1100554"/>
          </a:xfrm>
        </p:grpSpPr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2BECDDF0-98B7-48ED-8313-FAA80E5702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1400" y="3581400"/>
              <a:ext cx="2057400" cy="73846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FFFF00">
                  <a:alpha val="37999"/>
                </a:srgbClr>
              </a:outerShdw>
            </a:effectLst>
          </p:spPr>
          <p:txBody>
            <a:bodyPr>
              <a:spAutoFit/>
            </a:bodyPr>
            <a:lstStyle>
              <a:defPPr>
                <a:defRPr lang="en-US"/>
              </a:defPPr>
              <a:lvl1pPr algn="ctr">
                <a:defRPr sz="1400"/>
              </a:lvl1pPr>
            </a:lstStyle>
            <a:p>
              <a:pPr>
                <a:defRPr/>
              </a:pPr>
              <a:r>
                <a:rPr lang="bg-BG" dirty="0">
                  <a:solidFill>
                    <a:schemeClr val="dk1"/>
                  </a:solidFill>
                  <a:latin typeface="+mn-lt"/>
                  <a:ea typeface="+mn-ea"/>
                </a:rPr>
                <a:t>Divisão de Sensoriamento Remoto</a:t>
              </a:r>
              <a:endParaRPr lang="en-US" dirty="0">
                <a:solidFill>
                  <a:schemeClr val="dk1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F9A814-DEA4-42C6-8D45-2FA661DDB8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1400" y="4343400"/>
              <a:ext cx="20574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pt-BR" sz="1600">
                  <a:solidFill>
                    <a:srgbClr val="0000FF"/>
                  </a:solidFill>
                </a:rPr>
                <a:t>www.dsr.inpe.br</a:t>
              </a:r>
            </a:p>
          </p:txBody>
        </p:sp>
      </p:grpSp>
      <p:grpSp>
        <p:nvGrpSpPr>
          <p:cNvPr id="23" name="Group 32793">
            <a:extLst>
              <a:ext uri="{FF2B5EF4-FFF2-40B4-BE49-F238E27FC236}">
                <a16:creationId xmlns:a16="http://schemas.microsoft.com/office/drawing/2014/main" id="{37F51897-CDEC-479B-A62D-FAA344C53401}"/>
              </a:ext>
            </a:extLst>
          </p:cNvPr>
          <p:cNvGrpSpPr>
            <a:grpSpLocks/>
          </p:cNvGrpSpPr>
          <p:nvPr/>
        </p:nvGrpSpPr>
        <p:grpSpPr bwMode="auto">
          <a:xfrm>
            <a:off x="6506791" y="5115551"/>
            <a:ext cx="1905000" cy="1100138"/>
            <a:chOff x="5791200" y="3581400"/>
            <a:chExt cx="1905000" cy="1100554"/>
          </a:xfrm>
        </p:grpSpPr>
        <p:sp>
          <p:nvSpPr>
            <p:cNvPr id="24" name="TextBox 15">
              <a:extLst>
                <a:ext uri="{FF2B5EF4-FFF2-40B4-BE49-F238E27FC236}">
                  <a16:creationId xmlns:a16="http://schemas.microsoft.com/office/drawing/2014/main" id="{827DDB4A-AEA6-482B-B1AF-E0AF874529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1200" y="3581400"/>
              <a:ext cx="1905000" cy="738467"/>
            </a:xfrm>
            <a:prstGeom prst="rect">
              <a:avLst/>
            </a:prstGeom>
            <a:solidFill>
              <a:srgbClr val="EBEB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FFFF00">
                  <a:alpha val="37999"/>
                </a:srgb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bg-BG" altLang="pt-BR" sz="1400" b="0" dirty="0">
                  <a:solidFill>
                    <a:schemeClr val="tx1"/>
                  </a:solidFill>
                </a:rPr>
                <a:t>Divisão de Geração de Imagens</a:t>
              </a:r>
            </a:p>
            <a:p>
              <a:pPr algn="ctr" eaLnBrk="1" hangingPunct="1"/>
              <a:endParaRPr lang="en-US" altLang="pt-BR" sz="1400" dirty="0">
                <a:solidFill>
                  <a:srgbClr val="000000"/>
                </a:solidFill>
              </a:endParaRPr>
            </a:p>
          </p:txBody>
        </p:sp>
        <p:sp>
          <p:nvSpPr>
            <p:cNvPr id="25" name="TextBox 22">
              <a:extLst>
                <a:ext uri="{FF2B5EF4-FFF2-40B4-BE49-F238E27FC236}">
                  <a16:creationId xmlns:a16="http://schemas.microsoft.com/office/drawing/2014/main" id="{394E6CEA-41AA-436E-83EC-B0C9BB171A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1200" y="4343400"/>
              <a:ext cx="1905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pt-BR" sz="1600">
                  <a:solidFill>
                    <a:srgbClr val="0000FF"/>
                  </a:solidFill>
                </a:rPr>
                <a:t>www.dgi.inpe.br</a:t>
              </a:r>
            </a:p>
          </p:txBody>
        </p:sp>
      </p:grpSp>
      <p:cxnSp>
        <p:nvCxnSpPr>
          <p:cNvPr id="26" name="Elbow Connector 32801">
            <a:extLst>
              <a:ext uri="{FF2B5EF4-FFF2-40B4-BE49-F238E27FC236}">
                <a16:creationId xmlns:a16="http://schemas.microsoft.com/office/drawing/2014/main" id="{DB30B6F7-9ECD-456F-8B87-5B6420D553DA}"/>
              </a:ext>
            </a:extLst>
          </p:cNvPr>
          <p:cNvCxnSpPr>
            <a:cxnSpLocks noChangeShapeType="1"/>
            <a:stCxn id="18" idx="0"/>
            <a:endCxn id="15" idx="2"/>
          </p:cNvCxnSpPr>
          <p:nvPr/>
        </p:nvCxnSpPr>
        <p:spPr bwMode="auto">
          <a:xfrm rot="5400000" flipH="1" flipV="1">
            <a:off x="3150022" y="3236745"/>
            <a:ext cx="1319212" cy="243840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000090"/>
            </a:solidFill>
            <a:round/>
            <a:headEnd/>
            <a:tailEnd type="arrow" w="med" len="med"/>
          </a:ln>
        </p:spPr>
      </p:cxnSp>
      <p:cxnSp>
        <p:nvCxnSpPr>
          <p:cNvPr id="27" name="Elbow Connector 17">
            <a:extLst>
              <a:ext uri="{FF2B5EF4-FFF2-40B4-BE49-F238E27FC236}">
                <a16:creationId xmlns:a16="http://schemas.microsoft.com/office/drawing/2014/main" id="{A34B5590-58AA-4ABD-A4D7-BB418E976AC0}"/>
              </a:ext>
            </a:extLst>
          </p:cNvPr>
          <p:cNvCxnSpPr>
            <a:cxnSpLocks noChangeShapeType="1"/>
            <a:stCxn id="21" idx="0"/>
            <a:endCxn id="15" idx="2"/>
          </p:cNvCxnSpPr>
          <p:nvPr/>
        </p:nvCxnSpPr>
        <p:spPr bwMode="auto">
          <a:xfrm rot="5400000" flipH="1" flipV="1">
            <a:off x="4369222" y="4455945"/>
            <a:ext cx="1319212" cy="1270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000090"/>
            </a:solidFill>
            <a:round/>
            <a:headEnd/>
            <a:tailEnd type="arrow" w="med" len="med"/>
          </a:ln>
        </p:spPr>
      </p:cxnSp>
      <p:cxnSp>
        <p:nvCxnSpPr>
          <p:cNvPr id="28" name="Elbow Connector 18">
            <a:extLst>
              <a:ext uri="{FF2B5EF4-FFF2-40B4-BE49-F238E27FC236}">
                <a16:creationId xmlns:a16="http://schemas.microsoft.com/office/drawing/2014/main" id="{56F90315-4A64-452F-A37F-16F3362CAAAB}"/>
              </a:ext>
            </a:extLst>
          </p:cNvPr>
          <p:cNvCxnSpPr>
            <a:cxnSpLocks noChangeShapeType="1"/>
            <a:stCxn id="24" idx="0"/>
            <a:endCxn id="15" idx="2"/>
          </p:cNvCxnSpPr>
          <p:nvPr/>
        </p:nvCxnSpPr>
        <p:spPr bwMode="auto">
          <a:xfrm rot="16200000" flipV="1">
            <a:off x="5584454" y="3240713"/>
            <a:ext cx="1319212" cy="2430463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000090"/>
            </a:solidFill>
            <a:round/>
            <a:headEnd/>
            <a:tailEnd type="arrow" w="med" len="med"/>
          </a:ln>
        </p:spPr>
      </p:cxnSp>
      <p:sp>
        <p:nvSpPr>
          <p:cNvPr id="29" name="TextBox 12">
            <a:extLst>
              <a:ext uri="{FF2B5EF4-FFF2-40B4-BE49-F238E27FC236}">
                <a16:creationId xmlns:a16="http://schemas.microsoft.com/office/drawing/2014/main" id="{467DC67C-9980-49FE-AFAD-64EF571C33C6}"/>
              </a:ext>
            </a:extLst>
          </p:cNvPr>
          <p:cNvSpPr txBox="1"/>
          <p:nvPr/>
        </p:nvSpPr>
        <p:spPr>
          <a:xfrm>
            <a:off x="6667128" y="2905751"/>
            <a:ext cx="1905000" cy="10779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bg-BG" sz="1600" b="0" dirty="0">
                <a:solidFill>
                  <a:srgbClr val="000000"/>
                </a:solidFill>
              </a:rPr>
              <a:t>Programa de Monitoramento da Amazonia e Demais Biomas</a:t>
            </a:r>
            <a:endParaRPr lang="en-US" sz="1600" b="0" dirty="0">
              <a:solidFill>
                <a:srgbClr val="000000"/>
              </a:solidFill>
            </a:endParaRPr>
          </a:p>
        </p:txBody>
      </p:sp>
      <p:pic>
        <p:nvPicPr>
          <p:cNvPr id="30" name="Picture 19" descr="inpe_logo.png">
            <a:extLst>
              <a:ext uri="{FF2B5EF4-FFF2-40B4-BE49-F238E27FC236}">
                <a16:creationId xmlns:a16="http://schemas.microsoft.com/office/drawing/2014/main" id="{1D0A9270-C6FA-435F-B06B-D27280D4E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128" y="924551"/>
            <a:ext cx="13144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2">
            <a:extLst>
              <a:ext uri="{FF2B5EF4-FFF2-40B4-BE49-F238E27FC236}">
                <a16:creationId xmlns:a16="http://schemas.microsoft.com/office/drawing/2014/main" id="{8A3F8681-324B-499A-BEB4-EE4696F50F99}"/>
              </a:ext>
            </a:extLst>
          </p:cNvPr>
          <p:cNvCxnSpPr>
            <a:cxnSpLocks noChangeShapeType="1"/>
            <a:stCxn id="15" idx="3"/>
            <a:endCxn id="29" idx="1"/>
          </p:cNvCxnSpPr>
          <p:nvPr/>
        </p:nvCxnSpPr>
        <p:spPr bwMode="auto">
          <a:xfrm>
            <a:off x="6133728" y="3428039"/>
            <a:ext cx="533400" cy="17462"/>
          </a:xfrm>
          <a:prstGeom prst="line">
            <a:avLst/>
          </a:prstGeom>
          <a:noFill/>
          <a:ln w="19050">
            <a:solidFill>
              <a:srgbClr val="00009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3534733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04458" cy="608362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A06961BB-8AC6-4BAF-918E-626ECC222CF6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25750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04458" cy="608362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A06961BB-8AC6-4BAF-918E-626ECC222CF6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653006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71" y="720257"/>
            <a:ext cx="8183657" cy="6137743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A06961BB-8AC6-4BAF-918E-626ECC222CF6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E4CC661-1CD7-4857-AFCB-63F49310D3FE}"/>
              </a:ext>
            </a:extLst>
          </p:cNvPr>
          <p:cNvSpPr/>
          <p:nvPr/>
        </p:nvSpPr>
        <p:spPr>
          <a:xfrm>
            <a:off x="6302505" y="757923"/>
            <a:ext cx="23842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>
                <a:latin typeface="Cambria" panose="02040503050406030204" pitchFamily="18" charset="0"/>
              </a:rPr>
              <a:t>Missão Campo</a:t>
            </a:r>
          </a:p>
          <a:p>
            <a:pPr algn="ctr"/>
            <a:r>
              <a:rPr lang="pt-BR" dirty="0">
                <a:latin typeface="Cambria" panose="02040503050406030204" pitchFamily="18" charset="0"/>
              </a:rPr>
              <a:t>01/09/2018</a:t>
            </a:r>
          </a:p>
          <a:p>
            <a:pPr algn="ctr"/>
            <a:r>
              <a:rPr lang="pt-BR" dirty="0"/>
              <a:t>S 10.6836  O 47.4739</a:t>
            </a:r>
          </a:p>
          <a:p>
            <a:pPr algn="ctr"/>
            <a:r>
              <a:rPr lang="pt-BR" dirty="0"/>
              <a:t>Ponte Alta do Tocantins</a:t>
            </a:r>
          </a:p>
        </p:txBody>
      </p:sp>
    </p:spTree>
    <p:extLst>
      <p:ext uri="{BB962C8B-B14F-4D97-AF65-F5344CB8AC3E}">
        <p14:creationId xmlns:p14="http://schemas.microsoft.com/office/powerpoint/2010/main" val="2280020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A06961BB-8AC6-4BAF-918E-626ECC222CF6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  <p:pic>
        <p:nvPicPr>
          <p:cNvPr id="5" name="cerra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45827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87299F2B-7FC4-455D-B071-84CCC4E5C63B}"/>
              </a:ext>
            </a:extLst>
          </p:cNvPr>
          <p:cNvSpPr/>
          <p:nvPr/>
        </p:nvSpPr>
        <p:spPr>
          <a:xfrm>
            <a:off x="6302505" y="757923"/>
            <a:ext cx="23842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>
                <a:latin typeface="Cambria" panose="02040503050406030204" pitchFamily="18" charset="0"/>
              </a:rPr>
              <a:t>Missão Campo</a:t>
            </a:r>
          </a:p>
          <a:p>
            <a:pPr algn="ctr"/>
            <a:r>
              <a:rPr lang="pt-BR" dirty="0">
                <a:latin typeface="Cambria" panose="02040503050406030204" pitchFamily="18" charset="0"/>
              </a:rPr>
              <a:t>01/09/2018</a:t>
            </a:r>
          </a:p>
          <a:p>
            <a:pPr algn="ctr"/>
            <a:r>
              <a:rPr lang="pt-BR" dirty="0"/>
              <a:t>S 10.6836  O 47.4739</a:t>
            </a:r>
          </a:p>
          <a:p>
            <a:pPr algn="ctr"/>
            <a:r>
              <a:rPr lang="pt-BR" dirty="0"/>
              <a:t>Ponte Alta do Tocantins</a:t>
            </a:r>
          </a:p>
        </p:txBody>
      </p:sp>
    </p:spTree>
    <p:extLst>
      <p:ext uri="{BB962C8B-B14F-4D97-AF65-F5344CB8AC3E}">
        <p14:creationId xmlns:p14="http://schemas.microsoft.com/office/powerpoint/2010/main" val="103683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8FB21CEF-583F-4EAE-BD00-AF63FC31384E}"/>
              </a:ext>
            </a:extLst>
          </p:cNvPr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774EECF-319D-4B2A-8EB9-CAD2D6632FBD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3264E3D-50C4-48DE-A4E5-88AF1679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" y="724990"/>
            <a:ext cx="9144000" cy="576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45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29CC6C6-6AA9-45BF-A984-B97536B24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08861"/>
            <a:ext cx="8388424" cy="5903474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8FB21CEF-583F-4EAE-BD00-AF63FC31384E}"/>
              </a:ext>
            </a:extLst>
          </p:cNvPr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92FE127-E391-4C22-8AD6-46EF0CD61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869516"/>
            <a:ext cx="38884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ClrTx/>
            </a:pPr>
            <a:r>
              <a:rPr lang="pt-BR" sz="2400" dirty="0">
                <a:latin typeface="Cambria" panose="02040503050406030204" pitchFamily="18" charset="0"/>
              </a:rPr>
              <a:t>Uso e Cobertura da Terra</a:t>
            </a:r>
          </a:p>
          <a:p>
            <a:pPr algn="ctr" eaLnBrk="1" hangingPunct="1">
              <a:buClrTx/>
            </a:pPr>
            <a:r>
              <a:rPr lang="pt-BR" sz="2400" dirty="0">
                <a:latin typeface="Cambria" panose="02040503050406030204" pitchFamily="18" charset="0"/>
              </a:rPr>
              <a:t>Cerrado</a:t>
            </a:r>
          </a:p>
          <a:p>
            <a:pPr algn="ctr" eaLnBrk="1" hangingPunct="1">
              <a:buClrTx/>
            </a:pPr>
            <a:r>
              <a:rPr lang="pt-BR" sz="2400" dirty="0">
                <a:latin typeface="Cambria" panose="02040503050406030204" pitchFamily="18" charset="0"/>
              </a:rPr>
              <a:t>2013, </a:t>
            </a:r>
            <a:r>
              <a:rPr lang="pt-BR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2016, 2018 e 2020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2AE63A0-33FB-4759-A097-60AD27ABD308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161310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8FB21CEF-583F-4EAE-BD00-AF63FC31384E}"/>
              </a:ext>
            </a:extLst>
          </p:cNvPr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FC25223-F61E-406C-8364-4864CB6A3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656"/>
            <a:ext cx="9144000" cy="5659324"/>
          </a:xfrm>
          <a:prstGeom prst="rect">
            <a:avLst/>
          </a:prstGeom>
        </p:spPr>
      </p:pic>
      <p:pic>
        <p:nvPicPr>
          <p:cNvPr id="1026" name="Picture 2" descr="Resultado de imagem para imagem de ticado">
            <a:extLst>
              <a:ext uri="{FF2B5EF4-FFF2-40B4-BE49-F238E27FC236}">
                <a16:creationId xmlns:a16="http://schemas.microsoft.com/office/drawing/2014/main" id="{06F63795-E5FC-4E10-9503-B37F5D089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1196752"/>
            <a:ext cx="399568" cy="3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m para imagem de ticado">
            <a:extLst>
              <a:ext uri="{FF2B5EF4-FFF2-40B4-BE49-F238E27FC236}">
                <a16:creationId xmlns:a16="http://schemas.microsoft.com/office/drawing/2014/main" id="{CC99EB45-29E5-4B7A-BEC1-1B3B9CBFC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242772"/>
            <a:ext cx="399568" cy="3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CC12604-8D5A-4E44-B2C4-016623F73D2C}"/>
              </a:ext>
            </a:extLst>
          </p:cNvPr>
          <p:cNvSpPr/>
          <p:nvPr/>
        </p:nvSpPr>
        <p:spPr>
          <a:xfrm>
            <a:off x="2133456" y="5733256"/>
            <a:ext cx="482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mbria" panose="02040503050406030204" pitchFamily="18" charset="0"/>
              </a:rPr>
              <a:t>2000 – 2010 Bienal (FREL)</a:t>
            </a:r>
          </a:p>
          <a:p>
            <a:pPr algn="ctr"/>
            <a:r>
              <a:rPr lang="pt-BR" sz="2400" dirty="0">
                <a:latin typeface="Cambria" panose="02040503050406030204" pitchFamily="18" charset="0"/>
              </a:rPr>
              <a:t>2013 – 2020 Anual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835D377-F564-44C7-9479-EA82D1619F35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319079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288B99A-0B64-43F7-93D6-C40F58404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95" y="764704"/>
            <a:ext cx="8610007" cy="5795563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8FB21CEF-583F-4EAE-BD00-AF63FC31384E}"/>
              </a:ext>
            </a:extLst>
          </p:cNvPr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835D377-F564-44C7-9479-EA82D1619F35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FF402D5-2BFE-45CF-8F0A-C295412A20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7850" y="1124744"/>
            <a:ext cx="8153400" cy="762000"/>
          </a:xfrm>
        </p:spPr>
        <p:txBody>
          <a:bodyPr/>
          <a:lstStyle/>
          <a:p>
            <a:r>
              <a:rPr lang="en-US" altLang="pt-BR" dirty="0"/>
              <a:t>O que é um </a:t>
            </a:r>
            <a:r>
              <a:rPr lang="en-US" altLang="pt-BR" dirty="0" err="1"/>
              <a:t>bem</a:t>
            </a:r>
            <a:r>
              <a:rPr lang="en-US" altLang="pt-BR" dirty="0"/>
              <a:t> </a:t>
            </a:r>
            <a:r>
              <a:rPr lang="en-US" altLang="pt-BR" dirty="0" err="1"/>
              <a:t>público</a:t>
            </a:r>
            <a:r>
              <a:rPr lang="en-US" altLang="pt-BR" dirty="0"/>
              <a:t>?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C954ABF-240F-42CE-9592-D0265F7BDA79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2566687"/>
            <a:ext cx="8229600" cy="4065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dirty="0" err="1">
                <a:solidFill>
                  <a:srgbClr val="FFFFCC"/>
                </a:solidFill>
              </a:rPr>
              <a:t>Não</a:t>
            </a:r>
            <a:r>
              <a:rPr lang="en-US" altLang="pt-BR" dirty="0">
                <a:solidFill>
                  <a:srgbClr val="FFFFCC"/>
                </a:solidFill>
              </a:rPr>
              <a:t> rival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dirty="0"/>
              <a:t>	</a:t>
            </a:r>
            <a:r>
              <a:rPr lang="pt-BR" altLang="pt-BR" dirty="0">
                <a:solidFill>
                  <a:schemeClr val="bg1">
                    <a:lumMod val="75000"/>
                  </a:schemeClr>
                </a:solidFill>
              </a:rPr>
              <a:t>[bens] que todos gozam em comum no sentido de que o consumo de cada indivíduo de tal bem não leva a subtrações do consumo de qualquer outro indivíduo desse bem</a:t>
            </a:r>
            <a:endParaRPr lang="en-US" altLang="pt-BR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altLang="pt-BR" dirty="0" err="1">
                <a:solidFill>
                  <a:srgbClr val="FFFFCC"/>
                </a:solidFill>
              </a:rPr>
              <a:t>Não</a:t>
            </a:r>
            <a:r>
              <a:rPr lang="en-US" altLang="pt-BR" dirty="0">
                <a:solidFill>
                  <a:srgbClr val="FFFFCC"/>
                </a:solidFill>
              </a:rPr>
              <a:t> </a:t>
            </a:r>
            <a:r>
              <a:rPr lang="en-US" altLang="pt-BR" dirty="0" err="1">
                <a:solidFill>
                  <a:srgbClr val="FFFFCC"/>
                </a:solidFill>
              </a:rPr>
              <a:t>Excludente</a:t>
            </a:r>
            <a:endParaRPr lang="en-US" altLang="pt-BR" dirty="0">
              <a:solidFill>
                <a:srgbClr val="FFFFCC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dirty="0">
                <a:solidFill>
                  <a:srgbClr val="000000"/>
                </a:solidFill>
              </a:rPr>
              <a:t>	</a:t>
            </a:r>
            <a:r>
              <a:rPr lang="pt-BR" altLang="pt-BR" dirty="0">
                <a:solidFill>
                  <a:schemeClr val="bg1">
                    <a:lumMod val="75000"/>
                  </a:schemeClr>
                </a:solidFill>
              </a:rPr>
              <a:t>é impossível excluir qualquer indivíduo de consumir o bem</a:t>
            </a:r>
            <a:endParaRPr lang="en-US" altLang="pt-BR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dirty="0">
                <a:solidFill>
                  <a:srgbClr val="FF0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38962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8FB21CEF-583F-4EAE-BD00-AF63FC31384E}"/>
              </a:ext>
            </a:extLst>
          </p:cNvPr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835D377-F564-44C7-9479-EA82D1619F35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89380A6-3730-417F-A500-7C7D489EC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88463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ClrTx/>
            </a:pPr>
            <a:r>
              <a:rPr lang="pt-BR" sz="2400" dirty="0">
                <a:latin typeface="Cambria" panose="02040503050406030204" pitchFamily="18" charset="0"/>
              </a:rPr>
              <a:t>TAC da CARNE</a:t>
            </a:r>
            <a:endParaRPr lang="pt-BR" sz="2400" dirty="0">
              <a:solidFill>
                <a:schemeClr val="tx2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146" name="Picture 2" descr="https://player.slideplayer.com.br/8/1347555/data/images/img96.jpg">
            <a:extLst>
              <a:ext uri="{FF2B5EF4-FFF2-40B4-BE49-F238E27FC236}">
                <a16:creationId xmlns:a16="http://schemas.microsoft.com/office/drawing/2014/main" id="{44B1102A-E120-4A6A-9563-688F8B9ED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52136"/>
            <a:ext cx="2718213" cy="428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0055DAB-9B59-4B53-A605-63E2B2BDF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652134"/>
            <a:ext cx="5688950" cy="428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39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A2E19E05-88D4-416C-AFE4-D2BB47CE3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">
            <a:extLst>
              <a:ext uri="{FF2B5EF4-FFF2-40B4-BE49-F238E27FC236}">
                <a16:creationId xmlns:a16="http://schemas.microsoft.com/office/drawing/2014/main" id="{F37C751B-DD72-46FB-919A-195DD0CA482C}"/>
              </a:ext>
            </a:extLst>
          </p:cNvPr>
          <p:cNvSpPr txBox="1">
            <a:spLocks noChangeArrowheads="1"/>
          </p:cNvSpPr>
          <p:nvPr/>
        </p:nvSpPr>
        <p:spPr>
          <a:xfrm>
            <a:off x="1187624" y="2780928"/>
            <a:ext cx="6912768" cy="360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3600" b="1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3600" b="1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4000" b="1" dirty="0" err="1">
                <a:solidFill>
                  <a:schemeClr val="bg1"/>
                </a:solidFill>
                <a:cs typeface="Calibri" pitchFamily="34" charset="0"/>
              </a:rPr>
              <a:t>Obrigado</a:t>
            </a:r>
            <a:r>
              <a:rPr lang="en-US" sz="4000" b="1" dirty="0">
                <a:solidFill>
                  <a:schemeClr val="bg1"/>
                </a:solidFill>
                <a:cs typeface="Calibri" pitchFamily="34" charset="0"/>
              </a:rPr>
              <a:t> pela </a:t>
            </a:r>
            <a:r>
              <a:rPr lang="en-US" sz="4000" b="1" dirty="0" err="1">
                <a:solidFill>
                  <a:schemeClr val="bg1"/>
                </a:solidFill>
                <a:cs typeface="Calibri" pitchFamily="34" charset="0"/>
              </a:rPr>
              <a:t>atenção</a:t>
            </a:r>
            <a:r>
              <a:rPr lang="en-US" sz="4000" b="1" dirty="0">
                <a:solidFill>
                  <a:schemeClr val="bg1"/>
                </a:solidFill>
                <a:cs typeface="Calibri" pitchFamily="34" charset="0"/>
              </a:rPr>
              <a:t> !!</a:t>
            </a:r>
          </a:p>
          <a:p>
            <a:pPr fontAlgn="auto">
              <a:spcAft>
                <a:spcPts val="0"/>
              </a:spcAft>
            </a:pPr>
            <a:endParaRPr lang="en-US" sz="3600" b="1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3600" b="1" dirty="0">
              <a:solidFill>
                <a:schemeClr val="bg1"/>
              </a:solidFill>
            </a:endParaRPr>
          </a:p>
          <a:p>
            <a:pPr marL="0" lvl="1" algn="r" fontAlgn="auto">
              <a:spcAft>
                <a:spcPts val="0"/>
              </a:spcAft>
            </a:pPr>
            <a:r>
              <a:rPr lang="pt-BR" sz="1900" i="1" dirty="0">
                <a:solidFill>
                  <a:schemeClr val="bg1"/>
                </a:solidFill>
                <a:cs typeface="Calibri" pitchFamily="34" charset="0"/>
              </a:rPr>
              <a:t>Dr. Cláudio Almeida</a:t>
            </a:r>
          </a:p>
          <a:p>
            <a:pPr marL="0" lvl="1" algn="r" fontAlgn="auto">
              <a:spcAft>
                <a:spcPts val="0"/>
              </a:spcAft>
            </a:pPr>
            <a:r>
              <a:rPr lang="pt-BR" sz="1900" i="1" dirty="0">
                <a:solidFill>
                  <a:schemeClr val="bg1"/>
                </a:solidFill>
                <a:cs typeface="Calibri" pitchFamily="34" charset="0"/>
              </a:rPr>
              <a:t>claudio.almeida@inpe.br</a:t>
            </a:r>
          </a:p>
          <a:p>
            <a:pPr fontAlgn="auto">
              <a:spcAft>
                <a:spcPts val="0"/>
              </a:spcAft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9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CustomShape 1">
            <a:extLst>
              <a:ext uri="{FF2B5EF4-FFF2-40B4-BE49-F238E27FC236}">
                <a16:creationId xmlns:a16="http://schemas.microsoft.com/office/drawing/2014/main" id="{437AFDA3-D274-430F-855C-190790A71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8588"/>
            <a:ext cx="822960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 panose="020B0603030804020204" pitchFamily="34" charset="0"/>
            </a:endParaRPr>
          </a:p>
        </p:txBody>
      </p:sp>
      <p:sp>
        <p:nvSpPr>
          <p:cNvPr id="274435" name="CustomShape 2">
            <a:extLst>
              <a:ext uri="{FF2B5EF4-FFF2-40B4-BE49-F238E27FC236}">
                <a16:creationId xmlns:a16="http://schemas.microsoft.com/office/drawing/2014/main" id="{7B3B9421-BD87-4373-AA7F-F8F143323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130425"/>
            <a:ext cx="77724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 panose="020B0603030804020204" pitchFamily="34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994848F1-2FAD-4F9A-B297-B77B655F0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1779588"/>
            <a:ext cx="5965825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486" tIns="31244" rIns="62486" bIns="31244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DejaVu Sans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srgbClr val="953735"/>
                </a:solidFill>
                <a:effectLst/>
                <a:uLnTx/>
                <a:uFillTx/>
                <a:latin typeface="Arial" charset="0"/>
                <a:ea typeface="MS PGothic" charset="0"/>
                <a:cs typeface="DejaVu Sans" charset="0"/>
              </a:rPr>
              <a:t>Programa de Monitoramento Ambiental dos Biomas Brasileiros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kumimoji="0" lang="pt-BR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  <a:cs typeface="DejaVu Sans" charset="0"/>
              </a:rPr>
              <a:t>Portaria MMA nº 365, de 27 de novembro de 2015</a:t>
            </a:r>
          </a:p>
        </p:txBody>
      </p:sp>
      <p:pic>
        <p:nvPicPr>
          <p:cNvPr id="274437" name="Imagem 5">
            <a:extLst>
              <a:ext uri="{FF2B5EF4-FFF2-40B4-BE49-F238E27FC236}">
                <a16:creationId xmlns:a16="http://schemas.microsoft.com/office/drawing/2014/main" id="{1BE7BACA-D60B-4764-A4C8-058BAA2D0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1160463"/>
            <a:ext cx="2414588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B03E51D-33FC-4023-882E-E0F045E110DE}"/>
              </a:ext>
            </a:extLst>
          </p:cNvPr>
          <p:cNvSpPr/>
          <p:nvPr/>
        </p:nvSpPr>
        <p:spPr>
          <a:xfrm>
            <a:off x="1327150" y="3975100"/>
            <a:ext cx="3667125" cy="3000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Rio de Janeiro-RJ, 7 de dezembro de 2016</a:t>
            </a:r>
          </a:p>
        </p:txBody>
      </p:sp>
    </p:spTree>
    <p:extLst>
      <p:ext uri="{BB962C8B-B14F-4D97-AF65-F5344CB8AC3E}">
        <p14:creationId xmlns:p14="http://schemas.microsoft.com/office/powerpoint/2010/main" val="3566383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0CC6A42-8ADF-4A33-B6AB-31B9954E5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61968"/>
            <a:ext cx="8671883" cy="5635384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28FF90E4-0B73-4A39-AB0E-EE89A445EE20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8E837B29-1FDD-498D-A2AB-7E1211785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664" y="688598"/>
            <a:ext cx="2064671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486" tIns="31244" rIns="62486" bIns="31244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DejaVu Sans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953735"/>
                </a:solidFill>
                <a:effectLst/>
                <a:uLnTx/>
                <a:uFillTx/>
                <a:latin typeface="Arial" charset="0"/>
                <a:ea typeface="MS PGothic" charset="0"/>
                <a:cs typeface="DejaVu Sans" charset="0"/>
              </a:rPr>
              <a:t>PMABB</a:t>
            </a:r>
          </a:p>
        </p:txBody>
      </p:sp>
    </p:spTree>
    <p:extLst>
      <p:ext uri="{BB962C8B-B14F-4D97-AF65-F5344CB8AC3E}">
        <p14:creationId xmlns:p14="http://schemas.microsoft.com/office/powerpoint/2010/main" val="3956419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28FF90E4-0B73-4A39-AB0E-EE89A445EE20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  <p:sp>
        <p:nvSpPr>
          <p:cNvPr id="13" name="CaixaDeTexto 17">
            <a:extLst>
              <a:ext uri="{FF2B5EF4-FFF2-40B4-BE49-F238E27FC236}">
                <a16:creationId xmlns:a16="http://schemas.microsoft.com/office/drawing/2014/main" id="{50410461-03F4-48B9-B54C-74A6EDC19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510" y="836712"/>
            <a:ext cx="6989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ClrTx/>
            </a:pPr>
            <a:r>
              <a:rPr lang="pt-BR" sz="2400" b="1" dirty="0">
                <a:latin typeface="Cambria" panose="02040503050406030204" pitchFamily="18" charset="0"/>
              </a:rPr>
              <a:t>AMAZÔNIA</a:t>
            </a:r>
            <a:endParaRPr lang="pt-BR" b="1" dirty="0">
              <a:solidFill>
                <a:schemeClr val="tx2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5D74AC3-4475-4813-805B-03D4DE0362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86" y="1194384"/>
            <a:ext cx="7494627" cy="5254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1579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7">
            <a:extLst>
              <a:ext uri="{FF2B5EF4-FFF2-40B4-BE49-F238E27FC236}">
                <a16:creationId xmlns:a16="http://schemas.microsoft.com/office/drawing/2014/main" id="{D20153E8-0A49-4B5C-A887-8040BDF61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64" y="970459"/>
            <a:ext cx="32808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ClrTx/>
            </a:pPr>
            <a:r>
              <a:rPr lang="pt-BR" sz="2400" b="1" dirty="0">
                <a:latin typeface="Cambria" panose="02040503050406030204" pitchFamily="18" charset="0"/>
              </a:rPr>
              <a:t>PRODES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22C5C43-1DE2-4FC1-9D7A-9A658CF71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785794"/>
            <a:ext cx="6840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ClrTx/>
            </a:pPr>
            <a:r>
              <a:rPr lang="pt-BR" sz="2400" dirty="0">
                <a:latin typeface="Cambria" panose="02040503050406030204" pitchFamily="18" charset="0"/>
              </a:rPr>
              <a:t>Desmatamento Corte Raso</a:t>
            </a:r>
          </a:p>
          <a:p>
            <a:pPr algn="ctr" eaLnBrk="1" hangingPunct="1">
              <a:buClrTx/>
            </a:pPr>
            <a:r>
              <a:rPr lang="pt-BR" sz="2400" dirty="0">
                <a:latin typeface="Cambria" panose="02040503050406030204" pitchFamily="18" charset="0"/>
              </a:rPr>
              <a:t>Desde 1988</a:t>
            </a:r>
          </a:p>
        </p:txBody>
      </p:sp>
      <p:pic>
        <p:nvPicPr>
          <p:cNvPr id="16" name="Picture 2" descr="Resultado de imagem para desmatamento da amazonia">
            <a:extLst>
              <a:ext uri="{FF2B5EF4-FFF2-40B4-BE49-F238E27FC236}">
                <a16:creationId xmlns:a16="http://schemas.microsoft.com/office/drawing/2014/main" id="{F5E0F2FF-2703-4AB6-9144-5BC632BE5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119" y="2548625"/>
            <a:ext cx="50006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53" descr="2007_1009_14hs08">
            <a:extLst>
              <a:ext uri="{FF2B5EF4-FFF2-40B4-BE49-F238E27FC236}">
                <a16:creationId xmlns:a16="http://schemas.microsoft.com/office/drawing/2014/main" id="{1B5D41FC-2F11-4253-AE23-DA1D2915A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5" t="14844"/>
          <a:stretch/>
        </p:blipFill>
        <p:spPr bwMode="auto">
          <a:xfrm>
            <a:off x="4526194" y="4260904"/>
            <a:ext cx="3990347" cy="16850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388BCDC3-96AC-4F80-A08F-FFC5815E62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47"/>
          <a:stretch/>
        </p:blipFill>
        <p:spPr>
          <a:xfrm>
            <a:off x="629841" y="3965118"/>
            <a:ext cx="3942159" cy="1979100"/>
          </a:xfrm>
          <a:prstGeom prst="rect">
            <a:avLst/>
          </a:prstGeom>
        </p:spPr>
      </p:pic>
      <p:pic>
        <p:nvPicPr>
          <p:cNvPr id="22" name="Imagem 13" descr="imagem1.jpg">
            <a:extLst>
              <a:ext uri="{FF2B5EF4-FFF2-40B4-BE49-F238E27FC236}">
                <a16:creationId xmlns:a16="http://schemas.microsoft.com/office/drawing/2014/main" id="{AD49DC10-48F4-4C86-B187-35AA6F5846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74"/>
          <a:stretch/>
        </p:blipFill>
        <p:spPr bwMode="auto">
          <a:xfrm>
            <a:off x="610366" y="2548625"/>
            <a:ext cx="3961634" cy="1731874"/>
          </a:xfrm>
          <a:prstGeom prst="rect">
            <a:avLst/>
          </a:prstGeom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spaço Reservado para Texto 2">
            <a:extLst>
              <a:ext uri="{FF2B5EF4-FFF2-40B4-BE49-F238E27FC236}">
                <a16:creationId xmlns:a16="http://schemas.microsoft.com/office/drawing/2014/main" id="{941133D4-55DC-4BA1-ABBF-EBC7C4DCF620}"/>
              </a:ext>
            </a:extLst>
          </p:cNvPr>
          <p:cNvSpPr txBox="1">
            <a:spLocks/>
          </p:cNvSpPr>
          <p:nvPr/>
        </p:nvSpPr>
        <p:spPr>
          <a:xfrm>
            <a:off x="512789" y="2136060"/>
            <a:ext cx="4030638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Slash: start of dry season</a:t>
            </a:r>
          </a:p>
        </p:txBody>
      </p:sp>
      <p:sp>
        <p:nvSpPr>
          <p:cNvPr id="24" name="Espaço Reservado para Texto 5">
            <a:extLst>
              <a:ext uri="{FF2B5EF4-FFF2-40B4-BE49-F238E27FC236}">
                <a16:creationId xmlns:a16="http://schemas.microsoft.com/office/drawing/2014/main" id="{64C4DEE8-2987-4EC8-B933-9D35033C9512}"/>
              </a:ext>
            </a:extLst>
          </p:cNvPr>
          <p:cNvSpPr txBox="1">
            <a:spLocks/>
          </p:cNvSpPr>
          <p:nvPr/>
        </p:nvSpPr>
        <p:spPr>
          <a:xfrm>
            <a:off x="4600574" y="2101032"/>
            <a:ext cx="3887391" cy="823912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700" dirty="0"/>
              <a:t>Clear: end of dry season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F313D9C4-B22E-409F-817E-9628A24B377F}"/>
              </a:ext>
            </a:extLst>
          </p:cNvPr>
          <p:cNvSpPr/>
          <p:nvPr/>
        </p:nvSpPr>
        <p:spPr>
          <a:xfrm>
            <a:off x="629842" y="2559905"/>
            <a:ext cx="7886699" cy="33893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0BA7C6C9-981A-491F-9DDD-41B76225D3CA}"/>
              </a:ext>
            </a:extLst>
          </p:cNvPr>
          <p:cNvCxnSpPr>
            <a:stCxn id="25" idx="1"/>
            <a:endCxn id="25" idx="3"/>
          </p:cNvCxnSpPr>
          <p:nvPr/>
        </p:nvCxnSpPr>
        <p:spPr>
          <a:xfrm>
            <a:off x="629842" y="4254593"/>
            <a:ext cx="788669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77DE79AF-0438-42DF-8885-9F50F9234D3E}"/>
              </a:ext>
            </a:extLst>
          </p:cNvPr>
          <p:cNvCxnSpPr/>
          <p:nvPr/>
        </p:nvCxnSpPr>
        <p:spPr>
          <a:xfrm flipV="1">
            <a:off x="4572000" y="2558423"/>
            <a:ext cx="0" cy="337423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utoShape 2055">
            <a:extLst>
              <a:ext uri="{FF2B5EF4-FFF2-40B4-BE49-F238E27FC236}">
                <a16:creationId xmlns:a16="http://schemas.microsoft.com/office/drawing/2014/main" id="{CDB9F988-1EB4-4573-9E11-166205144AD9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4461545" y="4726569"/>
            <a:ext cx="223294" cy="548283"/>
          </a:xfrm>
          <a:prstGeom prst="downArrow">
            <a:avLst>
              <a:gd name="adj1" fmla="val 50000"/>
              <a:gd name="adj2" fmla="val 53571"/>
            </a:avLst>
          </a:prstGeom>
          <a:solidFill>
            <a:srgbClr val="FF9933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 sz="1050"/>
          </a:p>
        </p:txBody>
      </p:sp>
      <p:sp>
        <p:nvSpPr>
          <p:cNvPr id="29" name="AutoShape 2055">
            <a:extLst>
              <a:ext uri="{FF2B5EF4-FFF2-40B4-BE49-F238E27FC236}">
                <a16:creationId xmlns:a16="http://schemas.microsoft.com/office/drawing/2014/main" id="{C535B097-B7EA-4FED-8666-38D16DF5F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9274" y="3971396"/>
            <a:ext cx="223294" cy="548283"/>
          </a:xfrm>
          <a:prstGeom prst="downArrow">
            <a:avLst>
              <a:gd name="adj1" fmla="val 50000"/>
              <a:gd name="adj2" fmla="val 53571"/>
            </a:avLst>
          </a:prstGeom>
          <a:solidFill>
            <a:srgbClr val="FF9933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 sz="1050"/>
          </a:p>
        </p:txBody>
      </p:sp>
      <p:sp>
        <p:nvSpPr>
          <p:cNvPr id="30" name="AutoShape 2055">
            <a:extLst>
              <a:ext uri="{FF2B5EF4-FFF2-40B4-BE49-F238E27FC236}">
                <a16:creationId xmlns:a16="http://schemas.microsoft.com/office/drawing/2014/main" id="{584027ED-A7BA-4B09-8601-E6B881DCBDC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461199" y="3980451"/>
            <a:ext cx="223294" cy="548283"/>
          </a:xfrm>
          <a:prstGeom prst="downArrow">
            <a:avLst>
              <a:gd name="adj1" fmla="val 50000"/>
              <a:gd name="adj2" fmla="val 53571"/>
            </a:avLst>
          </a:prstGeom>
          <a:solidFill>
            <a:srgbClr val="FF9933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 sz="105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DD7D049E-C54C-4F67-9F06-A7264915817A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289968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7">
            <a:extLst>
              <a:ext uri="{FF2B5EF4-FFF2-40B4-BE49-F238E27FC236}">
                <a16:creationId xmlns:a16="http://schemas.microsoft.com/office/drawing/2014/main" id="{D20153E8-0A49-4B5C-A887-8040BDF61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64" y="970459"/>
            <a:ext cx="32808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ClrTx/>
            </a:pPr>
            <a:r>
              <a:rPr lang="pt-BR" sz="2400" b="1" dirty="0">
                <a:latin typeface="Cambria" panose="02040503050406030204" pitchFamily="18" charset="0"/>
              </a:rPr>
              <a:t>PRODES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22C5C43-1DE2-4FC1-9D7A-9A658CF71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785794"/>
            <a:ext cx="6840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ClrTx/>
            </a:pPr>
            <a:r>
              <a:rPr lang="pt-BR" sz="2400" dirty="0">
                <a:latin typeface="Cambria" panose="02040503050406030204" pitchFamily="18" charset="0"/>
              </a:rPr>
              <a:t>Desmatamento Corte Raso</a:t>
            </a:r>
          </a:p>
          <a:p>
            <a:pPr algn="ctr" eaLnBrk="1" hangingPunct="1">
              <a:buClrTx/>
            </a:pPr>
            <a:r>
              <a:rPr lang="pt-BR" sz="2400" dirty="0">
                <a:latin typeface="Cambria" panose="02040503050406030204" pitchFamily="18" charset="0"/>
              </a:rPr>
              <a:t>Desde 1988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86A95D5-F779-4626-BE0C-5016C08C7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" y="2887103"/>
            <a:ext cx="9144000" cy="357939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D2226D8-6D58-4B2F-8E06-A4D30E65A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616793"/>
            <a:ext cx="4464496" cy="1962468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50351D54-DB04-47F3-A4D7-1DA2BD5630D2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920208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7">
            <a:extLst>
              <a:ext uri="{FF2B5EF4-FFF2-40B4-BE49-F238E27FC236}">
                <a16:creationId xmlns:a16="http://schemas.microsoft.com/office/drawing/2014/main" id="{D20153E8-0A49-4B5C-A887-8040BDF61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64" y="970459"/>
            <a:ext cx="32808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ClrTx/>
            </a:pPr>
            <a:r>
              <a:rPr lang="pt-BR" sz="2400" b="1" dirty="0">
                <a:latin typeface="Cambria" panose="02040503050406030204" pitchFamily="18" charset="0"/>
              </a:rPr>
              <a:t>DETER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22C5C43-1DE2-4FC1-9D7A-9A658CF71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785794"/>
            <a:ext cx="68407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ClrTx/>
            </a:pPr>
            <a:r>
              <a:rPr lang="pt-BR" sz="2400" dirty="0">
                <a:latin typeface="Cambria" panose="02040503050406030204" pitchFamily="18" charset="0"/>
              </a:rPr>
              <a:t>Desmatamento Corte Raso/Degradação</a:t>
            </a:r>
          </a:p>
          <a:p>
            <a:pPr algn="ctr" eaLnBrk="1" hangingPunct="1">
              <a:buClrTx/>
            </a:pPr>
            <a:r>
              <a:rPr lang="pt-BR" sz="2400" dirty="0">
                <a:latin typeface="Cambria" panose="02040503050406030204" pitchFamily="18" charset="0"/>
              </a:rPr>
              <a:t>2004 – 2014  MODIS 250m</a:t>
            </a:r>
          </a:p>
          <a:p>
            <a:pPr algn="ctr" eaLnBrk="1" hangingPunct="1">
              <a:buClrTx/>
            </a:pPr>
            <a:r>
              <a:rPr lang="pt-BR" sz="2400" dirty="0">
                <a:latin typeface="Cambria" panose="02040503050406030204" pitchFamily="18" charset="0"/>
              </a:rPr>
              <a:t>2014 – atual WFI 64 m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AF278D7-797D-40F5-B585-67E274CA3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9664"/>
            <a:ext cx="9144000" cy="3946746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3181B1C-7B31-4AB2-8AAF-313395304791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105873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</a:rPr>
              <a:t>Programa de Monitoramento dos Biomas Brasileiros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-10" y="696368"/>
            <a:ext cx="91538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7">
            <a:extLst>
              <a:ext uri="{FF2B5EF4-FFF2-40B4-BE49-F238E27FC236}">
                <a16:creationId xmlns:a16="http://schemas.microsoft.com/office/drawing/2014/main" id="{D20153E8-0A49-4B5C-A887-8040BDF61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64" y="970459"/>
            <a:ext cx="32808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ClrTx/>
            </a:pPr>
            <a:r>
              <a:rPr lang="pt-BR" sz="2400" b="1" dirty="0">
                <a:latin typeface="Cambria" panose="02040503050406030204" pitchFamily="18" charset="0"/>
              </a:rPr>
              <a:t>DETER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22C5C43-1DE2-4FC1-9D7A-9A658CF71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785794"/>
            <a:ext cx="68407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ClrTx/>
            </a:pPr>
            <a:r>
              <a:rPr lang="pt-BR" sz="2400" dirty="0">
                <a:latin typeface="Cambria" panose="02040503050406030204" pitchFamily="18" charset="0"/>
              </a:rPr>
              <a:t>Desmatamento Corte Raso/Degradação</a:t>
            </a:r>
          </a:p>
          <a:p>
            <a:pPr algn="ctr" eaLnBrk="1" hangingPunct="1">
              <a:buClrTx/>
            </a:pPr>
            <a:r>
              <a:rPr lang="pt-BR" sz="2400" dirty="0">
                <a:latin typeface="Cambria" panose="02040503050406030204" pitchFamily="18" charset="0"/>
              </a:rPr>
              <a:t>2004 – 2014  MODIS 250m</a:t>
            </a:r>
          </a:p>
          <a:p>
            <a:pPr algn="ctr" eaLnBrk="1" hangingPunct="1">
              <a:buClrTx/>
            </a:pPr>
            <a:r>
              <a:rPr lang="pt-BR" sz="2400" dirty="0">
                <a:latin typeface="Cambria" panose="02040503050406030204" pitchFamily="18" charset="0"/>
              </a:rPr>
              <a:t>2014 – atual AWFI 64 m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99A102B-2F34-4174-ACF1-D55BCE513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" y="1956170"/>
            <a:ext cx="9144010" cy="4520739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CB77D678-4681-43CC-A5D8-26AE48E8CAFE}"/>
              </a:ext>
            </a:extLst>
          </p:cNvPr>
          <p:cNvSpPr/>
          <p:nvPr/>
        </p:nvSpPr>
        <p:spPr>
          <a:xfrm>
            <a:off x="2102702" y="6488668"/>
            <a:ext cx="539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mbria" panose="02040503050406030204" pitchFamily="18" charset="0"/>
              </a:rPr>
              <a:t>Instituto Nacional de Pesquisas Espaciais - MCTIC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982828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7034</TotalTime>
  <Words>750</Words>
  <Application>Microsoft Office PowerPoint</Application>
  <PresentationFormat>Apresentação na tela (4:3)</PresentationFormat>
  <Paragraphs>174</Paragraphs>
  <Slides>29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29</vt:i4>
      </vt:variant>
    </vt:vector>
  </HeadingPairs>
  <TitlesOfParts>
    <vt:vector size="40" baseType="lpstr">
      <vt:lpstr>ＭＳ Ｐゴシック</vt:lpstr>
      <vt:lpstr>ＭＳ Ｐゴシック</vt:lpstr>
      <vt:lpstr>Arial</vt:lpstr>
      <vt:lpstr>Calibri</vt:lpstr>
      <vt:lpstr>Cambria</vt:lpstr>
      <vt:lpstr>DejaVu Sans</vt:lpstr>
      <vt:lpstr>Humnst777 BT</vt:lpstr>
      <vt:lpstr>StarSymbol</vt:lpstr>
      <vt:lpstr>Wingdings</vt:lpstr>
      <vt:lpstr>Tema do Office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é um bem público?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teste</dc:creator>
  <cp:lastModifiedBy>Cláudio Almeida</cp:lastModifiedBy>
  <cp:revision>269</cp:revision>
  <dcterms:created xsi:type="dcterms:W3CDTF">2016-11-25T20:00:36Z</dcterms:created>
  <dcterms:modified xsi:type="dcterms:W3CDTF">2018-09-21T11:26:32Z</dcterms:modified>
</cp:coreProperties>
</file>