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3" r:id="rId4"/>
    <p:sldId id="264" r:id="rId5"/>
    <p:sldId id="274" r:id="rId6"/>
    <p:sldId id="275" r:id="rId7"/>
    <p:sldId id="265" r:id="rId8"/>
    <p:sldId id="269" r:id="rId9"/>
    <p:sldId id="267" r:id="rId10"/>
    <p:sldId id="270" r:id="rId11"/>
    <p:sldId id="271" r:id="rId12"/>
    <p:sldId id="272" r:id="rId13"/>
    <p:sldId id="273" r:id="rId14"/>
    <p:sldId id="277" r:id="rId15"/>
    <p:sldId id="276" r:id="rId16"/>
    <p:sldId id="278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B79A6-F494-9141-8957-DCFC35EA9FB7}" type="datetimeFigureOut">
              <a:rPr lang="en-US" smtClean="0"/>
              <a:t>24/04/15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589D6-8B1E-D247-B242-4388A0E91364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706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6493" tIns="43247" rIns="86493" bIns="43247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This project has 1 year.</a:t>
            </a:r>
          </a:p>
          <a:p>
            <a:endParaRPr lang="pt-BR" dirty="0" smtClean="0"/>
          </a:p>
          <a:p>
            <a:r>
              <a:rPr lang="pt-BR" dirty="0" smtClean="0"/>
              <a:t>Besides the workshops, during this first</a:t>
            </a:r>
            <a:r>
              <a:rPr lang="pt-BR" baseline="0" dirty="0" smtClean="0"/>
              <a:t> year, </a:t>
            </a:r>
            <a:r>
              <a:rPr lang="pt-BR" dirty="0" smtClean="0"/>
              <a:t>we identified key</a:t>
            </a:r>
            <a:r>
              <a:rPr lang="pt-BR" baseline="0" dirty="0" smtClean="0"/>
              <a:t> partners and defined their involvement in this project.</a:t>
            </a:r>
          </a:p>
          <a:p>
            <a:endParaRPr lang="pt-BR" dirty="0" smtClean="0"/>
          </a:p>
          <a:p>
            <a:r>
              <a:rPr lang="pt-BR" dirty="0" smtClean="0"/>
              <a:t>I thing that we have produced a lot during this first year of project!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1E1E1E1-8181-4121-A121-31C151A1E151}" type="slidenum">
              <a:rPr lang="pt-BR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1406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 smtClean="0"/>
              <a:t>... we organized the project in three subprojects or core activities.</a:t>
            </a:r>
            <a:endParaRPr lang="en-US" dirty="0" smtClean="0"/>
          </a:p>
          <a:p>
            <a:endParaRPr lang="pt-BR" baseline="0" dirty="0" smtClean="0"/>
          </a:p>
          <a:p>
            <a:r>
              <a:rPr lang="pt-BR" baseline="0" dirty="0" smtClean="0"/>
              <a:t>The monitoring module is responsible for producing land cover and land use maps of energy crops, using the </a:t>
            </a:r>
          </a:p>
          <a:p>
            <a:r>
              <a:rPr lang="pt-BR" baseline="0" dirty="0" smtClean="0"/>
              <a:t>software tools developed by the geoinformatics module.</a:t>
            </a:r>
          </a:p>
          <a:p>
            <a:endParaRPr lang="pt-BR" baseline="0" dirty="0" smtClean="0"/>
          </a:p>
          <a:p>
            <a:r>
              <a:rPr lang="pt-BR" baseline="0" dirty="0" smtClean="0"/>
              <a:t>The sustainability module is responsible for evaluating the environmental impacts using the land cover maps and the software tools. </a:t>
            </a:r>
          </a:p>
          <a:p>
            <a:r>
              <a:rPr lang="pt-BR" baseline="0" dirty="0" smtClean="0"/>
              <a:t> ....</a:t>
            </a:r>
          </a:p>
          <a:p>
            <a:r>
              <a:rPr lang="pt-BR" baseline="0" dirty="0" smtClean="0"/>
              <a:t>The </a:t>
            </a:r>
            <a:r>
              <a:rPr lang="pt-BR" baseline="0" dirty="0" err="1" smtClean="0"/>
              <a:t>geoinformatics</a:t>
            </a:r>
            <a:r>
              <a:rPr lang="pt-BR" baseline="0" dirty="0" smtClean="0"/>
              <a:t> module </a:t>
            </a:r>
            <a:r>
              <a:rPr lang="pt-BR" baseline="0" dirty="0" err="1" smtClean="0"/>
              <a:t>is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responsible</a:t>
            </a:r>
            <a:r>
              <a:rPr lang="pt-BR" baseline="0" dirty="0" smtClean="0"/>
              <a:t> for...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81E1E1E1-8181-4121-A121-31C151A1E151}" type="slidenum">
              <a:rPr lang="pt-BR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1406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887564-F621-1549-A879-CA88B010278B}" type="datetimeFigureOut">
              <a:rPr lang="en-US" smtClean="0"/>
              <a:t>24/04/15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FE7CEC-35F0-484F-9EC6-95CD0CA01F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119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887564-F621-1549-A879-CA88B010278B}" type="datetimeFigureOut">
              <a:rPr lang="en-US" smtClean="0"/>
              <a:t>24/04/15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FE7CEC-35F0-484F-9EC6-95CD0CA01F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96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887564-F621-1549-A879-CA88B010278B}" type="datetimeFigureOut">
              <a:rPr lang="en-US" smtClean="0"/>
              <a:t>24/04/15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FE7CEC-35F0-484F-9EC6-95CD0CA01F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75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887564-F621-1549-A879-CA88B010278B}" type="datetimeFigureOut">
              <a:rPr lang="en-US" smtClean="0"/>
              <a:t>24/04/15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FE7CEC-35F0-484F-9EC6-95CD0CA01F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208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887564-F621-1549-A879-CA88B010278B}" type="datetimeFigureOut">
              <a:rPr lang="en-US" smtClean="0"/>
              <a:t>24/04/15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FE7CEC-35F0-484F-9EC6-95CD0CA01F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23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887564-F621-1549-A879-CA88B010278B}" type="datetimeFigureOut">
              <a:rPr lang="en-US" smtClean="0"/>
              <a:t>24/04/15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FE7CEC-35F0-484F-9EC6-95CD0CA01F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88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887564-F621-1549-A879-CA88B010278B}" type="datetimeFigureOut">
              <a:rPr lang="en-US" smtClean="0"/>
              <a:t>24/04/15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FE7CEC-35F0-484F-9EC6-95CD0CA01F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644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887564-F621-1549-A879-CA88B010278B}" type="datetimeFigureOut">
              <a:rPr lang="en-US" smtClean="0"/>
              <a:t>24/04/15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FE7CEC-35F0-484F-9EC6-95CD0CA01F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63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887564-F621-1549-A879-CA88B010278B}" type="datetimeFigureOut">
              <a:rPr lang="en-US" smtClean="0"/>
              <a:t>24/04/15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FE7CEC-35F0-484F-9EC6-95CD0CA01F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305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887564-F621-1549-A879-CA88B010278B}" type="datetimeFigureOut">
              <a:rPr lang="en-US" smtClean="0"/>
              <a:t>24/04/15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FE7CEC-35F0-484F-9EC6-95CD0CA01F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12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887564-F621-1549-A879-CA88B010278B}" type="datetimeFigureOut">
              <a:rPr lang="en-US" smtClean="0"/>
              <a:t>24/04/15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FE7CEC-35F0-484F-9EC6-95CD0CA01FA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461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dirty="0" smtClean="0"/>
              <a:t>Click to edit Master text styles</a:t>
            </a:r>
          </a:p>
          <a:p>
            <a:pPr lvl="1"/>
            <a:r>
              <a:rPr lang="x-none" dirty="0" smtClean="0"/>
              <a:t>Second level</a:t>
            </a:r>
          </a:p>
          <a:p>
            <a:pPr lvl="2"/>
            <a:r>
              <a:rPr lang="x-none" dirty="0" smtClean="0"/>
              <a:t>Third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861300" y="274638"/>
            <a:ext cx="8382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3">
            <a:lumMod val="75000"/>
          </a:schemeClr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jpeg"/><Relationship Id="rId7" Type="http://schemas.openxmlformats.org/officeDocument/2006/relationships/image" Target="../media/image4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Geotecnologias a serviço da sociedade</a:t>
            </a:r>
            <a:endParaRPr lang="pt-B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pt-BR" sz="2000" b="1" dirty="0" err="1" smtClean="0">
                <a:solidFill>
                  <a:schemeClr val="tx1"/>
                </a:solidFill>
              </a:rPr>
              <a:t>Lubia</a:t>
            </a:r>
            <a:r>
              <a:rPr lang="pt-BR" sz="2000" b="1" dirty="0" smtClean="0">
                <a:solidFill>
                  <a:schemeClr val="tx1"/>
                </a:solidFill>
              </a:rPr>
              <a:t> Vinhas</a:t>
            </a:r>
          </a:p>
          <a:p>
            <a:pPr algn="r"/>
            <a:endParaRPr lang="pt-BR" sz="2000" dirty="0" smtClean="0">
              <a:solidFill>
                <a:schemeClr val="tx1"/>
              </a:solidFill>
            </a:endParaRPr>
          </a:p>
          <a:p>
            <a:pPr algn="r"/>
            <a:r>
              <a:rPr lang="pt-BR" sz="1800" dirty="0" smtClean="0">
                <a:solidFill>
                  <a:schemeClr val="tx1"/>
                </a:solidFill>
              </a:rPr>
              <a:t>Divisão de Processamento de Imagens – DPI</a:t>
            </a:r>
          </a:p>
          <a:p>
            <a:pPr algn="r"/>
            <a:r>
              <a:rPr lang="pt-BR" sz="1800" dirty="0" smtClean="0">
                <a:solidFill>
                  <a:schemeClr val="tx1"/>
                </a:solidFill>
              </a:rPr>
              <a:t>Coordenação Geral de Observação da Terra – OBT</a:t>
            </a:r>
          </a:p>
          <a:p>
            <a:pPr algn="r"/>
            <a:r>
              <a:rPr lang="pt-BR" sz="1800" dirty="0" smtClean="0">
                <a:solidFill>
                  <a:schemeClr val="tx1"/>
                </a:solidFill>
              </a:rPr>
              <a:t>Instituto Nacional de Pesquisas Espaciais – INPE 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67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2942" y="6302423"/>
            <a:ext cx="1763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/>
              <a:t>23 de abril de 2015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655733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eymar\AppData\Local\Microsoft\Windows\Temporary Internet Files\Content.Outlook\G14FZXQT\DSC04419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058795" cy="2294255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4" y="2667000"/>
            <a:ext cx="6402487" cy="3860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306" y="5405572"/>
            <a:ext cx="1113147" cy="1033637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</p:pic>
      <p:sp>
        <p:nvSpPr>
          <p:cNvPr id="7" name="TextBox 6"/>
          <p:cNvSpPr txBox="1"/>
          <p:nvPr/>
        </p:nvSpPr>
        <p:spPr>
          <a:xfrm>
            <a:off x="152400" y="2792071"/>
            <a:ext cx="241890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rgbClr val="000000"/>
                </a:solidFill>
              </a:rPr>
              <a:t>Plataforma orientada a serviços para a implementação de sistemas de      monitoramento ambiental</a:t>
            </a:r>
            <a:endParaRPr lang="pt-BR" sz="1800" b="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80803" y="0"/>
            <a:ext cx="5163197" cy="10805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defPPr>
              <a:defRPr lang="en-US"/>
            </a:defPPr>
            <a:lvl1pPr>
              <a:lnSpc>
                <a:spcPct val="120000"/>
              </a:lnSpc>
              <a:spcBef>
                <a:spcPct val="0"/>
              </a:spcBef>
              <a:buNone/>
              <a:defRPr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r>
              <a:rPr lang="pt-BR" sz="2000" dirty="0"/>
              <a:t>Produtos derivados de teses e dissertações em de nossos pesquisadores. </a:t>
            </a:r>
            <a:r>
              <a:rPr lang="pt-BR" sz="2000" dirty="0" err="1"/>
              <a:t>Ex</a:t>
            </a:r>
            <a:r>
              <a:rPr lang="pt-BR" sz="2000" dirty="0"/>
              <a:t>: TerraMA</a:t>
            </a:r>
            <a:r>
              <a:rPr lang="pt-BR" sz="20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16964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TerraMA</a:t>
            </a:r>
            <a:r>
              <a:rPr lang="pt-BR" baseline="30000" dirty="0" smtClean="0"/>
              <a:t>2</a:t>
            </a:r>
            <a:r>
              <a:rPr lang="pt-BR" dirty="0" smtClean="0"/>
              <a:t>: alguns </a:t>
            </a:r>
            <a:r>
              <a:rPr lang="pt-BR" dirty="0"/>
              <a:t>u</a:t>
            </a:r>
            <a:r>
              <a:rPr lang="pt-BR" dirty="0" smtClean="0"/>
              <a:t>suários</a:t>
            </a:r>
          </a:p>
        </p:txBody>
      </p:sp>
      <p:sp>
        <p:nvSpPr>
          <p:cNvPr id="6349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 smtClean="0"/>
              <a:t>Prefeitura de Caraguatatuba – Monitorar deslizamentos de terra – apoio do IG</a:t>
            </a:r>
          </a:p>
          <a:p>
            <a:r>
              <a:rPr lang="pt-BR" sz="2000" dirty="0" smtClean="0"/>
              <a:t>Prefeitura de Campinas – instalado na  IMA – prestadora de serviços para prefeitura.</a:t>
            </a:r>
          </a:p>
          <a:p>
            <a:r>
              <a:rPr lang="pt-BR" sz="2000" dirty="0" smtClean="0"/>
              <a:t>Prefeitura de Mendoza – Argentina – Contingencias Climáticas – Monitoramento de Granizo por Radar.</a:t>
            </a:r>
          </a:p>
          <a:p>
            <a:r>
              <a:rPr lang="pt-BR" sz="2000" dirty="0" smtClean="0"/>
              <a:t>Projeto de Monitoramento e Previsão de Alerta de Desastres para Ação de Defesa Civil da Amazônia Legal – SUDAM / UFPA</a:t>
            </a:r>
          </a:p>
          <a:p>
            <a:r>
              <a:rPr lang="pt-BR" sz="2000" dirty="0" smtClean="0"/>
              <a:t>CEMA e Defesa Civil do Acre/Rio Grande do Sul</a:t>
            </a:r>
          </a:p>
          <a:p>
            <a:r>
              <a:rPr lang="pt-BR" sz="2000" dirty="0" smtClean="0"/>
              <a:t>Novas prefeituras: Adamantina - SP, São Carlos – SP, Nova Friburgo – RJ</a:t>
            </a:r>
          </a:p>
          <a:p>
            <a:r>
              <a:rPr lang="pt-BR" sz="2000" dirty="0" smtClean="0"/>
              <a:t>Monitoramento na fronteira Brasil – Bolívia – Peru  ( OTCA – Organização do Tratado de Cooperação Amazônica)</a:t>
            </a:r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7756" y="5627464"/>
            <a:ext cx="889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125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505200"/>
            <a:ext cx="4452689" cy="287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886200"/>
            <a:ext cx="2984364" cy="23622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81000" y="1371600"/>
            <a:ext cx="5410200" cy="1828800"/>
            <a:chOff x="2209800" y="1752600"/>
            <a:chExt cx="5410200" cy="1828800"/>
          </a:xfrm>
        </p:grpSpPr>
        <p:grpSp>
          <p:nvGrpSpPr>
            <p:cNvPr id="19" name="Group 10"/>
            <p:cNvGrpSpPr>
              <a:grpSpLocks/>
            </p:cNvGrpSpPr>
            <p:nvPr/>
          </p:nvGrpSpPr>
          <p:grpSpPr bwMode="auto">
            <a:xfrm>
              <a:off x="2438400" y="2133600"/>
              <a:ext cx="1641475" cy="1158875"/>
              <a:chOff x="3200400" y="3962400"/>
              <a:chExt cx="2326246" cy="1540228"/>
            </a:xfrm>
          </p:grpSpPr>
          <p:pic>
            <p:nvPicPr>
              <p:cNvPr id="20" name="Picture 13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2800" y="4114800"/>
                <a:ext cx="2173846" cy="13878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grpSp>
            <p:nvGrpSpPr>
              <p:cNvPr id="21" name="Group 21"/>
              <p:cNvGrpSpPr>
                <a:grpSpLocks/>
              </p:cNvGrpSpPr>
              <p:nvPr/>
            </p:nvGrpSpPr>
            <p:grpSpPr bwMode="auto">
              <a:xfrm>
                <a:off x="3200400" y="4724400"/>
                <a:ext cx="393700" cy="377825"/>
                <a:chOff x="304" y="850"/>
                <a:chExt cx="467" cy="475"/>
              </a:xfrm>
            </p:grpSpPr>
            <p:sp>
              <p:nvSpPr>
                <p:cNvPr id="23" name="Oval 22"/>
                <p:cNvSpPr>
                  <a:spLocks noChangeArrowheads="1"/>
                </p:cNvSpPr>
                <p:nvPr/>
              </p:nvSpPr>
              <p:spPr bwMode="auto">
                <a:xfrm>
                  <a:off x="304" y="850"/>
                  <a:ext cx="468" cy="476"/>
                </a:xfrm>
                <a:prstGeom prst="ellipse">
                  <a:avLst/>
                </a:prstGeom>
                <a:solidFill>
                  <a:srgbClr val="FFFF00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4" name="Oval 23"/>
                <p:cNvSpPr>
                  <a:spLocks noChangeArrowheads="1"/>
                </p:cNvSpPr>
                <p:nvPr/>
              </p:nvSpPr>
              <p:spPr bwMode="auto">
                <a:xfrm>
                  <a:off x="525" y="1073"/>
                  <a:ext cx="36" cy="40"/>
                </a:xfrm>
                <a:prstGeom prst="ellipse">
                  <a:avLst/>
                </a:prstGeom>
                <a:solidFill>
                  <a:srgbClr val="00CC99"/>
                </a:solidFill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25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540" y="889"/>
                  <a:ext cx="1" cy="185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6" name="Line 25"/>
                <p:cNvSpPr>
                  <a:spLocks noChangeShapeType="1"/>
                </p:cNvSpPr>
                <p:nvPr/>
              </p:nvSpPr>
              <p:spPr bwMode="auto">
                <a:xfrm>
                  <a:off x="552" y="1115"/>
                  <a:ext cx="101" cy="156"/>
                </a:xfrm>
                <a:prstGeom prst="line">
                  <a:avLst/>
                </a:prstGeom>
                <a:noFill/>
                <a:ln w="9360">
                  <a:solidFill>
                    <a:srgbClr val="00000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pic>
            <p:nvPicPr>
              <p:cNvPr id="22" name="Picture 4" descr="D:\docs\pesquisa\inpe\2009\ccst-workshop\terrame_logo_gimp.bmp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5200" y="3962400"/>
                <a:ext cx="533400" cy="451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7" name="Group 5"/>
            <p:cNvGrpSpPr>
              <a:grpSpLocks/>
            </p:cNvGrpSpPr>
            <p:nvPr/>
          </p:nvGrpSpPr>
          <p:grpSpPr bwMode="auto">
            <a:xfrm>
              <a:off x="4399823" y="2057401"/>
              <a:ext cx="1223830" cy="1235074"/>
              <a:chOff x="3124200" y="4572000"/>
              <a:chExt cx="1625849" cy="1689670"/>
            </a:xfrm>
          </p:grpSpPr>
          <p:pic>
            <p:nvPicPr>
              <p:cNvPr id="28" name="Picture 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4200" y="4572000"/>
                <a:ext cx="1625849" cy="11901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29" name="AutoShape 29"/>
              <p:cNvSpPr>
                <a:spLocks noChangeArrowheads="1"/>
              </p:cNvSpPr>
              <p:nvPr/>
            </p:nvSpPr>
            <p:spPr bwMode="auto">
              <a:xfrm>
                <a:off x="3289424" y="5715000"/>
                <a:ext cx="1295400" cy="546670"/>
              </a:xfrm>
              <a:prstGeom prst="can">
                <a:avLst>
                  <a:gd name="adj" fmla="val 25000"/>
                </a:avLst>
              </a:prstGeom>
              <a:solidFill>
                <a:srgbClr val="FFFFFF"/>
              </a:solidFill>
              <a:ln w="28440">
                <a:solidFill>
                  <a:srgbClr val="808080"/>
                </a:solidFill>
                <a:miter lim="800000"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 algn="ctr">
                  <a:buClr>
                    <a:srgbClr val="808080"/>
                  </a:buCl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</a:pPr>
                <a:r>
                  <a:rPr lang="en-GB" sz="1400"/>
                  <a:t>TL DB</a:t>
                </a:r>
              </a:p>
            </p:txBody>
          </p:sp>
        </p:grpSp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2133600"/>
              <a:ext cx="1387475" cy="1146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209800" y="1752600"/>
              <a:ext cx="5410200" cy="1828800"/>
            </a:xfrm>
            <a:prstGeom prst="rect">
              <a:avLst/>
            </a:prstGeom>
            <a:noFill/>
            <a:ln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038600" y="63246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>
                <a:solidFill>
                  <a:srgbClr val="000000"/>
                </a:solidFill>
              </a:rPr>
              <a:t>Modelo de desmatamento da </a:t>
            </a:r>
            <a:r>
              <a:rPr lang="pt-BR" sz="900" dirty="0" err="1" smtClean="0">
                <a:solidFill>
                  <a:srgbClr val="000000"/>
                </a:solidFill>
              </a:rPr>
              <a:t>Amazonia</a:t>
            </a:r>
            <a:r>
              <a:rPr lang="pt-BR" sz="900" dirty="0" smtClean="0">
                <a:solidFill>
                  <a:srgbClr val="000000"/>
                </a:solidFill>
              </a:rPr>
              <a:t>. </a:t>
            </a:r>
            <a:r>
              <a:rPr lang="pt-BR" sz="900" dirty="0">
                <a:solidFill>
                  <a:srgbClr val="000000"/>
                </a:solidFill>
              </a:rPr>
              <a:t>(a) </a:t>
            </a:r>
            <a:r>
              <a:rPr lang="pt-BR" sz="900" dirty="0" smtClean="0">
                <a:solidFill>
                  <a:srgbClr val="000000"/>
                </a:solidFill>
              </a:rPr>
              <a:t>Distância as cidades; </a:t>
            </a:r>
            <a:r>
              <a:rPr lang="pt-BR" sz="900" dirty="0">
                <a:solidFill>
                  <a:srgbClr val="000000"/>
                </a:solidFill>
              </a:rPr>
              <a:t>(</a:t>
            </a:r>
            <a:r>
              <a:rPr lang="pt-BR" sz="900" dirty="0" err="1">
                <a:solidFill>
                  <a:srgbClr val="000000"/>
                </a:solidFill>
              </a:rPr>
              <a:t>b</a:t>
            </a:r>
            <a:r>
              <a:rPr lang="pt-BR" sz="900" dirty="0">
                <a:solidFill>
                  <a:srgbClr val="000000"/>
                </a:solidFill>
              </a:rPr>
              <a:t>) </a:t>
            </a:r>
            <a:r>
              <a:rPr lang="pt-BR" sz="900" dirty="0" err="1" smtClean="0">
                <a:solidFill>
                  <a:srgbClr val="000000"/>
                </a:solidFill>
              </a:rPr>
              <a:t>Disttância</a:t>
            </a:r>
            <a:r>
              <a:rPr lang="pt-BR" sz="900" dirty="0" smtClean="0">
                <a:solidFill>
                  <a:srgbClr val="000000"/>
                </a:solidFill>
              </a:rPr>
              <a:t> as estradas; </a:t>
            </a:r>
            <a:r>
              <a:rPr lang="pt-BR" sz="900" dirty="0">
                <a:solidFill>
                  <a:srgbClr val="000000"/>
                </a:solidFill>
              </a:rPr>
              <a:t>(</a:t>
            </a:r>
            <a:r>
              <a:rPr lang="pt-BR" sz="900" dirty="0" err="1">
                <a:solidFill>
                  <a:srgbClr val="000000"/>
                </a:solidFill>
              </a:rPr>
              <a:t>c</a:t>
            </a:r>
            <a:r>
              <a:rPr lang="pt-BR" sz="900" dirty="0">
                <a:solidFill>
                  <a:srgbClr val="000000"/>
                </a:solidFill>
              </a:rPr>
              <a:t>) </a:t>
            </a:r>
            <a:r>
              <a:rPr lang="pt-BR" sz="900" dirty="0" smtClean="0">
                <a:solidFill>
                  <a:srgbClr val="000000"/>
                </a:solidFill>
              </a:rPr>
              <a:t>Porcentagem de área protegida; </a:t>
            </a:r>
            <a:r>
              <a:rPr lang="pt-BR" sz="900" dirty="0">
                <a:solidFill>
                  <a:srgbClr val="000000"/>
                </a:solidFill>
              </a:rPr>
              <a:t>(</a:t>
            </a:r>
            <a:r>
              <a:rPr lang="pt-BR" sz="900" dirty="0" err="1">
                <a:solidFill>
                  <a:srgbClr val="000000"/>
                </a:solidFill>
              </a:rPr>
              <a:t>d</a:t>
            </a:r>
            <a:r>
              <a:rPr lang="pt-BR" sz="900" dirty="0">
                <a:solidFill>
                  <a:srgbClr val="000000"/>
                </a:solidFill>
              </a:rPr>
              <a:t>) </a:t>
            </a:r>
            <a:r>
              <a:rPr lang="pt-BR" sz="900" dirty="0" smtClean="0">
                <a:solidFill>
                  <a:srgbClr val="000000"/>
                </a:solidFill>
              </a:rPr>
              <a:t>Desmatamento no 1º., 15º. e 50º. ano.</a:t>
            </a:r>
            <a:endParaRPr lang="pt-BR" sz="900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56003" y="1371600"/>
            <a:ext cx="3092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>Um conjunto de ferramentas para modelagem espacial explícita</a:t>
            </a:r>
            <a:endParaRPr lang="pt-BR" dirty="0">
              <a:solidFill>
                <a:srgbClr val="000000"/>
              </a:solidFill>
            </a:endParaRPr>
          </a:p>
        </p:txBody>
      </p:sp>
      <p:pic>
        <p:nvPicPr>
          <p:cNvPr id="37" name="Picture 4" descr="D:\docs\pesquisa\inpe\2009\ccst-workshop\terrame_logo_gimp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9733" y="228600"/>
            <a:ext cx="106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0" y="-27706"/>
            <a:ext cx="4903172" cy="10945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1800" dirty="0" smtClean="0">
                <a:latin typeface="+mn-lt"/>
              </a:rPr>
              <a:t>Produtos para avançar o monitoramento ambiental. </a:t>
            </a:r>
            <a:r>
              <a:rPr lang="pt-BR" sz="1800" dirty="0" err="1" smtClean="0">
                <a:latin typeface="+mn-lt"/>
              </a:rPr>
              <a:t>Ex</a:t>
            </a:r>
            <a:r>
              <a:rPr lang="pt-BR" sz="1800" dirty="0" smtClean="0">
                <a:latin typeface="+mn-lt"/>
              </a:rPr>
              <a:t>: </a:t>
            </a:r>
            <a:r>
              <a:rPr lang="pt-BR" sz="1800" dirty="0" err="1" smtClean="0">
                <a:latin typeface="+mn-lt"/>
              </a:rPr>
              <a:t>TerraME</a:t>
            </a:r>
            <a:endParaRPr lang="pt-BR" sz="1800" baseline="30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7019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333375"/>
            <a:ext cx="2659063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22" name="Rectangle 84"/>
          <p:cNvSpPr>
            <a:spLocks noChangeArrowheads="1"/>
          </p:cNvSpPr>
          <p:nvPr/>
        </p:nvSpPr>
        <p:spPr bwMode="auto">
          <a:xfrm>
            <a:off x="1447800" y="959643"/>
            <a:ext cx="6913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49263" algn="ctr"/>
            <a:r>
              <a:rPr lang="pt-BR" sz="2800" dirty="0">
                <a:solidFill>
                  <a:srgbClr val="003258"/>
                </a:solidFill>
                <a:latin typeface="MS Reference Sans Serif" charset="0"/>
                <a:cs typeface="Tahoma" charset="0"/>
              </a:rPr>
              <a:t>Dengue </a:t>
            </a:r>
            <a:r>
              <a:rPr lang="pt-BR" sz="2800" dirty="0" err="1">
                <a:solidFill>
                  <a:srgbClr val="003258"/>
                </a:solidFill>
                <a:latin typeface="MS Reference Sans Serif" charset="0"/>
                <a:cs typeface="Tahoma" charset="0"/>
              </a:rPr>
              <a:t>Modelling</a:t>
            </a:r>
            <a:r>
              <a:rPr lang="pt-BR" sz="2800" dirty="0">
                <a:solidFill>
                  <a:srgbClr val="003258"/>
                </a:solidFill>
                <a:latin typeface="MS Reference Sans Serif" charset="0"/>
                <a:cs typeface="Tahoma" charset="0"/>
              </a:rPr>
              <a:t> </a:t>
            </a:r>
            <a:r>
              <a:rPr lang="pt-BR" sz="2800" dirty="0" err="1">
                <a:solidFill>
                  <a:srgbClr val="003258"/>
                </a:solidFill>
                <a:latin typeface="MS Reference Sans Serif" charset="0"/>
                <a:cs typeface="Tahoma" charset="0"/>
              </a:rPr>
              <a:t>Environment</a:t>
            </a:r>
            <a:endParaRPr lang="pt-BR" sz="2800" dirty="0">
              <a:solidFill>
                <a:srgbClr val="003258"/>
              </a:solidFill>
              <a:latin typeface="MS Reference Sans Serif" charset="0"/>
              <a:cs typeface="Tahoma" charset="0"/>
            </a:endParaRPr>
          </a:p>
        </p:txBody>
      </p:sp>
      <p:pic>
        <p:nvPicPr>
          <p:cNvPr id="1331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0513" y="0"/>
            <a:ext cx="12334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32" name="Group 12"/>
          <p:cNvGrpSpPr>
            <a:grpSpLocks/>
          </p:cNvGrpSpPr>
          <p:nvPr/>
        </p:nvGrpSpPr>
        <p:grpSpPr bwMode="auto">
          <a:xfrm>
            <a:off x="0" y="762000"/>
            <a:ext cx="835025" cy="4538663"/>
            <a:chOff x="96" y="96"/>
            <a:chExt cx="817" cy="3984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96"/>
              <a:ext cx="590" cy="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0642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056"/>
              <a:ext cx="76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0643" name="Picture 3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880"/>
              <a:ext cx="517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11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064"/>
              <a:ext cx="704" cy="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28" name="Picture 8" descr="jcr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" y="2199"/>
              <a:ext cx="108" cy="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3133" name="Picture 1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6025" y="1709738"/>
            <a:ext cx="2506663" cy="1517650"/>
          </a:xfrm>
          <a:prstGeom prst="rect">
            <a:avLst/>
          </a:prstGeom>
          <a:noFill/>
          <a:ln w="9525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3134" name="Picture 14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1925" y="1709738"/>
            <a:ext cx="3494088" cy="202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35" name="Line 15"/>
          <p:cNvSpPr>
            <a:spLocks noChangeShapeType="1"/>
          </p:cNvSpPr>
          <p:nvPr/>
        </p:nvSpPr>
        <p:spPr bwMode="auto">
          <a:xfrm>
            <a:off x="3798888" y="2184400"/>
            <a:ext cx="1366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133137" name="Picture 2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825" y="3268663"/>
            <a:ext cx="3417888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219200" y="4960938"/>
            <a:ext cx="2120900" cy="254000"/>
          </a:xfrm>
          <a:prstGeom prst="rect">
            <a:avLst/>
          </a:prstGeom>
          <a:solidFill>
            <a:srgbClr val="FFFF00"/>
          </a:solidFill>
          <a:ln w="9525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US" sz="1000" b="1">
                <a:effectLst>
                  <a:outerShdw blurRad="38100" dist="38100" dir="2700000" algn="tl">
                    <a:srgbClr val="FFFFFF"/>
                  </a:outerShdw>
                </a:effectLst>
                <a:latin typeface="Calibri" charset="0"/>
                <a:cs typeface="Arial" charset="0"/>
              </a:rPr>
              <a:t>Piloto - Ilha do Governador , RJ</a:t>
            </a:r>
          </a:p>
        </p:txBody>
      </p:sp>
      <p:pic>
        <p:nvPicPr>
          <p:cNvPr id="133144" name="Picture 2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3639734"/>
            <a:ext cx="4557713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3145" name="Rectangle 25"/>
          <p:cNvSpPr>
            <a:spLocks noChangeArrowheads="1"/>
          </p:cNvSpPr>
          <p:nvPr/>
        </p:nvSpPr>
        <p:spPr bwMode="auto">
          <a:xfrm>
            <a:off x="685800" y="5334000"/>
            <a:ext cx="3429000" cy="1379538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pt-BR" sz="1200" b="1" i="1" dirty="0"/>
              <a:t>INPE:</a:t>
            </a:r>
            <a:r>
              <a:rPr lang="pt-BR" sz="1200" i="1" dirty="0"/>
              <a:t> A. Miguel V. Monteiro, Pedro Ribeiro </a:t>
            </a:r>
            <a:r>
              <a:rPr lang="pt-BR" sz="1200" b="1" i="1" dirty="0"/>
              <a:t>Fiocruz-RJ:</a:t>
            </a:r>
            <a:r>
              <a:rPr lang="pt-BR" sz="1200" i="1" dirty="0"/>
              <a:t> Cláudia </a:t>
            </a:r>
            <a:r>
              <a:rPr lang="pt-BR" sz="1200" i="1" dirty="0" err="1"/>
              <a:t>Codeço</a:t>
            </a:r>
            <a:r>
              <a:rPr lang="pt-BR" sz="1200" i="1" dirty="0"/>
              <a:t>; </a:t>
            </a:r>
            <a:r>
              <a:rPr lang="pt-BR" sz="1200" b="1" i="1" dirty="0"/>
              <a:t>IOC-MS:</a:t>
            </a:r>
            <a:r>
              <a:rPr lang="pt-BR" sz="1200" i="1" dirty="0"/>
              <a:t> </a:t>
            </a:r>
            <a:r>
              <a:rPr lang="pt-BR" sz="1200" i="1" dirty="0" err="1"/>
              <a:t>Nildimar</a:t>
            </a:r>
            <a:r>
              <a:rPr lang="pt-BR" sz="1200" i="1" dirty="0"/>
              <a:t> </a:t>
            </a:r>
            <a:r>
              <a:rPr lang="pt-BR" sz="1200" i="1" dirty="0" err="1"/>
              <a:t>Hosório</a:t>
            </a:r>
            <a:r>
              <a:rPr lang="pt-BR" sz="1200" i="1" dirty="0"/>
              <a:t>; </a:t>
            </a:r>
            <a:r>
              <a:rPr lang="pt-BR" sz="1200" b="1" i="1" dirty="0"/>
              <a:t>Fiocruz-PE:</a:t>
            </a:r>
            <a:r>
              <a:rPr lang="pt-BR" sz="1200" i="1" dirty="0"/>
              <a:t> Leda Régis, </a:t>
            </a:r>
            <a:r>
              <a:rPr lang="pt-BR" sz="1200" i="1" dirty="0" err="1"/>
              <a:t>Wayner</a:t>
            </a:r>
            <a:r>
              <a:rPr lang="pt-BR" sz="1200" i="1" dirty="0"/>
              <a:t> Vieira, M. Alice </a:t>
            </a:r>
            <a:r>
              <a:rPr lang="pt-BR" sz="1200" i="1" dirty="0" err="1"/>
              <a:t>Varjal</a:t>
            </a:r>
            <a:r>
              <a:rPr lang="pt-BR" sz="1200" b="1" i="1" dirty="0"/>
              <a:t> FGV-RJ:</a:t>
            </a:r>
            <a:r>
              <a:rPr lang="pt-BR" sz="1200" i="1" dirty="0"/>
              <a:t> Flávio Coelho; </a:t>
            </a:r>
            <a:r>
              <a:rPr lang="pt-BR" sz="1200" b="1" i="1" dirty="0"/>
              <a:t>UFOP</a:t>
            </a:r>
            <a:r>
              <a:rPr lang="pt-BR" sz="1200" i="1" dirty="0"/>
              <a:t>: Tiago Silva, Tiago Carneiro; </a:t>
            </a:r>
            <a:r>
              <a:rPr lang="pt-BR" sz="1200" b="1" i="1" dirty="0"/>
              <a:t>UNESP-SJC: </a:t>
            </a:r>
            <a:r>
              <a:rPr lang="pt-BR" sz="1200" i="1" dirty="0"/>
              <a:t>Lilian Medeiros; </a:t>
            </a:r>
            <a:r>
              <a:rPr lang="pt-BR" sz="1200" b="1" i="1" dirty="0"/>
              <a:t>CEMADEN:</a:t>
            </a:r>
            <a:r>
              <a:rPr lang="pt-BR" sz="1200" i="1" dirty="0"/>
              <a:t> Leo Santos; </a:t>
            </a:r>
            <a:r>
              <a:rPr lang="pt-BR" sz="1200" b="1" i="1" dirty="0"/>
              <a:t>UFABC:</a:t>
            </a:r>
            <a:r>
              <a:rPr lang="pt-BR" sz="1200" i="1" dirty="0"/>
              <a:t> Flávia Fonseca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103298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a_wik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8354"/>
            <a:ext cx="9144000" cy="4855313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0"/>
            <a:ext cx="6799434" cy="9126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pt-BR" sz="2400" dirty="0" smtClean="0">
                <a:latin typeface="Arial" charset="0"/>
              </a:rPr>
              <a:t>Capacidade para atuar em diferentes tipos de parcerias</a:t>
            </a:r>
            <a:endParaRPr lang="pt-BR" sz="2400" baseline="30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443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514" y="1735317"/>
            <a:ext cx="2800927" cy="1714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2666" y="413959"/>
            <a:ext cx="6542944" cy="914753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pt-BR" smtClean="0">
                <a:latin typeface="Humnst777 BT"/>
              </a:rPr>
              <a:t>Plataforma para estudo e mapemanto de culturas bioenergéticas baseado em dados de sensoriamento remoto e geoinformática</a:t>
            </a:r>
            <a:endParaRPr lang="pt-BR">
              <a:latin typeface="Humnst777 BT"/>
            </a:endParaRPr>
          </a:p>
        </p:txBody>
      </p:sp>
      <p:pic>
        <p:nvPicPr>
          <p:cNvPr id="9" name="Picture 8" descr="fig_SDI_architecture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9333" y="1328712"/>
            <a:ext cx="3201990" cy="2621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figura_portal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06" y="4263745"/>
            <a:ext cx="3778877" cy="24692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612989" y="4516671"/>
            <a:ext cx="2382363" cy="1921869"/>
            <a:chOff x="3391246" y="3098907"/>
            <a:chExt cx="2382363" cy="1921869"/>
          </a:xfrm>
        </p:grpSpPr>
        <p:sp>
          <p:nvSpPr>
            <p:cNvPr id="13" name="TextBox 12"/>
            <p:cNvSpPr txBox="1"/>
            <p:nvPr/>
          </p:nvSpPr>
          <p:spPr>
            <a:xfrm>
              <a:off x="4053278" y="3098907"/>
              <a:ext cx="10582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Móvel</a:t>
              </a:r>
              <a:endParaRPr lang="pt-BR" sz="1400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1246" y="3354076"/>
              <a:ext cx="2382363" cy="1666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2454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Mensagem final</a:t>
            </a:r>
            <a:endParaRPr lang="pt-B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 smtClean="0"/>
              <a:t>Geotecnologias abrem inúmeras possibilidades de aplicações</a:t>
            </a:r>
          </a:p>
          <a:p>
            <a:pPr marL="0" indent="0">
              <a:buNone/>
            </a:pPr>
            <a:r>
              <a:rPr lang="pt-BR" sz="2000" dirty="0" smtClean="0"/>
              <a:t>O INPE, representado pela DPI, tem 31 anos de experiência em </a:t>
            </a:r>
            <a:r>
              <a:rPr lang="pt-BR" sz="2000" dirty="0" err="1" smtClean="0"/>
              <a:t>Geoinformática</a:t>
            </a: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Temos tido ao longo do tempo parcerias de sucesso com organizações públicas e privadas</a:t>
            </a:r>
          </a:p>
          <a:p>
            <a:pPr marL="457200" lvl="1" indent="0">
              <a:buNone/>
            </a:pPr>
            <a:r>
              <a:rPr lang="pt-BR" sz="1800" dirty="0" smtClean="0"/>
              <a:t>Decisão de desenvolvimento de </a:t>
            </a:r>
            <a:r>
              <a:rPr lang="pt-BR" sz="1800" dirty="0" err="1" smtClean="0"/>
              <a:t>sofwares</a:t>
            </a:r>
            <a:r>
              <a:rPr lang="pt-BR" sz="1800" dirty="0" smtClean="0"/>
              <a:t> livres de licença e sem restrições de uso</a:t>
            </a:r>
          </a:p>
          <a:p>
            <a:pPr marL="457200" lvl="1" indent="0">
              <a:buNone/>
            </a:pPr>
            <a:r>
              <a:rPr lang="pt-BR" sz="1800" dirty="0" smtClean="0"/>
              <a:t>Decisão de ter dados abertos </a:t>
            </a:r>
          </a:p>
          <a:p>
            <a:pPr marL="0" indent="0">
              <a:buNone/>
            </a:pPr>
            <a:r>
              <a:rPr lang="pt-BR" sz="2000" dirty="0" smtClean="0"/>
              <a:t>Estamos a disposição da Pref. Mun.  de São José dos Campos</a:t>
            </a:r>
          </a:p>
          <a:p>
            <a:pPr marL="0" indent="0">
              <a:buNone/>
            </a:pPr>
            <a:endParaRPr lang="pt-BR" sz="2000" dirty="0"/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350386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9500" y="4406900"/>
            <a:ext cx="3280834" cy="810683"/>
          </a:xfrm>
          <a:solidFill>
            <a:srgbClr val="FFFFFF"/>
          </a:solidFill>
        </p:spPr>
        <p:txBody>
          <a:bodyPr/>
          <a:lstStyle/>
          <a:p>
            <a:r>
              <a:rPr lang="pt-BR" dirty="0" err="1" smtClean="0"/>
              <a:t>ObRigada</a:t>
            </a:r>
            <a:endParaRPr lang="pt-BR" dirty="0"/>
          </a:p>
        </p:txBody>
      </p:sp>
      <p:pic>
        <p:nvPicPr>
          <p:cNvPr id="6" name="Picture 3" descr="Recorte_CBERS_PAN10M_RGB342_SJC_11Jan.jpg"/>
          <p:cNvPicPr>
            <a:picLocks noChangeAspect="1"/>
          </p:cNvPicPr>
          <p:nvPr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3" y="899582"/>
            <a:ext cx="9170509" cy="535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79500" y="5038991"/>
            <a:ext cx="5027083" cy="1141675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pt-BR" sz="1400" dirty="0" err="1" smtClean="0">
                <a:solidFill>
                  <a:schemeClr val="tx1"/>
                </a:solidFill>
              </a:rPr>
              <a:t>Lubia</a:t>
            </a:r>
            <a:r>
              <a:rPr lang="pt-BR" sz="1400" dirty="0" smtClean="0">
                <a:solidFill>
                  <a:schemeClr val="tx1"/>
                </a:solidFill>
              </a:rPr>
              <a:t> Vinhas</a:t>
            </a:r>
          </a:p>
          <a:p>
            <a:r>
              <a:rPr lang="pt-BR" sz="1400" dirty="0" smtClean="0">
                <a:solidFill>
                  <a:schemeClr val="tx1"/>
                </a:solidFill>
              </a:rPr>
              <a:t>Chefe da Divisão de Processamento de Imagens – DPI/OBT/INPE</a:t>
            </a:r>
          </a:p>
          <a:p>
            <a:r>
              <a:rPr lang="pt-BR" sz="1400" dirty="0" err="1" smtClean="0">
                <a:solidFill>
                  <a:schemeClr val="tx1"/>
                </a:solidFill>
              </a:rPr>
              <a:t>lubia@dpi.inpe.br</a:t>
            </a:r>
            <a:endParaRPr lang="pt-BR" sz="1400" dirty="0" smtClean="0">
              <a:solidFill>
                <a:schemeClr val="tx1"/>
              </a:solidFill>
            </a:endParaRPr>
          </a:p>
          <a:p>
            <a:r>
              <a:rPr lang="pt-BR" sz="1400" dirty="0" smtClean="0">
                <a:solidFill>
                  <a:schemeClr val="tx1"/>
                </a:solidFill>
              </a:rPr>
              <a:t>(12) 32086444</a:t>
            </a:r>
          </a:p>
        </p:txBody>
      </p:sp>
    </p:spTree>
    <p:extLst>
      <p:ext uri="{BB962C8B-B14F-4D97-AF65-F5344CB8AC3E}">
        <p14:creationId xmlns:p14="http://schemas.microsoft.com/office/powerpoint/2010/main" val="415747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Geotecnologias</a:t>
            </a:r>
            <a:endParaRPr lang="pt-BR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000" i="1" dirty="0" smtClean="0"/>
              <a:t>“Tecnologias associadas com a coleção e o processamento de dados associados com localização”</a:t>
            </a:r>
            <a:endParaRPr lang="pt-BR" sz="2000" i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870" y="5775601"/>
            <a:ext cx="998261" cy="998261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57202" y="2876182"/>
            <a:ext cx="2164501" cy="1996025"/>
            <a:chOff x="457200" y="2883649"/>
            <a:chExt cx="2164501" cy="1996025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191426"/>
              <a:ext cx="2164501" cy="1688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57200" y="2883649"/>
              <a:ext cx="21645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Desktop</a:t>
              </a:r>
              <a:endParaRPr lang="pt-BR" sz="1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435804" y="2876182"/>
            <a:ext cx="2250998" cy="1996025"/>
            <a:chOff x="2708237" y="2883649"/>
            <a:chExt cx="2250998" cy="1996025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237" y="3191426"/>
              <a:ext cx="2250998" cy="1688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2751486" y="2883649"/>
              <a:ext cx="21645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Internet</a:t>
              </a:r>
              <a:endParaRPr lang="pt-BR" sz="14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337572" y="2950338"/>
            <a:ext cx="2382363" cy="1921869"/>
            <a:chOff x="3391246" y="3098907"/>
            <a:chExt cx="2382363" cy="1921869"/>
          </a:xfrm>
        </p:grpSpPr>
        <p:sp>
          <p:nvSpPr>
            <p:cNvPr id="29" name="TextBox 28"/>
            <p:cNvSpPr txBox="1"/>
            <p:nvPr/>
          </p:nvSpPr>
          <p:spPr>
            <a:xfrm>
              <a:off x="4053278" y="3098907"/>
              <a:ext cx="10582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Móvel</a:t>
              </a:r>
              <a:endParaRPr lang="pt-BR" sz="1400" dirty="0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1246" y="3354076"/>
              <a:ext cx="2382363" cy="1666700"/>
            </a:xfrm>
            <a:prstGeom prst="rect">
              <a:avLst/>
            </a:prstGeom>
          </p:spPr>
        </p:pic>
      </p:grpSp>
      <p:cxnSp>
        <p:nvCxnSpPr>
          <p:cNvPr id="40" name="Curved Connector 39"/>
          <p:cNvCxnSpPr>
            <a:endCxn id="13" idx="2"/>
          </p:cNvCxnSpPr>
          <p:nvPr/>
        </p:nvCxnSpPr>
        <p:spPr>
          <a:xfrm rot="10800000">
            <a:off x="1539454" y="4872207"/>
            <a:ext cx="2533419" cy="1253956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endCxn id="15" idx="2"/>
          </p:cNvCxnSpPr>
          <p:nvPr/>
        </p:nvCxnSpPr>
        <p:spPr>
          <a:xfrm flipV="1">
            <a:off x="5071133" y="4872207"/>
            <a:ext cx="2490170" cy="1253956"/>
          </a:xfrm>
          <a:prstGeom prst="curved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urved Connector 43"/>
          <p:cNvCxnSpPr>
            <a:endCxn id="34" idx="2"/>
          </p:cNvCxnSpPr>
          <p:nvPr/>
        </p:nvCxnSpPr>
        <p:spPr>
          <a:xfrm rot="16200000" flipV="1">
            <a:off x="4158577" y="5242384"/>
            <a:ext cx="903394" cy="163040"/>
          </a:xfrm>
          <a:prstGeom prst="curvedConnector3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151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Geotecnologias e o INPE</a:t>
            </a:r>
            <a:endParaRPr lang="pt-BR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544513" y="55054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343400" y="2616200"/>
            <a:ext cx="720725" cy="3265488"/>
            <a:chOff x="1383" y="1253"/>
            <a:chExt cx="454" cy="2505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383" y="3566"/>
              <a:ext cx="454" cy="19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ctr">
                <a:spcBef>
                  <a:spcPct val="50000"/>
                </a:spcBef>
                <a:defRPr sz="1400" b="0">
                  <a:solidFill>
                    <a:srgbClr val="000000"/>
                  </a:solidFill>
                  <a:latin typeface="+mn-lt"/>
                  <a:cs typeface="Arial" charset="0"/>
                </a:defRPr>
              </a:lvl1pPr>
            </a:lstStyle>
            <a:p>
              <a:r>
                <a:rPr lang="pt-BR" dirty="0"/>
                <a:t>1990</a:t>
              </a: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610" y="1253"/>
              <a:ext cx="0" cy="23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703762" y="1976438"/>
            <a:ext cx="2016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pt-BR" sz="1400">
              <a:cs typeface="Arial" charset="0"/>
            </a:endParaRP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2300287" y="2616200"/>
            <a:ext cx="739775" cy="3265488"/>
            <a:chOff x="192" y="1253"/>
            <a:chExt cx="466" cy="2505"/>
          </a:xfrm>
        </p:grpSpPr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192" y="3566"/>
              <a:ext cx="466" cy="19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sz="1400" b="0" dirty="0" smtClean="0">
                  <a:solidFill>
                    <a:srgbClr val="000000"/>
                  </a:solidFill>
                  <a:latin typeface="+mn-lt"/>
                  <a:cs typeface="Arial" charset="0"/>
                </a:rPr>
                <a:t>1986</a:t>
              </a:r>
              <a:endParaRPr lang="pt-BR" sz="1400" b="0" dirty="0">
                <a:solidFill>
                  <a:srgbClr val="000000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425" y="1253"/>
              <a:ext cx="0" cy="23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6432550" y="2616200"/>
            <a:ext cx="720725" cy="3265488"/>
            <a:chOff x="2699" y="1253"/>
            <a:chExt cx="454" cy="2505"/>
          </a:xfrm>
        </p:grpSpPr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2699" y="3566"/>
              <a:ext cx="454" cy="19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sz="1400" b="0" dirty="0">
                  <a:solidFill>
                    <a:srgbClr val="000000"/>
                  </a:solidFill>
                  <a:latin typeface="+mn-lt"/>
                  <a:cs typeface="Arial" charset="0"/>
                </a:rPr>
                <a:t>1996</a:t>
              </a: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2926" y="1253"/>
              <a:ext cx="0" cy="23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pic>
        <p:nvPicPr>
          <p:cNvPr id="1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7974" y="3419475"/>
            <a:ext cx="1625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8887" y="3231376"/>
            <a:ext cx="8921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967287" y="4447401"/>
            <a:ext cx="1600200" cy="553998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200">
                <a:latin typeface="Tahoma" charset="0"/>
                <a:cs typeface="Arial" charset="0"/>
              </a:defRPr>
            </a:lvl1pPr>
          </a:lstStyle>
          <a:p>
            <a:pPr>
              <a:defRPr/>
            </a:pPr>
            <a:r>
              <a:rPr lang="en-US" b="0" dirty="0" smtClean="0">
                <a:solidFill>
                  <a:schemeClr val="tx1"/>
                </a:solidFill>
                <a:latin typeface="+mn-lt"/>
              </a:rPr>
              <a:t>SPRING para</a:t>
            </a:r>
          </a:p>
          <a:p>
            <a:pPr>
              <a:defRPr/>
            </a:pPr>
            <a:r>
              <a:rPr lang="en-US" b="0" dirty="0" smtClean="0">
                <a:solidFill>
                  <a:schemeClr val="tx1"/>
                </a:solidFill>
                <a:latin typeface="+mn-lt"/>
                <a:ea typeface="+mn-ea"/>
              </a:rPr>
              <a:t>workstations</a:t>
            </a:r>
            <a:endParaRPr lang="en-US" b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24687" y="4540270"/>
            <a:ext cx="1600200" cy="27622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200">
                <a:latin typeface="Tahoma" charset="0"/>
                <a:cs typeface="Arial" charset="0"/>
              </a:defRPr>
            </a:lvl1pPr>
          </a:lstStyle>
          <a:p>
            <a:pPr>
              <a:defRPr/>
            </a:pPr>
            <a:r>
              <a:rPr lang="en-US" b="0" dirty="0" smtClean="0">
                <a:solidFill>
                  <a:srgbClr val="000000"/>
                </a:solidFill>
                <a:latin typeface="+mn-lt"/>
              </a:rPr>
              <a:t>SPRING para PC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33687" y="4727982"/>
            <a:ext cx="1600200" cy="276999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200">
                <a:latin typeface="Tahoma" charset="0"/>
                <a:cs typeface="Arial" charset="0"/>
              </a:defRPr>
            </a:lvl1pPr>
          </a:lstStyle>
          <a:p>
            <a:pPr>
              <a:defRPr/>
            </a:pPr>
            <a:r>
              <a:rPr lang="en-US" b="0" dirty="0" smtClean="0">
                <a:solidFill>
                  <a:schemeClr val="tx1"/>
                </a:solidFill>
                <a:latin typeface="+mn-lt"/>
              </a:rPr>
              <a:t>SITIM/SGI</a:t>
            </a:r>
            <a:endParaRPr lang="en-US" b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971" y="3352800"/>
            <a:ext cx="1554316" cy="10668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31837" y="4724400"/>
            <a:ext cx="1600200" cy="276999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200">
                <a:latin typeface="Tahoma" charset="0"/>
                <a:cs typeface="Arial" charset="0"/>
              </a:defRPr>
            </a:lvl1pPr>
          </a:lstStyle>
          <a:p>
            <a:pPr>
              <a:defRPr/>
            </a:pPr>
            <a:r>
              <a:rPr lang="en-US" b="0" dirty="0" smtClean="0">
                <a:solidFill>
                  <a:schemeClr val="tx1"/>
                </a:solidFill>
                <a:latin typeface="+mn-lt"/>
              </a:rPr>
              <a:t>IMAGE-100</a:t>
            </a:r>
            <a:endParaRPr lang="en-US" b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5000" y="1417638"/>
            <a:ext cx="805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Divisão de Processamento de Imagens</a:t>
            </a:r>
            <a:r>
              <a:rPr lang="pt-BR" dirty="0" smtClean="0"/>
              <a:t>: 31 anos trabalhando em </a:t>
            </a:r>
            <a:r>
              <a:rPr lang="pt-BR" dirty="0" err="1" smtClean="0"/>
              <a:t>Geoinformática</a:t>
            </a:r>
            <a:r>
              <a:rPr lang="pt-BR" dirty="0"/>
              <a:t> </a:t>
            </a:r>
            <a:r>
              <a:rPr lang="pt-BR" dirty="0" smtClean="0"/>
              <a:t>e produzindo produtos livres de licença e sem restrições de uso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9566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Geotecnologias e o INPE</a:t>
            </a:r>
            <a:endParaRPr lang="pt-BR" dirty="0"/>
          </a:p>
        </p:txBody>
      </p:sp>
      <p:pic>
        <p:nvPicPr>
          <p:cNvPr id="6" name="Picture 5" descr="Logo TerraHidr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697" y="2548970"/>
            <a:ext cx="742403" cy="7011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84859" y="4503135"/>
            <a:ext cx="1905000" cy="646331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200">
                <a:latin typeface="Tahoma" charset="0"/>
                <a:cs typeface="Arial" charset="0"/>
              </a:defRPr>
            </a:lvl1pPr>
          </a:lstStyle>
          <a:p>
            <a:pPr>
              <a:defRPr/>
            </a:pPr>
            <a:r>
              <a:rPr lang="pt-BR" b="0" dirty="0" smtClean="0">
                <a:solidFill>
                  <a:srgbClr val="000000"/>
                </a:solidFill>
              </a:rPr>
              <a:t>Biblioteca para              desenvolvimento de        aplicações específicas</a:t>
            </a:r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 flipH="1">
            <a:off x="1147763" y="3124199"/>
            <a:ext cx="0" cy="2435225"/>
          </a:xfrm>
          <a:prstGeom prst="line">
            <a:avLst/>
          </a:prstGeom>
          <a:solidFill>
            <a:srgbClr val="CCFFCC"/>
          </a:solidFill>
          <a:ln>
            <a:solidFill>
              <a:srgbClr val="000000"/>
            </a:solidFill>
            <a:prstDash val="das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1400" b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796925" y="5581650"/>
            <a:ext cx="720725" cy="3048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400" b="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r>
              <a:rPr lang="pt-BR" dirty="0"/>
              <a:t>2002</a:t>
            </a:r>
          </a:p>
        </p:txBody>
      </p:sp>
      <p:pic>
        <p:nvPicPr>
          <p:cNvPr id="13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5467" y="3140829"/>
            <a:ext cx="1054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D:\docs\pesquisa\inpe\2009\ccst-workshop\terrame_logo_gimp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4257" y="27432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6996" y="4157310"/>
            <a:ext cx="8890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5142" y="4559601"/>
            <a:ext cx="1619715" cy="5334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638800" y="1786970"/>
            <a:ext cx="871903" cy="762000"/>
            <a:chOff x="6963995" y="2133600"/>
            <a:chExt cx="1070708" cy="9144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194549" y="2133600"/>
              <a:ext cx="609600" cy="6096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63995" y="2743200"/>
              <a:ext cx="1070708" cy="304800"/>
            </a:xfrm>
            <a:prstGeom prst="rect">
              <a:avLst/>
            </a:prstGeom>
          </p:spPr>
        </p:pic>
      </p:grpSp>
      <p:sp>
        <p:nvSpPr>
          <p:cNvPr id="25" name="Line 3"/>
          <p:cNvSpPr>
            <a:spLocks noChangeShapeType="1"/>
          </p:cNvSpPr>
          <p:nvPr/>
        </p:nvSpPr>
        <p:spPr bwMode="auto">
          <a:xfrm>
            <a:off x="544513" y="55054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5000" y="1417638"/>
            <a:ext cx="435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 smtClean="0"/>
              <a:t>TerraLib</a:t>
            </a:r>
            <a:r>
              <a:rPr lang="pt-BR" b="1" dirty="0" smtClean="0"/>
              <a:t> </a:t>
            </a:r>
            <a:r>
              <a:rPr lang="pt-BR" dirty="0" smtClean="0"/>
              <a:t>é hoje o nosso projeto estruturante</a:t>
            </a:r>
            <a:endParaRPr lang="pt-BR" dirty="0"/>
          </a:p>
        </p:txBody>
      </p:sp>
      <p:sp>
        <p:nvSpPr>
          <p:cNvPr id="43" name="Right Arrow 42"/>
          <p:cNvSpPr/>
          <p:nvPr/>
        </p:nvSpPr>
        <p:spPr>
          <a:xfrm>
            <a:off x="2966888" y="3410493"/>
            <a:ext cx="572557" cy="3886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5996" y="3355590"/>
            <a:ext cx="1321388" cy="34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5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267118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1800" dirty="0" smtClean="0"/>
              <a:t>Os </a:t>
            </a:r>
            <a:r>
              <a:rPr lang="pt-BR" sz="2000" dirty="0"/>
              <a:t>algoritmos</a:t>
            </a:r>
            <a:r>
              <a:rPr lang="pt-BR" sz="1800" dirty="0" smtClean="0"/>
              <a:t> de processamento de imagens, processamento de dados vetoriais e gerência de bancos de dados, permitem a construção de soluções para problemas específicos. Ex. gestão municipal: Santos Digital.</a:t>
            </a:r>
            <a:endParaRPr lang="pt-BR" sz="1800" dirty="0"/>
          </a:p>
        </p:txBody>
      </p:sp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6986588" cy="76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998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2133600"/>
            <a:ext cx="5638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99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12954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999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876800"/>
            <a:ext cx="2909888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999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4381500" cy="283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9992" name="AutoShape 8"/>
          <p:cNvSpPr>
            <a:spLocks noChangeArrowheads="1"/>
          </p:cNvSpPr>
          <p:nvPr/>
        </p:nvSpPr>
        <p:spPr bwMode="auto">
          <a:xfrm>
            <a:off x="3276600" y="5791200"/>
            <a:ext cx="914400" cy="152400"/>
          </a:xfrm>
          <a:prstGeom prst="rightArrow">
            <a:avLst>
              <a:gd name="adj1" fmla="val 50000"/>
              <a:gd name="adj2" fmla="val 1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586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rede_de_agua_na_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617220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4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1905000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 descr="image0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4114800"/>
            <a:ext cx="28194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9366"/>
            <a:ext cx="7267118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>
              <a:lnSpc>
                <a:spcPct val="110000"/>
              </a:lnSpc>
            </a:pPr>
            <a:r>
              <a:rPr lang="pt-BR" sz="1800" dirty="0"/>
              <a:t>Os algoritmos de processamento de imagens, processamento de dados vetoriais e gerência de bancos de dados, permitem a construção de soluções para problemas específicos. Ex. SIG para saneamento.</a:t>
            </a:r>
          </a:p>
        </p:txBody>
      </p:sp>
    </p:spTree>
    <p:extLst>
      <p:ext uri="{BB962C8B-B14F-4D97-AF65-F5344CB8AC3E}">
        <p14:creationId xmlns:p14="http://schemas.microsoft.com/office/powerpoint/2010/main" val="421248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Aplicações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53708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0048" y="0"/>
            <a:ext cx="4573952" cy="12368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>
              <a:spcBef>
                <a:spcPct val="0"/>
              </a:spcBef>
              <a:buNone/>
              <a:defRPr>
                <a:solidFill>
                  <a:schemeClr val="dk1"/>
                </a:solidFill>
                <a:latin typeface="Arial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110000"/>
              </a:lnSpc>
            </a:pPr>
            <a:r>
              <a:rPr lang="pt-BR" dirty="0">
                <a:latin typeface="+mn-lt"/>
              </a:rPr>
              <a:t>Soluções para atender a demandas institucionais do INPE. Exemplo: </a:t>
            </a:r>
            <a:r>
              <a:rPr lang="pt-BR" dirty="0" err="1">
                <a:latin typeface="+mn-lt"/>
              </a:rPr>
              <a:t>TerraAmazon</a:t>
            </a:r>
            <a:r>
              <a:rPr lang="pt-BR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0019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543386" y="1282155"/>
            <a:ext cx="4328555" cy="422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0" dirty="0" smtClean="0">
                <a:solidFill>
                  <a:srgbClr val="000000"/>
                </a:solidFill>
                <a:latin typeface="+mn-lt"/>
                <a:cs typeface="Calibri" charset="0"/>
              </a:rPr>
              <a:t>Ferramenta para produção de produtos e </a:t>
            </a:r>
            <a:r>
              <a:rPr lang="pt-BR" sz="2000" dirty="0">
                <a:solidFill>
                  <a:srgbClr val="000000"/>
                </a:solidFill>
                <a:cs typeface="Calibri" charset="0"/>
              </a:rPr>
              <a:t>e</a:t>
            </a:r>
            <a:r>
              <a:rPr lang="pt-BR" sz="2000" b="0" dirty="0" smtClean="0">
                <a:solidFill>
                  <a:srgbClr val="000000"/>
                </a:solidFill>
                <a:latin typeface="+mn-lt"/>
                <a:cs typeface="Calibri" charset="0"/>
              </a:rPr>
              <a:t>studos hidrológicos:</a:t>
            </a:r>
          </a:p>
          <a:p>
            <a:pPr lvl="1">
              <a:lnSpc>
                <a:spcPct val="150000"/>
              </a:lnSpc>
            </a:pPr>
            <a:r>
              <a:rPr lang="pt-BR" sz="2000" b="0" dirty="0" smtClean="0">
                <a:solidFill>
                  <a:srgbClr val="000000"/>
                </a:solidFill>
                <a:latin typeface="+mn-lt"/>
                <a:cs typeface="Calibri" charset="0"/>
              </a:rPr>
              <a:t>DTM </a:t>
            </a:r>
            <a:r>
              <a:rPr lang="pt-BR" sz="2000" b="0" i="1" dirty="0" err="1" smtClean="0">
                <a:solidFill>
                  <a:srgbClr val="000000"/>
                </a:solidFill>
                <a:latin typeface="+mn-lt"/>
                <a:cs typeface="Calibri" charset="0"/>
              </a:rPr>
              <a:t>Upscaling</a:t>
            </a:r>
            <a:r>
              <a:rPr lang="pt-BR" sz="2000" b="0" dirty="0" smtClean="0">
                <a:solidFill>
                  <a:srgbClr val="000000"/>
                </a:solidFill>
                <a:latin typeface="+mn-lt"/>
                <a:cs typeface="Calibri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pt-BR" sz="2000" b="0" dirty="0" smtClean="0">
                <a:solidFill>
                  <a:srgbClr val="000000"/>
                </a:solidFill>
                <a:latin typeface="+mn-lt"/>
                <a:cs typeface="Calibri" charset="0"/>
              </a:rPr>
              <a:t>Fluxo acumulado</a:t>
            </a:r>
          </a:p>
          <a:p>
            <a:pPr lvl="1">
              <a:lnSpc>
                <a:spcPct val="150000"/>
              </a:lnSpc>
            </a:pPr>
            <a:r>
              <a:rPr lang="pt-BR" sz="2000" b="0" dirty="0" smtClean="0">
                <a:solidFill>
                  <a:srgbClr val="000000"/>
                </a:solidFill>
                <a:latin typeface="+mn-lt"/>
                <a:cs typeface="Calibri" charset="0"/>
              </a:rPr>
              <a:t>Definição de drenagem</a:t>
            </a:r>
          </a:p>
          <a:p>
            <a:pPr lvl="1">
              <a:lnSpc>
                <a:spcPct val="150000"/>
              </a:lnSpc>
            </a:pPr>
            <a:r>
              <a:rPr lang="pt-BR" sz="2000" b="0" dirty="0" smtClean="0">
                <a:solidFill>
                  <a:srgbClr val="000000"/>
                </a:solidFill>
                <a:latin typeface="+mn-lt"/>
                <a:cs typeface="Calibri" charset="0"/>
              </a:rPr>
              <a:t>Delimitação de bacias</a:t>
            </a:r>
          </a:p>
          <a:p>
            <a:pPr>
              <a:lnSpc>
                <a:spcPct val="150000"/>
              </a:lnSpc>
            </a:pPr>
            <a:r>
              <a:rPr lang="pt-BR" sz="2000" b="0" dirty="0" smtClean="0">
                <a:solidFill>
                  <a:srgbClr val="000000"/>
                </a:solidFill>
                <a:latin typeface="+mn-lt"/>
                <a:cs typeface="Calibri" charset="0"/>
              </a:rPr>
              <a:t>Especial interesse em grandes áreas</a:t>
            </a:r>
          </a:p>
          <a:p>
            <a:pPr>
              <a:lnSpc>
                <a:spcPct val="150000"/>
              </a:lnSpc>
            </a:pPr>
            <a:r>
              <a:rPr lang="pt-BR" sz="2000" dirty="0" smtClean="0">
                <a:solidFill>
                  <a:srgbClr val="000000"/>
                </a:solidFill>
                <a:cs typeface="Calibri" charset="0"/>
              </a:rPr>
              <a:t>Em uso, por exemplo, no CPTEC, ANA e  DSG</a:t>
            </a:r>
            <a:endParaRPr lang="pt-BR" dirty="0"/>
          </a:p>
        </p:txBody>
      </p:sp>
      <p:pic>
        <p:nvPicPr>
          <p:cNvPr id="47108" name="Imagem 6" descr="Bacia_Amazonica_Vetorizada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133391"/>
            <a:ext cx="37719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Imagem 7" descr="SemiArido4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0725" y="4194175"/>
            <a:ext cx="30765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Box 7"/>
          <p:cNvSpPr txBox="1">
            <a:spLocks noChangeArrowheads="1"/>
          </p:cNvSpPr>
          <p:nvPr/>
        </p:nvSpPr>
        <p:spPr bwMode="auto">
          <a:xfrm>
            <a:off x="5562600" y="825614"/>
            <a:ext cx="2895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0" dirty="0" err="1" smtClean="0">
                <a:solidFill>
                  <a:srgbClr val="000000"/>
                </a:solidFill>
                <a:latin typeface="+mn-lt"/>
                <a:ea typeface="HY헤드라인M" charset="0"/>
                <a:cs typeface="Calibri" charset="0"/>
              </a:rPr>
              <a:t>Bacia</a:t>
            </a:r>
            <a:r>
              <a:rPr lang="en-US" sz="1400" b="0" dirty="0" smtClean="0">
                <a:solidFill>
                  <a:srgbClr val="000000"/>
                </a:solidFill>
                <a:latin typeface="+mn-lt"/>
                <a:ea typeface="HY헤드라인M" charset="0"/>
                <a:cs typeface="Calibri" charset="0"/>
              </a:rPr>
              <a:t> </a:t>
            </a:r>
            <a:r>
              <a:rPr lang="pt-BR" sz="1400" b="0" dirty="0" err="1" smtClean="0">
                <a:solidFill>
                  <a:srgbClr val="000000"/>
                </a:solidFill>
                <a:latin typeface="+mn-lt"/>
                <a:ea typeface="HY헤드라인M" charset="0"/>
                <a:cs typeface="Calibri" charset="0"/>
              </a:rPr>
              <a:t>Amazonica</a:t>
            </a:r>
            <a:endParaRPr lang="pt-BR" sz="1400" b="0" dirty="0">
              <a:solidFill>
                <a:srgbClr val="000000"/>
              </a:solidFill>
              <a:latin typeface="+mn-lt"/>
              <a:ea typeface="HY헤드라인M" charset="0"/>
              <a:cs typeface="Calibri" charset="0"/>
            </a:endParaRPr>
          </a:p>
        </p:txBody>
      </p:sp>
      <p:sp>
        <p:nvSpPr>
          <p:cNvPr id="47111" name="TextBox 8"/>
          <p:cNvSpPr txBox="1">
            <a:spLocks noChangeArrowheads="1"/>
          </p:cNvSpPr>
          <p:nvPr/>
        </p:nvSpPr>
        <p:spPr bwMode="auto">
          <a:xfrm>
            <a:off x="5562600" y="3886200"/>
            <a:ext cx="2895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hr-HR" sz="1400" b="0" dirty="0" smtClean="0">
                <a:latin typeface="+mn-lt"/>
              </a:rPr>
              <a:t>Semi-árido brasileiro</a:t>
            </a:r>
            <a:endParaRPr lang="en-US" sz="1400" b="0" dirty="0">
              <a:latin typeface="+mn-lt"/>
            </a:endParaRPr>
          </a:p>
        </p:txBody>
      </p:sp>
      <p:pic>
        <p:nvPicPr>
          <p:cNvPr id="8" name="Picture 7" descr="Logo TerraHidro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386" y="5604899"/>
            <a:ext cx="945262" cy="892708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0" y="-16058"/>
            <a:ext cx="4529253" cy="1143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defPPr>
              <a:defRPr lang="en-US"/>
            </a:defPPr>
            <a:lvl1pPr>
              <a:lnSpc>
                <a:spcPct val="120000"/>
              </a:lnSpc>
              <a:spcBef>
                <a:spcPct val="0"/>
              </a:spcBef>
              <a:buNone/>
              <a:defRPr>
                <a:solidFill>
                  <a:schemeClr val="tx1"/>
                </a:solidFill>
                <a:ea typeface="+mj-ea"/>
                <a:cs typeface="+mj-cs"/>
              </a:defRPr>
            </a:lvl1pPr>
          </a:lstStyle>
          <a:p>
            <a:r>
              <a:rPr lang="pt-BR" dirty="0"/>
              <a:t>Produtos derivados de teses e dissertações em </a:t>
            </a:r>
            <a:r>
              <a:rPr lang="pt-BR" dirty="0" err="1"/>
              <a:t>Geoinformática</a:t>
            </a:r>
            <a:r>
              <a:rPr lang="pt-BR" dirty="0"/>
              <a:t>, desenvolvidas em nossos programas de pós-graduação. </a:t>
            </a:r>
            <a:r>
              <a:rPr lang="pt-BR" dirty="0" err="1"/>
              <a:t>Ex</a:t>
            </a:r>
            <a:r>
              <a:rPr lang="pt-BR" dirty="0"/>
              <a:t>: </a:t>
            </a:r>
            <a:r>
              <a:rPr lang="pt-BR" dirty="0" err="1"/>
              <a:t>TerraHidro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3810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836613"/>
            <a:ext cx="5875338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9"/>
          <a:stretch>
            <a:fillRect/>
          </a:stretch>
        </p:blipFill>
        <p:spPr bwMode="auto">
          <a:xfrm>
            <a:off x="3563938" y="3357563"/>
            <a:ext cx="5310187" cy="32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4652963"/>
            <a:ext cx="6937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CaixaDeTexto 5"/>
          <p:cNvSpPr txBox="1">
            <a:spLocks noChangeArrowheads="1"/>
          </p:cNvSpPr>
          <p:nvPr/>
        </p:nvSpPr>
        <p:spPr bwMode="auto">
          <a:xfrm>
            <a:off x="5983288" y="1673572"/>
            <a:ext cx="30241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t-BR" sz="1400" dirty="0"/>
              <a:t>Imagem </a:t>
            </a:r>
            <a:r>
              <a:rPr lang="pt-BR" sz="1400" dirty="0" err="1"/>
              <a:t>Landsat</a:t>
            </a:r>
            <a:r>
              <a:rPr lang="pt-BR" sz="1400" dirty="0"/>
              <a:t> 8</a:t>
            </a:r>
          </a:p>
          <a:p>
            <a:r>
              <a:rPr lang="pt-BR" sz="1400" dirty="0"/>
              <a:t>5/</a:t>
            </a:r>
            <a:r>
              <a:rPr lang="pt-BR" sz="1400" dirty="0" err="1"/>
              <a:t>Jul</a:t>
            </a:r>
            <a:r>
              <a:rPr lang="pt-BR" sz="1400" dirty="0"/>
              <a:t>/2014</a:t>
            </a:r>
          </a:p>
          <a:p>
            <a:r>
              <a:rPr lang="pt-BR" sz="1400" dirty="0"/>
              <a:t>Cheia em Passo São Borja:</a:t>
            </a:r>
          </a:p>
          <a:p>
            <a:r>
              <a:rPr lang="pt-BR" sz="1400" dirty="0"/>
              <a:t>13,56 m (07:00h)</a:t>
            </a:r>
          </a:p>
          <a:p>
            <a:r>
              <a:rPr lang="pt-BR" sz="1400" dirty="0"/>
              <a:t>Pico da cheia (3/</a:t>
            </a:r>
            <a:r>
              <a:rPr lang="pt-BR" sz="1400" dirty="0" err="1"/>
              <a:t>Jul</a:t>
            </a:r>
            <a:r>
              <a:rPr lang="pt-BR" sz="1400" dirty="0"/>
              <a:t>/2014):</a:t>
            </a:r>
          </a:p>
          <a:p>
            <a:r>
              <a:rPr lang="pt-BR" sz="1400" dirty="0"/>
              <a:t>15,88 m (07:00h)</a:t>
            </a:r>
          </a:p>
        </p:txBody>
      </p:sp>
      <p:sp>
        <p:nvSpPr>
          <p:cNvPr id="3079" name="CaixaDeTexto 6"/>
          <p:cNvSpPr txBox="1">
            <a:spLocks noChangeArrowheads="1"/>
          </p:cNvSpPr>
          <p:nvPr/>
        </p:nvSpPr>
        <p:spPr bwMode="auto">
          <a:xfrm>
            <a:off x="107950" y="4652963"/>
            <a:ext cx="27352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t-BR" sz="1600" dirty="0" smtClean="0"/>
              <a:t>Dado gerado pelo método HAND </a:t>
            </a:r>
            <a:r>
              <a:rPr lang="pt-BR" sz="1600" dirty="0"/>
              <a:t>do </a:t>
            </a:r>
            <a:r>
              <a:rPr lang="pt-BR" sz="1600" dirty="0" err="1" smtClean="0"/>
              <a:t>TerraHidro</a:t>
            </a:r>
            <a:r>
              <a:rPr lang="pt-BR" sz="1600" dirty="0" smtClean="0"/>
              <a:t>, para mapear o possível </a:t>
            </a:r>
            <a:r>
              <a:rPr lang="pt-BR" sz="1600" dirty="0"/>
              <a:t>alcance da cheia entre 0 e 15 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13" y="26804"/>
            <a:ext cx="7751685" cy="561975"/>
          </a:xfrm>
        </p:spPr>
        <p:txBody>
          <a:bodyPr>
            <a:noAutofit/>
          </a:bodyPr>
          <a:lstStyle/>
          <a:p>
            <a:r>
              <a:rPr lang="pt-BR" sz="2800" dirty="0" smtClean="0"/>
              <a:t>Exemplo aplicação: mapear alcance de inundações</a:t>
            </a:r>
            <a:endParaRPr lang="pt-BR" sz="2800" dirty="0"/>
          </a:p>
        </p:txBody>
      </p:sp>
      <p:pic>
        <p:nvPicPr>
          <p:cNvPr id="3" name="Picture 2" descr="Logo TerraHidro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7598" y="210711"/>
            <a:ext cx="918103" cy="86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9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748</Words>
  <Application>Microsoft Macintosh PowerPoint</Application>
  <PresentationFormat>On-screen Show (4:3)</PresentationFormat>
  <Paragraphs>96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Geotecnologias a serviço da sociedade</vt:lpstr>
      <vt:lpstr>Geotecnologias</vt:lpstr>
      <vt:lpstr>Geotecnologias e o INPE</vt:lpstr>
      <vt:lpstr>Geotecnologias e o INPE</vt:lpstr>
      <vt:lpstr>Os algoritmos de processamento de imagens, processamento de dados vetoriais e gerência de bancos de dados, permitem a construção de soluções para problemas específicos. Ex. gestão municipal: Santos Digital.</vt:lpstr>
      <vt:lpstr>Os algoritmos de processamento de imagens, processamento de dados vetoriais e gerência de bancos de dados, permitem a construção de soluções para problemas específicos. Ex. SIG para saneamento.</vt:lpstr>
      <vt:lpstr>Aplicações</vt:lpstr>
      <vt:lpstr>PowerPoint Presentation</vt:lpstr>
      <vt:lpstr>Exemplo aplicação: mapear alcance de inundações</vt:lpstr>
      <vt:lpstr>PowerPoint Presentation</vt:lpstr>
      <vt:lpstr>TerraMA2: alguns usuários</vt:lpstr>
      <vt:lpstr>PowerPoint Presentation</vt:lpstr>
      <vt:lpstr>PowerPoint Presentation</vt:lpstr>
      <vt:lpstr>PowerPoint Presentation</vt:lpstr>
      <vt:lpstr>PowerPoint Presentation</vt:lpstr>
      <vt:lpstr>Mensagem final</vt:lpstr>
      <vt:lpstr>ObRigada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Series Analysis of Big Earth Observation Data</dc:title>
  <dc:creator>L V</dc:creator>
  <cp:lastModifiedBy>L V</cp:lastModifiedBy>
  <cp:revision>46</cp:revision>
  <dcterms:created xsi:type="dcterms:W3CDTF">2015-04-23T11:51:02Z</dcterms:created>
  <dcterms:modified xsi:type="dcterms:W3CDTF">2015-04-24T18:32:23Z</dcterms:modified>
</cp:coreProperties>
</file>