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5" r:id="rId2"/>
    <p:sldId id="286" r:id="rId3"/>
    <p:sldId id="288" r:id="rId4"/>
    <p:sldId id="289" r:id="rId5"/>
    <p:sldId id="290" r:id="rId6"/>
    <p:sldId id="291" r:id="rId7"/>
    <p:sldId id="298" r:id="rId8"/>
    <p:sldId id="292" r:id="rId9"/>
    <p:sldId id="293" r:id="rId10"/>
    <p:sldId id="299" r:id="rId11"/>
    <p:sldId id="294" r:id="rId12"/>
    <p:sldId id="29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0A3"/>
    <a:srgbClr val="FFF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184F99-C62A-4430-A6AF-CB8091CE80E7}" type="datetimeFigureOut">
              <a:rPr lang="en-US"/>
              <a:pPr>
                <a:defRPr/>
              </a:pPr>
              <a:t>14/05/15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6F892-5604-4E7E-A34E-0BED7953C38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648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A26BE-4CEC-473F-AB87-9CE11D3E7B9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F030C-EBBA-444C-84E7-F794B46DBF5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54709-E88A-45BA-895F-496FDDB1F0D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A38E0-FA1F-4B8A-98E9-0F8B93741EB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34984-1734-4335-A5B6-4F48F80EE43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0D0E1F-BC1A-47F9-AFDD-028597068A1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D01AF-0BBD-44F6-A881-A675A5A0654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E5880-3CD6-4911-9177-A536ED90B68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86E3B-65C2-4F0E-B9BF-7C3FA9974D3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3A5D5-7D94-441D-8C25-25992DB63EF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17841-DC3A-4C7A-B752-00C0CBBBF67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66A94-3AD8-493E-87EE-FD880FEADCC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7E6440-9A93-44E4-B7AE-52EBCC9AE66E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F629A9-3EFA-4855-86B9-D3A6A5C73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7B8EE1-D920-4CDB-B267-F924297E30A8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DF17BC-FAD3-4DFF-A4CE-1396C7927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B412F-8634-4D56-ABC9-28EFEC20F240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45D30C-E4F4-4125-9D52-D282D035B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11B5B0-4D76-46E3-9672-1BEA971301FC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912277-7AD6-46DC-9F80-E27356511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857EAC-C6E8-4AB4-A512-A324F38296D3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664D2D-D726-41C2-9903-84B0A1FD2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7251D6-EAF4-483E-9940-F9134E27160A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6D2447-89D0-4435-8D0D-A6E8E5448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0FB6B1-6F7D-4301-9C35-1AD2A6E4ECEC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4BCF7-9E20-4896-BB1B-53D4B5BA0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FB998E-A787-4580-9D1E-CBFC55AB3F2B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D2BF57-0234-4156-BB78-7290330C1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9646FE-318D-4C73-9F89-D225B636EC57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918031-536F-4BEB-AE41-F6F227773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61CDDA-2A23-4EDB-8F94-16BD88D29195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DBA958-4D98-45BB-A835-E326B0DA1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A485AE-C32D-4AFB-A293-459DED476A0D}" type="datetimeFigureOut">
              <a:rPr lang="en-US"/>
              <a:pPr>
                <a:defRPr/>
              </a:pPr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B92F0C-DD65-4401-8C81-A99507616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5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81868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dirty="0" smtClean="0">
                          <a:solidFill>
                            <a:srgbClr val="FFFFFF"/>
                          </a:solidFill>
                          <a:ea typeface="+mn-ea"/>
                          <a:cs typeface="+mn-cs"/>
                        </a:rPr>
                        <a:t>Geotecnologias livres de licença e sem restrição de uso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6051887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5" name="Picture 10" descr="Logo_DPI_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14128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31"/>
          <p:cNvSpPr txBox="1">
            <a:spLocks noChangeArrowheads="1"/>
          </p:cNvSpPr>
          <p:nvPr/>
        </p:nvSpPr>
        <p:spPr bwMode="auto">
          <a:xfrm>
            <a:off x="328613" y="952500"/>
            <a:ext cx="3811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4347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"/>
          <p:cNvSpPr>
            <a:spLocks noChangeArrowheads="1"/>
          </p:cNvSpPr>
          <p:nvPr/>
        </p:nvSpPr>
        <p:spPr bwMode="auto">
          <a:xfrm>
            <a:off x="328613" y="1166813"/>
            <a:ext cx="86899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dirty="0">
              <a:latin typeface="Calibri" pitchFamily="34" charset="0"/>
            </a:endParaRPr>
          </a:p>
          <a:p>
            <a:pPr algn="ctr"/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000" dirty="0">
                <a:latin typeface="Calibri" pitchFamily="34" charset="0"/>
              </a:rPr>
              <a:t>DPI is part of INPE’s General-Coordination on Earth Observation - OBT</a:t>
            </a:r>
          </a:p>
          <a:p>
            <a:pPr algn="ctr"/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000" b="1" dirty="0">
                <a:latin typeface="Calibri" pitchFamily="34" charset="0"/>
              </a:rPr>
              <a:t>40 employees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 29 </a:t>
            </a:r>
            <a:r>
              <a:rPr lang="en-US" sz="2000" dirty="0" smtClean="0">
                <a:latin typeface="Calibri" pitchFamily="34" charset="0"/>
              </a:rPr>
              <a:t>PhD, </a:t>
            </a:r>
            <a:r>
              <a:rPr lang="en-US" sz="2000" dirty="0">
                <a:latin typeface="Calibri" pitchFamily="34" charset="0"/>
              </a:rPr>
              <a:t>10 </a:t>
            </a:r>
            <a:r>
              <a:rPr lang="en-US" sz="2000" dirty="0" smtClean="0">
                <a:latin typeface="Calibri" pitchFamily="34" charset="0"/>
              </a:rPr>
              <a:t>MSc</a:t>
            </a:r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000" b="1" dirty="0">
                <a:latin typeface="Calibri" pitchFamily="34" charset="0"/>
              </a:rPr>
              <a:t>16 fellowships </a:t>
            </a:r>
          </a:p>
          <a:p>
            <a:pPr algn="ctr"/>
            <a:endParaRPr lang="en-US" sz="2000" b="1" dirty="0">
              <a:latin typeface="Calibri" pitchFamily="34" charset="0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R&amp;D in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digital image processing and </a:t>
            </a:r>
            <a:r>
              <a:rPr lang="en-US" sz="2000" dirty="0" err="1" smtClean="0">
                <a:solidFill>
                  <a:srgbClr val="0000FF"/>
                </a:solidFill>
                <a:latin typeface="Calibri" pitchFamily="34" charset="0"/>
              </a:rPr>
              <a:t>geoinformatics</a:t>
            </a:r>
            <a:endParaRPr lang="en-US" sz="20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http://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www.dpi.inpe.br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/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http://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www.dpi.inpe.br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/menu/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Pessoal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/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funcionarios.php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78413"/>
              </p:ext>
            </p:extLst>
          </p:nvPr>
        </p:nvGraphicFramePr>
        <p:xfrm>
          <a:off x="0" y="-47625"/>
          <a:ext cx="9144000" cy="689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82"/>
                <a:gridCol w="4317918"/>
                <a:gridCol w="2286000"/>
              </a:tblGrid>
              <a:tr h="1087369">
                <a:tc gridSpan="3">
                  <a:txBody>
                    <a:bodyPr/>
                    <a:lstStyle/>
                    <a:p>
                      <a:endParaRPr lang="pt-B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Support to INPE’s transversal programs 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50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 smtClean="0"/>
                        <a:t>Operational activities of Amazonia Program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Validation and verification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User support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Team</a:t>
                      </a:r>
                      <a:endParaRPr lang="pt-BR" sz="1800" b="1" dirty="0" smtClean="0"/>
                    </a:p>
                    <a:p>
                      <a:pPr algn="r"/>
                      <a:r>
                        <a:rPr lang="pt-BR" sz="1800" b="0" dirty="0" smtClean="0"/>
                        <a:t>Camilo Rennó</a:t>
                      </a:r>
                    </a:p>
                    <a:p>
                      <a:pPr algn="r"/>
                      <a:r>
                        <a:rPr lang="pt-BR" sz="1800" b="0" dirty="0" smtClean="0"/>
                        <a:t>Isabel Escada</a:t>
                      </a:r>
                    </a:p>
                    <a:p>
                      <a:pPr algn="r"/>
                      <a:r>
                        <a:rPr lang="pt-BR" sz="1800" dirty="0" err="1" smtClean="0"/>
                        <a:t>Luis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Maurano</a:t>
                      </a:r>
                      <a:endParaRPr lang="pt-BR" sz="1800" dirty="0" smtClean="0"/>
                    </a:p>
                    <a:p>
                      <a:pPr algn="r"/>
                      <a:r>
                        <a:rPr lang="pt-BR" sz="1800" dirty="0" smtClean="0"/>
                        <a:t>Silvana</a:t>
                      </a:r>
                      <a:r>
                        <a:rPr lang="pt-BR" sz="1800" baseline="0" dirty="0" smtClean="0"/>
                        <a:t> Amaral</a:t>
                      </a:r>
                      <a:endParaRPr lang="pt-BR" sz="1800" dirty="0" smtClean="0"/>
                    </a:p>
                  </a:txBody>
                  <a:tcPr/>
                </a:tc>
              </a:tr>
              <a:tr h="1646915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Reception</a:t>
                      </a:r>
                    </a:p>
                    <a:p>
                      <a:pPr algn="ctr"/>
                      <a:r>
                        <a:rPr lang="en-US" sz="2000" noProof="0" dirty="0" smtClean="0"/>
                        <a:t>Commissioning phase</a:t>
                      </a:r>
                    </a:p>
                    <a:p>
                      <a:pPr algn="ctr"/>
                      <a:r>
                        <a:rPr lang="en-US" sz="2000" noProof="0" dirty="0" smtClean="0"/>
                        <a:t>Mission planning</a:t>
                      </a:r>
                    </a:p>
                    <a:p>
                      <a:pPr algn="ctr"/>
                      <a:r>
                        <a:rPr lang="en-US" sz="2000" noProof="0" dirty="0" smtClean="0"/>
                        <a:t>Data cataloguing</a:t>
                      </a:r>
                      <a:r>
                        <a:rPr lang="en-US" sz="2000" baseline="0" noProof="0" dirty="0" smtClean="0"/>
                        <a:t> and dissemination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Team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Julio</a:t>
                      </a:r>
                      <a:r>
                        <a:rPr lang="pt-BR" dirty="0" smtClean="0"/>
                        <a:t> D’</a:t>
                      </a:r>
                      <a:r>
                        <a:rPr lang="pt-BR" dirty="0" err="1" smtClean="0"/>
                        <a:t>Alge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José </a:t>
                      </a:r>
                      <a:r>
                        <a:rPr lang="pt-BR" dirty="0" err="1" smtClean="0"/>
                        <a:t>Bacellar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Leila Fonseca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1225589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Representing</a:t>
                      </a:r>
                      <a:r>
                        <a:rPr lang="en-US" sz="2000" baseline="0" noProof="0" dirty="0" smtClean="0"/>
                        <a:t> INPE in working groups and projects</a:t>
                      </a:r>
                      <a:endParaRPr lang="en-US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Team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baseline="0" dirty="0" smtClean="0"/>
                        <a:t> Ferreira</a:t>
                      </a:r>
                    </a:p>
                    <a:p>
                      <a:pPr algn="r"/>
                      <a:r>
                        <a:rPr lang="pt-BR" baseline="0" dirty="0" smtClean="0"/>
                        <a:t>Leila Fonseca</a:t>
                      </a:r>
                    </a:p>
                    <a:p>
                      <a:pPr algn="r"/>
                      <a:r>
                        <a:rPr lang="pt-BR" baseline="0" dirty="0" err="1" smtClean="0"/>
                        <a:t>Lubia</a:t>
                      </a:r>
                      <a:r>
                        <a:rPr lang="pt-BR" baseline="0" dirty="0" smtClean="0"/>
                        <a:t> Vinhas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927506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DPI Webmaster: </a:t>
                      </a:r>
                      <a:r>
                        <a:rPr lang="en-US" sz="1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Sueli</a:t>
                      </a:r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Castellari</a:t>
                      </a:r>
                      <a:endParaRPr lang="en-US" sz="18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DPI TI manager: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João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Diehl</a:t>
                      </a:r>
                    </a:p>
                    <a:p>
                      <a:pPr algn="r"/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Administrative: Regina Bruno</a:t>
                      </a:r>
                      <a:endParaRPr lang="en-US" sz="1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91" name="TextBox 15"/>
          <p:cNvSpPr txBox="1">
            <a:spLocks noChangeArrowheads="1"/>
          </p:cNvSpPr>
          <p:nvPr/>
        </p:nvSpPr>
        <p:spPr bwMode="auto">
          <a:xfrm>
            <a:off x="247650" y="2271713"/>
            <a:ext cx="212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Amazônia Program</a:t>
            </a:r>
          </a:p>
        </p:txBody>
      </p:sp>
      <p:pic>
        <p:nvPicPr>
          <p:cNvPr id="32792" name="Imagem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TextBox 8"/>
          <p:cNvSpPr txBox="1">
            <a:spLocks noChangeArrowheads="1"/>
          </p:cNvSpPr>
          <p:nvPr/>
        </p:nvSpPr>
        <p:spPr bwMode="auto">
          <a:xfrm>
            <a:off x="147638" y="3821113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CBERS-4</a:t>
            </a:r>
          </a:p>
        </p:txBody>
      </p:sp>
      <p:grpSp>
        <p:nvGrpSpPr>
          <p:cNvPr id="32794" name="Group 6"/>
          <p:cNvGrpSpPr>
            <a:grpSpLocks/>
          </p:cNvGrpSpPr>
          <p:nvPr/>
        </p:nvGrpSpPr>
        <p:grpSpPr bwMode="auto">
          <a:xfrm>
            <a:off x="381000" y="1035050"/>
            <a:ext cx="1911350" cy="1263650"/>
            <a:chOff x="5040" y="735824"/>
            <a:chExt cx="3556000" cy="2197876"/>
          </a:xfrm>
        </p:grpSpPr>
        <p:pic>
          <p:nvPicPr>
            <p:cNvPr id="32798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40" y="735824"/>
              <a:ext cx="1778000" cy="130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9" name="Picture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3040" y="773924"/>
              <a:ext cx="1529412" cy="10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0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0" y="1866361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1" name="Picture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3040" y="1955800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95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050" y="2894013"/>
            <a:ext cx="17192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529138"/>
            <a:ext cx="14525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7863" y="5097463"/>
            <a:ext cx="7016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22408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08207"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pt-BR" sz="2400" dirty="0" smtClean="0">
                          <a:solidFill>
                            <a:schemeClr val="lt1"/>
                          </a:solidFill>
                        </a:rPr>
                        <a:t>  </a:t>
                      </a:r>
                      <a:r>
                        <a:rPr lang="pt-BR" sz="280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noProof="0" smtClean="0">
                          <a:solidFill>
                            <a:schemeClr val="lt1"/>
                          </a:solidFill>
                        </a:rPr>
                        <a:t>Graduate studies </a:t>
                      </a:r>
                      <a:endParaRPr lang="en-US" sz="2800" noProof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5849792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25" name="TextBox 31"/>
          <p:cNvSpPr txBox="1">
            <a:spLocks noChangeArrowheads="1"/>
          </p:cNvSpPr>
          <p:nvPr/>
        </p:nvSpPr>
        <p:spPr bwMode="auto">
          <a:xfrm>
            <a:off x="328613" y="1152525"/>
            <a:ext cx="8431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49</a:t>
            </a:r>
            <a:r>
              <a:rPr lang="en-US" sz="2000">
                <a:latin typeface="Calibri" pitchFamily="34" charset="0"/>
              </a:rPr>
              <a:t> students in co-supervision/supervision: </a:t>
            </a:r>
            <a:r>
              <a:rPr lang="en-US" sz="2000" b="1">
                <a:latin typeface="Calibri" pitchFamily="34" charset="0"/>
              </a:rPr>
              <a:t>27 PhDs </a:t>
            </a:r>
            <a:r>
              <a:rPr lang="en-US" sz="2000">
                <a:latin typeface="Calibri" pitchFamily="34" charset="0"/>
              </a:rPr>
              <a:t>and </a:t>
            </a:r>
            <a:r>
              <a:rPr lang="en-US" sz="2000" b="1">
                <a:latin typeface="Calibri" pitchFamily="34" charset="0"/>
              </a:rPr>
              <a:t>22 Masters</a:t>
            </a:r>
          </a:p>
        </p:txBody>
      </p:sp>
      <p:pic>
        <p:nvPicPr>
          <p:cNvPr id="34826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804988"/>
            <a:ext cx="6553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3322638"/>
            <a:ext cx="618331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3775" y="4859338"/>
            <a:ext cx="68802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586163" y="6291263"/>
            <a:ext cx="40798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http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://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www.inpe.br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pos_graduacao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</a:p>
        </p:txBody>
      </p:sp>
      <p:pic>
        <p:nvPicPr>
          <p:cNvPr id="34830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8763" y="2333625"/>
            <a:ext cx="2535237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Remote Sensing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8738" y="3832225"/>
            <a:ext cx="2354262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Applied Computing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1863" y="5373688"/>
            <a:ext cx="3128962" cy="40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Earth System Science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54839"/>
        </p:xfrm>
        <a:graphic>
          <a:graphicData uri="http://schemas.openxmlformats.org/drawingml/2006/table">
            <a:tbl>
              <a:tblPr/>
              <a:tblGrid>
                <a:gridCol w="5973763"/>
                <a:gridCol w="1481137"/>
                <a:gridCol w="1689100"/>
              </a:tblGrid>
              <a:tr h="8778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Some 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e-Sensing: Big Earth observation data analytics for land use and land cover change information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FAPESP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Gilberto Camara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Desenvolvimento de rotinas para a extração automática de APPs – EXAPP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Sergio Rosim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TerraClass Cerrado: mapeamento do uso e cobertura da terra nas áreas já desmatadas no Bioma Cerrado para o ano de 2013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 Maurano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Integration of multi-sensor and multi-scale remote sensing data for examining land use/cover disturbance at a regional scale in the Brazilian Amazon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CNPq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Luciano Dutra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Energy crop management platform based on remote sensing technologies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Boeing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Karine Ferreira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Avaliação de técnicas de interferometria diferencial avançada utilizando dados SAR orbitais para a detecção de instabilidade em minas de ferro a céu aberto no Quadrilátero Ferrífero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Fabio Furlan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URBISAmazônia: qual a natureza do urbano na Amazônia contemporânea?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Antonio M. Monteiro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Monitoramento ambiental por satélites no Bioma Amazônia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Amazônia Fund 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Leila Fonseca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88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These and other projects are in cooperation with OBT, other areas of INPE as CRA and CCST, and corporations and institutions in Brazil and abroad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911" name="Imagem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64779"/>
              </p:ext>
            </p:extLst>
          </p:nvPr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en-US" sz="2400" noProof="0" dirty="0" smtClean="0"/>
                        <a:t>   </a:t>
                      </a:r>
                      <a:r>
                        <a:rPr lang="en-US" sz="2800" noProof="0" dirty="0" smtClean="0"/>
                        <a:t>SAR Image</a:t>
                      </a:r>
                      <a:r>
                        <a:rPr lang="en-US" sz="2800" baseline="0" noProof="0" dirty="0" smtClean="0"/>
                        <a:t> Processing</a:t>
                      </a:r>
                      <a:endParaRPr lang="en-US" sz="28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en-US" sz="2400" baseline="0" noProof="0" dirty="0" smtClean="0"/>
                        <a:t>SAR Radiometry and Geometry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SAR Interferometry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Pattern Recognition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Mainly for environmental applications</a:t>
                      </a:r>
                      <a:endParaRPr lang="en-US" sz="2400" baseline="0" noProof="0" dirty="0" smtClean="0"/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Fabio Gama</a:t>
                      </a:r>
                    </a:p>
                    <a:p>
                      <a:pPr algn="r"/>
                      <a:r>
                        <a:rPr lang="pt-BR" dirty="0" smtClean="0"/>
                        <a:t>    José Claudio Mura</a:t>
                      </a:r>
                    </a:p>
                    <a:p>
                      <a:pPr algn="r"/>
                      <a:r>
                        <a:rPr lang="pt-BR" dirty="0" smtClean="0"/>
                        <a:t>    Leonardo </a:t>
                      </a:r>
                      <a:r>
                        <a:rPr lang="pt-BR" dirty="0" err="1" smtClean="0"/>
                        <a:t>Bins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Luciano Dutra</a:t>
                      </a:r>
                    </a:p>
                    <a:p>
                      <a:pPr algn="r"/>
                      <a:r>
                        <a:rPr lang="pt-BR" dirty="0" smtClean="0"/>
                        <a:t>    Sidnei Sant’Anna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055688"/>
            <a:ext cx="373856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6"/>
          <p:cNvSpPr txBox="1">
            <a:spLocks noChangeArrowheads="1"/>
          </p:cNvSpPr>
          <p:nvPr/>
        </p:nvSpPr>
        <p:spPr bwMode="auto">
          <a:xfrm>
            <a:off x="87313" y="2970213"/>
            <a:ext cx="448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Polarimetry for land use / land cover studies</a:t>
            </a:r>
          </a:p>
        </p:txBody>
      </p:sp>
      <p:sp>
        <p:nvSpPr>
          <p:cNvPr id="16400" name="TextBox 8"/>
          <p:cNvSpPr txBox="1">
            <a:spLocks noChangeArrowheads="1"/>
          </p:cNvSpPr>
          <p:nvPr/>
        </p:nvSpPr>
        <p:spPr bwMode="auto">
          <a:xfrm>
            <a:off x="0" y="6005513"/>
            <a:ext cx="457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SAR interferometry to estimate land subsidence</a:t>
            </a:r>
          </a:p>
        </p:txBody>
      </p:sp>
      <p:pic>
        <p:nvPicPr>
          <p:cNvPr id="16401" name="Imagem 1" descr="F:\Figura_Diretoria_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3751263"/>
            <a:ext cx="32750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93527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en-US" sz="2800" noProof="0" dirty="0" smtClean="0"/>
                        <a:t>Optical</a:t>
                      </a:r>
                      <a:r>
                        <a:rPr lang="en-US" sz="2800" baseline="0" noProof="0" dirty="0" smtClean="0"/>
                        <a:t> Image Processing</a:t>
                      </a:r>
                      <a:endParaRPr lang="en-US" sz="28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en-US" sz="2400" noProof="0" dirty="0" smtClean="0"/>
                        <a:t>Geographic object-based image analysis</a:t>
                      </a:r>
                    </a:p>
                    <a:p>
                      <a:pPr algn="ctr"/>
                      <a:r>
                        <a:rPr lang="en-US" sz="2400" noProof="0" dirty="0" smtClean="0"/>
                        <a:t>Image data mining</a:t>
                      </a:r>
                      <a:endParaRPr lang="en-US" sz="2400" baseline="0" noProof="0" dirty="0" smtClean="0"/>
                    </a:p>
                    <a:p>
                      <a:pPr algn="ctr"/>
                      <a:r>
                        <a:rPr lang="en-US" sz="2400" baseline="0" noProof="0" dirty="0" err="1" smtClean="0"/>
                        <a:t>Multitemporal</a:t>
                      </a:r>
                      <a:r>
                        <a:rPr lang="en-US" sz="2400" baseline="0" noProof="0" dirty="0" smtClean="0"/>
                        <a:t> </a:t>
                      </a:r>
                      <a:r>
                        <a:rPr lang="en-US" sz="2400" baseline="0" noProof="0" dirty="0" smtClean="0"/>
                        <a:t>analysis</a:t>
                      </a:r>
                      <a:endParaRPr lang="en-US" sz="2400" noProof="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Me. Emiliano </a:t>
                      </a:r>
                      <a:r>
                        <a:rPr lang="pt-BR" dirty="0" err="1" smtClean="0"/>
                        <a:t>Castejon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Me. Guaraci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Erthal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Dra. Leila Fonseca</a:t>
                      </a:r>
                    </a:p>
                    <a:p>
                      <a:pPr algn="r"/>
                      <a:r>
                        <a:rPr lang="pt-BR" dirty="0" smtClean="0"/>
                        <a:t>    Dr. Thales </a:t>
                      </a:r>
                      <a:r>
                        <a:rPr lang="pt-BR" dirty="0" err="1" smtClean="0"/>
                        <a:t>Korting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3451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87313" y="3125788"/>
            <a:ext cx="4459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Geographic object-based image analysis </a:t>
            </a:r>
          </a:p>
        </p:txBody>
      </p:sp>
      <p:pic>
        <p:nvPicPr>
          <p:cNvPr id="18448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3962400"/>
            <a:ext cx="414496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Box 16"/>
          <p:cNvSpPr txBox="1">
            <a:spLocks noChangeArrowheads="1"/>
          </p:cNvSpPr>
          <p:nvPr/>
        </p:nvSpPr>
        <p:spPr bwMode="auto">
          <a:xfrm>
            <a:off x="120650" y="6180138"/>
            <a:ext cx="3811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UAV image processing </a:t>
            </a:r>
          </a:p>
        </p:txBody>
      </p:sp>
      <p:pic>
        <p:nvPicPr>
          <p:cNvPr id="1845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Geoinformatics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– Databases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 smtClean="0"/>
                    </a:p>
                    <a:p>
                      <a:pPr algn="ctr"/>
                      <a:r>
                        <a:rPr lang="x-none" sz="2400" dirty="0" smtClean="0"/>
                        <a:t>Geographical information</a:t>
                      </a:r>
                      <a:r>
                        <a:rPr lang="x-none" sz="2400" baseline="0" dirty="0" smtClean="0"/>
                        <a:t> systems</a:t>
                      </a:r>
                      <a:endParaRPr lang="en-US" sz="240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Big</a:t>
                      </a:r>
                      <a:r>
                        <a:rPr lang="en-US" sz="2400" baseline="0" noProof="0" dirty="0" smtClean="0"/>
                        <a:t> Earth observation data 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Image time series analysis</a:t>
                      </a:r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Gilberto Câmara</a:t>
                      </a:r>
                    </a:p>
                    <a:p>
                      <a:pPr algn="r"/>
                      <a:r>
                        <a:rPr lang="pt-BR" dirty="0" smtClean="0"/>
                        <a:t>Gilberto Queiroz    </a:t>
                      </a:r>
                    </a:p>
                    <a:p>
                      <a:pPr algn="r"/>
                      <a:r>
                        <a:rPr lang="pt-BR" dirty="0" smtClean="0"/>
                        <a:t>Karine Ferreira</a:t>
                      </a:r>
                    </a:p>
                    <a:p>
                      <a:pPr algn="r"/>
                      <a:r>
                        <a:rPr lang="pt-BR" dirty="0" smtClean="0"/>
                        <a:t>  Lúbia Vinhas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027113"/>
            <a:ext cx="39036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120650" y="3063875"/>
            <a:ext cx="371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Big data for Earth observation</a:t>
            </a:r>
          </a:p>
        </p:txBody>
      </p:sp>
      <p:pic>
        <p:nvPicPr>
          <p:cNvPr id="20496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3835400"/>
            <a:ext cx="418623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Box 12"/>
          <p:cNvSpPr txBox="1">
            <a:spLocks noChangeArrowheads="1"/>
          </p:cNvSpPr>
          <p:nvPr/>
        </p:nvSpPr>
        <p:spPr bwMode="auto">
          <a:xfrm>
            <a:off x="112713" y="6365875"/>
            <a:ext cx="4279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Time series analysis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75831"/>
              </p:ext>
            </p:extLst>
          </p:nvPr>
        </p:nvGraphicFramePr>
        <p:xfrm>
          <a:off x="0" y="-61913"/>
          <a:ext cx="9144000" cy="69199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79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Geoinformatics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Interdisciplinary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Geoinformatics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applications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Public health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Epidemiology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Hydrology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Spatial Demography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Urban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Team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Antônio Miguel Vieira Monteiro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Carlos Felgueiras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Eduardo Camargo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Jussara Ortiz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889000"/>
            <a:ext cx="30416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15"/>
          <p:cNvSpPr txBox="1">
            <a:spLocks noChangeArrowheads="1"/>
          </p:cNvSpPr>
          <p:nvPr/>
        </p:nvSpPr>
        <p:spPr bwMode="auto">
          <a:xfrm>
            <a:off x="117475" y="2903538"/>
            <a:ext cx="4429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Modeling the dynamic transmission of Dengue fever</a:t>
            </a:r>
          </a:p>
        </p:txBody>
      </p:sp>
      <p:pic>
        <p:nvPicPr>
          <p:cNvPr id="22544" name="Imagem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Box 8"/>
          <p:cNvSpPr txBox="1">
            <a:spLocks noChangeArrowheads="1"/>
          </p:cNvSpPr>
          <p:nvPr/>
        </p:nvSpPr>
        <p:spPr bwMode="auto">
          <a:xfrm>
            <a:off x="117475" y="6488113"/>
            <a:ext cx="421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Antibiotics resistance in São Paulo city</a:t>
            </a:r>
          </a:p>
        </p:txBody>
      </p:sp>
      <p:pic>
        <p:nvPicPr>
          <p:cNvPr id="2254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763" y="3794125"/>
            <a:ext cx="24193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41275"/>
          <a:ext cx="9144000" cy="689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306799">
                <a:tc>
                  <a:txBody>
                    <a:bodyPr/>
                    <a:lstStyle/>
                    <a:p>
                      <a:r>
                        <a:rPr lang="pt-BR" sz="2800" b="1" baseline="0" dirty="0" smtClean="0">
                          <a:solidFill>
                            <a:schemeClr val="lt1"/>
                          </a:solidFill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and Open Source Software for Geo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1765045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  <a:tr h="1423537"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2401378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Team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Carlos Felgueiras</a:t>
                      </a:r>
                    </a:p>
                    <a:p>
                      <a:pPr algn="r"/>
                      <a:r>
                        <a:rPr lang="pt-BR" dirty="0" smtClean="0"/>
                        <a:t>João Pedro Cordeiro</a:t>
                      </a:r>
                    </a:p>
                    <a:p>
                      <a:pPr algn="r"/>
                      <a:r>
                        <a:rPr lang="pt-BR" baseline="0" dirty="0" smtClean="0"/>
                        <a:t>Juan Garrido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Lauro </a:t>
                      </a:r>
                      <a:r>
                        <a:rPr lang="pt-BR" dirty="0" err="1" smtClean="0"/>
                        <a:t>Hara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Marisa da Motta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89" name="Picture 7" descr="Logo TerraHid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788" y="3455988"/>
            <a:ext cx="7937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3476625"/>
            <a:ext cx="9318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" descr="D:\docs\pesquisa\inpe\2009\ccst-workshop\terrame_logo_gimp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0" y="2078038"/>
            <a:ext cx="8826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8" y="1930400"/>
            <a:ext cx="88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7825" y="4908550"/>
            <a:ext cx="1620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788" y="5060950"/>
            <a:ext cx="1320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3468688"/>
            <a:ext cx="7985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Box 31"/>
          <p:cNvSpPr txBox="1">
            <a:spLocks noChangeArrowheads="1"/>
          </p:cNvSpPr>
          <p:nvPr/>
        </p:nvSpPr>
        <p:spPr bwMode="auto">
          <a:xfrm>
            <a:off x="133350" y="12668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For detailed information search the projects pages at 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http://www.dpi.inpe.br/</a:t>
            </a:r>
          </a:p>
        </p:txBody>
      </p:sp>
      <p:pic>
        <p:nvPicPr>
          <p:cNvPr id="24597" name="Imagem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Imagem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5450" y="3506788"/>
            <a:ext cx="9223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1754188" y="4421188"/>
            <a:ext cx="441325" cy="5476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04950" y="3881438"/>
            <a:ext cx="617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62313" y="4413250"/>
            <a:ext cx="466725" cy="5476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68675" y="3881438"/>
            <a:ext cx="65246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701800" y="2944813"/>
            <a:ext cx="493713" cy="3746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262313" y="2944813"/>
            <a:ext cx="466725" cy="4524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37749"/>
              </p:ext>
            </p:extLst>
          </p:nvPr>
        </p:nvGraphicFramePr>
        <p:xfrm>
          <a:off x="0" y="-169863"/>
          <a:ext cx="9144000" cy="702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8732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b="1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80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 smtClean="0"/>
                    </a:p>
                    <a:p>
                      <a:pPr algn="ctr"/>
                      <a:r>
                        <a:rPr lang="en-US" sz="2400" baseline="0" noProof="0" dirty="0" smtClean="0"/>
                        <a:t>Hydrological monitoring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Ecosystems </a:t>
                      </a:r>
                      <a:r>
                        <a:rPr lang="en-US" sz="2400" baseline="0" noProof="0" dirty="0" err="1" smtClean="0"/>
                        <a:t>modelling</a:t>
                      </a:r>
                      <a:endParaRPr lang="en-US" sz="2400" baseline="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Wetlands dynamics</a:t>
                      </a:r>
                      <a:endParaRPr lang="en-US" sz="2400" noProof="0" dirty="0" smtClean="0"/>
                    </a:p>
                    <a:p>
                      <a:pPr algn="ctr"/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Geoinformatics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lang="en-US" sz="2400" baseline="0" noProof="0" dirty="0" smtClean="0"/>
                        <a:t>to </a:t>
                      </a:r>
                      <a:r>
                        <a:rPr lang="en-US" sz="2400" baseline="0" noProof="0" dirty="0" smtClean="0"/>
                        <a:t>environmental risk assessment</a:t>
                      </a:r>
                    </a:p>
                    <a:p>
                      <a:pPr algn="ctr"/>
                      <a:endParaRPr lang="en-US" sz="2400" baseline="0" noProof="0" dirty="0" smtClean="0"/>
                    </a:p>
                  </a:txBody>
                  <a:tcPr/>
                </a:tc>
              </a:tr>
              <a:tr h="3505888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b="0" dirty="0" smtClean="0"/>
                        <a:t>Camilo</a:t>
                      </a:r>
                      <a:r>
                        <a:rPr lang="pt-BR" b="0" baseline="0" dirty="0" smtClean="0"/>
                        <a:t> Rennó</a:t>
                      </a:r>
                      <a:endParaRPr lang="pt-BR" b="0" dirty="0" smtClean="0"/>
                    </a:p>
                    <a:p>
                      <a:pPr algn="r"/>
                      <a:r>
                        <a:rPr lang="pt-BR" dirty="0" smtClean="0"/>
                        <a:t>   Claudio Barbosa</a:t>
                      </a:r>
                    </a:p>
                    <a:p>
                      <a:pPr algn="r"/>
                      <a:r>
                        <a:rPr lang="pt-BR" dirty="0" err="1" smtClean="0"/>
                        <a:t>Eymar</a:t>
                      </a:r>
                      <a:r>
                        <a:rPr lang="pt-BR" dirty="0" smtClean="0"/>
                        <a:t> Lopes</a:t>
                      </a:r>
                    </a:p>
                    <a:p>
                      <a:pPr algn="r"/>
                      <a:r>
                        <a:rPr lang="pt-BR" b="0" baseline="0" dirty="0" smtClean="0"/>
                        <a:t>João Ricardo Oliveira</a:t>
                      </a:r>
                    </a:p>
                    <a:p>
                      <a:pPr algn="r"/>
                      <a:r>
                        <a:rPr lang="pt-BR" dirty="0" smtClean="0"/>
                        <a:t>Laércio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Namikawa</a:t>
                      </a:r>
                      <a:endParaRPr lang="pt-BR" baseline="0" dirty="0" smtClean="0"/>
                    </a:p>
                    <a:p>
                      <a:pPr algn="r"/>
                      <a:r>
                        <a:rPr lang="pt-BR" baseline="0" dirty="0" smtClean="0"/>
                        <a:t>Sérgio Rosim</a:t>
                      </a:r>
                    </a:p>
                    <a:p>
                      <a:pPr algn="r"/>
                      <a:r>
                        <a:rPr lang="pt-BR" baseline="0" dirty="0" smtClean="0"/>
                        <a:t>Silvia </a:t>
                      </a:r>
                      <a:r>
                        <a:rPr lang="pt-BR" baseline="0" dirty="0" err="1" smtClean="0"/>
                        <a:t>Leonardi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107950" y="2930525"/>
            <a:ext cx="443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Drainage network in Amazônia</a:t>
            </a:r>
          </a:p>
        </p:txBody>
      </p:sp>
      <p:pic>
        <p:nvPicPr>
          <p:cNvPr id="26639" name="Imagem 6" descr="Bacia_Amazonica_Vetorizad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782638"/>
            <a:ext cx="32607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Imagem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0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8" descr="C:\Users\eymar\AppData\Local\Microsoft\Windows\Temporary Internet Files\Content.Outlook\G14FZXQT\DSC044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3" y="3784600"/>
            <a:ext cx="3059112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Rectangle 14"/>
          <p:cNvSpPr>
            <a:spLocks noChangeArrowheads="1"/>
          </p:cNvSpPr>
          <p:nvPr/>
        </p:nvSpPr>
        <p:spPr bwMode="auto">
          <a:xfrm>
            <a:off x="107950" y="6376988"/>
            <a:ext cx="443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Monitoring room using </a:t>
            </a:r>
            <a:r>
              <a:rPr lang="pt-BR" b="1">
                <a:latin typeface="Calibri" pitchFamily="34" charset="0"/>
              </a:rPr>
              <a:t>TerraMA</a:t>
            </a:r>
            <a:r>
              <a:rPr lang="pt-BR" b="1" baseline="30000">
                <a:latin typeface="Calibri" pitchFamily="34" charset="0"/>
              </a:rPr>
              <a:t>2</a:t>
            </a:r>
            <a:endParaRPr lang="pt-BR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3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83282"/>
              </p:ext>
            </p:extLst>
          </p:nvPr>
        </p:nvGraphicFramePr>
        <p:xfrm>
          <a:off x="0" y="0"/>
          <a:ext cx="9144000" cy="693578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82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Use / Land Cover </a:t>
                      </a:r>
                      <a:r>
                        <a:rPr kumimoji="0" lang="pt-B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Change</a:t>
                      </a: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Human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-environment interaction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use and land cover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patterns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and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processes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Human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occupation in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Amazonia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use scenarios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Team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Antônio Miguel Vieira Monteiro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Diógenes Alves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Gilberto Câmara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Isabel Escada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Maurano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Silvana Amaral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8686" name="Rectangle 7"/>
          <p:cNvSpPr>
            <a:spLocks noChangeArrowheads="1"/>
          </p:cNvSpPr>
          <p:nvPr/>
        </p:nvSpPr>
        <p:spPr bwMode="auto">
          <a:xfrm>
            <a:off x="0" y="3248025"/>
            <a:ext cx="4738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Land use </a:t>
            </a:r>
            <a:r>
              <a:rPr lang="pt-BR" b="1" dirty="0" err="1" smtClean="0">
                <a:latin typeface="Calibri" pitchFamily="34" charset="0"/>
              </a:rPr>
              <a:t>and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 err="1" smtClean="0">
                <a:latin typeface="Calibri" pitchFamily="34" charset="0"/>
              </a:rPr>
              <a:t>land</a:t>
            </a:r>
            <a:r>
              <a:rPr lang="pt-BR" b="1" dirty="0" smtClean="0">
                <a:latin typeface="Calibri" pitchFamily="34" charset="0"/>
              </a:rPr>
              <a:t> cover </a:t>
            </a:r>
            <a:r>
              <a:rPr lang="pt-BR" b="1" dirty="0" err="1" smtClean="0">
                <a:latin typeface="Calibri" pitchFamily="34" charset="0"/>
              </a:rPr>
              <a:t>patterns</a:t>
            </a:r>
            <a:r>
              <a:rPr lang="pt-BR" b="1" dirty="0" smtClean="0">
                <a:latin typeface="Calibri" pitchFamily="34" charset="0"/>
              </a:rPr>
              <a:t> in Amazônia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286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001713"/>
            <a:ext cx="323691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2032000"/>
            <a:ext cx="2689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Imagem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175" y="3663950"/>
            <a:ext cx="292735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Rectangle 13"/>
          <p:cNvSpPr>
            <a:spLocks noChangeArrowheads="1"/>
          </p:cNvSpPr>
          <p:nvPr/>
        </p:nvSpPr>
        <p:spPr bwMode="auto">
          <a:xfrm>
            <a:off x="0" y="6564313"/>
            <a:ext cx="4348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Forest in </a:t>
            </a:r>
            <a:r>
              <a:rPr lang="pt-BR" b="1" dirty="0" err="1" smtClean="0">
                <a:latin typeface="Calibri" pitchFamily="34" charset="0"/>
              </a:rPr>
              <a:t>Brazil</a:t>
            </a:r>
            <a:r>
              <a:rPr lang="pt-BR" b="1" dirty="0" smtClean="0">
                <a:latin typeface="Calibri" pitchFamily="34" charset="0"/>
              </a:rPr>
              <a:t> in 2050</a:t>
            </a:r>
            <a:endParaRPr lang="pt-B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90334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33470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Capacity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building </a:t>
                      </a:r>
                      <a:endParaRPr lang="en-US" sz="2800" b="1" kern="1200" noProof="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88923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Extension courses: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Geographical</a:t>
                      </a:r>
                      <a:r>
                        <a:rPr lang="en-US" sz="1800" baseline="0" noProof="0" dirty="0" smtClean="0"/>
                        <a:t> databases</a:t>
                      </a:r>
                      <a:endParaRPr lang="en-US" sz="18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Spatial analysis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SPRING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err="1" smtClean="0"/>
                        <a:t>TerraView</a:t>
                      </a:r>
                      <a:endParaRPr lang="en-US" sz="18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TerraMA</a:t>
                      </a:r>
                      <a:r>
                        <a:rPr lang="en-US" sz="1800" baseline="30000" noProof="0" dirty="0" smtClean="0"/>
                        <a:t>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Fundamentals of </a:t>
                      </a:r>
                      <a:r>
                        <a:rPr lang="en-US" sz="1800" noProof="0" dirty="0" err="1" smtClean="0"/>
                        <a:t>geoinformatics</a:t>
                      </a:r>
                      <a:endParaRPr lang="en-US" sz="1800" noProof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noProof="0" dirty="0" smtClean="0"/>
                        <a:t>Digital image</a:t>
                      </a:r>
                      <a:r>
                        <a:rPr lang="en-US" sz="1800" baseline="0" noProof="0" dirty="0" smtClean="0"/>
                        <a:t> processing</a:t>
                      </a:r>
                      <a:endParaRPr lang="en-US" sz="1800" noProof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noProof="0" dirty="0" smtClean="0"/>
                        <a:t>Remote sensing </a:t>
                      </a:r>
                      <a:r>
                        <a:rPr lang="en-US" sz="1800" baseline="0" noProof="0" dirty="0" smtClean="0"/>
                        <a:t> (distance learning)</a:t>
                      </a:r>
                      <a:endParaRPr lang="en-US" sz="1800" noProof="0" dirty="0" smtClean="0"/>
                    </a:p>
                  </a:txBody>
                  <a:tcPr/>
                </a:tc>
              </a:tr>
              <a:tr h="313529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 Janete Cunha</a:t>
                      </a:r>
                    </a:p>
                    <a:p>
                      <a:pPr algn="r"/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dirty="0" smtClean="0"/>
                        <a:t> Ferreira</a:t>
                      </a:r>
                    </a:p>
                    <a:p>
                      <a:pPr algn="r"/>
                      <a:r>
                        <a:rPr lang="pt-BR" dirty="0" smtClean="0"/>
                        <a:t>José Carlos Moreira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4" name="TextBox 8"/>
          <p:cNvSpPr txBox="1">
            <a:spLocks noChangeArrowheads="1"/>
          </p:cNvSpPr>
          <p:nvPr/>
        </p:nvSpPr>
        <p:spPr bwMode="auto">
          <a:xfrm>
            <a:off x="300038" y="3206750"/>
            <a:ext cx="3629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TerraView training at INPE</a:t>
            </a:r>
          </a:p>
        </p:txBody>
      </p:sp>
      <p:pic>
        <p:nvPicPr>
          <p:cNvPr id="30735" name="Picture 12" descr="IMG_08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060450"/>
            <a:ext cx="28352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3829050"/>
            <a:ext cx="34782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5641975"/>
            <a:ext cx="37719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5143</TotalTime>
  <Words>734</Words>
  <Application>Microsoft Macintosh PowerPoint</Application>
  <PresentationFormat>On-screen Show (4:3)</PresentationFormat>
  <Paragraphs>259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Lubia Vinhas</dc:creator>
  <cp:lastModifiedBy>L V</cp:lastModifiedBy>
  <cp:revision>133</cp:revision>
  <dcterms:created xsi:type="dcterms:W3CDTF">2014-12-01T12:39:15Z</dcterms:created>
  <dcterms:modified xsi:type="dcterms:W3CDTF">2015-05-14T12:25:29Z</dcterms:modified>
</cp:coreProperties>
</file>