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5" r:id="rId2"/>
    <p:sldId id="286" r:id="rId3"/>
    <p:sldId id="288" r:id="rId4"/>
    <p:sldId id="289" r:id="rId5"/>
    <p:sldId id="290" r:id="rId6"/>
    <p:sldId id="291" r:id="rId7"/>
    <p:sldId id="298" r:id="rId8"/>
    <p:sldId id="292" r:id="rId9"/>
    <p:sldId id="293" r:id="rId10"/>
    <p:sldId id="299" r:id="rId11"/>
    <p:sldId id="294" r:id="rId12"/>
    <p:sldId id="29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0A3"/>
    <a:srgbClr val="FFF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28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AF9277-0E44-4DBC-8258-93BD14EA6D80}" type="datetimeFigureOut">
              <a:rPr lang="en-US"/>
              <a:pPr>
                <a:defRPr/>
              </a:pPr>
              <a:t>10/11/15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2D1A32-9B9F-463F-9B3F-16ACF322F22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407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712B0F-5CD0-4DFA-9419-73B7D796384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030DBD-60AA-460A-94A5-06FD2E0D37E4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0FCB80-7FFF-4694-8D4D-FA860EF3C20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84DC1C-322C-4535-97A0-48457F1F113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62A1A-3C01-437F-A32B-8EAB22E42AC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4C409-E09B-4605-9394-18C5F6CEA54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3DDE9A-5A6B-483E-8EF0-98CA2CE3373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A02D3-E5C4-4419-9583-ECFA8A152A88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4DEB7A-75C4-4219-9800-551EC1FACD68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F8346-7A01-4475-B2E9-07866AFCFC7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68113E-1D51-4C38-B94B-F0174C386F3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7FC47-97B2-4F72-81AE-D40E9E4B634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653A64-7566-4DAF-9754-4E61B1A340B5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2A1A8A-F302-4838-B1B6-A068F7E92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72E565-0856-4DFD-9913-E3FA34782C24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35A09A-9259-4914-9B87-425272612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F535FF-AECB-4CA4-BA84-31911CDC4183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8CD781-1C15-4728-9F82-023D40F64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EF1C59-7143-4997-921F-BA5EDC44974A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F38477-19B1-454F-A061-CCF1D0E15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6222AA-158F-4747-AC9D-C3D168AABA1C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72E271-D118-4487-A1D4-4302BF4B4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83BE3B-4888-4B2C-B9FE-36FC49AF8CB6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2389F-0D32-403D-8A08-16A8BE2E2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DCC188-D4FB-4B18-BF00-66F36C3CF6E3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E01F6E-AC7D-4AB3-9E76-11B13BFBA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F8EE32-55AD-4299-9BB9-D39601B21980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AFE1B2-CD0D-40ED-B85D-C56887B5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E0F418-E1EF-496D-8CB2-9789D9ED2460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33B57F-3428-4932-A911-97812AD67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BCFAD9-5E65-4E71-A9A9-66B5DCFB82DB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77EE5D-A8A8-44D7-B2A5-D320C34FF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F6D899-CCD0-49D7-B3D1-CFAC1A85C12A}" type="datetimeFigureOut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B81762-71B4-4E88-9A43-8535625EB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5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81868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dirty="0" smtClean="0">
                          <a:solidFill>
                            <a:srgbClr val="FFFFFF"/>
                          </a:solidFill>
                          <a:ea typeface="+mn-ea"/>
                          <a:cs typeface="+mn-cs"/>
                        </a:rPr>
                        <a:t>Geotecnologias livres de licença e sem restrição de uso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6051887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5" name="Picture 10" descr="Logo_DPI_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14128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31"/>
          <p:cNvSpPr txBox="1">
            <a:spLocks noChangeArrowheads="1"/>
          </p:cNvSpPr>
          <p:nvPr/>
        </p:nvSpPr>
        <p:spPr bwMode="auto">
          <a:xfrm>
            <a:off x="328613" y="952500"/>
            <a:ext cx="3811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4347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"/>
          <p:cNvSpPr>
            <a:spLocks noChangeArrowheads="1"/>
          </p:cNvSpPr>
          <p:nvPr/>
        </p:nvSpPr>
        <p:spPr bwMode="auto">
          <a:xfrm>
            <a:off x="328613" y="1166813"/>
            <a:ext cx="86899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000" dirty="0">
              <a:latin typeface="Calibri" pitchFamily="34" charset="0"/>
            </a:endParaRPr>
          </a:p>
          <a:p>
            <a:pPr algn="ctr"/>
            <a:endParaRPr lang="pt-BR" sz="2000" dirty="0">
              <a:latin typeface="Calibri" pitchFamily="34" charset="0"/>
            </a:endParaRPr>
          </a:p>
          <a:p>
            <a:pPr algn="ctr"/>
            <a:r>
              <a:rPr lang="pt-BR" sz="2000" dirty="0">
                <a:latin typeface="Calibri" pitchFamily="34" charset="0"/>
              </a:rPr>
              <a:t>É uma das 3 divisões que compõe a </a:t>
            </a:r>
            <a:r>
              <a:rPr lang="pt-BR" sz="2000" b="1" dirty="0">
                <a:latin typeface="Calibri" pitchFamily="34" charset="0"/>
              </a:rPr>
              <a:t>Coordenação-Geral de Observação da Terra – OBT </a:t>
            </a:r>
            <a:r>
              <a:rPr lang="pt-BR" sz="2000" dirty="0">
                <a:latin typeface="Calibri" pitchFamily="34" charset="0"/>
              </a:rPr>
              <a:t>do </a:t>
            </a:r>
            <a:r>
              <a:rPr lang="pt-BR" sz="2000" b="1" dirty="0">
                <a:latin typeface="Calibri" pitchFamily="34" charset="0"/>
              </a:rPr>
              <a:t>INPE</a:t>
            </a:r>
          </a:p>
          <a:p>
            <a:pPr algn="ctr"/>
            <a:endParaRPr lang="pt-BR" sz="2000" dirty="0">
              <a:latin typeface="Calibri" pitchFamily="34" charset="0"/>
            </a:endParaRPr>
          </a:p>
          <a:p>
            <a:pPr algn="ctr"/>
            <a:r>
              <a:rPr lang="pt-BR" sz="2000" dirty="0">
                <a:latin typeface="Calibri" pitchFamily="34" charset="0"/>
              </a:rPr>
              <a:t>Tem</a:t>
            </a:r>
            <a:r>
              <a:rPr lang="pt-BR" sz="2000" b="1" dirty="0">
                <a:latin typeface="Calibri" pitchFamily="34" charset="0"/>
              </a:rPr>
              <a:t> 40 servidores </a:t>
            </a:r>
            <a:r>
              <a:rPr lang="pt-BR" sz="2000" b="1" dirty="0" smtClean="0">
                <a:latin typeface="Calibri" pitchFamily="34" charset="0"/>
              </a:rPr>
              <a:t>(5 pesquisadores, </a:t>
            </a:r>
            <a:r>
              <a:rPr lang="pt-BR" sz="2000" b="1" dirty="0">
                <a:latin typeface="Calibri" pitchFamily="34" charset="0"/>
              </a:rPr>
              <a:t>33 </a:t>
            </a:r>
            <a:r>
              <a:rPr lang="pt-BR" sz="2000" b="1" dirty="0" smtClean="0">
                <a:latin typeface="Calibri" pitchFamily="34" charset="0"/>
              </a:rPr>
              <a:t>tecnologistas e 2 </a:t>
            </a:r>
            <a:r>
              <a:rPr lang="pt-BR" sz="2000" b="1" dirty="0" smtClean="0">
                <a:latin typeface="Calibri" pitchFamily="34" charset="0"/>
              </a:rPr>
              <a:t>de gest</a:t>
            </a:r>
            <a:r>
              <a:rPr lang="pt-BR" sz="2000" b="1" dirty="0" smtClean="0">
                <a:latin typeface="Calibri" pitchFamily="34" charset="0"/>
              </a:rPr>
              <a:t>ão</a:t>
            </a:r>
            <a:r>
              <a:rPr lang="pt-BR" sz="2000" b="1" dirty="0" smtClean="0">
                <a:latin typeface="Calibri" pitchFamily="34" charset="0"/>
              </a:rPr>
              <a:t>)</a:t>
            </a:r>
            <a:r>
              <a:rPr lang="pt-BR" sz="2000" dirty="0">
                <a:latin typeface="Calibri" pitchFamily="34" charset="0"/>
              </a:rPr>
              <a:t>: sendo </a:t>
            </a:r>
            <a:r>
              <a:rPr lang="pt-BR" sz="2000" dirty="0" smtClean="0">
                <a:latin typeface="Calibri" pitchFamily="34" charset="0"/>
              </a:rPr>
              <a:t>27 </a:t>
            </a:r>
            <a:r>
              <a:rPr lang="pt-BR" sz="2000" dirty="0">
                <a:latin typeface="Calibri" pitchFamily="34" charset="0"/>
              </a:rPr>
              <a:t>doutores, 10 mestres (2 doutorados em andamento) </a:t>
            </a:r>
          </a:p>
          <a:p>
            <a:pPr algn="ctr"/>
            <a:r>
              <a:rPr lang="pt-BR" sz="2000" b="1" dirty="0" smtClean="0">
                <a:latin typeface="Calibri" pitchFamily="34" charset="0"/>
              </a:rPr>
              <a:t>19 </a:t>
            </a:r>
            <a:r>
              <a:rPr lang="pt-BR" sz="2000" b="1" dirty="0">
                <a:latin typeface="Calibri" pitchFamily="34" charset="0"/>
              </a:rPr>
              <a:t>bolsistas </a:t>
            </a:r>
            <a:r>
              <a:rPr lang="pt-BR" sz="2000" dirty="0">
                <a:latin typeface="Calibri" pitchFamily="34" charset="0"/>
              </a:rPr>
              <a:t>(PCI, pós-</a:t>
            </a:r>
            <a:r>
              <a:rPr lang="pt-BR" sz="2000" dirty="0" err="1">
                <a:latin typeface="Calibri" pitchFamily="34" charset="0"/>
              </a:rPr>
              <a:t>doc</a:t>
            </a:r>
            <a:r>
              <a:rPr lang="pt-BR" sz="2000" dirty="0">
                <a:latin typeface="Calibri" pitchFamily="34" charset="0"/>
              </a:rPr>
              <a:t>, PIBIT/PIBIC)</a:t>
            </a:r>
          </a:p>
          <a:p>
            <a:pPr algn="ctr"/>
            <a:endParaRPr lang="pt-BR" sz="2000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pt-BR" sz="2000" dirty="0">
                <a:solidFill>
                  <a:srgbClr val="0000FF"/>
                </a:solidFill>
                <a:latin typeface="Calibri" pitchFamily="34" charset="0"/>
              </a:rPr>
              <a:t>As atividades da DPI envolvem pesquisa e desenvolvimento científico e tecnológico em processamento digital de imagens de satélites e sensores remotos, e em geoprocessamento, visando assegurar o domínio tecnológico neste segmento, fundamental para a plena utilização do sensoriamento remoto</a:t>
            </a:r>
          </a:p>
          <a:p>
            <a:pPr algn="ctr"/>
            <a:endParaRPr lang="pt-BR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pt-BR" sz="2000" dirty="0" err="1">
                <a:solidFill>
                  <a:schemeClr val="tx2"/>
                </a:solidFill>
                <a:latin typeface="Calibri" pitchFamily="34" charset="0"/>
              </a:rPr>
              <a:t>http</a:t>
            </a: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://</a:t>
            </a:r>
            <a:r>
              <a:rPr lang="pt-BR" sz="2000" dirty="0" err="1">
                <a:solidFill>
                  <a:schemeClr val="tx2"/>
                </a:solidFill>
                <a:latin typeface="Calibri" pitchFamily="34" charset="0"/>
              </a:rPr>
              <a:t>www.dpi.inpe.br</a:t>
            </a: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/</a:t>
            </a:r>
          </a:p>
          <a:p>
            <a:pPr algn="ctr"/>
            <a:r>
              <a:rPr lang="pt-BR" sz="2000" dirty="0" err="1">
                <a:solidFill>
                  <a:schemeClr val="tx2"/>
                </a:solidFill>
                <a:latin typeface="Calibri" pitchFamily="34" charset="0"/>
              </a:rPr>
              <a:t>http</a:t>
            </a: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://</a:t>
            </a:r>
            <a:r>
              <a:rPr lang="pt-BR" sz="2000" dirty="0" err="1">
                <a:solidFill>
                  <a:schemeClr val="tx2"/>
                </a:solidFill>
                <a:latin typeface="Calibri" pitchFamily="34" charset="0"/>
              </a:rPr>
              <a:t>www.dpi.inpe.br</a:t>
            </a: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/menu/Pessoal/</a:t>
            </a:r>
            <a:r>
              <a:rPr lang="pt-BR" sz="2000" dirty="0" err="1">
                <a:solidFill>
                  <a:schemeClr val="tx2"/>
                </a:solidFill>
                <a:latin typeface="Calibri" pitchFamily="34" charset="0"/>
              </a:rPr>
              <a:t>funcionarios.php</a:t>
            </a:r>
            <a:endParaRPr lang="pt-BR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700"/>
          <a:ext cx="9144000" cy="683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82"/>
                <a:gridCol w="4317918"/>
                <a:gridCol w="2286000"/>
              </a:tblGrid>
              <a:tr h="1029990">
                <a:tc gridSpan="3">
                  <a:txBody>
                    <a:bodyPr/>
                    <a:lstStyle/>
                    <a:p>
                      <a:endParaRPr lang="pt-B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Apoio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a projetos e programas do INPE</a:t>
                      </a:r>
                      <a:endParaRPr lang="pt-B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836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/>
                        <a:t> Apoio a parte operacional dos projetos do Programa Amazônia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Validação de dados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Atendimento a usuários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Pessoal</a:t>
                      </a:r>
                    </a:p>
                    <a:p>
                      <a:pPr algn="r"/>
                      <a:r>
                        <a:rPr lang="pt-BR" sz="1800" b="0" dirty="0" smtClean="0"/>
                        <a:t>Camilo Rennó</a:t>
                      </a:r>
                    </a:p>
                    <a:p>
                      <a:pPr algn="r"/>
                      <a:r>
                        <a:rPr lang="pt-BR" sz="1800" b="0" dirty="0" smtClean="0"/>
                        <a:t>Isabel Escada</a:t>
                      </a:r>
                    </a:p>
                    <a:p>
                      <a:pPr algn="r"/>
                      <a:r>
                        <a:rPr lang="pt-BR" sz="1800" dirty="0" err="1" smtClean="0"/>
                        <a:t>Luis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Maurano</a:t>
                      </a:r>
                      <a:endParaRPr lang="pt-BR" sz="1800" dirty="0" smtClean="0"/>
                    </a:p>
                    <a:p>
                      <a:pPr algn="r"/>
                      <a:r>
                        <a:rPr lang="pt-BR" sz="1800" dirty="0" smtClean="0"/>
                        <a:t>Silvana</a:t>
                      </a:r>
                      <a:r>
                        <a:rPr lang="pt-BR" sz="1800" baseline="0" dirty="0" smtClean="0"/>
                        <a:t> Amaral</a:t>
                      </a:r>
                      <a:endParaRPr lang="pt-BR" sz="1800" dirty="0" smtClean="0"/>
                    </a:p>
                  </a:txBody>
                  <a:tcPr/>
                </a:tc>
              </a:tr>
              <a:tr h="1744641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Recepção</a:t>
                      </a:r>
                    </a:p>
                    <a:p>
                      <a:pPr algn="ctr"/>
                      <a:r>
                        <a:rPr lang="pt-BR" sz="2400" dirty="0" smtClean="0"/>
                        <a:t>Comissionamento de satélite</a:t>
                      </a:r>
                    </a:p>
                    <a:p>
                      <a:pPr algn="ctr"/>
                      <a:r>
                        <a:rPr lang="pt-BR" sz="2400" dirty="0" smtClean="0"/>
                        <a:t>Missões</a:t>
                      </a:r>
                    </a:p>
                    <a:p>
                      <a:pPr algn="ctr"/>
                      <a:r>
                        <a:rPr lang="pt-BR" sz="2400" dirty="0" smtClean="0"/>
                        <a:t>Disseminação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2400" baseline="0" dirty="0" smtClean="0"/>
                        <a:t>de imagens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Julio</a:t>
                      </a:r>
                      <a:r>
                        <a:rPr lang="pt-BR" dirty="0" smtClean="0"/>
                        <a:t> D’</a:t>
                      </a:r>
                      <a:r>
                        <a:rPr lang="pt-BR" dirty="0" err="1" smtClean="0"/>
                        <a:t>Alge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José </a:t>
                      </a:r>
                      <a:r>
                        <a:rPr lang="pt-BR" dirty="0" err="1" smtClean="0"/>
                        <a:t>Bacellar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Leila Fonseca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1363549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Representação do INPE em</a:t>
                      </a:r>
                      <a:r>
                        <a:rPr lang="pt-BR" sz="2400" baseline="0" dirty="0" smtClean="0"/>
                        <a:t> grupos de trabalho e projetos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baseline="0" dirty="0" smtClean="0"/>
                        <a:t> Ferreira</a:t>
                      </a:r>
                    </a:p>
                    <a:p>
                      <a:pPr algn="r"/>
                      <a:r>
                        <a:rPr lang="pt-BR" baseline="0" dirty="0" smtClean="0"/>
                        <a:t>Leila Fonseca</a:t>
                      </a:r>
                    </a:p>
                    <a:p>
                      <a:pPr algn="r"/>
                      <a:r>
                        <a:rPr lang="pt-BR" baseline="0" dirty="0" err="1" smtClean="0"/>
                        <a:t>Lubia</a:t>
                      </a:r>
                      <a:r>
                        <a:rPr lang="pt-BR" baseline="0" dirty="0" smtClean="0"/>
                        <a:t> Vinhas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861060">
                <a:tc gridSpan="3">
                  <a:txBody>
                    <a:bodyPr/>
                    <a:lstStyle/>
                    <a:p>
                      <a:pPr algn="r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Webmaster DPI: Sueli </a:t>
                      </a:r>
                      <a:r>
                        <a:rPr lang="pt-B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Castelari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Gerência de TI: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João Diehl</a:t>
                      </a:r>
                    </a:p>
                    <a:p>
                      <a:pPr algn="r"/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Suporte administrativo: Regina Bruno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91" name="TextBox 15"/>
          <p:cNvSpPr txBox="1">
            <a:spLocks noChangeArrowheads="1"/>
          </p:cNvSpPr>
          <p:nvPr/>
        </p:nvSpPr>
        <p:spPr bwMode="auto">
          <a:xfrm>
            <a:off x="247650" y="2271713"/>
            <a:ext cx="212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Programa Amazônia</a:t>
            </a:r>
          </a:p>
        </p:txBody>
      </p:sp>
      <p:pic>
        <p:nvPicPr>
          <p:cNvPr id="32792" name="Imagem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TextBox 8"/>
          <p:cNvSpPr txBox="1">
            <a:spLocks noChangeArrowheads="1"/>
          </p:cNvSpPr>
          <p:nvPr/>
        </p:nvSpPr>
        <p:spPr bwMode="auto">
          <a:xfrm>
            <a:off x="147638" y="4005263"/>
            <a:ext cx="237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CBERS-4</a:t>
            </a:r>
          </a:p>
        </p:txBody>
      </p:sp>
      <p:grpSp>
        <p:nvGrpSpPr>
          <p:cNvPr id="32794" name="Group 6"/>
          <p:cNvGrpSpPr>
            <a:grpSpLocks/>
          </p:cNvGrpSpPr>
          <p:nvPr/>
        </p:nvGrpSpPr>
        <p:grpSpPr bwMode="auto">
          <a:xfrm>
            <a:off x="381000" y="1035050"/>
            <a:ext cx="1911350" cy="1263650"/>
            <a:chOff x="5040" y="735824"/>
            <a:chExt cx="3556000" cy="2197876"/>
          </a:xfrm>
        </p:grpSpPr>
        <p:pic>
          <p:nvPicPr>
            <p:cNvPr id="32798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40" y="735824"/>
              <a:ext cx="1778000" cy="130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9" name="Picture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3040" y="773924"/>
              <a:ext cx="1529412" cy="10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0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0" y="1866361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1" name="Picture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3040" y="1955800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95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050" y="2916238"/>
            <a:ext cx="17192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529138"/>
            <a:ext cx="14525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000" y="5249863"/>
            <a:ext cx="7016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81868"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pt-BR" sz="2400" dirty="0" smtClean="0">
                          <a:solidFill>
                            <a:schemeClr val="lt1"/>
                          </a:solidFill>
                        </a:rPr>
                        <a:t>   Pós-graduação</a:t>
                      </a:r>
                      <a:endParaRPr lang="pt-BR" sz="32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6051887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25" name="TextBox 31"/>
          <p:cNvSpPr txBox="1">
            <a:spLocks noChangeArrowheads="1"/>
          </p:cNvSpPr>
          <p:nvPr/>
        </p:nvSpPr>
        <p:spPr bwMode="auto">
          <a:xfrm>
            <a:off x="328613" y="952500"/>
            <a:ext cx="8431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 smtClean="0">
                <a:latin typeface="Calibri" pitchFamily="34" charset="0"/>
              </a:rPr>
              <a:t>46 </a:t>
            </a:r>
            <a:r>
              <a:rPr lang="pt-BR" sz="2000" dirty="0">
                <a:latin typeface="Calibri" pitchFamily="34" charset="0"/>
              </a:rPr>
              <a:t>alunos em orientação e/ou </a:t>
            </a:r>
            <a:r>
              <a:rPr lang="pt-BR" sz="2000" dirty="0" err="1">
                <a:latin typeface="Calibri" pitchFamily="34" charset="0"/>
              </a:rPr>
              <a:t>co</a:t>
            </a:r>
            <a:r>
              <a:rPr lang="pt-BR" sz="2000" dirty="0">
                <a:latin typeface="Calibri" pitchFamily="34" charset="0"/>
              </a:rPr>
              <a:t>-orientação: </a:t>
            </a:r>
            <a:r>
              <a:rPr lang="pt-BR" sz="2000" b="1" dirty="0" smtClean="0">
                <a:latin typeface="Calibri" pitchFamily="34" charset="0"/>
              </a:rPr>
              <a:t>28 </a:t>
            </a:r>
            <a:r>
              <a:rPr lang="pt-BR" sz="2000" b="1" dirty="0">
                <a:latin typeface="Calibri" pitchFamily="34" charset="0"/>
              </a:rPr>
              <a:t>doutorados</a:t>
            </a:r>
            <a:r>
              <a:rPr lang="pt-BR" sz="2000" dirty="0">
                <a:latin typeface="Calibri" pitchFamily="34" charset="0"/>
              </a:rPr>
              <a:t> e </a:t>
            </a:r>
            <a:r>
              <a:rPr lang="pt-BR" sz="2000" b="1" dirty="0" smtClean="0">
                <a:latin typeface="Calibri" pitchFamily="34" charset="0"/>
              </a:rPr>
              <a:t>18 </a:t>
            </a:r>
            <a:r>
              <a:rPr lang="pt-BR" sz="2000" b="1" dirty="0">
                <a:latin typeface="Calibri" pitchFamily="34" charset="0"/>
              </a:rPr>
              <a:t>mestrados</a:t>
            </a:r>
          </a:p>
        </p:txBody>
      </p:sp>
      <p:pic>
        <p:nvPicPr>
          <p:cNvPr id="34826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804988"/>
            <a:ext cx="6553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3322638"/>
            <a:ext cx="618331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3775" y="4859338"/>
            <a:ext cx="68802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586163" y="6291263"/>
            <a:ext cx="40798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http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://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www.inpe.br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pos_graduacao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</a:p>
        </p:txBody>
      </p:sp>
      <p:pic>
        <p:nvPicPr>
          <p:cNvPr id="34830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54839"/>
        </p:xfrm>
        <a:graphic>
          <a:graphicData uri="http://schemas.openxmlformats.org/drawingml/2006/table">
            <a:tbl>
              <a:tblPr/>
              <a:tblGrid>
                <a:gridCol w="5973763"/>
                <a:gridCol w="1481137"/>
                <a:gridCol w="1689100"/>
              </a:tblGrid>
              <a:tr h="8778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Alguns projetos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Título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Financiamento Duração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e-Sensing: Big Earth observation data analytics for land use and land cover change information </a:t>
                      </a:r>
                      <a:endParaRPr kumimoji="0" 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FAPESP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Gilberto Camara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Desenvolvimento de rotinas para a extração automática de APPs – EXAPP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Sergio Rosim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TerraClass Cerrado: mapeamento do uso e cobertura da terra nas áreas já desmatadas no Bioma Cerrado para o ano de 2013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 Maurano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Integration of multi-sensor and multi-scale remote sensing data for examining land use/cover disturbance at a regional scale in the Brazilian Amazon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CNPq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Luciano Dutra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Energy crop management platform based on remote sensing technologies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Boeing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Karine Ferreira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Avaliação de técnicas de interferometria diferencial avançada utilizando dados SAR orbitais para a detecção de instabilidade em minas de ferro a céu aberto no Quadrilátero Ferrífero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Fabio Furlan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URBISAmazônia: qual a natureza do urbano na Amazônia contemporânea?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Antonio M. Monteiro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Monitoramento ambiental por satélites no Bioma Amazônia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Fundo Amazônia 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Leila Fonseca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88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DPI atua nesses e em outros projetos em colaboração com as outras Divisões da OBT, outras áreas do INPE como o CRA e CCST e ainda com outras instituições brasileiras e estrangeiras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911" name="Imagem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dirty="0" smtClean="0"/>
                        <a:t>   </a:t>
                      </a:r>
                      <a:r>
                        <a:rPr lang="pt-BR" sz="2800" dirty="0" smtClean="0"/>
                        <a:t>Processamento Digital de Imagens de</a:t>
                      </a:r>
                      <a:r>
                        <a:rPr lang="pt-BR" sz="2800" baseline="0" dirty="0" smtClean="0"/>
                        <a:t> Radar</a:t>
                      </a:r>
                      <a:endParaRPr lang="pt-BR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pt-BR" sz="2400" dirty="0" err="1" smtClean="0"/>
                        <a:t>Radiometria</a:t>
                      </a:r>
                      <a:r>
                        <a:rPr lang="pt-BR" sz="2400" baseline="0" dirty="0" smtClean="0"/>
                        <a:t> e geometria SAR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Interferometria SAR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Reconhecimento de Padrões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Aplicações ambientais</a:t>
                      </a:r>
                      <a:endParaRPr lang="pt-BR" sz="2400" dirty="0" smtClean="0"/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Fabio Gama</a:t>
                      </a:r>
                    </a:p>
                    <a:p>
                      <a:pPr algn="r"/>
                      <a:r>
                        <a:rPr lang="pt-BR" dirty="0" smtClean="0"/>
                        <a:t>    José Claudio Mura</a:t>
                      </a:r>
                    </a:p>
                    <a:p>
                      <a:pPr algn="r"/>
                      <a:r>
                        <a:rPr lang="pt-BR" dirty="0" smtClean="0"/>
                        <a:t>    Leonardo </a:t>
                      </a:r>
                      <a:r>
                        <a:rPr lang="pt-BR" dirty="0" err="1" smtClean="0"/>
                        <a:t>Bins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Luciano Dutra</a:t>
                      </a:r>
                    </a:p>
                    <a:p>
                      <a:pPr algn="r"/>
                      <a:r>
                        <a:rPr lang="pt-BR" dirty="0" smtClean="0"/>
                        <a:t>    Sidnei Sant’Anna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055688"/>
            <a:ext cx="373856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6"/>
          <p:cNvSpPr txBox="1">
            <a:spLocks noChangeArrowheads="1"/>
          </p:cNvSpPr>
          <p:nvPr/>
        </p:nvSpPr>
        <p:spPr bwMode="auto">
          <a:xfrm>
            <a:off x="87313" y="2970213"/>
            <a:ext cx="4483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Polarimetria para estudos de uso e cobertura da Terra</a:t>
            </a:r>
          </a:p>
        </p:txBody>
      </p:sp>
      <p:sp>
        <p:nvSpPr>
          <p:cNvPr id="16400" name="TextBox 8"/>
          <p:cNvSpPr txBox="1">
            <a:spLocks noChangeArrowheads="1"/>
          </p:cNvSpPr>
          <p:nvPr/>
        </p:nvSpPr>
        <p:spPr bwMode="auto">
          <a:xfrm>
            <a:off x="0" y="6005513"/>
            <a:ext cx="457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Interferometria diferencial de imagens SAR para estimativa de deformação superficial</a:t>
            </a:r>
          </a:p>
        </p:txBody>
      </p:sp>
      <p:pic>
        <p:nvPicPr>
          <p:cNvPr id="16401" name="Imagem 1" descr="F:\Figura_Diretoria_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3751263"/>
            <a:ext cx="32750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800" dirty="0" smtClean="0"/>
                        <a:t>Processamento Digital de Imagens Ópticas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pt-BR" sz="2400" dirty="0" smtClean="0"/>
                        <a:t>Análise de imagens orientada-a-objetos</a:t>
                      </a:r>
                    </a:p>
                    <a:p>
                      <a:pPr algn="ctr"/>
                      <a:r>
                        <a:rPr lang="pt-BR" sz="2400" dirty="0" smtClean="0"/>
                        <a:t>Mineração de</a:t>
                      </a:r>
                      <a:r>
                        <a:rPr lang="pt-BR" sz="2400" baseline="0" dirty="0" smtClean="0"/>
                        <a:t> padrões em imagens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Processamento </a:t>
                      </a:r>
                      <a:r>
                        <a:rPr lang="pt-BR" sz="2400" baseline="0" dirty="0" err="1" smtClean="0"/>
                        <a:t>multi</a:t>
                      </a:r>
                      <a:r>
                        <a:rPr lang="pt-BR" sz="2400" baseline="0" dirty="0" smtClean="0"/>
                        <a:t>-temporal</a:t>
                      </a:r>
                      <a:endParaRPr lang="pt-BR" sz="240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Emiliano </a:t>
                      </a:r>
                      <a:r>
                        <a:rPr lang="pt-BR" dirty="0" err="1" smtClean="0"/>
                        <a:t>Castejon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Guaraci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Erthal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Leila Fonseca</a:t>
                      </a:r>
                    </a:p>
                    <a:p>
                      <a:pPr algn="r"/>
                      <a:r>
                        <a:rPr lang="pt-BR" dirty="0" smtClean="0"/>
                        <a:t>Thales </a:t>
                      </a:r>
                      <a:r>
                        <a:rPr lang="pt-BR" dirty="0" err="1" smtClean="0"/>
                        <a:t>Korting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3451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87313" y="3125788"/>
            <a:ext cx="4459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Análise de imagens orientada a objetos</a:t>
            </a:r>
          </a:p>
        </p:txBody>
      </p:sp>
      <p:pic>
        <p:nvPicPr>
          <p:cNvPr id="18448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3962400"/>
            <a:ext cx="414496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Box 16"/>
          <p:cNvSpPr txBox="1">
            <a:spLocks noChangeArrowheads="1"/>
          </p:cNvSpPr>
          <p:nvPr/>
        </p:nvSpPr>
        <p:spPr bwMode="auto">
          <a:xfrm>
            <a:off x="120650" y="6180138"/>
            <a:ext cx="3811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Processamento de imagens VANT</a:t>
            </a:r>
          </a:p>
        </p:txBody>
      </p:sp>
      <p:pic>
        <p:nvPicPr>
          <p:cNvPr id="1845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GeoInformática – Bancos de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Dados Geográficos</a:t>
                      </a:r>
                      <a:endParaRPr lang="pt-B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pt-BR" sz="2400" dirty="0" smtClean="0"/>
                        <a:t>Sistemas de informação geográfica</a:t>
                      </a:r>
                    </a:p>
                    <a:p>
                      <a:pPr algn="ctr"/>
                      <a:r>
                        <a:rPr lang="pt-BR" sz="2400" dirty="0" smtClean="0"/>
                        <a:t>Big</a:t>
                      </a:r>
                      <a:r>
                        <a:rPr lang="pt-BR" sz="2400" baseline="0" dirty="0" smtClean="0"/>
                        <a:t> data em observação da Terra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Análise de séries temporais de imagens</a:t>
                      </a:r>
                      <a:endParaRPr lang="pt-BR" sz="2400" dirty="0" smtClean="0"/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Gilberto Câmara</a:t>
                      </a:r>
                    </a:p>
                    <a:p>
                      <a:pPr algn="r"/>
                      <a:r>
                        <a:rPr lang="pt-BR" dirty="0" smtClean="0"/>
                        <a:t>Gilberto Queiroz    </a:t>
                      </a:r>
                    </a:p>
                    <a:p>
                      <a:pPr algn="r"/>
                      <a:r>
                        <a:rPr lang="pt-BR" dirty="0" smtClean="0"/>
                        <a:t>Karine Ferreira</a:t>
                      </a:r>
                    </a:p>
                    <a:p>
                      <a:pPr algn="r"/>
                      <a:r>
                        <a:rPr lang="pt-BR" dirty="0" smtClean="0"/>
                        <a:t>  Lúbia Vinhas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027113"/>
            <a:ext cx="39036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120650" y="3063875"/>
            <a:ext cx="371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Big data para observação da Terra</a:t>
            </a:r>
          </a:p>
        </p:txBody>
      </p:sp>
      <p:pic>
        <p:nvPicPr>
          <p:cNvPr id="20496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3835400"/>
            <a:ext cx="418623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Box 12"/>
          <p:cNvSpPr txBox="1">
            <a:spLocks noChangeArrowheads="1"/>
          </p:cNvSpPr>
          <p:nvPr/>
        </p:nvSpPr>
        <p:spPr bwMode="auto">
          <a:xfrm>
            <a:off x="112713" y="6365875"/>
            <a:ext cx="4279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Análise de séries temporais de imagens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61913"/>
          <a:ext cx="9144000" cy="69199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79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GeoInformática – Estudos interdisciplinares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Aplicações de geográficas em: Saúde pública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Epidemiologia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Hidrologia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Demografia Espacial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Estudos Urbanos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Antônio Miguel Vieira Monteiro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Carlos Felgueiras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Eduardo Camargo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Jussara Ortiz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030288"/>
            <a:ext cx="30416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15"/>
          <p:cNvSpPr txBox="1">
            <a:spLocks noChangeArrowheads="1"/>
          </p:cNvSpPr>
          <p:nvPr/>
        </p:nvSpPr>
        <p:spPr bwMode="auto">
          <a:xfrm>
            <a:off x="117475" y="3214688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Modelo de propagação de dengue</a:t>
            </a:r>
          </a:p>
        </p:txBody>
      </p:sp>
      <p:pic>
        <p:nvPicPr>
          <p:cNvPr id="22544" name="Imagem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Box 8"/>
          <p:cNvSpPr txBox="1">
            <a:spLocks noChangeArrowheads="1"/>
          </p:cNvSpPr>
          <p:nvPr/>
        </p:nvSpPr>
        <p:spPr bwMode="auto">
          <a:xfrm>
            <a:off x="117475" y="6488113"/>
            <a:ext cx="421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Resistencia a antibióticos em São Paulo</a:t>
            </a:r>
          </a:p>
        </p:txBody>
      </p:sp>
      <p:pic>
        <p:nvPicPr>
          <p:cNvPr id="2254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763" y="3794125"/>
            <a:ext cx="24193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41275"/>
          <a:ext cx="9144000" cy="6899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181442">
                <a:tc>
                  <a:txBody>
                    <a:bodyPr/>
                    <a:lstStyle/>
                    <a:p>
                      <a:r>
                        <a:rPr lang="pt-BR" sz="2800" b="1" baseline="0" dirty="0" smtClean="0">
                          <a:solidFill>
                            <a:schemeClr val="lt1"/>
                          </a:solidFill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Geotecnologias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de Código Aberto</a:t>
                      </a:r>
                      <a:endParaRPr lang="pt-B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1871363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  <a:tr h="1649627"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2197267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Carlos Felgueiras</a:t>
                      </a:r>
                    </a:p>
                    <a:p>
                      <a:pPr algn="r"/>
                      <a:r>
                        <a:rPr lang="pt-BR" dirty="0" smtClean="0"/>
                        <a:t>João Pedro Cordeiro</a:t>
                      </a:r>
                    </a:p>
                    <a:p>
                      <a:pPr algn="r"/>
                      <a:r>
                        <a:rPr lang="pt-BR" baseline="0" dirty="0" smtClean="0"/>
                        <a:t>Juan Garrido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Lauro </a:t>
                      </a:r>
                      <a:r>
                        <a:rPr lang="pt-BR" dirty="0" err="1" smtClean="0"/>
                        <a:t>Hara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Marisa da Motta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89" name="Picture 7" descr="Logo TerraHid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2078038"/>
            <a:ext cx="7953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3476625"/>
            <a:ext cx="9318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" descr="D:\docs\pesquisa\inpe\2009\ccst-workshop\terrame_logo_gimp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0" y="2078038"/>
            <a:ext cx="8826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6713" y="3468688"/>
            <a:ext cx="88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7825" y="4908550"/>
            <a:ext cx="1620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788" y="5060950"/>
            <a:ext cx="1320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3468688"/>
            <a:ext cx="7985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Box 31"/>
          <p:cNvSpPr txBox="1">
            <a:spLocks noChangeArrowheads="1"/>
          </p:cNvSpPr>
          <p:nvPr/>
        </p:nvSpPr>
        <p:spPr bwMode="auto">
          <a:xfrm>
            <a:off x="133350" y="1450975"/>
            <a:ext cx="849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Para maiores informações, ver as páginas de cada projeto em </a:t>
            </a:r>
            <a:r>
              <a:rPr lang="pt-BR">
                <a:solidFill>
                  <a:srgbClr val="0000FF"/>
                </a:solidFill>
                <a:latin typeface="Calibri" pitchFamily="34" charset="0"/>
              </a:rPr>
              <a:t>http://www.dpi.inpe.br/</a:t>
            </a:r>
          </a:p>
        </p:txBody>
      </p:sp>
      <p:pic>
        <p:nvPicPr>
          <p:cNvPr id="24597" name="Imagem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Imagem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5450" y="3506788"/>
            <a:ext cx="9223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1754188" y="4421188"/>
            <a:ext cx="441325" cy="5476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04950" y="3881438"/>
            <a:ext cx="617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62313" y="4413250"/>
            <a:ext cx="466725" cy="5476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68675" y="3881438"/>
            <a:ext cx="65246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701800" y="2944813"/>
            <a:ext cx="493713" cy="3746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262313" y="2944813"/>
            <a:ext cx="466725" cy="4524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169863"/>
          <a:ext cx="9144000" cy="702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8732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Modelagem Ambiental 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 Desastres Naturais</a:t>
                      </a:r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80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pt-BR" sz="2400" dirty="0" smtClean="0"/>
                        <a:t>Monitoramento</a:t>
                      </a:r>
                      <a:r>
                        <a:rPr lang="pt-BR" sz="2400" baseline="0" dirty="0" smtClean="0"/>
                        <a:t> hidrológico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Modelagem de ecossistemas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Dinâmica de áreas alagáveis</a:t>
                      </a:r>
                      <a:endParaRPr lang="pt-BR" sz="2400" baseline="0" dirty="0" smtClean="0"/>
                    </a:p>
                    <a:p>
                      <a:pPr algn="ctr"/>
                      <a:r>
                        <a:rPr lang="pt-BR" sz="2400" baseline="0" dirty="0" smtClean="0"/>
                        <a:t>Desastres naturais</a:t>
                      </a:r>
                    </a:p>
                  </a:txBody>
                  <a:tcPr/>
                </a:tc>
              </a:tr>
              <a:tr h="3505888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b="0" dirty="0" smtClean="0"/>
                        <a:t>Camilo</a:t>
                      </a:r>
                      <a:r>
                        <a:rPr lang="pt-BR" b="0" baseline="0" dirty="0" smtClean="0"/>
                        <a:t> Rennó</a:t>
                      </a:r>
                      <a:endParaRPr lang="pt-BR" b="0" dirty="0" smtClean="0"/>
                    </a:p>
                    <a:p>
                      <a:pPr algn="r"/>
                      <a:r>
                        <a:rPr lang="pt-BR" dirty="0" smtClean="0"/>
                        <a:t>   Claudio Barbosa</a:t>
                      </a:r>
                    </a:p>
                    <a:p>
                      <a:pPr algn="r"/>
                      <a:r>
                        <a:rPr lang="pt-BR" dirty="0" err="1" smtClean="0"/>
                        <a:t>Eymar</a:t>
                      </a:r>
                      <a:r>
                        <a:rPr lang="pt-BR" dirty="0" smtClean="0"/>
                        <a:t> Lopes</a:t>
                      </a:r>
                    </a:p>
                    <a:p>
                      <a:pPr algn="r"/>
                      <a:r>
                        <a:rPr lang="pt-BR" b="0" baseline="0" dirty="0" smtClean="0"/>
                        <a:t>João Ricardo Oliveira</a:t>
                      </a:r>
                    </a:p>
                    <a:p>
                      <a:pPr algn="r"/>
                      <a:r>
                        <a:rPr lang="pt-BR" dirty="0" smtClean="0"/>
                        <a:t>Laércio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Namikawa</a:t>
                      </a:r>
                      <a:endParaRPr lang="pt-BR" baseline="0" dirty="0" smtClean="0"/>
                    </a:p>
                    <a:p>
                      <a:pPr algn="r"/>
                      <a:r>
                        <a:rPr lang="pt-BR" baseline="0" dirty="0" smtClean="0"/>
                        <a:t>Sérgio Rosim</a:t>
                      </a:r>
                    </a:p>
                    <a:p>
                      <a:pPr algn="r"/>
                      <a:r>
                        <a:rPr lang="pt-BR" baseline="0" dirty="0" smtClean="0"/>
                        <a:t>Silvia </a:t>
                      </a:r>
                      <a:r>
                        <a:rPr lang="pt-BR" baseline="0" dirty="0" err="1" smtClean="0"/>
                        <a:t>Leonardi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107950" y="3036888"/>
            <a:ext cx="443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Redes de Drenagem na Amazônia</a:t>
            </a:r>
          </a:p>
        </p:txBody>
      </p:sp>
      <p:pic>
        <p:nvPicPr>
          <p:cNvPr id="26639" name="Imagem 6" descr="Bacia_Amazonica_Vetorizad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930275"/>
            <a:ext cx="32369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Imagem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8" descr="C:\Users\eymar\AppData\Local\Microsoft\Windows\Temporary Internet Files\Content.Outlook\G14FZXQT\DSC044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3" y="3784600"/>
            <a:ext cx="305752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Rectangle 14"/>
          <p:cNvSpPr>
            <a:spLocks noChangeArrowheads="1"/>
          </p:cNvSpPr>
          <p:nvPr/>
        </p:nvSpPr>
        <p:spPr bwMode="auto">
          <a:xfrm>
            <a:off x="107950" y="6376988"/>
            <a:ext cx="443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Sala de monitoramento usando TerraMA2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1355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922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Mudanças de Uso e Cobertura da Terra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Interação sociedade-natureza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Padrões e processos de uso da Terra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Ocupação humana na Amazônia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Cenários futuros de uso da Terra no Brasil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2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Antônio Miguel Vieira Monteiro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Diógenes Alves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Gilberto Câmara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Isabel Escada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 Maurano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  Silvana Amaral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8686" name="Rectangle 7"/>
          <p:cNvSpPr>
            <a:spLocks noChangeArrowheads="1"/>
          </p:cNvSpPr>
          <p:nvPr/>
        </p:nvSpPr>
        <p:spPr bwMode="auto">
          <a:xfrm>
            <a:off x="0" y="3248025"/>
            <a:ext cx="4348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Padrões de uso e cobertura na Amazônia</a:t>
            </a:r>
          </a:p>
        </p:txBody>
      </p:sp>
      <p:pic>
        <p:nvPicPr>
          <p:cNvPr id="286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25" y="1001713"/>
            <a:ext cx="323691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2032000"/>
            <a:ext cx="26908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Imagem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775" y="3663950"/>
            <a:ext cx="26987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Rectangle 13"/>
          <p:cNvSpPr>
            <a:spLocks noChangeArrowheads="1"/>
          </p:cNvSpPr>
          <p:nvPr/>
        </p:nvSpPr>
        <p:spPr bwMode="auto">
          <a:xfrm>
            <a:off x="0" y="6380163"/>
            <a:ext cx="4348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Projeção de florestas no Brasil para 2050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64816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Capacitação e Difusão de Conhecimento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82624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Cursos de extensão em: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Bancos de Dados Geográficos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Análise Espacial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SPRING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err="1" smtClean="0"/>
                        <a:t>TerraView</a:t>
                      </a:r>
                      <a:endParaRPr lang="pt-BR" sz="18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TerraMA</a:t>
                      </a:r>
                      <a:r>
                        <a:rPr lang="pt-BR" sz="1800" baseline="30000" dirty="0" smtClean="0"/>
                        <a:t>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Fundamentos de Geoprocessamento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800" dirty="0" smtClean="0"/>
                        <a:t>Processamento de Imagens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800" dirty="0" smtClean="0"/>
                        <a:t>Sensoriamento Remoto </a:t>
                      </a:r>
                      <a:r>
                        <a:rPr lang="pt-BR" sz="1800" baseline="0" dirty="0" smtClean="0"/>
                        <a:t> (á distância)</a:t>
                      </a:r>
                      <a:endParaRPr lang="pt-BR" sz="1800" dirty="0" smtClean="0"/>
                    </a:p>
                  </a:txBody>
                  <a:tcPr/>
                </a:tc>
              </a:tr>
              <a:tr h="3066936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 Janete Cunha</a:t>
                      </a:r>
                    </a:p>
                    <a:p>
                      <a:pPr algn="r"/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dirty="0" smtClean="0"/>
                        <a:t> Ferreira</a:t>
                      </a:r>
                    </a:p>
                    <a:p>
                      <a:pPr algn="r"/>
                      <a:r>
                        <a:rPr lang="pt-BR" dirty="0" smtClean="0"/>
                        <a:t>José Carlos Moreira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4" name="TextBox 8"/>
          <p:cNvSpPr txBox="1">
            <a:spLocks noChangeArrowheads="1"/>
          </p:cNvSpPr>
          <p:nvPr/>
        </p:nvSpPr>
        <p:spPr bwMode="auto">
          <a:xfrm>
            <a:off x="387350" y="2898775"/>
            <a:ext cx="3629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Curso de TerraView sendo ministrado no INPE</a:t>
            </a:r>
          </a:p>
        </p:txBody>
      </p:sp>
      <p:pic>
        <p:nvPicPr>
          <p:cNvPr id="30735" name="Picture 12" descr="IMG_08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060450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3829050"/>
            <a:ext cx="34782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5641975"/>
            <a:ext cx="37719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5185</TotalTime>
  <Words>855</Words>
  <Application>Microsoft Macintosh PowerPoint</Application>
  <PresentationFormat>On-screen Show (4:3)</PresentationFormat>
  <Paragraphs>249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Lubia Vinhas</dc:creator>
  <cp:lastModifiedBy>L V</cp:lastModifiedBy>
  <cp:revision>125</cp:revision>
  <dcterms:created xsi:type="dcterms:W3CDTF">2014-12-01T12:39:15Z</dcterms:created>
  <dcterms:modified xsi:type="dcterms:W3CDTF">2015-11-10T12:57:17Z</dcterms:modified>
</cp:coreProperties>
</file>