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6" r:id="rId2"/>
    <p:sldId id="328" r:id="rId3"/>
    <p:sldId id="374" r:id="rId4"/>
    <p:sldId id="377" r:id="rId5"/>
    <p:sldId id="375" r:id="rId6"/>
    <p:sldId id="388" r:id="rId7"/>
    <p:sldId id="376" r:id="rId8"/>
    <p:sldId id="379" r:id="rId9"/>
    <p:sldId id="380" r:id="rId10"/>
    <p:sldId id="385" r:id="rId11"/>
    <p:sldId id="386" r:id="rId12"/>
    <p:sldId id="384" r:id="rId13"/>
    <p:sldId id="387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3F686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2167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6D653E-B2A8-4975-9489-DD6E3FDA9993}" type="datetimeFigureOut">
              <a:rPr lang="pt-BR"/>
              <a:pPr>
                <a:defRPr/>
              </a:pPr>
              <a:t>20/10/2010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377051-C3F4-4CE4-867B-ED25FD42B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C22C18-E605-48CA-B729-8EE41B2426C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BDE17-2D05-4A18-A877-0984704C52E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64BBD1-AA27-44FB-9AC1-F84C64306ABF}" type="datetimeFigureOut">
              <a:rPr lang="pt-BR"/>
              <a:pPr>
                <a:defRPr/>
              </a:pPr>
              <a:t>20/10/2010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EA68F0EC-FA40-4C1B-AC4B-51B0FFCB1E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800">
                <a:latin typeface="Calibri" pitchFamily="34" charset="0"/>
              </a:defRPr>
            </a:lvl1pPr>
            <a:lvl2pPr>
              <a:buFont typeface="Wingdings" pitchFamily="2" charset="2"/>
              <a:buChar char="q"/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q"/>
              <a:defRPr>
                <a:latin typeface="Calibri" pitchFamily="34" charset="0"/>
              </a:defRPr>
            </a:lvl3pPr>
            <a:lvl4pPr>
              <a:buFont typeface="Wingdings" pitchFamily="2" charset="2"/>
              <a:buChar char="q"/>
              <a:defRPr>
                <a:latin typeface="Calibri" pitchFamily="34" charset="0"/>
              </a:defRPr>
            </a:lvl4pPr>
            <a:lvl5pPr>
              <a:buFont typeface="Wingdings" pitchFamily="2" charset="2"/>
              <a:buChar char="q"/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1029" name="Imagem 6" descr="borda_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6" descr="ìnpe_simbolo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i.inpe.br/~giovana/tmp/aR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	</a:t>
            </a:r>
            <a:r>
              <a:rPr lang="pt-BR" sz="4000" dirty="0" err="1" smtClean="0"/>
              <a:t>aRT</a:t>
            </a:r>
            <a:r>
              <a:rPr lang="pt-BR" sz="4000" dirty="0" smtClean="0"/>
              <a:t>:</a:t>
            </a:r>
            <a:br>
              <a:rPr lang="pt-BR" sz="4000" dirty="0" smtClean="0"/>
            </a:br>
            <a:r>
              <a:rPr lang="pt-BR" sz="4000" dirty="0" smtClean="0"/>
              <a:t>Tutorial Ultra-Concentrado</a:t>
            </a:r>
            <a:br>
              <a:rPr lang="pt-BR" sz="4000" dirty="0" smtClean="0"/>
            </a:br>
            <a:endParaRPr lang="pt-BR" sz="4000" dirty="0" smtClean="0"/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2971800" y="4429124"/>
            <a:ext cx="6019800" cy="17859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Giovana Mira de Espindola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pt-BR" sz="2400" dirty="0" smtClean="0"/>
              <a:t>São José dos Campos,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8153400" cy="762000"/>
          </a:xfrm>
        </p:spPr>
        <p:txBody>
          <a:bodyPr/>
          <a:lstStyle/>
          <a:p>
            <a:r>
              <a:rPr lang="pt-BR" smtClean="0"/>
              <a:t>Estrutura do </a:t>
            </a:r>
            <a:br>
              <a:rPr lang="pt-BR" smtClean="0"/>
            </a:br>
            <a:r>
              <a:rPr lang="pt-BR" smtClean="0"/>
              <a:t>Pacote</a:t>
            </a:r>
          </a:p>
        </p:txBody>
      </p:sp>
      <p:pic>
        <p:nvPicPr>
          <p:cNvPr id="35842" name="Picture 2" descr="D:\docs\pesquisa\leg\apresentacoes\useR\esquema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42875"/>
            <a:ext cx="4818062" cy="650081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 descr="conexao-ban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71" y="165099"/>
            <a:ext cx="2541588" cy="304958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banco-t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3286124"/>
            <a:ext cx="1860550" cy="342900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8153400" cy="762000"/>
          </a:xfrm>
        </p:spPr>
        <p:txBody>
          <a:bodyPr/>
          <a:lstStyle/>
          <a:p>
            <a:r>
              <a:rPr lang="pt-BR" smtClean="0"/>
              <a:t>Estrutura do </a:t>
            </a:r>
            <a:br>
              <a:rPr lang="pt-BR" smtClean="0"/>
            </a:br>
            <a:r>
              <a:rPr lang="pt-BR" smtClean="0"/>
              <a:t>Pacote</a:t>
            </a:r>
          </a:p>
        </p:txBody>
      </p:sp>
      <p:pic>
        <p:nvPicPr>
          <p:cNvPr id="35842" name="Picture 2" descr="D:\docs\pesquisa\leg\apresentacoes\useR\esquema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42875"/>
            <a:ext cx="4818062" cy="650081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 descr="conexao-ban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71" y="165099"/>
            <a:ext cx="2541588" cy="304958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banco-t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3286124"/>
            <a:ext cx="1860550" cy="342900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ector de seta reta 6"/>
          <p:cNvCxnSpPr>
            <a:cxnSpLocks noChangeShapeType="1"/>
          </p:cNvCxnSpPr>
          <p:nvPr/>
        </p:nvCxnSpPr>
        <p:spPr bwMode="auto">
          <a:xfrm flipV="1">
            <a:off x="3214688" y="642938"/>
            <a:ext cx="2928937" cy="944562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7" name="Conector de seta reta 7"/>
          <p:cNvCxnSpPr>
            <a:cxnSpLocks noChangeShapeType="1"/>
          </p:cNvCxnSpPr>
          <p:nvPr/>
        </p:nvCxnSpPr>
        <p:spPr bwMode="auto">
          <a:xfrm flipV="1">
            <a:off x="1857375" y="2000250"/>
            <a:ext cx="4286250" cy="17303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8" name="Conector de seta reta 9"/>
          <p:cNvCxnSpPr>
            <a:cxnSpLocks noChangeShapeType="1"/>
          </p:cNvCxnSpPr>
          <p:nvPr/>
        </p:nvCxnSpPr>
        <p:spPr bwMode="auto">
          <a:xfrm flipV="1">
            <a:off x="2286000" y="4857750"/>
            <a:ext cx="3929063" cy="10001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  <p:cxnSp>
        <p:nvCxnSpPr>
          <p:cNvPr id="9" name="Conector de seta reta 12"/>
          <p:cNvCxnSpPr>
            <a:cxnSpLocks noChangeShapeType="1"/>
          </p:cNvCxnSpPr>
          <p:nvPr/>
        </p:nvCxnSpPr>
        <p:spPr bwMode="auto">
          <a:xfrm flipV="1">
            <a:off x="2071688" y="3429000"/>
            <a:ext cx="4071937" cy="78581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Criação do Bancos de Dados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98090" y="1500188"/>
            <a:ext cx="8130193" cy="4572018"/>
          </a:xfrm>
        </p:spPr>
        <p:txBody>
          <a:bodyPr/>
          <a:lstStyle/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baixar dados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descompactar o arquivo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“R -&gt; File -&gt; </a:t>
            </a:r>
            <a:r>
              <a:rPr lang="pt-BR" dirty="0" err="1" smtClean="0"/>
              <a:t>Change</a:t>
            </a:r>
            <a:r>
              <a:rPr lang="pt-BR" dirty="0" smtClean="0"/>
              <a:t> </a:t>
            </a:r>
            <a:r>
              <a:rPr lang="pt-BR" dirty="0" err="1" smtClean="0"/>
              <a:t>dir</a:t>
            </a:r>
            <a:r>
              <a:rPr lang="pt-BR" dirty="0" smtClean="0"/>
              <a:t>” para o diretório do arquivo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abrir “gera-banco.R”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alterar os dados da conexão, salvar e fechar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“R-&gt;</a:t>
            </a:r>
            <a:r>
              <a:rPr lang="pt-BR" dirty="0" err="1" smtClean="0"/>
              <a:t>Misc</a:t>
            </a:r>
            <a:r>
              <a:rPr lang="pt-BR" dirty="0" smtClean="0"/>
              <a:t>-&gt;</a:t>
            </a:r>
            <a:r>
              <a:rPr lang="pt-BR" dirty="0" err="1" smtClean="0"/>
              <a:t>Buffered</a:t>
            </a:r>
            <a:r>
              <a:rPr lang="pt-BR" dirty="0" smtClean="0"/>
              <a:t> Output” (desabilitar)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source(“gera-banco.R”)</a:t>
            </a:r>
          </a:p>
          <a:p>
            <a:pPr marL="514350" indent="-514350">
              <a:buFont typeface="ZapfHumnst BT"/>
              <a:buAutoNum type="arabicParenR"/>
            </a:pPr>
            <a:r>
              <a:rPr lang="pt-BR" dirty="0" smtClean="0"/>
              <a:t>Esperar a mensagem:</a:t>
            </a:r>
            <a:br>
              <a:rPr lang="pt-BR" dirty="0" smtClean="0"/>
            </a:br>
            <a:r>
              <a:rPr lang="pt-BR" b="1" dirty="0" smtClean="0"/>
              <a:t>“BANCO DE DADOS GERADO COM SUCESSO”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e Exercícios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98090" y="1500188"/>
            <a:ext cx="8130193" cy="45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ZapfHumnst BT"/>
              <a:buAutoNum type="arabicParenR"/>
              <a:tabLst/>
              <a:defRPr/>
            </a:pPr>
            <a:r>
              <a:rPr lang="pt-BR" sz="2800" kern="0" dirty="0" smtClean="0">
                <a:latin typeface="Calibri" pitchFamily="34" charset="0"/>
                <a:cs typeface="+mn-cs"/>
              </a:rPr>
              <a:t>a</a:t>
            </a:r>
            <a:r>
              <a:rPr kumimoji="0" lang="pt-B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brir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banco usando </a:t>
            </a:r>
            <a:r>
              <a:rPr kumimoji="0" lang="pt-B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TerraView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ZapfHumnst BT"/>
              <a:buAutoNum type="arabicParenR"/>
            </a:pPr>
            <a:r>
              <a:rPr lang="pt-BR" sz="2800" kern="0" dirty="0" smtClean="0">
                <a:latin typeface="Calibri" pitchFamily="34" charset="0"/>
                <a:cs typeface="+mn-cs"/>
              </a:rPr>
              <a:t>abrir “</a:t>
            </a:r>
            <a:r>
              <a:rPr lang="pt-BR" sz="2800" kern="0" dirty="0" err="1" smtClean="0">
                <a:latin typeface="Calibri" pitchFamily="34" charset="0"/>
                <a:cs typeface="+mn-cs"/>
              </a:rPr>
              <a:t>exercicios</a:t>
            </a:r>
            <a:r>
              <a:rPr lang="pt-BR" sz="2800" kern="0" dirty="0" smtClean="0">
                <a:latin typeface="Calibri" pitchFamily="34" charset="0"/>
                <a:cs typeface="+mn-cs"/>
              </a:rPr>
              <a:t>.R”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ZapfHumnst BT"/>
              <a:buAutoNum type="arabicParenR"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alterar os dados da conexão</a:t>
            </a:r>
            <a:r>
              <a:rPr kumimoji="0" lang="pt-B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salvar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ZapfHumnst BT"/>
              <a:buAutoNum type="arabicParenR"/>
              <a:tabLst/>
              <a:defRPr/>
            </a:pPr>
            <a:r>
              <a:rPr lang="pt-BR" sz="2800" kern="0" dirty="0" smtClean="0">
                <a:latin typeface="Calibri" pitchFamily="34" charset="0"/>
                <a:cs typeface="+mn-cs"/>
              </a:rPr>
              <a:t>executar comandos linha a </a:t>
            </a:r>
            <a:r>
              <a:rPr lang="pt-BR" sz="2800" kern="0" dirty="0" smtClean="0">
                <a:latin typeface="Calibri" pitchFamily="34" charset="0"/>
                <a:cs typeface="+mn-cs"/>
              </a:rPr>
              <a:t>linha</a:t>
            </a:r>
            <a:endParaRPr lang="pt-BR" sz="2800" b="1" kern="0" dirty="0" smtClean="0">
              <a:latin typeface="Calibri" pitchFamily="34" charset="0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ZapfHumnst BT"/>
              <a:buAutoNum type="arabicParenR"/>
              <a:tabLst/>
              <a:defRPr/>
            </a:pPr>
            <a:r>
              <a:rPr lang="pt-BR" sz="2800" kern="0" dirty="0" smtClean="0">
                <a:latin typeface="Calibri" pitchFamily="34" charset="0"/>
                <a:cs typeface="+mn-cs"/>
              </a:rPr>
              <a:t>pesquisar documentação das </a:t>
            </a:r>
            <a:r>
              <a:rPr lang="pt-BR" sz="2800" kern="0" dirty="0" smtClean="0">
                <a:latin typeface="Calibri" pitchFamily="34" charset="0"/>
                <a:cs typeface="+mn-cs"/>
              </a:rPr>
              <a:t>funções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ZapfHumnst BT"/>
              <a:buAutoNum type="arabicParenR"/>
              <a:tabLst/>
              <a:defRPr/>
            </a:pPr>
            <a:r>
              <a:rPr lang="pt-BR" sz="2800" kern="0" dirty="0" smtClean="0">
                <a:latin typeface="Calibri" pitchFamily="34" charset="0"/>
                <a:cs typeface="+mn-cs"/>
              </a:rPr>
              <a:t>r</a:t>
            </a:r>
            <a:r>
              <a:rPr lang="pt-BR" sz="2800" kern="0" dirty="0" smtClean="0">
                <a:latin typeface="Calibri" pitchFamily="34" charset="0"/>
                <a:cs typeface="+mn-cs"/>
              </a:rPr>
              <a:t>odar preenchimento de células</a:t>
            </a:r>
            <a:endParaRPr lang="pt-BR" sz="2800" kern="0" dirty="0" smtClean="0">
              <a:latin typeface="Calibri" pitchFamily="34" charset="0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ZapfHumnst BT"/>
              <a:buAutoNum type="arabicParenR"/>
              <a:tabLst/>
              <a:defRPr/>
            </a:pPr>
            <a:endParaRPr lang="pt-BR" sz="2800" kern="0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Apresentação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idx="1"/>
          </p:nvPr>
        </p:nvSpPr>
        <p:spPr>
          <a:xfrm>
            <a:off x="538194" y="1524000"/>
            <a:ext cx="8534400" cy="2047876"/>
          </a:xfrm>
        </p:spPr>
        <p:txBody>
          <a:bodyPr/>
          <a:lstStyle/>
          <a:p>
            <a:r>
              <a:rPr lang="pt-BR" dirty="0" smtClean="0">
                <a:latin typeface="Cambria" pitchFamily="18" charset="0"/>
              </a:rPr>
              <a:t>1 aula de 3 horas</a:t>
            </a:r>
          </a:p>
          <a:p>
            <a:pPr lvl="1"/>
            <a:r>
              <a:rPr lang="pt-BR" b="1" dirty="0" smtClean="0">
                <a:latin typeface="Cambria" pitchFamily="18" charset="0"/>
              </a:rPr>
              <a:t>Parte 1: Introdução ao </a:t>
            </a:r>
            <a:r>
              <a:rPr lang="pt-BR" b="1" dirty="0" err="1" smtClean="0">
                <a:latin typeface="Cambria" pitchFamily="18" charset="0"/>
              </a:rPr>
              <a:t>aRT</a:t>
            </a:r>
            <a:endParaRPr lang="pt-BR" b="1" dirty="0" smtClean="0">
              <a:latin typeface="Cambria" pitchFamily="18" charset="0"/>
            </a:endParaRPr>
          </a:p>
          <a:p>
            <a:pPr lvl="1"/>
            <a:r>
              <a:rPr lang="pt-BR" b="1" dirty="0" smtClean="0">
                <a:latin typeface="Cambria" pitchFamily="18" charset="0"/>
              </a:rPr>
              <a:t>Parte 2: Instalação, Dados e Funções</a:t>
            </a:r>
          </a:p>
          <a:p>
            <a:pPr lvl="1"/>
            <a:r>
              <a:rPr lang="pt-BR" b="1" dirty="0" smtClean="0">
                <a:latin typeface="Cambria" pitchFamily="18" charset="0"/>
              </a:rPr>
              <a:t>Parte 3: Exercícios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429156" cy="352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docs\pesquisa\leg\apresentacoes\useR\parana-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116" t="23716" r="13044" b="26219"/>
          <a:stretch>
            <a:fillRect/>
          </a:stretch>
        </p:blipFill>
        <p:spPr bwMode="auto">
          <a:xfrm>
            <a:off x="857224" y="1142984"/>
            <a:ext cx="7858180" cy="5715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409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Sobre o aRT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43063"/>
            <a:ext cx="1357313" cy="135731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850" y="1643063"/>
            <a:ext cx="1803400" cy="1357312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163" y="1857375"/>
            <a:ext cx="1951037" cy="92868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1714500"/>
            <a:ext cx="1643063" cy="142875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4143375"/>
            <a:ext cx="3714750" cy="87630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3838" y="5500688"/>
            <a:ext cx="2079625" cy="92868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4286250"/>
            <a:ext cx="1747838" cy="2014538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5500688"/>
            <a:ext cx="3167062" cy="733425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o aRT?</a:t>
            </a:r>
          </a:p>
        </p:txBody>
      </p:sp>
      <p:pic>
        <p:nvPicPr>
          <p:cNvPr id="7171" name="Picture 2" descr="D:\docs\pesquisa\leg\apresentacoes\useR\parana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644525"/>
            <a:ext cx="3429000" cy="34290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172" name="Picture 3" descr="D:\docs\pesquisa\leg\apresentacoes\useR\parana-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326" y="1144588"/>
            <a:ext cx="3989387" cy="274478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7173" name="Cilindro 5"/>
          <p:cNvSpPr>
            <a:spLocks noChangeArrowheads="1"/>
          </p:cNvSpPr>
          <p:nvPr/>
        </p:nvSpPr>
        <p:spPr bwMode="auto">
          <a:xfrm>
            <a:off x="3786188" y="5145088"/>
            <a:ext cx="2357437" cy="1285875"/>
          </a:xfrm>
          <a:prstGeom prst="can">
            <a:avLst>
              <a:gd name="adj" fmla="val 25000"/>
            </a:avLst>
          </a:prstGeom>
          <a:solidFill>
            <a:srgbClr val="E2A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pt-BR" sz="1100" b="1"/>
          </a:p>
          <a:p>
            <a:pPr algn="ctr"/>
            <a:r>
              <a:rPr lang="pt-BR" sz="2400" b="1">
                <a:solidFill>
                  <a:schemeClr val="bg1"/>
                </a:solidFill>
              </a:rPr>
              <a:t>SGBD</a:t>
            </a:r>
            <a:endParaRPr lang="pt-BR" sz="1400" b="1">
              <a:solidFill>
                <a:schemeClr val="bg1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71810"/>
            <a:ext cx="1503363" cy="114300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175" name="Conector angulado 11"/>
          <p:cNvCxnSpPr>
            <a:cxnSpLocks noChangeShapeType="1"/>
          </p:cNvCxnSpPr>
          <p:nvPr/>
        </p:nvCxnSpPr>
        <p:spPr bwMode="auto">
          <a:xfrm rot="5400000">
            <a:off x="5817394" y="3394869"/>
            <a:ext cx="1071563" cy="2428875"/>
          </a:xfrm>
          <a:prstGeom prst="bentConnector3">
            <a:avLst>
              <a:gd name="adj1" fmla="val 50000"/>
            </a:avLst>
          </a:prstGeom>
          <a:noFill/>
          <a:ln w="44450" algn="ctr">
            <a:solidFill>
              <a:schemeClr val="tx1"/>
            </a:solidFill>
            <a:miter lim="800000"/>
            <a:headEnd type="triangle" w="lg" len="med"/>
            <a:tailEnd type="triangle" w="lg" len="med"/>
          </a:ln>
        </p:spPr>
      </p:cxnSp>
      <p:cxnSp>
        <p:nvCxnSpPr>
          <p:cNvPr id="7176" name="Conector angulado 13"/>
          <p:cNvCxnSpPr>
            <a:cxnSpLocks noChangeShapeType="1"/>
          </p:cNvCxnSpPr>
          <p:nvPr/>
        </p:nvCxnSpPr>
        <p:spPr bwMode="auto">
          <a:xfrm rot="16200000" flipH="1">
            <a:off x="2981325" y="3263900"/>
            <a:ext cx="1255713" cy="2506663"/>
          </a:xfrm>
          <a:prstGeom prst="bentConnector3">
            <a:avLst>
              <a:gd name="adj1" fmla="val 57380"/>
            </a:avLst>
          </a:prstGeom>
          <a:noFill/>
          <a:ln w="44450" algn="ctr">
            <a:solidFill>
              <a:schemeClr val="tx1"/>
            </a:solidFill>
            <a:miter lim="800000"/>
            <a:headEnd type="triangle" w="lg" len="med"/>
            <a:tailEnd type="triangle" w="lg" len="med"/>
          </a:ln>
        </p:spPr>
      </p:cxn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572125"/>
            <a:ext cx="1238250" cy="1047750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000372"/>
            <a:ext cx="2357437" cy="78581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5786884"/>
            <a:ext cx="1643063" cy="979487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www.leg.ufpr.br/aRT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5625" b="13541"/>
          <a:stretch>
            <a:fillRect/>
          </a:stretch>
        </p:blipFill>
        <p:spPr bwMode="auto">
          <a:xfrm>
            <a:off x="42485" y="1560461"/>
            <a:ext cx="9036470" cy="4000528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o aRT?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5625" b="9375"/>
          <a:stretch>
            <a:fillRect/>
          </a:stretch>
        </p:blipFill>
        <p:spPr bwMode="auto">
          <a:xfrm>
            <a:off x="74375" y="1428736"/>
            <a:ext cx="8991600" cy="4214842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Map of Visitor Locations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87" y="1643050"/>
            <a:ext cx="8548779" cy="320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Instalação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44321" y="1265237"/>
            <a:ext cx="804389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hlinkClick r:id="rId2"/>
              </a:rPr>
              <a:t>http://www.dpi.inpe.br/~giovana/tmp/aRT/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r>
              <a:rPr lang="pt-BR" dirty="0" err="1" smtClean="0"/>
              <a:t>MySQL</a:t>
            </a:r>
            <a:r>
              <a:rPr lang="pt-BR" dirty="0" smtClean="0"/>
              <a:t> (</a:t>
            </a:r>
            <a:r>
              <a:rPr lang="pt-BR" dirty="0" err="1" smtClean="0"/>
              <a:t>mysql</a:t>
            </a:r>
            <a:r>
              <a:rPr lang="pt-BR" dirty="0" smtClean="0"/>
              <a:t>-5.0.51b-win32.zip)</a:t>
            </a:r>
          </a:p>
          <a:p>
            <a:r>
              <a:rPr lang="pt-BR" dirty="0" err="1" smtClean="0"/>
              <a:t>TerraView</a:t>
            </a:r>
            <a:r>
              <a:rPr lang="pt-BR" dirty="0" smtClean="0"/>
              <a:t> 3.5.0</a:t>
            </a:r>
          </a:p>
          <a:p>
            <a:r>
              <a:rPr lang="pt-BR" dirty="0" smtClean="0"/>
              <a:t>R 2.11.1 (R-2.11.1-win32.exe)</a:t>
            </a:r>
          </a:p>
          <a:p>
            <a:r>
              <a:rPr lang="pt-BR" dirty="0" err="1" smtClean="0"/>
              <a:t>sp</a:t>
            </a:r>
            <a:r>
              <a:rPr lang="pt-BR" dirty="0" smtClean="0"/>
              <a:t> (pacote R - sp_0.9-66.</a:t>
            </a:r>
            <a:r>
              <a:rPr lang="pt-BR" dirty="0" err="1" smtClean="0"/>
              <a:t>zip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aRT</a:t>
            </a:r>
            <a:r>
              <a:rPr lang="pt-BR" dirty="0" smtClean="0"/>
              <a:t> 1.7-3 (pacote R - aRT_1.7-3)</a:t>
            </a:r>
          </a:p>
          <a:p>
            <a:r>
              <a:rPr lang="pt-BR" dirty="0" smtClean="0"/>
              <a:t>dados (Limite Amazônia Legal, Rodovias, Hidrovias, Assentamentos)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8153400" cy="762000"/>
          </a:xfrm>
        </p:spPr>
        <p:txBody>
          <a:bodyPr/>
          <a:lstStyle/>
          <a:p>
            <a:r>
              <a:rPr lang="pt-BR" smtClean="0"/>
              <a:t>Estrutura do </a:t>
            </a:r>
            <a:br>
              <a:rPr lang="pt-BR" smtClean="0"/>
            </a:br>
            <a:r>
              <a:rPr lang="pt-BR" smtClean="0"/>
              <a:t>Pacote</a:t>
            </a:r>
          </a:p>
        </p:txBody>
      </p:sp>
      <p:pic>
        <p:nvPicPr>
          <p:cNvPr id="35842" name="Picture 2" descr="D:\docs\pesquisa\leg\apresentacoes\useR\esquema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42875"/>
            <a:ext cx="4818062" cy="6500813"/>
          </a:xfrm>
          <a:prstGeom prst="rect">
            <a:avLst/>
          </a:prstGeom>
          <a:ln w="1905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inpe_seculo21_junho2009</Template>
  <TotalTime>7517</TotalTime>
  <Words>194</Words>
  <Application>Microsoft Office PowerPoint</Application>
  <PresentationFormat>Apresentação na tela (4:3)</PresentationFormat>
  <Paragraphs>46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2_Pixel</vt:lpstr>
      <vt:lpstr>  aRT: Tutorial Ultra-Concentrado </vt:lpstr>
      <vt:lpstr>Apresentação</vt:lpstr>
      <vt:lpstr>Sobre o aRT</vt:lpstr>
      <vt:lpstr>O que é o aRT?</vt:lpstr>
      <vt:lpstr>www.leg.ufpr.br/aRT</vt:lpstr>
      <vt:lpstr>O que é o aRT?</vt:lpstr>
      <vt:lpstr>Map of Visitor Locations</vt:lpstr>
      <vt:lpstr>Instalação</vt:lpstr>
      <vt:lpstr>Estrutura do  Pacote</vt:lpstr>
      <vt:lpstr>Estrutura do  Pacote</vt:lpstr>
      <vt:lpstr>Estrutura do  Pacote</vt:lpstr>
      <vt:lpstr>Criação do Bancos de Dados</vt:lpstr>
      <vt:lpstr>Funções e Exercícios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Low-carbon growth in Brazil?</dc:title>
  <dc:creator>Gilberto Camara</dc:creator>
  <cp:lastModifiedBy>Giovana</cp:lastModifiedBy>
  <cp:revision>540</cp:revision>
  <dcterms:created xsi:type="dcterms:W3CDTF">2009-07-05T08:59:46Z</dcterms:created>
  <dcterms:modified xsi:type="dcterms:W3CDTF">2010-10-21T00:01:26Z</dcterms:modified>
</cp:coreProperties>
</file>