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84"/>
  </p:notesMasterIdLst>
  <p:sldIdLst>
    <p:sldId id="265" r:id="rId3"/>
    <p:sldId id="371" r:id="rId4"/>
    <p:sldId id="372" r:id="rId5"/>
    <p:sldId id="373" r:id="rId6"/>
    <p:sldId id="374" r:id="rId7"/>
    <p:sldId id="376" r:id="rId8"/>
    <p:sldId id="377" r:id="rId9"/>
    <p:sldId id="378" r:id="rId10"/>
    <p:sldId id="379" r:id="rId11"/>
    <p:sldId id="380" r:id="rId12"/>
    <p:sldId id="381" r:id="rId13"/>
    <p:sldId id="271" r:id="rId14"/>
    <p:sldId id="295" r:id="rId15"/>
    <p:sldId id="343" r:id="rId16"/>
    <p:sldId id="382" r:id="rId17"/>
    <p:sldId id="383" r:id="rId18"/>
    <p:sldId id="293" r:id="rId19"/>
    <p:sldId id="341" r:id="rId20"/>
    <p:sldId id="314" r:id="rId21"/>
    <p:sldId id="315" r:id="rId22"/>
    <p:sldId id="317" r:id="rId23"/>
    <p:sldId id="290" r:id="rId24"/>
    <p:sldId id="326" r:id="rId25"/>
    <p:sldId id="280" r:id="rId26"/>
    <p:sldId id="339" r:id="rId27"/>
    <p:sldId id="399" r:id="rId28"/>
    <p:sldId id="291" r:id="rId29"/>
    <p:sldId id="398" r:id="rId30"/>
    <p:sldId id="318" r:id="rId31"/>
    <p:sldId id="319" r:id="rId32"/>
    <p:sldId id="320" r:id="rId33"/>
    <p:sldId id="321" r:id="rId34"/>
    <p:sldId id="323" r:id="rId35"/>
    <p:sldId id="342" r:id="rId36"/>
    <p:sldId id="296" r:id="rId37"/>
    <p:sldId id="316" r:id="rId38"/>
    <p:sldId id="327" r:id="rId39"/>
    <p:sldId id="328" r:id="rId40"/>
    <p:sldId id="288" r:id="rId41"/>
    <p:sldId id="294" r:id="rId42"/>
    <p:sldId id="278" r:id="rId43"/>
    <p:sldId id="301" r:id="rId44"/>
    <p:sldId id="305" r:id="rId45"/>
    <p:sldId id="344" r:id="rId46"/>
    <p:sldId id="306" r:id="rId47"/>
    <p:sldId id="348" r:id="rId48"/>
    <p:sldId id="384" r:id="rId49"/>
    <p:sldId id="385" r:id="rId50"/>
    <p:sldId id="386" r:id="rId51"/>
    <p:sldId id="387" r:id="rId52"/>
    <p:sldId id="400" r:id="rId53"/>
    <p:sldId id="331" r:id="rId54"/>
    <p:sldId id="388" r:id="rId55"/>
    <p:sldId id="332" r:id="rId56"/>
    <p:sldId id="413" r:id="rId57"/>
    <p:sldId id="415" r:id="rId58"/>
    <p:sldId id="416" r:id="rId59"/>
    <p:sldId id="401" r:id="rId60"/>
    <p:sldId id="402" r:id="rId61"/>
    <p:sldId id="403" r:id="rId62"/>
    <p:sldId id="404" r:id="rId63"/>
    <p:sldId id="405" r:id="rId64"/>
    <p:sldId id="406" r:id="rId65"/>
    <p:sldId id="407" r:id="rId66"/>
    <p:sldId id="408" r:id="rId67"/>
    <p:sldId id="409" r:id="rId68"/>
    <p:sldId id="410" r:id="rId69"/>
    <p:sldId id="391" r:id="rId70"/>
    <p:sldId id="392" r:id="rId71"/>
    <p:sldId id="393" r:id="rId72"/>
    <p:sldId id="394" r:id="rId73"/>
    <p:sldId id="395" r:id="rId74"/>
    <p:sldId id="396" r:id="rId75"/>
    <p:sldId id="397" r:id="rId76"/>
    <p:sldId id="354" r:id="rId77"/>
    <p:sldId id="355" r:id="rId78"/>
    <p:sldId id="362" r:id="rId79"/>
    <p:sldId id="363" r:id="rId80"/>
    <p:sldId id="364" r:id="rId81"/>
    <p:sldId id="347" r:id="rId82"/>
    <p:sldId id="334" r:id="rId8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B9"/>
    <a:srgbClr val="740000"/>
    <a:srgbClr val="AE7D02"/>
    <a:srgbClr val="FCBA14"/>
    <a:srgbClr val="FDD05F"/>
    <a:srgbClr val="FEE4A4"/>
    <a:srgbClr val="99CC00"/>
    <a:srgbClr val="FF99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9658" autoAdjust="0"/>
    <p:restoredTop sz="98554" autoAdjust="0"/>
  </p:normalViewPr>
  <p:slideViewPr>
    <p:cSldViewPr snapToObjects="1">
      <p:cViewPr>
        <p:scale>
          <a:sx n="150" d="100"/>
          <a:sy n="150" d="100"/>
        </p:scale>
        <p:origin x="-1080" y="-80"/>
      </p:cViewPr>
      <p:guideLst>
        <p:guide orient="horz" pos="3023"/>
        <p:guide pos="1462"/>
      </p:guideLst>
    </p:cSldViewPr>
  </p:slideViewPr>
  <p:outlineViewPr>
    <p:cViewPr>
      <p:scale>
        <a:sx n="33" d="100"/>
        <a:sy n="33" d="100"/>
      </p:scale>
      <p:origin x="0" y="73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16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notesMaster" Target="notesMasters/notes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6.xml"/><Relationship Id="rId2" Type="http://schemas.openxmlformats.org/officeDocument/2006/relationships/slide" Target="slides/slide7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lbertocamara:Documents:Apresentacoes:Palestras:Academia%20Bras%20Ciencias:preco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Gilberto\Apresentacoes\Palestras\Academia%20Bras%20Ciencias\producao_cientifica_brasil_1998_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Laptop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cat>
            <c:numRef>
              <c:f>Plan1!$B$1:$C$1</c:f>
              <c:numCache>
                <c:formatCode>General</c:formatCode>
                <c:ptCount val="2"/>
                <c:pt idx="0">
                  <c:v>1992.0</c:v>
                </c:pt>
                <c:pt idx="1">
                  <c:v>2014.0</c:v>
                </c:pt>
              </c:numCache>
            </c:numRef>
          </c:cat>
          <c:val>
            <c:numRef>
              <c:f>Plan1!$B$2:$C$2</c:f>
              <c:numCache>
                <c:formatCode>0%</c:formatCode>
                <c:ptCount val="2"/>
                <c:pt idx="0">
                  <c:v>0.0</c:v>
                </c:pt>
                <c:pt idx="1">
                  <c:v>-8.78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Corn</c:v>
                </c:pt>
              </c:strCache>
            </c:strRef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Plan1!$B$1:$C$1</c:f>
              <c:numCache>
                <c:formatCode>General</c:formatCode>
                <c:ptCount val="2"/>
                <c:pt idx="0">
                  <c:v>1992.0</c:v>
                </c:pt>
                <c:pt idx="1">
                  <c:v>2014.0</c:v>
                </c:pt>
              </c:numCache>
            </c:numRef>
          </c:cat>
          <c:val>
            <c:numRef>
              <c:f>Plan1!$B$3:$C$3</c:f>
              <c:numCache>
                <c:formatCode>0%</c:formatCode>
                <c:ptCount val="2"/>
                <c:pt idx="0">
                  <c:v>0.0</c:v>
                </c:pt>
                <c:pt idx="1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4529240"/>
        <c:axId val="2084533848"/>
      </c:lineChart>
      <c:dateAx>
        <c:axId val="208452924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84533848"/>
        <c:crosses val="autoZero"/>
        <c:auto val="0"/>
        <c:lblOffset val="100"/>
        <c:baseTimeUnit val="days"/>
        <c:majorUnit val="6.0"/>
        <c:majorTimeUnit val="days"/>
      </c:dateAx>
      <c:valAx>
        <c:axId val="208453384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0845292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0390207483385"/>
          <c:y val="0.024676533393956"/>
          <c:w val="0.69422710207558"/>
          <c:h val="0.902811905994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% in 1994-1998</c:v>
                </c:pt>
              </c:strCache>
            </c:strRef>
          </c:tx>
          <c:spPr>
            <a:solidFill>
              <a:srgbClr val="FCB7B2"/>
            </a:solidFill>
          </c:spPr>
          <c:invertIfNegative val="0"/>
          <c:cat>
            <c:strRef>
              <c:f>Plan1!$A$5:$A$20</c:f>
              <c:strCache>
                <c:ptCount val="16"/>
                <c:pt idx="0">
                  <c:v>Agricultural Sciences</c:v>
                </c:pt>
                <c:pt idx="1">
                  <c:v>Plant &amp; Animal Science</c:v>
                </c:pt>
                <c:pt idx="2">
                  <c:v>Microbiology</c:v>
                </c:pt>
                <c:pt idx="3">
                  <c:v>Pharmacology &amp; Toxicology</c:v>
                </c:pt>
                <c:pt idx="4">
                  <c:v>Environment/Ecology</c:v>
                </c:pt>
                <c:pt idx="5">
                  <c:v>Physics</c:v>
                </c:pt>
                <c:pt idx="6">
                  <c:v>Biology &amp; Biochemistry</c:v>
                </c:pt>
                <c:pt idx="7">
                  <c:v>Space Science</c:v>
                </c:pt>
                <c:pt idx="8">
                  <c:v>Molecular Biology &amp; Genetics</c:v>
                </c:pt>
                <c:pt idx="9">
                  <c:v>Chemistry</c:v>
                </c:pt>
                <c:pt idx="10">
                  <c:v>Mathematics</c:v>
                </c:pt>
                <c:pt idx="11">
                  <c:v>Materials Science</c:v>
                </c:pt>
                <c:pt idx="12">
                  <c:v>Social Sciences</c:v>
                </c:pt>
                <c:pt idx="13">
                  <c:v>Engineering</c:v>
                </c:pt>
                <c:pt idx="14">
                  <c:v>Computer Science</c:v>
                </c:pt>
                <c:pt idx="15">
                  <c:v>Economics &amp; Business</c:v>
                </c:pt>
              </c:strCache>
            </c:strRef>
          </c:cat>
          <c:val>
            <c:numRef>
              <c:f>Plan1!$B$5:$B$20</c:f>
              <c:numCache>
                <c:formatCode>General</c:formatCode>
                <c:ptCount val="16"/>
                <c:pt idx="0">
                  <c:v>2.19</c:v>
                </c:pt>
                <c:pt idx="1">
                  <c:v>1.65</c:v>
                </c:pt>
                <c:pt idx="2">
                  <c:v>1.51</c:v>
                </c:pt>
                <c:pt idx="3">
                  <c:v>1.06</c:v>
                </c:pt>
                <c:pt idx="4">
                  <c:v>0.97</c:v>
                </c:pt>
                <c:pt idx="5">
                  <c:v>1.58</c:v>
                </c:pt>
                <c:pt idx="6">
                  <c:v>0.92</c:v>
                </c:pt>
                <c:pt idx="7">
                  <c:v>1.72</c:v>
                </c:pt>
                <c:pt idx="8">
                  <c:v>1.04</c:v>
                </c:pt>
                <c:pt idx="9">
                  <c:v>0.870000000000001</c:v>
                </c:pt>
                <c:pt idx="10">
                  <c:v>1.11</c:v>
                </c:pt>
                <c:pt idx="11">
                  <c:v>0.660000000000001</c:v>
                </c:pt>
                <c:pt idx="12">
                  <c:v>0.54</c:v>
                </c:pt>
                <c:pt idx="13">
                  <c:v>0.620000000000001</c:v>
                </c:pt>
                <c:pt idx="14">
                  <c:v>0.59</c:v>
                </c:pt>
                <c:pt idx="15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% in 2004-2008</c:v>
                </c:pt>
              </c:strCache>
            </c:strRef>
          </c:tx>
          <c:spPr>
            <a:solidFill>
              <a:srgbClr val="860000"/>
            </a:solidFill>
          </c:spPr>
          <c:invertIfNegative val="0"/>
          <c:cat>
            <c:strRef>
              <c:f>Plan1!$A$5:$A$20</c:f>
              <c:strCache>
                <c:ptCount val="16"/>
                <c:pt idx="0">
                  <c:v>Agricultural Sciences</c:v>
                </c:pt>
                <c:pt idx="1">
                  <c:v>Plant &amp; Animal Science</c:v>
                </c:pt>
                <c:pt idx="2">
                  <c:v>Microbiology</c:v>
                </c:pt>
                <c:pt idx="3">
                  <c:v>Pharmacology &amp; Toxicology</c:v>
                </c:pt>
                <c:pt idx="4">
                  <c:v>Environment/Ecology</c:v>
                </c:pt>
                <c:pt idx="5">
                  <c:v>Physics</c:v>
                </c:pt>
                <c:pt idx="6">
                  <c:v>Biology &amp; Biochemistry</c:v>
                </c:pt>
                <c:pt idx="7">
                  <c:v>Space Science</c:v>
                </c:pt>
                <c:pt idx="8">
                  <c:v>Molecular Biology &amp; Genetics</c:v>
                </c:pt>
                <c:pt idx="9">
                  <c:v>Chemistry</c:v>
                </c:pt>
                <c:pt idx="10">
                  <c:v>Mathematics</c:v>
                </c:pt>
                <c:pt idx="11">
                  <c:v>Materials Science</c:v>
                </c:pt>
                <c:pt idx="12">
                  <c:v>Social Sciences</c:v>
                </c:pt>
                <c:pt idx="13">
                  <c:v>Engineering</c:v>
                </c:pt>
                <c:pt idx="14">
                  <c:v>Computer Science</c:v>
                </c:pt>
                <c:pt idx="15">
                  <c:v>Economics &amp; Business</c:v>
                </c:pt>
              </c:strCache>
            </c:strRef>
          </c:cat>
          <c:val>
            <c:numRef>
              <c:f>Plan1!$C$5:$C$20</c:f>
              <c:numCache>
                <c:formatCode>General</c:formatCode>
                <c:ptCount val="16"/>
                <c:pt idx="0">
                  <c:v>5.39</c:v>
                </c:pt>
                <c:pt idx="1">
                  <c:v>4.649999999999998</c:v>
                </c:pt>
                <c:pt idx="2">
                  <c:v>3.04</c:v>
                </c:pt>
                <c:pt idx="3">
                  <c:v>2.84</c:v>
                </c:pt>
                <c:pt idx="4">
                  <c:v>2.71</c:v>
                </c:pt>
                <c:pt idx="5">
                  <c:v>2.319999999999997</c:v>
                </c:pt>
                <c:pt idx="6">
                  <c:v>2.15</c:v>
                </c:pt>
                <c:pt idx="7">
                  <c:v>2.15</c:v>
                </c:pt>
                <c:pt idx="8">
                  <c:v>1.81</c:v>
                </c:pt>
                <c:pt idx="9">
                  <c:v>1.78</c:v>
                </c:pt>
                <c:pt idx="10">
                  <c:v>1.78</c:v>
                </c:pt>
                <c:pt idx="11">
                  <c:v>1.52</c:v>
                </c:pt>
                <c:pt idx="12">
                  <c:v>1.51</c:v>
                </c:pt>
                <c:pt idx="13">
                  <c:v>1.46</c:v>
                </c:pt>
                <c:pt idx="14">
                  <c:v>1.35</c:v>
                </c:pt>
                <c:pt idx="15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746792"/>
        <c:axId val="2144245960"/>
      </c:barChart>
      <c:catAx>
        <c:axId val="2143746792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2144245960"/>
        <c:crosses val="autoZero"/>
        <c:auto val="0"/>
        <c:lblAlgn val="ctr"/>
        <c:lblOffset val="100"/>
        <c:tickLblSkip val="1"/>
        <c:noMultiLvlLbl val="0"/>
      </c:catAx>
      <c:valAx>
        <c:axId val="2144245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2143746792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75999204132563"/>
          <c:y val="0.0275723607988273"/>
          <c:w val="0.268768199889174"/>
          <c:h val="0.203862257251006"/>
        </c:manualLayout>
      </c:layout>
      <c:overlay val="0"/>
      <c:txPr>
        <a:bodyPr/>
        <a:lstStyle/>
        <a:p>
          <a:pPr>
            <a:defRPr sz="18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2CB88F7-39C1-2C4C-926A-2F1B851F6BAB}" type="datetimeFigureOut">
              <a:rPr lang="pt-BR"/>
              <a:pPr>
                <a:defRPr/>
              </a:pPr>
              <a:t>03.05.14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7FF622B-4CB6-2843-B3EA-D16293F2EF8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252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4844DA-E076-C545-8D94-F622446DD532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DDEF97-59DB-1146-A26F-A5487D0BA36F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56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0E36189-133E-5A45-9A38-213D40E4F461}" type="slidenum">
              <a:rPr lang="pt-BR"/>
              <a:pPr eaLnBrk="1" hangingPunct="1"/>
              <a:t>73</a:t>
            </a:fld>
            <a:endParaRPr lang="pt-B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7D74F7B-4B98-874D-B789-CEDE12D42918}" type="slidenum">
              <a:rPr lang="pt-BR" sz="1200"/>
              <a:pPr algn="r" eaLnBrk="1" hangingPunct="1"/>
              <a:t>39</a:t>
            </a:fld>
            <a:endParaRPr lang="pt-BR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c:/brito/prp/flwpre/competC&amp;T.ppt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C305DF3-9FB6-CD48-BCCA-3875A76D9840}" type="datetime1">
              <a:rPr lang="pt-BR">
                <a:latin typeface="Calibri" charset="0"/>
              </a:rPr>
              <a:pPr eaLnBrk="1" hangingPunct="1"/>
              <a:t>03.05.14</a:t>
            </a:fld>
            <a:endParaRPr lang="pt-BR">
              <a:latin typeface="Calibri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81ED467-7C81-A545-BFF5-720550928B05}" type="slidenum">
              <a:rPr lang="pt-BR">
                <a:latin typeface="Calibri" charset="0"/>
              </a:rPr>
              <a:pPr eaLnBrk="1" hangingPunct="1"/>
              <a:t>44</a:t>
            </a:fld>
            <a:endParaRPr lang="pt-BR">
              <a:latin typeface="Calibri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F622B-4CB6-2843-B3EA-D16293F2EF8E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438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DDEF97-59DB-1146-A26F-A5487D0BA36F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54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DDEF97-59DB-1146-A26F-A5487D0BA36F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55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C87C9A3-D07D-4A4F-9B76-9F691BFE6668}" type="datetimeFigureOut">
              <a:rPr lang="pt-BR"/>
              <a:pPr>
                <a:defRPr/>
              </a:pPr>
              <a:t>03.05.14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5C43944D-4A6A-5943-BB49-39143C4BBFD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82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54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17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11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581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93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65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269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32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04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04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4728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942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14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193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034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056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753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898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173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E91A6D74-AE05-DF4C-8911-0E23B97F38ED}" type="datetimeFigureOut">
              <a:rPr lang="pt-BR"/>
              <a:pPr>
                <a:defRPr/>
              </a:pPr>
              <a:t>03.05.14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E51C9F1B-90FF-1546-9432-EB41D1599DA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16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704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7997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74110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841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565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153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144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91248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3735035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663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232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20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03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857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794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990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8085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433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356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386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236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023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12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41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530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611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221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228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726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69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04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5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436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118930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30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5.xml"/><Relationship Id="rId29" Type="http://schemas.openxmlformats.org/officeDocument/2006/relationships/theme" Target="../theme/theme2.xml"/><Relationship Id="rId30" Type="http://schemas.openxmlformats.org/officeDocument/2006/relationships/image" Target="../media/image1.png"/><Relationship Id="rId31" Type="http://schemas.openxmlformats.org/officeDocument/2006/relationships/image" Target="../media/image2.jpeg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" name="Imagem 6" descr="borda_slide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m 6" descr="ìnpe_simbol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  <p:sldLayoutId id="2147485211" r:id="rId12"/>
    <p:sldLayoutId id="2147485212" r:id="rId13"/>
    <p:sldLayoutId id="2147485213" r:id="rId14"/>
    <p:sldLayoutId id="2147485214" r:id="rId15"/>
    <p:sldLayoutId id="2147485215" r:id="rId16"/>
    <p:sldLayoutId id="2147485216" r:id="rId17"/>
    <p:sldLayoutId id="2147485217" r:id="rId18"/>
    <p:sldLayoutId id="2147485218" r:id="rId19"/>
    <p:sldLayoutId id="2147485219" r:id="rId20"/>
    <p:sldLayoutId id="2147485220" r:id="rId21"/>
    <p:sldLayoutId id="2147485221" r:id="rId22"/>
    <p:sldLayoutId id="2147485222" r:id="rId23"/>
    <p:sldLayoutId id="2147485223" r:id="rId24"/>
    <p:sldLayoutId id="2147485224" r:id="rId25"/>
    <p:sldLayoutId id="2147485225" r:id="rId26"/>
    <p:sldLayoutId id="2147485226" r:id="rId2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76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7" name="Imagem 6" descr="borda_slide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m 6" descr="ìnpe_simbolo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6" r:id="rId1"/>
    <p:sldLayoutId id="2147485227" r:id="rId2"/>
    <p:sldLayoutId id="2147485228" r:id="rId3"/>
    <p:sldLayoutId id="2147485229" r:id="rId4"/>
    <p:sldLayoutId id="2147485230" r:id="rId5"/>
    <p:sldLayoutId id="2147485231" r:id="rId6"/>
    <p:sldLayoutId id="2147485232" r:id="rId7"/>
    <p:sldLayoutId id="2147485233" r:id="rId8"/>
    <p:sldLayoutId id="2147485234" r:id="rId9"/>
    <p:sldLayoutId id="2147485235" r:id="rId10"/>
    <p:sldLayoutId id="2147485236" r:id="rId11"/>
    <p:sldLayoutId id="2147485237" r:id="rId12"/>
    <p:sldLayoutId id="2147485238" r:id="rId13"/>
    <p:sldLayoutId id="2147485239" r:id="rId14"/>
    <p:sldLayoutId id="2147485240" r:id="rId15"/>
    <p:sldLayoutId id="2147485241" r:id="rId16"/>
    <p:sldLayoutId id="2147485242" r:id="rId17"/>
    <p:sldLayoutId id="2147485243" r:id="rId18"/>
    <p:sldLayoutId id="2147485244" r:id="rId19"/>
    <p:sldLayoutId id="2147485245" r:id="rId20"/>
    <p:sldLayoutId id="2147485246" r:id="rId21"/>
    <p:sldLayoutId id="2147485247" r:id="rId22"/>
    <p:sldLayoutId id="2147485248" r:id="rId23"/>
    <p:sldLayoutId id="2147485249" r:id="rId24"/>
    <p:sldLayoutId id="2147485250" r:id="rId25"/>
    <p:sldLayoutId id="2147485251" r:id="rId26"/>
    <p:sldLayoutId id="2147485252" r:id="rId27"/>
    <p:sldLayoutId id="2147485269" r:id="rId2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9.jpeg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5.jpeg"/><Relationship Id="rId3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7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8.png"/><Relationship Id="rId3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8.png"/><Relationship Id="rId3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65.png"/><Relationship Id="rId3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0.jpeg"/><Relationship Id="rId3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41.jpe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7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chart" Target="../charts/char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8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0.jpeg"/><Relationship Id="rId3" Type="http://schemas.openxmlformats.org/officeDocument/2006/relationships/image" Target="../media/image8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9.jpeg"/><Relationship Id="rId3" Type="http://schemas.openxmlformats.org/officeDocument/2006/relationships/image" Target="../media/image90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3.jpeg"/><Relationship Id="rId3" Type="http://schemas.openxmlformats.org/officeDocument/2006/relationships/image" Target="../media/image9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5.jpeg"/><Relationship Id="rId3" Type="http://schemas.openxmlformats.org/officeDocument/2006/relationships/image" Target="../media/image9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7.png"/><Relationship Id="rId3" Type="http://schemas.openxmlformats.org/officeDocument/2006/relationships/image" Target="../media/image98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9.jpeg"/><Relationship Id="rId3" Type="http://schemas.openxmlformats.org/officeDocument/2006/relationships/image" Target="../media/image10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1.png"/><Relationship Id="rId3" Type="http://schemas.openxmlformats.org/officeDocument/2006/relationships/image" Target="../media/image10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3.png"/><Relationship Id="rId3" Type="http://schemas.openxmlformats.org/officeDocument/2006/relationships/image" Target="../media/image104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6.png"/><Relationship Id="rId3" Type="http://schemas.openxmlformats.org/officeDocument/2006/relationships/image" Target="../media/image10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jpeg"/><Relationship Id="rId5" Type="http://schemas.openxmlformats.org/officeDocument/2006/relationships/image" Target="../media/image111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8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jpeg"/><Relationship Id="rId7" Type="http://schemas.openxmlformats.org/officeDocument/2006/relationships/image" Target="../media/image116.wmf"/><Relationship Id="rId8" Type="http://schemas.openxmlformats.org/officeDocument/2006/relationships/image" Target="../media/image117.wmf"/><Relationship Id="rId9" Type="http://schemas.openxmlformats.org/officeDocument/2006/relationships/image" Target="../media/image118.jpeg"/><Relationship Id="rId10" Type="http://schemas.openxmlformats.org/officeDocument/2006/relationships/image" Target="../media/image119.jpe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0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2.jpeg"/><Relationship Id="rId3" Type="http://schemas.openxmlformats.org/officeDocument/2006/relationships/image" Target="../media/image123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4.jpeg"/><Relationship Id="rId3" Type="http://schemas.openxmlformats.org/officeDocument/2006/relationships/image" Target="../media/image125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26.jpeg"/><Relationship Id="rId3" Type="http://schemas.openxmlformats.org/officeDocument/2006/relationships/image" Target="../media/image1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5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28.jpeg"/><Relationship Id="rId3" Type="http://schemas.openxmlformats.org/officeDocument/2006/relationships/image" Target="../media/image129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4" Type="http://schemas.openxmlformats.org/officeDocument/2006/relationships/image" Target="../media/image132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z="3400" dirty="0">
                <a:latin typeface="Calibri" charset="0"/>
              </a:rPr>
              <a:t>Ciência e Tecnologia no Brasil do século 21: do paradoxo de </a:t>
            </a:r>
            <a:r>
              <a:rPr lang="pt-BR" sz="3400" dirty="0" err="1">
                <a:latin typeface="Calibri" charset="0"/>
              </a:rPr>
              <a:t>Prebisch</a:t>
            </a:r>
            <a:r>
              <a:rPr lang="pt-BR" sz="3400" dirty="0">
                <a:latin typeface="Calibri" charset="0"/>
              </a:rPr>
              <a:t> ao triângulo de Capricórnio</a:t>
            </a:r>
          </a:p>
        </p:txBody>
      </p:sp>
      <p:sp>
        <p:nvSpPr>
          <p:cNvPr id="8194" name="Subtítulo 2"/>
          <p:cNvSpPr>
            <a:spLocks noGrp="1"/>
          </p:cNvSpPr>
          <p:nvPr>
            <p:ph type="subTitle" idx="1"/>
          </p:nvPr>
        </p:nvSpPr>
        <p:spPr>
          <a:xfrm>
            <a:off x="2971800" y="4267200"/>
            <a:ext cx="6019800" cy="7334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 b="1">
                <a:solidFill>
                  <a:srgbClr val="000066"/>
                </a:solidFill>
                <a:latin typeface="Calibri" charset="0"/>
              </a:rPr>
              <a:t>Gilberto Câmara, INPE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Previsões</a:t>
            </a:r>
            <a:r>
              <a:rPr lang="en-US" dirty="0" smtClean="0"/>
              <a:t>: 2010-2050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8486259" cy="3578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6381328"/>
            <a:ext cx="441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ource: </a:t>
            </a:r>
            <a:r>
              <a:rPr lang="en-US" dirty="0" err="1" smtClean="0"/>
              <a:t>PriceWaterhouseCoopers</a:t>
            </a:r>
            <a:r>
              <a:rPr lang="en-US" dirty="0" smtClean="0"/>
              <a:t> (2013)</a:t>
            </a:r>
            <a:endParaRPr lang="en-US" dirty="0"/>
          </a:p>
        </p:txBody>
      </p:sp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1187624" y="1196752"/>
            <a:ext cx="6408712" cy="40011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Top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ten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world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economies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(in 2011 US$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billions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) </a:t>
            </a:r>
            <a:endParaRPr lang="pt-BR" sz="20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2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en-US" dirty="0" smtClean="0"/>
              <a:t>Germany’s national project (outsider view)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8290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14"/>
          <p:cNvSpPr/>
          <p:nvPr/>
        </p:nvSpPr>
        <p:spPr bwMode="auto">
          <a:xfrm>
            <a:off x="827584" y="3645024"/>
            <a:ext cx="3214687" cy="357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Social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security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state</a:t>
            </a: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65125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14"/>
          <p:cNvSpPr/>
          <p:nvPr/>
        </p:nvSpPr>
        <p:spPr bwMode="auto">
          <a:xfrm>
            <a:off x="5148064" y="3645024"/>
            <a:ext cx="3214687" cy="357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Knowledge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society</a:t>
            </a: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221088"/>
            <a:ext cx="3551684" cy="223963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Retângulo 14"/>
          <p:cNvSpPr/>
          <p:nvPr/>
        </p:nvSpPr>
        <p:spPr bwMode="auto">
          <a:xfrm>
            <a:off x="683568" y="6525344"/>
            <a:ext cx="3672408" cy="33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Industrial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transition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to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green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economy</a:t>
            </a: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10" name="Retângulo 14"/>
          <p:cNvSpPr/>
          <p:nvPr/>
        </p:nvSpPr>
        <p:spPr bwMode="auto">
          <a:xfrm>
            <a:off x="5076056" y="6521936"/>
            <a:ext cx="3672408" cy="33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European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integration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and</a:t>
            </a:r>
            <a:r>
              <a:rPr lang="pt-BR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leadership</a:t>
            </a:r>
            <a:endParaRPr lang="pt-BR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4149080"/>
            <a:ext cx="295232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8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6" descr="http://img.blogs.abril.com.br/1/williambaiano/imagens/re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4000500"/>
            <a:ext cx="32400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Imagem 18" descr="fusca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3214687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m 20" descr="amazonia_lb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10038"/>
            <a:ext cx="34290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ítulo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153400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Projetos nacionais – Brasil 1950-2010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3786188" y="1071563"/>
            <a:ext cx="1143000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1950s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4429125" y="2643188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1970s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3786188" y="4071938"/>
            <a:ext cx="1285875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1990s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4357688" y="5857875"/>
            <a:ext cx="1285875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2010s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500063" y="3500438"/>
            <a:ext cx="3214687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Industria, ABC, Petrobrás 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500063" y="6286500"/>
            <a:ext cx="3214687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Privatização, superávit, real</a:t>
            </a:r>
          </a:p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celular, carroças, internet</a:t>
            </a:r>
          </a:p>
          <a:p>
            <a:pPr algn="ctr">
              <a:defRPr/>
            </a:pPr>
            <a:endParaRPr lang="pt-BR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5580112" y="6429375"/>
            <a:ext cx="3563888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Amazônia, 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soja, etanol, social,  </a:t>
            </a:r>
            <a:r>
              <a:rPr lang="pt-BR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pré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-sal</a:t>
            </a:r>
            <a:endParaRPr lang="pt-BR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9228" name="Imagem 19" descr="Itaip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28688"/>
            <a:ext cx="3429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 bwMode="auto">
          <a:xfrm>
            <a:off x="5715000" y="3357563"/>
            <a:ext cx="3429000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Itaipu, Angra, Embraer,</a:t>
            </a:r>
          </a:p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dívida externa, subst importações</a:t>
            </a:r>
          </a:p>
          <a:p>
            <a:pPr algn="ctr">
              <a:defRPr/>
            </a:pPr>
            <a:endParaRPr lang="pt-BR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6" descr="http://img.blogs.abril.com.br/1/williambaiano/imagens/re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000500"/>
            <a:ext cx="32400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Imagem 18" descr="fusca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3214687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m 20" descr="amazonia_lb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10038"/>
            <a:ext cx="34290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ítulo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153400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Projetos nacionais – Brasil 1950-2010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3786188" y="1071563"/>
            <a:ext cx="1143000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1950s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4429125" y="2643188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1970s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3786188" y="4071938"/>
            <a:ext cx="1285875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1990s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4357688" y="5857875"/>
            <a:ext cx="1285875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2010s</a:t>
            </a:r>
          </a:p>
        </p:txBody>
      </p:sp>
      <p:pic>
        <p:nvPicPr>
          <p:cNvPr id="10249" name="Imagem 19" descr="Itaip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28688"/>
            <a:ext cx="3429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 bwMode="auto">
          <a:xfrm>
            <a:off x="500063" y="3571875"/>
            <a:ext cx="3214687" cy="357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Industrialização (capital externo)</a:t>
            </a:r>
          </a:p>
        </p:txBody>
      </p:sp>
      <p:sp>
        <p:nvSpPr>
          <p:cNvPr id="19" name="Retângulo 18"/>
          <p:cNvSpPr/>
          <p:nvPr/>
        </p:nvSpPr>
        <p:spPr bwMode="auto">
          <a:xfrm>
            <a:off x="5715000" y="3571875"/>
            <a:ext cx="3429000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Gdes infraestruturas (divida externa)</a:t>
            </a:r>
          </a:p>
          <a:p>
            <a:pPr algn="ctr">
              <a:defRPr/>
            </a:pPr>
            <a:endParaRPr lang="pt-BR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500063" y="6429375"/>
            <a:ext cx="3214687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Inserção internac (capital externo)</a:t>
            </a:r>
          </a:p>
          <a:p>
            <a:pPr algn="ctr">
              <a:defRPr/>
            </a:pPr>
            <a:endParaRPr lang="pt-BR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5715000" y="6429375"/>
            <a:ext cx="3429000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Potência ambiental (capital interno)</a:t>
            </a:r>
          </a:p>
          <a:p>
            <a:pPr algn="ctr">
              <a:defRPr/>
            </a:pPr>
            <a:endParaRPr lang="pt-BR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Sucesso</a:t>
            </a:r>
            <a:r>
              <a:rPr lang="en-US" dirty="0" smtClean="0"/>
              <a:t> no </a:t>
            </a:r>
            <a:r>
              <a:rPr lang="en-US" dirty="0" err="1" smtClean="0"/>
              <a:t>presente</a:t>
            </a:r>
            <a:r>
              <a:rPr lang="en-US" dirty="0" smtClean="0"/>
              <a:t>, </a:t>
            </a:r>
            <a:r>
              <a:rPr lang="en-US" dirty="0" err="1" smtClean="0"/>
              <a:t>riscos</a:t>
            </a:r>
            <a:r>
              <a:rPr lang="en-US" dirty="0" smtClean="0"/>
              <a:t> no </a:t>
            </a:r>
            <a:r>
              <a:rPr lang="en-US" dirty="0" err="1" smtClean="0"/>
              <a:t>futuro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brazil_desigualdade_pi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556500" cy="466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57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002" y="0"/>
            <a:ext cx="9301522" cy="6858000"/>
          </a:xfrm>
          <a:prstGeom prst="rect">
            <a:avLst/>
          </a:prstGeom>
        </p:spPr>
      </p:pic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683568" y="4941168"/>
            <a:ext cx="6408712" cy="40011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Brazil</a:t>
            </a:r>
            <a:r>
              <a:rPr lang="pt-BR" sz="2000" dirty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vs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Germany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renda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vs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expectativa vida (1800-2010)</a:t>
            </a:r>
            <a:endParaRPr lang="pt-BR" sz="20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8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72" y="0"/>
            <a:ext cx="9144000" cy="6858000"/>
          </a:xfrm>
          <a:prstGeom prst="rect">
            <a:avLst/>
          </a:prstGeom>
        </p:spPr>
      </p:pic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683568" y="476672"/>
            <a:ext cx="6480720" cy="40011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Brazil</a:t>
            </a:r>
            <a:r>
              <a:rPr lang="pt-BR" sz="2000" dirty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vs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Germany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renda </a:t>
            </a:r>
            <a:r>
              <a:rPr lang="pt-BR" sz="20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vs</a:t>
            </a:r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filhos/mulher (1800-2010)</a:t>
            </a:r>
            <a:endParaRPr lang="pt-BR" sz="20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3563888" y="1412776"/>
            <a:ext cx="1800200" cy="30777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BR 1960: (3.000, 6.2) </a:t>
            </a:r>
            <a:endParaRPr lang="pt-BR" sz="1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3347864" y="1566665"/>
            <a:ext cx="216024" cy="6381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4572000" y="1844824"/>
            <a:ext cx="1800200" cy="30777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DE 1875: (3.300, 5.5) </a:t>
            </a:r>
            <a:endParaRPr lang="pt-BR" sz="1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Straight Arrow Connector 13"/>
          <p:cNvCxnSpPr>
            <a:stCxn id="8" idx="1"/>
          </p:cNvCxnSpPr>
          <p:nvPr/>
        </p:nvCxnSpPr>
        <p:spPr bwMode="auto">
          <a:xfrm flipH="1">
            <a:off x="3419872" y="1998713"/>
            <a:ext cx="1152128" cy="638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5D5DAE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5436096" y="3789040"/>
            <a:ext cx="1800200" cy="30777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DE 1960: (13.500, 2.5) </a:t>
            </a:r>
            <a:endParaRPr lang="pt-BR" sz="1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 bwMode="auto">
          <a:xfrm flipH="1">
            <a:off x="4932040" y="3942929"/>
            <a:ext cx="504056" cy="422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5D5DAE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8" name="Retângulo 5"/>
          <p:cNvSpPr>
            <a:spLocks noChangeArrowheads="1"/>
          </p:cNvSpPr>
          <p:nvPr/>
        </p:nvSpPr>
        <p:spPr bwMode="auto">
          <a:xfrm>
            <a:off x="4932040" y="3284984"/>
            <a:ext cx="1800200" cy="30777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BR 1990: (7.700, 2.6) </a:t>
            </a:r>
            <a:endParaRPr lang="pt-BR" sz="1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 bwMode="auto">
          <a:xfrm flipH="1">
            <a:off x="4283968" y="3438873"/>
            <a:ext cx="648072" cy="854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5D5DAE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25706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charset="0"/>
              </a:rPr>
              <a:t>O efeito China sobre </a:t>
            </a:r>
            <a:r>
              <a:rPr lang="pt-BR" dirty="0" smtClean="0">
                <a:latin typeface="Calibri" charset="0"/>
              </a:rPr>
              <a:t>a indústria brasileira</a:t>
            </a:r>
            <a:endParaRPr lang="pt-BR" dirty="0">
              <a:latin typeface="Calibri" charset="0"/>
            </a:endParaRPr>
          </a:p>
        </p:txBody>
      </p:sp>
      <p:pic>
        <p:nvPicPr>
          <p:cNvPr id="2" name="Picture 1" descr="crise_na_industria_0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52736"/>
            <a:ext cx="7704856" cy="5083329"/>
          </a:xfrm>
          <a:prstGeom prst="rect">
            <a:avLst/>
          </a:prstGeom>
        </p:spPr>
      </p:pic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1331640" y="6309320"/>
            <a:ext cx="6408712" cy="40011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Participação industrial no PIB é menor que nos anos 60</a:t>
            </a:r>
            <a:endParaRPr lang="pt-BR" sz="20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O efeito China sobre as exportações do Brasil</a:t>
            </a:r>
          </a:p>
        </p:txBody>
      </p:sp>
      <p:pic>
        <p:nvPicPr>
          <p:cNvPr id="21507" name="Imagem 3" descr="Fonte: Secex/ALICE. Elaboração própria com base na taxonomia da OCDE/ Standataba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357313"/>
            <a:ext cx="7750175" cy="4519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tângulo 5"/>
          <p:cNvSpPr>
            <a:spLocks noChangeArrowheads="1"/>
          </p:cNvSpPr>
          <p:nvPr/>
        </p:nvSpPr>
        <p:spPr bwMode="auto">
          <a:xfrm>
            <a:off x="500063" y="6000750"/>
            <a:ext cx="8286750" cy="70802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66"/>
                </a:solidFill>
                <a:latin typeface="Calibri" charset="0"/>
                <a:cs typeface="Calibri" charset="0"/>
              </a:rPr>
              <a:t>Déficit crescente em setores intensivos em tecnologia: máquinas, informática, eletrônicos, aviação, instrumentos.</a:t>
            </a:r>
            <a:endParaRPr lang="pt-BR" sz="20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500813" y="1071563"/>
            <a:ext cx="2543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 b="1">
                <a:solidFill>
                  <a:srgbClr val="000066"/>
                </a:solidFill>
                <a:latin typeface="Verdana" charset="0"/>
              </a:rPr>
              <a:t>Fonte: IEDI (via Carlos Pacheco)</a:t>
            </a:r>
          </a:p>
        </p:txBody>
      </p:sp>
    </p:spTree>
    <p:extLst>
      <p:ext uri="{BB962C8B-B14F-4D97-AF65-F5344CB8AC3E}">
        <p14:creationId xmlns:p14="http://schemas.microsoft.com/office/powerpoint/2010/main" val="414301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BNDES_Visao_Puga_Graf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9"/>
            <a:ext cx="83529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539552" y="357188"/>
            <a:ext cx="8352928" cy="711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pt-BR" sz="2000" b="1">
                <a:solidFill>
                  <a:srgbClr val="000066"/>
                </a:solidFill>
                <a:cs typeface="Arial" charset="0"/>
              </a:rPr>
              <a:t>Participação (%) dos setores intensivos em recursos naturais </a:t>
            </a:r>
          </a:p>
          <a:p>
            <a:pPr algn="r" eaLnBrk="0" hangingPunct="0">
              <a:defRPr/>
            </a:pPr>
            <a:r>
              <a:rPr lang="pt-BR" sz="2000" b="1">
                <a:solidFill>
                  <a:srgbClr val="000066"/>
                </a:solidFill>
                <a:cs typeface="Arial" charset="0"/>
              </a:rPr>
              <a:t>na exportação dos países, 2005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00063" y="6500813"/>
            <a:ext cx="4017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 b="1">
                <a:solidFill>
                  <a:srgbClr val="000066"/>
                </a:solidFill>
                <a:latin typeface="Verdana" charset="0"/>
              </a:rPr>
              <a:t>Fonte:BNDES, Visão de Desenvolvimento, nº 36, 2007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 charset="0"/>
              </a:rPr>
              <a:t>O que é uma agenda de pesquisa?</a:t>
            </a:r>
            <a:endParaRPr lang="pt-BR" dirty="0">
              <a:latin typeface="Calibri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375" y="5786438"/>
            <a:ext cx="756108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 smtClean="0">
                <a:solidFill>
                  <a:srgbClr val="00003F"/>
                </a:solidFill>
                <a:latin typeface="Calibri"/>
                <a:cs typeface="Calibri"/>
              </a:rPr>
              <a:t>Questões científicas estabelecidas pela comunidade</a:t>
            </a:r>
          </a:p>
          <a:p>
            <a:pPr eaLnBrk="1" hangingPunct="1"/>
            <a:r>
              <a:rPr lang="pt-BR" sz="2400" dirty="0" smtClean="0">
                <a:solidFill>
                  <a:srgbClr val="00003F"/>
                </a:solidFill>
                <a:latin typeface="Calibri"/>
                <a:cs typeface="Calibri"/>
              </a:rPr>
              <a:t>Oportunidades de financiamento oferecidas pelas agências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3200400" cy="133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124744"/>
            <a:ext cx="4083802" cy="4464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068960"/>
            <a:ext cx="220853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9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BNDES_Visao_Puga_Graf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352928" cy="499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500063" y="6613525"/>
            <a:ext cx="4017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 b="1">
                <a:solidFill>
                  <a:srgbClr val="000066"/>
                </a:solidFill>
                <a:latin typeface="Verdana" charset="0"/>
              </a:rPr>
              <a:t>Fonte:BNDES, Visão de Desenvolvimento, nº 36, 2007</a:t>
            </a:r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539552" y="332656"/>
            <a:ext cx="8352928" cy="7078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pt-BR" sz="2000" b="1" dirty="0">
                <a:solidFill>
                  <a:srgbClr val="000066"/>
                </a:solidFill>
                <a:cs typeface="Arial" charset="0"/>
              </a:rPr>
              <a:t>Participação (%) dos setores intensivos em tecnologia diferenciada e baseada em ciência na exportação dos países, 2005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0"/>
            <a:ext cx="68389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tângulo 5"/>
          <p:cNvSpPr>
            <a:spLocks noChangeArrowheads="1"/>
          </p:cNvSpPr>
          <p:nvPr/>
        </p:nvSpPr>
        <p:spPr bwMode="auto">
          <a:xfrm>
            <a:off x="142875" y="2000250"/>
            <a:ext cx="1857375" cy="193833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Exportações brasileiras de segundo as categorias da OECD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11938"/>
            <a:ext cx="2924175" cy="246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Fonte:Estado de </a:t>
            </a:r>
            <a:r>
              <a:rPr lang="pt-BR" sz="1000" b="1" dirty="0" err="1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S.Paulo</a:t>
            </a: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, 02/05/2010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315325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Anos 70: CEPAL e substituição de importações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7563" y="1428750"/>
            <a:ext cx="5786437" cy="2308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Prebisch (CEPAL):   Relação desigual entre os preços dos produtos manufaturados do centro e os preços dos produtos primários da periferia. </a:t>
            </a:r>
          </a:p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Solução: substituição de importações e internalização do setor industrial</a:t>
            </a:r>
          </a:p>
        </p:txBody>
      </p:sp>
      <p:pic>
        <p:nvPicPr>
          <p:cNvPr id="11267" name="Picture 8" descr="http://1.bp.blogspot.com/_qP1snsgiFzk/SfMTHtEdXUI/AAAAAAAABso/2OEiTyxSaCs/s400/raulpreb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071563"/>
            <a:ext cx="2357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" descr="http://www.plyojump.com/classes/images/computer_history/ibm_360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7861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http://1.bp.blogspot.com/_nQ4-i5AEj1k/SQ35b_2SOiI/AAAAAAAABAA/o0zpQIGNaAQ/s400/portinari_ca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315325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Anos 70: CEPAL e substituição de importações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7563" y="1428750"/>
            <a:ext cx="5786437" cy="2308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Prebisch (CEPAL):   Relação desigual entre os preços dos produtos manufaturados do centro e os preços dos produtos primários da periferia. </a:t>
            </a:r>
          </a:p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Solução: substituição de importações e internalização do setor industrial</a:t>
            </a:r>
          </a:p>
        </p:txBody>
      </p:sp>
      <p:pic>
        <p:nvPicPr>
          <p:cNvPr id="12291" name="Picture 8" descr="http://1.bp.blogspot.com/_qP1snsgiFzk/SfMTHtEdXUI/AAAAAAAABso/2OEiTyxSaCs/s400/raulpreb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071563"/>
            <a:ext cx="2357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http://www.plyojump.com/classes/images/computer_history/ibm_360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7861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http://1.bp.blogspot.com/_nQ4-i5AEj1k/SQ35b_2SOiI/AAAAAAAABAA/o0zpQIGNaAQ/s400/portinari_ca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tângulo 5"/>
          <p:cNvSpPr>
            <a:spLocks noChangeArrowheads="1"/>
          </p:cNvSpPr>
          <p:nvPr/>
        </p:nvSpPr>
        <p:spPr bwMode="auto">
          <a:xfrm rot="-471772">
            <a:off x="714375" y="2938463"/>
            <a:ext cx="7858125" cy="954087"/>
          </a:xfrm>
          <a:prstGeom prst="rect">
            <a:avLst/>
          </a:prstGeom>
          <a:solidFill>
            <a:srgbClr val="D0D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“</a:t>
            </a:r>
            <a:r>
              <a:rPr lang="pt-BR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When the facts change, I change my mind. </a:t>
            </a:r>
            <a:r>
              <a:rPr lang="en-US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What do you do, sir?</a:t>
            </a:r>
            <a:r>
              <a:rPr lang="ja-JP" alt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”</a:t>
            </a:r>
            <a:r>
              <a:rPr lang="pt-BR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 (J.M. Keynes)</a:t>
            </a:r>
            <a:endParaRPr lang="pt-BR" sz="28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8229600" cy="796925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O que diria Prebisch hoje?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714375" y="1107282"/>
            <a:ext cx="3785617" cy="113387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dirty="0">
                <a:solidFill>
                  <a:srgbClr val="00003F"/>
                </a:solidFill>
                <a:latin typeface="Calibri" charset="0"/>
                <a:cs typeface="+mn-cs"/>
              </a:rPr>
              <a:t>1992 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IBM</a:t>
            </a:r>
            <a:r>
              <a:rPr lang="en-US" sz="2000" dirty="0">
                <a:solidFill>
                  <a:srgbClr val="00003F"/>
                </a:solidFill>
                <a:latin typeface="Calibri" charset="0"/>
              </a:rPr>
              <a:t>®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 </a:t>
            </a:r>
            <a:r>
              <a:rPr lang="en-US" sz="2000" dirty="0">
                <a:solidFill>
                  <a:srgbClr val="00003F"/>
                </a:solidFill>
                <a:latin typeface="Calibri" charset="0"/>
                <a:cs typeface="+mn-cs"/>
              </a:rPr>
              <a:t>ThinkPad 700, Windows 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3, 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</a:rPr>
              <a:t>Intel</a:t>
            </a:r>
            <a:r>
              <a:rPr lang="en-US" sz="2000" dirty="0">
                <a:solidFill>
                  <a:srgbClr val="00003F"/>
                </a:solidFill>
                <a:latin typeface="Calibri" charset="0"/>
              </a:rPr>
              <a:t>® 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486  (</a:t>
            </a:r>
            <a:r>
              <a:rPr lang="en-US" sz="2000" dirty="0">
                <a:solidFill>
                  <a:srgbClr val="00003F"/>
                </a:solidFill>
                <a:latin typeface="Calibri" charset="0"/>
              </a:rPr>
              <a:t>25 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</a:rPr>
              <a:t>MHz)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, </a:t>
            </a:r>
            <a:r>
              <a:rPr lang="en-US" sz="2000" dirty="0">
                <a:solidFill>
                  <a:srgbClr val="00003F"/>
                </a:solidFill>
                <a:latin typeface="Calibri" charset="0"/>
              </a:rPr>
              <a:t>10.4″ display,</a:t>
            </a:r>
            <a:r>
              <a:rPr lang="en-US" sz="2000" baseline="30000" dirty="0">
                <a:solidFill>
                  <a:srgbClr val="00003F"/>
                </a:solidFill>
                <a:latin typeface="Calibri" charset="0"/>
              </a:rPr>
              <a:t> 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120</a:t>
            </a:r>
            <a:r>
              <a:rPr lang="en-US" sz="2000" dirty="0">
                <a:solidFill>
                  <a:srgbClr val="00003F"/>
                </a:solidFill>
                <a:latin typeface="Calibri" charset="0"/>
                <a:cs typeface="+mn-cs"/>
              </a:rPr>
              <a:t> MB 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HD, 3 </a:t>
            </a:r>
            <a:r>
              <a:rPr lang="en-US" sz="2000" dirty="0">
                <a:solidFill>
                  <a:srgbClr val="00003F"/>
                </a:solidFill>
                <a:latin typeface="Calibri" charset="0"/>
                <a:cs typeface="+mn-cs"/>
              </a:rPr>
              <a:t>kg</a:t>
            </a:r>
            <a:endParaRPr lang="pt-BR" sz="2000" dirty="0">
              <a:solidFill>
                <a:srgbClr val="00003F"/>
              </a:solidFill>
              <a:latin typeface="Calibri" charset="0"/>
              <a:cs typeface="+mn-cs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166931" cy="294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Espaço Reservado para Conteúdo 2"/>
          <p:cNvSpPr txBox="1">
            <a:spLocks/>
          </p:cNvSpPr>
          <p:nvPr/>
        </p:nvSpPr>
        <p:spPr bwMode="auto">
          <a:xfrm>
            <a:off x="5072062" y="1071564"/>
            <a:ext cx="3892425" cy="1205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rgbClr val="00003F"/>
                </a:solidFill>
                <a:latin typeface="Calibri" charset="0"/>
              </a:rPr>
              <a:t>2014 Lenovo </a:t>
            </a:r>
            <a:r>
              <a:rPr lang="en-US" sz="2000" dirty="0" err="1" smtClean="0">
                <a:solidFill>
                  <a:srgbClr val="00003F"/>
                </a:solidFill>
                <a:latin typeface="Calibri" charset="0"/>
              </a:rPr>
              <a:t>IdeaPad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</a:rPr>
              <a:t>, Windows 8, AMD® i3 (2.3 GHz),  </a:t>
            </a:r>
            <a:r>
              <a:rPr lang="pt-BR" sz="2000" dirty="0" smtClean="0">
                <a:solidFill>
                  <a:srgbClr val="00003F"/>
                </a:solidFill>
                <a:latin typeface="Calibri" charset="0"/>
              </a:rPr>
              <a:t>14.1</a:t>
            </a:r>
            <a:r>
              <a:rPr lang="ja-JP" altLang="pt-BR" sz="2000" dirty="0" smtClean="0">
                <a:solidFill>
                  <a:srgbClr val="00003F"/>
                </a:solidFill>
                <a:latin typeface="Calibri" charset="0"/>
              </a:rPr>
              <a:t>”</a:t>
            </a:r>
            <a:r>
              <a:rPr lang="pt-BR" sz="2000" dirty="0" smtClean="0">
                <a:solidFill>
                  <a:srgbClr val="00003F"/>
                </a:solidFill>
                <a:latin typeface="Calibri" charset="0"/>
              </a:rPr>
              <a:t> display, 4G, 500 GB </a:t>
            </a:r>
            <a:r>
              <a:rPr lang="pt-BR" sz="2000" dirty="0">
                <a:solidFill>
                  <a:srgbClr val="00003F"/>
                </a:solidFill>
                <a:latin typeface="Calibri" charset="0"/>
              </a:rPr>
              <a:t>HD, 3 </a:t>
            </a:r>
            <a:r>
              <a:rPr lang="pt-BR" sz="2000" dirty="0" smtClean="0">
                <a:solidFill>
                  <a:srgbClr val="00003F"/>
                </a:solidFill>
                <a:latin typeface="Calibri" charset="0"/>
              </a:rPr>
              <a:t>kg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928938" y="5572125"/>
            <a:ext cx="3071812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1992 – US$ 4,350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2014 –  US$   530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pt-BR" sz="2800" dirty="0" smtClean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564904"/>
            <a:ext cx="3535324" cy="292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153400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O que diria Prebisch hoje?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47725" y="4676775"/>
            <a:ext cx="3071813" cy="1584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smtClean="0">
                <a:solidFill>
                  <a:srgbClr val="00005E"/>
                </a:solidFill>
                <a:latin typeface="Calibri" charset="0"/>
                <a:cs typeface="Calibri" charset="0"/>
              </a:rPr>
              <a:t>Tonelada de soja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smtClean="0">
                <a:solidFill>
                  <a:srgbClr val="00005E"/>
                </a:solidFill>
                <a:latin typeface="Calibri" charset="0"/>
                <a:cs typeface="Calibri" charset="0"/>
              </a:rPr>
              <a:t>1992 – US$  209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smtClean="0">
                <a:solidFill>
                  <a:srgbClr val="00005E"/>
                </a:solidFill>
                <a:latin typeface="Calibri" charset="0"/>
                <a:cs typeface="Calibri" charset="0"/>
              </a:rPr>
              <a:t>2010 – US$  484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pt-BR" sz="2800" smtClean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07988" y="6438900"/>
            <a:ext cx="2216150" cy="41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 Index Mundi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4340" name="Picture 2" descr="http://www.corneliodigital.com/imagens/parana/so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1433513"/>
            <a:ext cx="453866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www.cnpab.embrapa.br/images/joha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33388"/>
            <a:ext cx="3467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906713"/>
            <a:ext cx="3498850" cy="312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661025" y="6088063"/>
            <a:ext cx="3311525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Soja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    600 kg/ha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1990  </a:t>
            </a:r>
          </a:p>
          <a:p>
            <a:pPr algn="r"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         2.700 kg/ha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2008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Preço</a:t>
            </a:r>
            <a:r>
              <a:rPr lang="en-US" dirty="0" smtClean="0"/>
              <a:t> de commodities </a:t>
            </a:r>
            <a:r>
              <a:rPr lang="en-US" dirty="0" err="1" smtClean="0"/>
              <a:t>agrícolas</a:t>
            </a:r>
            <a:r>
              <a:rPr lang="en-US" dirty="0" smtClean="0"/>
              <a:t> </a:t>
            </a:r>
            <a:r>
              <a:rPr lang="en-US" dirty="0" err="1" smtClean="0"/>
              <a:t>cresce</a:t>
            </a:r>
            <a:endParaRPr lang="en-US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843808" y="5239037"/>
            <a:ext cx="3071813" cy="1584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Tonelada</a:t>
            </a: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de </a:t>
            </a:r>
            <a:r>
              <a:rPr lang="en-US" sz="2800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milho</a:t>
            </a:r>
            <a:endParaRPr lang="en-US" sz="2800" dirty="0" smtClean="0">
              <a:solidFill>
                <a:srgbClr val="00005E"/>
              </a:solidFill>
              <a:latin typeface="Calibri" charset="0"/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1992 – US$  100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2010 – US$  210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pt-BR" sz="2800" dirty="0" smtClean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8316416" cy="32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24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153400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O paradoxo de Prebisch: mudança nos termos de troca</a:t>
            </a:r>
          </a:p>
        </p:txBody>
      </p:sp>
      <p:pic>
        <p:nvPicPr>
          <p:cNvPr id="15362" name="Picture 2" descr="http://i.telegraph.co.uk/telegraph/multimedia/archive/01360/computer_factory_c_136060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613" y="1628775"/>
            <a:ext cx="43703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971550" y="5157788"/>
            <a:ext cx="7929563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740000"/>
                </a:solidFill>
                <a:latin typeface="Calibri" charset="0"/>
                <a:cs typeface="Calibri" charset="0"/>
              </a:rPr>
              <a:t>Efeito China</a:t>
            </a: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: Transferência de fábricas para a China reduziu preço de bens manufaturados e aumentou demanda por produtos básicos </a:t>
            </a: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4786313" cy="3571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Gráfico: G. Câmara, INPE  Idéia original: J. Furtado, USP</a:t>
            </a:r>
            <a:endParaRPr lang="en-US" sz="160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graphicFrame>
        <p:nvGraphicFramePr>
          <p:cNvPr id="7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548019"/>
              </p:ext>
            </p:extLst>
          </p:nvPr>
        </p:nvGraphicFramePr>
        <p:xfrm>
          <a:off x="611560" y="1556792"/>
          <a:ext cx="40324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2592288" cy="388843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 err="1" smtClean="0"/>
              <a:t>Efeito</a:t>
            </a:r>
            <a:r>
              <a:rPr lang="en-US" sz="2400" dirty="0" smtClean="0"/>
              <a:t> China </a:t>
            </a:r>
            <a:r>
              <a:rPr lang="en-US" sz="2400" dirty="0" err="1" smtClean="0"/>
              <a:t>nos</a:t>
            </a:r>
            <a:r>
              <a:rPr lang="en-US" sz="2400" dirty="0" smtClean="0"/>
              <a:t> EUA (2005-2014):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 smtClean="0"/>
              <a:t>laptops 90% </a:t>
            </a:r>
            <a:r>
              <a:rPr lang="en-US" sz="2400" b="0" dirty="0" err="1" smtClean="0"/>
              <a:t>mais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baratos</a:t>
            </a:r>
            <a:r>
              <a:rPr lang="en-US" sz="2400" b="0" dirty="0" smtClean="0"/>
              <a:t> 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 err="1" smtClean="0"/>
              <a:t>universidades</a:t>
            </a:r>
            <a:r>
              <a:rPr lang="en-US" sz="2400" b="0" dirty="0" smtClean="0"/>
              <a:t> 40% </a:t>
            </a:r>
            <a:r>
              <a:rPr lang="en-US" sz="2400" b="0" dirty="0" err="1" smtClean="0"/>
              <a:t>mais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caras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4624"/>
            <a:ext cx="560396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6500813"/>
            <a:ext cx="2487191" cy="3571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6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Fonte: </a:t>
            </a:r>
            <a:r>
              <a:rPr lang="pt-BR" sz="16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NYTimes</a:t>
            </a:r>
            <a:r>
              <a:rPr lang="pt-BR" sz="16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(abril 2014)</a:t>
            </a:r>
            <a:endParaRPr lang="en-US" sz="16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36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Intensidade em tecnologia não diz tudo</a:t>
            </a:r>
          </a:p>
        </p:txBody>
      </p:sp>
      <p:sp>
        <p:nvSpPr>
          <p:cNvPr id="28674" name="Retângulo 5"/>
          <p:cNvSpPr>
            <a:spLocks noChangeArrowheads="1"/>
          </p:cNvSpPr>
          <p:nvPr/>
        </p:nvSpPr>
        <p:spPr bwMode="auto">
          <a:xfrm>
            <a:off x="857250" y="1143000"/>
            <a:ext cx="6572250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Onde se realiza a agregação de valor?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28675" name="Picture 4" descr="http://www.diamondtutorials.com/famousdiamonds/siera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5157788"/>
            <a:ext cx="22701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http://www.ambassade-hotel.nl/UserFiles/Image/slij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00" y="3500438"/>
            <a:ext cx="3937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tângulo 5"/>
          <p:cNvSpPr>
            <a:spLocks noChangeArrowheads="1"/>
          </p:cNvSpPr>
          <p:nvPr/>
        </p:nvSpPr>
        <p:spPr bwMode="auto">
          <a:xfrm>
            <a:off x="5000625" y="2071688"/>
            <a:ext cx="3929063" cy="121443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Diamantes: exportados por Serra Leoa, valor agregado em Amsterdam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28678" name="Picture 8" descr="http://graphics8.nytimes.com/images/2007/03/24/world/25diamond.slar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071688"/>
            <a:ext cx="44084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npo00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67056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6491288"/>
            <a:ext cx="1554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FFFF00"/>
                </a:solidFill>
                <a:latin typeface="Humnst777 BT" charset="0"/>
              </a:rPr>
              <a:t>source: IGBP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652120" y="2205038"/>
            <a:ext cx="3491881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2800" smtClean="0">
                <a:solidFill>
                  <a:srgbClr val="00005E"/>
                </a:solidFill>
                <a:latin typeface="Calibri" charset="0"/>
                <a:cs typeface="Calibri" charset="0"/>
              </a:rPr>
              <a:t>How is the Earth’s environment changing, and what are the consequences for human civilization?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  <a:solidFill>
            <a:srgbClr val="D6D6EB"/>
          </a:solidFill>
        </p:spPr>
        <p:txBody>
          <a:bodyPr/>
          <a:lstStyle/>
          <a:p>
            <a:pPr algn="ctr" eaLnBrk="1" hangingPunct="1"/>
            <a:r>
              <a:rPr lang="pt-BR" dirty="0" smtClean="0">
                <a:latin typeface="Calibri" charset="0"/>
              </a:rPr>
              <a:t>Agenda de </a:t>
            </a:r>
            <a:r>
              <a:rPr lang="pt-BR" dirty="0" err="1" smtClean="0">
                <a:latin typeface="Calibri" charset="0"/>
              </a:rPr>
              <a:t>mundanças</a:t>
            </a:r>
            <a:r>
              <a:rPr lang="pt-BR" dirty="0" smtClean="0">
                <a:latin typeface="Calibri" charset="0"/>
              </a:rPr>
              <a:t> globais</a:t>
            </a:r>
            <a:endParaRPr lang="pt-B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8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Intensidade em tecnologia não diz tudo</a:t>
            </a:r>
          </a:p>
        </p:txBody>
      </p:sp>
      <p:sp>
        <p:nvSpPr>
          <p:cNvPr id="29698" name="Retângulo 5"/>
          <p:cNvSpPr>
            <a:spLocks noChangeArrowheads="1"/>
          </p:cNvSpPr>
          <p:nvPr/>
        </p:nvSpPr>
        <p:spPr bwMode="auto">
          <a:xfrm>
            <a:off x="857250" y="1143000"/>
            <a:ext cx="4429125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Iphone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</a:t>
            </a:r>
            <a:r>
              <a:rPr lang="pt-BR" sz="2400" dirty="0">
                <a:solidFill>
                  <a:srgbClr val="000066"/>
                </a:solidFill>
                <a:latin typeface="Calibri" charset="0"/>
                <a:cs typeface="Calibri" charset="0"/>
              </a:rPr>
              <a:t>alta tecnologia (OECD)</a:t>
            </a:r>
            <a:endParaRPr lang="pt-BR" sz="2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699" name="Retângulo 5"/>
          <p:cNvSpPr>
            <a:spLocks noChangeArrowheads="1"/>
          </p:cNvSpPr>
          <p:nvPr/>
        </p:nvSpPr>
        <p:spPr bwMode="auto">
          <a:xfrm>
            <a:off x="785813" y="5643563"/>
            <a:ext cx="3929062" cy="8302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ipod: exportados pela China, valor agregado na Califórnia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29700" name="Picture 4" descr="http://www.cultofmac.com/wordpress/wp-content/uploads/2010/02/apple_factory_wor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43434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http://daddycatchersrealm.files.wordpress.com/2009/12/ipod-to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1000125"/>
            <a:ext cx="14462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http://www.smh.com.au/ffximage/2006/03/01/apple15_gallery__324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357563"/>
            <a:ext cx="2728913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Intensidade em tecnologia não diz tudo</a:t>
            </a:r>
          </a:p>
        </p:txBody>
      </p:sp>
      <p:sp>
        <p:nvSpPr>
          <p:cNvPr id="30722" name="Retângulo 5"/>
          <p:cNvSpPr>
            <a:spLocks noChangeArrowheads="1"/>
          </p:cNvSpPr>
          <p:nvPr/>
        </p:nvSpPr>
        <p:spPr bwMode="auto">
          <a:xfrm>
            <a:off x="857250" y="1143000"/>
            <a:ext cx="7715250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Petróleo e naval: baixa tecnologia (OECD)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723" name="Retângulo 5"/>
          <p:cNvSpPr>
            <a:spLocks noChangeArrowheads="1"/>
          </p:cNvSpPr>
          <p:nvPr/>
        </p:nvSpPr>
        <p:spPr bwMode="auto">
          <a:xfrm>
            <a:off x="500063" y="4857750"/>
            <a:ext cx="4071937" cy="36988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Plataforma de petróleo construída no</a:t>
            </a:r>
            <a:r>
              <a:rPr lang="pt-BR">
                <a:solidFill>
                  <a:srgbClr val="740000"/>
                </a:solidFill>
                <a:latin typeface="Calibri" charset="0"/>
                <a:cs typeface="Calibri" charset="0"/>
              </a:rPr>
              <a:t> </a:t>
            </a:r>
            <a:r>
              <a:rPr lang="pt-BR">
                <a:solidFill>
                  <a:schemeClr val="bg2"/>
                </a:solidFill>
                <a:latin typeface="Calibri" charset="0"/>
                <a:cs typeface="Calibri" charset="0"/>
              </a:rPr>
              <a:t>BR</a:t>
            </a:r>
          </a:p>
        </p:txBody>
      </p:sp>
      <p:sp>
        <p:nvSpPr>
          <p:cNvPr id="30724" name="Retângulo 5"/>
          <p:cNvSpPr>
            <a:spLocks noChangeArrowheads="1"/>
          </p:cNvSpPr>
          <p:nvPr/>
        </p:nvSpPr>
        <p:spPr bwMode="auto">
          <a:xfrm>
            <a:off x="2143125" y="5929313"/>
            <a:ext cx="4500563" cy="8302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Petróleo: produzido e exportado pelo Brasil, valor agregado aqui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725" name="Retângulo 5"/>
          <p:cNvSpPr>
            <a:spLocks noChangeArrowheads="1"/>
          </p:cNvSpPr>
          <p:nvPr/>
        </p:nvSpPr>
        <p:spPr bwMode="auto">
          <a:xfrm>
            <a:off x="5000625" y="4857750"/>
            <a:ext cx="3929063" cy="64611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Petroleo exportado pela BR (560 milhões de barris/dia)</a:t>
            </a:r>
            <a:endParaRPr lang="pt-BR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0726" name="Picture 16" descr="http://www.economiabr.defesabr.com/Eco/Plataforma_Petroleo2(Agencia_Petrobra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857375"/>
            <a:ext cx="4333875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8" descr="http://www.tendenciasemercado.com.br/wp-content/uploads/2010/03/petr%C3%B3leo-barr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2000250"/>
            <a:ext cx="31051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Intensidade em tecnologia não diz tudo</a:t>
            </a:r>
          </a:p>
        </p:txBody>
      </p:sp>
      <p:sp>
        <p:nvSpPr>
          <p:cNvPr id="31746" name="Retângulo 5"/>
          <p:cNvSpPr>
            <a:spLocks noChangeArrowheads="1"/>
          </p:cNvSpPr>
          <p:nvPr/>
        </p:nvSpPr>
        <p:spPr bwMode="auto">
          <a:xfrm>
            <a:off x="857250" y="1143000"/>
            <a:ext cx="5286375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Aeroespacial:  alta tecnologia - OECD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1747" name="Retângulo 5"/>
          <p:cNvSpPr>
            <a:spLocks noChangeArrowheads="1"/>
          </p:cNvSpPr>
          <p:nvPr/>
        </p:nvSpPr>
        <p:spPr bwMode="auto">
          <a:xfrm>
            <a:off x="785813" y="5429250"/>
            <a:ext cx="4929187" cy="12001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aviões: exportados pelo Brasil com grande valor agregado nos aviônicos feitos nos EUA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1748" name="Picture 2" descr="http://edsonrodrigues.files.wordpress.com/2009/03/800px-embraer_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50307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http://commerce.honeywell.com/wcsstore/B2BDirectMyAerospaceAssetStore/images/catalog/Embraer_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714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tângulo 5"/>
          <p:cNvSpPr>
            <a:spLocks noChangeArrowheads="1"/>
          </p:cNvSpPr>
          <p:nvPr/>
        </p:nvSpPr>
        <p:spPr bwMode="auto">
          <a:xfrm>
            <a:off x="857250" y="4643438"/>
            <a:ext cx="4071938" cy="64611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EMBRAER EMB-190 (projetado e montado no Brasil) </a:t>
            </a:r>
            <a:endParaRPr lang="pt-BR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  <p:sp>
        <p:nvSpPr>
          <p:cNvPr id="31751" name="Retângulo 5"/>
          <p:cNvSpPr>
            <a:spLocks noChangeArrowheads="1"/>
          </p:cNvSpPr>
          <p:nvPr/>
        </p:nvSpPr>
        <p:spPr bwMode="auto">
          <a:xfrm>
            <a:off x="6000750" y="4643438"/>
            <a:ext cx="3000375" cy="64611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Aviônicos do EMB-190</a:t>
            </a:r>
          </a:p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(Honeywell)</a:t>
            </a:r>
            <a:endParaRPr lang="pt-BR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0"/>
            <a:ext cx="68389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tângulo 5"/>
          <p:cNvSpPr>
            <a:spLocks noChangeArrowheads="1"/>
          </p:cNvSpPr>
          <p:nvPr/>
        </p:nvSpPr>
        <p:spPr bwMode="auto">
          <a:xfrm rot="-471772">
            <a:off x="714375" y="2938463"/>
            <a:ext cx="7858125" cy="9540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Intensidade de tecnologia não diz tudo – É preciso saber com quem fica o valor agregado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11938"/>
            <a:ext cx="2924175" cy="246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Fonte:Estado de </a:t>
            </a:r>
            <a:r>
              <a:rPr lang="pt-BR" sz="1000" b="1" dirty="0" err="1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S.Paulo</a:t>
            </a: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, 02/05/2010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ganha</a:t>
            </a:r>
            <a:r>
              <a:rPr lang="en-US" dirty="0" smtClean="0"/>
              <a:t> com o iphone4?</a:t>
            </a:r>
            <a:endParaRPr lang="en-US" dirty="0"/>
          </a:p>
        </p:txBody>
      </p:sp>
      <p:pic>
        <p:nvPicPr>
          <p:cNvPr id="3" name="Picture 2" descr="apple_iphone4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442200" cy="4381500"/>
          </a:xfrm>
          <a:prstGeom prst="rect">
            <a:avLst/>
          </a:prstGeom>
        </p:spPr>
      </p:pic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051720" y="5949280"/>
            <a:ext cx="3929062" cy="83099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dirty="0">
                <a:solidFill>
                  <a:srgbClr val="000066"/>
                </a:solidFill>
                <a:latin typeface="Calibri" charset="0"/>
                <a:cs typeface="Calibri" charset="0"/>
              </a:rPr>
              <a:t>m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argem da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Foxconn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1,2%</a:t>
            </a:r>
          </a:p>
          <a:p>
            <a:pPr algn="ctr"/>
            <a:r>
              <a:rPr lang="pt-BR" sz="2400" dirty="0">
                <a:solidFill>
                  <a:srgbClr val="000066"/>
                </a:solidFill>
                <a:latin typeface="Calibri" charset="0"/>
                <a:cs typeface="Calibri" charset="0"/>
              </a:rPr>
              <a:t>p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arte da Apple:  65%</a:t>
            </a:r>
            <a:endParaRPr lang="pt-BR" sz="2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charset="0"/>
              </a:rPr>
              <a:t>O efeito China sobre </a:t>
            </a:r>
            <a:r>
              <a:rPr lang="pt-BR" dirty="0" smtClean="0">
                <a:latin typeface="Calibri" charset="0"/>
              </a:rPr>
              <a:t>a indústria brasileira</a:t>
            </a:r>
            <a:endParaRPr lang="pt-BR" dirty="0">
              <a:latin typeface="Calibri" charset="0"/>
            </a:endParaRPr>
          </a:p>
        </p:txBody>
      </p:sp>
      <p:pic>
        <p:nvPicPr>
          <p:cNvPr id="6" name="Picture 5" descr="crise_na_industria_0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52736"/>
            <a:ext cx="7704856" cy="5083329"/>
          </a:xfrm>
          <a:prstGeom prst="rect">
            <a:avLst/>
          </a:prstGeom>
        </p:spPr>
      </p:pic>
      <p:sp>
        <p:nvSpPr>
          <p:cNvPr id="33795" name="Retângulo 3"/>
          <p:cNvSpPr>
            <a:spLocks noChangeArrowheads="1"/>
          </p:cNvSpPr>
          <p:nvPr/>
        </p:nvSpPr>
        <p:spPr bwMode="auto">
          <a:xfrm rot="21120000">
            <a:off x="539552" y="3143250"/>
            <a:ext cx="8390136" cy="830997"/>
          </a:xfrm>
          <a:prstGeom prst="rect">
            <a:avLst/>
          </a:prstGeom>
          <a:solidFill>
            <a:srgbClr val="D0D0E3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40000"/>
                </a:solidFill>
                <a:latin typeface="Calibri" charset="0"/>
                <a:cs typeface="Calibri" charset="0"/>
              </a:rPr>
              <a:t>Como a </a:t>
            </a:r>
            <a:r>
              <a:rPr lang="en-US" sz="2400" dirty="0" err="1" smtClean="0">
                <a:solidFill>
                  <a:srgbClr val="740000"/>
                </a:solidFill>
                <a:latin typeface="Calibri" charset="0"/>
                <a:cs typeface="Calibri" charset="0"/>
              </a:rPr>
              <a:t>mudança</a:t>
            </a:r>
            <a:r>
              <a:rPr lang="en-US" sz="2400" dirty="0" smtClean="0">
                <a:solidFill>
                  <a:srgbClr val="740000"/>
                </a:solidFill>
                <a:latin typeface="Calibri" charset="0"/>
                <a:cs typeface="Calibri" charset="0"/>
              </a:rPr>
              <a:t> do </a:t>
            </a:r>
            <a:r>
              <a:rPr lang="en-US" sz="2400" dirty="0" err="1" smtClean="0">
                <a:solidFill>
                  <a:srgbClr val="740000"/>
                </a:solidFill>
                <a:latin typeface="Calibri" charset="0"/>
                <a:cs typeface="Calibri" charset="0"/>
              </a:rPr>
              <a:t>perfil</a:t>
            </a:r>
            <a:r>
              <a:rPr lang="en-US" sz="2400" dirty="0" smtClean="0">
                <a:solidFill>
                  <a:srgbClr val="740000"/>
                </a:solidFill>
                <a:latin typeface="Calibri" charset="0"/>
                <a:cs typeface="Calibri" charset="0"/>
              </a:rPr>
              <a:t> da </a:t>
            </a:r>
            <a:r>
              <a:rPr lang="en-US" sz="2400" dirty="0" err="1" smtClean="0">
                <a:solidFill>
                  <a:srgbClr val="740000"/>
                </a:solidFill>
                <a:latin typeface="Calibri" charset="0"/>
                <a:cs typeface="Calibri" charset="0"/>
              </a:rPr>
              <a:t>economia</a:t>
            </a:r>
            <a:r>
              <a:rPr lang="en-US" sz="2400" dirty="0" smtClean="0">
                <a:solidFill>
                  <a:srgbClr val="740000"/>
                </a:solidFill>
                <a:latin typeface="Calibri" charset="0"/>
                <a:cs typeface="Calibri" charset="0"/>
              </a:rPr>
              <a:t> </a:t>
            </a:r>
            <a:r>
              <a:rPr lang="en-US" sz="2400" dirty="0" err="1" smtClean="0">
                <a:solidFill>
                  <a:srgbClr val="740000"/>
                </a:solidFill>
                <a:latin typeface="Calibri" charset="0"/>
                <a:cs typeface="Calibri" charset="0"/>
              </a:rPr>
              <a:t>impacta</a:t>
            </a:r>
            <a:r>
              <a:rPr lang="en-US" sz="2400" dirty="0" smtClean="0">
                <a:solidFill>
                  <a:srgbClr val="740000"/>
                </a:solidFill>
                <a:latin typeface="Calibri" charset="0"/>
                <a:cs typeface="Calibri" charset="0"/>
              </a:rPr>
              <a:t> o </a:t>
            </a:r>
            <a:r>
              <a:rPr lang="en-US" sz="2400" dirty="0" err="1" smtClean="0">
                <a:solidFill>
                  <a:srgbClr val="740000"/>
                </a:solidFill>
                <a:latin typeface="Calibri" charset="0"/>
                <a:cs typeface="Calibri" charset="0"/>
              </a:rPr>
              <a:t>futuro</a:t>
            </a:r>
            <a:r>
              <a:rPr lang="en-US" sz="2400" dirty="0" smtClean="0">
                <a:solidFill>
                  <a:srgbClr val="740000"/>
                </a:solidFill>
                <a:latin typeface="Calibri" charset="0"/>
                <a:cs typeface="Calibri" charset="0"/>
              </a:rPr>
              <a:t> da C</a:t>
            </a:r>
            <a:r>
              <a:rPr lang="en-US" sz="2400" dirty="0">
                <a:solidFill>
                  <a:srgbClr val="740000"/>
                </a:solidFill>
                <a:latin typeface="Calibri" charset="0"/>
                <a:cs typeface="Calibri" charset="0"/>
              </a:rPr>
              <a:t>&amp;T </a:t>
            </a:r>
            <a:r>
              <a:rPr lang="en-US" sz="2400" dirty="0" err="1">
                <a:solidFill>
                  <a:srgbClr val="740000"/>
                </a:solidFill>
                <a:latin typeface="Calibri" charset="0"/>
                <a:cs typeface="Calibri" charset="0"/>
              </a:rPr>
              <a:t>brasileira</a:t>
            </a:r>
            <a:r>
              <a:rPr lang="en-US" sz="2400" dirty="0">
                <a:solidFill>
                  <a:srgbClr val="740000"/>
                </a:solidFill>
                <a:latin typeface="Calibri" charset="0"/>
                <a:cs typeface="Calibri" charset="0"/>
              </a:rPr>
              <a:t>? </a:t>
            </a:r>
            <a:endParaRPr lang="en-US" sz="2400" i="1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BNDES_Visao_Puga_Graf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897063"/>
            <a:ext cx="7870825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666750" y="1124744"/>
            <a:ext cx="8297738" cy="646331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b="1">
                <a:solidFill>
                  <a:srgbClr val="000066"/>
                </a:solidFill>
                <a:latin typeface="Calibri" charset="0"/>
                <a:cs typeface="Calibri" charset="0"/>
              </a:rPr>
              <a:t>Participação (%) dos setores intensivos em tecnologia diferenciada e baseada em ciência na exportação dos países, 2005 (BNDES, 2007)</a:t>
            </a:r>
          </a:p>
        </p:txBody>
      </p:sp>
      <p:sp>
        <p:nvSpPr>
          <p:cNvPr id="25604" name="Retângulo 5"/>
          <p:cNvSpPr>
            <a:spLocks noChangeArrowheads="1"/>
          </p:cNvSpPr>
          <p:nvPr/>
        </p:nvSpPr>
        <p:spPr bwMode="auto">
          <a:xfrm rot="21000000">
            <a:off x="611560" y="2996952"/>
            <a:ext cx="8286750" cy="747388"/>
          </a:xfrm>
          <a:prstGeom prst="rect">
            <a:avLst/>
          </a:prstGeom>
          <a:solidFill>
            <a:srgbClr val="D0D0E3">
              <a:alpha val="86000"/>
            </a:srgbClr>
          </a:solidFill>
          <a:ln>
            <a:noFill/>
          </a:ln>
          <a:extLst/>
        </p:spPr>
        <p:txBody>
          <a:bodyPr tIns="187200" bIns="18720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rgbClr val="800000"/>
                </a:solidFill>
                <a:latin typeface="Calibri" charset="0"/>
                <a:cs typeface="Calibri" charset="0"/>
              </a:rPr>
              <a:t>Setores </a:t>
            </a:r>
            <a:r>
              <a:rPr lang="pt-BR" sz="2400" dirty="0">
                <a:solidFill>
                  <a:srgbClr val="800000"/>
                </a:solidFill>
                <a:latin typeface="Calibri" charset="0"/>
                <a:cs typeface="Calibri" charset="0"/>
              </a:rPr>
              <a:t>primários não são intensivos em tecnologia (</a:t>
            </a:r>
            <a:r>
              <a:rPr lang="pt-BR" sz="2400" b="1" dirty="0">
                <a:solidFill>
                  <a:srgbClr val="800000"/>
                </a:solidFill>
                <a:latin typeface="Calibri" charset="0"/>
                <a:cs typeface="Calibri" charset="0"/>
              </a:rPr>
              <a:t>será?</a:t>
            </a:r>
            <a:r>
              <a:rPr lang="pt-BR" sz="2400" dirty="0">
                <a:solidFill>
                  <a:srgbClr val="800000"/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0066"/>
                </a:solidFill>
                <a:latin typeface="Calibri" charset="0"/>
                <a:cs typeface="Calibri" charset="0"/>
              </a:rPr>
              <a:t>Hora de rever os conceitos</a:t>
            </a:r>
            <a:r>
              <a:rPr lang="pt-BR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Brasil: economia do conhecimento da natureza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762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71563" y="5000625"/>
            <a:ext cx="7000875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Brazil´s innovation system is in large part built upon its natural and environmental resources, endowments and assets.</a:t>
            </a:r>
          </a:p>
        </p:txBody>
      </p:sp>
      <p:pic>
        <p:nvPicPr>
          <p:cNvPr id="16388" name="Imagem 4" descr="embrapa_agronegoci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143000"/>
            <a:ext cx="42862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Brasil: economia do conhecimento da natureza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762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m 4" descr="embrapa_agronegoci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143000"/>
            <a:ext cx="42862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285875" y="4714875"/>
            <a:ext cx="7000875" cy="1938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Nossa tendência é considerar vantagens comparativas com base em recursos naturais como sinal de uma economia numa fase relativamente imatura no seu desenvolvimento. O Brasil do século 21 desafia essa visão tradicional.</a:t>
            </a:r>
            <a:endParaRPr lang="en-US" sz="240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1" descr="http://leifi.physik.uni-muenchen.de/web_ph08_g8/umwelt_technik/10wasser/itaipu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650" y="3857625"/>
            <a:ext cx="30543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 descr="npo0000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285875"/>
            <a:ext cx="31670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152400" y="3352800"/>
            <a:ext cx="3167063" cy="86201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sz="1800" b="1">
                <a:solidFill>
                  <a:srgbClr val="000066"/>
                </a:solidFill>
                <a:latin typeface="Calibri" charset="0"/>
                <a:cs typeface="Calibri" charset="0"/>
              </a:rPr>
              <a:t>Reduzimos o desmatamento em 200% desde 2004</a:t>
            </a:r>
            <a:endParaRPr lang="en-US" sz="18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8436" name="Group 17"/>
          <p:cNvGrpSpPr>
            <a:grpSpLocks/>
          </p:cNvGrpSpPr>
          <p:nvPr/>
        </p:nvGrpSpPr>
        <p:grpSpPr bwMode="auto">
          <a:xfrm>
            <a:off x="142875" y="4551363"/>
            <a:ext cx="3154363" cy="2333625"/>
            <a:chOff x="90" y="2805"/>
            <a:chExt cx="1987" cy="1470"/>
          </a:xfrm>
        </p:grpSpPr>
        <p:pic>
          <p:nvPicPr>
            <p:cNvPr id="18444" name="Picture 5" descr="cbers3_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805"/>
              <a:ext cx="1987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Rectangle 2"/>
            <p:cNvSpPr txBox="1">
              <a:spLocks noChangeArrowheads="1"/>
            </p:cNvSpPr>
            <p:nvPr/>
          </p:nvSpPr>
          <p:spPr bwMode="auto">
            <a:xfrm>
              <a:off x="96" y="3840"/>
              <a:ext cx="1974" cy="435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1800" b="1">
                  <a:solidFill>
                    <a:srgbClr val="000066"/>
                  </a:solidFill>
                  <a:latin typeface="Calibri" charset="0"/>
                  <a:cs typeface="Calibri" charset="0"/>
                </a:rPr>
                <a:t>Melhor monitoramento ambiental por satélites</a:t>
              </a:r>
              <a:endParaRPr lang="en-US" sz="1800" b="1">
                <a:solidFill>
                  <a:srgbClr val="000066"/>
                </a:solidFill>
                <a:latin typeface="Calibri" charset="0"/>
                <a:cs typeface="Calibri" charset="0"/>
              </a:endParaRPr>
            </a:p>
          </p:txBody>
        </p:sp>
      </p:grpSp>
      <p:sp>
        <p:nvSpPr>
          <p:cNvPr id="18437" name="Rectangle 2"/>
          <p:cNvSpPr txBox="1">
            <a:spLocks noChangeArrowheads="1"/>
          </p:cNvSpPr>
          <p:nvPr/>
        </p:nvSpPr>
        <p:spPr bwMode="auto">
          <a:xfrm>
            <a:off x="6008688" y="6215063"/>
            <a:ext cx="3135312" cy="64293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sz="1800" b="1">
                <a:solidFill>
                  <a:srgbClr val="000066"/>
                </a:solidFill>
                <a:latin typeface="Calibri" charset="0"/>
                <a:cs typeface="Calibri" charset="0"/>
              </a:rPr>
              <a:t>46% da  matriz energética vem de fontes renováveis</a:t>
            </a:r>
            <a:endParaRPr lang="en-US" sz="18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8438" name="Group 15"/>
          <p:cNvGrpSpPr>
            <a:grpSpLocks/>
          </p:cNvGrpSpPr>
          <p:nvPr/>
        </p:nvGrpSpPr>
        <p:grpSpPr bwMode="auto">
          <a:xfrm>
            <a:off x="3492500" y="3933825"/>
            <a:ext cx="2286000" cy="2686050"/>
            <a:chOff x="4032" y="768"/>
            <a:chExt cx="1440" cy="1692"/>
          </a:xfrm>
        </p:grpSpPr>
        <p:pic>
          <p:nvPicPr>
            <p:cNvPr id="18442" name="Picture 2" descr="http://www.cnpmf.embrapa.br/newsletter/admin/emdestaque/21-05-2008_14_44_13_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" y="768"/>
              <a:ext cx="1421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4032" y="1920"/>
              <a:ext cx="1440" cy="540"/>
            </a:xfrm>
            <a:prstGeom prst="rect">
              <a:avLst/>
            </a:prstGeom>
            <a:solidFill>
              <a:srgbClr val="D0D0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pt-BR" b="1">
                  <a:solidFill>
                    <a:srgbClr val="000066"/>
                  </a:solidFill>
                  <a:latin typeface="Calibri" pitchFamily="34" charset="0"/>
                  <a:ea typeface="+mj-ea"/>
                  <a:cs typeface="Calibri" pitchFamily="34" charset="0"/>
                </a:rPr>
                <a:t>Competência em agricultura tropical</a:t>
              </a:r>
              <a:endParaRPr lang="en-US" b="1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</p:grpSp>
      <p:pic>
        <p:nvPicPr>
          <p:cNvPr id="18439" name="Group 1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163" y="1212850"/>
            <a:ext cx="313848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3408363" y="1285875"/>
            <a:ext cx="2500312" cy="244633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70000"/>
              </a:lnSpc>
            </a:pPr>
            <a:r>
              <a:rPr lang="pt-BR" sz="2400" b="1">
                <a:solidFill>
                  <a:srgbClr val="000066"/>
                </a:solidFill>
                <a:latin typeface="Calibri" charset="0"/>
                <a:cs typeface="Calibri" charset="0"/>
              </a:rPr>
              <a:t>Brasil é líder mundial em desenvolvimento sustentável</a:t>
            </a:r>
            <a:endParaRPr lang="en-US" sz="24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sp>
        <p:nvSpPr>
          <p:cNvPr id="18441" name="Títu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Brasil: economia do conhecimento da natureza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Brain Project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5229200"/>
            <a:ext cx="813690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Understanding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the human brain is one of the greatest challenges facing 21st century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science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(135 institutions, 26 countries, EU 1.2 billion)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24744"/>
            <a:ext cx="5029944" cy="37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4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8153400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De onde vem o crescimento da exportação de produtos básicos pelo Brasil?</a:t>
            </a:r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60610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http://www.feagri.unicamp.br/config/imagem/destaques/produtividade_c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4657725"/>
            <a:ext cx="292893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71500" y="5357813"/>
            <a:ext cx="5429250" cy="1477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Brasil: Produtividade agrícola (1975-2005)</a:t>
            </a:r>
          </a:p>
          <a:p>
            <a:pPr>
              <a:defRPr/>
            </a:pP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Produção agrícola cresceu 3x, produtividade dobrou </a:t>
            </a:r>
          </a:p>
          <a:p>
            <a:pPr>
              <a:defRPr/>
            </a:pPr>
            <a:r>
              <a:rPr lang="en-US">
                <a:solidFill>
                  <a:srgbClr val="00005E"/>
                </a:solidFill>
                <a:latin typeface="Calibri" charset="0"/>
                <a:cs typeface="Calibri" charset="0"/>
              </a:rPr>
              <a:t>Fonte: Geraldo Barros (CEPEA-USP)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315325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Impacto de P&amp;D sobre produtividade do etanol e soja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625" y="6488113"/>
            <a:ext cx="4575175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CH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Brito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Cruz (FAPESP) e Nature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4213" y="5589588"/>
            <a:ext cx="3816350" cy="768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Etanol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2.800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litros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1975  </a:t>
            </a:r>
          </a:p>
          <a:p>
            <a:pPr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             6.000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litros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2005  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4283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4111625" cy="367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292725" y="5516563"/>
            <a:ext cx="3311525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Soja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    600 kg/ha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1990  </a:t>
            </a:r>
          </a:p>
          <a:p>
            <a:pPr algn="r"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         2.700 kg/ha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2008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8625" y="6488113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Fonte: CH Brito Cruz (FAPESP)</a:t>
            </a:r>
          </a:p>
        </p:txBody>
      </p:sp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315325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O valor da produção eficiente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214438"/>
            <a:ext cx="74533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43000" y="5929313"/>
            <a:ext cx="7215188" cy="430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>
                <a:solidFill>
                  <a:srgbClr val="00005E"/>
                </a:solidFill>
                <a:latin typeface="Calibri" charset="0"/>
                <a:cs typeface="Calibri" charset="0"/>
              </a:rPr>
              <a:t>Produção eficiente permite uso racional dos recursos naturais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charset="0"/>
              </a:rPr>
              <a:t>O paradoxo de </a:t>
            </a:r>
            <a:r>
              <a:rPr lang="pt-BR" dirty="0" err="1">
                <a:latin typeface="Calibri" charset="0"/>
              </a:rPr>
              <a:t>Prebisch</a:t>
            </a:r>
            <a:endParaRPr lang="pt-BR" dirty="0">
              <a:latin typeface="Calibri" charset="0"/>
            </a:endParaRPr>
          </a:p>
        </p:txBody>
      </p:sp>
      <p:pic>
        <p:nvPicPr>
          <p:cNvPr id="38914" name="Picture 4" descr="naturecover130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285875"/>
            <a:ext cx="264318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963" y="1214438"/>
            <a:ext cx="5634037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072188" y="5000625"/>
            <a:ext cx="3071812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fonte: CH Brito Cruz (FAPESP)</a:t>
            </a:r>
          </a:p>
        </p:txBody>
      </p:sp>
      <p:sp>
        <p:nvSpPr>
          <p:cNvPr id="38917" name="Retângulo 5"/>
          <p:cNvSpPr>
            <a:spLocks noChangeArrowheads="1"/>
          </p:cNvSpPr>
          <p:nvPr/>
        </p:nvSpPr>
        <p:spPr bwMode="auto">
          <a:xfrm>
            <a:off x="500063" y="5429250"/>
            <a:ext cx="8286750" cy="12001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A </a:t>
            </a:r>
            <a:r>
              <a:rPr lang="ja-JP" alt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“</a:t>
            </a:r>
            <a:r>
              <a:rPr lang="pt-BR" altLang="ja-JP" sz="2400">
                <a:solidFill>
                  <a:srgbClr val="000066"/>
                </a:solidFill>
                <a:latin typeface="Calibri" charset="0"/>
                <a:cs typeface="Calibri" charset="0"/>
              </a:rPr>
              <a:t>economia do conhecimento da natureza</a:t>
            </a:r>
            <a:r>
              <a:rPr lang="ja-JP" alt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”</a:t>
            </a:r>
            <a:r>
              <a:rPr lang="pt-BR" altLang="ja-JP" sz="2400">
                <a:solidFill>
                  <a:srgbClr val="000066"/>
                </a:solidFill>
                <a:latin typeface="Calibri" charset="0"/>
                <a:cs typeface="Calibri" charset="0"/>
              </a:rPr>
              <a:t> oferece mais oportunidades para C&amp;T brasileira do que a indústria de manufaturados instalada no Brasil</a:t>
            </a:r>
            <a:endParaRPr lang="pt-BR" sz="240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28625"/>
            <a:ext cx="8153400" cy="762000"/>
          </a:xfrm>
        </p:spPr>
        <p:txBody>
          <a:bodyPr/>
          <a:lstStyle/>
          <a:p>
            <a:r>
              <a:rPr lang="pt-BR" dirty="0" smtClean="0">
                <a:latin typeface="Calibri" charset="0"/>
              </a:rPr>
              <a:t>O paradoxo de </a:t>
            </a:r>
            <a:r>
              <a:rPr lang="pt-BR" dirty="0" err="1" smtClean="0">
                <a:latin typeface="Calibri" charset="0"/>
              </a:rPr>
              <a:t>Prebisch</a:t>
            </a:r>
            <a:r>
              <a:rPr lang="pt-BR" dirty="0" smtClean="0">
                <a:latin typeface="Calibri" charset="0"/>
              </a:rPr>
              <a:t>: indústria sem P&amp;D</a:t>
            </a:r>
            <a:endParaRPr lang="pt-BR" dirty="0">
              <a:latin typeface="Calibri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43000"/>
            <a:ext cx="6643688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28625" y="2000250"/>
            <a:ext cx="3071813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5E"/>
                </a:solidFill>
                <a:latin typeface="Calibri" charset="0"/>
                <a:cs typeface="Calibri" charset="0"/>
              </a:rPr>
              <a:t>Gráfico: CH Brito Cruz (FAPESP)</a:t>
            </a:r>
          </a:p>
        </p:txBody>
      </p:sp>
      <p:sp>
        <p:nvSpPr>
          <p:cNvPr id="20485" name="Retângulo 8"/>
          <p:cNvSpPr>
            <a:spLocks noChangeArrowheads="1"/>
          </p:cNvSpPr>
          <p:nvPr/>
        </p:nvSpPr>
        <p:spPr bwMode="auto">
          <a:xfrm>
            <a:off x="785813" y="5857875"/>
            <a:ext cx="7858125" cy="8302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Baixa presença de P&amp;D no setor produtivo brasileiro reflete política de substituição de importações dos anos 70 </a:t>
            </a:r>
          </a:p>
        </p:txBody>
      </p:sp>
    </p:spTree>
    <p:extLst>
      <p:ext uri="{BB962C8B-B14F-4D97-AF65-F5344CB8AC3E}">
        <p14:creationId xmlns:p14="http://schemas.microsoft.com/office/powerpoint/2010/main" val="256040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pt-BR" dirty="0">
                <a:latin typeface="Calibri" charset="0"/>
              </a:rPr>
              <a:t>O paradoxo de </a:t>
            </a:r>
            <a:r>
              <a:rPr lang="pt-BR" dirty="0" err="1" smtClean="0">
                <a:latin typeface="Calibri" charset="0"/>
              </a:rPr>
              <a:t>Prebisch</a:t>
            </a:r>
            <a:r>
              <a:rPr lang="pt-BR" dirty="0" smtClean="0">
                <a:latin typeface="Calibri" charset="0"/>
              </a:rPr>
              <a:t> (e de muitos outros...)</a:t>
            </a:r>
            <a:endParaRPr lang="pt-BR" dirty="0">
              <a:latin typeface="Calibri" charset="0"/>
            </a:endParaRPr>
          </a:p>
        </p:txBody>
      </p:sp>
      <p:pic>
        <p:nvPicPr>
          <p:cNvPr id="5" name="Picture 8" descr="http://1.bp.blogspot.com/_qP1snsgiFzk/SfMTHtEdXUI/AAAAAAAABso/2OEiTyxSaCs/s400/raulpreb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1800199" cy="22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1.bp.blogspot.com/_nQ4-i5AEj1k/SQ35b_2SOiI/AAAAAAAABAA/o0zpQIGNaAQ/s400/portinari_ca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21178"/>
            <a:ext cx="3456384" cy="222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orneliodigital.com/imagens/parana/so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438699"/>
            <a:ext cx="3492432" cy="23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268760"/>
            <a:ext cx="3085976" cy="2177987"/>
          </a:xfrm>
          <a:prstGeom prst="rect">
            <a:avLst/>
          </a:prstGeom>
        </p:spPr>
      </p:pic>
      <p:sp>
        <p:nvSpPr>
          <p:cNvPr id="39939" name="Retângulo 3"/>
          <p:cNvSpPr>
            <a:spLocks noChangeArrowheads="1"/>
          </p:cNvSpPr>
          <p:nvPr/>
        </p:nvSpPr>
        <p:spPr bwMode="auto">
          <a:xfrm>
            <a:off x="755576" y="3140968"/>
            <a:ext cx="8034337" cy="1569660"/>
          </a:xfrm>
          <a:prstGeom prst="rect">
            <a:avLst/>
          </a:prstGeom>
          <a:solidFill>
            <a:srgbClr val="D0D0E3">
              <a:alpha val="82000"/>
            </a:srgbClr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Como a substituição de importações criou uma indústria sem P&amp;D local, as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oportunidades para a C&amp;T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brasileira estão mais ligadas à nova economia do conhecimento da natureza do que à indústria instalada no País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335713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Na prática, a teoria é outra…</a:t>
            </a:r>
            <a:endParaRPr lang="pt-BR">
              <a:latin typeface="Calibri" charset="0"/>
            </a:endParaRPr>
          </a:p>
        </p:txBody>
      </p:sp>
      <p:sp>
        <p:nvSpPr>
          <p:cNvPr id="72707" name="Retângulo 11"/>
          <p:cNvSpPr>
            <a:spLocks noChangeArrowheads="1"/>
          </p:cNvSpPr>
          <p:nvPr/>
        </p:nvSpPr>
        <p:spPr bwMode="auto">
          <a:xfrm>
            <a:off x="1143000" y="5929313"/>
            <a:ext cx="7315200" cy="83026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>
                <a:solidFill>
                  <a:srgbClr val="000066"/>
                </a:solidFill>
                <a:latin typeface="Calibri" charset="0"/>
              </a:rPr>
              <a:t>O que fazer quando você é um cientista do terceiro mundo?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2616200" y="2524125"/>
            <a:ext cx="1120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de-DE" sz="1600" b="1">
                <a:solidFill>
                  <a:schemeClr val="bg2"/>
                </a:solidFill>
                <a:latin typeface="Humnst777 BT" charset="0"/>
              </a:rPr>
              <a:t>Problema</a:t>
            </a:r>
            <a:endParaRPr lang="en-US" sz="1600" b="1">
              <a:solidFill>
                <a:schemeClr val="bg2"/>
              </a:solidFill>
              <a:latin typeface="Humnst777 BT" charset="0"/>
            </a:endParaRP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4686300" y="2598738"/>
            <a:ext cx="1223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de-DE" sz="1600" b="1">
                <a:solidFill>
                  <a:schemeClr val="bg2"/>
                </a:solidFill>
                <a:latin typeface="Humnst777 BT" charset="0"/>
              </a:rPr>
              <a:t>Hipótese</a:t>
            </a:r>
            <a:endParaRPr lang="en-US" sz="1600" b="1">
              <a:solidFill>
                <a:schemeClr val="bg2"/>
              </a:solidFill>
              <a:latin typeface="Humnst777 BT" charset="0"/>
            </a:endParaRPr>
          </a:p>
        </p:txBody>
      </p:sp>
      <p:sp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4543425" y="4060825"/>
            <a:ext cx="1946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de-DE" sz="1600" b="1">
                <a:solidFill>
                  <a:schemeClr val="bg2"/>
                </a:solidFill>
                <a:latin typeface="Humnst777 BT" charset="0"/>
              </a:rPr>
              <a:t>Experimento</a:t>
            </a:r>
            <a:endParaRPr lang="en-US" sz="1600" b="1">
              <a:solidFill>
                <a:schemeClr val="bg2"/>
              </a:solidFill>
              <a:latin typeface="Humnst777 BT" charset="0"/>
            </a:endParaRPr>
          </a:p>
        </p:txBody>
      </p:sp>
      <p:sp>
        <p:nvSpPr>
          <p:cNvPr id="72711" name="Text Box 9"/>
          <p:cNvSpPr txBox="1">
            <a:spLocks noChangeArrowheads="1"/>
          </p:cNvSpPr>
          <p:nvPr/>
        </p:nvSpPr>
        <p:spPr bwMode="auto">
          <a:xfrm>
            <a:off x="2867025" y="4289425"/>
            <a:ext cx="148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de-DE" sz="1600" b="1">
                <a:solidFill>
                  <a:schemeClr val="bg2"/>
                </a:solidFill>
                <a:latin typeface="Humnst777 BT" charset="0"/>
              </a:rPr>
              <a:t>Resultados e </a:t>
            </a:r>
          </a:p>
          <a:p>
            <a:pPr algn="ctr"/>
            <a:r>
              <a:rPr lang="de-DE" sz="1600" b="1">
                <a:solidFill>
                  <a:schemeClr val="bg2"/>
                </a:solidFill>
                <a:latin typeface="Humnst777 BT" charset="0"/>
              </a:rPr>
              <a:t>Conclusões</a:t>
            </a:r>
          </a:p>
        </p:txBody>
      </p:sp>
      <p:sp>
        <p:nvSpPr>
          <p:cNvPr id="72712" name="Line 10"/>
          <p:cNvSpPr>
            <a:spLocks noChangeShapeType="1"/>
          </p:cNvSpPr>
          <p:nvPr/>
        </p:nvSpPr>
        <p:spPr bwMode="auto">
          <a:xfrm>
            <a:off x="3578225" y="2073275"/>
            <a:ext cx="1382713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12"/>
          <p:cNvSpPr>
            <a:spLocks noChangeShapeType="1"/>
          </p:cNvSpPr>
          <p:nvPr/>
        </p:nvSpPr>
        <p:spPr bwMode="auto">
          <a:xfrm>
            <a:off x="6294438" y="2706688"/>
            <a:ext cx="1587" cy="1168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15"/>
          <p:cNvSpPr>
            <a:spLocks noChangeShapeType="1"/>
          </p:cNvSpPr>
          <p:nvPr/>
        </p:nvSpPr>
        <p:spPr bwMode="auto">
          <a:xfrm>
            <a:off x="3551238" y="5313363"/>
            <a:ext cx="138271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Line 16"/>
          <p:cNvSpPr>
            <a:spLocks noChangeShapeType="1"/>
          </p:cNvSpPr>
          <p:nvPr/>
        </p:nvSpPr>
        <p:spPr bwMode="auto">
          <a:xfrm flipV="1">
            <a:off x="2398713" y="3587750"/>
            <a:ext cx="3175" cy="1168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7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Brazil: </a:t>
            </a:r>
            <a:r>
              <a:rPr lang="pt-BR" dirty="0" err="1" smtClean="0"/>
              <a:t>strong</a:t>
            </a:r>
            <a:r>
              <a:rPr lang="pt-BR" dirty="0" smtClean="0"/>
              <a:t> </a:t>
            </a:r>
            <a:r>
              <a:rPr lang="pt-BR" dirty="0" err="1" smtClean="0"/>
              <a:t>growth</a:t>
            </a:r>
            <a:r>
              <a:rPr lang="pt-BR" dirty="0" smtClean="0"/>
              <a:t> in </a:t>
            </a:r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scientific</a:t>
            </a:r>
            <a:r>
              <a:rPr lang="pt-BR" dirty="0" smtClean="0"/>
              <a:t> </a:t>
            </a:r>
            <a:r>
              <a:rPr lang="pt-BR" dirty="0" err="1" smtClean="0"/>
              <a:t>articles</a:t>
            </a:r>
            <a:r>
              <a:rPr lang="pt-BR" dirty="0" smtClean="0"/>
              <a:t>, 1995-2010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960" y="1556792"/>
            <a:ext cx="6314548" cy="465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4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CAPES Budget</a:t>
            </a:r>
          </a:p>
        </p:txBody>
      </p:sp>
      <p:pic>
        <p:nvPicPr>
          <p:cNvPr id="449541" name="Object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268760"/>
            <a:ext cx="6769100" cy="4960938"/>
          </a:xfrm>
          <a:prstGeom prst="rect">
            <a:avLst/>
          </a:prstGeom>
          <a:noFill/>
        </p:spPr>
      </p:pic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5867400" y="6165850"/>
            <a:ext cx="11509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900">
                <a:effectLst/>
                <a:latin typeface="GillSans" charset="0"/>
              </a:rPr>
              <a:t>US$ = 1.67/R$</a:t>
            </a:r>
          </a:p>
        </p:txBody>
      </p:sp>
    </p:spTree>
    <p:extLst>
      <p:ext uri="{BB962C8B-B14F-4D97-AF65-F5344CB8AC3E}">
        <p14:creationId xmlns:p14="http://schemas.microsoft.com/office/powerpoint/2010/main" val="31680394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696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Brazilian Science: Europeans in the tropics?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333831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83290521"/>
              </p:ext>
            </p:extLst>
          </p:nvPr>
        </p:nvGraphicFramePr>
        <p:xfrm>
          <a:off x="683568" y="1196752"/>
          <a:ext cx="7776864" cy="473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4" imgW="4905487" imgH="3029067" progId="Excel.Sheet.8">
                  <p:embed/>
                </p:oleObj>
              </mc:Choice>
              <mc:Fallback>
                <p:oleObj name="Worksheet" r:id="rId4" imgW="4905487" imgH="30290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96752"/>
                        <a:ext cx="7776864" cy="4731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/>
          </p:cNvSpPr>
          <p:nvPr/>
        </p:nvSpPr>
        <p:spPr bwMode="auto">
          <a:xfrm>
            <a:off x="755576" y="6021289"/>
            <a:ext cx="7632848" cy="83671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 dirty="0" smtClean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Brazilian science covers all areas of knowledge: makes us wiser, but not richer (resources are spread too thinly)</a:t>
            </a:r>
            <a:endParaRPr lang="en-US" sz="2400" dirty="0">
              <a:solidFill>
                <a:srgbClr val="00005E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1679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5657671"/>
            <a:ext cx="194421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Daiane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dos Santos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40% African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40% European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20% Amerindian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6632"/>
            <a:ext cx="1676828" cy="2457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6772"/>
            <a:ext cx="1872208" cy="247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260648"/>
            <a:ext cx="2349437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2924944"/>
            <a:ext cx="1853952" cy="278092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2996952"/>
            <a:ext cx="1944216" cy="259228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004048" y="5657671"/>
            <a:ext cx="237626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Neguinho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Beija-Flor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32% African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57% European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1% Amerindian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9712" y="2276872"/>
            <a:ext cx="5688632" cy="584776"/>
          </a:xfrm>
          <a:prstGeom prst="rect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“Die </a:t>
            </a:r>
            <a:r>
              <a:rPr lang="en-US" sz="32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brasilianische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melange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”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3234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FAPESP </a:t>
            </a:r>
            <a:r>
              <a:rPr lang="pt-BR" dirty="0" err="1" smtClean="0"/>
              <a:t>expenditures</a:t>
            </a:r>
            <a:r>
              <a:rPr lang="pt-BR" dirty="0" smtClean="0"/>
              <a:t>, 2011</a:t>
            </a:r>
            <a:r>
              <a:rPr lang="pt-BR" dirty="0"/>
              <a:t> </a:t>
            </a:r>
            <a:r>
              <a:rPr lang="pt-BR" dirty="0" smtClean="0"/>
              <a:t>(US$ 500 </a:t>
            </a:r>
            <a:r>
              <a:rPr lang="pt-BR" dirty="0" err="1" smtClean="0"/>
              <a:t>million</a:t>
            </a:r>
            <a:r>
              <a:rPr lang="pt-BR" dirty="0" smtClean="0"/>
              <a:t>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47" y="1556794"/>
            <a:ext cx="7178644" cy="46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4"/>
          <p:cNvSpPr/>
          <p:nvPr/>
        </p:nvSpPr>
        <p:spPr>
          <a:xfrm>
            <a:off x="467544" y="6488113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Brito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Cruz (FAPESP)</a:t>
            </a:r>
          </a:p>
        </p:txBody>
      </p:sp>
    </p:spTree>
    <p:extLst>
      <p:ext uri="{BB962C8B-B14F-4D97-AF65-F5344CB8AC3E}">
        <p14:creationId xmlns:p14="http://schemas.microsoft.com/office/powerpoint/2010/main" val="60985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Ciência Brasileira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lum bright="-4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385762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tângulo 3"/>
          <p:cNvSpPr>
            <a:spLocks noChangeArrowheads="1"/>
          </p:cNvSpPr>
          <p:nvPr/>
        </p:nvSpPr>
        <p:spPr bwMode="auto">
          <a:xfrm>
            <a:off x="571500" y="5572125"/>
            <a:ext cx="3857625" cy="285750"/>
          </a:xfrm>
          <a:prstGeom prst="rect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lum bright="-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4375"/>
            <a:ext cx="44053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6188"/>
            <a:ext cx="41290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78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Produção científica brasileira (% do mundo)</a:t>
            </a:r>
          </a:p>
        </p:txBody>
      </p:sp>
      <p:graphicFrame>
        <p:nvGraphicFramePr>
          <p:cNvPr id="3" name="Gráfico 2"/>
          <p:cNvGraphicFramePr/>
          <p:nvPr/>
        </p:nvGraphicFramePr>
        <p:xfrm>
          <a:off x="539552" y="1196751"/>
          <a:ext cx="8604448" cy="566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211960" y="22423"/>
            <a:ext cx="487396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source: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“Brazilian Science on the Rise”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, Thomson Reuters, 2009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8460432" cy="49638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Ciencia</a:t>
            </a:r>
            <a:r>
              <a:rPr lang="en-US" dirty="0" smtClean="0"/>
              <a:t>: </a:t>
            </a:r>
            <a:r>
              <a:rPr lang="en-US" dirty="0" err="1" smtClean="0"/>
              <a:t>Brasil</a:t>
            </a:r>
            <a:r>
              <a:rPr lang="en-US" dirty="0" smtClean="0"/>
              <a:t> 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demais</a:t>
            </a:r>
            <a:r>
              <a:rPr lang="en-US" dirty="0" smtClean="0"/>
              <a:t> BRICKS (2007-2011)</a:t>
            </a:r>
            <a:endParaRPr lang="en-US" dirty="0"/>
          </a:p>
        </p:txBody>
      </p:sp>
      <p:sp>
        <p:nvSpPr>
          <p:cNvPr id="6" name="Retângulo 4"/>
          <p:cNvSpPr/>
          <p:nvPr/>
        </p:nvSpPr>
        <p:spPr>
          <a:xfrm>
            <a:off x="5148064" y="25820"/>
            <a:ext cx="399593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source: “Building BRICKS”, Thomson Reuters, 2013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11560" y="1484784"/>
            <a:ext cx="1728192" cy="4608512"/>
          </a:xfrm>
          <a:prstGeom prst="rect">
            <a:avLst/>
          </a:prstGeom>
          <a:noFill/>
          <a:ln w="38100" cap="flat" cmpd="dbl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tângulo 4"/>
          <p:cNvSpPr/>
          <p:nvPr/>
        </p:nvSpPr>
        <p:spPr>
          <a:xfrm>
            <a:off x="1907704" y="6309320"/>
            <a:ext cx="601216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Brasil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é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forte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Ciências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da Vida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80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4"/>
          <p:cNvSpPr>
            <a:spLocks noGrp="1" noChangeArrowheads="1"/>
          </p:cNvSpPr>
          <p:nvPr>
            <p:ph type="title"/>
          </p:nvPr>
        </p:nvSpPr>
        <p:spPr>
          <a:xfrm>
            <a:off x="695325" y="344488"/>
            <a:ext cx="8448675" cy="762000"/>
          </a:xfrm>
        </p:spPr>
        <p:txBody>
          <a:bodyPr/>
          <a:lstStyle/>
          <a:p>
            <a:r>
              <a:rPr lang="pt-BR" dirty="0" smtClean="0">
                <a:latin typeface="Calibri" charset="0"/>
              </a:rPr>
              <a:t>Science in </a:t>
            </a:r>
            <a:r>
              <a:rPr lang="pt-BR" dirty="0" err="1" smtClean="0">
                <a:latin typeface="Calibri" charset="0"/>
              </a:rPr>
              <a:t>Brazil</a:t>
            </a:r>
            <a:r>
              <a:rPr lang="pt-BR" dirty="0" smtClean="0">
                <a:latin typeface="Calibri" charset="0"/>
              </a:rPr>
              <a:t>: </a:t>
            </a:r>
            <a:r>
              <a:rPr lang="pt-BR" dirty="0" err="1" smtClean="0">
                <a:latin typeface="Calibri" charset="0"/>
              </a:rPr>
              <a:t>the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Capricorn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triangle</a:t>
            </a:r>
            <a:endParaRPr lang="pt-BR" dirty="0">
              <a:latin typeface="Calibri" charset="0"/>
            </a:endParaRPr>
          </a:p>
        </p:txBody>
      </p:sp>
      <p:sp>
        <p:nvSpPr>
          <p:cNvPr id="47106" name="Line 6"/>
          <p:cNvSpPr>
            <a:spLocks noChangeShapeType="1"/>
          </p:cNvSpPr>
          <p:nvPr/>
        </p:nvSpPr>
        <p:spPr bwMode="auto">
          <a:xfrm flipH="1" flipV="1">
            <a:off x="1763688" y="1340768"/>
            <a:ext cx="1" cy="3816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Text Box 13"/>
          <p:cNvSpPr txBox="1">
            <a:spLocks noChangeArrowheads="1"/>
          </p:cNvSpPr>
          <p:nvPr/>
        </p:nvSpPr>
        <p:spPr bwMode="auto">
          <a:xfrm rot="5400000" flipH="1" flipV="1">
            <a:off x="921544" y="2721769"/>
            <a:ext cx="514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externa </a:t>
            </a:r>
          </a:p>
        </p:txBody>
      </p:sp>
      <p:sp>
        <p:nvSpPr>
          <p:cNvPr id="47108" name="Text Box 12"/>
          <p:cNvSpPr txBox="1">
            <a:spLocks noChangeArrowheads="1"/>
          </p:cNvSpPr>
          <p:nvPr/>
        </p:nvSpPr>
        <p:spPr bwMode="auto">
          <a:xfrm>
            <a:off x="1043608" y="5805264"/>
            <a:ext cx="7366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External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agenda: global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problems</a:t>
            </a:r>
            <a:endParaRPr lang="pt-BR" dirty="0" smtClean="0">
              <a:solidFill>
                <a:srgbClr val="00005E"/>
              </a:solidFill>
              <a:latin typeface="Calibri" charset="0"/>
            </a:endParaRPr>
          </a:p>
          <a:p>
            <a:pPr algn="ctr" eaLnBrk="1" hangingPunct="1"/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Internal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agenda:  local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problems</a:t>
            </a:r>
            <a:endParaRPr lang="pt-BR" dirty="0">
              <a:solidFill>
                <a:srgbClr val="00005E"/>
              </a:solidFill>
              <a:latin typeface="Calibri" charset="0"/>
            </a:endParaRPr>
          </a:p>
        </p:txBody>
      </p:sp>
      <p:sp>
        <p:nvSpPr>
          <p:cNvPr id="47129" name="Line 5"/>
          <p:cNvSpPr>
            <a:spLocks noChangeShapeType="1"/>
          </p:cNvSpPr>
          <p:nvPr/>
        </p:nvSpPr>
        <p:spPr bwMode="auto">
          <a:xfrm flipV="1">
            <a:off x="1763688" y="5157192"/>
            <a:ext cx="439248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Triângulo retângulo 19"/>
          <p:cNvSpPr>
            <a:spLocks noChangeArrowheads="1"/>
          </p:cNvSpPr>
          <p:nvPr/>
        </p:nvSpPr>
        <p:spPr bwMode="auto">
          <a:xfrm>
            <a:off x="1785938" y="1772816"/>
            <a:ext cx="3929062" cy="3357563"/>
          </a:xfrm>
          <a:prstGeom prst="rtTriangle">
            <a:avLst/>
          </a:prstGeom>
          <a:gradFill rotWithShape="1">
            <a:gsLst>
              <a:gs pos="0">
                <a:srgbClr val="CC9900"/>
              </a:gs>
              <a:gs pos="34000">
                <a:srgbClr val="CC9900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7131" name="Text Box 9"/>
          <p:cNvSpPr txBox="1">
            <a:spLocks noChangeArrowheads="1"/>
          </p:cNvSpPr>
          <p:nvPr/>
        </p:nvSpPr>
        <p:spPr bwMode="auto">
          <a:xfrm>
            <a:off x="4554211" y="3786982"/>
            <a:ext cx="2428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Environment</a:t>
            </a:r>
            <a:r>
              <a:rPr lang="pt-BR" sz="1800" b="1" dirty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pt-BR" sz="1800" b="1" dirty="0" smtClean="0">
                <a:solidFill>
                  <a:srgbClr val="000066"/>
                </a:solidFill>
                <a:latin typeface="Calibri" charset="0"/>
              </a:rPr>
              <a:t>&amp; </a:t>
            </a:r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Ecology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2" name="Text Box 9"/>
          <p:cNvSpPr txBox="1">
            <a:spLocks noChangeArrowheads="1"/>
          </p:cNvSpPr>
          <p:nvPr/>
        </p:nvSpPr>
        <p:spPr bwMode="auto">
          <a:xfrm>
            <a:off x="2926336" y="2508360"/>
            <a:ext cx="132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Engineering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3" name="Text Box 9"/>
          <p:cNvSpPr txBox="1">
            <a:spLocks noChangeArrowheads="1"/>
          </p:cNvSpPr>
          <p:nvPr/>
        </p:nvSpPr>
        <p:spPr bwMode="auto">
          <a:xfrm>
            <a:off x="5464944" y="4624918"/>
            <a:ext cx="2148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Agricultural</a:t>
            </a:r>
            <a:r>
              <a:rPr lang="pt-BR" sz="1800" b="1" dirty="0" smtClean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sciences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4" name="Text Box 9"/>
          <p:cNvSpPr txBox="1">
            <a:spLocks noChangeArrowheads="1"/>
          </p:cNvSpPr>
          <p:nvPr/>
        </p:nvSpPr>
        <p:spPr bwMode="auto">
          <a:xfrm>
            <a:off x="3398780" y="2887147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Chemistry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5" name="Text Box 9"/>
          <p:cNvSpPr txBox="1">
            <a:spLocks noChangeArrowheads="1"/>
          </p:cNvSpPr>
          <p:nvPr/>
        </p:nvSpPr>
        <p:spPr bwMode="auto">
          <a:xfrm>
            <a:off x="5043131" y="415507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Pharmacology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6" name="Text Box 9"/>
          <p:cNvSpPr txBox="1">
            <a:spLocks noChangeArrowheads="1"/>
          </p:cNvSpPr>
          <p:nvPr/>
        </p:nvSpPr>
        <p:spPr bwMode="auto">
          <a:xfrm>
            <a:off x="1754097" y="1403484"/>
            <a:ext cx="1447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Matemathics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7" name="Text Box 9"/>
          <p:cNvSpPr txBox="1">
            <a:spLocks noChangeArrowheads="1"/>
          </p:cNvSpPr>
          <p:nvPr/>
        </p:nvSpPr>
        <p:spPr bwMode="auto">
          <a:xfrm>
            <a:off x="2541194" y="2139028"/>
            <a:ext cx="87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Physics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8" name="Text Box 9"/>
          <p:cNvSpPr txBox="1">
            <a:spLocks noChangeArrowheads="1"/>
          </p:cNvSpPr>
          <p:nvPr/>
        </p:nvSpPr>
        <p:spPr bwMode="auto">
          <a:xfrm>
            <a:off x="2136235" y="1769696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Computing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9" name="Text Box 12"/>
          <p:cNvSpPr txBox="1">
            <a:spLocks noChangeArrowheads="1"/>
          </p:cNvSpPr>
          <p:nvPr/>
        </p:nvSpPr>
        <p:spPr bwMode="auto">
          <a:xfrm>
            <a:off x="1714500" y="5214938"/>
            <a:ext cx="1874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interna</a:t>
            </a:r>
          </a:p>
        </p:txBody>
      </p:sp>
      <p:sp>
        <p:nvSpPr>
          <p:cNvPr id="47141" name="Text Box 12"/>
          <p:cNvSpPr txBox="1">
            <a:spLocks noChangeArrowheads="1"/>
          </p:cNvSpPr>
          <p:nvPr/>
        </p:nvSpPr>
        <p:spPr bwMode="auto">
          <a:xfrm>
            <a:off x="5580112" y="5157192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47142" name="Text Box 12"/>
          <p:cNvSpPr txBox="1">
            <a:spLocks noChangeArrowheads="1"/>
          </p:cNvSpPr>
          <p:nvPr/>
        </p:nvSpPr>
        <p:spPr bwMode="auto">
          <a:xfrm>
            <a:off x="1043608" y="1412776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067944" y="3378623"/>
            <a:ext cx="2416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Biology</a:t>
            </a:r>
            <a:r>
              <a:rPr lang="pt-BR" sz="1800" b="1" dirty="0" smtClean="0">
                <a:solidFill>
                  <a:srgbClr val="000066"/>
                </a:solidFill>
                <a:latin typeface="Calibri" charset="0"/>
              </a:rPr>
              <a:t> &amp; </a:t>
            </a:r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Biochemistry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4"/>
          <p:cNvSpPr>
            <a:spLocks noGrp="1" noChangeArrowheads="1"/>
          </p:cNvSpPr>
          <p:nvPr>
            <p:ph type="title"/>
          </p:nvPr>
        </p:nvSpPr>
        <p:spPr>
          <a:xfrm>
            <a:off x="695325" y="344488"/>
            <a:ext cx="8448675" cy="762000"/>
          </a:xfrm>
        </p:spPr>
        <p:txBody>
          <a:bodyPr/>
          <a:lstStyle/>
          <a:p>
            <a:r>
              <a:rPr lang="pt-BR" dirty="0" smtClean="0">
                <a:latin typeface="Calibri" charset="0"/>
              </a:rPr>
              <a:t>Science in </a:t>
            </a:r>
            <a:r>
              <a:rPr lang="pt-BR" dirty="0" err="1" smtClean="0">
                <a:latin typeface="Calibri" charset="0"/>
              </a:rPr>
              <a:t>Brazil</a:t>
            </a:r>
            <a:r>
              <a:rPr lang="pt-BR" dirty="0" smtClean="0">
                <a:latin typeface="Calibri" charset="0"/>
              </a:rPr>
              <a:t>: </a:t>
            </a:r>
            <a:r>
              <a:rPr lang="pt-BR" dirty="0" err="1" smtClean="0">
                <a:latin typeface="Calibri" charset="0"/>
              </a:rPr>
              <a:t>the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Capricorn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triangle</a:t>
            </a:r>
            <a:endParaRPr lang="pt-BR" dirty="0">
              <a:latin typeface="Calibri" charset="0"/>
            </a:endParaRPr>
          </a:p>
        </p:txBody>
      </p:sp>
      <p:sp>
        <p:nvSpPr>
          <p:cNvPr id="47106" name="Line 6"/>
          <p:cNvSpPr>
            <a:spLocks noChangeShapeType="1"/>
          </p:cNvSpPr>
          <p:nvPr/>
        </p:nvSpPr>
        <p:spPr bwMode="auto">
          <a:xfrm flipH="1" flipV="1">
            <a:off x="1763688" y="1340768"/>
            <a:ext cx="1" cy="3816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Text Box 13"/>
          <p:cNvSpPr txBox="1">
            <a:spLocks noChangeArrowheads="1"/>
          </p:cNvSpPr>
          <p:nvPr/>
        </p:nvSpPr>
        <p:spPr bwMode="auto">
          <a:xfrm rot="5400000" flipH="1" flipV="1">
            <a:off x="921544" y="2721769"/>
            <a:ext cx="514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externa </a:t>
            </a:r>
          </a:p>
        </p:txBody>
      </p:sp>
      <p:sp>
        <p:nvSpPr>
          <p:cNvPr id="47108" name="Text Box 12"/>
          <p:cNvSpPr txBox="1">
            <a:spLocks noChangeArrowheads="1"/>
          </p:cNvSpPr>
          <p:nvPr/>
        </p:nvSpPr>
        <p:spPr bwMode="auto">
          <a:xfrm>
            <a:off x="1013437" y="5719226"/>
            <a:ext cx="7366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Brazil’s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share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of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the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world’s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scientific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output</a:t>
            </a:r>
            <a:endParaRPr lang="pt-BR" dirty="0">
              <a:solidFill>
                <a:srgbClr val="00005E"/>
              </a:solidFill>
              <a:latin typeface="Calibri" charset="0"/>
            </a:endParaRPr>
          </a:p>
        </p:txBody>
      </p:sp>
      <p:sp>
        <p:nvSpPr>
          <p:cNvPr id="47129" name="Line 5"/>
          <p:cNvSpPr>
            <a:spLocks noChangeShapeType="1"/>
          </p:cNvSpPr>
          <p:nvPr/>
        </p:nvSpPr>
        <p:spPr bwMode="auto">
          <a:xfrm flipV="1">
            <a:off x="1763688" y="5157192"/>
            <a:ext cx="439248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Triângulo retângulo 19"/>
          <p:cNvSpPr>
            <a:spLocks noChangeArrowheads="1"/>
          </p:cNvSpPr>
          <p:nvPr/>
        </p:nvSpPr>
        <p:spPr bwMode="auto">
          <a:xfrm>
            <a:off x="1785938" y="1772816"/>
            <a:ext cx="3929062" cy="3357563"/>
          </a:xfrm>
          <a:prstGeom prst="rtTriangle">
            <a:avLst/>
          </a:prstGeom>
          <a:gradFill rotWithShape="1">
            <a:gsLst>
              <a:gs pos="0">
                <a:srgbClr val="CC9900"/>
              </a:gs>
              <a:gs pos="34000">
                <a:srgbClr val="CC9900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7131" name="Text Box 9"/>
          <p:cNvSpPr txBox="1">
            <a:spLocks noChangeArrowheads="1"/>
          </p:cNvSpPr>
          <p:nvPr/>
        </p:nvSpPr>
        <p:spPr bwMode="auto">
          <a:xfrm>
            <a:off x="4500565" y="3763964"/>
            <a:ext cx="2428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Environment</a:t>
            </a:r>
            <a:r>
              <a:rPr lang="pt-BR" sz="1800" b="1" dirty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pt-BR" sz="1800" b="1" dirty="0" smtClean="0">
                <a:solidFill>
                  <a:srgbClr val="000066"/>
                </a:solidFill>
                <a:latin typeface="Calibri" charset="0"/>
              </a:rPr>
              <a:t>&amp; </a:t>
            </a:r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Ecology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2" name="Text Box 9"/>
          <p:cNvSpPr txBox="1">
            <a:spLocks noChangeArrowheads="1"/>
          </p:cNvSpPr>
          <p:nvPr/>
        </p:nvSpPr>
        <p:spPr bwMode="auto">
          <a:xfrm>
            <a:off x="2926336" y="2508360"/>
            <a:ext cx="132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Engineering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3" name="Text Box 9"/>
          <p:cNvSpPr txBox="1">
            <a:spLocks noChangeArrowheads="1"/>
          </p:cNvSpPr>
          <p:nvPr/>
        </p:nvSpPr>
        <p:spPr bwMode="auto">
          <a:xfrm>
            <a:off x="5464944" y="4595892"/>
            <a:ext cx="2148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Agricultural</a:t>
            </a:r>
            <a:r>
              <a:rPr lang="pt-BR" sz="1800" b="1" dirty="0" smtClean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sciences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4" name="Text Box 9"/>
          <p:cNvSpPr txBox="1">
            <a:spLocks noChangeArrowheads="1"/>
          </p:cNvSpPr>
          <p:nvPr/>
        </p:nvSpPr>
        <p:spPr bwMode="auto">
          <a:xfrm>
            <a:off x="3398780" y="2887147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Chemistry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5" name="Text Box 9"/>
          <p:cNvSpPr txBox="1">
            <a:spLocks noChangeArrowheads="1"/>
          </p:cNvSpPr>
          <p:nvPr/>
        </p:nvSpPr>
        <p:spPr bwMode="auto">
          <a:xfrm>
            <a:off x="5043131" y="415507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Pharmacology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6" name="Text Box 9"/>
          <p:cNvSpPr txBox="1">
            <a:spLocks noChangeArrowheads="1"/>
          </p:cNvSpPr>
          <p:nvPr/>
        </p:nvSpPr>
        <p:spPr bwMode="auto">
          <a:xfrm>
            <a:off x="1754097" y="1403484"/>
            <a:ext cx="1447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Matemathics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7" name="Text Box 9"/>
          <p:cNvSpPr txBox="1">
            <a:spLocks noChangeArrowheads="1"/>
          </p:cNvSpPr>
          <p:nvPr/>
        </p:nvSpPr>
        <p:spPr bwMode="auto">
          <a:xfrm>
            <a:off x="2541194" y="2139028"/>
            <a:ext cx="87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Physics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8" name="Text Box 9"/>
          <p:cNvSpPr txBox="1">
            <a:spLocks noChangeArrowheads="1"/>
          </p:cNvSpPr>
          <p:nvPr/>
        </p:nvSpPr>
        <p:spPr bwMode="auto">
          <a:xfrm>
            <a:off x="2136235" y="1769696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Computing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9" name="Text Box 12"/>
          <p:cNvSpPr txBox="1">
            <a:spLocks noChangeArrowheads="1"/>
          </p:cNvSpPr>
          <p:nvPr/>
        </p:nvSpPr>
        <p:spPr bwMode="auto">
          <a:xfrm>
            <a:off x="1714500" y="5214938"/>
            <a:ext cx="1874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interna</a:t>
            </a:r>
          </a:p>
        </p:txBody>
      </p:sp>
      <p:sp>
        <p:nvSpPr>
          <p:cNvPr id="47141" name="Text Box 12"/>
          <p:cNvSpPr txBox="1">
            <a:spLocks noChangeArrowheads="1"/>
          </p:cNvSpPr>
          <p:nvPr/>
        </p:nvSpPr>
        <p:spPr bwMode="auto">
          <a:xfrm>
            <a:off x="5580112" y="5157192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47142" name="Text Box 12"/>
          <p:cNvSpPr txBox="1">
            <a:spLocks noChangeArrowheads="1"/>
          </p:cNvSpPr>
          <p:nvPr/>
        </p:nvSpPr>
        <p:spPr bwMode="auto">
          <a:xfrm>
            <a:off x="1043608" y="1412776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054016" y="3284984"/>
            <a:ext cx="2416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Biology</a:t>
            </a:r>
            <a:r>
              <a:rPr lang="pt-BR" sz="1800" b="1" dirty="0" smtClean="0">
                <a:solidFill>
                  <a:srgbClr val="000066"/>
                </a:solidFill>
                <a:latin typeface="Calibri" charset="0"/>
              </a:rPr>
              <a:t> &amp; </a:t>
            </a:r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Biochemistry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72905"/>
              </p:ext>
            </p:extLst>
          </p:nvPr>
        </p:nvGraphicFramePr>
        <p:xfrm>
          <a:off x="7812088" y="1340768"/>
          <a:ext cx="720725" cy="36392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0725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1,8%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1,3%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FFEBB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2,3%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FDD05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1,5%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1,8%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2,2%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FDD05F"/>
                    </a:solidFill>
                  </a:tcPr>
                </a:tc>
              </a:tr>
              <a:tr h="465185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2,7%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2,8%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5,4%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</a:tbl>
          </a:graphicData>
        </a:graphic>
      </p:graphicFrame>
      <p:sp>
        <p:nvSpPr>
          <p:cNvPr id="21" name="Retângulo 4"/>
          <p:cNvSpPr/>
          <p:nvPr/>
        </p:nvSpPr>
        <p:spPr>
          <a:xfrm>
            <a:off x="4054016" y="6550223"/>
            <a:ext cx="508998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source: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“Brazilian Science on the Rise”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, Thomson Reuters, 2009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3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4"/>
          <p:cNvSpPr>
            <a:spLocks noGrp="1" noChangeArrowheads="1"/>
          </p:cNvSpPr>
          <p:nvPr>
            <p:ph type="title"/>
          </p:nvPr>
        </p:nvSpPr>
        <p:spPr>
          <a:xfrm>
            <a:off x="695325" y="344488"/>
            <a:ext cx="8448675" cy="762000"/>
          </a:xfrm>
        </p:spPr>
        <p:txBody>
          <a:bodyPr/>
          <a:lstStyle/>
          <a:p>
            <a:r>
              <a:rPr lang="pt-BR" dirty="0" smtClean="0">
                <a:latin typeface="Calibri" charset="0"/>
              </a:rPr>
              <a:t>Science in </a:t>
            </a:r>
            <a:r>
              <a:rPr lang="pt-BR" dirty="0" err="1" smtClean="0">
                <a:latin typeface="Calibri" charset="0"/>
              </a:rPr>
              <a:t>Brazil</a:t>
            </a:r>
            <a:r>
              <a:rPr lang="pt-BR" dirty="0" smtClean="0">
                <a:latin typeface="Calibri" charset="0"/>
              </a:rPr>
              <a:t>: </a:t>
            </a:r>
            <a:r>
              <a:rPr lang="pt-BR" dirty="0" err="1" smtClean="0">
                <a:latin typeface="Calibri" charset="0"/>
              </a:rPr>
              <a:t>the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Capricorn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triangle</a:t>
            </a:r>
            <a:endParaRPr lang="pt-BR" dirty="0">
              <a:latin typeface="Calibri" charset="0"/>
            </a:endParaRPr>
          </a:p>
        </p:txBody>
      </p:sp>
      <p:sp>
        <p:nvSpPr>
          <p:cNvPr id="47106" name="Line 6"/>
          <p:cNvSpPr>
            <a:spLocks noChangeShapeType="1"/>
          </p:cNvSpPr>
          <p:nvPr/>
        </p:nvSpPr>
        <p:spPr bwMode="auto">
          <a:xfrm flipH="1" flipV="1">
            <a:off x="1763688" y="1340768"/>
            <a:ext cx="1" cy="3816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Text Box 13"/>
          <p:cNvSpPr txBox="1">
            <a:spLocks noChangeArrowheads="1"/>
          </p:cNvSpPr>
          <p:nvPr/>
        </p:nvSpPr>
        <p:spPr bwMode="auto">
          <a:xfrm rot="5400000" flipH="1" flipV="1">
            <a:off x="921544" y="2721769"/>
            <a:ext cx="514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externa </a:t>
            </a:r>
          </a:p>
        </p:txBody>
      </p:sp>
      <p:sp>
        <p:nvSpPr>
          <p:cNvPr id="47108" name="Text Box 12"/>
          <p:cNvSpPr txBox="1">
            <a:spLocks noChangeArrowheads="1"/>
          </p:cNvSpPr>
          <p:nvPr/>
        </p:nvSpPr>
        <p:spPr bwMode="auto">
          <a:xfrm>
            <a:off x="1043608" y="5620585"/>
            <a:ext cx="7366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The more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productive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areas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of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Brazilian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science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are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those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associated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with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the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natural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knowledge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economy</a:t>
            </a:r>
            <a:endParaRPr lang="pt-BR" dirty="0">
              <a:solidFill>
                <a:srgbClr val="00005E"/>
              </a:solidFill>
              <a:latin typeface="Calibri" charset="0"/>
            </a:endParaRPr>
          </a:p>
        </p:txBody>
      </p:sp>
      <p:sp>
        <p:nvSpPr>
          <p:cNvPr id="47129" name="Line 5"/>
          <p:cNvSpPr>
            <a:spLocks noChangeShapeType="1"/>
          </p:cNvSpPr>
          <p:nvPr/>
        </p:nvSpPr>
        <p:spPr bwMode="auto">
          <a:xfrm flipV="1">
            <a:off x="1763688" y="5157192"/>
            <a:ext cx="439248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Triângulo retângulo 19"/>
          <p:cNvSpPr>
            <a:spLocks noChangeArrowheads="1"/>
          </p:cNvSpPr>
          <p:nvPr/>
        </p:nvSpPr>
        <p:spPr bwMode="auto">
          <a:xfrm>
            <a:off x="1785938" y="1772816"/>
            <a:ext cx="3929062" cy="3357563"/>
          </a:xfrm>
          <a:prstGeom prst="rtTriangle">
            <a:avLst/>
          </a:prstGeom>
          <a:gradFill rotWithShape="1">
            <a:gsLst>
              <a:gs pos="0">
                <a:srgbClr val="CC9900"/>
              </a:gs>
              <a:gs pos="34000">
                <a:srgbClr val="CC9900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7131" name="Text Box 9"/>
          <p:cNvSpPr txBox="1">
            <a:spLocks noChangeArrowheads="1"/>
          </p:cNvSpPr>
          <p:nvPr/>
        </p:nvSpPr>
        <p:spPr bwMode="auto">
          <a:xfrm>
            <a:off x="4500565" y="3763964"/>
            <a:ext cx="2428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Environment</a:t>
            </a:r>
            <a:r>
              <a:rPr lang="pt-BR" sz="1800" b="1" dirty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pt-BR" sz="1800" b="1" dirty="0" smtClean="0">
                <a:solidFill>
                  <a:srgbClr val="000066"/>
                </a:solidFill>
                <a:latin typeface="Calibri" charset="0"/>
              </a:rPr>
              <a:t>&amp; </a:t>
            </a:r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Ecology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2" name="Text Box 9"/>
          <p:cNvSpPr txBox="1">
            <a:spLocks noChangeArrowheads="1"/>
          </p:cNvSpPr>
          <p:nvPr/>
        </p:nvSpPr>
        <p:spPr bwMode="auto">
          <a:xfrm>
            <a:off x="2926336" y="2508360"/>
            <a:ext cx="132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Engineering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3" name="Text Box 9"/>
          <p:cNvSpPr txBox="1">
            <a:spLocks noChangeArrowheads="1"/>
          </p:cNvSpPr>
          <p:nvPr/>
        </p:nvSpPr>
        <p:spPr bwMode="auto">
          <a:xfrm>
            <a:off x="5464944" y="4595892"/>
            <a:ext cx="2148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Agricultural</a:t>
            </a:r>
            <a:r>
              <a:rPr lang="pt-BR" sz="1800" b="1" dirty="0" smtClean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sciences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4" name="Text Box 9"/>
          <p:cNvSpPr txBox="1">
            <a:spLocks noChangeArrowheads="1"/>
          </p:cNvSpPr>
          <p:nvPr/>
        </p:nvSpPr>
        <p:spPr bwMode="auto">
          <a:xfrm>
            <a:off x="3398780" y="2887147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Chemistry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5" name="Text Box 9"/>
          <p:cNvSpPr txBox="1">
            <a:spLocks noChangeArrowheads="1"/>
          </p:cNvSpPr>
          <p:nvPr/>
        </p:nvSpPr>
        <p:spPr bwMode="auto">
          <a:xfrm>
            <a:off x="5043131" y="415507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Pharmacology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6" name="Text Box 9"/>
          <p:cNvSpPr txBox="1">
            <a:spLocks noChangeArrowheads="1"/>
          </p:cNvSpPr>
          <p:nvPr/>
        </p:nvSpPr>
        <p:spPr bwMode="auto">
          <a:xfrm>
            <a:off x="1754097" y="1403484"/>
            <a:ext cx="1447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Matemathics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7" name="Text Box 9"/>
          <p:cNvSpPr txBox="1">
            <a:spLocks noChangeArrowheads="1"/>
          </p:cNvSpPr>
          <p:nvPr/>
        </p:nvSpPr>
        <p:spPr bwMode="auto">
          <a:xfrm>
            <a:off x="2541194" y="2139028"/>
            <a:ext cx="87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Physics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8" name="Text Box 9"/>
          <p:cNvSpPr txBox="1">
            <a:spLocks noChangeArrowheads="1"/>
          </p:cNvSpPr>
          <p:nvPr/>
        </p:nvSpPr>
        <p:spPr bwMode="auto">
          <a:xfrm>
            <a:off x="2136235" y="1769696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Computing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7139" name="Text Box 12"/>
          <p:cNvSpPr txBox="1">
            <a:spLocks noChangeArrowheads="1"/>
          </p:cNvSpPr>
          <p:nvPr/>
        </p:nvSpPr>
        <p:spPr bwMode="auto">
          <a:xfrm>
            <a:off x="1714500" y="5214938"/>
            <a:ext cx="1874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interna</a:t>
            </a:r>
          </a:p>
        </p:txBody>
      </p:sp>
      <p:sp>
        <p:nvSpPr>
          <p:cNvPr id="47141" name="Text Box 12"/>
          <p:cNvSpPr txBox="1">
            <a:spLocks noChangeArrowheads="1"/>
          </p:cNvSpPr>
          <p:nvPr/>
        </p:nvSpPr>
        <p:spPr bwMode="auto">
          <a:xfrm>
            <a:off x="5580112" y="5157192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47142" name="Text Box 12"/>
          <p:cNvSpPr txBox="1">
            <a:spLocks noChangeArrowheads="1"/>
          </p:cNvSpPr>
          <p:nvPr/>
        </p:nvSpPr>
        <p:spPr bwMode="auto">
          <a:xfrm>
            <a:off x="1043608" y="1412776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054016" y="3284984"/>
            <a:ext cx="2416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Biology</a:t>
            </a:r>
            <a:r>
              <a:rPr lang="pt-BR" sz="1800" b="1" dirty="0" smtClean="0">
                <a:solidFill>
                  <a:srgbClr val="000066"/>
                </a:solidFill>
                <a:latin typeface="Calibri" charset="0"/>
              </a:rPr>
              <a:t> &amp; </a:t>
            </a:r>
            <a:r>
              <a:rPr lang="pt-BR" sz="1800" b="1" dirty="0" err="1" smtClean="0">
                <a:solidFill>
                  <a:srgbClr val="000066"/>
                </a:solidFill>
                <a:latin typeface="Calibri" charset="0"/>
              </a:rPr>
              <a:t>Biochemistry</a:t>
            </a:r>
            <a:endParaRPr lang="pt-BR" sz="1800" b="1" dirty="0">
              <a:solidFill>
                <a:srgbClr val="000066"/>
              </a:solidFill>
              <a:latin typeface="Calibri" charset="0"/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3557"/>
              </p:ext>
            </p:extLst>
          </p:nvPr>
        </p:nvGraphicFramePr>
        <p:xfrm>
          <a:off x="7812088" y="1340768"/>
          <a:ext cx="720725" cy="36392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0725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1,8%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1,3%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FFEBB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2,3%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FDD05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1,5%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1,8%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2,2%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FDD05F"/>
                    </a:solidFill>
                  </a:tcPr>
                </a:tc>
              </a:tr>
              <a:tr h="465185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2,7%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2,8%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>
                          <a:latin typeface="Calibri"/>
                          <a:cs typeface="Calibri"/>
                        </a:rPr>
                        <a:t>5,4%</a:t>
                      </a:r>
                      <a:endParaRPr lang="pt-BR" sz="1600" b="1" i="0" baseline="0" dirty="0">
                        <a:latin typeface="Calibri"/>
                        <a:cs typeface="Calibri"/>
                      </a:endParaRPr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</a:tbl>
          </a:graphicData>
        </a:graphic>
      </p:graphicFrame>
      <p:sp>
        <p:nvSpPr>
          <p:cNvPr id="21" name="Retângulo de cantos arredondados 17"/>
          <p:cNvSpPr>
            <a:spLocks noChangeArrowheads="1"/>
          </p:cNvSpPr>
          <p:nvPr/>
        </p:nvSpPr>
        <p:spPr bwMode="auto">
          <a:xfrm>
            <a:off x="3746488" y="3654316"/>
            <a:ext cx="5073774" cy="1439863"/>
          </a:xfrm>
          <a:prstGeom prst="roundRect">
            <a:avLst>
              <a:gd name="adj" fmla="val 16667"/>
            </a:avLst>
          </a:prstGeom>
          <a:solidFill>
            <a:srgbClr val="E9F892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tângulo 4"/>
          <p:cNvSpPr/>
          <p:nvPr/>
        </p:nvSpPr>
        <p:spPr>
          <a:xfrm>
            <a:off x="4054016" y="6550223"/>
            <a:ext cx="508998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source: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“Brazilian Science on the Rise”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, Thomson Reuters, 2009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4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Brazilian science and the natural knowledge economy (2003-2007)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68760"/>
            <a:ext cx="8345243" cy="4158208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044435" y="5474899"/>
            <a:ext cx="7366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In some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subareas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of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Life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Sciences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,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Brazil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is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one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of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the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world’s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 charset="0"/>
              </a:rPr>
              <a:t>leaders</a:t>
            </a:r>
            <a:r>
              <a:rPr lang="pt-BR" dirty="0" smtClean="0">
                <a:solidFill>
                  <a:srgbClr val="00005E"/>
                </a:solidFill>
                <a:latin typeface="Calibri" charset="0"/>
              </a:rPr>
              <a:t> </a:t>
            </a:r>
            <a:endParaRPr lang="pt-BR" dirty="0">
              <a:solidFill>
                <a:srgbClr val="00005E"/>
              </a:solidFill>
              <a:latin typeface="Calibri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91880" y="6487744"/>
            <a:ext cx="565212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source: “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 Research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Report -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Brazil ”, Thomson Reuters, 2009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277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153400" cy="833438"/>
          </a:xfrm>
        </p:spPr>
        <p:txBody>
          <a:bodyPr/>
          <a:lstStyle/>
          <a:p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Desafio: Biotecnologia para aumentar produtividade da agricultura</a:t>
            </a:r>
          </a:p>
        </p:txBody>
      </p:sp>
      <p:pic>
        <p:nvPicPr>
          <p:cNvPr id="51202" name="Picture 4" descr="naturecover130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714500"/>
            <a:ext cx="2776538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 descr="Scanning electron micrograph of the bacterium Xylella fastidi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2071688"/>
            <a:ext cx="48228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tângulo 5"/>
          <p:cNvSpPr>
            <a:spLocks noChangeArrowheads="1"/>
          </p:cNvSpPr>
          <p:nvPr/>
        </p:nvSpPr>
        <p:spPr bwMode="auto">
          <a:xfrm>
            <a:off x="5786438" y="1428750"/>
            <a:ext cx="3214687" cy="5842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Xyllela fastidiosa (10.000x) </a:t>
            </a:r>
          </a:p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Foto: E. Kitajima (ESALQ/USP).</a:t>
            </a:r>
          </a:p>
        </p:txBody>
      </p:sp>
      <p:sp>
        <p:nvSpPr>
          <p:cNvPr id="51205" name="Retângulo 6"/>
          <p:cNvSpPr>
            <a:spLocks noChangeArrowheads="1"/>
          </p:cNvSpPr>
          <p:nvPr/>
        </p:nvSpPr>
        <p:spPr bwMode="auto">
          <a:xfrm>
            <a:off x="1285875" y="5572125"/>
            <a:ext cx="6429375" cy="95408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Biotecnologia aplicada ao aumento da produtividade agrícola</a:t>
            </a:r>
          </a:p>
        </p:txBody>
      </p:sp>
    </p:spTree>
    <p:extLst>
      <p:ext uri="{BB962C8B-B14F-4D97-AF65-F5344CB8AC3E}">
        <p14:creationId xmlns:p14="http://schemas.microsoft.com/office/powerpoint/2010/main" val="48702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ulo 1"/>
          <p:cNvSpPr>
            <a:spLocks noGrp="1"/>
          </p:cNvSpPr>
          <p:nvPr>
            <p:ph type="title"/>
          </p:nvPr>
        </p:nvSpPr>
        <p:spPr>
          <a:xfrm>
            <a:off x="714375" y="346318"/>
            <a:ext cx="8153400" cy="833438"/>
          </a:xfrm>
        </p:spPr>
        <p:txBody>
          <a:bodyPr/>
          <a:lstStyle/>
          <a:p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Desafio: Biotecnologia para aumentar produtividade da agricultura</a:t>
            </a:r>
          </a:p>
        </p:txBody>
      </p:sp>
      <p:sp>
        <p:nvSpPr>
          <p:cNvPr id="62468" name="Retângulo 5"/>
          <p:cNvSpPr>
            <a:spLocks noChangeArrowheads="1"/>
          </p:cNvSpPr>
          <p:nvPr/>
        </p:nvSpPr>
        <p:spPr bwMode="auto">
          <a:xfrm>
            <a:off x="834881" y="6174333"/>
            <a:ext cx="8162066" cy="52322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Genetically-modified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,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virus-resistant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beans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(EMBRAPA)  </a:t>
            </a:r>
            <a:endParaRPr lang="pt-BR" sz="28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9" y="1347516"/>
            <a:ext cx="3715807" cy="2732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12" y="1308104"/>
            <a:ext cx="4601425" cy="1537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58" y="2820799"/>
            <a:ext cx="5056883" cy="134162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854" y="4220004"/>
            <a:ext cx="5261950" cy="15768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60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283325" y="0"/>
            <a:ext cx="2860675" cy="461963"/>
          </a:xfrm>
          <a:prstGeom prst="rect">
            <a:avLst/>
          </a:prstGeom>
          <a:solidFill>
            <a:srgbClr val="C9D6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Nature, 29 July 2010</a:t>
            </a:r>
          </a:p>
        </p:txBody>
      </p:sp>
    </p:spTree>
    <p:extLst>
      <p:ext uri="{BB962C8B-B14F-4D97-AF65-F5344CB8AC3E}">
        <p14:creationId xmlns:p14="http://schemas.microsoft.com/office/powerpoint/2010/main" val="26371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ulo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153400" cy="833438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Desafio: biotecnologia para adaptação às mudanças climáticas</a:t>
            </a:r>
          </a:p>
        </p:txBody>
      </p:sp>
      <p:sp>
        <p:nvSpPr>
          <p:cNvPr id="52226" name="Retângulo 6"/>
          <p:cNvSpPr>
            <a:spLocks noChangeArrowheads="1"/>
          </p:cNvSpPr>
          <p:nvPr/>
        </p:nvSpPr>
        <p:spPr bwMode="auto">
          <a:xfrm>
            <a:off x="1357313" y="5715000"/>
            <a:ext cx="6429375" cy="95408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Cenários de mudanças climáticas e seus impactos potenciais na agricultura</a:t>
            </a:r>
          </a:p>
        </p:txBody>
      </p:sp>
      <p:pic>
        <p:nvPicPr>
          <p:cNvPr id="5222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571625"/>
            <a:ext cx="34417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25" y="1714500"/>
            <a:ext cx="5603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tângulo 9"/>
          <p:cNvSpPr>
            <a:spLocks noChangeArrowheads="1"/>
          </p:cNvSpPr>
          <p:nvPr/>
        </p:nvSpPr>
        <p:spPr bwMode="auto">
          <a:xfrm>
            <a:off x="500063" y="4786313"/>
            <a:ext cx="3214687" cy="5842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Aumento temperatura 2100 </a:t>
            </a:r>
          </a:p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(C. Nobre e J. Marengo, INPE)</a:t>
            </a:r>
          </a:p>
        </p:txBody>
      </p:sp>
      <p:sp>
        <p:nvSpPr>
          <p:cNvPr id="52230" name="Retângulo 10"/>
          <p:cNvSpPr>
            <a:spLocks noChangeArrowheads="1"/>
          </p:cNvSpPr>
          <p:nvPr/>
        </p:nvSpPr>
        <p:spPr bwMode="auto">
          <a:xfrm>
            <a:off x="4714875" y="4714875"/>
            <a:ext cx="4429125" cy="5842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Impactos das mudanças do clima na agicultura </a:t>
            </a:r>
          </a:p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(E. Assad, EMBRAPA)</a:t>
            </a:r>
          </a:p>
        </p:txBody>
      </p:sp>
    </p:spTree>
    <p:extLst>
      <p:ext uri="{BB962C8B-B14F-4D97-AF65-F5344CB8AC3E}">
        <p14:creationId xmlns:p14="http://schemas.microsoft.com/office/powerpoint/2010/main" val="189378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FAPESP’s</a:t>
            </a:r>
            <a:r>
              <a:rPr lang="pt-BR" dirty="0" smtClean="0"/>
              <a:t> BIOEN </a:t>
            </a:r>
            <a:r>
              <a:rPr lang="pt-BR" dirty="0" err="1" smtClean="0"/>
              <a:t>research</a:t>
            </a:r>
            <a:r>
              <a:rPr lang="pt-BR" dirty="0" smtClean="0"/>
              <a:t> </a:t>
            </a:r>
            <a:r>
              <a:rPr lang="pt-BR" dirty="0" err="1" smtClean="0"/>
              <a:t>program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>84 → 148 </a:t>
            </a:r>
            <a:r>
              <a:rPr lang="pt-BR" dirty="0"/>
              <a:t>→ </a:t>
            </a:r>
            <a:r>
              <a:rPr lang="pt-BR" dirty="0" smtClean="0"/>
              <a:t>212 </a:t>
            </a:r>
            <a:r>
              <a:rPr lang="pt-BR" dirty="0"/>
              <a:t>→ </a:t>
            </a:r>
            <a:r>
              <a:rPr lang="pt-BR" dirty="0" smtClean="0"/>
              <a:t>381 ton/Ha??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198651-B227-4C4E-ABF3-AB83874D27E1}" type="slidenum">
              <a:rPr lang="pt-BR" smtClean="0"/>
              <a:pPr/>
              <a:t>61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71284"/>
          <a:stretch/>
        </p:blipFill>
        <p:spPr bwMode="auto">
          <a:xfrm>
            <a:off x="611560" y="1340768"/>
            <a:ext cx="7939454" cy="106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1205"/>
          <a:stretch/>
        </p:blipFill>
        <p:spPr bwMode="auto">
          <a:xfrm>
            <a:off x="683568" y="2564904"/>
            <a:ext cx="7939454" cy="21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89" y="4113455"/>
            <a:ext cx="4304729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4"/>
          <p:cNvSpPr/>
          <p:nvPr/>
        </p:nvSpPr>
        <p:spPr>
          <a:xfrm>
            <a:off x="611560" y="6237312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Brito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Cruz (FAPESP)</a:t>
            </a:r>
          </a:p>
        </p:txBody>
      </p:sp>
    </p:spTree>
    <p:extLst>
      <p:ext uri="{BB962C8B-B14F-4D97-AF65-F5344CB8AC3E}">
        <p14:creationId xmlns:p14="http://schemas.microsoft.com/office/powerpoint/2010/main" val="171932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FAPESP: Sugarcane genomics,</a:t>
            </a:r>
            <a:br>
              <a:rPr lang="pt-BR" sz="3600" dirty="0" smtClean="0"/>
            </a:br>
            <a:r>
              <a:rPr lang="pt-BR" sz="3600" dirty="0" smtClean="0"/>
              <a:t> 1999</a:t>
            </a:r>
            <a:endParaRPr lang="en-US" sz="36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403649" y="6357960"/>
            <a:ext cx="5112568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fapesp10-EN-20131110-ncarolina.pptx; © C.H. Brito Cruz e Fapesp </a:t>
            </a:r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696C5D-9F31-49CD-A5BD-398A9CE6DC1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457200" y="6356352"/>
            <a:ext cx="8744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61272F-CB5B-46C5-A546-0B082F62F6B0}" type="datetime1">
              <a:rPr lang="pt-BR" smtClean="0"/>
              <a:t>03.05.14</a:t>
            </a:fld>
            <a:endParaRPr lang="en-US" dirty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9459" y="1628775"/>
            <a:ext cx="4104542" cy="4114800"/>
          </a:xfrm>
        </p:spPr>
        <p:txBody>
          <a:bodyPr/>
          <a:lstStyle/>
          <a:p>
            <a:r>
              <a:rPr lang="pt-BR" sz="2600" dirty="0" smtClean="0"/>
              <a:t>Started 1999</a:t>
            </a:r>
          </a:p>
          <a:p>
            <a:r>
              <a:rPr lang="pt-BR" sz="2600" dirty="0" smtClean="0"/>
              <a:t>Molecular Biology tools for improving sugarcane</a:t>
            </a:r>
          </a:p>
          <a:p>
            <a:r>
              <a:rPr lang="pt-BR" sz="2600" dirty="0" smtClean="0"/>
              <a:t>Science and Technology of sugarcane</a:t>
            </a:r>
          </a:p>
          <a:p>
            <a:pPr lvl="1"/>
            <a:r>
              <a:rPr lang="pt-BR" sz="2100" dirty="0" smtClean="0"/>
              <a:t>Articles, thesis and patents</a:t>
            </a:r>
          </a:p>
          <a:p>
            <a:pPr lvl="1"/>
            <a:r>
              <a:rPr lang="pt-BR" sz="2100" dirty="0" smtClean="0"/>
              <a:t>Human resources</a:t>
            </a:r>
          </a:p>
          <a:p>
            <a:r>
              <a:rPr lang="pt-BR" sz="2500" dirty="0" smtClean="0"/>
              <a:t>Partners:</a:t>
            </a:r>
          </a:p>
          <a:p>
            <a:pPr lvl="1"/>
            <a:r>
              <a:rPr lang="pt-BR" sz="2100" dirty="0" smtClean="0"/>
              <a:t>CTC and Ridesa</a:t>
            </a:r>
          </a:p>
          <a:p>
            <a:endParaRPr lang="en-US" sz="2600" dirty="0" smtClean="0"/>
          </a:p>
        </p:txBody>
      </p:sp>
      <p:pic>
        <p:nvPicPr>
          <p:cNvPr id="83975" name="Picture 7" descr="sucest_fapesp_logo"/>
          <p:cNvPicPr>
            <a:picLocks noChangeAspect="1" noChangeArrowheads="1"/>
          </p:cNvPicPr>
          <p:nvPr/>
        </p:nvPicPr>
        <p:blipFill>
          <a:blip r:embed="rId2" cstate="print">
            <a:lum bright="20000" contrast="24000"/>
          </a:blip>
          <a:srcRect/>
          <a:stretch>
            <a:fillRect/>
          </a:stretch>
        </p:blipFill>
        <p:spPr bwMode="auto">
          <a:xfrm>
            <a:off x="7278247" y="4941168"/>
            <a:ext cx="1547769" cy="13230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r="44"/>
          <a:stretch>
            <a:fillRect/>
          </a:stretch>
        </p:blipFill>
        <p:spPr bwMode="auto">
          <a:xfrm>
            <a:off x="716805" y="1509836"/>
            <a:ext cx="3258583" cy="4753521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97522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ítulo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153400" cy="833438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Desafio: tecnologias espaciais para desenvolvimento sustentável</a:t>
            </a:r>
          </a:p>
        </p:txBody>
      </p:sp>
      <p:sp>
        <p:nvSpPr>
          <p:cNvPr id="53250" name="Retângulo 6"/>
          <p:cNvSpPr>
            <a:spLocks noChangeArrowheads="1"/>
          </p:cNvSpPr>
          <p:nvPr/>
        </p:nvSpPr>
        <p:spPr bwMode="auto">
          <a:xfrm>
            <a:off x="1285875" y="5572125"/>
            <a:ext cx="7429500" cy="95408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Tecnologia espacial aplicada ao monitoramento do desmatamento na Amazônia</a:t>
            </a:r>
          </a:p>
        </p:txBody>
      </p:sp>
      <p:pic>
        <p:nvPicPr>
          <p:cNvPr id="53251" name="Imagem 9" descr="amazonia_desmatament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573338"/>
            <a:ext cx="45005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Imagem 10" descr="cbers3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785938"/>
            <a:ext cx="3878263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88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ítulo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153400" cy="833438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Desafio: Ciências da terra e Ciências sociais para melhor gestão urbana</a:t>
            </a:r>
          </a:p>
        </p:txBody>
      </p:sp>
      <p:sp>
        <p:nvSpPr>
          <p:cNvPr id="54274" name="Retângulo 6"/>
          <p:cNvSpPr>
            <a:spLocks noChangeArrowheads="1"/>
          </p:cNvSpPr>
          <p:nvPr/>
        </p:nvSpPr>
        <p:spPr bwMode="auto">
          <a:xfrm>
            <a:off x="1071563" y="5715000"/>
            <a:ext cx="7429500" cy="95408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Modelagem numérica do tempo para prevenção e mitigação de desastres naturais</a:t>
            </a:r>
          </a:p>
        </p:txBody>
      </p:sp>
      <p:pic>
        <p:nvPicPr>
          <p:cNvPr id="54275" name="Imagem 1" descr="SC_2008112012_3dias_kf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4643438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C:\Documents and Settings\livia\Desktop\i786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2643188"/>
            <a:ext cx="4616450" cy="298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5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Desafio: tecnologias para energias renováveis</a:t>
            </a:r>
          </a:p>
        </p:txBody>
      </p:sp>
      <p:sp>
        <p:nvSpPr>
          <p:cNvPr id="55298" name="Retângulo 6"/>
          <p:cNvSpPr>
            <a:spLocks noChangeArrowheads="1"/>
          </p:cNvSpPr>
          <p:nvPr/>
        </p:nvSpPr>
        <p:spPr bwMode="auto">
          <a:xfrm>
            <a:off x="1214438" y="5857875"/>
            <a:ext cx="7429500" cy="52387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Hidrólise ácida para geração de etanol de celulose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428750"/>
            <a:ext cx="3436938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capa da edi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30003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2857500" cy="3571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400">
                <a:solidFill>
                  <a:srgbClr val="000066"/>
                </a:solidFill>
                <a:latin typeface="Calibri" charset="0"/>
                <a:cs typeface="Calibri" charset="0"/>
              </a:rPr>
              <a:t>Fonte: CH Brito Cruz,  FAPESP</a:t>
            </a:r>
            <a:endParaRPr lang="en-US" sz="140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1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887413"/>
          </a:xfrm>
        </p:spPr>
        <p:txBody>
          <a:bodyPr/>
          <a:lstStyle/>
          <a:p>
            <a:r>
              <a:rPr lang="en-US">
                <a:latin typeface="Calibri" charset="0"/>
              </a:rPr>
              <a:t>Desafio: tecnologia de materiais para óleo e gás</a:t>
            </a:r>
          </a:p>
        </p:txBody>
      </p:sp>
      <p:pic>
        <p:nvPicPr>
          <p:cNvPr id="563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1484313"/>
            <a:ext cx="3995737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G00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36890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24400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Desafio: aumentar a pesquisa em energias renováveis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429125"/>
            <a:ext cx="6400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27088" y="1484313"/>
            <a:ext cx="4752975" cy="2800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pt-BR" sz="2200" dirty="0">
                <a:solidFill>
                  <a:srgbClr val="00005E"/>
                </a:solidFill>
                <a:latin typeface="Calibri" charset="0"/>
                <a:cs typeface="Calibri" charset="0"/>
              </a:rPr>
              <a:t>“</a:t>
            </a:r>
            <a:r>
              <a:rPr lang="pt-BR" sz="2200" dirty="0">
                <a:solidFill>
                  <a:srgbClr val="00005E"/>
                </a:solidFill>
                <a:latin typeface="Calibri" charset="0"/>
                <a:cs typeface="Calibri" charset="0"/>
              </a:rPr>
              <a:t>O Brasil tem uma posição muito privilegiada em termos de suprimento de energia. Mas essa posição será perdida se não houver um esforço de pesquisa para aumentar a participação das energias renováveis na matriz energética.</a:t>
            </a:r>
            <a:r>
              <a:rPr lang="ja-JP" altLang="pt-BR" sz="2200" dirty="0">
                <a:solidFill>
                  <a:srgbClr val="00005E"/>
                </a:solidFill>
                <a:latin typeface="Calibri" charset="0"/>
                <a:cs typeface="Calibri" charset="0"/>
              </a:rPr>
              <a:t>”</a:t>
            </a:r>
            <a:endParaRPr lang="pt-BR" sz="2200" dirty="0">
              <a:solidFill>
                <a:srgbClr val="00005E"/>
              </a:solidFill>
              <a:latin typeface="Calibri" charset="0"/>
              <a:cs typeface="Calibri" charset="0"/>
            </a:endParaRPr>
          </a:p>
          <a:p>
            <a:pPr>
              <a:defRPr/>
            </a:pPr>
            <a:r>
              <a:rPr lang="pt-BR" sz="2200" dirty="0">
                <a:solidFill>
                  <a:srgbClr val="00005E"/>
                </a:solidFill>
                <a:latin typeface="Calibri" charset="0"/>
                <a:cs typeface="Calibri" charset="0"/>
              </a:rPr>
              <a:t>(</a:t>
            </a:r>
            <a:r>
              <a:rPr lang="pt-BR" sz="2200" dirty="0" err="1">
                <a:solidFill>
                  <a:srgbClr val="00005E"/>
                </a:solidFill>
                <a:latin typeface="Calibri" charset="0"/>
                <a:cs typeface="Calibri" charset="0"/>
              </a:rPr>
              <a:t>Cylon</a:t>
            </a:r>
            <a:r>
              <a:rPr lang="pt-BR" sz="2200" dirty="0">
                <a:solidFill>
                  <a:srgbClr val="00005E"/>
                </a:solidFill>
                <a:latin typeface="Calibri" charset="0"/>
                <a:cs typeface="Calibri" charset="0"/>
              </a:rPr>
              <a:t> E.T. Gonçalves da Silva)</a:t>
            </a:r>
          </a:p>
        </p:txBody>
      </p:sp>
      <p:pic>
        <p:nvPicPr>
          <p:cNvPr id="57348" name="Picture 6" descr="capa da edi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908050"/>
            <a:ext cx="27717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894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06680" cy="887760"/>
          </a:xfrm>
        </p:spPr>
        <p:txBody>
          <a:bodyPr/>
          <a:lstStyle/>
          <a:p>
            <a:r>
              <a:rPr lang="pt-BR" dirty="0" err="1" smtClean="0">
                <a:latin typeface="Calibri" charset="0"/>
              </a:rPr>
              <a:t>Challenge</a:t>
            </a:r>
            <a:r>
              <a:rPr lang="pt-BR" dirty="0" smtClean="0">
                <a:latin typeface="Calibri" charset="0"/>
              </a:rPr>
              <a:t>: </a:t>
            </a:r>
            <a:r>
              <a:rPr lang="pt-BR" dirty="0" err="1" smtClean="0">
                <a:latin typeface="Calibri" charset="0"/>
              </a:rPr>
              <a:t>can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Brazil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keep</a:t>
            </a:r>
            <a:r>
              <a:rPr lang="pt-BR" dirty="0" smtClean="0">
                <a:latin typeface="Calibri" charset="0"/>
              </a:rPr>
              <a:t> its </a:t>
            </a:r>
            <a:r>
              <a:rPr lang="pt-BR" dirty="0" err="1" smtClean="0">
                <a:latin typeface="Calibri" charset="0"/>
              </a:rPr>
              <a:t>few</a:t>
            </a:r>
            <a:r>
              <a:rPr lang="pt-BR" dirty="0" smtClean="0">
                <a:latin typeface="Calibri" charset="0"/>
              </a:rPr>
              <a:t> high-tech industries? </a:t>
            </a:r>
            <a:endParaRPr lang="pt-BR" dirty="0">
              <a:latin typeface="Calibri" charset="0"/>
            </a:endParaRPr>
          </a:p>
        </p:txBody>
      </p:sp>
      <p:sp>
        <p:nvSpPr>
          <p:cNvPr id="50179" name="Retângulo 5"/>
          <p:cNvSpPr>
            <a:spLocks noChangeArrowheads="1"/>
          </p:cNvSpPr>
          <p:nvPr/>
        </p:nvSpPr>
        <p:spPr bwMode="auto">
          <a:xfrm>
            <a:off x="1187624" y="5949280"/>
            <a:ext cx="7128792" cy="83099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EMBRAER: 4th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largest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plane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manufacturer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,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dependent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on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US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avionics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and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software</a:t>
            </a:r>
            <a:endParaRPr lang="pt-BR" sz="2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50180" name="Picture 2" descr="http://edsonrodrigues.files.wordpress.com/2009/03/800px-embraer_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50307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http://commerce.honeywell.com/wcsstore/B2BDirectMyAerospaceAssetStore/images/catalog/Embraer_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714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tângulo 5"/>
          <p:cNvSpPr>
            <a:spLocks noChangeArrowheads="1"/>
          </p:cNvSpPr>
          <p:nvPr/>
        </p:nvSpPr>
        <p:spPr bwMode="auto">
          <a:xfrm>
            <a:off x="857250" y="4643438"/>
            <a:ext cx="4071938" cy="4619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EMBRAER EMB-190</a:t>
            </a:r>
            <a:endParaRPr lang="pt-BR" sz="2400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  <p:sp>
        <p:nvSpPr>
          <p:cNvPr id="50183" name="Retângulo 5"/>
          <p:cNvSpPr>
            <a:spLocks noChangeArrowheads="1"/>
          </p:cNvSpPr>
          <p:nvPr/>
        </p:nvSpPr>
        <p:spPr bwMode="auto">
          <a:xfrm>
            <a:off x="6000750" y="4643438"/>
            <a:ext cx="3000375" cy="8302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EMB-190 avionics (Honeywell)</a:t>
            </a:r>
            <a:endParaRPr lang="pt-BR" sz="2400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6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Professors</a:t>
            </a:r>
            <a:r>
              <a:rPr lang="pt-BR" dirty="0" smtClean="0"/>
              <a:t> </a:t>
            </a:r>
            <a:r>
              <a:rPr lang="pt-BR" dirty="0" err="1" smtClean="0"/>
              <a:t>have</a:t>
            </a:r>
            <a:r>
              <a:rPr lang="pt-BR" dirty="0" smtClean="0"/>
              <a:t> </a:t>
            </a:r>
            <a:r>
              <a:rPr lang="pt-BR" dirty="0" err="1" smtClean="0"/>
              <a:t>ideas</a:t>
            </a:r>
            <a:r>
              <a:rPr lang="pt-BR" dirty="0" smtClean="0"/>
              <a:t>, </a:t>
            </a:r>
            <a:r>
              <a:rPr lang="pt-BR" dirty="0" err="1" smtClean="0"/>
              <a:t>often</a:t>
            </a:r>
            <a:r>
              <a:rPr lang="pt-BR" dirty="0" smtClean="0"/>
              <a:t> times </a:t>
            </a:r>
            <a:r>
              <a:rPr lang="pt-BR" dirty="0" err="1" smtClean="0"/>
              <a:t>because</a:t>
            </a:r>
            <a:r>
              <a:rPr lang="pt-BR" dirty="0" smtClean="0"/>
              <a:t> </a:t>
            </a:r>
            <a:r>
              <a:rPr lang="pt-BR" dirty="0" err="1" smtClean="0"/>
              <a:t>they</a:t>
            </a:r>
            <a:r>
              <a:rPr lang="pt-BR" dirty="0" smtClean="0"/>
              <a:t> </a:t>
            </a:r>
            <a:r>
              <a:rPr lang="pt-BR" dirty="0" err="1" smtClean="0"/>
              <a:t>love</a:t>
            </a:r>
            <a:r>
              <a:rPr lang="pt-BR" dirty="0" smtClean="0"/>
              <a:t> </a:t>
            </a:r>
            <a:r>
              <a:rPr lang="pt-BR" dirty="0" err="1" smtClean="0"/>
              <a:t>challenges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49741" y="1620564"/>
            <a:ext cx="7444519" cy="4472731"/>
            <a:chOff x="920552" y="1866378"/>
            <a:chExt cx="7621663" cy="422691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7" t="73497" r="7053" b="7371"/>
            <a:stretch/>
          </p:blipFill>
          <p:spPr bwMode="auto">
            <a:xfrm>
              <a:off x="920552" y="4870053"/>
              <a:ext cx="7621663" cy="12232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7" t="3029" r="7053" b="79350"/>
            <a:stretch/>
          </p:blipFill>
          <p:spPr bwMode="auto">
            <a:xfrm>
              <a:off x="920552" y="1866378"/>
              <a:ext cx="7621663" cy="11265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7" t="43249" r="7053" b="39955"/>
            <a:stretch/>
          </p:blipFill>
          <p:spPr bwMode="auto">
            <a:xfrm>
              <a:off x="920552" y="3787375"/>
              <a:ext cx="7621663" cy="10738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7" t="30952" r="7053" b="62715"/>
            <a:stretch/>
          </p:blipFill>
          <p:spPr bwMode="auto">
            <a:xfrm>
              <a:off x="920552" y="3201404"/>
              <a:ext cx="7621663" cy="4048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536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283325" y="0"/>
            <a:ext cx="2860675" cy="461963"/>
          </a:xfrm>
          <a:prstGeom prst="rect">
            <a:avLst/>
          </a:prstGeom>
          <a:solidFill>
            <a:srgbClr val="C9D6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Nature, 29 July 2010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2780928"/>
            <a:ext cx="9144000" cy="643582"/>
          </a:xfrm>
          <a:prstGeom prst="rect">
            <a:avLst/>
          </a:prstGeom>
          <a:solidFill>
            <a:schemeClr val="accent6">
              <a:lumMod val="40000"/>
              <a:lumOff val="60000"/>
              <a:alpha val="77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2800" dirty="0" smtClean="0">
              <a:solidFill>
                <a:srgbClr val="74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0" hangingPunct="0">
              <a:defRPr/>
            </a:pPr>
            <a:r>
              <a:rPr lang="en-US" sz="2800" dirty="0" smtClean="0">
                <a:solidFill>
                  <a:srgbClr val="74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Can Brazil become the first developed country in the tropics?</a:t>
            </a:r>
            <a:endParaRPr lang="en-US" sz="2800" dirty="0">
              <a:solidFill>
                <a:srgbClr val="74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0" hangingPunct="0">
              <a:defRPr/>
            </a:pPr>
            <a:endParaRPr lang="pt-BR" sz="280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Then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academic</a:t>
            </a:r>
            <a:r>
              <a:rPr lang="pt-BR" dirty="0" smtClean="0"/>
              <a:t> </a:t>
            </a:r>
            <a:r>
              <a:rPr lang="pt-BR" dirty="0" err="1" smtClean="0"/>
              <a:t>idea</a:t>
            </a:r>
            <a:r>
              <a:rPr lang="pt-BR" dirty="0" smtClean="0"/>
              <a:t> </a:t>
            </a:r>
            <a:r>
              <a:rPr lang="pt-BR" dirty="0" err="1" smtClean="0"/>
              <a:t>may</a:t>
            </a:r>
            <a:r>
              <a:rPr lang="pt-BR" dirty="0" smtClean="0"/>
              <a:t> </a:t>
            </a:r>
            <a:r>
              <a:rPr lang="pt-BR" dirty="0" err="1" smtClean="0"/>
              <a:t>develop</a:t>
            </a:r>
            <a:r>
              <a:rPr lang="pt-BR" dirty="0" smtClean="0"/>
              <a:t> </a:t>
            </a:r>
            <a:r>
              <a:rPr lang="pt-BR" dirty="0" err="1" smtClean="0"/>
              <a:t>into</a:t>
            </a:r>
            <a:r>
              <a:rPr lang="pt-BR" dirty="0" smtClean="0"/>
              <a:t> na </a:t>
            </a:r>
            <a:r>
              <a:rPr lang="pt-BR" dirty="0" err="1" smtClean="0"/>
              <a:t>application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6847142" cy="4168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93" y="1600200"/>
            <a:ext cx="21277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4"/>
          <p:cNvSpPr/>
          <p:nvPr/>
        </p:nvSpPr>
        <p:spPr>
          <a:xfrm>
            <a:off x="467544" y="6486243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Brito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Cruz (FAPESP)</a:t>
            </a:r>
          </a:p>
        </p:txBody>
      </p:sp>
    </p:spTree>
    <p:extLst>
      <p:ext uri="{BB962C8B-B14F-4D97-AF65-F5344CB8AC3E}">
        <p14:creationId xmlns:p14="http://schemas.microsoft.com/office/powerpoint/2010/main" val="338542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Result</a:t>
            </a:r>
            <a:r>
              <a:rPr lang="pt-BR" dirty="0" smtClean="0"/>
              <a:t>: Embraer-FAPESP-USP Center for </a:t>
            </a:r>
            <a:r>
              <a:rPr lang="pt-BR" dirty="0" err="1" smtClean="0"/>
              <a:t>Aircraft</a:t>
            </a:r>
            <a:r>
              <a:rPr lang="pt-BR" dirty="0" smtClean="0"/>
              <a:t> </a:t>
            </a:r>
            <a:r>
              <a:rPr lang="pt-BR" dirty="0" err="1" smtClean="0"/>
              <a:t>Comfort</a:t>
            </a:r>
            <a:r>
              <a:rPr lang="pt-BR" dirty="0" smtClean="0"/>
              <a:t> </a:t>
            </a:r>
            <a:r>
              <a:rPr lang="pt-BR" dirty="0" err="1" smtClean="0"/>
              <a:t>Engineering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047052" cy="25202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 b="41"/>
          <a:stretch>
            <a:fillRect/>
          </a:stretch>
        </p:blipFill>
        <p:spPr>
          <a:xfrm>
            <a:off x="3851920" y="1556792"/>
            <a:ext cx="2701872" cy="2304256"/>
          </a:xfrm>
          <a:prstGeom prst="rect">
            <a:avLst/>
          </a:prstGeom>
        </p:spPr>
      </p:pic>
      <p:pic>
        <p:nvPicPr>
          <p:cNvPr id="9" name="Imagem 8" descr="0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9599" y="1700808"/>
            <a:ext cx="2279140" cy="3717032"/>
          </a:xfrm>
          <a:prstGeom prst="rect">
            <a:avLst/>
          </a:prstGeom>
        </p:spPr>
      </p:pic>
      <p:pic>
        <p:nvPicPr>
          <p:cNvPr id="11" name="Imagem 10" descr="simear_ifisal_02_75_12_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396" y="4077072"/>
            <a:ext cx="5506498" cy="2187304"/>
          </a:xfrm>
          <a:prstGeom prst="rect">
            <a:avLst/>
          </a:prstGeom>
        </p:spPr>
      </p:pic>
      <p:sp>
        <p:nvSpPr>
          <p:cNvPr id="10" name="Retângulo 4"/>
          <p:cNvSpPr/>
          <p:nvPr/>
        </p:nvSpPr>
        <p:spPr>
          <a:xfrm>
            <a:off x="467544" y="6486243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source: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Brito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Cruz (FAPESP)</a:t>
            </a:r>
          </a:p>
        </p:txBody>
      </p:sp>
    </p:spTree>
    <p:extLst>
      <p:ext uri="{BB962C8B-B14F-4D97-AF65-F5344CB8AC3E}">
        <p14:creationId xmlns:p14="http://schemas.microsoft.com/office/powerpoint/2010/main" val="225066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Calibri" charset="0"/>
              </a:rPr>
              <a:t>Challenge</a:t>
            </a:r>
            <a:r>
              <a:rPr lang="pt-BR" dirty="0" smtClean="0">
                <a:latin typeface="Calibri" charset="0"/>
              </a:rPr>
              <a:t>: ?</a:t>
            </a:r>
            <a:endParaRPr lang="pt-BR" dirty="0">
              <a:latin typeface="Calibri" charset="0"/>
            </a:endParaRPr>
          </a:p>
        </p:txBody>
      </p:sp>
      <p:sp>
        <p:nvSpPr>
          <p:cNvPr id="51202" name="Retângulo 5"/>
          <p:cNvSpPr>
            <a:spLocks noChangeArrowheads="1"/>
          </p:cNvSpPr>
          <p:nvPr/>
        </p:nvSpPr>
        <p:spPr bwMode="auto">
          <a:xfrm>
            <a:off x="857250" y="1143000"/>
            <a:ext cx="7715250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Oil production: low technology (OECD)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3" name="Retângulo 5"/>
          <p:cNvSpPr>
            <a:spLocks noChangeArrowheads="1"/>
          </p:cNvSpPr>
          <p:nvPr/>
        </p:nvSpPr>
        <p:spPr bwMode="auto">
          <a:xfrm>
            <a:off x="500063" y="4857750"/>
            <a:ext cx="4071937" cy="4000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>
                <a:solidFill>
                  <a:srgbClr val="000066"/>
                </a:solidFill>
                <a:latin typeface="Calibri" charset="0"/>
                <a:cs typeface="Calibri" charset="0"/>
              </a:rPr>
              <a:t>Offshore platform</a:t>
            </a:r>
            <a:endParaRPr lang="pt-BR" sz="2000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4" name="Retângulo 5"/>
          <p:cNvSpPr>
            <a:spLocks noChangeArrowheads="1"/>
          </p:cNvSpPr>
          <p:nvPr/>
        </p:nvSpPr>
        <p:spPr bwMode="auto">
          <a:xfrm>
            <a:off x="893763" y="6027738"/>
            <a:ext cx="8047037" cy="74771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7200" bIns="18720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What will be the effects of the pre-salt on Brazilian economy?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5" name="Retângulo 5"/>
          <p:cNvSpPr>
            <a:spLocks noChangeArrowheads="1"/>
          </p:cNvSpPr>
          <p:nvPr/>
        </p:nvSpPr>
        <p:spPr bwMode="auto">
          <a:xfrm>
            <a:off x="5000625" y="4857750"/>
            <a:ext cx="3929063" cy="4000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>
                <a:solidFill>
                  <a:srgbClr val="000066"/>
                </a:solidFill>
                <a:latin typeface="Calibri" charset="0"/>
                <a:cs typeface="Calibri" charset="0"/>
              </a:rPr>
              <a:t>Brazilian oil exports</a:t>
            </a:r>
            <a:endParaRPr lang="pt-BR" sz="20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06" name="Picture 16" descr="http://www.economiabr.defesabr.com/Eco/Plataforma_Petroleo2(Agencia_Petrobra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857375"/>
            <a:ext cx="4333875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8" descr="http://www.tendenciasemercado.com.br/wp-content/uploads/2010/03/petr%C3%B3leo-barr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2000250"/>
            <a:ext cx="31051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71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0999"/>
            <a:ext cx="8153400" cy="865375"/>
          </a:xfrm>
        </p:spPr>
        <p:txBody>
          <a:bodyPr/>
          <a:lstStyle/>
          <a:p>
            <a:r>
              <a:rPr lang="pt-BR" dirty="0" err="1" smtClean="0">
                <a:latin typeface="Calibri" charset="0"/>
              </a:rPr>
              <a:t>Interdisciplinary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research</a:t>
            </a:r>
            <a:r>
              <a:rPr lang="pt-BR" dirty="0" smtClean="0">
                <a:latin typeface="Calibri" charset="0"/>
              </a:rPr>
              <a:t>: </a:t>
            </a:r>
            <a:r>
              <a:rPr lang="pt-BR" dirty="0" err="1" smtClean="0">
                <a:latin typeface="Calibri" charset="0"/>
              </a:rPr>
              <a:t>hallmark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of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Brazil’s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international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cooperation</a:t>
            </a:r>
            <a:r>
              <a:rPr lang="pt-BR" dirty="0" smtClean="0">
                <a:latin typeface="Calibri" charset="0"/>
              </a:rPr>
              <a:t>?  </a:t>
            </a:r>
            <a:endParaRPr lang="en-US" dirty="0"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5184" y="1764845"/>
            <a:ext cx="8268530" cy="3653821"/>
            <a:chOff x="585184" y="1764846"/>
            <a:chExt cx="8462962" cy="3600450"/>
          </a:xfrm>
        </p:grpSpPr>
        <p:sp>
          <p:nvSpPr>
            <p:cNvPr id="11268" name="AutoShape 5"/>
            <p:cNvSpPr>
              <a:spLocks noChangeArrowheads="1"/>
            </p:cNvSpPr>
            <p:nvPr/>
          </p:nvSpPr>
          <p:spPr bwMode="auto">
            <a:xfrm flipH="1">
              <a:off x="585184" y="2031546"/>
              <a:ext cx="2254250" cy="1606550"/>
            </a:xfrm>
            <a:prstGeom prst="cloudCallout">
              <a:avLst>
                <a:gd name="adj1" fmla="val -47324"/>
                <a:gd name="adj2" fmla="val 2924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b="1">
                <a:latin typeface="Times New Roman" charset="0"/>
              </a:endParaRPr>
            </a:p>
          </p:txBody>
        </p:sp>
        <p:pic>
          <p:nvPicPr>
            <p:cNvPr id="11269" name="Picture 6" descr="PE01561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134" y="3031671"/>
              <a:ext cx="3529012" cy="227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AutoShape 7"/>
            <p:cNvSpPr>
              <a:spLocks noChangeArrowheads="1"/>
            </p:cNvSpPr>
            <p:nvPr/>
          </p:nvSpPr>
          <p:spPr bwMode="auto">
            <a:xfrm>
              <a:off x="6306534" y="3453946"/>
              <a:ext cx="2741612" cy="1911350"/>
            </a:xfrm>
            <a:prstGeom prst="cloudCallout">
              <a:avLst>
                <a:gd name="adj1" fmla="val -82310"/>
                <a:gd name="adj2" fmla="val -637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b="1">
                <a:latin typeface="Times New Roman" charset="0"/>
              </a:endParaRPr>
            </a:p>
          </p:txBody>
        </p:sp>
        <p:pic>
          <p:nvPicPr>
            <p:cNvPr id="11271" name="Picture 8" descr="npo000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346" y="2395084"/>
              <a:ext cx="1111250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9" descr="npo00000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684" y="2877684"/>
              <a:ext cx="10239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6420834" y="2614159"/>
              <a:ext cx="12938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pt-BR">
                  <a:latin typeface="Times New Roman" charset="0"/>
                </a:rPr>
                <a:t>If (... ? ) then 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274" name="AutoShape 11"/>
            <p:cNvSpPr>
              <a:spLocks noChangeArrowheads="1"/>
            </p:cNvSpPr>
            <p:nvPr/>
          </p:nvSpPr>
          <p:spPr bwMode="auto">
            <a:xfrm>
              <a:off x="5417534" y="2222046"/>
              <a:ext cx="2876550" cy="1047750"/>
            </a:xfrm>
            <a:prstGeom prst="cloudCallout">
              <a:avLst>
                <a:gd name="adj1" fmla="val -75495"/>
                <a:gd name="adj2" fmla="val -969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b="1">
                <a:latin typeface="Times New Roman" charset="0"/>
              </a:endParaRPr>
            </a:p>
          </p:txBody>
        </p:sp>
        <p:pic>
          <p:nvPicPr>
            <p:cNvPr id="11275" name="Object 12" descr="npo00000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321" y="3684134"/>
              <a:ext cx="1435100" cy="117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13" descr="BD04972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296" y="2255384"/>
              <a:ext cx="1044575" cy="78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4" descr="BD05545_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321" y="2637971"/>
              <a:ext cx="822325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AutoShape 15"/>
            <p:cNvSpPr>
              <a:spLocks noChangeArrowheads="1"/>
            </p:cNvSpPr>
            <p:nvPr/>
          </p:nvSpPr>
          <p:spPr bwMode="auto">
            <a:xfrm>
              <a:off x="2928334" y="1764846"/>
              <a:ext cx="2279650" cy="1009650"/>
            </a:xfrm>
            <a:prstGeom prst="cloudCallout">
              <a:avLst>
                <a:gd name="adj1" fmla="val -24792"/>
                <a:gd name="adj2" fmla="val 3207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b="1">
                <a:latin typeface="Times New Roman" charset="0"/>
              </a:endParaRPr>
            </a:p>
          </p:txBody>
        </p:sp>
        <p:pic>
          <p:nvPicPr>
            <p:cNvPr id="11279" name="Picture 16" descr="npo00000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84" y="1982334"/>
              <a:ext cx="8255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17" descr="npo0000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384" y="1850571"/>
              <a:ext cx="528637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tângulo 18"/>
          <p:cNvSpPr/>
          <p:nvPr/>
        </p:nvSpPr>
        <p:spPr>
          <a:xfrm>
            <a:off x="741128" y="6091161"/>
            <a:ext cx="7843889" cy="523220"/>
          </a:xfrm>
          <a:prstGeom prst="rect">
            <a:avLst/>
          </a:prstGeom>
          <a:solidFill>
            <a:srgbClr val="D6D6EB"/>
          </a:solidFill>
        </p:spPr>
        <p:txBody>
          <a:bodyPr wrap="none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3F"/>
                </a:solidFill>
                <a:latin typeface="Calibri" charset="0"/>
                <a:cs typeface="Calibri" charset="0"/>
              </a:rPr>
              <a:t>Can we develop barrier-breaking research agendas?</a:t>
            </a:r>
            <a:endParaRPr lang="en-US" sz="2800" dirty="0">
              <a:solidFill>
                <a:srgbClr val="00003F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95906" y="1693334"/>
            <a:ext cx="8466666" cy="403981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1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en-US" dirty="0" smtClean="0"/>
              <a:t>What does it mean to be a “neglected disease”?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8270542" cy="4358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11906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600" b="1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source</a:t>
            </a:r>
            <a:r>
              <a:rPr lang="pt-BR" sz="16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</a:t>
            </a:r>
            <a:r>
              <a:rPr lang="pt-BR" sz="1600" b="1" dirty="0">
                <a:solidFill>
                  <a:srgbClr val="000066"/>
                </a:solidFill>
                <a:latin typeface="Calibri" charset="0"/>
                <a:cs typeface="Calibri" charset="0"/>
              </a:rPr>
              <a:t>ISI </a:t>
            </a:r>
            <a:endParaRPr lang="en-US" sz="1600" b="1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1115616" y="5877272"/>
            <a:ext cx="7429500" cy="52387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Poor</a:t>
            </a:r>
            <a:r>
              <a:rPr lang="pt-BR" sz="2800" dirty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man’s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diseases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are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not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hot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scientific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topics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!</a:t>
            </a:r>
            <a:endParaRPr lang="pt-BR" sz="28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961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O peso da colaboração internacional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14438" y="2714625"/>
          <a:ext cx="6096000" cy="188954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70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 charset="0"/>
                          <a:ea typeface="ヒラギノ角ゴ Pro W3" charset="0"/>
                          <a:cs typeface="Arial" charset="0"/>
                        </a:rPr>
                        <a:t>Numero de artigos</a:t>
                      </a: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 charset="0"/>
                          <a:ea typeface="ヒラギノ角ゴ Pro W3" charset="0"/>
                          <a:cs typeface="Arial" charset="0"/>
                        </a:rPr>
                        <a:t>Percentagem</a:t>
                      </a: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ヒラギノ角ゴ Pro W3" charset="0"/>
                          <a:cs typeface="Arial" charset="0"/>
                        </a:rPr>
                        <a:t>Autores intern.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ヒラギノ角ゴ Pro W3" charset="0"/>
                          <a:cs typeface="Arial" charset="0"/>
                        </a:rPr>
                        <a:t>209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ヒラギノ角ゴ Pro W3" charset="0"/>
                          <a:cs typeface="Arial" charset="0"/>
                        </a:rPr>
                        <a:t>85%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96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ヒラギノ角ゴ Pro W3" charset="0"/>
                          <a:cs typeface="Arial" charset="0"/>
                        </a:rPr>
                        <a:t>Só brasileiros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ヒラギノ角ゴ Pro W3" charset="0"/>
                          <a:cs typeface="Arial" charset="0"/>
                        </a:rPr>
                        <a:t>39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ヒラギノ角ゴ Pro W3" charset="0"/>
                          <a:cs typeface="Arial" charset="0"/>
                        </a:rPr>
                        <a:t>15%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96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ヒラギノ角ゴ Pro W3" charset="0"/>
                          <a:cs typeface="Arial" charset="0"/>
                        </a:rPr>
                        <a:t>Total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ヒラギノ角ゴ Pro W3" charset="0"/>
                          <a:cs typeface="Arial" charset="0"/>
                        </a:rPr>
                        <a:t>248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85813" y="1643063"/>
            <a:ext cx="7715250" cy="85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  <a:defRPr/>
            </a:pPr>
            <a:r>
              <a:rPr lang="pt-BR" sz="2400" smtClean="0">
                <a:solidFill>
                  <a:srgbClr val="000066"/>
                </a:solidFill>
                <a:latin typeface="Calibri" charset="0"/>
              </a:rPr>
              <a:t>Papers com autores brasileiros com mais de 100 citações no SCI: quem fez?</a:t>
            </a:r>
            <a:endParaRPr lang="pt-BR" sz="2400" i="1" smtClean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85813" y="5500688"/>
            <a:ext cx="7000875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400" b="1" kern="0">
                <a:solidFill>
                  <a:srgbClr val="700000"/>
                </a:solidFill>
                <a:latin typeface="Calibri" pitchFamily="34" charset="0"/>
                <a:ea typeface="+mn-ea"/>
                <a:cs typeface="+mn-cs"/>
              </a:rPr>
              <a:t>Se quiser ser citado, publique junto com gringos</a:t>
            </a:r>
            <a:endParaRPr lang="pt-BR" sz="2400" b="1" i="1" kern="0">
              <a:solidFill>
                <a:srgbClr val="7000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72063" y="6510338"/>
            <a:ext cx="4071937" cy="347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kern="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Parker e Meneghini, </a:t>
            </a:r>
            <a:r>
              <a:rPr lang="pt-BR" i="1" kern="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Anais da ABC</a:t>
            </a:r>
            <a:r>
              <a:rPr lang="pt-BR" kern="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382767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O </a:t>
            </a:r>
            <a:r>
              <a:rPr lang="ja-JP" altLang="pt-BR">
                <a:latin typeface="Calibri" charset="0"/>
              </a:rPr>
              <a:t>“</a:t>
            </a:r>
            <a:r>
              <a:rPr lang="pt-BR" altLang="ja-JP">
                <a:latin typeface="Calibri" charset="0"/>
              </a:rPr>
              <a:t>efeito Mateus</a:t>
            </a:r>
            <a:r>
              <a:rPr lang="ja-JP" altLang="pt-BR">
                <a:latin typeface="Calibri" charset="0"/>
              </a:rPr>
              <a:t>”</a:t>
            </a:r>
            <a:r>
              <a:rPr lang="pt-BR" altLang="ja-JP">
                <a:latin typeface="Calibri" charset="0"/>
              </a:rPr>
              <a:t> no prestígio científico</a:t>
            </a:r>
            <a:endParaRPr lang="pt-BR">
              <a:latin typeface="Calibri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57375"/>
            <a:ext cx="652303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57250" y="1071563"/>
            <a:ext cx="7286625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  <a:defRPr/>
            </a:pPr>
            <a:r>
              <a:rPr lang="pt-BR" sz="2000" b="1" smtClean="0">
                <a:solidFill>
                  <a:srgbClr val="000066"/>
                </a:solidFill>
                <a:latin typeface="Calibri" charset="0"/>
              </a:rPr>
              <a:t>Índice-h dos membros das Academias de Ciências: Brasil e EUA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pt-BR" i="1" smtClean="0">
                <a:solidFill>
                  <a:srgbClr val="000066"/>
                </a:solidFill>
                <a:latin typeface="Calibri" charset="0"/>
              </a:rPr>
              <a:t>(Mugniani et al., </a:t>
            </a:r>
            <a:r>
              <a:rPr lang="en-US" i="1" smtClean="0">
                <a:solidFill>
                  <a:srgbClr val="000066"/>
                </a:solidFill>
                <a:latin typeface="Calibri" charset="0"/>
              </a:rPr>
              <a:t>Braz J of Medical and Biological Research, 2008)</a:t>
            </a:r>
            <a:endParaRPr lang="pt-BR" i="1" smtClean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28688" y="6286500"/>
            <a:ext cx="7000875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  <a:defRPr/>
            </a:pPr>
            <a:r>
              <a:rPr lang="pt-BR" sz="2400" b="1" smtClean="0">
                <a:solidFill>
                  <a:srgbClr val="700000"/>
                </a:solidFill>
                <a:latin typeface="Calibri" charset="0"/>
              </a:rPr>
              <a:t>Ciência nos países do Sul sempre terá menor impacto</a:t>
            </a:r>
            <a:endParaRPr lang="pt-BR" sz="2400" b="1" i="1" smtClean="0">
              <a:solidFill>
                <a:srgbClr val="7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2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ítulo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153400" cy="762000"/>
          </a:xfrm>
        </p:spPr>
        <p:txBody>
          <a:bodyPr/>
          <a:lstStyle/>
          <a:p>
            <a:r>
              <a:rPr lang="pt-BR">
                <a:latin typeface="Calibri" charset="0"/>
                <a:ea typeface="ヒラギノ角ゴ Pro W3" charset="0"/>
                <a:cs typeface="ヒラギノ角ゴ Pro W3" charset="0"/>
              </a:rPr>
              <a:t>Conselhos para cientistas do Sul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43375" y="2143125"/>
            <a:ext cx="4500563" cy="83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400" smtClean="0">
                <a:solidFill>
                  <a:srgbClr val="000066"/>
                </a:solidFill>
                <a:latin typeface="Calibri" charset="0"/>
              </a:rPr>
              <a:t>Participe de redes informais de pesquisa (simpósios e workshops)</a:t>
            </a: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34305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43375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143375" y="4714875"/>
            <a:ext cx="4500563" cy="83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400" smtClean="0">
                <a:solidFill>
                  <a:srgbClr val="000066"/>
                </a:solidFill>
                <a:latin typeface="Calibri" charset="0"/>
              </a:rPr>
              <a:t>Acompanhe a agenda de pesquisa  em sua área</a:t>
            </a:r>
          </a:p>
        </p:txBody>
      </p:sp>
    </p:spTree>
    <p:extLst>
      <p:ext uri="{BB962C8B-B14F-4D97-AF65-F5344CB8AC3E}">
        <p14:creationId xmlns:p14="http://schemas.microsoft.com/office/powerpoint/2010/main" val="170847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  <a:ea typeface="ヒラギノ角ゴ Pro W3" charset="0"/>
                <a:cs typeface="ヒラギノ角ゴ Pro W3" charset="0"/>
              </a:rPr>
              <a:t>Conselhos para jovens cientistas do Sul</a:t>
            </a:r>
          </a:p>
        </p:txBody>
      </p:sp>
      <p:pic>
        <p:nvPicPr>
          <p:cNvPr id="972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43000"/>
            <a:ext cx="31432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86250" y="2000250"/>
            <a:ext cx="4500563" cy="83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Trabalhe com colaboradores internacionais</a:t>
            </a:r>
            <a:endParaRPr lang="pt-BR" sz="2400" dirty="0">
              <a:solidFill>
                <a:srgbClr val="000066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972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071938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143375" y="4929188"/>
            <a:ext cx="4500563" cy="1200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400" smtClean="0">
                <a:solidFill>
                  <a:srgbClr val="000066"/>
                </a:solidFill>
                <a:latin typeface="Calibri" charset="0"/>
              </a:rPr>
              <a:t>Escreva seus artigos com a melhor qualidade possível e não espere ter grande impacto</a:t>
            </a:r>
          </a:p>
        </p:txBody>
      </p:sp>
    </p:spTree>
    <p:extLst>
      <p:ext uri="{BB962C8B-B14F-4D97-AF65-F5344CB8AC3E}">
        <p14:creationId xmlns:p14="http://schemas.microsoft.com/office/powerpoint/2010/main" val="390579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Escola de Ciência ou Escola de Samba?</a:t>
            </a:r>
          </a:p>
        </p:txBody>
      </p:sp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3500438"/>
            <a:ext cx="417988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14375" y="4714875"/>
            <a:ext cx="3857625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rPr>
              <a:t>Monte um grupo de pesquisa realmente cooperativo, onde todos se ajudam!</a:t>
            </a:r>
            <a:endParaRPr lang="en-US" sz="2400" dirty="0">
              <a:solidFill>
                <a:srgbClr val="00206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72063" y="1500188"/>
            <a:ext cx="3500437" cy="830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rPr>
              <a:t>Brasil: ambiente menos competitivo que EUA</a:t>
            </a:r>
            <a:endParaRPr lang="en-US" sz="2400" dirty="0">
              <a:solidFill>
                <a:srgbClr val="00206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87624" y="6093296"/>
            <a:ext cx="7643812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700000"/>
                </a:solidFill>
                <a:latin typeface="Calibri" pitchFamily="34" charset="0"/>
                <a:ea typeface="+mn-ea"/>
                <a:cs typeface="Arial" pitchFamily="34" charset="0"/>
              </a:rPr>
              <a:t>Aproveite</a:t>
            </a:r>
            <a:r>
              <a:rPr lang="en-US" sz="2400" b="1" dirty="0">
                <a:solidFill>
                  <a:srgbClr val="700000"/>
                </a:solidFill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0000"/>
                </a:solidFill>
                <a:latin typeface="Calibri" pitchFamily="34" charset="0"/>
                <a:ea typeface="+mn-ea"/>
                <a:cs typeface="Arial" pitchFamily="34" charset="0"/>
              </a:rPr>
              <a:t>ser</a:t>
            </a:r>
            <a:r>
              <a:rPr lang="en-US" sz="2400" b="1" dirty="0">
                <a:solidFill>
                  <a:srgbClr val="700000"/>
                </a:solidFill>
                <a:latin typeface="Calibri" pitchFamily="34" charset="0"/>
                <a:ea typeface="+mn-ea"/>
                <a:cs typeface="Arial" pitchFamily="34" charset="0"/>
              </a:rPr>
              <a:t> um </a:t>
            </a:r>
            <a:r>
              <a:rPr lang="en-US" sz="2400" b="1" dirty="0" err="1">
                <a:solidFill>
                  <a:srgbClr val="700000"/>
                </a:solidFill>
                <a:latin typeface="Calibri" pitchFamily="34" charset="0"/>
                <a:ea typeface="+mn-ea"/>
                <a:cs typeface="Arial" pitchFamily="34" charset="0"/>
              </a:rPr>
              <a:t>brasileiro</a:t>
            </a:r>
            <a:r>
              <a:rPr lang="en-US" sz="2400" b="1" dirty="0">
                <a:solidFill>
                  <a:srgbClr val="700000"/>
                </a:solidFill>
                <a:latin typeface="Calibri" pitchFamily="34" charset="0"/>
                <a:ea typeface="+mn-ea"/>
                <a:cs typeface="Arial" pitchFamily="34" charset="0"/>
              </a:rPr>
              <a:t> e </a:t>
            </a:r>
            <a:r>
              <a:rPr lang="en-US" sz="2400" b="1" dirty="0" err="1">
                <a:solidFill>
                  <a:srgbClr val="700000"/>
                </a:solidFill>
                <a:latin typeface="Calibri" pitchFamily="34" charset="0"/>
                <a:ea typeface="+mn-ea"/>
                <a:cs typeface="Arial" pitchFamily="34" charset="0"/>
              </a:rPr>
              <a:t>abrace</a:t>
            </a:r>
            <a:r>
              <a:rPr lang="en-US" sz="2400" b="1" dirty="0">
                <a:solidFill>
                  <a:srgbClr val="700000"/>
                </a:solidFill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0000"/>
                </a:solidFill>
                <a:latin typeface="Calibri" pitchFamily="34" charset="0"/>
                <a:ea typeface="+mn-ea"/>
                <a:cs typeface="Arial" pitchFamily="34" charset="0"/>
              </a:rPr>
              <a:t>nossa</a:t>
            </a:r>
            <a:r>
              <a:rPr lang="en-US" sz="2400" b="1" dirty="0">
                <a:solidFill>
                  <a:srgbClr val="700000"/>
                </a:solidFill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0000"/>
                </a:solidFill>
                <a:latin typeface="Calibri" pitchFamily="34" charset="0"/>
                <a:ea typeface="+mn-ea"/>
                <a:cs typeface="Arial" pitchFamily="34" charset="0"/>
              </a:rPr>
              <a:t>cultura</a:t>
            </a:r>
            <a:r>
              <a:rPr lang="en-US" sz="2400" b="1" dirty="0">
                <a:solidFill>
                  <a:srgbClr val="700000"/>
                </a:solidFill>
                <a:latin typeface="Calibri" pitchFamily="34" charset="0"/>
                <a:ea typeface="+mn-ea"/>
                <a:cs typeface="Arial" pitchFamily="34" charset="0"/>
              </a:rPr>
              <a:t> informal </a:t>
            </a:r>
          </a:p>
        </p:txBody>
      </p:sp>
      <p:pic>
        <p:nvPicPr>
          <p:cNvPr id="983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41608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25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3048"/>
            <a:ext cx="2520280" cy="2944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0"/>
            <a:ext cx="4429111" cy="6753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969568"/>
            <a:ext cx="7442701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64017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Como ser feliz, mesmo sendo cientista brasileiro?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08104" y="4869160"/>
            <a:ext cx="3071813" cy="785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000">
                <a:solidFill>
                  <a:srgbClr val="003366"/>
                </a:solidFill>
                <a:latin typeface="Calibri" charset="0"/>
              </a:rPr>
              <a:t>Ou será que você quer ser apenas mais um deles?  </a:t>
            </a:r>
          </a:p>
        </p:txBody>
      </p:sp>
      <p:pic>
        <p:nvPicPr>
          <p:cNvPr id="37893" name="Picture 2" descr="http://ngm.nationalgeographic.com/wallpaper/img/2008/07/july08-05-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071563"/>
            <a:ext cx="5000625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bonobo at Lola ya Bono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247491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4985792"/>
            <a:ext cx="3384376" cy="1395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200" dirty="0" smtClean="0">
                <a:solidFill>
                  <a:srgbClr val="740000"/>
                </a:solidFill>
                <a:latin typeface="Calibri" charset="0"/>
              </a:rPr>
              <a:t>Quanto maior puder ser sua agenda interna, maior sua contribuição para a economia brasileira</a:t>
            </a:r>
            <a:endParaRPr lang="pt-BR" sz="2200" dirty="0">
              <a:solidFill>
                <a:srgbClr val="74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4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904875"/>
          </a:xfrm>
        </p:spPr>
        <p:txBody>
          <a:bodyPr/>
          <a:lstStyle/>
          <a:p>
            <a:r>
              <a:rPr lang="pt-BR">
                <a:latin typeface="Calibri" charset="0"/>
              </a:rPr>
              <a:t>Conclusão: do paradoxo de Prebisch ao triângulo de Capricórnio </a:t>
            </a:r>
          </a:p>
        </p:txBody>
      </p:sp>
      <p:pic>
        <p:nvPicPr>
          <p:cNvPr id="58370" name="Picture 2" descr="http://4.bp.blogspot.com/_9Xlu1srvmdw/Sja602qQ5xI/AAAAAAAAAjo/gU18bsb9QPg/s320/SBI%252025_p8_chag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30511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D: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48577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500438"/>
            <a:ext cx="51450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572375" y="3357563"/>
            <a:ext cx="1571625" cy="41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Carlos Chagas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8374" name="Retângulo 5"/>
          <p:cNvSpPr>
            <a:spLocks noChangeArrowheads="1"/>
          </p:cNvSpPr>
          <p:nvPr/>
        </p:nvSpPr>
        <p:spPr bwMode="auto">
          <a:xfrm>
            <a:off x="539750" y="5589588"/>
            <a:ext cx="8286750" cy="12001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0066"/>
                </a:solidFill>
                <a:latin typeface="Calibri" charset="0"/>
                <a:cs typeface="Calibri" charset="0"/>
              </a:rPr>
              <a:t>C&amp;T brasileira poderá ser a grande indutora da economia do conhecimento da natureza... </a:t>
            </a:r>
            <a:r>
              <a:rPr lang="pt-BR" sz="2400" b="1">
                <a:solidFill>
                  <a:srgbClr val="740000"/>
                </a:solidFill>
                <a:latin typeface="Calibri" charset="0"/>
                <a:cs typeface="Calibri" charset="0"/>
              </a:rPr>
              <a:t>se nossa política de C&amp;T se engajar  no projeto do Brasil para o século 21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Paulo Emilio </a:t>
            </a:r>
            <a:r>
              <a:rPr lang="en-US" dirty="0" err="1" smtClean="0"/>
              <a:t>Salles</a:t>
            </a:r>
            <a:r>
              <a:rPr lang="en-US" dirty="0" smtClean="0"/>
              <a:t> Gomes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96752"/>
            <a:ext cx="5021064" cy="32134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4653136"/>
            <a:ext cx="806489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"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Não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somos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europeus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nem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americanos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do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norte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, mas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destituídos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cultura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original, nada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nos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é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estrangeiro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pois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tudo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o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é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"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5733256"/>
            <a:ext cx="820891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”Being neither Europeans nor North Americans and lacking an original culture, nothing is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foreign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to us, because everything is.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47817438"/>
      </p:ext>
    </p:extLst>
  </p:cSld>
  <p:clrMapOvr>
    <a:masterClrMapping/>
  </p:clrMapOvr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2_Pixel">
    <a:majorFont>
      <a:latin typeface="ZapfHumnst BT"/>
      <a:ea typeface=""/>
      <a:cs typeface=""/>
    </a:majorFont>
    <a:minorFont>
      <a:latin typeface="Humnst777 BT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8846</TotalTime>
  <Words>2487</Words>
  <Application>Microsoft Macintosh PowerPoint</Application>
  <PresentationFormat>On-screen Show (4:3)</PresentationFormat>
  <Paragraphs>353</Paragraphs>
  <Slides>81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2_Pixel</vt:lpstr>
      <vt:lpstr>3_Pixel</vt:lpstr>
      <vt:lpstr>Worksheet</vt:lpstr>
      <vt:lpstr>Ciência e Tecnologia no Brasil do século 21: do paradoxo de Prebisch ao triângulo de Capricórnio</vt:lpstr>
      <vt:lpstr>O que é uma agenda de pesquisa?</vt:lpstr>
      <vt:lpstr>Agenda de mundanças globais</vt:lpstr>
      <vt:lpstr>The Human Brain Project</vt:lpstr>
      <vt:lpstr>PowerPoint Presentation</vt:lpstr>
      <vt:lpstr>PowerPoint Presentation</vt:lpstr>
      <vt:lpstr>PowerPoint Presentation</vt:lpstr>
      <vt:lpstr>PowerPoint Presentation</vt:lpstr>
      <vt:lpstr>Paulo Emilio Salles Gomes</vt:lpstr>
      <vt:lpstr>Previsões: 2010-2050</vt:lpstr>
      <vt:lpstr>Germany’s national project (outsider view)</vt:lpstr>
      <vt:lpstr>Projetos nacionais – Brasil 1950-2010</vt:lpstr>
      <vt:lpstr>Projetos nacionais – Brasil 1950-2010</vt:lpstr>
      <vt:lpstr>Sucesso no presente, riscos no futuro?</vt:lpstr>
      <vt:lpstr>PowerPoint Presentation</vt:lpstr>
      <vt:lpstr>PowerPoint Presentation</vt:lpstr>
      <vt:lpstr>O efeito China sobre a indústria brasileira</vt:lpstr>
      <vt:lpstr>O efeito China sobre as exportações do Brasil</vt:lpstr>
      <vt:lpstr>PowerPoint Presentation</vt:lpstr>
      <vt:lpstr>PowerPoint Presentation</vt:lpstr>
      <vt:lpstr>PowerPoint Presentation</vt:lpstr>
      <vt:lpstr>Anos 70: CEPAL e substituição de importações</vt:lpstr>
      <vt:lpstr>Anos 70: CEPAL e substituição de importações</vt:lpstr>
      <vt:lpstr>O que diria Prebisch hoje?</vt:lpstr>
      <vt:lpstr>O que diria Prebisch hoje?</vt:lpstr>
      <vt:lpstr>Preço de commodities agrícolas cresce</vt:lpstr>
      <vt:lpstr>O paradoxo de Prebisch: mudança nos termos de troca</vt:lpstr>
      <vt:lpstr>Efeito China nos EUA (2005-2014):  laptops 90% mais baratos   universidades 40% mais caras  </vt:lpstr>
      <vt:lpstr>Intensidade em tecnologia não diz tudo</vt:lpstr>
      <vt:lpstr>Intensidade em tecnologia não diz tudo</vt:lpstr>
      <vt:lpstr>Intensidade em tecnologia não diz tudo</vt:lpstr>
      <vt:lpstr>Intensidade em tecnologia não diz tudo</vt:lpstr>
      <vt:lpstr>PowerPoint Presentation</vt:lpstr>
      <vt:lpstr>Quem ganha com o iphone4?</vt:lpstr>
      <vt:lpstr>O efeito China sobre a indústria brasileira</vt:lpstr>
      <vt:lpstr>Hora de rever os conceitos?</vt:lpstr>
      <vt:lpstr>Brasil: economia do conhecimento da natureza</vt:lpstr>
      <vt:lpstr>Brasil: economia do conhecimento da natureza</vt:lpstr>
      <vt:lpstr>Brasil: economia do conhecimento da natureza</vt:lpstr>
      <vt:lpstr>De onde vem o crescimento da exportação de produtos básicos pelo Brasil?</vt:lpstr>
      <vt:lpstr>Impacto de P&amp;D sobre produtividade do etanol e soja </vt:lpstr>
      <vt:lpstr>O valor da produção eficiente</vt:lpstr>
      <vt:lpstr>O paradoxo de Prebisch</vt:lpstr>
      <vt:lpstr>O paradoxo de Prebisch: indústria sem P&amp;D</vt:lpstr>
      <vt:lpstr>O paradoxo de Prebisch (e de muitos outros...)</vt:lpstr>
      <vt:lpstr>Na prática, a teoria é outra…</vt:lpstr>
      <vt:lpstr>Brazil: strong growth in international scientific articles, 1995-2010</vt:lpstr>
      <vt:lpstr>CAPES Budget</vt:lpstr>
      <vt:lpstr>Brazilian Science: Europeans in the tropics?</vt:lpstr>
      <vt:lpstr>FAPESP expenditures, 2011 (US$ 500 million)</vt:lpstr>
      <vt:lpstr>Ciência Brasileira</vt:lpstr>
      <vt:lpstr>Produção científica brasileira (% do mundo)</vt:lpstr>
      <vt:lpstr>Ciencia: Brasil e os demais BRICKS (2007-2011)</vt:lpstr>
      <vt:lpstr>Science in Brazil: the Capricorn triangle</vt:lpstr>
      <vt:lpstr>Science in Brazil: the Capricorn triangle</vt:lpstr>
      <vt:lpstr>Science in Brazil: the Capricorn triangle</vt:lpstr>
      <vt:lpstr>Brazilian science and the natural knowledge economy (2003-2007)</vt:lpstr>
      <vt:lpstr>Desafio: Biotecnologia para aumentar produtividade da agricultura</vt:lpstr>
      <vt:lpstr>Desafio: Biotecnologia para aumentar produtividade da agricultura</vt:lpstr>
      <vt:lpstr>Desafio: biotecnologia para adaptação às mudanças climáticas</vt:lpstr>
      <vt:lpstr>FAPESP’s BIOEN research program: 84 → 148 → 212 → 381 ton/Ha??</vt:lpstr>
      <vt:lpstr>FAPESP: Sugarcane genomics,  1999</vt:lpstr>
      <vt:lpstr>Desafio: tecnologias espaciais para desenvolvimento sustentável</vt:lpstr>
      <vt:lpstr>Desafio: Ciências da terra e Ciências sociais para melhor gestão urbana</vt:lpstr>
      <vt:lpstr>Desafio: tecnologias para energias renováveis</vt:lpstr>
      <vt:lpstr>Desafio: tecnologia de materiais para óleo e gás</vt:lpstr>
      <vt:lpstr>Desafio: aumentar a pesquisa em energias renováveis</vt:lpstr>
      <vt:lpstr>Challenge: can Brazil keep its few high-tech industries? </vt:lpstr>
      <vt:lpstr>Professors have ideas, often times because they love challenges</vt:lpstr>
      <vt:lpstr>Then the academic idea may develop into na application</vt:lpstr>
      <vt:lpstr>Result: Embraer-FAPESP-USP Center for Aircraft Comfort Engineering</vt:lpstr>
      <vt:lpstr>Challenge: ?</vt:lpstr>
      <vt:lpstr>Interdisciplinary research: hallmark of Brazil’s international cooperation?  </vt:lpstr>
      <vt:lpstr>What does it mean to be a “neglected disease”? </vt:lpstr>
      <vt:lpstr>O peso da colaboração internacional</vt:lpstr>
      <vt:lpstr>O “efeito Mateus” no prestígio científico</vt:lpstr>
      <vt:lpstr>Conselhos para cientistas do Sul</vt:lpstr>
      <vt:lpstr>Conselhos para jovens cientistas do Sul</vt:lpstr>
      <vt:lpstr>Escola de Ciência ou Escola de Samba?</vt:lpstr>
      <vt:lpstr>Como ser feliz, mesmo sendo cientista brasileiro?</vt:lpstr>
      <vt:lpstr>Conclusão: do paradoxo de Prebisch ao triângulo de Capricórnio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 brasileira e o triângulo de Capricórnio</dc:title>
  <dc:subject/>
  <dc:creator>Gilberto Camara</dc:creator>
  <cp:keywords/>
  <dc:description/>
  <cp:lastModifiedBy>Gilberto Camara</cp:lastModifiedBy>
  <cp:revision>138</cp:revision>
  <dcterms:created xsi:type="dcterms:W3CDTF">2009-10-01T20:08:38Z</dcterms:created>
  <dcterms:modified xsi:type="dcterms:W3CDTF">2014-05-03T10:50:23Z</dcterms:modified>
  <cp:category/>
</cp:coreProperties>
</file>