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3"/>
  </p:notesMasterIdLst>
  <p:sldIdLst>
    <p:sldId id="256" r:id="rId2"/>
    <p:sldId id="280" r:id="rId3"/>
    <p:sldId id="257" r:id="rId4"/>
    <p:sldId id="258" r:id="rId5"/>
    <p:sldId id="263" r:id="rId6"/>
    <p:sldId id="264" r:id="rId7"/>
    <p:sldId id="262" r:id="rId8"/>
    <p:sldId id="265" r:id="rId9"/>
    <p:sldId id="268" r:id="rId10"/>
    <p:sldId id="260" r:id="rId11"/>
    <p:sldId id="266" r:id="rId12"/>
    <p:sldId id="270" r:id="rId13"/>
    <p:sldId id="261" r:id="rId14"/>
    <p:sldId id="271" r:id="rId15"/>
    <p:sldId id="272" r:id="rId16"/>
    <p:sldId id="273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/>
    <p:restoredTop sz="94660"/>
  </p:normalViewPr>
  <p:slideViewPr>
    <p:cSldViewPr>
      <p:cViewPr varScale="1">
        <p:scale>
          <a:sx n="155" d="100"/>
          <a:sy n="155" d="100"/>
        </p:scale>
        <p:origin x="80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7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143526-7B1F-45DC-9F72-878753B7CB4B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FCC3E18-E1B1-4E15-81CF-E5CA707ECACE}">
      <dgm:prSet phldrT="[Texto]" custT="1"/>
      <dgm:spPr/>
      <dgm:t>
        <a:bodyPr/>
        <a:lstStyle/>
        <a:p>
          <a:r>
            <a:rPr lang="pt-BR" sz="1800" dirty="0"/>
            <a:t>O objetivo proposto foi alcançado</a:t>
          </a:r>
        </a:p>
      </dgm:t>
    </dgm:pt>
    <dgm:pt modelId="{B0F786CA-86C0-4FF8-92CC-EBA2A15FA548}" type="parTrans" cxnId="{AAE3EECC-1169-42E0-A438-E012B0437A6A}">
      <dgm:prSet/>
      <dgm:spPr/>
      <dgm:t>
        <a:bodyPr/>
        <a:lstStyle/>
        <a:p>
          <a:endParaRPr lang="pt-BR"/>
        </a:p>
      </dgm:t>
    </dgm:pt>
    <dgm:pt modelId="{91F4C36B-FFA0-4C36-B08F-26E7E65611A4}" type="sibTrans" cxnId="{AAE3EECC-1169-42E0-A438-E012B0437A6A}">
      <dgm:prSet/>
      <dgm:spPr/>
      <dgm:t>
        <a:bodyPr/>
        <a:lstStyle/>
        <a:p>
          <a:endParaRPr lang="pt-BR"/>
        </a:p>
      </dgm:t>
    </dgm:pt>
    <dgm:pt modelId="{BA693048-5968-4C01-B6CC-BD3130E4E23E}">
      <dgm:prSet phldrT="[Texto]" custT="1"/>
      <dgm:spPr/>
      <dgm:t>
        <a:bodyPr/>
        <a:lstStyle/>
        <a:p>
          <a:r>
            <a:rPr lang="pt-BR" sz="1600" dirty="0"/>
            <a:t>Q</a:t>
          </a:r>
          <a:r>
            <a:rPr lang="pt-BR" sz="1800" dirty="0"/>
            <a:t>uais as limitações das soluções propostas?</a:t>
          </a:r>
        </a:p>
        <a:p>
          <a:endParaRPr lang="pt-BR" sz="1600" dirty="0"/>
        </a:p>
      </dgm:t>
    </dgm:pt>
    <dgm:pt modelId="{A81407F2-ADF7-42E3-912B-517E49805847}" type="parTrans" cxnId="{F2E505FB-F181-48D8-9726-CB26734EF17D}">
      <dgm:prSet/>
      <dgm:spPr/>
      <dgm:t>
        <a:bodyPr/>
        <a:lstStyle/>
        <a:p>
          <a:endParaRPr lang="pt-BR"/>
        </a:p>
      </dgm:t>
    </dgm:pt>
    <dgm:pt modelId="{A439C4B4-BF44-41E0-9F16-12F4166BC819}" type="sibTrans" cxnId="{F2E505FB-F181-48D8-9726-CB26734EF17D}">
      <dgm:prSet/>
      <dgm:spPr/>
      <dgm:t>
        <a:bodyPr/>
        <a:lstStyle/>
        <a:p>
          <a:endParaRPr lang="pt-BR"/>
        </a:p>
      </dgm:t>
    </dgm:pt>
    <dgm:pt modelId="{3532B123-2D91-49BF-AAAF-855E890607B8}">
      <dgm:prSet phldrT="[Texto]"/>
      <dgm:spPr/>
      <dgm:t>
        <a:bodyPr/>
        <a:lstStyle/>
        <a:p>
          <a:pPr algn="just"/>
          <a:r>
            <a:rPr lang="pt-BR" dirty="0"/>
            <a:t>Ausência de série temporal de dados biológicos;</a:t>
          </a:r>
        </a:p>
      </dgm:t>
    </dgm:pt>
    <dgm:pt modelId="{E5D0FF0F-ABB1-4EDE-BC5E-1CB3A993F0C0}" type="parTrans" cxnId="{8C15FB52-A048-4815-BC7E-351A07DBEC03}">
      <dgm:prSet/>
      <dgm:spPr/>
      <dgm:t>
        <a:bodyPr/>
        <a:lstStyle/>
        <a:p>
          <a:endParaRPr lang="pt-BR"/>
        </a:p>
      </dgm:t>
    </dgm:pt>
    <dgm:pt modelId="{8E545DE3-419B-46E2-875D-F51CAB02E00D}" type="sibTrans" cxnId="{8C15FB52-A048-4815-BC7E-351A07DBEC03}">
      <dgm:prSet/>
      <dgm:spPr/>
      <dgm:t>
        <a:bodyPr/>
        <a:lstStyle/>
        <a:p>
          <a:endParaRPr lang="pt-BR"/>
        </a:p>
      </dgm:t>
    </dgm:pt>
    <dgm:pt modelId="{B4C2C670-67CE-42D2-A34A-73855E6809D4}">
      <dgm:prSet phldrT="[Texto]" custT="1"/>
      <dgm:spPr/>
      <dgm:t>
        <a:bodyPr/>
        <a:lstStyle/>
        <a:p>
          <a:r>
            <a:rPr lang="pt-BR" sz="1800" dirty="0"/>
            <a:t>Qual o poder de generalidade dos resultados?</a:t>
          </a:r>
        </a:p>
      </dgm:t>
    </dgm:pt>
    <dgm:pt modelId="{BD4B8211-FD84-4A52-A09A-0D4596DADB26}" type="parTrans" cxnId="{AF210D49-6DC6-4D08-84F4-EBBA8B628E01}">
      <dgm:prSet/>
      <dgm:spPr/>
      <dgm:t>
        <a:bodyPr/>
        <a:lstStyle/>
        <a:p>
          <a:endParaRPr lang="pt-BR"/>
        </a:p>
      </dgm:t>
    </dgm:pt>
    <dgm:pt modelId="{8D372D02-72AB-4EAB-90B9-8CFE2D98A2BE}" type="sibTrans" cxnId="{AF210D49-6DC6-4D08-84F4-EBBA8B628E01}">
      <dgm:prSet/>
      <dgm:spPr/>
      <dgm:t>
        <a:bodyPr/>
        <a:lstStyle/>
        <a:p>
          <a:endParaRPr lang="pt-BR"/>
        </a:p>
      </dgm:t>
    </dgm:pt>
    <dgm:pt modelId="{6FE04EA9-AD1E-4289-BD54-0F113348330D}">
      <dgm:prSet phldrT="[Texto]"/>
      <dgm:spPr/>
      <dgm:t>
        <a:bodyPr/>
        <a:lstStyle/>
        <a:p>
          <a:pPr algn="just"/>
          <a:r>
            <a:rPr lang="pt-BR" dirty="0"/>
            <a:t>Sobre a avaliação da paisagem e grau de maturidade das florestas: alto.</a:t>
          </a:r>
        </a:p>
      </dgm:t>
    </dgm:pt>
    <dgm:pt modelId="{66BC1004-D416-4F5B-9E41-5CCCCFCA595D}" type="parTrans" cxnId="{45106B1D-2C9C-433E-BBCE-7823C085D5FA}">
      <dgm:prSet/>
      <dgm:spPr/>
      <dgm:t>
        <a:bodyPr/>
        <a:lstStyle/>
        <a:p>
          <a:endParaRPr lang="pt-BR"/>
        </a:p>
      </dgm:t>
    </dgm:pt>
    <dgm:pt modelId="{2F4E954A-FEF5-4BDC-BF84-E0249E8BAA35}" type="sibTrans" cxnId="{45106B1D-2C9C-433E-BBCE-7823C085D5FA}">
      <dgm:prSet/>
      <dgm:spPr/>
      <dgm:t>
        <a:bodyPr/>
        <a:lstStyle/>
        <a:p>
          <a:endParaRPr lang="pt-BR"/>
        </a:p>
      </dgm:t>
    </dgm:pt>
    <dgm:pt modelId="{85E32885-15EB-4B1E-928E-4E246DCAFD9E}">
      <dgm:prSet phldrT="[Texto]"/>
      <dgm:spPr/>
      <dgm:t>
        <a:bodyPr/>
        <a:lstStyle/>
        <a:p>
          <a:pPr algn="just"/>
          <a:r>
            <a:rPr lang="pt-BR" dirty="0"/>
            <a:t>Sobre a avaliação das dinâmicas temporais sobre as comunidades biológicas: média.</a:t>
          </a:r>
        </a:p>
      </dgm:t>
    </dgm:pt>
    <dgm:pt modelId="{8DD3D876-24EF-412B-8D3F-5EF1081321C4}" type="parTrans" cxnId="{AAEC9A7D-71EC-4AE7-B278-5F86F1731D58}">
      <dgm:prSet/>
      <dgm:spPr/>
      <dgm:t>
        <a:bodyPr/>
        <a:lstStyle/>
        <a:p>
          <a:endParaRPr lang="pt-BR"/>
        </a:p>
      </dgm:t>
    </dgm:pt>
    <dgm:pt modelId="{CC083F25-A659-44F0-A548-6886C63939AD}" type="sibTrans" cxnId="{AAEC9A7D-71EC-4AE7-B278-5F86F1731D58}">
      <dgm:prSet/>
      <dgm:spPr/>
      <dgm:t>
        <a:bodyPr/>
        <a:lstStyle/>
        <a:p>
          <a:endParaRPr lang="pt-BR"/>
        </a:p>
      </dgm:t>
    </dgm:pt>
    <dgm:pt modelId="{E345A296-E910-4ABA-8E84-9933C3786DAE}">
      <dgm:prSet phldrT="[Texto]"/>
      <dgm:spPr/>
      <dgm:t>
        <a:bodyPr/>
        <a:lstStyle/>
        <a:p>
          <a:pPr algn="just"/>
          <a:r>
            <a:rPr lang="pt-BR" dirty="0"/>
            <a:t>Falta de controle de demais fatores que podem impacto sobre as comunidades avaliadas.</a:t>
          </a:r>
        </a:p>
      </dgm:t>
    </dgm:pt>
    <dgm:pt modelId="{928D51E4-D9D7-458C-9245-43F7780D9329}" type="parTrans" cxnId="{FDF63178-C431-4154-AC13-3C4E2600C4F4}">
      <dgm:prSet/>
      <dgm:spPr/>
      <dgm:t>
        <a:bodyPr/>
        <a:lstStyle/>
        <a:p>
          <a:endParaRPr lang="pt-BR"/>
        </a:p>
      </dgm:t>
    </dgm:pt>
    <dgm:pt modelId="{CD77C997-F653-427A-8BAB-35934A7946DB}" type="sibTrans" cxnId="{FDF63178-C431-4154-AC13-3C4E2600C4F4}">
      <dgm:prSet/>
      <dgm:spPr/>
      <dgm:t>
        <a:bodyPr/>
        <a:lstStyle/>
        <a:p>
          <a:endParaRPr lang="pt-BR"/>
        </a:p>
      </dgm:t>
    </dgm:pt>
    <dgm:pt modelId="{3B05F4EA-896F-4820-BCCF-0C0AD2558B49}">
      <dgm:prSet phldrT="[Texto]"/>
      <dgm:spPr/>
      <dgm:t>
        <a:bodyPr/>
        <a:lstStyle/>
        <a:p>
          <a:pPr algn="just"/>
          <a:r>
            <a:rPr lang="pt-BR" dirty="0"/>
            <a:t>Especificar nos métodos o motivo do buffer escolhido para a avaliação.</a:t>
          </a:r>
        </a:p>
      </dgm:t>
    </dgm:pt>
    <dgm:pt modelId="{04D56115-EABB-4A32-8081-11C8D668B097}" type="parTrans" cxnId="{5252CF4A-2974-4F34-8E73-5B636C68CCB1}">
      <dgm:prSet/>
      <dgm:spPr/>
      <dgm:t>
        <a:bodyPr/>
        <a:lstStyle/>
        <a:p>
          <a:endParaRPr lang="pt-BR"/>
        </a:p>
      </dgm:t>
    </dgm:pt>
    <dgm:pt modelId="{0964B617-0B4C-4753-8DAE-2CEF014DEA65}" type="sibTrans" cxnId="{5252CF4A-2974-4F34-8E73-5B636C68CCB1}">
      <dgm:prSet/>
      <dgm:spPr/>
      <dgm:t>
        <a:bodyPr/>
        <a:lstStyle/>
        <a:p>
          <a:endParaRPr lang="pt-BR"/>
        </a:p>
      </dgm:t>
    </dgm:pt>
    <dgm:pt modelId="{02AE351C-1818-4EC3-8007-0839E408CA79}">
      <dgm:prSet phldrT="[Texto]"/>
      <dgm:spPr/>
      <dgm:t>
        <a:bodyPr/>
        <a:lstStyle/>
        <a:p>
          <a:pPr algn="just"/>
          <a:r>
            <a:rPr lang="pt-BR" dirty="0"/>
            <a:t>Classes de uso do solo não avaliadas no trabalho.</a:t>
          </a:r>
        </a:p>
      </dgm:t>
    </dgm:pt>
    <dgm:pt modelId="{07FC07C1-8B31-415C-B905-00AAA6E98F8C}" type="parTrans" cxnId="{81EF23C3-25E4-491E-83A4-70C65A5331B6}">
      <dgm:prSet/>
      <dgm:spPr/>
    </dgm:pt>
    <dgm:pt modelId="{99529F19-5496-40D2-9553-F47737BF17BE}" type="sibTrans" cxnId="{81EF23C3-25E4-491E-83A4-70C65A5331B6}">
      <dgm:prSet/>
      <dgm:spPr/>
    </dgm:pt>
    <dgm:pt modelId="{472813AA-F492-4B52-9188-7240F71030AA}" type="pres">
      <dgm:prSet presAssocID="{5A143526-7B1F-45DC-9F72-878753B7CB4B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C811A2E9-AAA3-4280-9EE1-8544151A277D}" type="pres">
      <dgm:prSet presAssocID="{5A143526-7B1F-45DC-9F72-878753B7CB4B}" presName="cycle" presStyleCnt="0"/>
      <dgm:spPr/>
    </dgm:pt>
    <dgm:pt modelId="{4EB4E378-FBCA-4F0C-97AB-C0323303C4A4}" type="pres">
      <dgm:prSet presAssocID="{5A143526-7B1F-45DC-9F72-878753B7CB4B}" presName="centerShape" presStyleCnt="0"/>
      <dgm:spPr/>
    </dgm:pt>
    <dgm:pt modelId="{35C517E5-3F45-4D25-89D3-84133AAA6142}" type="pres">
      <dgm:prSet presAssocID="{5A143526-7B1F-45DC-9F72-878753B7CB4B}" presName="connSite" presStyleLbl="node1" presStyleIdx="0" presStyleCnt="4"/>
      <dgm:spPr/>
    </dgm:pt>
    <dgm:pt modelId="{A632D14C-97D5-4ABB-B374-09F2E648A856}" type="pres">
      <dgm:prSet presAssocID="{5A143526-7B1F-45DC-9F72-878753B7CB4B}" presName="visible" presStyleLbl="nod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DA9B7299-9B6A-487E-9218-5231D94E0799}" type="pres">
      <dgm:prSet presAssocID="{B0F786CA-86C0-4FF8-92CC-EBA2A15FA548}" presName="Name25" presStyleLbl="parChTrans1D1" presStyleIdx="0" presStyleCnt="3"/>
      <dgm:spPr/>
    </dgm:pt>
    <dgm:pt modelId="{628B45BA-2A59-414F-9A6C-9B0DE6EFE227}" type="pres">
      <dgm:prSet presAssocID="{1FCC3E18-E1B1-4E15-81CF-E5CA707ECACE}" presName="node" presStyleCnt="0"/>
      <dgm:spPr/>
    </dgm:pt>
    <dgm:pt modelId="{A158C9F6-97EF-41B7-8986-BB99D56DEEBB}" type="pres">
      <dgm:prSet presAssocID="{1FCC3E18-E1B1-4E15-81CF-E5CA707ECACE}" presName="parentNode" presStyleLbl="node1" presStyleIdx="1" presStyleCnt="4">
        <dgm:presLayoutVars>
          <dgm:chMax val="1"/>
          <dgm:bulletEnabled val="1"/>
        </dgm:presLayoutVars>
      </dgm:prSet>
      <dgm:spPr/>
    </dgm:pt>
    <dgm:pt modelId="{011A5FEC-CE16-43CB-A28D-18530BEB7774}" type="pres">
      <dgm:prSet presAssocID="{1FCC3E18-E1B1-4E15-81CF-E5CA707ECACE}" presName="childNode" presStyleLbl="revTx" presStyleIdx="0" presStyleCnt="2">
        <dgm:presLayoutVars>
          <dgm:bulletEnabled val="1"/>
        </dgm:presLayoutVars>
      </dgm:prSet>
      <dgm:spPr/>
    </dgm:pt>
    <dgm:pt modelId="{5FC111A0-21EB-42E6-80BC-665B4BED8BDD}" type="pres">
      <dgm:prSet presAssocID="{A81407F2-ADF7-42E3-912B-517E49805847}" presName="Name25" presStyleLbl="parChTrans1D1" presStyleIdx="1" presStyleCnt="3"/>
      <dgm:spPr/>
    </dgm:pt>
    <dgm:pt modelId="{54449369-1A54-433C-BBAC-7CDC7BB21713}" type="pres">
      <dgm:prSet presAssocID="{BA693048-5968-4C01-B6CC-BD3130E4E23E}" presName="node" presStyleCnt="0"/>
      <dgm:spPr/>
    </dgm:pt>
    <dgm:pt modelId="{30A5A66F-D2F7-498E-AE17-A1BE0AEA4403}" type="pres">
      <dgm:prSet presAssocID="{BA693048-5968-4C01-B6CC-BD3130E4E23E}" presName="parentNode" presStyleLbl="node1" presStyleIdx="2" presStyleCnt="4" custScaleX="108078" custScaleY="118359">
        <dgm:presLayoutVars>
          <dgm:chMax val="1"/>
          <dgm:bulletEnabled val="1"/>
        </dgm:presLayoutVars>
      </dgm:prSet>
      <dgm:spPr/>
    </dgm:pt>
    <dgm:pt modelId="{58EDC04F-4D2C-4823-84D4-F4020FB924C2}" type="pres">
      <dgm:prSet presAssocID="{BA693048-5968-4C01-B6CC-BD3130E4E23E}" presName="childNode" presStyleLbl="revTx" presStyleIdx="0" presStyleCnt="2">
        <dgm:presLayoutVars>
          <dgm:bulletEnabled val="1"/>
        </dgm:presLayoutVars>
      </dgm:prSet>
      <dgm:spPr/>
    </dgm:pt>
    <dgm:pt modelId="{B5D27DF3-1454-4F64-9C87-5CB69AEFC38A}" type="pres">
      <dgm:prSet presAssocID="{BD4B8211-FD84-4A52-A09A-0D4596DADB26}" presName="Name25" presStyleLbl="parChTrans1D1" presStyleIdx="2" presStyleCnt="3"/>
      <dgm:spPr/>
    </dgm:pt>
    <dgm:pt modelId="{38834CD9-896B-4795-927D-BB4841A7FB1A}" type="pres">
      <dgm:prSet presAssocID="{B4C2C670-67CE-42D2-A34A-73855E6809D4}" presName="node" presStyleCnt="0"/>
      <dgm:spPr/>
    </dgm:pt>
    <dgm:pt modelId="{8C68BA36-ED45-4F1B-A70A-EF0278F4A6CB}" type="pres">
      <dgm:prSet presAssocID="{B4C2C670-67CE-42D2-A34A-73855E6809D4}" presName="parentNode" presStyleLbl="node1" presStyleIdx="3" presStyleCnt="4" custScaleX="103173">
        <dgm:presLayoutVars>
          <dgm:chMax val="1"/>
          <dgm:bulletEnabled val="1"/>
        </dgm:presLayoutVars>
      </dgm:prSet>
      <dgm:spPr/>
    </dgm:pt>
    <dgm:pt modelId="{4D993B2A-7762-4F75-BCC7-3B06EA0DE0F3}" type="pres">
      <dgm:prSet presAssocID="{B4C2C670-67CE-42D2-A34A-73855E6809D4}" presName="childNode" presStyleLbl="revTx" presStyleIdx="1" presStyleCnt="2">
        <dgm:presLayoutVars>
          <dgm:bulletEnabled val="1"/>
        </dgm:presLayoutVars>
      </dgm:prSet>
      <dgm:spPr/>
    </dgm:pt>
  </dgm:ptLst>
  <dgm:cxnLst>
    <dgm:cxn modelId="{85333F0C-3047-4A8E-8233-752D6B853552}" type="presOf" srcId="{BD4B8211-FD84-4A52-A09A-0D4596DADB26}" destId="{B5D27DF3-1454-4F64-9C87-5CB69AEFC38A}" srcOrd="0" destOrd="0" presId="urn:microsoft.com/office/officeart/2005/8/layout/radial2"/>
    <dgm:cxn modelId="{52F89510-E9E4-46F3-AF44-6B20658432C1}" type="presOf" srcId="{A81407F2-ADF7-42E3-912B-517E49805847}" destId="{5FC111A0-21EB-42E6-80BC-665B4BED8BDD}" srcOrd="0" destOrd="0" presId="urn:microsoft.com/office/officeart/2005/8/layout/radial2"/>
    <dgm:cxn modelId="{0540F21A-8F53-420F-BB8A-C9153E3E3A90}" type="presOf" srcId="{3B05F4EA-896F-4820-BCCF-0C0AD2558B49}" destId="{58EDC04F-4D2C-4823-84D4-F4020FB924C2}" srcOrd="0" destOrd="2" presId="urn:microsoft.com/office/officeart/2005/8/layout/radial2"/>
    <dgm:cxn modelId="{9823BA1B-B8AB-42CA-BAB0-5486B6D29D5A}" type="presOf" srcId="{02AE351C-1818-4EC3-8007-0839E408CA79}" destId="{58EDC04F-4D2C-4823-84D4-F4020FB924C2}" srcOrd="0" destOrd="3" presId="urn:microsoft.com/office/officeart/2005/8/layout/radial2"/>
    <dgm:cxn modelId="{45106B1D-2C9C-433E-BBCE-7823C085D5FA}" srcId="{B4C2C670-67CE-42D2-A34A-73855E6809D4}" destId="{6FE04EA9-AD1E-4289-BD54-0F113348330D}" srcOrd="0" destOrd="0" parTransId="{66BC1004-D416-4F5B-9E41-5CCCCFCA595D}" sibTransId="{2F4E954A-FEF5-4BDC-BF84-E0249E8BAA35}"/>
    <dgm:cxn modelId="{A767CD2C-1C23-4CA0-B137-758CC4781F15}" type="presOf" srcId="{B4C2C670-67CE-42D2-A34A-73855E6809D4}" destId="{8C68BA36-ED45-4F1B-A70A-EF0278F4A6CB}" srcOrd="0" destOrd="0" presId="urn:microsoft.com/office/officeart/2005/8/layout/radial2"/>
    <dgm:cxn modelId="{73EDC732-752C-4443-8EB3-7C84EB57FC4A}" type="presOf" srcId="{3532B123-2D91-49BF-AAAF-855E890607B8}" destId="{58EDC04F-4D2C-4823-84D4-F4020FB924C2}" srcOrd="0" destOrd="0" presId="urn:microsoft.com/office/officeart/2005/8/layout/radial2"/>
    <dgm:cxn modelId="{61BC553C-E7AD-4A6F-A3F8-255DA2838EFA}" type="presOf" srcId="{85E32885-15EB-4B1E-928E-4E246DCAFD9E}" destId="{4D993B2A-7762-4F75-BCC7-3B06EA0DE0F3}" srcOrd="0" destOrd="1" presId="urn:microsoft.com/office/officeart/2005/8/layout/radial2"/>
    <dgm:cxn modelId="{AF210D49-6DC6-4D08-84F4-EBBA8B628E01}" srcId="{5A143526-7B1F-45DC-9F72-878753B7CB4B}" destId="{B4C2C670-67CE-42D2-A34A-73855E6809D4}" srcOrd="2" destOrd="0" parTransId="{BD4B8211-FD84-4A52-A09A-0D4596DADB26}" sibTransId="{8D372D02-72AB-4EAB-90B9-8CFE2D98A2BE}"/>
    <dgm:cxn modelId="{5252CF4A-2974-4F34-8E73-5B636C68CCB1}" srcId="{BA693048-5968-4C01-B6CC-BD3130E4E23E}" destId="{3B05F4EA-896F-4820-BCCF-0C0AD2558B49}" srcOrd="2" destOrd="0" parTransId="{04D56115-EABB-4A32-8081-11C8D668B097}" sibTransId="{0964B617-0B4C-4753-8DAE-2CEF014DEA65}"/>
    <dgm:cxn modelId="{8C15FB52-A048-4815-BC7E-351A07DBEC03}" srcId="{BA693048-5968-4C01-B6CC-BD3130E4E23E}" destId="{3532B123-2D91-49BF-AAAF-855E890607B8}" srcOrd="0" destOrd="0" parTransId="{E5D0FF0F-ABB1-4EDE-BC5E-1CB3A993F0C0}" sibTransId="{8E545DE3-419B-46E2-875D-F51CAB02E00D}"/>
    <dgm:cxn modelId="{5C477E55-3C51-41B2-93AB-B664EAD93CA5}" type="presOf" srcId="{1FCC3E18-E1B1-4E15-81CF-E5CA707ECACE}" destId="{A158C9F6-97EF-41B7-8986-BB99D56DEEBB}" srcOrd="0" destOrd="0" presId="urn:microsoft.com/office/officeart/2005/8/layout/radial2"/>
    <dgm:cxn modelId="{AFA85E68-82C6-4508-97D3-AA0CF4968900}" type="presOf" srcId="{E345A296-E910-4ABA-8E84-9933C3786DAE}" destId="{58EDC04F-4D2C-4823-84D4-F4020FB924C2}" srcOrd="0" destOrd="1" presId="urn:microsoft.com/office/officeart/2005/8/layout/radial2"/>
    <dgm:cxn modelId="{1B27096A-1C26-4699-A6D7-9D564214092F}" type="presOf" srcId="{5A143526-7B1F-45DC-9F72-878753B7CB4B}" destId="{472813AA-F492-4B52-9188-7240F71030AA}" srcOrd="0" destOrd="0" presId="urn:microsoft.com/office/officeart/2005/8/layout/radial2"/>
    <dgm:cxn modelId="{FDF63178-C431-4154-AC13-3C4E2600C4F4}" srcId="{BA693048-5968-4C01-B6CC-BD3130E4E23E}" destId="{E345A296-E910-4ABA-8E84-9933C3786DAE}" srcOrd="1" destOrd="0" parTransId="{928D51E4-D9D7-458C-9245-43F7780D9329}" sibTransId="{CD77C997-F653-427A-8BAB-35934A7946DB}"/>
    <dgm:cxn modelId="{AAEC9A7D-71EC-4AE7-B278-5F86F1731D58}" srcId="{B4C2C670-67CE-42D2-A34A-73855E6809D4}" destId="{85E32885-15EB-4B1E-928E-4E246DCAFD9E}" srcOrd="1" destOrd="0" parTransId="{8DD3D876-24EF-412B-8D3F-5EF1081321C4}" sibTransId="{CC083F25-A659-44F0-A548-6886C63939AD}"/>
    <dgm:cxn modelId="{88861F95-EF33-4C2A-9E73-B1745971FA87}" type="presOf" srcId="{BA693048-5968-4C01-B6CC-BD3130E4E23E}" destId="{30A5A66F-D2F7-498E-AE17-A1BE0AEA4403}" srcOrd="0" destOrd="0" presId="urn:microsoft.com/office/officeart/2005/8/layout/radial2"/>
    <dgm:cxn modelId="{81EF23C3-25E4-491E-83A4-70C65A5331B6}" srcId="{BA693048-5968-4C01-B6CC-BD3130E4E23E}" destId="{02AE351C-1818-4EC3-8007-0839E408CA79}" srcOrd="3" destOrd="0" parTransId="{07FC07C1-8B31-415C-B905-00AAA6E98F8C}" sibTransId="{99529F19-5496-40D2-9553-F47737BF17BE}"/>
    <dgm:cxn modelId="{AAE3EECC-1169-42E0-A438-E012B0437A6A}" srcId="{5A143526-7B1F-45DC-9F72-878753B7CB4B}" destId="{1FCC3E18-E1B1-4E15-81CF-E5CA707ECACE}" srcOrd="0" destOrd="0" parTransId="{B0F786CA-86C0-4FF8-92CC-EBA2A15FA548}" sibTransId="{91F4C36B-FFA0-4C36-B08F-26E7E65611A4}"/>
    <dgm:cxn modelId="{D89D82D4-4FFE-4B07-B168-6808B02A3305}" type="presOf" srcId="{6FE04EA9-AD1E-4289-BD54-0F113348330D}" destId="{4D993B2A-7762-4F75-BCC7-3B06EA0DE0F3}" srcOrd="0" destOrd="0" presId="urn:microsoft.com/office/officeart/2005/8/layout/radial2"/>
    <dgm:cxn modelId="{56FA11F1-02D3-4D16-91CB-B5EB73C27A13}" type="presOf" srcId="{B0F786CA-86C0-4FF8-92CC-EBA2A15FA548}" destId="{DA9B7299-9B6A-487E-9218-5231D94E0799}" srcOrd="0" destOrd="0" presId="urn:microsoft.com/office/officeart/2005/8/layout/radial2"/>
    <dgm:cxn modelId="{F2E505FB-F181-48D8-9726-CB26734EF17D}" srcId="{5A143526-7B1F-45DC-9F72-878753B7CB4B}" destId="{BA693048-5968-4C01-B6CC-BD3130E4E23E}" srcOrd="1" destOrd="0" parTransId="{A81407F2-ADF7-42E3-912B-517E49805847}" sibTransId="{A439C4B4-BF44-41E0-9F16-12F4166BC819}"/>
    <dgm:cxn modelId="{1D4C7695-BC10-45E7-825D-759F7D06C4EA}" type="presParOf" srcId="{472813AA-F492-4B52-9188-7240F71030AA}" destId="{C811A2E9-AAA3-4280-9EE1-8544151A277D}" srcOrd="0" destOrd="0" presId="urn:microsoft.com/office/officeart/2005/8/layout/radial2"/>
    <dgm:cxn modelId="{44517599-CB0C-4CEB-A475-D0FBEEDA145B}" type="presParOf" srcId="{C811A2E9-AAA3-4280-9EE1-8544151A277D}" destId="{4EB4E378-FBCA-4F0C-97AB-C0323303C4A4}" srcOrd="0" destOrd="0" presId="urn:microsoft.com/office/officeart/2005/8/layout/radial2"/>
    <dgm:cxn modelId="{56C1EB3A-2365-405F-8DF7-AAB863870FDA}" type="presParOf" srcId="{4EB4E378-FBCA-4F0C-97AB-C0323303C4A4}" destId="{35C517E5-3F45-4D25-89D3-84133AAA6142}" srcOrd="0" destOrd="0" presId="urn:microsoft.com/office/officeart/2005/8/layout/radial2"/>
    <dgm:cxn modelId="{EE8F8CEC-17DA-41C0-9E68-DD608F60E7AE}" type="presParOf" srcId="{4EB4E378-FBCA-4F0C-97AB-C0323303C4A4}" destId="{A632D14C-97D5-4ABB-B374-09F2E648A856}" srcOrd="1" destOrd="0" presId="urn:microsoft.com/office/officeart/2005/8/layout/radial2"/>
    <dgm:cxn modelId="{795A3615-4364-4933-A4F3-77316477FFBD}" type="presParOf" srcId="{C811A2E9-AAA3-4280-9EE1-8544151A277D}" destId="{DA9B7299-9B6A-487E-9218-5231D94E0799}" srcOrd="1" destOrd="0" presId="urn:microsoft.com/office/officeart/2005/8/layout/radial2"/>
    <dgm:cxn modelId="{E2BC10E6-C47A-48F9-B823-A033E47D72EB}" type="presParOf" srcId="{C811A2E9-AAA3-4280-9EE1-8544151A277D}" destId="{628B45BA-2A59-414F-9A6C-9B0DE6EFE227}" srcOrd="2" destOrd="0" presId="urn:microsoft.com/office/officeart/2005/8/layout/radial2"/>
    <dgm:cxn modelId="{7050BFA8-1BCC-4D2C-B0BC-4EE4F9F6B812}" type="presParOf" srcId="{628B45BA-2A59-414F-9A6C-9B0DE6EFE227}" destId="{A158C9F6-97EF-41B7-8986-BB99D56DEEBB}" srcOrd="0" destOrd="0" presId="urn:microsoft.com/office/officeart/2005/8/layout/radial2"/>
    <dgm:cxn modelId="{416010DB-B3D8-4873-90EE-B92173CD8ADD}" type="presParOf" srcId="{628B45BA-2A59-414F-9A6C-9B0DE6EFE227}" destId="{011A5FEC-CE16-43CB-A28D-18530BEB7774}" srcOrd="1" destOrd="0" presId="urn:microsoft.com/office/officeart/2005/8/layout/radial2"/>
    <dgm:cxn modelId="{CF2E4006-EF21-4A5A-BC40-EA26EED12AF2}" type="presParOf" srcId="{C811A2E9-AAA3-4280-9EE1-8544151A277D}" destId="{5FC111A0-21EB-42E6-80BC-665B4BED8BDD}" srcOrd="3" destOrd="0" presId="urn:microsoft.com/office/officeart/2005/8/layout/radial2"/>
    <dgm:cxn modelId="{FFD068DE-BB3B-4685-9680-22D55E47AA58}" type="presParOf" srcId="{C811A2E9-AAA3-4280-9EE1-8544151A277D}" destId="{54449369-1A54-433C-BBAC-7CDC7BB21713}" srcOrd="4" destOrd="0" presId="urn:microsoft.com/office/officeart/2005/8/layout/radial2"/>
    <dgm:cxn modelId="{E7B0B1AD-FC27-46F3-AA5D-789C4284B3DC}" type="presParOf" srcId="{54449369-1A54-433C-BBAC-7CDC7BB21713}" destId="{30A5A66F-D2F7-498E-AE17-A1BE0AEA4403}" srcOrd="0" destOrd="0" presId="urn:microsoft.com/office/officeart/2005/8/layout/radial2"/>
    <dgm:cxn modelId="{9CF922C5-2AD0-4C6D-ABD5-49AA2BDE5786}" type="presParOf" srcId="{54449369-1A54-433C-BBAC-7CDC7BB21713}" destId="{58EDC04F-4D2C-4823-84D4-F4020FB924C2}" srcOrd="1" destOrd="0" presId="urn:microsoft.com/office/officeart/2005/8/layout/radial2"/>
    <dgm:cxn modelId="{5D781BE9-9E45-43C6-89C9-53486D477EFF}" type="presParOf" srcId="{C811A2E9-AAA3-4280-9EE1-8544151A277D}" destId="{B5D27DF3-1454-4F64-9C87-5CB69AEFC38A}" srcOrd="5" destOrd="0" presId="urn:microsoft.com/office/officeart/2005/8/layout/radial2"/>
    <dgm:cxn modelId="{07F4BDB4-3EDC-480D-9D59-4C3E57EAF044}" type="presParOf" srcId="{C811A2E9-AAA3-4280-9EE1-8544151A277D}" destId="{38834CD9-896B-4795-927D-BB4841A7FB1A}" srcOrd="6" destOrd="0" presId="urn:microsoft.com/office/officeart/2005/8/layout/radial2"/>
    <dgm:cxn modelId="{DB1F8BC7-757A-47E3-B17B-2295CACAE406}" type="presParOf" srcId="{38834CD9-896B-4795-927D-BB4841A7FB1A}" destId="{8C68BA36-ED45-4F1B-A70A-EF0278F4A6CB}" srcOrd="0" destOrd="0" presId="urn:microsoft.com/office/officeart/2005/8/layout/radial2"/>
    <dgm:cxn modelId="{4DC1D5E2-5B13-4AFA-9D75-BC758E7C7397}" type="presParOf" srcId="{38834CD9-896B-4795-927D-BB4841A7FB1A}" destId="{4D993B2A-7762-4F75-BCC7-3B06EA0DE0F3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D27DF3-1454-4F64-9C87-5CB69AEFC38A}">
      <dsp:nvSpPr>
        <dsp:cNvPr id="0" name=""/>
        <dsp:cNvSpPr/>
      </dsp:nvSpPr>
      <dsp:spPr>
        <a:xfrm rot="2566990">
          <a:off x="2589630" y="4555396"/>
          <a:ext cx="975443" cy="64072"/>
        </a:xfrm>
        <a:custGeom>
          <a:avLst/>
          <a:gdLst/>
          <a:ahLst/>
          <a:cxnLst/>
          <a:rect l="0" t="0" r="0" b="0"/>
          <a:pathLst>
            <a:path>
              <a:moveTo>
                <a:pt x="0" y="32036"/>
              </a:moveTo>
              <a:lnTo>
                <a:pt x="975443" y="3203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C111A0-21EB-42E6-80BC-665B4BED8BDD}">
      <dsp:nvSpPr>
        <dsp:cNvPr id="0" name=""/>
        <dsp:cNvSpPr/>
      </dsp:nvSpPr>
      <dsp:spPr>
        <a:xfrm>
          <a:off x="2719399" y="3198830"/>
          <a:ext cx="1014517" cy="64072"/>
        </a:xfrm>
        <a:custGeom>
          <a:avLst/>
          <a:gdLst/>
          <a:ahLst/>
          <a:cxnLst/>
          <a:rect l="0" t="0" r="0" b="0"/>
          <a:pathLst>
            <a:path>
              <a:moveTo>
                <a:pt x="0" y="32036"/>
              </a:moveTo>
              <a:lnTo>
                <a:pt x="1014517" y="3203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9B7299-9B6A-487E-9218-5231D94E0799}">
      <dsp:nvSpPr>
        <dsp:cNvPr id="0" name=""/>
        <dsp:cNvSpPr/>
      </dsp:nvSpPr>
      <dsp:spPr>
        <a:xfrm rot="19105293">
          <a:off x="2572708" y="1829578"/>
          <a:ext cx="1164430" cy="64072"/>
        </a:xfrm>
        <a:custGeom>
          <a:avLst/>
          <a:gdLst/>
          <a:ahLst/>
          <a:cxnLst/>
          <a:rect l="0" t="0" r="0" b="0"/>
          <a:pathLst>
            <a:path>
              <a:moveTo>
                <a:pt x="0" y="32036"/>
              </a:moveTo>
              <a:lnTo>
                <a:pt x="1164430" y="3203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2D14C-97D5-4ABB-B374-09F2E648A856}">
      <dsp:nvSpPr>
        <dsp:cNvPr id="0" name=""/>
        <dsp:cNvSpPr/>
      </dsp:nvSpPr>
      <dsp:spPr>
        <a:xfrm>
          <a:off x="28859" y="1648195"/>
          <a:ext cx="3165340" cy="3165340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58C9F6-97EF-41B7-8986-BB99D56DEEBB}">
      <dsp:nvSpPr>
        <dsp:cNvPr id="0" name=""/>
        <dsp:cNvSpPr/>
      </dsp:nvSpPr>
      <dsp:spPr>
        <a:xfrm>
          <a:off x="3367221" y="1256"/>
          <a:ext cx="1771981" cy="17719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O objetivo proposto foi alcançado</a:t>
          </a:r>
        </a:p>
      </dsp:txBody>
      <dsp:txXfrm>
        <a:off x="3626722" y="260757"/>
        <a:ext cx="1252979" cy="1252979"/>
      </dsp:txXfrm>
    </dsp:sp>
    <dsp:sp modelId="{30A5A66F-D2F7-498E-AE17-A1BE0AEA4403}">
      <dsp:nvSpPr>
        <dsp:cNvPr id="0" name=""/>
        <dsp:cNvSpPr/>
      </dsp:nvSpPr>
      <dsp:spPr>
        <a:xfrm>
          <a:off x="3733916" y="2106926"/>
          <a:ext cx="2052622" cy="22478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Q</a:t>
          </a:r>
          <a:r>
            <a:rPr lang="pt-BR" sz="1800" kern="1200" dirty="0"/>
            <a:t>uais as limitações das soluções propostas?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 dirty="0"/>
        </a:p>
      </dsp:txBody>
      <dsp:txXfrm>
        <a:off x="4034516" y="2436120"/>
        <a:ext cx="1451422" cy="1589491"/>
      </dsp:txXfrm>
    </dsp:sp>
    <dsp:sp modelId="{58EDC04F-4D2C-4823-84D4-F4020FB924C2}">
      <dsp:nvSpPr>
        <dsp:cNvPr id="0" name=""/>
        <dsp:cNvSpPr/>
      </dsp:nvSpPr>
      <dsp:spPr>
        <a:xfrm>
          <a:off x="5784687" y="2106926"/>
          <a:ext cx="3078933" cy="2247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500" kern="1200" dirty="0"/>
            <a:t>Ausência de série temporal de dados biológicos;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500" kern="1200" dirty="0"/>
            <a:t>Falta de controle de demais fatores que podem impacto sobre as comunidades avaliadas.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500" kern="1200" dirty="0"/>
            <a:t>Especificar nos métodos o motivo do buffer escolhido para a avaliação.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500" kern="1200" dirty="0"/>
            <a:t>Classes de uso do solo não avaliadas no trabalho.</a:t>
          </a:r>
        </a:p>
      </dsp:txBody>
      <dsp:txXfrm>
        <a:off x="5784687" y="2106926"/>
        <a:ext cx="3078933" cy="2247879"/>
      </dsp:txXfrm>
    </dsp:sp>
    <dsp:sp modelId="{8C68BA36-ED45-4F1B-A70A-EF0278F4A6CB}">
      <dsp:nvSpPr>
        <dsp:cNvPr id="0" name=""/>
        <dsp:cNvSpPr/>
      </dsp:nvSpPr>
      <dsp:spPr>
        <a:xfrm>
          <a:off x="3164168" y="4624883"/>
          <a:ext cx="1959466" cy="18992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Qual o poder de generalidade dos resultados?</a:t>
          </a:r>
        </a:p>
      </dsp:txBody>
      <dsp:txXfrm>
        <a:off x="3451125" y="4903015"/>
        <a:ext cx="1385552" cy="1342940"/>
      </dsp:txXfrm>
    </dsp:sp>
    <dsp:sp modelId="{4D993B2A-7762-4F75-BCC7-3B06EA0DE0F3}">
      <dsp:nvSpPr>
        <dsp:cNvPr id="0" name=""/>
        <dsp:cNvSpPr/>
      </dsp:nvSpPr>
      <dsp:spPr>
        <a:xfrm>
          <a:off x="5238227" y="4624883"/>
          <a:ext cx="2939199" cy="1899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500" kern="1200" dirty="0"/>
            <a:t>Sobre a avaliação da paisagem e grau de maturidade das florestas: alto.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500" kern="1200" dirty="0"/>
            <a:t>Sobre a avaliação das dinâmicas temporais sobre as comunidades biológicas: média.</a:t>
          </a:r>
        </a:p>
      </dsp:txBody>
      <dsp:txXfrm>
        <a:off x="5238227" y="4624883"/>
        <a:ext cx="2939199" cy="18992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692F6-846B-48A5-9B72-B56A44647220}" type="datetimeFigureOut">
              <a:rPr lang="pt-BR" smtClean="0"/>
              <a:t>18/04/2020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DA1F1-2A94-4E60-B43D-FE3B82B6D7D1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1883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9B86-5EDF-4419-9C21-82F7A18CC098}" type="datetimeFigureOut">
              <a:rPr lang="pt-BR" smtClean="0"/>
              <a:t>18/04/2020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0BC3-0A8F-44B6-B066-B785E9A5BD0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9B86-5EDF-4419-9C21-82F7A18CC098}" type="datetimeFigureOut">
              <a:rPr lang="pt-BR" smtClean="0"/>
              <a:t>18/04/2020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0BC3-0A8F-44B6-B066-B785E9A5BD0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9B86-5EDF-4419-9C21-82F7A18CC098}" type="datetimeFigureOut">
              <a:rPr lang="pt-BR" smtClean="0"/>
              <a:t>18/04/2020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0BC3-0A8F-44B6-B066-B785E9A5BD07}" type="slidenum">
              <a:rPr lang="pt-BR" smtClean="0"/>
              <a:t>‹#›</a:t>
            </a:fld>
            <a:endParaRPr lang="pt-B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9B86-5EDF-4419-9C21-82F7A18CC098}" type="datetimeFigureOut">
              <a:rPr lang="pt-BR" smtClean="0"/>
              <a:t>18/04/2020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0BC3-0A8F-44B6-B066-B785E9A5BD07}" type="slidenum">
              <a:rPr lang="pt-BR" smtClean="0"/>
              <a:t>‹#›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9B86-5EDF-4419-9C21-82F7A18CC098}" type="datetimeFigureOut">
              <a:rPr lang="pt-BR" smtClean="0"/>
              <a:t>18/04/2020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0BC3-0A8F-44B6-B066-B785E9A5BD0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9B86-5EDF-4419-9C21-82F7A18CC098}" type="datetimeFigureOut">
              <a:rPr lang="pt-BR" smtClean="0"/>
              <a:t>18/04/2020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0BC3-0A8F-44B6-B066-B785E9A5BD07}" type="slidenum">
              <a:rPr lang="pt-BR" smtClean="0"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9B86-5EDF-4419-9C21-82F7A18CC098}" type="datetimeFigureOut">
              <a:rPr lang="pt-BR" smtClean="0"/>
              <a:t>18/04/2020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0BC3-0A8F-44B6-B066-B785E9A5BD0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9B86-5EDF-4419-9C21-82F7A18CC098}" type="datetimeFigureOut">
              <a:rPr lang="pt-BR" smtClean="0"/>
              <a:t>18/04/2020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0BC3-0A8F-44B6-B066-B785E9A5BD0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9B86-5EDF-4419-9C21-82F7A18CC098}" type="datetimeFigureOut">
              <a:rPr lang="pt-BR" smtClean="0"/>
              <a:t>18/04/2020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0BC3-0A8F-44B6-B066-B785E9A5BD0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9B86-5EDF-4419-9C21-82F7A18CC098}" type="datetimeFigureOut">
              <a:rPr lang="pt-BR" smtClean="0"/>
              <a:t>18/04/2020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0BC3-0A8F-44B6-B066-B785E9A5BD07}" type="slidenum">
              <a:rPr lang="pt-BR" smtClean="0"/>
              <a:t>‹#›</a:t>
            </a:fld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9B86-5EDF-4419-9C21-82F7A18CC098}" type="datetimeFigureOut">
              <a:rPr lang="pt-BR" smtClean="0"/>
              <a:t>18/04/2020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C0BC3-0A8F-44B6-B066-B785E9A5BD07}" type="slidenum">
              <a:rPr lang="pt-BR" smtClean="0"/>
              <a:t>‹#›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4CA9B86-5EDF-4419-9C21-82F7A18CC098}" type="datetimeFigureOut">
              <a:rPr lang="pt-BR" smtClean="0"/>
              <a:t>18/04/2020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02C0BC3-0A8F-44B6-B066-B785E9A5BD07}" type="slidenum">
              <a:rPr lang="pt-BR" smtClean="0"/>
              <a:t>‹#›</a:t>
            </a:fld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9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463480" y="4149080"/>
            <a:ext cx="4680520" cy="1145699"/>
          </a:xfrm>
        </p:spPr>
        <p:txBody>
          <a:bodyPr>
            <a:noAutofit/>
          </a:bodyPr>
          <a:lstStyle/>
          <a:p>
            <a:pPr algn="l"/>
            <a:r>
              <a:rPr lang="pt-BR" sz="1600" b="1" dirty="0">
                <a:solidFill>
                  <a:schemeClr val="tx2">
                    <a:lumMod val="75000"/>
                  </a:schemeClr>
                </a:solidFill>
              </a:rPr>
              <a:t>Tainá Oliveira Assis</a:t>
            </a:r>
          </a:p>
          <a:p>
            <a:pPr algn="l"/>
            <a:r>
              <a:rPr lang="pt-BR" sz="1600" b="1" dirty="0">
                <a:solidFill>
                  <a:schemeClr val="tx2">
                    <a:lumMod val="75000"/>
                  </a:schemeClr>
                </a:solidFill>
              </a:rPr>
              <a:t>Trabalho apresentado à disciplina Metodologia Científica</a:t>
            </a:r>
          </a:p>
          <a:p>
            <a:pPr algn="l"/>
            <a:r>
              <a:rPr lang="pt-BR" sz="1600" b="1" dirty="0">
                <a:solidFill>
                  <a:schemeClr val="tx2">
                    <a:lumMod val="75000"/>
                  </a:schemeClr>
                </a:solidFill>
              </a:rPr>
              <a:t>Prof. Dr. Gilberto Câmara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87437" y="5877272"/>
            <a:ext cx="2149059" cy="913072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8083479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89481" y="2492895"/>
            <a:ext cx="17335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5806718"/>
            <a:ext cx="5673837" cy="98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217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/>
          <p:cNvGrpSpPr/>
          <p:nvPr/>
        </p:nvGrpSpPr>
        <p:grpSpPr>
          <a:xfrm>
            <a:off x="107504" y="3015495"/>
            <a:ext cx="8856984" cy="3581857"/>
            <a:chOff x="107504" y="1090176"/>
            <a:chExt cx="8856984" cy="3581857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4" y="1090176"/>
              <a:ext cx="8856984" cy="3581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Conector reto 4"/>
            <p:cNvCxnSpPr/>
            <p:nvPr/>
          </p:nvCxnSpPr>
          <p:spPr>
            <a:xfrm>
              <a:off x="3275856" y="2492896"/>
              <a:ext cx="5616624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to 6"/>
            <p:cNvCxnSpPr/>
            <p:nvPr/>
          </p:nvCxnSpPr>
          <p:spPr>
            <a:xfrm>
              <a:off x="251520" y="3068960"/>
              <a:ext cx="3024336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/>
          </p:nvCxnSpPr>
          <p:spPr>
            <a:xfrm>
              <a:off x="8100392" y="3012548"/>
              <a:ext cx="72008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>
              <a:off x="251520" y="3573016"/>
              <a:ext cx="8568952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/>
            <p:cNvCxnSpPr/>
            <p:nvPr/>
          </p:nvCxnSpPr>
          <p:spPr>
            <a:xfrm>
              <a:off x="251520" y="4077072"/>
              <a:ext cx="8568952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/>
            <p:cNvCxnSpPr/>
            <p:nvPr/>
          </p:nvCxnSpPr>
          <p:spPr>
            <a:xfrm>
              <a:off x="251520" y="4581128"/>
              <a:ext cx="3456384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ítu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/>
          <a:lstStyle/>
          <a:p>
            <a:r>
              <a:rPr lang="pt-BR" dirty="0"/>
              <a:t>Capítulo 3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11808" y="1412776"/>
            <a:ext cx="604837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4926" y="59159"/>
            <a:ext cx="1052183" cy="854899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1756" y="1168106"/>
            <a:ext cx="7920879" cy="4825643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28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317224" y="1556792"/>
            <a:ext cx="2238552" cy="1863362"/>
            <a:chOff x="317224" y="2060848"/>
            <a:chExt cx="2857500" cy="2009775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7224" y="2060848"/>
              <a:ext cx="2857500" cy="200977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CaixaDeTexto 4"/>
            <p:cNvSpPr txBox="1"/>
            <p:nvPr/>
          </p:nvSpPr>
          <p:spPr>
            <a:xfrm>
              <a:off x="365209" y="3647211"/>
              <a:ext cx="1800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b="1" dirty="0">
                  <a:solidFill>
                    <a:schemeClr val="bg1"/>
                  </a:solidFill>
                </a:rPr>
                <a:t>Antônio Silveira</a:t>
              </a: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539552" y="3933056"/>
            <a:ext cx="2640292" cy="2016224"/>
            <a:chOff x="59500" y="4240219"/>
            <a:chExt cx="2424268" cy="1818201"/>
          </a:xfrm>
        </p:grpSpPr>
        <p:pic>
          <p:nvPicPr>
            <p:cNvPr id="7" name="Picture 5" descr="DSC02614.JPG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9500" y="4240219"/>
              <a:ext cx="2424268" cy="181820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8" name="CaixaDeTexto 7"/>
            <p:cNvSpPr txBox="1"/>
            <p:nvPr/>
          </p:nvSpPr>
          <p:spPr>
            <a:xfrm>
              <a:off x="131508" y="5716486"/>
              <a:ext cx="14102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b="1" dirty="0">
                  <a:solidFill>
                    <a:schemeClr val="bg1"/>
                  </a:solidFill>
                </a:rPr>
                <a:t>Tainá Assis</a:t>
              </a:r>
            </a:p>
          </p:txBody>
        </p:sp>
      </p:grpSp>
      <p:sp>
        <p:nvSpPr>
          <p:cNvPr id="10" name="Espaço Reservado para Conteúdo 1"/>
          <p:cNvSpPr>
            <a:spLocks noGrp="1"/>
          </p:cNvSpPr>
          <p:nvPr>
            <p:ph idx="1"/>
          </p:nvPr>
        </p:nvSpPr>
        <p:spPr>
          <a:xfrm>
            <a:off x="2699792" y="1700807"/>
            <a:ext cx="5832648" cy="1617629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1800" dirty="0">
                <a:latin typeface="Cambria" panose="02040503050406030204" pitchFamily="18" charset="0"/>
              </a:rPr>
              <a:t>53 fragmentos (17 em Ribeirão Grande, 17 em Caucaia e 19 em </a:t>
            </a:r>
            <a:r>
              <a:rPr lang="pt-BR" sz="1800" dirty="0" err="1">
                <a:latin typeface="Cambria" panose="02040503050406030204" pitchFamily="18" charset="0"/>
              </a:rPr>
              <a:t>Tapiraí</a:t>
            </a:r>
            <a:r>
              <a:rPr lang="pt-BR" sz="1800" dirty="0">
                <a:latin typeface="Cambria" panose="020405030504060302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800" dirty="0">
                <a:latin typeface="Cambria" panose="02040503050406030204" pitchFamily="18" charset="0"/>
              </a:rPr>
              <a:t>Captura/ Marcação / Recaptura;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800" dirty="0">
                <a:latin typeface="Cambria" panose="02040503050406030204" pitchFamily="18" charset="0"/>
              </a:rPr>
              <a:t>Período: 2003 e 2004 em Ribeirão Grande, 2005 e 2007 </a:t>
            </a:r>
            <a:r>
              <a:rPr lang="pt-BR" sz="1800" dirty="0" err="1">
                <a:latin typeface="Cambria" panose="02040503050406030204" pitchFamily="18" charset="0"/>
              </a:rPr>
              <a:t>Tapiraí</a:t>
            </a:r>
            <a:r>
              <a:rPr lang="pt-BR" sz="1800" dirty="0">
                <a:latin typeface="Cambria" panose="02040503050406030204" pitchFamily="18" charset="0"/>
              </a:rPr>
              <a:t> e 2001 e 2002 Caucaia.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800" dirty="0">
                <a:latin typeface="Cambria" panose="02040503050406030204" pitchFamily="18" charset="0"/>
              </a:rPr>
              <a:t>Ciclo de vida longo.</a:t>
            </a:r>
          </a:p>
        </p:txBody>
      </p:sp>
      <p:sp>
        <p:nvSpPr>
          <p:cNvPr id="11" name="Espaço Reservado para Conteúdo 1"/>
          <p:cNvSpPr txBox="1">
            <a:spLocks/>
          </p:cNvSpPr>
          <p:nvPr/>
        </p:nvSpPr>
        <p:spPr>
          <a:xfrm>
            <a:off x="3203848" y="4187634"/>
            <a:ext cx="5832648" cy="16176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sz="1800" dirty="0">
                <a:latin typeface="Cambria" panose="02040503050406030204" pitchFamily="18" charset="0"/>
              </a:rPr>
              <a:t>50 fragmentos (15 em Ribeirão Grande, 20 em Caucaia e 15 em </a:t>
            </a:r>
            <a:r>
              <a:rPr lang="pt-BR" sz="1800" dirty="0" err="1">
                <a:latin typeface="Cambria" panose="02040503050406030204" pitchFamily="18" charset="0"/>
              </a:rPr>
              <a:t>Tapiraí</a:t>
            </a:r>
            <a:r>
              <a:rPr lang="pt-BR" sz="1800" dirty="0">
                <a:latin typeface="Cambria" panose="020405030504060302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800" dirty="0">
                <a:latin typeface="Cambria" panose="02040503050406030204" pitchFamily="18" charset="0"/>
              </a:rPr>
              <a:t>Captura/ Marcação / Recaptura;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800" dirty="0">
                <a:latin typeface="Cambria" panose="02040503050406030204" pitchFamily="18" charset="0"/>
              </a:rPr>
              <a:t>Período: 2005 e 2006 em Ribeirão Grande, 2006 e 2007 </a:t>
            </a:r>
            <a:r>
              <a:rPr lang="pt-BR" sz="1800" dirty="0" err="1">
                <a:latin typeface="Cambria" panose="02040503050406030204" pitchFamily="18" charset="0"/>
              </a:rPr>
              <a:t>Tapiraí</a:t>
            </a:r>
            <a:r>
              <a:rPr lang="pt-BR" sz="1800" dirty="0">
                <a:latin typeface="Cambria" panose="02040503050406030204" pitchFamily="18" charset="0"/>
              </a:rPr>
              <a:t> e 2001/2002 e 2002/2003 Caucaia.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800" dirty="0">
                <a:latin typeface="Cambria" panose="02040503050406030204" pitchFamily="18" charset="0"/>
              </a:rPr>
              <a:t>Ciclo de vida curto.</a:t>
            </a:r>
          </a:p>
        </p:txBody>
      </p:sp>
      <p:sp>
        <p:nvSpPr>
          <p:cNvPr id="2" name="Retângulo 1"/>
          <p:cNvSpPr/>
          <p:nvPr/>
        </p:nvSpPr>
        <p:spPr>
          <a:xfrm>
            <a:off x="357936" y="6093296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solidFill>
                  <a:schemeClr val="tx2"/>
                </a:solidFill>
              </a:rPr>
              <a:t>Considerou apenas espécies sensíveis à perda de hábitat (dependentes de florestas);</a:t>
            </a: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4926" y="59159"/>
            <a:ext cx="1052183" cy="85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078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1355" y="5404846"/>
            <a:ext cx="1397149" cy="1397149"/>
          </a:xfrm>
          <a:prstGeom prst="rect">
            <a:avLst/>
          </a:prstGeom>
        </p:spPr>
      </p:pic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Quanto maior a cobertura florestal, maior o número de espécies sensíveis;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Nas áreas mais fragmentadas, as espécies de ciclo de vida longo refletem impacto de até 20 anos. Relativo à cobertura atual existe crédito de espécies;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Em paisagens com cobertura florestal intermediária a riqueza de espécies reflete apenas a cobertura florestal atual;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Quando cobertura florestal é alta não é possível distinguir a relação da riqueza com impactos passados ou atuais;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Tempo de reação à perda de hábitat tem relação com duração do ciclo de vida.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4926" y="59159"/>
            <a:ext cx="1052183" cy="85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757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954214"/>
            <a:ext cx="9144000" cy="3859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52728"/>
          </a:xfrm>
        </p:spPr>
        <p:txBody>
          <a:bodyPr/>
          <a:lstStyle/>
          <a:p>
            <a:r>
              <a:rPr lang="pt-BR" dirty="0"/>
              <a:t>Capítulo  4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107504" y="4509120"/>
            <a:ext cx="892899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>
            <a:off x="107504" y="5085184"/>
            <a:ext cx="892899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107504" y="5661248"/>
            <a:ext cx="446449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35131" y="1718519"/>
            <a:ext cx="6629400" cy="106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4926" y="59159"/>
            <a:ext cx="1052183" cy="85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841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27584" y="2636912"/>
            <a:ext cx="7408333" cy="3993307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sz="2000" dirty="0"/>
              <a:t>“A riqueza e abundância de espécies sensíveis ao hábitat são explicadas pela maior porcentagem de áreas de floresta madura na paisagem. Para espécies generalistas quanto ao hábitat, a riqueza e abundância são explicadas pela cobertura florestal total.”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dirty="0"/>
              <a:t>“As respostas de grupos com diferentes preferências de hábitat para a idade da floresta depende da conectividade da paisagem e da porcentagem de cobertura florestal na paisagem.”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Hipótese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4926" y="59159"/>
            <a:ext cx="1052183" cy="85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730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Considerou dois grupos distintos de aves: sensíveis às alterações de hábitat e generalistas quanto ao hábitat.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Classificação da floresta em: floresta secundária jovem, floresta secundária entre 20-25 anos, floresta secundária com 40-45 anos e floresta madura com idade aproximada de 60 anos.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Raio de 800 m no entorno de cada fragmento amostrado.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4926" y="59159"/>
            <a:ext cx="1052183" cy="85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783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Aumento da riqueza das especialistas de hábitat com aumento  da cobertura florestal na paisagem;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Diminuição da riqueza e abundância de generalistas com o aumento da cobertura florestal na paisagem;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Riqueza e abundância de especialistas e generalistas se altera com a maturidade da floresta dependendo do nível de fragmentação;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Generalistas são mais afetadas pelas presença de florestas secundárias na paisagem.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Heterogeneidade do hábitat é importante para manter a biodiversidade.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4926" y="59159"/>
            <a:ext cx="1052183" cy="85489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5790" y="5649836"/>
            <a:ext cx="1138209" cy="1138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4038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27584" y="3068960"/>
            <a:ext cx="7408333" cy="3450696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/>
              <a:t>Os resultados apresentaram como ocorre a dinâmica da paisagem ao longo do tempo e avaliaram seus efeitos sobre as comunidades  de mamíferos e aves com diferentes coberturas florestais e diferentes idades de maturidade das florestas.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94528"/>
          </a:xfrm>
        </p:spPr>
        <p:txBody>
          <a:bodyPr>
            <a:normAutofit fontScale="90000"/>
          </a:bodyPr>
          <a:lstStyle/>
          <a:p>
            <a:r>
              <a:rPr lang="pt-BR" dirty="0"/>
              <a:t>Como os resultados produzidos corroboram a hipótese postulada no início? 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4926" y="59159"/>
            <a:ext cx="1052183" cy="85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269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Identificação de como ocorre a dinâmica da paisagem ao longo do tempo;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Conhecimento do efeito da dinâmica da paisagem ao longo do tempo sobre comunidades de pequenos mamíferos e pássaros;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Efeito da maturidade da floresta na comunidade de aves.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pt-BR" dirty="0"/>
              <a:t>O que foi produzido como corpo </a:t>
            </a:r>
            <a:br>
              <a:rPr lang="pt-BR" dirty="0"/>
            </a:br>
            <a:r>
              <a:rPr lang="pt-BR" dirty="0"/>
              <a:t>de conhecimento?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4926" y="59159"/>
            <a:ext cx="1052183" cy="85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499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4926" y="59159"/>
            <a:ext cx="1052183" cy="854899"/>
          </a:xfrm>
          <a:prstGeom prst="rect">
            <a:avLst/>
          </a:prstGeom>
        </p:spPr>
      </p:pic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3141374530"/>
              </p:ext>
            </p:extLst>
          </p:nvPr>
        </p:nvGraphicFramePr>
        <p:xfrm>
          <a:off x="214629" y="188640"/>
          <a:ext cx="8892480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84857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4926" y="59159"/>
            <a:ext cx="1052183" cy="854899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412776"/>
            <a:ext cx="9107109" cy="4096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59591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11560" y="3861048"/>
            <a:ext cx="8229600" cy="1252728"/>
          </a:xfrm>
        </p:spPr>
        <p:txBody>
          <a:bodyPr>
            <a:normAutofit/>
          </a:bodyPr>
          <a:lstStyle/>
          <a:p>
            <a:r>
              <a:rPr lang="pt-BR" sz="5400" b="1" dirty="0">
                <a:solidFill>
                  <a:schemeClr val="tx2"/>
                </a:solidFill>
              </a:rPr>
              <a:t>Sobre o meu trabalho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521108">
            <a:off x="291620" y="1493263"/>
            <a:ext cx="3245394" cy="2473866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4926" y="59159"/>
            <a:ext cx="1052183" cy="85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0628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521108">
            <a:off x="6494469" y="4500320"/>
            <a:ext cx="2420055" cy="1844735"/>
          </a:xfrm>
          <a:prstGeom prst="rect">
            <a:avLst/>
          </a:prstGeom>
        </p:spPr>
      </p:pic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39552" y="1922520"/>
            <a:ext cx="7408333" cy="352270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pt-BR" b="1" dirty="0"/>
              <a:t>Eu vou estudar </a:t>
            </a:r>
            <a:r>
              <a:rPr lang="pt-BR" dirty="0"/>
              <a:t>a riqueza e composição de pequenos mamíferos em regiões  de expansão agrícola no Cerrado </a:t>
            </a:r>
            <a:r>
              <a:rPr lang="pt-BR" b="1" dirty="0"/>
              <a:t>porque eu quero descobrir </a:t>
            </a:r>
            <a:r>
              <a:rPr lang="pt-BR" dirty="0"/>
              <a:t>os efeitos da transformação da paisagem sobre estas comunidades </a:t>
            </a:r>
            <a:r>
              <a:rPr lang="pt-BR" b="1" dirty="0"/>
              <a:t>para entender </a:t>
            </a:r>
            <a:r>
              <a:rPr lang="pt-BR" dirty="0"/>
              <a:t>como a estrutura da paisagem atual pode determinar a permanência ou perda de espécies nestes ambientes.</a:t>
            </a:r>
            <a:endParaRPr lang="pt-BR" b="1" i="1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4926" y="59159"/>
            <a:ext cx="1052183" cy="85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149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930676">
            <a:off x="271954" y="3723982"/>
            <a:ext cx="2708920" cy="2708920"/>
          </a:xfrm>
          <a:prstGeom prst="rect">
            <a:avLst/>
          </a:prstGeom>
        </p:spPr>
      </p:pic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131840" y="4378033"/>
            <a:ext cx="5616624" cy="36594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/>
              <a:t>Possível pergunta científica:</a:t>
            </a:r>
          </a:p>
          <a:p>
            <a:pPr marL="0" indent="0">
              <a:buNone/>
            </a:pPr>
            <a:endParaRPr lang="pt-BR" sz="3600" dirty="0"/>
          </a:p>
          <a:p>
            <a:pPr marL="0" indent="0">
              <a:buNone/>
            </a:pPr>
            <a:r>
              <a:rPr lang="pt-BR" sz="2000" dirty="0">
                <a:solidFill>
                  <a:schemeClr val="tx2">
                    <a:lumMod val="75000"/>
                  </a:schemeClr>
                </a:solidFill>
              </a:rPr>
              <a:t>Existe um efeito atual decorrente da dinâmica temporal em paisagens fragmentadas?</a:t>
            </a:r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>
                <a:latin typeface="Cambria" panose="02040503050406030204" pitchFamily="18" charset="0"/>
              </a:rPr>
              <a:t>Pergunta Científica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4926" y="59159"/>
            <a:ext cx="1052183" cy="854899"/>
          </a:xfrm>
          <a:prstGeom prst="rect">
            <a:avLst/>
          </a:prstGeom>
        </p:spPr>
      </p:pic>
      <p:grpSp>
        <p:nvGrpSpPr>
          <p:cNvPr id="8" name="Grupo 7"/>
          <p:cNvGrpSpPr/>
          <p:nvPr/>
        </p:nvGrpSpPr>
        <p:grpSpPr>
          <a:xfrm>
            <a:off x="198181" y="2082711"/>
            <a:ext cx="8694299" cy="1440160"/>
            <a:chOff x="198181" y="2082711"/>
            <a:chExt cx="8694299" cy="1440160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181" y="2082711"/>
              <a:ext cx="8694299" cy="1440160"/>
            </a:xfrm>
            <a:prstGeom prst="rect">
              <a:avLst/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6" name="Retângulo 5"/>
            <p:cNvSpPr/>
            <p:nvPr/>
          </p:nvSpPr>
          <p:spPr>
            <a:xfrm>
              <a:off x="2555776" y="3068960"/>
              <a:ext cx="6264696" cy="4185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9" name="Seta para baixo 8"/>
          <p:cNvSpPr/>
          <p:nvPr/>
        </p:nvSpPr>
        <p:spPr>
          <a:xfrm>
            <a:off x="4932040" y="3861048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33872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2786616"/>
            <a:ext cx="7408333" cy="3450696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/>
              <a:t>“Investigar os efeitos do histórico de mudanças de três paisagens de Mata Atlântica do Planalto Atlântico de São Paulo (SP, Brasil) sobre a comunidade de aves e pequenos mamíferos.”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Cambria" panose="02040503050406030204" pitchFamily="18" charset="0"/>
              </a:rPr>
              <a:t>Objetiv</a:t>
            </a:r>
            <a:r>
              <a:rPr lang="pt-BR" dirty="0"/>
              <a:t>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95281">
            <a:off x="6485482" y="4439026"/>
            <a:ext cx="2378616" cy="2056803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4926" y="59159"/>
            <a:ext cx="1052183" cy="85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196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3378704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Qual é a hipótese de trabalho feita na tese? Como esta hipótese ajuda a responder à pergunta científica?</a:t>
            </a:r>
            <a:br>
              <a:rPr lang="pt-BR" dirty="0">
                <a:solidFill>
                  <a:schemeClr val="tx2">
                    <a:lumMod val="75000"/>
                  </a:schemeClr>
                </a:solidFill>
              </a:rPr>
            </a:br>
            <a:endParaRPr lang="pt-BR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930676">
            <a:off x="456613" y="4714213"/>
            <a:ext cx="1524664" cy="1524664"/>
          </a:xfrm>
          <a:prstGeom prst="rect">
            <a:avLst/>
          </a:prstGeom>
        </p:spPr>
      </p:pic>
      <p:sp>
        <p:nvSpPr>
          <p:cNvPr id="5" name="Título 2"/>
          <p:cNvSpPr txBox="1">
            <a:spLocks/>
          </p:cNvSpPr>
          <p:nvPr/>
        </p:nvSpPr>
        <p:spPr>
          <a:xfrm>
            <a:off x="2555776" y="3056613"/>
            <a:ext cx="6120680" cy="31086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pt-BR" sz="21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pt-BR" sz="2900" dirty="0">
                <a:solidFill>
                  <a:schemeClr val="tx2">
                    <a:lumMod val="75000"/>
                  </a:schemeClr>
                </a:solidFill>
              </a:rPr>
              <a:t>Possível hipótese científica:</a:t>
            </a:r>
          </a:p>
          <a:p>
            <a:endParaRPr lang="pt-BR" sz="2100" dirty="0">
              <a:solidFill>
                <a:schemeClr val="tx2">
                  <a:lumMod val="75000"/>
                </a:schemeClr>
              </a:solidFill>
            </a:endParaRPr>
          </a:p>
          <a:p>
            <a:endParaRPr lang="pt-BR" sz="21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pt-BR" sz="2100" dirty="0">
                <a:solidFill>
                  <a:schemeClr val="tx2">
                    <a:lumMod val="75000"/>
                  </a:schemeClr>
                </a:solidFill>
              </a:rPr>
              <a:t>A biodiversidade atual é resultado da configuração atual da paisagem, bem como da dinâmica da paisagem ao longo do tempo.</a:t>
            </a:r>
            <a:endParaRPr lang="pt-BR" dirty="0">
              <a:solidFill>
                <a:schemeClr val="tx2">
                  <a:lumMod val="75000"/>
                </a:schemeClr>
              </a:solidFill>
            </a:endParaRPr>
          </a:p>
          <a:p>
            <a:endParaRPr lang="pt-BR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pt-BR" sz="2000" b="1" dirty="0">
                <a:solidFill>
                  <a:schemeClr val="tx2">
                    <a:lumMod val="75000"/>
                  </a:schemeClr>
                </a:solidFill>
              </a:rPr>
              <a:t>Retomando a pergunta científica</a:t>
            </a:r>
            <a:r>
              <a:rPr lang="pt-BR" sz="2000" dirty="0">
                <a:solidFill>
                  <a:schemeClr val="tx2">
                    <a:lumMod val="75000"/>
                  </a:schemeClr>
                </a:solidFill>
              </a:rPr>
              <a:t>: Existe um efeito atual decorrente da dinâmica temporal em paisagens fragmentadas?</a:t>
            </a:r>
          </a:p>
          <a:p>
            <a:endParaRPr lang="pt-B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4926" y="59159"/>
            <a:ext cx="1052183" cy="85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480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229600" cy="2802640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chemeClr val="tx2">
                    <a:lumMod val="75000"/>
                  </a:schemeClr>
                </a:solidFill>
              </a:rPr>
              <a:t>Qual foi o experimento realizado para validar a hipótese? Quais são as evidências e garantias que o experimento é valido?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930676">
            <a:off x="473474" y="4805249"/>
            <a:ext cx="1742640" cy="174264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4926" y="59159"/>
            <a:ext cx="1052183" cy="85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908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Capítulo 2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189" y="1556793"/>
            <a:ext cx="9032139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upo 4"/>
          <p:cNvGrpSpPr/>
          <p:nvPr/>
        </p:nvGrpSpPr>
        <p:grpSpPr>
          <a:xfrm>
            <a:off x="179512" y="2060849"/>
            <a:ext cx="8889937" cy="4613096"/>
            <a:chOff x="107504" y="353022"/>
            <a:chExt cx="8916990" cy="5312811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4" y="353022"/>
              <a:ext cx="8916990" cy="5312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Conector reto 6"/>
            <p:cNvCxnSpPr/>
            <p:nvPr/>
          </p:nvCxnSpPr>
          <p:spPr>
            <a:xfrm>
              <a:off x="2627784" y="1348183"/>
              <a:ext cx="6264696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7"/>
            <p:cNvCxnSpPr/>
            <p:nvPr/>
          </p:nvCxnSpPr>
          <p:spPr>
            <a:xfrm>
              <a:off x="5760132" y="1928694"/>
              <a:ext cx="3132348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/>
          </p:nvCxnSpPr>
          <p:spPr>
            <a:xfrm>
              <a:off x="251520" y="2509206"/>
              <a:ext cx="6408712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>
            <a:xfrm>
              <a:off x="1259632" y="3089717"/>
              <a:ext cx="2196244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10"/>
            <p:cNvCxnSpPr/>
            <p:nvPr/>
          </p:nvCxnSpPr>
          <p:spPr>
            <a:xfrm>
              <a:off x="2051719" y="3670228"/>
              <a:ext cx="684076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>
              <a:off x="128547" y="4250739"/>
              <a:ext cx="8895947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>
              <a:off x="128547" y="4831251"/>
              <a:ext cx="8895947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/>
            <p:cNvCxnSpPr/>
            <p:nvPr/>
          </p:nvCxnSpPr>
          <p:spPr>
            <a:xfrm>
              <a:off x="251520" y="5445224"/>
              <a:ext cx="1008112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Imagem 1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4926" y="59159"/>
            <a:ext cx="1052183" cy="854899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2373091"/>
            <a:ext cx="6756282" cy="2480154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19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7436" y="160079"/>
            <a:ext cx="8964488" cy="65527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6" name="Grupo 5"/>
          <p:cNvGrpSpPr/>
          <p:nvPr/>
        </p:nvGrpSpPr>
        <p:grpSpPr>
          <a:xfrm>
            <a:off x="133970" y="145191"/>
            <a:ext cx="6094214" cy="6524169"/>
            <a:chOff x="1358106" y="188639"/>
            <a:chExt cx="6094214" cy="6686223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8106" y="188639"/>
              <a:ext cx="6094214" cy="6686223"/>
            </a:xfrm>
            <a:prstGeom prst="rect">
              <a:avLst/>
            </a:prstGeom>
            <a:noFill/>
            <a:ln w="25400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5" name="CaixaDeTexto 4"/>
            <p:cNvSpPr txBox="1"/>
            <p:nvPr/>
          </p:nvSpPr>
          <p:spPr>
            <a:xfrm>
              <a:off x="6948264" y="3436443"/>
              <a:ext cx="504056" cy="378506"/>
            </a:xfrm>
            <a:prstGeom prst="rect">
              <a:avLst/>
            </a:prstGeom>
            <a:noFill/>
            <a:ln w="25400"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t-BR" dirty="0"/>
                <a:t>31%</a:t>
              </a:r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6380584" y="228951"/>
              <a:ext cx="567680" cy="378506"/>
            </a:xfrm>
            <a:prstGeom prst="rect">
              <a:avLst/>
            </a:prstGeom>
            <a:noFill/>
            <a:ln w="25400"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t-BR" dirty="0"/>
                <a:t>49%</a:t>
              </a: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1626953" y="5517232"/>
              <a:ext cx="470418" cy="378506"/>
            </a:xfrm>
            <a:prstGeom prst="rect">
              <a:avLst/>
            </a:prstGeom>
            <a:noFill/>
            <a:ln w="25400"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t-BR" dirty="0"/>
                <a:t>11%</a:t>
              </a:r>
            </a:p>
          </p:txBody>
        </p:sp>
      </p:grpSp>
      <p:sp>
        <p:nvSpPr>
          <p:cNvPr id="9" name="CaixaDeTexto 8"/>
          <p:cNvSpPr txBox="1"/>
          <p:nvPr/>
        </p:nvSpPr>
        <p:spPr>
          <a:xfrm>
            <a:off x="6516216" y="295488"/>
            <a:ext cx="2465708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/>
              <a:t>Classes mapeadas: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Instalações rurais e urbanas;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Campos agrícolas e áreas de pastagens;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Reflorestamento;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Vegetação natural inicial;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Floresta.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6516216" y="2959784"/>
            <a:ext cx="2465708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/>
              <a:t>Datas de amostragem</a:t>
            </a:r>
          </a:p>
          <a:p>
            <a:r>
              <a:rPr lang="pt-BR" dirty="0"/>
              <a:t>Ribeirão Grande: 1962, 1980 e 2005;</a:t>
            </a:r>
          </a:p>
          <a:p>
            <a:r>
              <a:rPr lang="pt-BR" dirty="0"/>
              <a:t>Caucaia: 1962, 1981 e 2000;</a:t>
            </a:r>
          </a:p>
          <a:p>
            <a:r>
              <a:rPr lang="pt-BR" dirty="0" err="1"/>
              <a:t>Tapiraí</a:t>
            </a:r>
            <a:r>
              <a:rPr lang="pt-BR" dirty="0"/>
              <a:t>: 1962, 1978 e 2005.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6516216" y="5120024"/>
            <a:ext cx="246570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/>
              <a:t>Imagens:</a:t>
            </a:r>
          </a:p>
          <a:p>
            <a:r>
              <a:rPr lang="pt-BR" dirty="0"/>
              <a:t>Spot e fotografias aéreas;</a:t>
            </a:r>
          </a:p>
          <a:p>
            <a:r>
              <a:rPr lang="pt-BR" dirty="0"/>
              <a:t>Resolução 1:35.000</a:t>
            </a:r>
          </a:p>
        </p:txBody>
      </p:sp>
    </p:spTree>
    <p:extLst>
      <p:ext uri="{BB962C8B-B14F-4D97-AF65-F5344CB8AC3E}">
        <p14:creationId xmlns:p14="http://schemas.microsoft.com/office/powerpoint/2010/main" val="4086301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11560" y="1628800"/>
            <a:ext cx="7660373" cy="5112568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0" indent="0" algn="just">
              <a:buNone/>
            </a:pPr>
            <a:endParaRPr lang="pt-BR" sz="2000" dirty="0"/>
          </a:p>
          <a:p>
            <a:pPr marL="0" indent="0" algn="just">
              <a:buNone/>
            </a:pPr>
            <a:endParaRPr lang="pt-BR" sz="1600" dirty="0"/>
          </a:p>
          <a:p>
            <a:pPr marL="0" indent="0" algn="just">
              <a:buNone/>
            </a:pPr>
            <a:endParaRPr lang="pt-BR" sz="1600" dirty="0"/>
          </a:p>
          <a:p>
            <a:pPr marL="0" indent="0" algn="ctr">
              <a:buNone/>
            </a:pPr>
            <a:r>
              <a:rPr lang="pt-BR" sz="1600" dirty="0"/>
              <a:t>Tamanho, isolamento e forma dos fragmentos são dinâmicos ao longo do tempo.</a:t>
            </a:r>
          </a:p>
          <a:p>
            <a:pPr marL="0" indent="0" algn="ctr">
              <a:buNone/>
            </a:pPr>
            <a:r>
              <a:rPr lang="pt-BR" sz="1600" dirty="0"/>
              <a:t>As paisagens florestais possuem fragmentos com floresta em graus de maturidade diferentes.</a:t>
            </a:r>
          </a:p>
          <a:p>
            <a:pPr marL="0" indent="0" algn="ctr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5790" y="5649836"/>
            <a:ext cx="1138209" cy="113820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4926" y="59159"/>
            <a:ext cx="1052183" cy="85489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5454" y="1570404"/>
            <a:ext cx="8677026" cy="3874820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9255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orma de Onda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1882</TotalTime>
  <Words>901</Words>
  <Application>Microsoft Macintosh PowerPoint</Application>
  <PresentationFormat>On-screen Show (4:3)</PresentationFormat>
  <Paragraphs>113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Cambria</vt:lpstr>
      <vt:lpstr>Candara</vt:lpstr>
      <vt:lpstr>Symbol</vt:lpstr>
      <vt:lpstr>Forma de Onda</vt:lpstr>
      <vt:lpstr>PowerPoint Presentation</vt:lpstr>
      <vt:lpstr>PowerPoint Presentation</vt:lpstr>
      <vt:lpstr>Pergunta Científica</vt:lpstr>
      <vt:lpstr>Objetivo</vt:lpstr>
      <vt:lpstr>Qual é a hipótese de trabalho feita na tese? Como esta hipótese ajuda a responder à pergunta científica? </vt:lpstr>
      <vt:lpstr>Qual foi o experimento realizado para validar a hipótese? Quais são as evidências e garantias que o experimento é valido?</vt:lpstr>
      <vt:lpstr>Capítulo 2</vt:lpstr>
      <vt:lpstr>PowerPoint Presentation</vt:lpstr>
      <vt:lpstr>Resultados</vt:lpstr>
      <vt:lpstr>Capítulo 3</vt:lpstr>
      <vt:lpstr>Método</vt:lpstr>
      <vt:lpstr>Resultados</vt:lpstr>
      <vt:lpstr>Capítulo  4</vt:lpstr>
      <vt:lpstr>Hipótese</vt:lpstr>
      <vt:lpstr>Método</vt:lpstr>
      <vt:lpstr>Resultados</vt:lpstr>
      <vt:lpstr>Como os resultados produzidos corroboram a hipótese postulada no início? </vt:lpstr>
      <vt:lpstr>O que foi produzido como corpo  de conhecimento?</vt:lpstr>
      <vt:lpstr>PowerPoint Presentation</vt:lpstr>
      <vt:lpstr>Sobre o meu trabalho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Tainá Assis</dc:creator>
  <cp:lastModifiedBy>Gilberto Camara</cp:lastModifiedBy>
  <cp:revision>61</cp:revision>
  <dcterms:created xsi:type="dcterms:W3CDTF">2017-06-18T22:19:19Z</dcterms:created>
  <dcterms:modified xsi:type="dcterms:W3CDTF">2020-04-18T10:27:23Z</dcterms:modified>
</cp:coreProperties>
</file>