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3" r:id="rId1"/>
  </p:sldMasterIdLst>
  <p:notesMasterIdLst>
    <p:notesMasterId r:id="rId42"/>
  </p:notesMasterIdLst>
  <p:handoutMasterIdLst>
    <p:handoutMasterId r:id="rId43"/>
  </p:handoutMasterIdLst>
  <p:sldIdLst>
    <p:sldId id="256" r:id="rId2"/>
    <p:sldId id="396" r:id="rId3"/>
    <p:sldId id="336" r:id="rId4"/>
    <p:sldId id="397" r:id="rId5"/>
    <p:sldId id="398" r:id="rId6"/>
    <p:sldId id="405" r:id="rId7"/>
    <p:sldId id="406" r:id="rId8"/>
    <p:sldId id="291" r:id="rId9"/>
    <p:sldId id="401" r:id="rId10"/>
    <p:sldId id="363" r:id="rId11"/>
    <p:sldId id="403" r:id="rId12"/>
    <p:sldId id="367" r:id="rId13"/>
    <p:sldId id="364" r:id="rId14"/>
    <p:sldId id="412" r:id="rId15"/>
    <p:sldId id="380" r:id="rId16"/>
    <p:sldId id="381" r:id="rId17"/>
    <p:sldId id="382" r:id="rId18"/>
    <p:sldId id="383" r:id="rId19"/>
    <p:sldId id="384" r:id="rId20"/>
    <p:sldId id="411" r:id="rId21"/>
    <p:sldId id="385" r:id="rId22"/>
    <p:sldId id="386" r:id="rId23"/>
    <p:sldId id="389" r:id="rId24"/>
    <p:sldId id="390" r:id="rId25"/>
    <p:sldId id="391" r:id="rId26"/>
    <p:sldId id="392" r:id="rId27"/>
    <p:sldId id="407" r:id="rId28"/>
    <p:sldId id="300" r:id="rId29"/>
    <p:sldId id="413" r:id="rId30"/>
    <p:sldId id="334" r:id="rId31"/>
    <p:sldId id="298" r:id="rId32"/>
    <p:sldId id="414" r:id="rId33"/>
    <p:sldId id="335" r:id="rId34"/>
    <p:sldId id="339" r:id="rId35"/>
    <p:sldId id="296" r:id="rId36"/>
    <p:sldId id="415" r:id="rId37"/>
    <p:sldId id="340" r:id="rId38"/>
    <p:sldId id="408" r:id="rId39"/>
    <p:sldId id="416" r:id="rId40"/>
    <p:sldId id="410" r:id="rId41"/>
  </p:sldIdLst>
  <p:sldSz cx="9144000" cy="6858000" type="screen4x3"/>
  <p:notesSz cx="6858000" cy="9144000"/>
  <p:embeddedFontLst>
    <p:embeddedFont>
      <p:font typeface="Arial Black" panose="020B0604020202020204" pitchFamily="34" charset="0"/>
      <p:bold r:id="rId44"/>
    </p:embeddedFont>
    <p:embeddedFont>
      <p:font typeface="Calibri" panose="020F0502020204030204" pitchFamily="34" charset="0"/>
      <p:regular r:id="rId45"/>
      <p:bold r:id="rId46"/>
      <p:italic r:id="rId47"/>
      <p:boldItalic r:id="rId48"/>
    </p:embeddedFont>
    <p:embeddedFont>
      <p:font typeface="IBM Plex Sans" panose="020B0503050203000203" pitchFamily="34" charset="77"/>
      <p:regular r:id="rId49"/>
      <p:bold r:id="rId50"/>
      <p:italic r:id="rId51"/>
    </p:embeddedFont>
    <p:embeddedFont>
      <p:font typeface="IBM Plex Sans SemiBold" panose="020B0503050203000203" pitchFamily="34" charset="77"/>
      <p:regular r:id="rId52"/>
      <p:bold r:id="rId53"/>
    </p:embeddedFont>
    <p:embeddedFont>
      <p:font typeface="IBM Plex Serif" panose="02060503050406000203" pitchFamily="18" charset="77"/>
      <p:regular r:id="rId54"/>
      <p:bold r:id="rId55"/>
      <p:italic r:id="rId56"/>
      <p:boldItalic r:id="rId57"/>
    </p:embeddedFont>
  </p:embeddedFontLst>
  <p:defaultTextStyle>
    <a:defPPr>
      <a:defRPr lang="pt-BR"/>
    </a:defPPr>
    <a:lvl1pPr algn="l" rtl="0" fontAlgn="base">
      <a:spcBef>
        <a:spcPct val="0"/>
      </a:spcBef>
      <a:spcAft>
        <a:spcPct val="0"/>
      </a:spcAft>
      <a:defRPr sz="1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000068"/>
    <a:srgbClr val="000066"/>
    <a:srgbClr val="333300"/>
    <a:srgbClr val="6C0000"/>
    <a:srgbClr val="CC3300"/>
    <a:srgbClr val="C5C5FF"/>
    <a:srgbClr val="9999FF"/>
    <a:srgbClr val="A196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14" autoAdjust="0"/>
    <p:restoredTop sz="96022" autoAdjust="0"/>
  </p:normalViewPr>
  <p:slideViewPr>
    <p:cSldViewPr>
      <p:cViewPr varScale="1">
        <p:scale>
          <a:sx n="195" d="100"/>
          <a:sy n="195" d="100"/>
        </p:scale>
        <p:origin x="2448" y="192"/>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pt-BR"/>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31DDA4B-FF13-DF41-9418-384ABD375F55}" type="slidenum">
              <a:rPr lang="pt-BR"/>
              <a:pPr>
                <a:defRPr/>
              </a:pPr>
              <a:t>‹#›</a:t>
            </a:fld>
            <a:endParaRPr lang="pt-BR"/>
          </a:p>
        </p:txBody>
      </p:sp>
    </p:spTree>
    <p:extLst>
      <p:ext uri="{BB962C8B-B14F-4D97-AF65-F5344CB8AC3E}">
        <p14:creationId xmlns:p14="http://schemas.microsoft.com/office/powerpoint/2010/main" val="226071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pt-BR"/>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D77CD90-2557-224D-9FCC-6E8686D26158}" type="slidenum">
              <a:rPr lang="pt-BR"/>
              <a:pPr>
                <a:defRPr/>
              </a:pPr>
              <a:t>‹#›</a:t>
            </a:fld>
            <a:endParaRPr lang="pt-BR"/>
          </a:p>
        </p:txBody>
      </p:sp>
    </p:spTree>
    <p:extLst>
      <p:ext uri="{BB962C8B-B14F-4D97-AF65-F5344CB8AC3E}">
        <p14:creationId xmlns:p14="http://schemas.microsoft.com/office/powerpoint/2010/main" val="2134743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B4DF7423-5720-934E-8DA1-A11A30961847}" type="slidenum">
              <a:rPr lang="pt-BR" sz="1200"/>
              <a:pPr eaLnBrk="1" hangingPunct="1"/>
              <a:t>1</a:t>
            </a:fld>
            <a:endParaRPr lang="pt-BR" sz="1200"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596A741-34BD-8E40-AA49-B5E5762122CE}" type="slidenum">
              <a:rPr lang="pt-BR" sz="1200"/>
              <a:pPr eaLnBrk="1" hangingPunct="1"/>
              <a:t>16</a:t>
            </a:fld>
            <a:endParaRPr lang="pt-BR"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C77D2771-042B-054A-9761-A51C2AAD8659}" type="slidenum">
              <a:rPr lang="pt-BR" sz="1200"/>
              <a:pPr eaLnBrk="1" hangingPunct="1"/>
              <a:t>17</a:t>
            </a:fld>
            <a:endParaRPr lang="pt-BR"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2F52DB77-364A-3E4D-9612-8F6A53DD5060}" type="slidenum">
              <a:rPr lang="pt-BR" sz="1200"/>
              <a:pPr eaLnBrk="1" hangingPunct="1"/>
              <a:t>18</a:t>
            </a:fld>
            <a:endParaRPr lang="pt-BR"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561DE1A-75E1-7D42-AFA2-4285A08D850D}" type="slidenum">
              <a:rPr lang="pt-BR" sz="1200"/>
              <a:pPr eaLnBrk="1" hangingPunct="1"/>
              <a:t>19</a:t>
            </a:fld>
            <a:endParaRPr lang="pt-BR"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561DE1A-75E1-7D42-AFA2-4285A08D850D}" type="slidenum">
              <a:rPr lang="pt-BR" sz="1200"/>
              <a:pPr eaLnBrk="1" hangingPunct="1"/>
              <a:t>20</a:t>
            </a:fld>
            <a:endParaRPr lang="pt-BR"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89A117A6-73FC-9A44-99AC-934DCD997566}" type="slidenum">
              <a:rPr lang="pt-BR" sz="1200"/>
              <a:pPr eaLnBrk="1" hangingPunct="1"/>
              <a:t>26</a:t>
            </a:fld>
            <a:endParaRPr lang="pt-BR"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89A117A6-73FC-9A44-99AC-934DCD997566}" type="slidenum">
              <a:rPr lang="pt-BR" sz="1200"/>
              <a:pPr eaLnBrk="1" hangingPunct="1"/>
              <a:t>27</a:t>
            </a:fld>
            <a:endParaRPr lang="pt-BR"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4BF138AD-23DE-0B4D-994D-C687EEA3C9E4}" type="slidenum">
              <a:rPr lang="pt-BR" sz="1200"/>
              <a:pPr eaLnBrk="1" hangingPunct="1"/>
              <a:t>28</a:t>
            </a:fld>
            <a:endParaRPr lang="pt-BR"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4BF138AD-23DE-0B4D-994D-C687EEA3C9E4}" type="slidenum">
              <a:rPr lang="pt-BR" sz="1200"/>
              <a:pPr eaLnBrk="1" hangingPunct="1"/>
              <a:t>29</a:t>
            </a:fld>
            <a:endParaRPr lang="pt-BR"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369059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797EB2A2-4D6A-F342-9FE0-5701441CCFFD}" type="slidenum">
              <a:rPr lang="pt-BR" sz="1200"/>
              <a:pPr eaLnBrk="1" hangingPunct="1"/>
              <a:t>31</a:t>
            </a:fld>
            <a:endParaRPr lang="pt-BR"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DD77CD90-2557-224D-9FCC-6E8686D26158}" type="slidenum">
              <a:rPr lang="pt-BR" smtClean="0"/>
              <a:pPr>
                <a:defRPr/>
              </a:pPr>
              <a:t>3</a:t>
            </a:fld>
            <a:endParaRPr lang="pt-BR"/>
          </a:p>
        </p:txBody>
      </p:sp>
    </p:spTree>
    <p:extLst>
      <p:ext uri="{BB962C8B-B14F-4D97-AF65-F5344CB8AC3E}">
        <p14:creationId xmlns:p14="http://schemas.microsoft.com/office/powerpoint/2010/main" val="3998632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797EB2A2-4D6A-F342-9FE0-5701441CCFFD}" type="slidenum">
              <a:rPr lang="pt-BR" sz="1200"/>
              <a:pPr eaLnBrk="1" hangingPunct="1"/>
              <a:t>32</a:t>
            </a:fld>
            <a:endParaRPr lang="pt-BR"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41909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C048A18D-A848-5D48-816A-17D5DC311393}" type="slidenum">
              <a:rPr lang="pt-BR" sz="1200"/>
              <a:pPr eaLnBrk="1" hangingPunct="1"/>
              <a:t>33</a:t>
            </a:fld>
            <a:endParaRPr lang="pt-BR"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35582D4A-88FB-A547-91BF-A601D72109E7}" type="slidenum">
              <a:rPr lang="pt-BR" sz="1200"/>
              <a:pPr eaLnBrk="1" hangingPunct="1"/>
              <a:t>35</a:t>
            </a:fld>
            <a:endParaRPr lang="pt-BR"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35582D4A-88FB-A547-91BF-A601D72109E7}" type="slidenum">
              <a:rPr lang="pt-BR" sz="1200"/>
              <a:pPr eaLnBrk="1" hangingPunct="1"/>
              <a:t>36</a:t>
            </a:fld>
            <a:endParaRPr lang="pt-BR"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772268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7CEC7F78-89A3-9D4E-A1F1-D04A42A414B9}" type="slidenum">
              <a:rPr lang="pt-BR" sz="1200"/>
              <a:pPr eaLnBrk="1" hangingPunct="1"/>
              <a:t>38</a:t>
            </a:fld>
            <a:endParaRPr lang="pt-BR"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7CEC7F78-89A3-9D4E-A1F1-D04A42A414B9}" type="slidenum">
              <a:rPr lang="pt-BR" sz="1200"/>
              <a:pPr eaLnBrk="1" hangingPunct="1"/>
              <a:t>39</a:t>
            </a:fld>
            <a:endParaRPr lang="pt-BR"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323490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198765BC-0F98-D145-8D64-95A09CD43725}" type="slidenum">
              <a:rPr lang="pt-BR" sz="1200"/>
              <a:pPr eaLnBrk="1" hangingPunct="1"/>
              <a:t>40</a:t>
            </a:fld>
            <a:endParaRPr lang="pt-BR"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7B699F95-40DE-3243-B615-E57E5032A0EE}" type="slidenum">
              <a:rPr lang="pt-BR" sz="1200"/>
              <a:pPr eaLnBrk="1" hangingPunct="1"/>
              <a:t>4</a:t>
            </a:fld>
            <a:endParaRPr lang="pt-BR"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FF4F0B28-6D5A-3849-9693-A56AB1FEF4DB}" type="slidenum">
              <a:rPr lang="pt-BR" sz="1200"/>
              <a:pPr eaLnBrk="1" hangingPunct="1"/>
              <a:t>8</a:t>
            </a:fld>
            <a:endParaRPr lang="pt-BR"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C9C441F1-F75B-A745-A6CA-6EE7C47E8516}" type="slidenum">
              <a:rPr lang="pt-BR" sz="1200"/>
              <a:pPr eaLnBrk="1" hangingPunct="1"/>
              <a:t>10</a:t>
            </a:fld>
            <a:endParaRPr lang="pt-BR"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1FA7033-1B19-4B48-8F9E-A39997CCA755}" type="slidenum">
              <a:rPr lang="pt-BR" sz="1200"/>
              <a:pPr eaLnBrk="1" hangingPunct="1"/>
              <a:t>12</a:t>
            </a:fld>
            <a:endParaRPr lang="pt-BR"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8ACEAE1-9C99-244D-90F6-3BAF3EEF6ED5}" type="slidenum">
              <a:rPr lang="pt-BR" sz="1200"/>
              <a:pPr eaLnBrk="1" hangingPunct="1"/>
              <a:t>13</a:t>
            </a:fld>
            <a:endParaRPr lang="pt-BR"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D8ACEAE1-9C99-244D-90F6-3BAF3EEF6ED5}" type="slidenum">
              <a:rPr lang="pt-BR" sz="1200"/>
              <a:pPr eaLnBrk="1" hangingPunct="1"/>
              <a:t>14</a:t>
            </a:fld>
            <a:endParaRPr lang="pt-BR"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04908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8A669A9E-AD4E-514E-85C9-740959A181B0}" type="slidenum">
              <a:rPr lang="pt-BR" sz="1200"/>
              <a:pPr eaLnBrk="1" hangingPunct="1"/>
              <a:t>15</a:t>
            </a:fld>
            <a:endParaRPr lang="pt-BR"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400">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18" name="Rectangle 18"/>
          <p:cNvSpPr>
            <a:spLocks noGrp="1" noChangeArrowheads="1"/>
          </p:cNvSpPr>
          <p:nvPr>
            <p:ph type="ctrTitle"/>
          </p:nvPr>
        </p:nvSpPr>
        <p:spPr>
          <a:xfrm>
            <a:off x="2971800" y="1828800"/>
            <a:ext cx="6019800" cy="2209800"/>
          </a:xfrm>
        </p:spPr>
        <p:txBody>
          <a:bodyPr/>
          <a:lstStyle>
            <a:lvl1pPr>
              <a:defRPr sz="3600">
                <a:solidFill>
                  <a:srgbClr val="FFFFFF"/>
                </a:solidFill>
              </a:defRPr>
            </a:lvl1pPr>
          </a:lstStyle>
          <a:p>
            <a:r>
              <a:rPr lang="pt-BR" dirty="0"/>
              <a:t>Clique para editar o estilo do título mestre</a:t>
            </a:r>
          </a:p>
        </p:txBody>
      </p:sp>
      <p:sp>
        <p:nvSpPr>
          <p:cNvPr id="10241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dirty="0"/>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mn-cs"/>
              </a:defRPr>
            </a:lvl1pPr>
          </a:lstStyle>
          <a:p>
            <a:pPr>
              <a:defRPr/>
            </a:pPr>
            <a:fld id="{E035B199-CD95-2B4F-A551-90ECFFA4FE7C}" type="slidenum">
              <a:rPr lang="pt-BR"/>
              <a:pPr>
                <a:defRPr/>
              </a:pPr>
              <a:t>‹#›</a:t>
            </a:fld>
            <a:endParaRPr lang="pt-BR"/>
          </a:p>
        </p:txBody>
      </p:sp>
    </p:spTree>
    <p:extLst>
      <p:ext uri="{BB962C8B-B14F-4D97-AF65-F5344CB8AC3E}">
        <p14:creationId xmlns:p14="http://schemas.microsoft.com/office/powerpoint/2010/main" val="225781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02517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dirty="0"/>
              <a:t>Clique para editar o estilo do título mestre</a:t>
            </a: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46236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75510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dirty="0"/>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dirty="0"/>
              <a:t>Clique para editar os estilos do texto mestre</a:t>
            </a:r>
          </a:p>
        </p:txBody>
      </p:sp>
    </p:spTree>
    <p:extLst>
      <p:ext uri="{BB962C8B-B14F-4D97-AF65-F5344CB8AC3E}">
        <p14:creationId xmlns:p14="http://schemas.microsoft.com/office/powerpoint/2010/main" val="107780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Clique para editar o estilo do título mestre</a:t>
            </a: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535944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dirty="0"/>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61273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1" i="0">
                <a:latin typeface="IBM Plex Sans SemiBold" panose="020B0503050203000203" pitchFamily="34" charset="77"/>
              </a:defRPr>
            </a:lvl1pPr>
          </a:lstStyle>
          <a:p>
            <a:r>
              <a:rPr lang="pt-BR" dirty="0"/>
              <a:t>Clique para editar o estilo do título mestre</a:t>
            </a:r>
          </a:p>
        </p:txBody>
      </p:sp>
    </p:spTree>
    <p:extLst>
      <p:ext uri="{BB962C8B-B14F-4D97-AF65-F5344CB8AC3E}">
        <p14:creationId xmlns:p14="http://schemas.microsoft.com/office/powerpoint/2010/main" val="121861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77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400" b="0" i="0">
                <a:latin typeface="IBM Plex Sans" panose="020B0503050203000203" pitchFamily="34" charset="77"/>
              </a:defRPr>
            </a:lvl1pPr>
          </a:lstStyle>
          <a:p>
            <a:r>
              <a:rPr lang="pt-BR" dirty="0"/>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b="0" i="0">
                <a:latin typeface="IBM Plex Sans" panose="020B0503050203000203" pitchFamily="34" charset="77"/>
              </a:defRPr>
            </a:lvl1pPr>
            <a:lvl2pPr>
              <a:defRPr sz="2800" b="0" i="0">
                <a:latin typeface="IBM Plex Sans" panose="020B0503050203000203" pitchFamily="34" charset="77"/>
              </a:defRPr>
            </a:lvl2pPr>
            <a:lvl3pPr>
              <a:defRPr sz="2400" b="0" i="0">
                <a:latin typeface="IBM Plex Sans" panose="020B0503050203000203" pitchFamily="34" charset="77"/>
              </a:defRPr>
            </a:lvl3pPr>
            <a:lvl4pPr>
              <a:defRPr sz="2000" b="0" i="0">
                <a:latin typeface="IBM Plex Sans" panose="020B0503050203000203" pitchFamily="34" charset="77"/>
              </a:defRPr>
            </a:lvl4pPr>
            <a:lvl5pPr>
              <a:defRPr sz="2000" b="0" i="0">
                <a:latin typeface="IBM Plex Sans" panose="020B0503050203000203" pitchFamily="34" charset="77"/>
              </a:defRPr>
            </a:lvl5pPr>
            <a:lvl6pPr>
              <a:defRPr sz="2000"/>
            </a:lvl6pPr>
            <a:lvl7pPr>
              <a:defRPr sz="2000"/>
            </a:lvl7pPr>
            <a:lvl8pPr>
              <a:defRPr sz="2000"/>
            </a:lvl8pPr>
            <a:lvl9pPr>
              <a:defRPr sz="2000"/>
            </a:lvl9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a:t>Clique para editar os estilos do texto mestre</a:t>
            </a:r>
          </a:p>
        </p:txBody>
      </p:sp>
    </p:spTree>
    <p:extLst>
      <p:ext uri="{BB962C8B-B14F-4D97-AF65-F5344CB8AC3E}">
        <p14:creationId xmlns:p14="http://schemas.microsoft.com/office/powerpoint/2010/main" val="79971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dirty="0"/>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a:t>Clique para editar os estilos do texto mestre</a:t>
            </a:r>
          </a:p>
        </p:txBody>
      </p:sp>
    </p:spTree>
    <p:extLst>
      <p:ext uri="{BB962C8B-B14F-4D97-AF65-F5344CB8AC3E}">
        <p14:creationId xmlns:p14="http://schemas.microsoft.com/office/powerpoint/2010/main" val="4177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a:lstStyle/>
          <a:p>
            <a:endParaRPr lang="en-US" sz="2400">
              <a:latin typeface="Times New Roman" charset="0"/>
            </a:endParaRPr>
          </a:p>
        </p:txBody>
      </p:sp>
      <p:sp>
        <p:nvSpPr>
          <p:cNvPr id="1027"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pt-BR" dirty="0"/>
              <a:t>Clique para editar o estilo do título mestre</a:t>
            </a:r>
          </a:p>
        </p:txBody>
      </p:sp>
      <p:sp>
        <p:nvSpPr>
          <p:cNvPr id="1028"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1029" name="Picture 5" descr="inpe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Freeform 6"/>
          <p:cNvSpPr>
            <a:spLocks noChangeArrowheads="1"/>
          </p:cNvSpPr>
          <p:nvPr/>
        </p:nvSpPr>
        <p:spPr bwMode="auto">
          <a:xfrm>
            <a:off x="685800" y="3810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b="1" i="0" dirty="0">
              <a:latin typeface="IBM Plex Sans SemiBold" panose="020B0503050203000203" pitchFamily="34" charset="77"/>
            </a:endParaRPr>
          </a:p>
        </p:txBody>
      </p:sp>
    </p:spTree>
  </p:cSld>
  <p:clrMap bg1="lt1" tx1="dk1" bg2="lt2" tx2="dk2" accent1="accent1" accent2="accent2" accent3="accent3" accent4="accent4" accent5="accent5" accent6="accent6" hlink="hlink" folHlink="folHlink"/>
  <p:sldLayoutIdLst>
    <p:sldLayoutId id="2147483875"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rtl="0" eaLnBrk="0" fontAlgn="base" hangingPunct="0">
        <a:spcBef>
          <a:spcPct val="0"/>
        </a:spcBef>
        <a:spcAft>
          <a:spcPct val="0"/>
        </a:spcAft>
        <a:defRPr sz="3200" b="1" i="0">
          <a:solidFill>
            <a:srgbClr val="003366"/>
          </a:solidFill>
          <a:latin typeface="IBM Plex Sans SemiBold" panose="020B0503050203000203" pitchFamily="34" charset="77"/>
          <a:ea typeface="ＭＳ Ｐゴシック" charset="0"/>
          <a:cs typeface="IBM Plex Sans SemiBold" panose="020B0503050203000203" pitchFamily="34" charset="77"/>
        </a:defRPr>
      </a:lvl1pPr>
      <a:lvl2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200" b="1">
          <a:solidFill>
            <a:srgbClr val="003366"/>
          </a:solidFill>
          <a:latin typeface="Calibri" pitchFamily="34" charset="0"/>
          <a:ea typeface="ＭＳ Ｐゴシック" charset="0"/>
          <a:cs typeface="ＭＳ Ｐゴシック" charset="0"/>
        </a:defRPr>
      </a:lvl5pPr>
      <a:lvl6pPr marL="457200" algn="l" rtl="0" fontAlgn="base">
        <a:spcBef>
          <a:spcPct val="0"/>
        </a:spcBef>
        <a:spcAft>
          <a:spcPct val="0"/>
        </a:spcAft>
        <a:defRPr sz="3000" b="1">
          <a:solidFill>
            <a:srgbClr val="003366"/>
          </a:solidFill>
          <a:latin typeface="ZapfHumnst BT" pitchFamily="34" charset="0"/>
        </a:defRPr>
      </a:lvl6pPr>
      <a:lvl7pPr marL="914400" algn="l" rtl="0" fontAlgn="base">
        <a:spcBef>
          <a:spcPct val="0"/>
        </a:spcBef>
        <a:spcAft>
          <a:spcPct val="0"/>
        </a:spcAft>
        <a:defRPr sz="3000" b="1">
          <a:solidFill>
            <a:srgbClr val="003366"/>
          </a:solidFill>
          <a:latin typeface="ZapfHumnst BT" pitchFamily="34" charset="0"/>
        </a:defRPr>
      </a:lvl7pPr>
      <a:lvl8pPr marL="1371600" algn="l" rtl="0" fontAlgn="base">
        <a:spcBef>
          <a:spcPct val="0"/>
        </a:spcBef>
        <a:spcAft>
          <a:spcPct val="0"/>
        </a:spcAft>
        <a:defRPr sz="3000" b="1">
          <a:solidFill>
            <a:srgbClr val="003366"/>
          </a:solidFill>
          <a:latin typeface="ZapfHumnst BT" pitchFamily="34" charset="0"/>
        </a:defRPr>
      </a:lvl8pPr>
      <a:lvl9pPr marL="1828800" algn="l" rtl="0" fontAlgn="base">
        <a:spcBef>
          <a:spcPct val="0"/>
        </a:spcBef>
        <a:spcAft>
          <a:spcPct val="0"/>
        </a:spcAft>
        <a:defRPr sz="30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800" b="0" i="0">
          <a:solidFill>
            <a:schemeClr val="tx1"/>
          </a:solidFill>
          <a:latin typeface="IBM Plex Sans" panose="020B0503050203000203" pitchFamily="34" charset="77"/>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b="0" i="0">
          <a:solidFill>
            <a:schemeClr val="tx1"/>
          </a:solidFill>
          <a:latin typeface="IBM Plex Sans" panose="020B0503050203000203" pitchFamily="34" charset="77"/>
          <a:ea typeface="ＭＳ Ｐゴシック" charset="0"/>
          <a:cs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b="0" i="0">
          <a:solidFill>
            <a:schemeClr val="tx1"/>
          </a:solidFill>
          <a:latin typeface="IBM Plex Sans" panose="020B0503050203000203" pitchFamily="34" charset="77"/>
          <a:ea typeface="ＭＳ Ｐゴシック" charset="0"/>
          <a:cs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b="0" i="0">
          <a:solidFill>
            <a:schemeClr val="tx1"/>
          </a:solidFill>
          <a:latin typeface="IBM Plex Sans" panose="020B0503050203000203" pitchFamily="34" charset="77"/>
          <a:ea typeface="ＭＳ Ｐゴシック" charset="0"/>
          <a:cs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400" b="0" i="0">
          <a:solidFill>
            <a:schemeClr val="tx1"/>
          </a:solidFill>
          <a:latin typeface="IBM Plex Sans" panose="020B0503050203000203" pitchFamily="34" charset="77"/>
          <a:ea typeface="ＭＳ Ｐゴシック" charset="0"/>
          <a:cs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p:txBody>
          <a:bodyPr/>
          <a:lstStyle/>
          <a:p>
            <a:pPr eaLnBrk="1" hangingPunct="1"/>
            <a:r>
              <a:rPr lang="pt-BR" dirty="0"/>
              <a:t>Como escrever uma tese?</a:t>
            </a:r>
          </a:p>
        </p:txBody>
      </p:sp>
      <p:sp>
        <p:nvSpPr>
          <p:cNvPr id="5122" name="Rectangle 4"/>
          <p:cNvSpPr>
            <a:spLocks noGrp="1" noChangeArrowheads="1"/>
          </p:cNvSpPr>
          <p:nvPr>
            <p:ph type="subTitle" idx="1"/>
          </p:nvPr>
        </p:nvSpPr>
        <p:spPr/>
        <p:txBody>
          <a:bodyPr/>
          <a:lstStyle/>
          <a:p>
            <a:pPr eaLnBrk="1" hangingPunct="1">
              <a:buFont typeface="Wingdings" charset="0"/>
              <a:buNone/>
            </a:pPr>
            <a:r>
              <a:rPr lang="pt-BR" dirty="0"/>
              <a:t>Curso Metodologia da Pesquisa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pt-BR" dirty="0"/>
              <a:t>O começo deve ter impacto no leitor</a:t>
            </a:r>
          </a:p>
        </p:txBody>
      </p:sp>
      <p:sp>
        <p:nvSpPr>
          <p:cNvPr id="5" name="Retângulo 4"/>
          <p:cNvSpPr/>
          <p:nvPr/>
        </p:nvSpPr>
        <p:spPr>
          <a:xfrm>
            <a:off x="3429000" y="1905000"/>
            <a:ext cx="4953000" cy="1535228"/>
          </a:xfrm>
          <a:prstGeom prst="rect">
            <a:avLst/>
          </a:prstGeom>
          <a:solidFill>
            <a:schemeClr val="accent2">
              <a:lumMod val="20000"/>
              <a:lumOff val="80000"/>
            </a:schemeClr>
          </a:solidFill>
        </p:spPr>
        <p:txBody>
          <a:bodyPr>
            <a:spAutoFit/>
          </a:bodyPr>
          <a:lstStyle/>
          <a:p>
            <a:pPr>
              <a:lnSpc>
                <a:spcPct val="120000"/>
              </a:lnSpc>
              <a:buClr>
                <a:schemeClr val="bg2"/>
              </a:buClr>
              <a:buSzPct val="75000"/>
              <a:defRPr/>
            </a:pPr>
            <a:r>
              <a:rPr lang="ja-JP" altLang="pt-BR" sz="2000">
                <a:solidFill>
                  <a:srgbClr val="000068"/>
                </a:solidFill>
                <a:latin typeface="IBM Plex Serif" panose="02060503050406000203" pitchFamily="18" charset="77"/>
              </a:rPr>
              <a:t>“</a:t>
            </a:r>
            <a:r>
              <a:rPr lang="pt-BR" sz="2000" dirty="0">
                <a:solidFill>
                  <a:srgbClr val="000068"/>
                </a:solidFill>
                <a:latin typeface="IBM Plex Serif" panose="02060503050406000203" pitchFamily="18" charset="77"/>
              </a:rPr>
              <a:t>Numa certa manhã, após uma noite de sono </a:t>
            </a:r>
            <a:r>
              <a:rPr lang="pt-BR" sz="2000" dirty="0" err="1">
                <a:solidFill>
                  <a:srgbClr val="000068"/>
                </a:solidFill>
                <a:latin typeface="IBM Plex Serif" panose="02060503050406000203" pitchFamily="18" charset="77"/>
              </a:rPr>
              <a:t>intranqüilo</a:t>
            </a:r>
            <a:r>
              <a:rPr lang="pt-BR" sz="2000" dirty="0">
                <a:solidFill>
                  <a:srgbClr val="000068"/>
                </a:solidFill>
                <a:latin typeface="IBM Plex Serif" panose="02060503050406000203" pitchFamily="18" charset="77"/>
              </a:rPr>
              <a:t>, </a:t>
            </a:r>
            <a:r>
              <a:rPr lang="pt-BR" sz="2000" dirty="0" err="1">
                <a:solidFill>
                  <a:srgbClr val="000068"/>
                </a:solidFill>
                <a:latin typeface="IBM Plex Serif" panose="02060503050406000203" pitchFamily="18" charset="77"/>
              </a:rPr>
              <a:t>Gregor</a:t>
            </a:r>
            <a:r>
              <a:rPr lang="pt-BR" sz="2000" dirty="0">
                <a:solidFill>
                  <a:srgbClr val="000068"/>
                </a:solidFill>
                <a:latin typeface="IBM Plex Serif" panose="02060503050406000203" pitchFamily="18" charset="77"/>
              </a:rPr>
              <a:t> </a:t>
            </a:r>
            <a:r>
              <a:rPr lang="pt-BR" sz="2000" dirty="0" err="1">
                <a:solidFill>
                  <a:srgbClr val="000068"/>
                </a:solidFill>
                <a:latin typeface="IBM Plex Serif" panose="02060503050406000203" pitchFamily="18" charset="77"/>
              </a:rPr>
              <a:t>Samsa</a:t>
            </a:r>
            <a:r>
              <a:rPr lang="pt-BR" sz="2000" dirty="0">
                <a:solidFill>
                  <a:srgbClr val="000068"/>
                </a:solidFill>
                <a:latin typeface="IBM Plex Serif" panose="02060503050406000203" pitchFamily="18" charset="77"/>
              </a:rPr>
              <a:t> acorda e se vê transformado num monstruoso inseto.</a:t>
            </a:r>
            <a:r>
              <a:rPr lang="ja-JP" altLang="pt-BR" sz="2000">
                <a:solidFill>
                  <a:srgbClr val="000068"/>
                </a:solidFill>
                <a:latin typeface="IBM Plex Serif" panose="02060503050406000203" pitchFamily="18" charset="77"/>
              </a:rPr>
              <a:t>”</a:t>
            </a:r>
            <a:r>
              <a:rPr lang="pt-BR" sz="2000" dirty="0">
                <a:solidFill>
                  <a:srgbClr val="000068"/>
                </a:solidFill>
                <a:latin typeface="IBM Plex Serif" panose="02060503050406000203" pitchFamily="18" charset="77"/>
              </a:rPr>
              <a:t> (Metamorfose, Kafka).</a:t>
            </a:r>
          </a:p>
        </p:txBody>
      </p:sp>
      <p:sp>
        <p:nvSpPr>
          <p:cNvPr id="7" name="Retângulo 6"/>
          <p:cNvSpPr/>
          <p:nvPr/>
        </p:nvSpPr>
        <p:spPr>
          <a:xfrm>
            <a:off x="685800" y="4876800"/>
            <a:ext cx="5105400" cy="1169294"/>
          </a:xfrm>
          <a:prstGeom prst="rect">
            <a:avLst/>
          </a:prstGeom>
          <a:solidFill>
            <a:schemeClr val="accent2">
              <a:lumMod val="20000"/>
              <a:lumOff val="80000"/>
            </a:schemeClr>
          </a:solidFill>
        </p:spPr>
        <p:txBody>
          <a:bodyPr>
            <a:spAutoFit/>
          </a:bodyPr>
          <a:lstStyle/>
          <a:p>
            <a:pPr>
              <a:lnSpc>
                <a:spcPct val="120000"/>
              </a:lnSpc>
              <a:buClr>
                <a:schemeClr val="bg2"/>
              </a:buClr>
              <a:buSzPct val="75000"/>
              <a:defRPr/>
            </a:pPr>
            <a:r>
              <a:rPr lang="pt-BR" sz="2000" dirty="0">
                <a:solidFill>
                  <a:schemeClr val="bg2">
                    <a:lumMod val="75000"/>
                  </a:schemeClr>
                </a:solidFill>
                <a:latin typeface="IBM Plex Serif" panose="02060503050406000203" pitchFamily="18" charset="77"/>
              </a:rPr>
              <a:t>(...) é que não sou propriamente um autor defunto, mas um defunto autor." (Memórias Póstumas, Machado).</a:t>
            </a:r>
          </a:p>
        </p:txBody>
      </p:sp>
      <p:pic>
        <p:nvPicPr>
          <p:cNvPr id="18436" name="Picture 7"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236061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9" descr="http://contosdocovil.files.wordpress.com/2008/05/machass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33800"/>
            <a:ext cx="2493963"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Introdução</a:t>
            </a:r>
            <a:endParaRPr lang="en-US" dirty="0"/>
          </a:p>
        </p:txBody>
      </p:sp>
      <p:pic>
        <p:nvPicPr>
          <p:cNvPr id="3" name="Picture 2"/>
          <p:cNvPicPr>
            <a:picLocks noChangeAspect="1"/>
          </p:cNvPicPr>
          <p:nvPr/>
        </p:nvPicPr>
        <p:blipFill>
          <a:blip r:embed="rId2"/>
          <a:stretch>
            <a:fillRect/>
          </a:stretch>
        </p:blipFill>
        <p:spPr>
          <a:xfrm>
            <a:off x="838200" y="1371600"/>
            <a:ext cx="6971610" cy="4508500"/>
          </a:xfrm>
          <a:prstGeom prst="rect">
            <a:avLst/>
          </a:prstGeom>
        </p:spPr>
      </p:pic>
      <p:sp>
        <p:nvSpPr>
          <p:cNvPr id="4" name="Rectangle 3"/>
          <p:cNvSpPr/>
          <p:nvPr/>
        </p:nvSpPr>
        <p:spPr>
          <a:xfrm>
            <a:off x="3581400" y="6515587"/>
            <a:ext cx="5562600" cy="307777"/>
          </a:xfrm>
          <a:prstGeom prst="rect">
            <a:avLst/>
          </a:prstGeom>
          <a:solidFill>
            <a:schemeClr val="accent2">
              <a:lumMod val="20000"/>
              <a:lumOff val="80000"/>
            </a:schemeClr>
          </a:solidFill>
        </p:spPr>
        <p:txBody>
          <a:bodyPr wrap="square">
            <a:spAutoFit/>
          </a:bodyPr>
          <a:lstStyle/>
          <a:p>
            <a:pPr algn="r"/>
            <a:r>
              <a:rPr lang="en-US" dirty="0" err="1">
                <a:solidFill>
                  <a:srgbClr val="000090"/>
                </a:solidFill>
                <a:latin typeface="IBM Plex Sans" panose="020B0503050203000203" pitchFamily="34" charset="77"/>
              </a:rPr>
              <a:t>fonte</a:t>
            </a:r>
            <a:r>
              <a:rPr lang="en-US" dirty="0">
                <a:solidFill>
                  <a:srgbClr val="000090"/>
                </a:solidFill>
                <a:latin typeface="IBM Plex Sans" panose="020B0503050203000203" pitchFamily="34" charset="77"/>
              </a:rPr>
              <a:t>:  "Scientific Writing: easy when you know how” (Peat et al.)</a:t>
            </a:r>
          </a:p>
        </p:txBody>
      </p:sp>
    </p:spTree>
    <p:extLst>
      <p:ext uri="{BB962C8B-B14F-4D97-AF65-F5344CB8AC3E}">
        <p14:creationId xmlns:p14="http://schemas.microsoft.com/office/powerpoint/2010/main" val="66762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pt-BR" dirty="0"/>
              <a:t>O começo deve ter impacto no leitor</a:t>
            </a:r>
          </a:p>
        </p:txBody>
      </p:sp>
      <p:sp>
        <p:nvSpPr>
          <p:cNvPr id="21507" name="Rectangle 3"/>
          <p:cNvSpPr>
            <a:spLocks noGrp="1" noChangeArrowheads="1"/>
          </p:cNvSpPr>
          <p:nvPr>
            <p:ph type="body" idx="1"/>
          </p:nvPr>
        </p:nvSpPr>
        <p:spPr>
          <a:xfrm>
            <a:off x="685800" y="1747837"/>
            <a:ext cx="4114800" cy="1528763"/>
          </a:xfrm>
          <a:solidFill>
            <a:schemeClr val="accent2">
              <a:lumMod val="20000"/>
              <a:lumOff val="80000"/>
            </a:schemeClr>
          </a:solidFill>
        </p:spPr>
        <p:txBody>
          <a:bodyPr/>
          <a:lstStyle/>
          <a:p>
            <a:pPr marL="0" indent="0" eaLnBrk="1" hangingPunct="1">
              <a:lnSpc>
                <a:spcPct val="120000"/>
              </a:lnSpc>
              <a:spcBef>
                <a:spcPts val="0"/>
              </a:spcBef>
              <a:buFont typeface="Wingdings" charset="0"/>
              <a:buNone/>
              <a:defRPr/>
            </a:pPr>
            <a:r>
              <a:rPr lang="pt-BR" sz="2000" dirty="0">
                <a:solidFill>
                  <a:srgbClr val="000066"/>
                </a:solidFill>
                <a:latin typeface="IBM Plex Serif" panose="02060503050406000203" pitchFamily="18" charset="77"/>
                <a:cs typeface="+mn-cs"/>
              </a:rPr>
              <a:t>Tudo começa com sua proposição central: ela deve estar bem escrita e bem destacada na introdução.</a:t>
            </a:r>
          </a:p>
          <a:p>
            <a:pPr lvl="2" eaLnBrk="1" hangingPunct="1">
              <a:lnSpc>
                <a:spcPct val="120000"/>
              </a:lnSpc>
              <a:spcBef>
                <a:spcPts val="0"/>
              </a:spcBef>
              <a:buFont typeface="Wingdings" charset="0"/>
              <a:buNone/>
              <a:defRPr/>
            </a:pPr>
            <a:endParaRPr lang="pt-BR" sz="2000" dirty="0">
              <a:solidFill>
                <a:srgbClr val="000066"/>
              </a:solidFill>
              <a:latin typeface="IBM Plex Serif" panose="02060503050406000203" pitchFamily="18" charset="77"/>
            </a:endParaRPr>
          </a:p>
          <a:p>
            <a:pPr marL="0" indent="0" eaLnBrk="1" hangingPunct="1">
              <a:lnSpc>
                <a:spcPct val="120000"/>
              </a:lnSpc>
              <a:spcBef>
                <a:spcPts val="0"/>
              </a:spcBef>
              <a:buFont typeface="Wingdings" charset="0"/>
              <a:buNone/>
              <a:defRPr/>
            </a:pPr>
            <a:endParaRPr lang="pt-BR" sz="2400" dirty="0">
              <a:solidFill>
                <a:srgbClr val="000066"/>
              </a:solidFill>
              <a:latin typeface="IBM Plex Serif" panose="02060503050406000203" pitchFamily="18" charset="77"/>
              <a:cs typeface="+mn-cs"/>
            </a:endParaRPr>
          </a:p>
        </p:txBody>
      </p:sp>
      <p:sp>
        <p:nvSpPr>
          <p:cNvPr id="5" name="Retângulo 4"/>
          <p:cNvSpPr/>
          <p:nvPr/>
        </p:nvSpPr>
        <p:spPr>
          <a:xfrm>
            <a:off x="702468" y="4343400"/>
            <a:ext cx="8348663" cy="1904560"/>
          </a:xfrm>
          <a:prstGeom prst="rect">
            <a:avLst/>
          </a:prstGeom>
          <a:solidFill>
            <a:schemeClr val="accent2">
              <a:lumMod val="20000"/>
              <a:lumOff val="80000"/>
            </a:schemeClr>
          </a:solidFill>
        </p:spPr>
        <p:txBody>
          <a:bodyPr wrap="square">
            <a:spAutoFit/>
          </a:bodyPr>
          <a:lstStyle/>
          <a:p>
            <a:pPr>
              <a:lnSpc>
                <a:spcPct val="120000"/>
              </a:lnSpc>
              <a:defRPr/>
            </a:pPr>
            <a:r>
              <a:rPr lang="en-US" sz="2000" dirty="0">
                <a:solidFill>
                  <a:srgbClr val="000066"/>
                </a:solidFill>
                <a:latin typeface="IBM Plex Serif" panose="02060503050406000203" pitchFamily="18" charset="77"/>
                <a:cs typeface="Georgia"/>
              </a:rPr>
              <a:t>“This paper develops a spatial statistical analysis of the determinants associated to land-use change in Amazonia. We use a spatially explicit database with 25km×25km regular cells covering the forest area, including 50 environmental and socio-economic variables to support a </a:t>
            </a:r>
            <a:r>
              <a:rPr lang="pt-BR" sz="2000" dirty="0" err="1">
                <a:solidFill>
                  <a:srgbClr val="000066"/>
                </a:solidFill>
                <a:latin typeface="IBM Plex Serif" panose="02060503050406000203" pitchFamily="18" charset="77"/>
                <a:cs typeface="Georgia"/>
              </a:rPr>
              <a:t>spatially</a:t>
            </a:r>
            <a:r>
              <a:rPr lang="pt-BR" sz="2000" dirty="0">
                <a:solidFill>
                  <a:srgbClr val="000066"/>
                </a:solidFill>
                <a:latin typeface="IBM Plex Serif" panose="02060503050406000203" pitchFamily="18" charset="77"/>
                <a:cs typeface="Georgia"/>
              </a:rPr>
              <a:t> </a:t>
            </a:r>
            <a:r>
              <a:rPr lang="pt-BR" sz="2000" dirty="0" err="1">
                <a:solidFill>
                  <a:srgbClr val="000066"/>
                </a:solidFill>
                <a:latin typeface="IBM Plex Serif" panose="02060503050406000203" pitchFamily="18" charset="77"/>
                <a:cs typeface="Georgia"/>
              </a:rPr>
              <a:t>explicit</a:t>
            </a:r>
            <a:r>
              <a:rPr lang="pt-BR" sz="2000" dirty="0">
                <a:solidFill>
                  <a:srgbClr val="000066"/>
                </a:solidFill>
                <a:latin typeface="IBM Plex Serif" panose="02060503050406000203" pitchFamily="18" charset="77"/>
                <a:cs typeface="Georgia"/>
              </a:rPr>
              <a:t> </a:t>
            </a:r>
            <a:r>
              <a:rPr lang="pt-BR" sz="2000" dirty="0" err="1">
                <a:solidFill>
                  <a:srgbClr val="000066"/>
                </a:solidFill>
                <a:latin typeface="IBM Plex Serif" panose="02060503050406000203" pitchFamily="18" charset="77"/>
                <a:cs typeface="Georgia"/>
              </a:rPr>
              <a:t>statistical</a:t>
            </a:r>
            <a:r>
              <a:rPr lang="pt-BR" sz="2000" dirty="0">
                <a:solidFill>
                  <a:srgbClr val="000066"/>
                </a:solidFill>
                <a:latin typeface="IBM Plex Serif" panose="02060503050406000203" pitchFamily="18" charset="77"/>
                <a:cs typeface="Georgia"/>
              </a:rPr>
              <a:t> </a:t>
            </a:r>
            <a:r>
              <a:rPr lang="pt-BR" sz="2000" dirty="0" err="1">
                <a:solidFill>
                  <a:srgbClr val="000066"/>
                </a:solidFill>
                <a:latin typeface="IBM Plex Serif" panose="02060503050406000203" pitchFamily="18" charset="77"/>
                <a:cs typeface="Georgia"/>
              </a:rPr>
              <a:t>analysis</a:t>
            </a:r>
            <a:r>
              <a:rPr lang="ja-JP" altLang="pt-BR" sz="2000" dirty="0">
                <a:solidFill>
                  <a:srgbClr val="000066"/>
                </a:solidFill>
                <a:latin typeface="IBM Plex Serif" panose="02060503050406000203" pitchFamily="18" charset="77"/>
                <a:cs typeface="Georgia"/>
              </a:rPr>
              <a:t>”</a:t>
            </a:r>
            <a:r>
              <a:rPr lang="pt-BR" sz="2000" dirty="0">
                <a:solidFill>
                  <a:srgbClr val="000066"/>
                </a:solidFill>
                <a:latin typeface="IBM Plex Serif" panose="02060503050406000203" pitchFamily="18" charset="77"/>
                <a:cs typeface="Georgia"/>
              </a:rPr>
              <a:t>.</a:t>
            </a:r>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4043363" cy="25574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pt-BR" dirty="0"/>
              <a:t>O começo deve ter impacto no leitor</a:t>
            </a:r>
          </a:p>
        </p:txBody>
      </p:sp>
      <p:sp>
        <p:nvSpPr>
          <p:cNvPr id="21507" name="Rectangle 3"/>
          <p:cNvSpPr>
            <a:spLocks noGrp="1" noChangeArrowheads="1"/>
          </p:cNvSpPr>
          <p:nvPr>
            <p:ph type="body" idx="1"/>
          </p:nvPr>
        </p:nvSpPr>
        <p:spPr>
          <a:xfrm>
            <a:off x="684711" y="1752600"/>
            <a:ext cx="4114800" cy="1676400"/>
          </a:xfrm>
          <a:solidFill>
            <a:schemeClr val="accent2">
              <a:lumMod val="20000"/>
              <a:lumOff val="80000"/>
            </a:schemeClr>
          </a:solidFill>
        </p:spPr>
        <p:txBody>
          <a:bodyPr/>
          <a:lstStyle/>
          <a:p>
            <a:pPr marL="0" indent="0" eaLnBrk="1" hangingPunct="1">
              <a:lnSpc>
                <a:spcPct val="120000"/>
              </a:lnSpc>
              <a:spcBef>
                <a:spcPct val="0"/>
              </a:spcBef>
              <a:buFont typeface="Wingdings" charset="0"/>
              <a:buNone/>
              <a:defRPr/>
            </a:pPr>
            <a:r>
              <a:rPr lang="pt-BR" sz="2000" kern="1200" dirty="0">
                <a:solidFill>
                  <a:schemeClr val="bg2">
                    <a:lumMod val="75000"/>
                  </a:schemeClr>
                </a:solidFill>
                <a:latin typeface="IBM Plex Serif" panose="02060503050406000203" pitchFamily="18" charset="77"/>
              </a:rPr>
              <a:t>Tudo começa com sua proposição central: ela deve estar bem escrita e bem destacada na introdução</a:t>
            </a:r>
          </a:p>
          <a:p>
            <a:pPr lvl="2" eaLnBrk="1" hangingPunct="1">
              <a:buFont typeface="Wingdings" charset="0"/>
              <a:buNone/>
              <a:defRPr/>
            </a:pPr>
            <a:endParaRPr lang="pt-BR" sz="2000" dirty="0">
              <a:solidFill>
                <a:srgbClr val="000066"/>
              </a:solidFill>
            </a:endParaRPr>
          </a:p>
          <a:p>
            <a:pPr marL="0" indent="0" eaLnBrk="1" hangingPunct="1">
              <a:buFont typeface="Wingdings" charset="0"/>
              <a:buNone/>
              <a:defRPr/>
            </a:pPr>
            <a:endParaRPr lang="pt-BR" sz="2400" dirty="0">
              <a:solidFill>
                <a:srgbClr val="000066"/>
              </a:solidFill>
              <a:cs typeface="+mn-cs"/>
            </a:endParaRPr>
          </a:p>
        </p:txBody>
      </p:sp>
      <p:sp>
        <p:nvSpPr>
          <p:cNvPr id="5" name="Retângulo 4"/>
          <p:cNvSpPr/>
          <p:nvPr/>
        </p:nvSpPr>
        <p:spPr>
          <a:xfrm>
            <a:off x="684711" y="4267200"/>
            <a:ext cx="8305800" cy="2273892"/>
          </a:xfrm>
          <a:prstGeom prst="rect">
            <a:avLst/>
          </a:prstGeom>
          <a:solidFill>
            <a:schemeClr val="accent2">
              <a:lumMod val="20000"/>
              <a:lumOff val="80000"/>
            </a:schemeClr>
          </a:solidFill>
        </p:spPr>
        <p:txBody>
          <a:bodyPr>
            <a:spAutoFit/>
          </a:bodyPr>
          <a:lstStyle/>
          <a:p>
            <a:pPr>
              <a:lnSpc>
                <a:spcPct val="120000"/>
              </a:lnSpc>
              <a:defRPr/>
            </a:pPr>
            <a:r>
              <a:rPr lang="en-US" sz="2000" dirty="0">
                <a:solidFill>
                  <a:schemeClr val="bg2">
                    <a:lumMod val="75000"/>
                  </a:schemeClr>
                </a:solidFill>
                <a:latin typeface="IBM Plex Serif" panose="02060503050406000203" pitchFamily="18" charset="77"/>
              </a:rPr>
              <a:t>“Deforestation in the Brazilian Amazonia has a significant impact on biodiversity loss and carbon emission. This paper examines the driving forces behind land change in Amazonia. We performed a </a:t>
            </a:r>
            <a:r>
              <a:rPr lang="pt-BR" sz="2000" dirty="0" err="1">
                <a:solidFill>
                  <a:schemeClr val="bg2">
                    <a:lumMod val="75000"/>
                  </a:schemeClr>
                </a:solidFill>
                <a:latin typeface="IBM Plex Serif" panose="02060503050406000203" pitchFamily="18" charset="77"/>
              </a:rPr>
              <a:t>spatial</a:t>
            </a:r>
            <a:r>
              <a:rPr lang="pt-BR" sz="2000" dirty="0">
                <a:solidFill>
                  <a:schemeClr val="bg2">
                    <a:lumMod val="75000"/>
                  </a:schemeClr>
                </a:solidFill>
                <a:latin typeface="IBM Plex Serif" panose="02060503050406000203" pitchFamily="18" charset="77"/>
              </a:rPr>
              <a:t> </a:t>
            </a:r>
            <a:r>
              <a:rPr lang="pt-BR" sz="2000" dirty="0" err="1">
                <a:solidFill>
                  <a:schemeClr val="bg2">
                    <a:lumMod val="75000"/>
                  </a:schemeClr>
                </a:solidFill>
                <a:latin typeface="IBM Plex Serif" panose="02060503050406000203" pitchFamily="18" charset="77"/>
              </a:rPr>
              <a:t>statistical</a:t>
            </a:r>
            <a:r>
              <a:rPr lang="pt-BR" sz="2000" dirty="0">
                <a:solidFill>
                  <a:schemeClr val="bg2">
                    <a:lumMod val="75000"/>
                  </a:schemeClr>
                </a:solidFill>
                <a:latin typeface="IBM Plex Serif" panose="02060503050406000203" pitchFamily="18" charset="77"/>
              </a:rPr>
              <a:t> </a:t>
            </a:r>
            <a:r>
              <a:rPr lang="pt-BR" sz="2000" dirty="0" err="1">
                <a:solidFill>
                  <a:schemeClr val="bg2">
                    <a:lumMod val="75000"/>
                  </a:schemeClr>
                </a:solidFill>
                <a:latin typeface="IBM Plex Serif" panose="02060503050406000203" pitchFamily="18" charset="77"/>
              </a:rPr>
              <a:t>analysis</a:t>
            </a:r>
            <a:r>
              <a:rPr lang="pt-BR" sz="2000" dirty="0">
                <a:solidFill>
                  <a:schemeClr val="bg2">
                    <a:lumMod val="75000"/>
                  </a:schemeClr>
                </a:solidFill>
                <a:latin typeface="IBM Plex Serif" panose="02060503050406000203" pitchFamily="18" charset="77"/>
              </a:rPr>
              <a:t>, </a:t>
            </a:r>
            <a:r>
              <a:rPr lang="pt-BR" sz="2000" dirty="0" err="1">
                <a:solidFill>
                  <a:schemeClr val="bg2">
                    <a:lumMod val="75000"/>
                  </a:schemeClr>
                </a:solidFill>
                <a:latin typeface="IBM Plex Serif" panose="02060503050406000203" pitchFamily="18" charset="77"/>
              </a:rPr>
              <a:t>using</a:t>
            </a:r>
            <a:r>
              <a:rPr lang="pt-BR" sz="2000" dirty="0">
                <a:solidFill>
                  <a:schemeClr val="bg2">
                    <a:lumMod val="75000"/>
                  </a:schemeClr>
                </a:solidFill>
                <a:latin typeface="IBM Plex Serif" panose="02060503050406000203" pitchFamily="18" charset="77"/>
              </a:rPr>
              <a:t> </a:t>
            </a:r>
            <a:r>
              <a:rPr lang="en-US" sz="2000" dirty="0">
                <a:solidFill>
                  <a:schemeClr val="bg2">
                    <a:lumMod val="75000"/>
                  </a:schemeClr>
                </a:solidFill>
                <a:latin typeface="IBM Plex Serif" panose="02060503050406000203" pitchFamily="18" charset="77"/>
              </a:rPr>
              <a:t>50 environmental and socio-economic variables in a database of 25km×25km cells covering the forest area</a:t>
            </a:r>
            <a:r>
              <a:rPr lang="ja-JP" altLang="pt-BR" sz="2000">
                <a:solidFill>
                  <a:schemeClr val="bg2">
                    <a:lumMod val="75000"/>
                  </a:schemeClr>
                </a:solidFill>
                <a:latin typeface="IBM Plex Serif" panose="02060503050406000203" pitchFamily="18" charset="77"/>
              </a:rPr>
              <a:t>”</a:t>
            </a:r>
            <a:r>
              <a:rPr lang="pt-BR" sz="2000" dirty="0">
                <a:solidFill>
                  <a:schemeClr val="bg2">
                    <a:lumMod val="75000"/>
                  </a:schemeClr>
                </a:solidFill>
                <a:latin typeface="IBM Plex Serif" panose="02060503050406000203" pitchFamily="18" charset="77"/>
              </a:rPr>
              <a:t>.</a:t>
            </a:r>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4043363" cy="25574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pt-BR" dirty="0"/>
              <a:t>O começo deve ter impacto no leitor</a:t>
            </a:r>
          </a:p>
        </p:txBody>
      </p:sp>
      <p:sp>
        <p:nvSpPr>
          <p:cNvPr id="5" name="Retângulo 4"/>
          <p:cNvSpPr/>
          <p:nvPr/>
        </p:nvSpPr>
        <p:spPr>
          <a:xfrm>
            <a:off x="685800" y="4212104"/>
            <a:ext cx="8175876" cy="2273892"/>
          </a:xfrm>
          <a:prstGeom prst="rect">
            <a:avLst/>
          </a:prstGeom>
          <a:solidFill>
            <a:schemeClr val="accent2">
              <a:lumMod val="20000"/>
              <a:lumOff val="80000"/>
            </a:schemeClr>
          </a:solidFill>
        </p:spPr>
        <p:txBody>
          <a:bodyPr wrap="square">
            <a:spAutoFit/>
          </a:bodyPr>
          <a:lstStyle/>
          <a:p>
            <a:pPr>
              <a:lnSpc>
                <a:spcPct val="120000"/>
              </a:lnSpc>
              <a:defRPr/>
            </a:pPr>
            <a:r>
              <a:rPr lang="en-US" sz="2000" dirty="0">
                <a:solidFill>
                  <a:srgbClr val="002060"/>
                </a:solidFill>
                <a:latin typeface="IBM Plex Serif" panose="02060503050406000203" pitchFamily="18" charset="77"/>
              </a:rPr>
              <a:t>“Deforestation in the Brazilian Amazonia has a significant impact on biodiversity loss and carbon emission. This paper examines the driving forces behind land change in Amazonia. We perform a </a:t>
            </a:r>
            <a:r>
              <a:rPr lang="pt-BR" sz="2000" dirty="0" err="1">
                <a:solidFill>
                  <a:srgbClr val="002060"/>
                </a:solidFill>
                <a:latin typeface="IBM Plex Serif" panose="02060503050406000203" pitchFamily="18" charset="77"/>
              </a:rPr>
              <a:t>spatial</a:t>
            </a:r>
            <a:r>
              <a:rPr lang="pt-BR" sz="2000" dirty="0">
                <a:solidFill>
                  <a:srgbClr val="002060"/>
                </a:solidFill>
                <a:latin typeface="IBM Plex Serif" panose="02060503050406000203" pitchFamily="18" charset="77"/>
              </a:rPr>
              <a:t> </a:t>
            </a:r>
            <a:r>
              <a:rPr lang="pt-BR" sz="2000" dirty="0" err="1">
                <a:solidFill>
                  <a:srgbClr val="002060"/>
                </a:solidFill>
                <a:latin typeface="IBM Plex Serif" panose="02060503050406000203" pitchFamily="18" charset="77"/>
              </a:rPr>
              <a:t>statistical</a:t>
            </a:r>
            <a:r>
              <a:rPr lang="pt-BR" sz="2000" dirty="0">
                <a:solidFill>
                  <a:srgbClr val="002060"/>
                </a:solidFill>
                <a:latin typeface="IBM Plex Serif" panose="02060503050406000203" pitchFamily="18" charset="77"/>
              </a:rPr>
              <a:t> </a:t>
            </a:r>
            <a:r>
              <a:rPr lang="pt-BR" sz="2000" dirty="0" err="1">
                <a:solidFill>
                  <a:srgbClr val="002060"/>
                </a:solidFill>
                <a:latin typeface="IBM Plex Serif" panose="02060503050406000203" pitchFamily="18" charset="77"/>
              </a:rPr>
              <a:t>analysis</a:t>
            </a:r>
            <a:r>
              <a:rPr lang="pt-BR" sz="2000" dirty="0">
                <a:solidFill>
                  <a:srgbClr val="002060"/>
                </a:solidFill>
                <a:latin typeface="IBM Plex Serif" panose="02060503050406000203" pitchFamily="18" charset="77"/>
              </a:rPr>
              <a:t>, </a:t>
            </a:r>
            <a:r>
              <a:rPr lang="pt-BR" sz="2000" dirty="0" err="1">
                <a:solidFill>
                  <a:srgbClr val="002060"/>
                </a:solidFill>
                <a:latin typeface="IBM Plex Serif" panose="02060503050406000203" pitchFamily="18" charset="77"/>
              </a:rPr>
              <a:t>using</a:t>
            </a:r>
            <a:r>
              <a:rPr lang="pt-BR" sz="2000" dirty="0">
                <a:solidFill>
                  <a:srgbClr val="002060"/>
                </a:solidFill>
                <a:latin typeface="IBM Plex Serif" panose="02060503050406000203" pitchFamily="18" charset="77"/>
              </a:rPr>
              <a:t> </a:t>
            </a:r>
            <a:r>
              <a:rPr lang="en-US" sz="2000" dirty="0">
                <a:solidFill>
                  <a:srgbClr val="002060"/>
                </a:solidFill>
                <a:latin typeface="IBM Plex Serif" panose="02060503050406000203" pitchFamily="18" charset="77"/>
              </a:rPr>
              <a:t>50 environmental and socio-economic variables in a database of 25km×25km cells covering the forest area</a:t>
            </a:r>
            <a:r>
              <a:rPr lang="ja-JP" altLang="pt-BR" sz="2000">
                <a:solidFill>
                  <a:srgbClr val="002060"/>
                </a:solidFill>
                <a:latin typeface="IBM Plex Serif" panose="02060503050406000203" pitchFamily="18" charset="77"/>
              </a:rPr>
              <a:t>”</a:t>
            </a:r>
            <a:r>
              <a:rPr lang="pt-BR" sz="2000" dirty="0">
                <a:solidFill>
                  <a:srgbClr val="002060"/>
                </a:solidFill>
                <a:latin typeface="IBM Plex Serif" panose="02060503050406000203" pitchFamily="18" charset="77"/>
              </a:rPr>
              <a:t>.</a:t>
            </a:r>
          </a:p>
        </p:txBody>
      </p:sp>
      <p:sp>
        <p:nvSpPr>
          <p:cNvPr id="8" name="Retângulo 7">
            <a:extLst>
              <a:ext uri="{FF2B5EF4-FFF2-40B4-BE49-F238E27FC236}">
                <a16:creationId xmlns:a16="http://schemas.microsoft.com/office/drawing/2014/main" id="{13231BD6-4516-854A-BAAA-20B30D30AF9A}"/>
              </a:ext>
            </a:extLst>
          </p:cNvPr>
          <p:cNvSpPr/>
          <p:nvPr/>
        </p:nvSpPr>
        <p:spPr>
          <a:xfrm>
            <a:off x="685800" y="1371600"/>
            <a:ext cx="8153400" cy="2273892"/>
          </a:xfrm>
          <a:prstGeom prst="rect">
            <a:avLst/>
          </a:prstGeom>
          <a:solidFill>
            <a:schemeClr val="accent2">
              <a:lumMod val="20000"/>
              <a:lumOff val="80000"/>
            </a:schemeClr>
          </a:solidFill>
        </p:spPr>
        <p:txBody>
          <a:bodyPr wrap="square">
            <a:spAutoFit/>
          </a:bodyPr>
          <a:lstStyle/>
          <a:p>
            <a:pPr>
              <a:lnSpc>
                <a:spcPct val="120000"/>
              </a:lnSpc>
              <a:defRPr/>
            </a:pPr>
            <a:r>
              <a:rPr lang="en-US" sz="2000" dirty="0">
                <a:solidFill>
                  <a:srgbClr val="002060"/>
                </a:solidFill>
                <a:latin typeface="IBM Plex Serif" panose="02060503050406000203" pitchFamily="18" charset="77"/>
              </a:rPr>
              <a:t>“This paper develops a spatial statistical analysis of the determinants associated to land-use change in Amazonia. We use a spatially explicit database with 25km×25km regular cells covering the forest area, including 50 environmental and socio-economic variables to support a </a:t>
            </a:r>
            <a:r>
              <a:rPr lang="pt-BR" sz="2000" dirty="0" err="1">
                <a:solidFill>
                  <a:srgbClr val="002060"/>
                </a:solidFill>
                <a:latin typeface="IBM Plex Serif" panose="02060503050406000203" pitchFamily="18" charset="77"/>
              </a:rPr>
              <a:t>spatially</a:t>
            </a:r>
            <a:r>
              <a:rPr lang="pt-BR" sz="2000" dirty="0">
                <a:solidFill>
                  <a:srgbClr val="002060"/>
                </a:solidFill>
                <a:latin typeface="IBM Plex Serif" panose="02060503050406000203" pitchFamily="18" charset="77"/>
              </a:rPr>
              <a:t> </a:t>
            </a:r>
            <a:r>
              <a:rPr lang="pt-BR" sz="2000" dirty="0" err="1">
                <a:solidFill>
                  <a:srgbClr val="002060"/>
                </a:solidFill>
                <a:latin typeface="IBM Plex Serif" panose="02060503050406000203" pitchFamily="18" charset="77"/>
              </a:rPr>
              <a:t>explicit</a:t>
            </a:r>
            <a:r>
              <a:rPr lang="pt-BR" sz="2000" dirty="0">
                <a:solidFill>
                  <a:srgbClr val="002060"/>
                </a:solidFill>
                <a:latin typeface="IBM Plex Serif" panose="02060503050406000203" pitchFamily="18" charset="77"/>
              </a:rPr>
              <a:t> </a:t>
            </a:r>
            <a:r>
              <a:rPr lang="pt-BR" sz="2000" dirty="0" err="1">
                <a:solidFill>
                  <a:srgbClr val="002060"/>
                </a:solidFill>
                <a:latin typeface="IBM Plex Serif" panose="02060503050406000203" pitchFamily="18" charset="77"/>
              </a:rPr>
              <a:t>statistical</a:t>
            </a:r>
            <a:r>
              <a:rPr lang="pt-BR" sz="2000" dirty="0">
                <a:solidFill>
                  <a:srgbClr val="002060"/>
                </a:solidFill>
                <a:latin typeface="IBM Plex Serif" panose="02060503050406000203" pitchFamily="18" charset="77"/>
              </a:rPr>
              <a:t> </a:t>
            </a:r>
            <a:r>
              <a:rPr lang="pt-BR" sz="2000" dirty="0" err="1">
                <a:solidFill>
                  <a:srgbClr val="002060"/>
                </a:solidFill>
                <a:latin typeface="IBM Plex Serif" panose="02060503050406000203" pitchFamily="18" charset="77"/>
              </a:rPr>
              <a:t>analysis</a:t>
            </a:r>
            <a:r>
              <a:rPr lang="ja-JP" altLang="pt-BR" sz="2000">
                <a:solidFill>
                  <a:srgbClr val="002060"/>
                </a:solidFill>
                <a:latin typeface="IBM Plex Serif" panose="02060503050406000203" pitchFamily="18" charset="77"/>
              </a:rPr>
              <a:t>”</a:t>
            </a:r>
            <a:r>
              <a:rPr lang="pt-BR" sz="2000" dirty="0">
                <a:solidFill>
                  <a:srgbClr val="002060"/>
                </a:solidFill>
                <a:latin typeface="IBM Plex Serif" panose="02060503050406000203" pitchFamily="18" charset="77"/>
              </a:rPr>
              <a:t>.</a:t>
            </a:r>
          </a:p>
        </p:txBody>
      </p:sp>
    </p:spTree>
    <p:extLst>
      <p:ext uri="{BB962C8B-B14F-4D97-AF65-F5344CB8AC3E}">
        <p14:creationId xmlns:p14="http://schemas.microsoft.com/office/powerpoint/2010/main" val="1060932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pt-BR" dirty="0"/>
              <a:t>Escrever por parágrafos</a:t>
            </a:r>
          </a:p>
        </p:txBody>
      </p:sp>
      <p:sp>
        <p:nvSpPr>
          <p:cNvPr id="32771" name="Rectangle 3"/>
          <p:cNvSpPr>
            <a:spLocks noGrp="1" noChangeArrowheads="1"/>
          </p:cNvSpPr>
          <p:nvPr>
            <p:ph type="body" idx="1"/>
          </p:nvPr>
        </p:nvSpPr>
        <p:spPr>
          <a:xfrm>
            <a:off x="685800" y="1371600"/>
            <a:ext cx="5638800" cy="1295400"/>
          </a:xfrm>
          <a:solidFill>
            <a:schemeClr val="accent6">
              <a:lumMod val="20000"/>
              <a:lumOff val="80000"/>
            </a:schemeClr>
          </a:solidFill>
        </p:spPr>
        <p:txBody>
          <a:bodyPr/>
          <a:lstStyle/>
          <a:p>
            <a:pPr marL="0" indent="0">
              <a:buFont typeface="Wingdings" charset="0"/>
              <a:buNone/>
              <a:defRPr/>
            </a:pPr>
            <a:r>
              <a:rPr lang="pt-BR" sz="2400" dirty="0">
                <a:solidFill>
                  <a:srgbClr val="002060"/>
                </a:solidFill>
                <a:cs typeface="+mn-cs"/>
              </a:rPr>
              <a:t>O parágrafo é a unidade básica do texto científico. Cada parágrafo deve conter uma única </a:t>
            </a:r>
            <a:r>
              <a:rPr lang="pt-BR" sz="2400" dirty="0" err="1">
                <a:solidFill>
                  <a:srgbClr val="002060"/>
                </a:solidFill>
                <a:cs typeface="+mn-cs"/>
              </a:rPr>
              <a:t>idéia</a:t>
            </a:r>
            <a:r>
              <a:rPr lang="pt-BR" sz="2400" dirty="0">
                <a:solidFill>
                  <a:srgbClr val="002060"/>
                </a:solidFill>
                <a:cs typeface="+mn-cs"/>
              </a:rPr>
              <a:t>.</a:t>
            </a:r>
          </a:p>
        </p:txBody>
      </p:sp>
      <p:sp>
        <p:nvSpPr>
          <p:cNvPr id="7" name="Retângulo de cantos arredondados 6"/>
          <p:cNvSpPr/>
          <p:nvPr/>
        </p:nvSpPr>
        <p:spPr bwMode="auto">
          <a:xfrm>
            <a:off x="609600" y="3352800"/>
            <a:ext cx="4419600" cy="3276600"/>
          </a:xfrm>
          <a:prstGeom prst="round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8" name="Retângulo 7"/>
          <p:cNvSpPr/>
          <p:nvPr/>
        </p:nvSpPr>
        <p:spPr bwMode="auto">
          <a:xfrm>
            <a:off x="1066800" y="3810000"/>
            <a:ext cx="3200400" cy="4572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spcBef>
                <a:spcPts val="600"/>
              </a:spcBef>
              <a:spcAft>
                <a:spcPts val="600"/>
              </a:spcAft>
              <a:defRPr/>
            </a:pPr>
            <a:r>
              <a:rPr lang="pt-BR" sz="2400" dirty="0">
                <a:solidFill>
                  <a:srgbClr val="6C0000"/>
                </a:solidFill>
                <a:latin typeface="IBM Plex Sans" panose="020B0503050203000203" pitchFamily="34" charset="77"/>
                <a:cs typeface="+mn-cs"/>
              </a:rPr>
              <a:t>tópico</a:t>
            </a:r>
          </a:p>
        </p:txBody>
      </p:sp>
      <p:sp>
        <p:nvSpPr>
          <p:cNvPr id="9" name="Retângulo 8"/>
          <p:cNvSpPr/>
          <p:nvPr/>
        </p:nvSpPr>
        <p:spPr bwMode="auto">
          <a:xfrm>
            <a:off x="1066800" y="4838700"/>
            <a:ext cx="3200400" cy="4572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spcBef>
                <a:spcPts val="600"/>
              </a:spcBef>
              <a:spcAft>
                <a:spcPts val="600"/>
              </a:spcAft>
              <a:defRPr/>
            </a:pPr>
            <a:r>
              <a:rPr lang="pt-BR" sz="2400" dirty="0">
                <a:solidFill>
                  <a:srgbClr val="6C0000"/>
                </a:solidFill>
                <a:latin typeface="IBM Plex Sans" panose="020B0503050203000203" pitchFamily="34" charset="77"/>
                <a:ea typeface="+mn-ea"/>
                <a:cs typeface="+mn-cs"/>
              </a:rPr>
              <a:t>material de suporte</a:t>
            </a:r>
          </a:p>
        </p:txBody>
      </p:sp>
      <p:sp>
        <p:nvSpPr>
          <p:cNvPr id="10" name="Retângulo 9"/>
          <p:cNvSpPr/>
          <p:nvPr/>
        </p:nvSpPr>
        <p:spPr bwMode="auto">
          <a:xfrm>
            <a:off x="1066800" y="5867400"/>
            <a:ext cx="3200400" cy="4572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spcBef>
                <a:spcPts val="600"/>
              </a:spcBef>
              <a:spcAft>
                <a:spcPts val="600"/>
              </a:spcAft>
              <a:defRPr/>
            </a:pPr>
            <a:r>
              <a:rPr lang="pt-BR" sz="2400" dirty="0">
                <a:solidFill>
                  <a:srgbClr val="6C0000"/>
                </a:solidFill>
                <a:latin typeface="IBM Plex Sans" panose="020B0503050203000203" pitchFamily="34" charset="77"/>
                <a:ea typeface="+mn-ea"/>
                <a:cs typeface="+mn-cs"/>
              </a:rPr>
              <a:t>conclusão</a:t>
            </a:r>
          </a:p>
        </p:txBody>
      </p:sp>
      <p:sp>
        <p:nvSpPr>
          <p:cNvPr id="11" name="Seta para baixo 10"/>
          <p:cNvSpPr/>
          <p:nvPr/>
        </p:nvSpPr>
        <p:spPr bwMode="auto">
          <a:xfrm>
            <a:off x="2438400" y="43434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12" name="Seta para baixo 11"/>
          <p:cNvSpPr/>
          <p:nvPr/>
        </p:nvSpPr>
        <p:spPr bwMode="auto">
          <a:xfrm>
            <a:off x="2438400" y="53340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63497" name="Retângulo 12"/>
          <p:cNvSpPr>
            <a:spLocks noChangeArrowheads="1"/>
          </p:cNvSpPr>
          <p:nvPr/>
        </p:nvSpPr>
        <p:spPr bwMode="auto">
          <a:xfrm>
            <a:off x="1829206" y="2895600"/>
            <a:ext cx="15247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spcBef>
                <a:spcPts val="600"/>
              </a:spcBef>
              <a:spcAft>
                <a:spcPts val="600"/>
              </a:spcAft>
            </a:pPr>
            <a:r>
              <a:rPr lang="pt-BR" sz="2400" dirty="0">
                <a:solidFill>
                  <a:srgbClr val="6C0000"/>
                </a:solidFill>
                <a:latin typeface="IBM Plex Sans" panose="020B0503050203000203" pitchFamily="34" charset="77"/>
              </a:rPr>
              <a:t>Parágrafo</a:t>
            </a:r>
            <a:endParaRPr lang="pt-BR" sz="2000" dirty="0">
              <a:solidFill>
                <a:srgbClr val="6C0000"/>
              </a:solidFill>
              <a:latin typeface="IBM Plex Sans" panose="020B0503050203000203" pitchFamily="34" charset="77"/>
            </a:endParaRPr>
          </a:p>
        </p:txBody>
      </p:sp>
      <p:sp>
        <p:nvSpPr>
          <p:cNvPr id="14" name="Rectangle 3"/>
          <p:cNvSpPr txBox="1">
            <a:spLocks noChangeArrowheads="1"/>
          </p:cNvSpPr>
          <p:nvPr/>
        </p:nvSpPr>
        <p:spPr bwMode="auto">
          <a:xfrm>
            <a:off x="5257800" y="3810000"/>
            <a:ext cx="3124200" cy="457200"/>
          </a:xfrm>
          <a:prstGeom prst="rect">
            <a:avLst/>
          </a:prstGeom>
          <a:solidFill>
            <a:schemeClr val="accent2">
              <a:lumMod val="20000"/>
              <a:lumOff val="80000"/>
            </a:schemeClr>
          </a:solidFill>
          <a:ln w="9525">
            <a:noFill/>
            <a:miter lim="800000"/>
            <a:headEnd/>
            <a:tailEnd/>
          </a:ln>
        </p:spPr>
        <p:txBody>
          <a:bodyPr/>
          <a:lstStyle/>
          <a:p>
            <a:pPr algn="ctr" eaLnBrk="0" hangingPunct="0">
              <a:spcBef>
                <a:spcPct val="20000"/>
              </a:spcBef>
              <a:buClr>
                <a:schemeClr val="bg2"/>
              </a:buClr>
              <a:buSzPct val="75000"/>
              <a:buFont typeface="Wingdings" pitchFamily="2" charset="2"/>
              <a:buNone/>
              <a:defRPr/>
            </a:pPr>
            <a:r>
              <a:rPr lang="pt-BR" sz="2000" kern="0" dirty="0">
                <a:solidFill>
                  <a:srgbClr val="000066"/>
                </a:solidFill>
                <a:latin typeface="IBM Plex Sans" panose="020B0503050203000203" pitchFamily="34" charset="77"/>
                <a:ea typeface="+mn-ea"/>
                <a:cs typeface="+mn-cs"/>
              </a:rPr>
              <a:t>apresenta o assunto</a:t>
            </a:r>
          </a:p>
        </p:txBody>
      </p:sp>
      <p:sp>
        <p:nvSpPr>
          <p:cNvPr id="15" name="Rectangle 3"/>
          <p:cNvSpPr txBox="1">
            <a:spLocks noChangeArrowheads="1"/>
          </p:cNvSpPr>
          <p:nvPr/>
        </p:nvSpPr>
        <p:spPr bwMode="auto">
          <a:xfrm>
            <a:off x="5257800" y="4876800"/>
            <a:ext cx="3124200" cy="457200"/>
          </a:xfrm>
          <a:prstGeom prst="rect">
            <a:avLst/>
          </a:prstGeom>
          <a:solidFill>
            <a:schemeClr val="accent2">
              <a:lumMod val="20000"/>
              <a:lumOff val="80000"/>
            </a:schemeClr>
          </a:solidFill>
          <a:ln w="9525">
            <a:noFill/>
            <a:miter lim="800000"/>
            <a:headEnd/>
            <a:tailEnd/>
          </a:ln>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a:spcBef>
                <a:spcPct val="20000"/>
              </a:spcBef>
              <a:buClr>
                <a:schemeClr val="bg2"/>
              </a:buClr>
              <a:buSzPct val="75000"/>
              <a:buFont typeface="Wingdings" charset="0"/>
              <a:buNone/>
              <a:defRPr/>
            </a:pPr>
            <a:r>
              <a:rPr lang="pt-BR" sz="2000" dirty="0">
                <a:solidFill>
                  <a:srgbClr val="000066"/>
                </a:solidFill>
                <a:latin typeface="IBM Plex Sans" panose="020B0503050203000203" pitchFamily="34" charset="77"/>
                <a:cs typeface="+mn-cs"/>
              </a:rPr>
              <a:t>desenvolve as </a:t>
            </a:r>
            <a:r>
              <a:rPr lang="pt-BR" sz="2000" dirty="0" err="1">
                <a:solidFill>
                  <a:srgbClr val="000066"/>
                </a:solidFill>
                <a:latin typeface="IBM Plex Sans" panose="020B0503050203000203" pitchFamily="34" charset="77"/>
                <a:cs typeface="+mn-cs"/>
              </a:rPr>
              <a:t>idéias</a:t>
            </a:r>
            <a:endParaRPr lang="pt-BR" sz="2000" dirty="0">
              <a:solidFill>
                <a:srgbClr val="000066"/>
              </a:solidFill>
              <a:latin typeface="IBM Plex Sans" panose="020B0503050203000203" pitchFamily="34" charset="77"/>
              <a:cs typeface="+mn-cs"/>
            </a:endParaRPr>
          </a:p>
        </p:txBody>
      </p:sp>
      <p:sp>
        <p:nvSpPr>
          <p:cNvPr id="16" name="Rectangle 3"/>
          <p:cNvSpPr txBox="1">
            <a:spLocks noChangeArrowheads="1"/>
          </p:cNvSpPr>
          <p:nvPr/>
        </p:nvSpPr>
        <p:spPr bwMode="auto">
          <a:xfrm>
            <a:off x="5257800" y="5943600"/>
            <a:ext cx="3124200" cy="457200"/>
          </a:xfrm>
          <a:prstGeom prst="rect">
            <a:avLst/>
          </a:prstGeom>
          <a:solidFill>
            <a:schemeClr val="accent2">
              <a:lumMod val="20000"/>
              <a:lumOff val="80000"/>
            </a:schemeClr>
          </a:solidFill>
          <a:ln w="9525">
            <a:noFill/>
            <a:miter lim="800000"/>
            <a:headEnd/>
            <a:tailEnd/>
          </a:ln>
        </p:spPr>
        <p:txBody>
          <a:bodyPr/>
          <a:lstStyle/>
          <a:p>
            <a:pPr algn="ctr" eaLnBrk="0" hangingPunct="0">
              <a:spcBef>
                <a:spcPct val="20000"/>
              </a:spcBef>
              <a:buClr>
                <a:schemeClr val="bg2"/>
              </a:buClr>
              <a:buSzPct val="75000"/>
              <a:buFont typeface="Wingdings" pitchFamily="2" charset="2"/>
              <a:buNone/>
              <a:defRPr/>
            </a:pPr>
            <a:r>
              <a:rPr lang="pt-BR" sz="2000" kern="0" dirty="0">
                <a:solidFill>
                  <a:srgbClr val="000066"/>
                </a:solidFill>
                <a:latin typeface="IBM Plex Sans" panose="020B0503050203000203" pitchFamily="34" charset="77"/>
                <a:ea typeface="+mn-ea"/>
                <a:cs typeface="+mn-cs"/>
              </a:rPr>
              <a:t>completa o argumento.</a:t>
            </a:r>
          </a:p>
        </p:txBody>
      </p:sp>
      <p:pic>
        <p:nvPicPr>
          <p:cNvPr id="635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33400"/>
            <a:ext cx="2201863" cy="277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2233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pt-BR" dirty="0"/>
              <a:t>Parágrafo: o antigo antes do novo...</a:t>
            </a:r>
          </a:p>
        </p:txBody>
      </p:sp>
      <p:sp>
        <p:nvSpPr>
          <p:cNvPr id="7" name="Retângulo de cantos arredondados 6"/>
          <p:cNvSpPr/>
          <p:nvPr/>
        </p:nvSpPr>
        <p:spPr bwMode="auto">
          <a:xfrm>
            <a:off x="762000" y="1676400"/>
            <a:ext cx="4419600" cy="5029200"/>
          </a:xfrm>
          <a:prstGeom prst="round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8" name="Retângulo 7"/>
          <p:cNvSpPr/>
          <p:nvPr/>
        </p:nvSpPr>
        <p:spPr bwMode="auto">
          <a:xfrm>
            <a:off x="1066800" y="2057400"/>
            <a:ext cx="3657600" cy="7620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r>
              <a:rPr lang="pt-BR" sz="2000" dirty="0">
                <a:solidFill>
                  <a:srgbClr val="6C0000"/>
                </a:solidFill>
                <a:latin typeface="IBM Plex Sans" panose="020B0503050203000203" pitchFamily="34" charset="77"/>
                <a:cs typeface="+mn-cs"/>
              </a:rPr>
              <a:t>Tópico (antigo)</a:t>
            </a:r>
          </a:p>
          <a:p>
            <a:pPr algn="ctr">
              <a:defRPr/>
            </a:pPr>
            <a:r>
              <a:rPr lang="pt-BR" sz="2000" dirty="0">
                <a:solidFill>
                  <a:srgbClr val="6C0000"/>
                </a:solidFill>
                <a:latin typeface="IBM Plex Sans" panose="020B0503050203000203" pitchFamily="34" charset="77"/>
                <a:cs typeface="+mn-cs"/>
              </a:rPr>
              <a:t>liga com parágrafos anteriores </a:t>
            </a:r>
          </a:p>
          <a:p>
            <a:pPr algn="ctr">
              <a:defRPr/>
            </a:pPr>
            <a:endParaRPr lang="pt-BR" sz="2000" dirty="0">
              <a:solidFill>
                <a:srgbClr val="6C0000"/>
              </a:solidFill>
              <a:latin typeface="IBM Plex Sans" panose="020B0503050203000203" pitchFamily="34" charset="77"/>
              <a:cs typeface="+mn-cs"/>
            </a:endParaRPr>
          </a:p>
        </p:txBody>
      </p:sp>
      <p:sp>
        <p:nvSpPr>
          <p:cNvPr id="9" name="Retângulo 8"/>
          <p:cNvSpPr/>
          <p:nvPr/>
        </p:nvSpPr>
        <p:spPr bwMode="auto">
          <a:xfrm>
            <a:off x="1143000" y="3581400"/>
            <a:ext cx="3581400" cy="8382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r>
              <a:rPr lang="pt-BR" sz="2000" dirty="0">
                <a:solidFill>
                  <a:srgbClr val="6C0000"/>
                </a:solidFill>
                <a:latin typeface="IBM Plex Sans" panose="020B0503050203000203" pitchFamily="34" charset="77"/>
                <a:cs typeface="+mn-cs"/>
              </a:rPr>
              <a:t>material de suporte</a:t>
            </a:r>
          </a:p>
          <a:p>
            <a:pPr algn="ctr">
              <a:defRPr/>
            </a:pPr>
            <a:r>
              <a:rPr lang="pt-BR" sz="2000" dirty="0">
                <a:solidFill>
                  <a:srgbClr val="6C0000"/>
                </a:solidFill>
                <a:latin typeface="IBM Plex Sans" panose="020B0503050203000203" pitchFamily="34" charset="77"/>
                <a:cs typeface="+mn-cs"/>
              </a:rPr>
              <a:t>(faz sequência lógica)</a:t>
            </a:r>
          </a:p>
        </p:txBody>
      </p:sp>
      <p:sp>
        <p:nvSpPr>
          <p:cNvPr id="10" name="Retângulo 9"/>
          <p:cNvSpPr/>
          <p:nvPr/>
        </p:nvSpPr>
        <p:spPr bwMode="auto">
          <a:xfrm>
            <a:off x="1143000" y="5334000"/>
            <a:ext cx="3581400" cy="10668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r>
              <a:rPr lang="pt-BR" sz="2000" dirty="0">
                <a:solidFill>
                  <a:srgbClr val="6C0000"/>
                </a:solidFill>
                <a:latin typeface="IBM Plex Sans" panose="020B0503050203000203" pitchFamily="34" charset="77"/>
                <a:cs typeface="+mn-cs"/>
              </a:rPr>
              <a:t>conclusão (novo)</a:t>
            </a:r>
          </a:p>
          <a:p>
            <a:pPr algn="ctr">
              <a:defRPr/>
            </a:pPr>
            <a:r>
              <a:rPr lang="pt-BR" sz="2000" dirty="0">
                <a:solidFill>
                  <a:srgbClr val="6C0000"/>
                </a:solidFill>
                <a:latin typeface="IBM Plex Sans" panose="020B0503050203000203" pitchFamily="34" charset="77"/>
                <a:cs typeface="+mn-cs"/>
              </a:rPr>
              <a:t>contém frase mais importante</a:t>
            </a:r>
          </a:p>
          <a:p>
            <a:pPr algn="ctr">
              <a:defRPr/>
            </a:pPr>
            <a:r>
              <a:rPr lang="pt-BR" sz="2000" dirty="0">
                <a:solidFill>
                  <a:srgbClr val="6C0000"/>
                </a:solidFill>
                <a:latin typeface="IBM Plex Sans" panose="020B0503050203000203" pitchFamily="34" charset="77"/>
                <a:cs typeface="+mn-cs"/>
              </a:rPr>
              <a:t>liga com próximo parágrafo</a:t>
            </a:r>
          </a:p>
          <a:p>
            <a:pPr algn="ctr">
              <a:defRPr/>
            </a:pPr>
            <a:endParaRPr lang="pt-BR" sz="2000" dirty="0">
              <a:solidFill>
                <a:srgbClr val="6C0000"/>
              </a:solidFill>
              <a:latin typeface="IBM Plex Sans" panose="020B0503050203000203" pitchFamily="34" charset="77"/>
              <a:cs typeface="+mn-cs"/>
            </a:endParaRPr>
          </a:p>
          <a:p>
            <a:pPr algn="ctr">
              <a:defRPr/>
            </a:pPr>
            <a:endParaRPr lang="pt-BR" sz="2000" dirty="0">
              <a:solidFill>
                <a:srgbClr val="6C0000"/>
              </a:solidFill>
              <a:latin typeface="IBM Plex Sans" panose="020B0503050203000203" pitchFamily="34" charset="77"/>
              <a:cs typeface="+mn-cs"/>
            </a:endParaRPr>
          </a:p>
          <a:p>
            <a:pPr algn="ctr">
              <a:defRPr/>
            </a:pPr>
            <a:endParaRPr lang="pt-BR" sz="2000" dirty="0">
              <a:solidFill>
                <a:srgbClr val="6C0000"/>
              </a:solidFill>
              <a:latin typeface="IBM Plex Sans" panose="020B0503050203000203" pitchFamily="34" charset="77"/>
              <a:cs typeface="+mn-cs"/>
            </a:endParaRPr>
          </a:p>
        </p:txBody>
      </p:sp>
      <p:sp>
        <p:nvSpPr>
          <p:cNvPr id="11" name="Seta para baixo 10"/>
          <p:cNvSpPr/>
          <p:nvPr/>
        </p:nvSpPr>
        <p:spPr bwMode="auto">
          <a:xfrm>
            <a:off x="2590800" y="29718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12" name="Seta para baixo 11"/>
          <p:cNvSpPr/>
          <p:nvPr/>
        </p:nvSpPr>
        <p:spPr bwMode="auto">
          <a:xfrm>
            <a:off x="2590800" y="47244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65544" name="Retângulo 12"/>
          <p:cNvSpPr>
            <a:spLocks noChangeArrowheads="1"/>
          </p:cNvSpPr>
          <p:nvPr/>
        </p:nvSpPr>
        <p:spPr bwMode="auto">
          <a:xfrm>
            <a:off x="1981606" y="1219200"/>
            <a:ext cx="15247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spcBef>
                <a:spcPts val="600"/>
              </a:spcBef>
              <a:spcAft>
                <a:spcPts val="600"/>
              </a:spcAft>
            </a:pPr>
            <a:r>
              <a:rPr lang="pt-BR" sz="2400" dirty="0">
                <a:solidFill>
                  <a:srgbClr val="6C0000"/>
                </a:solidFill>
                <a:latin typeface="IBM Plex Sans" panose="020B0503050203000203" pitchFamily="34" charset="77"/>
              </a:rPr>
              <a:t>Parágrafo</a:t>
            </a:r>
            <a:endParaRPr lang="pt-BR" sz="2000" dirty="0">
              <a:solidFill>
                <a:srgbClr val="6C0000"/>
              </a:solidFill>
              <a:latin typeface="IBM Plex Sans" panose="020B0503050203000203" pitchFamily="34" charset="77"/>
            </a:endParaRPr>
          </a:p>
        </p:txBody>
      </p:sp>
      <p:pic>
        <p:nvPicPr>
          <p:cNvPr id="65545" name="Picture 6" descr="http://ipt.olhares.com/data/big/95/9566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91000"/>
            <a:ext cx="3048000" cy="235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163" y="1143000"/>
            <a:ext cx="3230562"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Seta para baixo 19"/>
          <p:cNvSpPr/>
          <p:nvPr/>
        </p:nvSpPr>
        <p:spPr bwMode="auto">
          <a:xfrm>
            <a:off x="7010400" y="36576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Tree>
    <p:extLst>
      <p:ext uri="{BB962C8B-B14F-4D97-AF65-F5344CB8AC3E}">
        <p14:creationId xmlns:p14="http://schemas.microsoft.com/office/powerpoint/2010/main" val="196930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pt-BR" dirty="0"/>
              <a:t>Parágrafo: o antigo antes do novo...</a:t>
            </a:r>
          </a:p>
        </p:txBody>
      </p:sp>
      <p:sp>
        <p:nvSpPr>
          <p:cNvPr id="4" name="Retângulo 3"/>
          <p:cNvSpPr/>
          <p:nvPr/>
        </p:nvSpPr>
        <p:spPr>
          <a:xfrm>
            <a:off x="685800" y="3329158"/>
            <a:ext cx="7543800" cy="1538626"/>
          </a:xfrm>
          <a:prstGeom prst="rect">
            <a:avLst/>
          </a:prstGeom>
          <a:solidFill>
            <a:schemeClr val="accent2">
              <a:lumMod val="20000"/>
              <a:lumOff val="80000"/>
            </a:schemeClr>
          </a:solidFill>
        </p:spPr>
        <p:txBody>
          <a:bodyPr>
            <a:spAutoFit/>
          </a:bodyPr>
          <a:lstStyle/>
          <a:p>
            <a:pPr>
              <a:lnSpc>
                <a:spcPct val="120000"/>
              </a:lnSpc>
              <a:defRPr/>
            </a:pPr>
            <a:r>
              <a:rPr lang="pt-BR" sz="2000" dirty="0">
                <a:solidFill>
                  <a:srgbClr val="002060"/>
                </a:solidFill>
                <a:latin typeface="IBM Plex Serif" panose="02060503050406000203" pitchFamily="18" charset="77"/>
              </a:rPr>
              <a:t>Nos estudos anteriores, Fulano et al (1999) abordaram o problema de exclusão social sob o ponto de vista de ....Seus resultados não incluem tal visão.... Em nosso trabalho, a abordagem adotada permite....</a:t>
            </a:r>
          </a:p>
        </p:txBody>
      </p:sp>
      <p:sp>
        <p:nvSpPr>
          <p:cNvPr id="5" name="Retângulo 4"/>
          <p:cNvSpPr/>
          <p:nvPr/>
        </p:nvSpPr>
        <p:spPr>
          <a:xfrm>
            <a:off x="685800" y="5131524"/>
            <a:ext cx="7543800" cy="1538626"/>
          </a:xfrm>
          <a:prstGeom prst="rect">
            <a:avLst/>
          </a:prstGeom>
          <a:solidFill>
            <a:schemeClr val="accent2">
              <a:lumMod val="20000"/>
              <a:lumOff val="80000"/>
            </a:schemeClr>
          </a:solidFill>
        </p:spPr>
        <p:txBody>
          <a:bodyPr wrap="square">
            <a:spAutoFit/>
          </a:bodyPr>
          <a:lstStyle/>
          <a:p>
            <a:pPr marL="0" lvl="1">
              <a:lnSpc>
                <a:spcPct val="120000"/>
              </a:lnSpc>
              <a:defRPr/>
            </a:pPr>
            <a:r>
              <a:rPr lang="pt-BR" sz="2000" dirty="0">
                <a:solidFill>
                  <a:srgbClr val="002060"/>
                </a:solidFill>
                <a:latin typeface="IBM Plex Serif" panose="02060503050406000203" pitchFamily="18" charset="77"/>
              </a:rPr>
              <a:t>Como vimos anteriormente, a caracterização da ocupação da Amazônia é feita considerando....No entanto, é possível incluir com os dados de sensoriamento remoto uma nova perspectiva...</a:t>
            </a:r>
          </a:p>
        </p:txBody>
      </p:sp>
      <p:pic>
        <p:nvPicPr>
          <p:cNvPr id="675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06658"/>
            <a:ext cx="2743200" cy="200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89" name="Picture 6" descr="http://ipt.olhares.com/data/big/95/9566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543" y="1008018"/>
            <a:ext cx="2819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0" name="Seta para a direita 8"/>
          <p:cNvSpPr>
            <a:spLocks noChangeArrowheads="1"/>
          </p:cNvSpPr>
          <p:nvPr/>
        </p:nvSpPr>
        <p:spPr bwMode="auto">
          <a:xfrm>
            <a:off x="3886200" y="1855079"/>
            <a:ext cx="1143000" cy="381000"/>
          </a:xfrm>
          <a:prstGeom prst="rightArrow">
            <a:avLst>
              <a:gd name="adj1" fmla="val 50000"/>
              <a:gd name="adj2" fmla="val 50000"/>
            </a:avLst>
          </a:prstGeom>
          <a:solidFill>
            <a:schemeClr val="accent2">
              <a:lumMod val="20000"/>
              <a:lumOff val="80000"/>
            </a:schemeClr>
          </a:solidFill>
          <a:ln w="9525">
            <a:solidFill>
              <a:schemeClr val="tx1"/>
            </a:solidFill>
            <a:miter lim="800000"/>
            <a:headEnd/>
            <a:tailEnd/>
          </a:ln>
        </p:spPr>
        <p:txBody>
          <a:bodyPr wrap="none"/>
          <a:lstStyle/>
          <a:p>
            <a:endParaRPr lang="en-US"/>
          </a:p>
        </p:txBody>
      </p:sp>
    </p:spTree>
    <p:extLst>
      <p:ext uri="{BB962C8B-B14F-4D97-AF65-F5344CB8AC3E}">
        <p14:creationId xmlns:p14="http://schemas.microsoft.com/office/powerpoint/2010/main" val="58219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20634" y="381000"/>
            <a:ext cx="8153400" cy="762000"/>
          </a:xfrm>
        </p:spPr>
        <p:txBody>
          <a:bodyPr/>
          <a:lstStyle/>
          <a:p>
            <a:pPr eaLnBrk="1" hangingPunct="1"/>
            <a:r>
              <a:rPr lang="pt-BR" sz="2800" dirty="0"/>
              <a:t>Parágrafos consistentes fazem a diferença</a:t>
            </a:r>
          </a:p>
        </p:txBody>
      </p:sp>
      <p:sp>
        <p:nvSpPr>
          <p:cNvPr id="87044" name="Rectangle 4"/>
          <p:cNvSpPr>
            <a:spLocks noChangeArrowheads="1"/>
          </p:cNvSpPr>
          <p:nvPr/>
        </p:nvSpPr>
        <p:spPr bwMode="auto">
          <a:xfrm>
            <a:off x="685800" y="1295400"/>
            <a:ext cx="8305800" cy="4493281"/>
          </a:xfrm>
          <a:prstGeom prst="rect">
            <a:avLst/>
          </a:prstGeom>
          <a:solidFill>
            <a:srgbClr val="E8E8F1"/>
          </a:solidFill>
          <a:ln w="9525" cap="flat" cmpd="sng">
            <a:noFill/>
            <a:prstDash val="solid"/>
            <a:miter lim="800000"/>
            <a:headEnd type="none" w="med" len="med"/>
            <a:tailEnd type="none" w="med" len="med"/>
          </a:ln>
          <a:effectLst/>
        </p:spPr>
        <p:txBody>
          <a:bodyPr anchor="ctr">
            <a:spAutoFit/>
          </a:bodyPr>
          <a:lstStyle/>
          <a:p>
            <a:pPr marL="0" lvl="1" eaLnBrk="0" hangingPunct="0">
              <a:lnSpc>
                <a:spcPct val="120000"/>
              </a:lnSpc>
              <a:defRPr/>
            </a:pPr>
            <a:r>
              <a:rPr lang="en-GB" sz="2000" dirty="0">
                <a:solidFill>
                  <a:schemeClr val="bg2">
                    <a:lumMod val="75000"/>
                  </a:schemeClr>
                </a:solidFill>
                <a:latin typeface="IBM Plex Serif" panose="02060503050406000203" pitchFamily="18" charset="77"/>
              </a:rPr>
              <a:t>“This paper </a:t>
            </a:r>
            <a:r>
              <a:rPr lang="en-GB" sz="2000" dirty="0">
                <a:solidFill>
                  <a:srgbClr val="7A0000"/>
                </a:solidFill>
                <a:latin typeface="IBM Plex Serif" panose="02060503050406000203" pitchFamily="18" charset="77"/>
              </a:rPr>
              <a:t>proposes a methodology </a:t>
            </a:r>
            <a:r>
              <a:rPr lang="en-GB" sz="2000" dirty="0">
                <a:solidFill>
                  <a:schemeClr val="bg2">
                    <a:lumMod val="75000"/>
                  </a:schemeClr>
                </a:solidFill>
                <a:latin typeface="IBM Plex Serif" panose="02060503050406000203" pitchFamily="18" charset="77"/>
              </a:rPr>
              <a:t>for mining patterns of change that supports the </a:t>
            </a:r>
            <a:r>
              <a:rPr lang="en-GB" sz="2000" dirty="0">
                <a:solidFill>
                  <a:srgbClr val="7A0000"/>
                </a:solidFill>
                <a:latin typeface="IBM Plex Serif" panose="02060503050406000203" pitchFamily="18" charset="77"/>
              </a:rPr>
              <a:t>extraction of spatial configurations </a:t>
            </a:r>
            <a:r>
              <a:rPr lang="en-GB" sz="2000" dirty="0">
                <a:solidFill>
                  <a:schemeClr val="bg2">
                    <a:lumMod val="75000"/>
                  </a:schemeClr>
                </a:solidFill>
                <a:latin typeface="IBM Plex Serif" panose="02060503050406000203" pitchFamily="18" charset="77"/>
              </a:rPr>
              <a:t>from remote sensing image databases. This </a:t>
            </a:r>
            <a:r>
              <a:rPr lang="en-GB" sz="2000" dirty="0">
                <a:solidFill>
                  <a:srgbClr val="7A0000"/>
                </a:solidFill>
                <a:latin typeface="IBM Plex Serif" panose="02060503050406000203" pitchFamily="18" charset="77"/>
              </a:rPr>
              <a:t>methodology addresses the problem </a:t>
            </a:r>
            <a:r>
              <a:rPr lang="en-GB" sz="2000" dirty="0">
                <a:solidFill>
                  <a:schemeClr val="bg2">
                    <a:lumMod val="75000"/>
                  </a:schemeClr>
                </a:solidFill>
                <a:latin typeface="IBM Plex Serif" panose="02060503050406000203" pitchFamily="18" charset="77"/>
              </a:rPr>
              <a:t>of describing land use change based on remote sensing image classification</a:t>
            </a:r>
            <a:r>
              <a:rPr lang="en-GB" sz="2000" dirty="0">
                <a:solidFill>
                  <a:srgbClr val="7A0000"/>
                </a:solidFill>
                <a:latin typeface="IBM Plex Serif" panose="02060503050406000203" pitchFamily="18" charset="77"/>
              </a:rPr>
              <a:t>. The results show </a:t>
            </a:r>
            <a:r>
              <a:rPr lang="en-GB" sz="2000" dirty="0">
                <a:solidFill>
                  <a:schemeClr val="bg2">
                    <a:lumMod val="75000"/>
                  </a:schemeClr>
                </a:solidFill>
                <a:latin typeface="IBM Plex Serif" panose="02060503050406000203" pitchFamily="18" charset="77"/>
              </a:rPr>
              <a:t>that pattern classification techniques associated to remote sensing image interpretation </a:t>
            </a:r>
            <a:r>
              <a:rPr lang="en-GB" sz="2000" dirty="0">
                <a:solidFill>
                  <a:srgbClr val="7A0000"/>
                </a:solidFill>
                <a:latin typeface="IBM Plex Serif" panose="02060503050406000203" pitchFamily="18" charset="77"/>
              </a:rPr>
              <a:t>are a step forwards in the understanding and </a:t>
            </a:r>
            <a:r>
              <a:rPr lang="en-GB" sz="2000" dirty="0" err="1">
                <a:solidFill>
                  <a:srgbClr val="7A0000"/>
                </a:solidFill>
                <a:latin typeface="IBM Plex Serif" panose="02060503050406000203" pitchFamily="18" charset="77"/>
              </a:rPr>
              <a:t>modeling</a:t>
            </a:r>
            <a:r>
              <a:rPr lang="en-GB" sz="2000" dirty="0">
                <a:solidFill>
                  <a:srgbClr val="7A0000"/>
                </a:solidFill>
                <a:latin typeface="IBM Plex Serif" panose="02060503050406000203" pitchFamily="18" charset="77"/>
              </a:rPr>
              <a:t> of land use change</a:t>
            </a:r>
            <a:r>
              <a:rPr lang="en-GB" sz="2000" dirty="0">
                <a:solidFill>
                  <a:schemeClr val="bg2">
                    <a:lumMod val="75000"/>
                  </a:schemeClr>
                </a:solidFill>
                <a:latin typeface="IBM Plex Serif" panose="02060503050406000203" pitchFamily="18" charset="77"/>
              </a:rPr>
              <a:t>. </a:t>
            </a:r>
            <a:r>
              <a:rPr lang="en-GB" sz="2000" dirty="0">
                <a:solidFill>
                  <a:srgbClr val="7A0000"/>
                </a:solidFill>
                <a:latin typeface="IBM Plex Serif" panose="02060503050406000203" pitchFamily="18" charset="77"/>
              </a:rPr>
              <a:t>It also helps a more effective use </a:t>
            </a:r>
            <a:r>
              <a:rPr lang="en-GB" sz="2000" dirty="0">
                <a:solidFill>
                  <a:schemeClr val="bg2">
                    <a:lumMod val="75000"/>
                  </a:schemeClr>
                </a:solidFill>
                <a:latin typeface="IBM Plex Serif" panose="02060503050406000203" pitchFamily="18" charset="77"/>
              </a:rPr>
              <a:t>of the large remote sensing image databases available in agencies such as USGS, ESA and INPE. Using satellite images and concepts of landscape ecology, </a:t>
            </a:r>
            <a:r>
              <a:rPr lang="en-GB" sz="2000" dirty="0">
                <a:solidFill>
                  <a:srgbClr val="7A0000"/>
                </a:solidFill>
                <a:latin typeface="IBM Plex Serif" panose="02060503050406000203" pitchFamily="18" charset="77"/>
              </a:rPr>
              <a:t>the methodology provides a way </a:t>
            </a:r>
            <a:r>
              <a:rPr lang="en-GB" sz="2000" dirty="0">
                <a:solidFill>
                  <a:schemeClr val="bg2">
                    <a:lumMod val="75000"/>
                  </a:schemeClr>
                </a:solidFill>
                <a:latin typeface="IBM Plex Serif" panose="02060503050406000203" pitchFamily="18" charset="77"/>
              </a:rPr>
              <a:t>to identify deforestation patterns in a complex domain such as Amazon tropical forest.” </a:t>
            </a:r>
          </a:p>
        </p:txBody>
      </p:sp>
    </p:spTree>
    <p:extLst>
      <p:ext uri="{BB962C8B-B14F-4D97-AF65-F5344CB8AC3E}">
        <p14:creationId xmlns:p14="http://schemas.microsoft.com/office/powerpoint/2010/main" val="334500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79770" y="340086"/>
            <a:ext cx="8153400" cy="609600"/>
          </a:xfrm>
        </p:spPr>
        <p:txBody>
          <a:bodyPr/>
          <a:lstStyle/>
          <a:p>
            <a:pPr eaLnBrk="1" hangingPunct="1"/>
            <a:r>
              <a:rPr lang="pt-BR" dirty="0"/>
              <a:t>Parágrafos consistentes</a:t>
            </a:r>
          </a:p>
        </p:txBody>
      </p:sp>
      <p:sp>
        <p:nvSpPr>
          <p:cNvPr id="87043" name="Rectangle 3"/>
          <p:cNvSpPr>
            <a:spLocks noChangeArrowheads="1"/>
          </p:cNvSpPr>
          <p:nvPr/>
        </p:nvSpPr>
        <p:spPr bwMode="auto">
          <a:xfrm>
            <a:off x="685800" y="4134208"/>
            <a:ext cx="8305800" cy="2585323"/>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anchor="ctr">
            <a:spAutoFit/>
          </a:bodyPr>
          <a:lstStyle/>
          <a:p>
            <a:pPr algn="just" eaLnBrk="0" hangingPunct="0">
              <a:defRPr/>
            </a:pPr>
            <a:r>
              <a:rPr lang="en-GB" sz="1800" dirty="0">
                <a:solidFill>
                  <a:srgbClr val="002060"/>
                </a:solidFill>
                <a:latin typeface="IBM Plex Serif" panose="02060503050406000203" pitchFamily="18" charset="77"/>
                <a:cs typeface="Georgia"/>
              </a:rPr>
              <a:t>“This paper proposes a </a:t>
            </a:r>
            <a:r>
              <a:rPr lang="en-GB" sz="1800" dirty="0">
                <a:solidFill>
                  <a:srgbClr val="6C0000"/>
                </a:solidFill>
                <a:latin typeface="IBM Plex Serif" panose="02060503050406000203" pitchFamily="18" charset="77"/>
                <a:cs typeface="Georgia"/>
              </a:rPr>
              <a:t>method</a:t>
            </a:r>
            <a:r>
              <a:rPr lang="en-GB" sz="1800" dirty="0">
                <a:solidFill>
                  <a:srgbClr val="002060"/>
                </a:solidFill>
                <a:latin typeface="IBM Plex Serif" panose="02060503050406000203" pitchFamily="18" charset="77"/>
                <a:cs typeface="Georgia"/>
              </a:rPr>
              <a:t> for discriminating land change patches </a:t>
            </a:r>
            <a:r>
              <a:rPr lang="en-GB" sz="1800" dirty="0">
                <a:solidFill>
                  <a:srgbClr val="6C0000"/>
                </a:solidFill>
                <a:latin typeface="IBM Plex Serif" panose="02060503050406000203" pitchFamily="18" charset="77"/>
                <a:cs typeface="Georgia"/>
              </a:rPr>
              <a:t>extracted from </a:t>
            </a:r>
            <a:r>
              <a:rPr lang="en-GB" sz="1800" dirty="0">
                <a:solidFill>
                  <a:srgbClr val="002060"/>
                </a:solidFill>
                <a:latin typeface="IBM Plex Serif" panose="02060503050406000203" pitchFamily="18" charset="77"/>
                <a:cs typeface="Georgia"/>
              </a:rPr>
              <a:t>remote sensing image databases and </a:t>
            </a:r>
            <a:r>
              <a:rPr lang="en-GB" sz="1800" dirty="0">
                <a:solidFill>
                  <a:srgbClr val="6C0000"/>
                </a:solidFill>
                <a:latin typeface="IBM Plex Serif" panose="02060503050406000203" pitchFamily="18" charset="77"/>
                <a:cs typeface="Georgia"/>
              </a:rPr>
              <a:t>hence describing </a:t>
            </a:r>
            <a:r>
              <a:rPr lang="en-GB" sz="1800" dirty="0">
                <a:solidFill>
                  <a:srgbClr val="002060"/>
                </a:solidFill>
                <a:latin typeface="IBM Plex Serif" panose="02060503050406000203" pitchFamily="18" charset="77"/>
                <a:cs typeface="Georgia"/>
              </a:rPr>
              <a:t>agents of land use change. The method combines techniques from digital image processing, landscape ecology and data mining. After each image is classified, we measure land change patches using landscape ecology metrics, and then use data mining to label them. We successfully applied the technique for identifying patterns of change in the Amazon tropical forest. </a:t>
            </a:r>
            <a:r>
              <a:rPr lang="en-GB" sz="1800" dirty="0">
                <a:solidFill>
                  <a:srgbClr val="6C0000"/>
                </a:solidFill>
                <a:latin typeface="IBM Plex Serif" panose="02060503050406000203" pitchFamily="18" charset="77"/>
                <a:cs typeface="Georgia"/>
              </a:rPr>
              <a:t>The proposed method is useful for extracting information from large land remote sensing image databases</a:t>
            </a:r>
            <a:r>
              <a:rPr lang="en-GB" sz="1800" dirty="0">
                <a:solidFill>
                  <a:srgbClr val="002060"/>
                </a:solidFill>
                <a:latin typeface="IBM Plex Serif" panose="02060503050406000203" pitchFamily="18" charset="77"/>
                <a:cs typeface="Georgia"/>
              </a:rPr>
              <a:t>.” </a:t>
            </a:r>
            <a:endParaRPr lang="en-GB" sz="2000" dirty="0">
              <a:solidFill>
                <a:srgbClr val="002060"/>
              </a:solidFill>
              <a:latin typeface="IBM Plex Serif" panose="02060503050406000203" pitchFamily="18" charset="77"/>
              <a:cs typeface="Georgia"/>
            </a:endParaRPr>
          </a:p>
        </p:txBody>
      </p:sp>
      <p:sp>
        <p:nvSpPr>
          <p:cNvPr id="11" name="Rectangle 4"/>
          <p:cNvSpPr>
            <a:spLocks noChangeArrowheads="1"/>
          </p:cNvSpPr>
          <p:nvPr/>
        </p:nvSpPr>
        <p:spPr bwMode="auto">
          <a:xfrm>
            <a:off x="685800" y="942559"/>
            <a:ext cx="8305800" cy="3139321"/>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anchor="ctr">
            <a:spAutoFit/>
          </a:bodyPr>
          <a:lstStyle/>
          <a:p>
            <a:pPr algn="just" eaLnBrk="0" hangingPunct="0">
              <a:defRPr/>
            </a:pPr>
            <a:r>
              <a:rPr lang="en-GB" sz="1800" dirty="0">
                <a:solidFill>
                  <a:srgbClr val="000066"/>
                </a:solidFill>
                <a:latin typeface="IBM Plex Serif" panose="02060503050406000203" pitchFamily="18" charset="77"/>
                <a:cs typeface="Georgia"/>
              </a:rPr>
              <a:t>“This paper proposes a </a:t>
            </a:r>
            <a:r>
              <a:rPr lang="en-GB" sz="1800" dirty="0">
                <a:solidFill>
                  <a:srgbClr val="6C0000"/>
                </a:solidFill>
                <a:latin typeface="IBM Plex Serif" panose="02060503050406000203" pitchFamily="18" charset="77"/>
                <a:cs typeface="Georgia"/>
              </a:rPr>
              <a:t>methodology</a:t>
            </a:r>
            <a:r>
              <a:rPr lang="en-GB" sz="1800" dirty="0">
                <a:solidFill>
                  <a:srgbClr val="000066"/>
                </a:solidFill>
                <a:latin typeface="IBM Plex Serif" panose="02060503050406000203" pitchFamily="18" charset="77"/>
                <a:cs typeface="Georgia"/>
              </a:rPr>
              <a:t> for mining patterns of change that supports the </a:t>
            </a:r>
            <a:r>
              <a:rPr lang="en-GB" sz="1800" dirty="0">
                <a:solidFill>
                  <a:srgbClr val="6C0000"/>
                </a:solidFill>
                <a:latin typeface="IBM Plex Serif" panose="02060503050406000203" pitchFamily="18" charset="77"/>
                <a:cs typeface="Georgia"/>
              </a:rPr>
              <a:t>extraction of spatial configurations</a:t>
            </a:r>
            <a:r>
              <a:rPr lang="en-GB" sz="1800" dirty="0">
                <a:solidFill>
                  <a:srgbClr val="000066"/>
                </a:solidFill>
                <a:latin typeface="IBM Plex Serif" panose="02060503050406000203" pitchFamily="18" charset="77"/>
                <a:cs typeface="Georgia"/>
              </a:rPr>
              <a:t> from remote sensing image databases. </a:t>
            </a:r>
            <a:r>
              <a:rPr lang="en-GB" sz="1800" dirty="0">
                <a:solidFill>
                  <a:srgbClr val="6C0000"/>
                </a:solidFill>
                <a:latin typeface="IBM Plex Serif" panose="02060503050406000203" pitchFamily="18" charset="77"/>
                <a:cs typeface="Georgia"/>
              </a:rPr>
              <a:t>This methodology addresses the problem</a:t>
            </a:r>
            <a:r>
              <a:rPr lang="en-GB" sz="1800" dirty="0">
                <a:solidFill>
                  <a:srgbClr val="000066"/>
                </a:solidFill>
                <a:latin typeface="IBM Plex Serif" panose="02060503050406000203" pitchFamily="18" charset="77"/>
                <a:cs typeface="Georgia"/>
              </a:rPr>
              <a:t> of describing land use change based on remote sensing image classification. </a:t>
            </a:r>
            <a:r>
              <a:rPr lang="en-GB" sz="1800" dirty="0">
                <a:solidFill>
                  <a:srgbClr val="6C0000"/>
                </a:solidFill>
                <a:latin typeface="IBM Plex Serif" panose="02060503050406000203" pitchFamily="18" charset="77"/>
                <a:cs typeface="Georgia"/>
              </a:rPr>
              <a:t>The results show that</a:t>
            </a:r>
            <a:r>
              <a:rPr lang="en-GB" sz="1800" dirty="0">
                <a:solidFill>
                  <a:srgbClr val="000066"/>
                </a:solidFill>
                <a:latin typeface="IBM Plex Serif" panose="02060503050406000203" pitchFamily="18" charset="77"/>
                <a:cs typeface="Georgia"/>
              </a:rPr>
              <a:t> pattern classification techniques associated to remote sensing image interpretation </a:t>
            </a:r>
            <a:r>
              <a:rPr lang="en-GB" sz="1800" dirty="0">
                <a:solidFill>
                  <a:srgbClr val="6C0000"/>
                </a:solidFill>
                <a:latin typeface="IBM Plex Serif" panose="02060503050406000203" pitchFamily="18" charset="77"/>
                <a:cs typeface="Georgia"/>
              </a:rPr>
              <a:t>are a step forwards </a:t>
            </a:r>
            <a:r>
              <a:rPr lang="en-GB" sz="1800" dirty="0">
                <a:solidFill>
                  <a:srgbClr val="000066"/>
                </a:solidFill>
                <a:latin typeface="IBM Plex Serif" panose="02060503050406000203" pitchFamily="18" charset="77"/>
                <a:cs typeface="Georgia"/>
              </a:rPr>
              <a:t>in the understanding and </a:t>
            </a:r>
            <a:r>
              <a:rPr lang="en-GB" sz="1800" dirty="0" err="1">
                <a:solidFill>
                  <a:srgbClr val="000066"/>
                </a:solidFill>
                <a:latin typeface="IBM Plex Serif" panose="02060503050406000203" pitchFamily="18" charset="77"/>
                <a:cs typeface="Georgia"/>
              </a:rPr>
              <a:t>modeling</a:t>
            </a:r>
            <a:r>
              <a:rPr lang="en-GB" sz="1800" dirty="0">
                <a:solidFill>
                  <a:srgbClr val="000066"/>
                </a:solidFill>
                <a:latin typeface="IBM Plex Serif" panose="02060503050406000203" pitchFamily="18" charset="77"/>
                <a:cs typeface="Georgia"/>
              </a:rPr>
              <a:t> of land use change. It </a:t>
            </a:r>
            <a:r>
              <a:rPr lang="en-GB" sz="1800" dirty="0">
                <a:solidFill>
                  <a:srgbClr val="6C0000"/>
                </a:solidFill>
                <a:latin typeface="IBM Plex Serif" panose="02060503050406000203" pitchFamily="18" charset="77"/>
                <a:cs typeface="Georgia"/>
              </a:rPr>
              <a:t>also helps a more effective use</a:t>
            </a:r>
            <a:r>
              <a:rPr lang="en-GB" sz="1800" dirty="0">
                <a:solidFill>
                  <a:srgbClr val="000066"/>
                </a:solidFill>
                <a:latin typeface="IBM Plex Serif" panose="02060503050406000203" pitchFamily="18" charset="77"/>
                <a:cs typeface="Georgia"/>
              </a:rPr>
              <a:t> of the large remote sensing image databases </a:t>
            </a:r>
            <a:r>
              <a:rPr lang="en-GB" sz="1800" dirty="0">
                <a:solidFill>
                  <a:srgbClr val="6C0000"/>
                </a:solidFill>
                <a:latin typeface="IBM Plex Serif" panose="02060503050406000203" pitchFamily="18" charset="77"/>
                <a:cs typeface="Georgia"/>
              </a:rPr>
              <a:t>available in agencies such as USGS, ESA and INPE</a:t>
            </a:r>
            <a:r>
              <a:rPr lang="en-GB" sz="1800" dirty="0">
                <a:solidFill>
                  <a:srgbClr val="000066"/>
                </a:solidFill>
                <a:latin typeface="IBM Plex Serif" panose="02060503050406000203" pitchFamily="18" charset="77"/>
                <a:cs typeface="Georgia"/>
              </a:rPr>
              <a:t>. </a:t>
            </a:r>
            <a:r>
              <a:rPr lang="en-GB" sz="1800" dirty="0">
                <a:solidFill>
                  <a:srgbClr val="6C0000"/>
                </a:solidFill>
                <a:latin typeface="IBM Plex Serif" panose="02060503050406000203" pitchFamily="18" charset="77"/>
                <a:cs typeface="Georgia"/>
              </a:rPr>
              <a:t>Using satellite images and concepts of landscape ecology, the methodology provides a way to identify deforestation patterns in a complex domain such as Amazon tropical forest</a:t>
            </a:r>
            <a:r>
              <a:rPr lang="en-GB" sz="1800" dirty="0">
                <a:solidFill>
                  <a:srgbClr val="000066"/>
                </a:solidFill>
                <a:latin typeface="IBM Plex Serif" panose="02060503050406000203" pitchFamily="18" charset="77"/>
                <a:cs typeface="Georgia"/>
              </a:rPr>
              <a:t>.” </a:t>
            </a:r>
            <a:endParaRPr lang="en-GB" sz="2000" dirty="0">
              <a:solidFill>
                <a:srgbClr val="000066"/>
              </a:solidFill>
              <a:latin typeface="IBM Plex Serif" panose="02060503050406000203" pitchFamily="18" charset="77"/>
              <a:cs typeface="Georgia"/>
            </a:endParaRPr>
          </a:p>
        </p:txBody>
      </p:sp>
    </p:spTree>
    <p:extLst>
      <p:ext uri="{BB962C8B-B14F-4D97-AF65-F5344CB8AC3E}">
        <p14:creationId xmlns:p14="http://schemas.microsoft.com/office/powerpoint/2010/main" val="381283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ítulo 1"/>
          <p:cNvSpPr>
            <a:spLocks noGrp="1"/>
          </p:cNvSpPr>
          <p:nvPr>
            <p:ph type="title"/>
          </p:nvPr>
        </p:nvSpPr>
        <p:spPr/>
        <p:txBody>
          <a:bodyPr/>
          <a:lstStyle/>
          <a:p>
            <a:r>
              <a:rPr lang="pt-BR" dirty="0"/>
              <a:t>O que você deve buscar?</a:t>
            </a:r>
          </a:p>
        </p:txBody>
      </p:sp>
      <p:sp>
        <p:nvSpPr>
          <p:cNvPr id="4" name="Retângulo 3"/>
          <p:cNvSpPr/>
          <p:nvPr/>
        </p:nvSpPr>
        <p:spPr>
          <a:xfrm>
            <a:off x="685800" y="5056257"/>
            <a:ext cx="8001000" cy="799963"/>
          </a:xfrm>
          <a:prstGeom prst="rect">
            <a:avLst/>
          </a:prstGeom>
          <a:solidFill>
            <a:schemeClr val="accent2">
              <a:lumMod val="20000"/>
              <a:lumOff val="80000"/>
            </a:schemeClr>
          </a:solidFill>
        </p:spPr>
        <p:txBody>
          <a:bodyPr wrap="square">
            <a:spAutoFit/>
          </a:bodyPr>
          <a:lstStyle/>
          <a:p>
            <a:pPr>
              <a:lnSpc>
                <a:spcPct val="120000"/>
              </a:lnSpc>
              <a:defRPr/>
            </a:pPr>
            <a:r>
              <a:rPr lang="ja-JP" altLang="pt-BR" sz="2000">
                <a:solidFill>
                  <a:schemeClr val="bg2">
                    <a:lumMod val="75000"/>
                  </a:schemeClr>
                </a:solidFill>
                <a:latin typeface="IBM Plex Serif" panose="02060503050406000203" pitchFamily="18" charset="77"/>
              </a:rPr>
              <a:t>“</a:t>
            </a:r>
            <a:r>
              <a:rPr lang="pt-BR" sz="2000" dirty="0">
                <a:solidFill>
                  <a:schemeClr val="bg2">
                    <a:lumMod val="75000"/>
                  </a:schemeClr>
                </a:solidFill>
                <a:latin typeface="IBM Plex Serif" panose="02060503050406000203" pitchFamily="18" charset="77"/>
              </a:rPr>
              <a:t>O texto deve ter três virtudes: clareza, clareza e clareza.</a:t>
            </a:r>
            <a:r>
              <a:rPr lang="ja-JP" altLang="pt-BR" sz="2000">
                <a:solidFill>
                  <a:schemeClr val="bg2">
                    <a:lumMod val="75000"/>
                  </a:schemeClr>
                </a:solidFill>
                <a:latin typeface="IBM Plex Serif" panose="02060503050406000203" pitchFamily="18" charset="77"/>
              </a:rPr>
              <a:t>”</a:t>
            </a:r>
            <a:r>
              <a:rPr lang="pt-BR" sz="2000" dirty="0">
                <a:solidFill>
                  <a:schemeClr val="bg2">
                    <a:lumMod val="75000"/>
                  </a:schemeClr>
                </a:solidFill>
                <a:latin typeface="IBM Plex Serif" panose="02060503050406000203" pitchFamily="18" charset="77"/>
              </a:rPr>
              <a:t>   </a:t>
            </a:r>
          </a:p>
          <a:p>
            <a:pPr>
              <a:lnSpc>
                <a:spcPct val="120000"/>
              </a:lnSpc>
              <a:defRPr/>
            </a:pPr>
            <a:r>
              <a:rPr lang="pt-BR" sz="2000" dirty="0">
                <a:solidFill>
                  <a:schemeClr val="bg2">
                    <a:lumMod val="75000"/>
                  </a:schemeClr>
                </a:solidFill>
                <a:latin typeface="IBM Plex Serif" panose="02060503050406000203" pitchFamily="18" charset="77"/>
              </a:rPr>
              <a:t>(</a:t>
            </a:r>
            <a:r>
              <a:rPr lang="pt-BR" sz="2000" dirty="0" err="1">
                <a:solidFill>
                  <a:schemeClr val="bg2">
                    <a:lumMod val="75000"/>
                  </a:schemeClr>
                </a:solidFill>
                <a:latin typeface="IBM Plex Serif" panose="02060503050406000203" pitchFamily="18" charset="77"/>
              </a:rPr>
              <a:t>Anatole</a:t>
            </a:r>
            <a:r>
              <a:rPr lang="pt-BR" sz="2000" dirty="0">
                <a:solidFill>
                  <a:schemeClr val="bg2">
                    <a:lumMod val="75000"/>
                  </a:schemeClr>
                </a:solidFill>
                <a:latin typeface="IBM Plex Serif" panose="02060503050406000203" pitchFamily="18" charset="77"/>
              </a:rPr>
              <a:t> France)</a:t>
            </a:r>
            <a:r>
              <a:rPr lang="en-US" sz="2000" dirty="0">
                <a:solidFill>
                  <a:schemeClr val="bg2">
                    <a:lumMod val="75000"/>
                  </a:schemeClr>
                </a:solidFill>
                <a:latin typeface="IBM Plex Serif" panose="02060503050406000203" pitchFamily="18" charset="77"/>
              </a:rPr>
              <a:t> </a:t>
            </a:r>
          </a:p>
        </p:txBody>
      </p:sp>
      <p:pic>
        <p:nvPicPr>
          <p:cNvPr id="103427" name="Picture 2" descr="http://images.judias.multiply.com/image/2/photos/upload/300x300/Q1QYIAoKCjYAAGhJP9g1.jpg/EXUPERY.jpg?et=5BHrlTuHL6FOu3psc%2Cc%2Bjw&amp;nmid=3420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85800"/>
            <a:ext cx="25908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ângulo 5"/>
          <p:cNvSpPr/>
          <p:nvPr/>
        </p:nvSpPr>
        <p:spPr>
          <a:xfrm>
            <a:off x="674914" y="1981200"/>
            <a:ext cx="5257800" cy="1907958"/>
          </a:xfrm>
          <a:prstGeom prst="rect">
            <a:avLst/>
          </a:prstGeom>
          <a:solidFill>
            <a:schemeClr val="accent2">
              <a:lumMod val="20000"/>
              <a:lumOff val="80000"/>
            </a:schemeClr>
          </a:solidFill>
        </p:spPr>
        <p:txBody>
          <a:bodyPr>
            <a:spAutoFit/>
          </a:bodyPr>
          <a:lstStyle/>
          <a:p>
            <a:pPr>
              <a:lnSpc>
                <a:spcPct val="120000"/>
              </a:lnSpc>
              <a:defRPr/>
            </a:pPr>
            <a:r>
              <a:rPr lang="pt-BR" sz="2000" dirty="0">
                <a:solidFill>
                  <a:schemeClr val="bg2">
                    <a:lumMod val="75000"/>
                  </a:schemeClr>
                </a:solidFill>
                <a:latin typeface="IBM Plex Serif" panose="02060503050406000203" pitchFamily="18" charset="77"/>
                <a:cs typeface="Georgia"/>
              </a:rPr>
              <a:t>"Em tudo na vida a perfeição é finalmente atingida, não quando nada mais existe para </a:t>
            </a:r>
            <a:r>
              <a:rPr lang="pt-BR" sz="2000" dirty="0">
                <a:solidFill>
                  <a:schemeClr val="bg2">
                    <a:lumMod val="75000"/>
                  </a:schemeClr>
                </a:solidFill>
                <a:latin typeface="IBM Plex Serif" panose="02060503050406000203" pitchFamily="18" charset="77"/>
              </a:rPr>
              <a:t>acrescentar</a:t>
            </a:r>
            <a:r>
              <a:rPr lang="pt-BR" sz="2000" dirty="0">
                <a:solidFill>
                  <a:schemeClr val="bg2">
                    <a:lumMod val="75000"/>
                  </a:schemeClr>
                </a:solidFill>
                <a:latin typeface="IBM Plex Serif" panose="02060503050406000203" pitchFamily="18" charset="77"/>
                <a:cs typeface="Georgia"/>
              </a:rPr>
              <a:t>, mas quando não há mais nada para retirar." (Antoine de Saint-Exupéry)</a:t>
            </a:r>
          </a:p>
        </p:txBody>
      </p:sp>
    </p:spTree>
    <p:extLst>
      <p:ext uri="{BB962C8B-B14F-4D97-AF65-F5344CB8AC3E}">
        <p14:creationId xmlns:p14="http://schemas.microsoft.com/office/powerpoint/2010/main" val="2894522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09600" y="381000"/>
            <a:ext cx="8153400" cy="762000"/>
          </a:xfrm>
        </p:spPr>
        <p:txBody>
          <a:bodyPr/>
          <a:lstStyle/>
          <a:p>
            <a:pPr eaLnBrk="1" hangingPunct="1"/>
            <a:r>
              <a:rPr lang="pt-BR" dirty="0"/>
              <a:t>Parágrafos consistentes</a:t>
            </a:r>
          </a:p>
        </p:txBody>
      </p:sp>
      <p:sp>
        <p:nvSpPr>
          <p:cNvPr id="87043" name="Rectangle 3"/>
          <p:cNvSpPr>
            <a:spLocks noChangeArrowheads="1"/>
          </p:cNvSpPr>
          <p:nvPr/>
        </p:nvSpPr>
        <p:spPr bwMode="auto">
          <a:xfrm>
            <a:off x="609600" y="1219200"/>
            <a:ext cx="8305800" cy="2585323"/>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anchor="ctr">
            <a:spAutoFit/>
          </a:bodyPr>
          <a:lstStyle/>
          <a:p>
            <a:pPr algn="just" eaLnBrk="0" hangingPunct="0">
              <a:defRPr/>
            </a:pPr>
            <a:r>
              <a:rPr lang="en-GB" sz="1800" dirty="0">
                <a:solidFill>
                  <a:srgbClr val="002060"/>
                </a:solidFill>
                <a:latin typeface="IBM Plex Serif" panose="02060503050406000203" pitchFamily="18" charset="77"/>
                <a:cs typeface="Georgia"/>
              </a:rPr>
              <a:t>“This paper proposes a </a:t>
            </a:r>
            <a:r>
              <a:rPr lang="en-GB" sz="1800" dirty="0">
                <a:solidFill>
                  <a:srgbClr val="6C0000"/>
                </a:solidFill>
                <a:latin typeface="IBM Plex Serif" panose="02060503050406000203" pitchFamily="18" charset="77"/>
                <a:cs typeface="Georgia"/>
              </a:rPr>
              <a:t>method</a:t>
            </a:r>
            <a:r>
              <a:rPr lang="en-GB" sz="1800" dirty="0">
                <a:solidFill>
                  <a:srgbClr val="002060"/>
                </a:solidFill>
                <a:latin typeface="IBM Plex Serif" panose="02060503050406000203" pitchFamily="18" charset="77"/>
                <a:cs typeface="Georgia"/>
              </a:rPr>
              <a:t> for discriminating land change patches </a:t>
            </a:r>
            <a:r>
              <a:rPr lang="en-GB" sz="1800" dirty="0">
                <a:solidFill>
                  <a:srgbClr val="6C0000"/>
                </a:solidFill>
                <a:latin typeface="IBM Plex Serif" panose="02060503050406000203" pitchFamily="18" charset="77"/>
                <a:cs typeface="Georgia"/>
              </a:rPr>
              <a:t>extracted from </a:t>
            </a:r>
            <a:r>
              <a:rPr lang="en-GB" sz="1800" dirty="0">
                <a:solidFill>
                  <a:srgbClr val="002060"/>
                </a:solidFill>
                <a:latin typeface="IBM Plex Serif" panose="02060503050406000203" pitchFamily="18" charset="77"/>
                <a:cs typeface="Georgia"/>
              </a:rPr>
              <a:t>remote sensing image databases and </a:t>
            </a:r>
            <a:r>
              <a:rPr lang="en-GB" sz="1800" dirty="0">
                <a:solidFill>
                  <a:srgbClr val="6C0000"/>
                </a:solidFill>
                <a:latin typeface="IBM Plex Serif" panose="02060503050406000203" pitchFamily="18" charset="77"/>
                <a:cs typeface="Georgia"/>
              </a:rPr>
              <a:t>hence describing </a:t>
            </a:r>
            <a:r>
              <a:rPr lang="en-GB" sz="1800" dirty="0">
                <a:solidFill>
                  <a:srgbClr val="002060"/>
                </a:solidFill>
                <a:latin typeface="IBM Plex Serif" panose="02060503050406000203" pitchFamily="18" charset="77"/>
                <a:cs typeface="Georgia"/>
              </a:rPr>
              <a:t>agents of land use change. The method combines techniques from digital image processing, landscape ecology and data mining. After each image is classified, we measure land change patches using landscape ecology metrics, and then use data mining to label them. We successfully applied the technique for identifying patterns of change in the Amazon tropical forest. </a:t>
            </a:r>
            <a:r>
              <a:rPr lang="en-GB" sz="1800" dirty="0">
                <a:solidFill>
                  <a:srgbClr val="6C0000"/>
                </a:solidFill>
                <a:latin typeface="IBM Plex Serif" panose="02060503050406000203" pitchFamily="18" charset="77"/>
                <a:cs typeface="Georgia"/>
              </a:rPr>
              <a:t>The proposed method is useful for extracting information from large land remote sensing image databases</a:t>
            </a:r>
            <a:r>
              <a:rPr lang="en-GB" sz="1800" dirty="0">
                <a:solidFill>
                  <a:srgbClr val="002060"/>
                </a:solidFill>
                <a:latin typeface="IBM Plex Serif" panose="02060503050406000203" pitchFamily="18" charset="77"/>
                <a:cs typeface="Georgia"/>
              </a:rPr>
              <a:t>.” </a:t>
            </a:r>
            <a:endParaRPr lang="en-GB" sz="2000" dirty="0">
              <a:solidFill>
                <a:srgbClr val="002060"/>
              </a:solidFill>
              <a:latin typeface="IBM Plex Serif" panose="02060503050406000203" pitchFamily="18" charset="77"/>
              <a:cs typeface="Georgia"/>
            </a:endParaRPr>
          </a:p>
        </p:txBody>
      </p:sp>
      <p:sp>
        <p:nvSpPr>
          <p:cNvPr id="5" name="Rectangle 3"/>
          <p:cNvSpPr>
            <a:spLocks noChangeArrowheads="1"/>
          </p:cNvSpPr>
          <p:nvPr/>
        </p:nvSpPr>
        <p:spPr bwMode="auto">
          <a:xfrm>
            <a:off x="609600" y="4100900"/>
            <a:ext cx="8305800" cy="2308324"/>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anchor="ctr">
            <a:spAutoFit/>
          </a:bodyPr>
          <a:lstStyle/>
          <a:p>
            <a:pPr algn="just" eaLnBrk="0" hangingPunct="0">
              <a:defRPr/>
            </a:pPr>
            <a:r>
              <a:rPr lang="en-GB" sz="1800" dirty="0">
                <a:solidFill>
                  <a:srgbClr val="002060"/>
                </a:solidFill>
                <a:latin typeface="IBM Plex Serif" panose="02060503050406000203" pitchFamily="18" charset="77"/>
                <a:cs typeface="Georgia"/>
              </a:rPr>
              <a:t>“Deforestation in Amazonia is brought about by different agents, including large crop producers, timber extractors, cattle ranchers and settlers. It is important to identify the different types of agents of change. In this paper, we propose a </a:t>
            </a:r>
            <a:r>
              <a:rPr lang="en-GB" sz="1800" dirty="0">
                <a:solidFill>
                  <a:srgbClr val="6C0000"/>
                </a:solidFill>
                <a:latin typeface="IBM Plex Serif" panose="02060503050406000203" pitchFamily="18" charset="77"/>
                <a:cs typeface="Georgia"/>
              </a:rPr>
              <a:t>method</a:t>
            </a:r>
            <a:r>
              <a:rPr lang="en-GB" sz="1800" dirty="0">
                <a:solidFill>
                  <a:srgbClr val="002060"/>
                </a:solidFill>
                <a:latin typeface="IBM Plex Serif" panose="02060503050406000203" pitchFamily="18" charset="77"/>
                <a:cs typeface="Georgia"/>
              </a:rPr>
              <a:t> for </a:t>
            </a:r>
            <a:r>
              <a:rPr lang="en-GB" sz="1800" dirty="0">
                <a:solidFill>
                  <a:srgbClr val="6C0000"/>
                </a:solidFill>
                <a:latin typeface="IBM Plex Serif" panose="02060503050406000203" pitchFamily="18" charset="77"/>
                <a:cs typeface="Georgia"/>
              </a:rPr>
              <a:t>describing </a:t>
            </a:r>
            <a:r>
              <a:rPr lang="en-GB" sz="1800" dirty="0">
                <a:solidFill>
                  <a:srgbClr val="002060"/>
                </a:solidFill>
                <a:latin typeface="IBM Plex Serif" panose="02060503050406000203" pitchFamily="18" charset="77"/>
                <a:cs typeface="Georgia"/>
              </a:rPr>
              <a:t>agents of land use change, using land change patches </a:t>
            </a:r>
            <a:r>
              <a:rPr lang="en-GB" sz="1800" dirty="0">
                <a:solidFill>
                  <a:srgbClr val="6C0000"/>
                </a:solidFill>
                <a:latin typeface="IBM Plex Serif" panose="02060503050406000203" pitchFamily="18" charset="77"/>
                <a:cs typeface="Georgia"/>
              </a:rPr>
              <a:t>extracted from </a:t>
            </a:r>
            <a:r>
              <a:rPr lang="en-GB" sz="1800" dirty="0">
                <a:solidFill>
                  <a:srgbClr val="002060"/>
                </a:solidFill>
                <a:latin typeface="IBM Plex Serif" panose="02060503050406000203" pitchFamily="18" charset="77"/>
                <a:cs typeface="Georgia"/>
              </a:rPr>
              <a:t>remote sensing images. The method combines techniques from digital image processing, landscape ecology and data mining. We successfully applied the technique for identifying agents of change in the Amazon tropical forest.</a:t>
            </a:r>
            <a:endParaRPr lang="en-GB" sz="2000" dirty="0">
              <a:solidFill>
                <a:srgbClr val="002060"/>
              </a:solidFill>
              <a:latin typeface="IBM Plex Serif" panose="02060503050406000203" pitchFamily="18" charset="77"/>
              <a:cs typeface="Georgia"/>
            </a:endParaRPr>
          </a:p>
        </p:txBody>
      </p:sp>
    </p:spTree>
    <p:extLst>
      <p:ext uri="{BB962C8B-B14F-4D97-AF65-F5344CB8AC3E}">
        <p14:creationId xmlns:p14="http://schemas.microsoft.com/office/powerpoint/2010/main" val="513021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ítulo 1"/>
          <p:cNvSpPr>
            <a:spLocks noGrp="1"/>
          </p:cNvSpPr>
          <p:nvPr>
            <p:ph type="title"/>
          </p:nvPr>
        </p:nvSpPr>
        <p:spPr/>
        <p:txBody>
          <a:bodyPr/>
          <a:lstStyle/>
          <a:p>
            <a:r>
              <a:rPr lang="pt-BR" dirty="0"/>
              <a:t>Não seja um mosquito: não pique o leitor!</a:t>
            </a:r>
          </a:p>
        </p:txBody>
      </p:sp>
      <p:sp>
        <p:nvSpPr>
          <p:cNvPr id="4" name="Retângulo 3"/>
          <p:cNvSpPr/>
          <p:nvPr/>
        </p:nvSpPr>
        <p:spPr>
          <a:xfrm>
            <a:off x="609600" y="1396163"/>
            <a:ext cx="4953000" cy="5050357"/>
          </a:xfrm>
          <a:prstGeom prst="rect">
            <a:avLst/>
          </a:prstGeom>
          <a:solidFill>
            <a:schemeClr val="accent2">
              <a:lumMod val="20000"/>
              <a:lumOff val="80000"/>
            </a:schemeClr>
          </a:solidFill>
        </p:spPr>
        <p:txBody>
          <a:bodyPr>
            <a:spAutoFit/>
          </a:bodyPr>
          <a:lstStyle/>
          <a:p>
            <a:pPr marL="0" lvl="1" eaLnBrk="0" hangingPunct="0">
              <a:lnSpc>
                <a:spcPct val="120000"/>
              </a:lnSpc>
              <a:defRPr/>
            </a:pPr>
            <a:r>
              <a:rPr lang="en-US" sz="1800" dirty="0">
                <a:solidFill>
                  <a:schemeClr val="bg2">
                    <a:lumMod val="75000"/>
                  </a:schemeClr>
                </a:solidFill>
                <a:latin typeface="IBM Plex Serif" panose="02060503050406000203" pitchFamily="18" charset="77"/>
              </a:rPr>
              <a:t>Models of </a:t>
            </a:r>
            <a:r>
              <a:rPr lang="en-US" sz="1800" dirty="0" err="1">
                <a:solidFill>
                  <a:schemeClr val="bg2">
                    <a:lumMod val="75000"/>
                  </a:schemeClr>
                </a:solidFill>
                <a:latin typeface="IBM Plex Serif" panose="02060503050406000203" pitchFamily="18" charset="77"/>
              </a:rPr>
              <a:t>Aedes</a:t>
            </a:r>
            <a:r>
              <a:rPr lang="en-US" sz="1800" dirty="0">
                <a:solidFill>
                  <a:schemeClr val="bg2">
                    <a:lumMod val="75000"/>
                  </a:schemeClr>
                </a:solidFill>
                <a:latin typeface="IBM Plex Serif" panose="02060503050406000203" pitchFamily="18" charset="77"/>
              </a:rPr>
              <a:t> </a:t>
            </a:r>
            <a:r>
              <a:rPr lang="en-US" sz="1800" dirty="0" err="1">
                <a:solidFill>
                  <a:schemeClr val="bg2">
                    <a:lumMod val="75000"/>
                  </a:schemeClr>
                </a:solidFill>
                <a:latin typeface="IBM Plex Serif" panose="02060503050406000203" pitchFamily="18" charset="77"/>
              </a:rPr>
              <a:t>aegypti</a:t>
            </a:r>
            <a:r>
              <a:rPr lang="en-US" sz="1800" dirty="0">
                <a:solidFill>
                  <a:schemeClr val="bg2">
                    <a:lumMod val="75000"/>
                  </a:schemeClr>
                </a:solidFill>
                <a:latin typeface="IBM Plex Serif" panose="02060503050406000203" pitchFamily="18" charset="77"/>
              </a:rPr>
              <a:t> population dynamics </a:t>
            </a:r>
            <a:r>
              <a:rPr lang="en-US" sz="1800" dirty="0">
                <a:solidFill>
                  <a:srgbClr val="7A0000"/>
                </a:solidFill>
                <a:latin typeface="IBM Plex Serif" panose="02060503050406000203" pitchFamily="18" charset="77"/>
              </a:rPr>
              <a:t>can be classified </a:t>
            </a:r>
            <a:r>
              <a:rPr lang="en-US" sz="1800" dirty="0">
                <a:solidFill>
                  <a:schemeClr val="bg2">
                    <a:lumMod val="75000"/>
                  </a:schemeClr>
                </a:solidFill>
                <a:latin typeface="IBM Plex Serif" panose="02060503050406000203" pitchFamily="18" charset="77"/>
              </a:rPr>
              <a:t>as deterministic [Ferreira and Yang 2003] or stochastic [Otero et al. 2006; </a:t>
            </a:r>
            <a:r>
              <a:rPr lang="en-US" sz="1800" dirty="0" err="1">
                <a:solidFill>
                  <a:schemeClr val="bg2">
                    <a:lumMod val="75000"/>
                  </a:schemeClr>
                </a:solidFill>
                <a:latin typeface="IBM Plex Serif" panose="02060503050406000203" pitchFamily="18" charset="77"/>
              </a:rPr>
              <a:t>Focks</a:t>
            </a:r>
            <a:r>
              <a:rPr lang="en-US" sz="1800" dirty="0">
                <a:solidFill>
                  <a:schemeClr val="bg2">
                    <a:lumMod val="75000"/>
                  </a:schemeClr>
                </a:solidFill>
                <a:latin typeface="IBM Plex Serif" panose="02060503050406000203" pitchFamily="18" charset="77"/>
              </a:rPr>
              <a:t> et al. 1993a].  To understand the spatial-temporal dynamics of these populations, this work proposes a new approach to </a:t>
            </a:r>
            <a:r>
              <a:rPr lang="en-US" sz="1800" dirty="0">
                <a:solidFill>
                  <a:srgbClr val="7A0000"/>
                </a:solidFill>
                <a:latin typeface="IBM Plex Serif" panose="02060503050406000203" pitchFamily="18" charset="77"/>
              </a:rPr>
              <a:t>couple </a:t>
            </a:r>
            <a:r>
              <a:rPr lang="en-US" sz="1800" dirty="0" err="1">
                <a:solidFill>
                  <a:srgbClr val="7A0000"/>
                </a:solidFill>
                <a:latin typeface="IBM Plex Serif" panose="02060503050406000203" pitchFamily="18" charset="77"/>
              </a:rPr>
              <a:t>Aedes</a:t>
            </a:r>
            <a:r>
              <a:rPr lang="en-US" sz="1800" dirty="0">
                <a:solidFill>
                  <a:srgbClr val="7A0000"/>
                </a:solidFill>
                <a:latin typeface="IBM Plex Serif" panose="02060503050406000203" pitchFamily="18" charset="77"/>
              </a:rPr>
              <a:t> </a:t>
            </a:r>
            <a:r>
              <a:rPr lang="en-US" sz="1800" dirty="0" err="1">
                <a:solidFill>
                  <a:srgbClr val="7A0000"/>
                </a:solidFill>
                <a:latin typeface="IBM Plex Serif" panose="02060503050406000203" pitchFamily="18" charset="77"/>
              </a:rPr>
              <a:t>aegypti</a:t>
            </a:r>
            <a:r>
              <a:rPr lang="en-US" sz="1800" dirty="0">
                <a:solidFill>
                  <a:srgbClr val="7A0000"/>
                </a:solidFill>
                <a:latin typeface="IBM Plex Serif" panose="02060503050406000203" pitchFamily="18" charset="77"/>
              </a:rPr>
              <a:t> population dynamic models with local scale spatially-explicit models, which are integrated with geographical databases</a:t>
            </a:r>
            <a:r>
              <a:rPr lang="en-US" sz="1800" dirty="0">
                <a:solidFill>
                  <a:schemeClr val="bg2">
                    <a:lumMod val="75000"/>
                  </a:schemeClr>
                </a:solidFill>
                <a:latin typeface="IBM Plex Serif" panose="02060503050406000203" pitchFamily="18" charset="77"/>
              </a:rPr>
              <a:t>. </a:t>
            </a:r>
            <a:r>
              <a:rPr lang="en-US" sz="1800" dirty="0">
                <a:solidFill>
                  <a:srgbClr val="7A0000"/>
                </a:solidFill>
                <a:latin typeface="IBM Plex Serif" panose="02060503050406000203" pitchFamily="18" charset="77"/>
              </a:rPr>
              <a:t>This way, </a:t>
            </a:r>
            <a:r>
              <a:rPr lang="en-US" sz="1800" dirty="0">
                <a:solidFill>
                  <a:schemeClr val="bg2">
                    <a:lumMod val="75000"/>
                  </a:schemeClr>
                </a:solidFill>
                <a:latin typeface="IBM Plex Serif" panose="02060503050406000203" pitchFamily="18" charset="77"/>
              </a:rPr>
              <a:t>at each simulation time step, the variation in population size calculated by the dynamic models </a:t>
            </a:r>
            <a:r>
              <a:rPr lang="en-US" sz="1800" dirty="0">
                <a:solidFill>
                  <a:srgbClr val="7A0000"/>
                </a:solidFill>
                <a:latin typeface="IBM Plex Serif" panose="02060503050406000203" pitchFamily="18" charset="77"/>
              </a:rPr>
              <a:t>is allocated in a grid of rectangular and regular cells used to represent the geographical space</a:t>
            </a:r>
            <a:r>
              <a:rPr lang="en-US" sz="1800" dirty="0">
                <a:solidFill>
                  <a:schemeClr val="bg2">
                    <a:lumMod val="75000"/>
                  </a:schemeClr>
                </a:solidFill>
                <a:latin typeface="IBM Plex Serif" panose="02060503050406000203" pitchFamily="18" charset="77"/>
              </a:rPr>
              <a:t>. </a:t>
            </a:r>
            <a:endParaRPr lang="pt-BR" sz="1800" dirty="0">
              <a:solidFill>
                <a:schemeClr val="bg2">
                  <a:lumMod val="75000"/>
                </a:schemeClr>
              </a:solidFill>
              <a:latin typeface="IBM Plex Serif" panose="02060503050406000203" pitchFamily="18" charset="77"/>
            </a:endParaRPr>
          </a:p>
        </p:txBody>
      </p:sp>
      <p:pic>
        <p:nvPicPr>
          <p:cNvPr id="73731" name="Picture 2" descr="http://upload.wikimedia.org/wikipedia/commons/8/83/Aedes_aegypti_during_blood_me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1676400"/>
            <a:ext cx="32258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550" y="3831590"/>
            <a:ext cx="3035300" cy="2679700"/>
          </a:xfrm>
          <a:prstGeom prst="rect">
            <a:avLst/>
          </a:prstGeom>
        </p:spPr>
      </p:pic>
    </p:spTree>
    <p:extLst>
      <p:ext uri="{BB962C8B-B14F-4D97-AF65-F5344CB8AC3E}">
        <p14:creationId xmlns:p14="http://schemas.microsoft.com/office/powerpoint/2010/main" val="284085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ítulo 1"/>
          <p:cNvSpPr>
            <a:spLocks noGrp="1"/>
          </p:cNvSpPr>
          <p:nvPr>
            <p:ph type="title"/>
          </p:nvPr>
        </p:nvSpPr>
        <p:spPr>
          <a:xfrm>
            <a:off x="668532" y="304800"/>
            <a:ext cx="8153400" cy="762000"/>
          </a:xfrm>
        </p:spPr>
        <p:txBody>
          <a:bodyPr/>
          <a:lstStyle/>
          <a:p>
            <a:r>
              <a:rPr lang="pt-BR" dirty="0"/>
              <a:t>Não seja um mosquito: não pique o leitor!</a:t>
            </a:r>
          </a:p>
        </p:txBody>
      </p:sp>
      <p:sp>
        <p:nvSpPr>
          <p:cNvPr id="4" name="Retângulo 3"/>
          <p:cNvSpPr/>
          <p:nvPr/>
        </p:nvSpPr>
        <p:spPr>
          <a:xfrm>
            <a:off x="668532" y="1204399"/>
            <a:ext cx="8077200" cy="5078313"/>
          </a:xfrm>
          <a:prstGeom prst="rect">
            <a:avLst/>
          </a:prstGeom>
          <a:solidFill>
            <a:schemeClr val="accent2">
              <a:lumMod val="20000"/>
              <a:lumOff val="80000"/>
            </a:schemeClr>
          </a:solidFill>
        </p:spPr>
        <p:txBody>
          <a:bodyPr>
            <a:spAutoFit/>
          </a:bodyPr>
          <a:lstStyle/>
          <a:p>
            <a:pPr>
              <a:defRPr/>
            </a:pPr>
            <a:r>
              <a:rPr lang="en-US" sz="1800" dirty="0">
                <a:solidFill>
                  <a:srgbClr val="002060"/>
                </a:solidFill>
                <a:latin typeface="IBM Plex Serif" panose="02060503050406000203" pitchFamily="18" charset="77"/>
                <a:cs typeface="Georgia"/>
              </a:rPr>
              <a:t>Models of </a:t>
            </a:r>
            <a:r>
              <a:rPr lang="en-US" sz="1800" dirty="0" err="1">
                <a:solidFill>
                  <a:srgbClr val="002060"/>
                </a:solidFill>
                <a:latin typeface="IBM Plex Serif" panose="02060503050406000203" pitchFamily="18" charset="77"/>
                <a:cs typeface="Georgia"/>
              </a:rPr>
              <a:t>Aedes</a:t>
            </a:r>
            <a:r>
              <a:rPr lang="en-US" sz="1800" dirty="0">
                <a:solidFill>
                  <a:srgbClr val="002060"/>
                </a:solidFill>
                <a:latin typeface="IBM Plex Serif" panose="02060503050406000203" pitchFamily="18" charset="77"/>
                <a:cs typeface="Georgia"/>
              </a:rPr>
              <a:t> </a:t>
            </a:r>
            <a:r>
              <a:rPr lang="en-US" sz="1800" dirty="0" err="1">
                <a:solidFill>
                  <a:srgbClr val="002060"/>
                </a:solidFill>
                <a:latin typeface="IBM Plex Serif" panose="02060503050406000203" pitchFamily="18" charset="77"/>
                <a:cs typeface="Georgia"/>
              </a:rPr>
              <a:t>aegypti</a:t>
            </a:r>
            <a:r>
              <a:rPr lang="en-US" sz="1800" dirty="0">
                <a:solidFill>
                  <a:srgbClr val="002060"/>
                </a:solidFill>
                <a:latin typeface="IBM Plex Serif" panose="02060503050406000203" pitchFamily="18" charset="77"/>
                <a:cs typeface="Georgia"/>
              </a:rPr>
              <a:t> population dynamics </a:t>
            </a:r>
            <a:r>
              <a:rPr lang="en-US" sz="1800" dirty="0">
                <a:solidFill>
                  <a:srgbClr val="7A0000"/>
                </a:solidFill>
                <a:latin typeface="IBM Plex Serif" panose="02060503050406000203" pitchFamily="18" charset="77"/>
                <a:cs typeface="Georgia"/>
              </a:rPr>
              <a:t>can be classified as deterministic [Ferreira and Yang 2003] or stochastic [Otero et al. 2006; </a:t>
            </a:r>
            <a:r>
              <a:rPr lang="en-US" sz="1800" dirty="0" err="1">
                <a:solidFill>
                  <a:srgbClr val="7A0000"/>
                </a:solidFill>
                <a:latin typeface="IBM Plex Serif" panose="02060503050406000203" pitchFamily="18" charset="77"/>
                <a:cs typeface="Georgia"/>
              </a:rPr>
              <a:t>Focks</a:t>
            </a:r>
            <a:r>
              <a:rPr lang="en-US" sz="1800" dirty="0">
                <a:solidFill>
                  <a:srgbClr val="7A0000"/>
                </a:solidFill>
                <a:latin typeface="IBM Plex Serif" panose="02060503050406000203" pitchFamily="18" charset="77"/>
                <a:cs typeface="Georgia"/>
              </a:rPr>
              <a:t> et al. 1993a]</a:t>
            </a:r>
            <a:r>
              <a:rPr lang="en-US" sz="1800" dirty="0">
                <a:solidFill>
                  <a:srgbClr val="002060"/>
                </a:solidFill>
                <a:latin typeface="IBM Plex Serif" panose="02060503050406000203" pitchFamily="18" charset="77"/>
                <a:cs typeface="Georgia"/>
              </a:rPr>
              <a:t>.  </a:t>
            </a:r>
            <a:r>
              <a:rPr lang="en-US" sz="1800" dirty="0">
                <a:solidFill>
                  <a:srgbClr val="7A0000"/>
                </a:solidFill>
                <a:latin typeface="IBM Plex Serif" panose="02060503050406000203" pitchFamily="18" charset="77"/>
                <a:cs typeface="Georgia"/>
              </a:rPr>
              <a:t>To understand the spatial-temporal dynamics of these populations</a:t>
            </a:r>
            <a:r>
              <a:rPr lang="en-US" sz="1800" dirty="0">
                <a:solidFill>
                  <a:srgbClr val="002060"/>
                </a:solidFill>
                <a:latin typeface="IBM Plex Serif" panose="02060503050406000203" pitchFamily="18" charset="77"/>
                <a:cs typeface="Georgia"/>
              </a:rPr>
              <a:t>, this work proposes a new approach to </a:t>
            </a:r>
            <a:r>
              <a:rPr lang="en-US" sz="1800" dirty="0">
                <a:solidFill>
                  <a:srgbClr val="7A0000"/>
                </a:solidFill>
                <a:latin typeface="IBM Plex Serif" panose="02060503050406000203" pitchFamily="18" charset="77"/>
                <a:cs typeface="Georgia"/>
              </a:rPr>
              <a:t>couple </a:t>
            </a:r>
            <a:r>
              <a:rPr lang="en-US" sz="1800" dirty="0" err="1">
                <a:solidFill>
                  <a:srgbClr val="7A0000"/>
                </a:solidFill>
                <a:latin typeface="IBM Plex Serif" panose="02060503050406000203" pitchFamily="18" charset="77"/>
                <a:cs typeface="Georgia"/>
              </a:rPr>
              <a:t>Aedes</a:t>
            </a:r>
            <a:r>
              <a:rPr lang="en-US" sz="1800" dirty="0">
                <a:solidFill>
                  <a:srgbClr val="7A0000"/>
                </a:solidFill>
                <a:latin typeface="IBM Plex Serif" panose="02060503050406000203" pitchFamily="18" charset="77"/>
                <a:cs typeface="Georgia"/>
              </a:rPr>
              <a:t> </a:t>
            </a:r>
            <a:r>
              <a:rPr lang="en-US" sz="1800" dirty="0" err="1">
                <a:solidFill>
                  <a:srgbClr val="7A0000"/>
                </a:solidFill>
                <a:latin typeface="IBM Plex Serif" panose="02060503050406000203" pitchFamily="18" charset="77"/>
                <a:cs typeface="Georgia"/>
              </a:rPr>
              <a:t>aegypti</a:t>
            </a:r>
            <a:r>
              <a:rPr lang="en-US" sz="1800" dirty="0">
                <a:solidFill>
                  <a:srgbClr val="7A0000"/>
                </a:solidFill>
                <a:latin typeface="IBM Plex Serif" panose="02060503050406000203" pitchFamily="18" charset="77"/>
                <a:cs typeface="Georgia"/>
              </a:rPr>
              <a:t> population dynamic models with local scale spatially-explicit models</a:t>
            </a:r>
            <a:r>
              <a:rPr lang="en-US" sz="1800" dirty="0">
                <a:solidFill>
                  <a:srgbClr val="002060"/>
                </a:solidFill>
                <a:latin typeface="IBM Plex Serif" panose="02060503050406000203" pitchFamily="18" charset="77"/>
                <a:cs typeface="Georgia"/>
              </a:rPr>
              <a:t>, which are integrated with geographical databases. This way, at each simulation time step, </a:t>
            </a:r>
            <a:r>
              <a:rPr lang="en-US" sz="1800" dirty="0">
                <a:solidFill>
                  <a:srgbClr val="7A0000"/>
                </a:solidFill>
                <a:latin typeface="IBM Plex Serif" panose="02060503050406000203" pitchFamily="18" charset="77"/>
                <a:cs typeface="Georgia"/>
              </a:rPr>
              <a:t>the variation in </a:t>
            </a:r>
            <a:r>
              <a:rPr lang="en-US" sz="1800" dirty="0">
                <a:solidFill>
                  <a:srgbClr val="002060"/>
                </a:solidFill>
                <a:latin typeface="IBM Plex Serif" panose="02060503050406000203" pitchFamily="18" charset="77"/>
                <a:cs typeface="Georgia"/>
              </a:rPr>
              <a:t>population size calculated by the dynamic models </a:t>
            </a:r>
            <a:r>
              <a:rPr lang="en-US" sz="1800" dirty="0">
                <a:solidFill>
                  <a:srgbClr val="7A0000"/>
                </a:solidFill>
                <a:latin typeface="IBM Plex Serif" panose="02060503050406000203" pitchFamily="18" charset="77"/>
                <a:cs typeface="Georgia"/>
              </a:rPr>
              <a:t>is allocated in a grid of rectangular and regular cells </a:t>
            </a:r>
            <a:r>
              <a:rPr lang="en-US" sz="1800" dirty="0">
                <a:solidFill>
                  <a:srgbClr val="002060"/>
                </a:solidFill>
                <a:latin typeface="IBM Plex Serif" panose="02060503050406000203" pitchFamily="18" charset="77"/>
                <a:cs typeface="Georgia"/>
              </a:rPr>
              <a:t>used to represent the Geographical Space. </a:t>
            </a:r>
          </a:p>
          <a:p>
            <a:pPr>
              <a:defRPr/>
            </a:pPr>
            <a:endParaRPr lang="en-US" sz="1800" dirty="0">
              <a:solidFill>
                <a:srgbClr val="002060"/>
              </a:solidFill>
              <a:latin typeface="IBM Plex Serif" panose="02060503050406000203" pitchFamily="18" charset="77"/>
              <a:cs typeface="Georgia"/>
            </a:endParaRPr>
          </a:p>
          <a:p>
            <a:pPr>
              <a:defRPr/>
            </a:pPr>
            <a:endParaRPr lang="en-US" sz="1800" dirty="0">
              <a:solidFill>
                <a:srgbClr val="6C0000"/>
              </a:solidFill>
              <a:latin typeface="IBM Plex Serif" panose="02060503050406000203" pitchFamily="18" charset="77"/>
              <a:cs typeface="Georgia"/>
            </a:endParaRPr>
          </a:p>
          <a:p>
            <a:pPr>
              <a:defRPr/>
            </a:pPr>
            <a:r>
              <a:rPr lang="en-US" sz="1800" dirty="0">
                <a:solidFill>
                  <a:srgbClr val="00005E"/>
                </a:solidFill>
                <a:latin typeface="IBM Plex Serif" panose="02060503050406000203" pitchFamily="18" charset="77"/>
                <a:cs typeface="Georgia"/>
              </a:rPr>
              <a:t>Studying </a:t>
            </a:r>
            <a:r>
              <a:rPr lang="en-US" sz="1800" dirty="0" err="1">
                <a:solidFill>
                  <a:srgbClr val="00005E"/>
                </a:solidFill>
                <a:latin typeface="IBM Plex Serif" panose="02060503050406000203" pitchFamily="18" charset="77"/>
                <a:cs typeface="Georgia"/>
              </a:rPr>
              <a:t>Aedes</a:t>
            </a:r>
            <a:r>
              <a:rPr lang="en-US" sz="1800" dirty="0">
                <a:solidFill>
                  <a:srgbClr val="00005E"/>
                </a:solidFill>
                <a:latin typeface="IBM Plex Serif" panose="02060503050406000203" pitchFamily="18" charset="77"/>
                <a:cs typeface="Georgia"/>
              </a:rPr>
              <a:t> </a:t>
            </a:r>
            <a:r>
              <a:rPr lang="en-US" sz="1800" dirty="0" err="1">
                <a:solidFill>
                  <a:srgbClr val="00005E"/>
                </a:solidFill>
                <a:latin typeface="IBM Plex Serif" panose="02060503050406000203" pitchFamily="18" charset="77"/>
                <a:cs typeface="Georgia"/>
              </a:rPr>
              <a:t>aegypti</a:t>
            </a:r>
            <a:r>
              <a:rPr lang="en-US" sz="1800" dirty="0">
                <a:solidFill>
                  <a:srgbClr val="00005E"/>
                </a:solidFill>
                <a:latin typeface="IBM Plex Serif" panose="02060503050406000203" pitchFamily="18" charset="77"/>
                <a:cs typeface="Georgia"/>
              </a:rPr>
              <a:t> mosquitos is important for public health, as they </a:t>
            </a:r>
            <a:r>
              <a:rPr lang="en-US" sz="1800" dirty="0">
                <a:solidFill>
                  <a:srgbClr val="7A0000"/>
                </a:solidFill>
                <a:latin typeface="IBM Plex Serif" panose="02060503050406000203" pitchFamily="18" charset="77"/>
                <a:cs typeface="Georgia"/>
              </a:rPr>
              <a:t>transmit </a:t>
            </a:r>
            <a:r>
              <a:rPr lang="en-US" sz="1800" dirty="0">
                <a:solidFill>
                  <a:srgbClr val="00005E"/>
                </a:solidFill>
                <a:latin typeface="IBM Plex Serif" panose="02060503050406000203" pitchFamily="18" charset="77"/>
                <a:cs typeface="Georgia"/>
              </a:rPr>
              <a:t>dengue fever. To understand how </a:t>
            </a:r>
            <a:r>
              <a:rPr lang="en-US" sz="1800" dirty="0" err="1">
                <a:solidFill>
                  <a:srgbClr val="00005E"/>
                </a:solidFill>
                <a:latin typeface="IBM Plex Serif" panose="02060503050406000203" pitchFamily="18" charset="77"/>
                <a:cs typeface="Georgia"/>
              </a:rPr>
              <a:t>Aedes</a:t>
            </a:r>
            <a:r>
              <a:rPr lang="en-US" sz="1800" dirty="0">
                <a:solidFill>
                  <a:srgbClr val="00005E"/>
                </a:solidFill>
                <a:latin typeface="IBM Plex Serif" panose="02060503050406000203" pitchFamily="18" charset="77"/>
                <a:cs typeface="Georgia"/>
              </a:rPr>
              <a:t> </a:t>
            </a:r>
            <a:r>
              <a:rPr lang="en-US" sz="1800" dirty="0" err="1">
                <a:solidFill>
                  <a:srgbClr val="00005E"/>
                </a:solidFill>
                <a:latin typeface="IBM Plex Serif" panose="02060503050406000203" pitchFamily="18" charset="77"/>
                <a:cs typeface="Georgia"/>
              </a:rPr>
              <a:t>aegypti</a:t>
            </a:r>
            <a:r>
              <a:rPr lang="en-US" sz="1800" dirty="0">
                <a:solidFill>
                  <a:srgbClr val="00005E"/>
                </a:solidFill>
                <a:latin typeface="IBM Plex Serif" panose="02060503050406000203" pitchFamily="18" charset="77"/>
                <a:cs typeface="Georgia"/>
              </a:rPr>
              <a:t> spread dengue, we </a:t>
            </a:r>
            <a:r>
              <a:rPr lang="en-US" sz="1800" dirty="0">
                <a:solidFill>
                  <a:srgbClr val="7A0000"/>
                </a:solidFill>
                <a:latin typeface="IBM Plex Serif" panose="02060503050406000203" pitchFamily="18" charset="77"/>
                <a:cs typeface="Georgia"/>
              </a:rPr>
              <a:t>propose a model </a:t>
            </a:r>
            <a:r>
              <a:rPr lang="en-US" sz="1800" dirty="0">
                <a:solidFill>
                  <a:srgbClr val="00005E"/>
                </a:solidFill>
                <a:latin typeface="IBM Plex Serif" panose="02060503050406000203" pitchFamily="18" charset="77"/>
                <a:cs typeface="Georgia"/>
              </a:rPr>
              <a:t>that simulates how mosquitos grow and move in space and time. We </a:t>
            </a:r>
            <a:r>
              <a:rPr lang="en-US" sz="1800" dirty="0">
                <a:solidFill>
                  <a:srgbClr val="7A0000"/>
                </a:solidFill>
                <a:latin typeface="IBM Plex Serif" panose="02060503050406000203" pitchFamily="18" charset="77"/>
                <a:cs typeface="Georgia"/>
              </a:rPr>
              <a:t>calculate</a:t>
            </a:r>
            <a:r>
              <a:rPr lang="en-US" sz="1800" dirty="0">
                <a:solidFill>
                  <a:srgbClr val="00005E"/>
                </a:solidFill>
                <a:latin typeface="IBM Plex Serif" panose="02060503050406000203" pitchFamily="18" charset="77"/>
                <a:cs typeface="Georgia"/>
              </a:rPr>
              <a:t> the number of mosquitos using a </a:t>
            </a:r>
            <a:r>
              <a:rPr lang="en-US" sz="1800" dirty="0">
                <a:solidFill>
                  <a:srgbClr val="7A0000"/>
                </a:solidFill>
                <a:latin typeface="IBM Plex Serif" panose="02060503050406000203" pitchFamily="18" charset="77"/>
                <a:cs typeface="Georgia"/>
              </a:rPr>
              <a:t>population model </a:t>
            </a:r>
            <a:r>
              <a:rPr lang="en-US" sz="1800" dirty="0">
                <a:solidFill>
                  <a:srgbClr val="00005E"/>
                </a:solidFill>
                <a:latin typeface="IBM Plex Serif" panose="02060503050406000203" pitchFamily="18" charset="77"/>
                <a:cs typeface="Georgia"/>
              </a:rPr>
              <a:t>and we </a:t>
            </a:r>
            <a:r>
              <a:rPr lang="en-US" sz="1800" dirty="0">
                <a:solidFill>
                  <a:srgbClr val="7A0000"/>
                </a:solidFill>
                <a:latin typeface="IBM Plex Serif" panose="02060503050406000203" pitchFamily="18" charset="77"/>
                <a:cs typeface="Georgia"/>
              </a:rPr>
              <a:t>move</a:t>
            </a:r>
            <a:r>
              <a:rPr lang="en-US" sz="1800" dirty="0">
                <a:solidFill>
                  <a:srgbClr val="00005E"/>
                </a:solidFill>
                <a:latin typeface="IBM Plex Serif" panose="02060503050406000203" pitchFamily="18" charset="77"/>
                <a:cs typeface="Georgia"/>
              </a:rPr>
              <a:t> the mosquitos in a cell space using a </a:t>
            </a:r>
            <a:r>
              <a:rPr lang="en-US" sz="1800" dirty="0">
                <a:solidFill>
                  <a:srgbClr val="7A0000"/>
                </a:solidFill>
                <a:latin typeface="IBM Plex Serif" panose="02060503050406000203" pitchFamily="18" charset="77"/>
                <a:cs typeface="Georgia"/>
              </a:rPr>
              <a:t>spatial diffusion model</a:t>
            </a:r>
            <a:r>
              <a:rPr lang="en-US" sz="1800" dirty="0">
                <a:solidFill>
                  <a:srgbClr val="00005E"/>
                </a:solidFill>
                <a:latin typeface="IBM Plex Serif" panose="02060503050406000203" pitchFamily="18" charset="77"/>
                <a:cs typeface="Georgia"/>
              </a:rPr>
              <a:t>. In this way, the model captures how the mosquito spreads dengue.</a:t>
            </a:r>
          </a:p>
        </p:txBody>
      </p:sp>
      <p:pic>
        <p:nvPicPr>
          <p:cNvPr id="7475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6172200"/>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700" y="533400"/>
            <a:ext cx="7493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87230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ítulo 1"/>
          <p:cNvSpPr>
            <a:spLocks noGrp="1"/>
          </p:cNvSpPr>
          <p:nvPr>
            <p:ph type="title"/>
          </p:nvPr>
        </p:nvSpPr>
        <p:spPr/>
        <p:txBody>
          <a:bodyPr/>
          <a:lstStyle/>
          <a:p>
            <a:r>
              <a:rPr lang="pt-BR" dirty="0"/>
              <a:t>O que há de errado com este parágrafo?</a:t>
            </a:r>
          </a:p>
        </p:txBody>
      </p:sp>
      <p:sp>
        <p:nvSpPr>
          <p:cNvPr id="109569" name="Rectangle 1"/>
          <p:cNvSpPr>
            <a:spLocks noChangeArrowheads="1"/>
          </p:cNvSpPr>
          <p:nvPr/>
        </p:nvSpPr>
        <p:spPr bwMode="auto">
          <a:xfrm>
            <a:off x="685800" y="1184187"/>
            <a:ext cx="8001000" cy="4489627"/>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anchor="ctr">
            <a:spAutoFit/>
          </a:bodyPr>
          <a:lstStyle/>
          <a:p>
            <a:pPr eaLnBrk="0" hangingPunct="0">
              <a:lnSpc>
                <a:spcPct val="114000"/>
              </a:lnSpc>
              <a:defRPr/>
            </a:pPr>
            <a:r>
              <a:rPr lang="en-US" sz="1800" dirty="0">
                <a:solidFill>
                  <a:srgbClr val="002060"/>
                </a:solidFill>
                <a:latin typeface="IBM Plex Serif" panose="02060503050406000203" pitchFamily="18" charset="77"/>
              </a:rPr>
              <a:t>Land use changes are the result of the complex interaction between human and biophysical driving forces, which act over a wide range of temporal and spatial scales. The scale on which the process is studied affects the explanation of the phenomenon. Relationships between the land use and the forces driven in local studies cannot be inferred directly for regional scales, due to properties as non linearity, emergence and collective behavior. In different scales, different processes can have dominant influence on the land use system. Regional dynamics impact and are impacted by local conditions in interactions top-down and bottom-up. According to Becker (2005): “it is impossible today, more than ever, to understand what happens in one place, and consequently, to conceive and implement adequate public policies, without considering the interests and conflicting actions at different geographical scales”. </a:t>
            </a:r>
            <a:endParaRPr lang="pt-BR" sz="1800" dirty="0">
              <a:solidFill>
                <a:srgbClr val="002060"/>
              </a:solidFill>
              <a:latin typeface="IBM Plex Serif" panose="02060503050406000203" pitchFamily="18" charset="77"/>
            </a:endParaRPr>
          </a:p>
        </p:txBody>
      </p:sp>
    </p:spTree>
    <p:extLst>
      <p:ext uri="{BB962C8B-B14F-4D97-AF65-F5344CB8AC3E}">
        <p14:creationId xmlns:p14="http://schemas.microsoft.com/office/powerpoint/2010/main" val="2367136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ítulo 1"/>
          <p:cNvSpPr>
            <a:spLocks noGrp="1"/>
          </p:cNvSpPr>
          <p:nvPr>
            <p:ph type="title"/>
          </p:nvPr>
        </p:nvSpPr>
        <p:spPr/>
        <p:txBody>
          <a:bodyPr/>
          <a:lstStyle/>
          <a:p>
            <a:r>
              <a:rPr lang="pt-BR" dirty="0"/>
              <a:t>O que há de errado com este parágrafo?</a:t>
            </a:r>
          </a:p>
        </p:txBody>
      </p:sp>
      <p:sp>
        <p:nvSpPr>
          <p:cNvPr id="109569" name="Rectangle 1"/>
          <p:cNvSpPr>
            <a:spLocks noChangeArrowheads="1"/>
          </p:cNvSpPr>
          <p:nvPr/>
        </p:nvSpPr>
        <p:spPr bwMode="auto">
          <a:xfrm>
            <a:off x="762000" y="1205716"/>
            <a:ext cx="8001000" cy="3970318"/>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anchor="ctr">
            <a:spAutoFit/>
          </a:bodyPr>
          <a:lstStyle/>
          <a:p>
            <a:pPr indent="215900" eaLnBrk="0" hangingPunct="0">
              <a:defRPr/>
            </a:pPr>
            <a:r>
              <a:rPr lang="en-US" sz="1800" dirty="0">
                <a:solidFill>
                  <a:srgbClr val="000066"/>
                </a:solidFill>
                <a:latin typeface="IBM Plex Serif" panose="02060503050406000203" pitchFamily="18" charset="77"/>
                <a:cs typeface="Georgia"/>
              </a:rPr>
              <a:t>Land use changes </a:t>
            </a:r>
            <a:r>
              <a:rPr lang="en-US" sz="1800" dirty="0">
                <a:solidFill>
                  <a:srgbClr val="6C0000"/>
                </a:solidFill>
                <a:latin typeface="IBM Plex Serif" panose="02060503050406000203" pitchFamily="18" charset="77"/>
                <a:cs typeface="Georgia"/>
              </a:rPr>
              <a:t>are the result of the </a:t>
            </a:r>
            <a:r>
              <a:rPr lang="en-US" sz="1800" dirty="0">
                <a:solidFill>
                  <a:srgbClr val="000066"/>
                </a:solidFill>
                <a:latin typeface="IBM Plex Serif" panose="02060503050406000203" pitchFamily="18" charset="77"/>
                <a:cs typeface="Georgia"/>
              </a:rPr>
              <a:t>complex interaction between human and biophysical driving forces, which act over a wide range of temporal and spatial scales. </a:t>
            </a:r>
            <a:r>
              <a:rPr lang="en-US" sz="1800" dirty="0">
                <a:solidFill>
                  <a:srgbClr val="6C0000"/>
                </a:solidFill>
                <a:latin typeface="IBM Plex Serif" panose="02060503050406000203" pitchFamily="18" charset="77"/>
                <a:cs typeface="Georgia"/>
              </a:rPr>
              <a:t>The scale</a:t>
            </a:r>
            <a:r>
              <a:rPr lang="en-US" sz="1800" baseline="30000" dirty="0">
                <a:solidFill>
                  <a:srgbClr val="6C0000"/>
                </a:solidFill>
                <a:latin typeface="IBM Plex Serif" panose="02060503050406000203" pitchFamily="18" charset="77"/>
                <a:cs typeface="Georgia"/>
              </a:rPr>
              <a:t> </a:t>
            </a:r>
            <a:r>
              <a:rPr lang="en-US" sz="1800" dirty="0">
                <a:solidFill>
                  <a:srgbClr val="6C0000"/>
                </a:solidFill>
                <a:latin typeface="IBM Plex Serif" panose="02060503050406000203" pitchFamily="18" charset="77"/>
                <a:cs typeface="Georgia"/>
              </a:rPr>
              <a:t>on which the process is studied affects the explanation of the phenomenon</a:t>
            </a:r>
            <a:r>
              <a:rPr lang="en-US" sz="1800" dirty="0">
                <a:solidFill>
                  <a:srgbClr val="000066"/>
                </a:solidFill>
                <a:latin typeface="IBM Plex Serif" panose="02060503050406000203" pitchFamily="18" charset="77"/>
                <a:cs typeface="Georgia"/>
              </a:rPr>
              <a:t>. Relationships between the land use and the forces driven in local studies cannot be inferred directly for regional scales, due to properties as non linearity, emergence and collective behavior. </a:t>
            </a:r>
            <a:r>
              <a:rPr lang="en-US" sz="1800" dirty="0">
                <a:solidFill>
                  <a:srgbClr val="6C0000"/>
                </a:solidFill>
                <a:latin typeface="IBM Plex Serif" panose="02060503050406000203" pitchFamily="18" charset="77"/>
                <a:cs typeface="Georgia"/>
              </a:rPr>
              <a:t>In different scales, different processes can have dominant influence on the land use system</a:t>
            </a:r>
            <a:r>
              <a:rPr lang="en-US" sz="1800" dirty="0">
                <a:solidFill>
                  <a:srgbClr val="000066"/>
                </a:solidFill>
                <a:latin typeface="IBM Plex Serif" panose="02060503050406000203" pitchFamily="18" charset="77"/>
                <a:cs typeface="Georgia"/>
              </a:rPr>
              <a:t>. Regional dynamics impact and are impacted by local conditions in interactions top-down and bottom-up. </a:t>
            </a:r>
            <a:r>
              <a:rPr lang="en-US" sz="1800" dirty="0">
                <a:solidFill>
                  <a:srgbClr val="6C0000"/>
                </a:solidFill>
                <a:latin typeface="IBM Plex Serif" panose="02060503050406000203" pitchFamily="18" charset="77"/>
                <a:cs typeface="Georgia"/>
              </a:rPr>
              <a:t>According to Becker (2005): “it is impossible today, more than ever, to understand what happens in one place, and consequently, to conceive and implement adequate public policies, without considering the interests and conflicting actions at different geographical scales”. </a:t>
            </a:r>
            <a:endParaRPr lang="pt-BR" sz="1800" dirty="0">
              <a:solidFill>
                <a:srgbClr val="6C0000"/>
              </a:solidFill>
              <a:latin typeface="IBM Plex Serif" panose="02060503050406000203" pitchFamily="18" charset="77"/>
              <a:cs typeface="Georgia"/>
            </a:endParaRPr>
          </a:p>
        </p:txBody>
      </p:sp>
      <p:sp>
        <p:nvSpPr>
          <p:cNvPr id="4" name="Retângulo 3"/>
          <p:cNvSpPr/>
          <p:nvPr/>
        </p:nvSpPr>
        <p:spPr bwMode="auto">
          <a:xfrm>
            <a:off x="1905000" y="5260130"/>
            <a:ext cx="5334000" cy="1371600"/>
          </a:xfrm>
          <a:prstGeom prst="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r>
              <a:rPr lang="pt-BR" sz="2000" dirty="0">
                <a:solidFill>
                  <a:srgbClr val="6C0000"/>
                </a:solidFill>
                <a:latin typeface="IBM Plex Sans" panose="020B0503050203000203" pitchFamily="34" charset="77"/>
                <a:cs typeface="+mn-cs"/>
              </a:rPr>
              <a:t>Uso da voz passiva</a:t>
            </a:r>
          </a:p>
          <a:p>
            <a:pPr algn="ctr">
              <a:defRPr/>
            </a:pPr>
            <a:r>
              <a:rPr lang="pt-BR" sz="2000" dirty="0">
                <a:solidFill>
                  <a:srgbClr val="6C0000"/>
                </a:solidFill>
                <a:latin typeface="IBM Plex Sans" panose="020B0503050203000203" pitchFamily="34" charset="77"/>
                <a:cs typeface="+mn-cs"/>
              </a:rPr>
              <a:t>Falta de sequência lógica dos argumentos</a:t>
            </a:r>
          </a:p>
          <a:p>
            <a:pPr algn="ctr">
              <a:defRPr/>
            </a:pPr>
            <a:r>
              <a:rPr lang="pt-BR" sz="2000" dirty="0">
                <a:solidFill>
                  <a:srgbClr val="6C0000"/>
                </a:solidFill>
                <a:latin typeface="IBM Plex Sans" panose="020B0503050203000203" pitchFamily="34" charset="77"/>
                <a:cs typeface="+mn-cs"/>
              </a:rPr>
              <a:t>Conclusão não conclui</a:t>
            </a:r>
          </a:p>
          <a:p>
            <a:pPr algn="ctr">
              <a:defRPr/>
            </a:pPr>
            <a:r>
              <a:rPr lang="pt-BR" sz="2000" dirty="0">
                <a:solidFill>
                  <a:srgbClr val="6C0000"/>
                </a:solidFill>
                <a:latin typeface="IBM Plex Sans" panose="020B0503050203000203" pitchFamily="34" charset="77"/>
                <a:cs typeface="+mn-cs"/>
              </a:rPr>
              <a:t>Parágrafo não respira!</a:t>
            </a:r>
          </a:p>
          <a:p>
            <a:pPr algn="ctr">
              <a:defRPr/>
            </a:pPr>
            <a:endParaRPr lang="pt-BR" sz="2000" dirty="0">
              <a:solidFill>
                <a:srgbClr val="6C0000"/>
              </a:solidFill>
              <a:latin typeface="IBM Plex Sans" panose="020B0503050203000203" pitchFamily="34" charset="77"/>
              <a:cs typeface="+mn-cs"/>
            </a:endParaRPr>
          </a:p>
          <a:p>
            <a:pPr algn="ctr">
              <a:defRPr/>
            </a:pPr>
            <a:endParaRPr lang="pt-BR" sz="2000" dirty="0">
              <a:solidFill>
                <a:srgbClr val="6C0000"/>
              </a:solidFill>
              <a:latin typeface="IBM Plex Sans" panose="020B0503050203000203" pitchFamily="34" charset="77"/>
              <a:cs typeface="+mn-cs"/>
            </a:endParaRPr>
          </a:p>
        </p:txBody>
      </p:sp>
    </p:spTree>
    <p:extLst>
      <p:ext uri="{BB962C8B-B14F-4D97-AF65-F5344CB8AC3E}">
        <p14:creationId xmlns:p14="http://schemas.microsoft.com/office/powerpoint/2010/main" val="664084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ítulo 1"/>
          <p:cNvSpPr>
            <a:spLocks noGrp="1"/>
          </p:cNvSpPr>
          <p:nvPr>
            <p:ph type="title"/>
          </p:nvPr>
        </p:nvSpPr>
        <p:spPr/>
        <p:txBody>
          <a:bodyPr/>
          <a:lstStyle/>
          <a:p>
            <a:r>
              <a:rPr lang="pt-BR" dirty="0"/>
              <a:t>Melhorou?</a:t>
            </a:r>
          </a:p>
        </p:txBody>
      </p:sp>
      <p:sp>
        <p:nvSpPr>
          <p:cNvPr id="109569" name="Rectangle 1"/>
          <p:cNvSpPr>
            <a:spLocks noChangeArrowheads="1"/>
          </p:cNvSpPr>
          <p:nvPr/>
        </p:nvSpPr>
        <p:spPr bwMode="auto">
          <a:xfrm>
            <a:off x="685800" y="1371600"/>
            <a:ext cx="8153400" cy="3385286"/>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anchor="ctr">
            <a:spAutoFit/>
          </a:bodyPr>
          <a:lstStyle/>
          <a:p>
            <a:pPr eaLnBrk="0" hangingPunct="0">
              <a:lnSpc>
                <a:spcPct val="120000"/>
              </a:lnSpc>
              <a:defRPr/>
            </a:pPr>
            <a:r>
              <a:rPr lang="en-US" sz="2000" dirty="0">
                <a:solidFill>
                  <a:srgbClr val="6C0000"/>
                </a:solidFill>
                <a:latin typeface="IBM Plex Serif" panose="02060503050406000203" pitchFamily="18" charset="77"/>
                <a:cs typeface="Georgia"/>
              </a:rPr>
              <a:t>Land change models are useful to foresee trajectories of land use that might result from alternative decisions and policies</a:t>
            </a:r>
            <a:r>
              <a:rPr lang="en-US" sz="2000" dirty="0">
                <a:solidFill>
                  <a:srgbClr val="000066"/>
                </a:solidFill>
                <a:latin typeface="IBM Plex Serif" panose="02060503050406000203" pitchFamily="18" charset="77"/>
                <a:cs typeface="Georgia"/>
              </a:rPr>
              <a:t>. When building land use models, we need to capture how humans interact with nature. We can look at the problem at different temporal and spatial scales. Whether we consider society as households, communities, nations, or global companies makes a difference on what we model. </a:t>
            </a:r>
            <a:r>
              <a:rPr lang="en-US" sz="2000" dirty="0">
                <a:solidFill>
                  <a:srgbClr val="6C0000"/>
                </a:solidFill>
                <a:latin typeface="IBM Plex Serif" panose="02060503050406000203" pitchFamily="18" charset="77"/>
                <a:cs typeface="Georgia"/>
              </a:rPr>
              <a:t>Thus, to build land change scenarios and support proper public policies, we need to consider driving forces and conflicts at different geographic scales</a:t>
            </a:r>
            <a:r>
              <a:rPr lang="en-US" sz="2000" dirty="0">
                <a:solidFill>
                  <a:srgbClr val="000066"/>
                </a:solidFill>
                <a:latin typeface="IBM Plex Serif" panose="02060503050406000203" pitchFamily="18" charset="77"/>
                <a:cs typeface="Georgia"/>
              </a:rPr>
              <a:t> (Becker 2005).</a:t>
            </a:r>
          </a:p>
        </p:txBody>
      </p:sp>
      <p:sp>
        <p:nvSpPr>
          <p:cNvPr id="4" name="Retângulo 3"/>
          <p:cNvSpPr/>
          <p:nvPr/>
        </p:nvSpPr>
        <p:spPr bwMode="auto">
          <a:xfrm>
            <a:off x="2362200" y="5257800"/>
            <a:ext cx="4648200" cy="990600"/>
          </a:xfrm>
          <a:prstGeom prst="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r>
              <a:rPr lang="pt-BR" sz="2000" dirty="0">
                <a:solidFill>
                  <a:srgbClr val="6C0000"/>
                </a:solidFill>
                <a:latin typeface="IBM Plex Sans" panose="020B0503050203000203" pitchFamily="34" charset="77"/>
                <a:cs typeface="+mn-cs"/>
              </a:rPr>
              <a:t>Primeira frase contém o tópico</a:t>
            </a:r>
          </a:p>
          <a:p>
            <a:pPr algn="ctr">
              <a:defRPr/>
            </a:pPr>
            <a:r>
              <a:rPr lang="pt-BR" sz="2000" dirty="0">
                <a:solidFill>
                  <a:srgbClr val="6C0000"/>
                </a:solidFill>
                <a:latin typeface="IBM Plex Sans" panose="020B0503050203000203" pitchFamily="34" charset="77"/>
                <a:cs typeface="+mn-cs"/>
              </a:rPr>
              <a:t>Argumentos seguem lógica </a:t>
            </a:r>
          </a:p>
          <a:p>
            <a:pPr algn="ctr">
              <a:defRPr/>
            </a:pPr>
            <a:r>
              <a:rPr lang="pt-BR" sz="2000" dirty="0">
                <a:solidFill>
                  <a:srgbClr val="6C0000"/>
                </a:solidFill>
                <a:latin typeface="IBM Plex Sans" panose="020B0503050203000203" pitchFamily="34" charset="77"/>
                <a:cs typeface="+mn-cs"/>
              </a:rPr>
              <a:t>Conclusão contém a </a:t>
            </a:r>
            <a:r>
              <a:rPr lang="pt-BR" sz="2000" dirty="0" err="1">
                <a:solidFill>
                  <a:srgbClr val="6C0000"/>
                </a:solidFill>
                <a:latin typeface="IBM Plex Sans" panose="020B0503050203000203" pitchFamily="34" charset="77"/>
                <a:cs typeface="+mn-cs"/>
              </a:rPr>
              <a:t>msg</a:t>
            </a:r>
            <a:r>
              <a:rPr lang="pt-BR" sz="2000" dirty="0">
                <a:solidFill>
                  <a:srgbClr val="6C0000"/>
                </a:solidFill>
                <a:latin typeface="IBM Plex Sans" panose="020B0503050203000203" pitchFamily="34" charset="77"/>
                <a:cs typeface="+mn-cs"/>
              </a:rPr>
              <a:t> principal</a:t>
            </a:r>
          </a:p>
          <a:p>
            <a:pPr algn="ctr">
              <a:defRPr/>
            </a:pPr>
            <a:endParaRPr lang="pt-BR" sz="2000" dirty="0">
              <a:solidFill>
                <a:srgbClr val="6C0000"/>
              </a:solidFill>
              <a:latin typeface="IBM Plex Sans" panose="020B0503050203000203" pitchFamily="34" charset="77"/>
              <a:cs typeface="+mn-cs"/>
            </a:endParaRPr>
          </a:p>
        </p:txBody>
      </p:sp>
    </p:spTree>
    <p:extLst>
      <p:ext uri="{BB962C8B-B14F-4D97-AF65-F5344CB8AC3E}">
        <p14:creationId xmlns:p14="http://schemas.microsoft.com/office/powerpoint/2010/main" val="52089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pt-BR" dirty="0"/>
              <a:t>Facilite, não complique...</a:t>
            </a:r>
          </a:p>
        </p:txBody>
      </p:sp>
      <p:sp>
        <p:nvSpPr>
          <p:cNvPr id="49155" name="Rectangle 3"/>
          <p:cNvSpPr>
            <a:spLocks noGrp="1" noChangeArrowheads="1"/>
          </p:cNvSpPr>
          <p:nvPr>
            <p:ph type="body" idx="1"/>
          </p:nvPr>
        </p:nvSpPr>
        <p:spPr>
          <a:xfrm>
            <a:off x="685800" y="1524000"/>
            <a:ext cx="4724400" cy="3810000"/>
          </a:xfrm>
          <a:solidFill>
            <a:schemeClr val="accent2">
              <a:lumMod val="20000"/>
              <a:lumOff val="80000"/>
            </a:schemeClr>
          </a:solidFill>
        </p:spPr>
        <p:txBody>
          <a:bodyPr/>
          <a:lstStyle/>
          <a:p>
            <a:pPr marL="0" indent="0" eaLnBrk="1" hangingPunct="1">
              <a:lnSpc>
                <a:spcPct val="120000"/>
              </a:lnSpc>
              <a:spcBef>
                <a:spcPct val="0"/>
              </a:spcBef>
              <a:buFont typeface="Wingdings" charset="0"/>
              <a:buNone/>
              <a:defRPr/>
            </a:pPr>
            <a:r>
              <a:rPr lang="pt-BR" sz="2000" dirty="0">
                <a:solidFill>
                  <a:srgbClr val="000066"/>
                </a:solidFill>
                <a:latin typeface="IBM Plex Serif" panose="02060503050406000203" pitchFamily="18" charset="77"/>
                <a:cs typeface="Georgia"/>
              </a:rPr>
              <a:t>O espaço </a:t>
            </a:r>
            <a:r>
              <a:rPr lang="pt-BR" sz="2000" dirty="0" err="1">
                <a:solidFill>
                  <a:srgbClr val="000066"/>
                </a:solidFill>
                <a:latin typeface="IBM Plex Serif" panose="02060503050406000203" pitchFamily="18" charset="77"/>
                <a:cs typeface="Georgia"/>
              </a:rPr>
              <a:t>intra</a:t>
            </a:r>
            <a:r>
              <a:rPr lang="pt-BR" sz="2000" dirty="0">
                <a:solidFill>
                  <a:srgbClr val="000066"/>
                </a:solidFill>
                <a:latin typeface="IBM Plex Serif" panose="02060503050406000203" pitchFamily="18" charset="77"/>
                <a:cs typeface="Georgia"/>
              </a:rPr>
              <a:t>-urbano, </a:t>
            </a:r>
            <a:r>
              <a:rPr lang="pt-BR" sz="2000" dirty="0">
                <a:solidFill>
                  <a:srgbClr val="6C0000"/>
                </a:solidFill>
                <a:latin typeface="IBM Plex Serif" panose="02060503050406000203" pitchFamily="18" charset="77"/>
                <a:cs typeface="Georgia"/>
              </a:rPr>
              <a:t>apesar das inúmeras subjetividades a ele inerentes</a:t>
            </a:r>
            <a:r>
              <a:rPr lang="pt-BR" sz="2000" dirty="0">
                <a:solidFill>
                  <a:srgbClr val="000066"/>
                </a:solidFill>
                <a:latin typeface="IBM Plex Serif" panose="02060503050406000203" pitchFamily="18" charset="77"/>
                <a:cs typeface="Georgia"/>
              </a:rPr>
              <a:t>, é uma realidade objetiva, dotado de diversas variáveis – quantitativas e qualitativas – cuja representação </a:t>
            </a:r>
            <a:r>
              <a:rPr lang="pt-BR" sz="2000" dirty="0">
                <a:solidFill>
                  <a:srgbClr val="6C0000"/>
                </a:solidFill>
                <a:latin typeface="IBM Plex Serif" panose="02060503050406000203" pitchFamily="18" charset="77"/>
                <a:cs typeface="Georgia"/>
              </a:rPr>
              <a:t>pode auxiliar a suprir esta crescente demanda</a:t>
            </a:r>
            <a:r>
              <a:rPr lang="pt-BR" sz="2000" dirty="0">
                <a:solidFill>
                  <a:srgbClr val="000066"/>
                </a:solidFill>
                <a:latin typeface="IBM Plex Serif" panose="02060503050406000203" pitchFamily="18" charset="77"/>
                <a:cs typeface="Georgia"/>
              </a:rPr>
              <a:t> por uma </a:t>
            </a:r>
            <a:r>
              <a:rPr lang="pt-BR" sz="2000" dirty="0">
                <a:solidFill>
                  <a:srgbClr val="6C0000"/>
                </a:solidFill>
                <a:latin typeface="IBM Plex Serif" panose="02060503050406000203" pitchFamily="18" charset="77"/>
                <a:cs typeface="Georgia"/>
              </a:rPr>
              <a:t>melhor compreensão dos diferentes territórios que compõem a estrutura urbana</a:t>
            </a:r>
            <a:r>
              <a:rPr lang="pt-BR" sz="2000" dirty="0">
                <a:solidFill>
                  <a:srgbClr val="000066"/>
                </a:solidFill>
                <a:latin typeface="IBM Plex Serif" panose="02060503050406000203" pitchFamily="18" charset="77"/>
                <a:cs typeface="Georgia"/>
              </a:rPr>
              <a:t>. </a:t>
            </a:r>
          </a:p>
          <a:p>
            <a:pPr marL="0" indent="0" eaLnBrk="1" hangingPunct="1">
              <a:lnSpc>
                <a:spcPct val="120000"/>
              </a:lnSpc>
              <a:defRPr/>
            </a:pPr>
            <a:endParaRPr lang="pt-BR" sz="2000" dirty="0">
              <a:solidFill>
                <a:srgbClr val="000066"/>
              </a:solidFill>
              <a:latin typeface="IBM Plex Serif" panose="02060503050406000203" pitchFamily="18" charset="77"/>
              <a:cs typeface="Georgia"/>
            </a:endParaRPr>
          </a:p>
        </p:txBody>
      </p:sp>
      <p:pic>
        <p:nvPicPr>
          <p:cNvPr id="80899" name="Picture 5" descr="http://www.slowdown.com.br/enrol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3509062"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33719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pt-BR" dirty="0"/>
              <a:t>Facilite, não complique...</a:t>
            </a:r>
          </a:p>
        </p:txBody>
      </p:sp>
      <p:pic>
        <p:nvPicPr>
          <p:cNvPr id="80899" name="Picture 5" descr="http://www.slowdown.com.br/enrol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0"/>
            <a:ext cx="301942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ângulo 3"/>
          <p:cNvSpPr/>
          <p:nvPr/>
        </p:nvSpPr>
        <p:spPr>
          <a:xfrm>
            <a:off x="709749" y="5410200"/>
            <a:ext cx="8153400" cy="1169294"/>
          </a:xfrm>
          <a:prstGeom prst="rect">
            <a:avLst/>
          </a:prstGeom>
          <a:solidFill>
            <a:srgbClr val="E8E8F1"/>
          </a:solidFill>
        </p:spPr>
        <p:txBody>
          <a:bodyPr>
            <a:spAutoFit/>
          </a:bodyPr>
          <a:lstStyle/>
          <a:p>
            <a:pPr>
              <a:lnSpc>
                <a:spcPct val="120000"/>
              </a:lnSpc>
              <a:defRPr/>
            </a:pPr>
            <a:r>
              <a:rPr lang="pt-BR" sz="2000" dirty="0">
                <a:solidFill>
                  <a:srgbClr val="000066"/>
                </a:solidFill>
                <a:latin typeface="IBM Plex Serif" panose="02060503050406000203" pitchFamily="18" charset="77"/>
                <a:cs typeface="Georgia"/>
              </a:rPr>
              <a:t>Para </a:t>
            </a:r>
            <a:r>
              <a:rPr lang="pt-BR" sz="2000" dirty="0">
                <a:solidFill>
                  <a:srgbClr val="7A0000"/>
                </a:solidFill>
                <a:latin typeface="IBM Plex Serif" panose="02060503050406000203" pitchFamily="18" charset="77"/>
                <a:cs typeface="Georgia"/>
              </a:rPr>
              <a:t>analisar objetivamente </a:t>
            </a:r>
            <a:r>
              <a:rPr lang="pt-BR" sz="2000" dirty="0">
                <a:solidFill>
                  <a:srgbClr val="000066"/>
                </a:solidFill>
                <a:latin typeface="IBM Plex Serif" panose="02060503050406000203" pitchFamily="18" charset="77"/>
                <a:cs typeface="Georgia"/>
              </a:rPr>
              <a:t>o espaço </a:t>
            </a:r>
            <a:r>
              <a:rPr lang="pt-BR" sz="2000" dirty="0" err="1">
                <a:solidFill>
                  <a:srgbClr val="000066"/>
                </a:solidFill>
                <a:latin typeface="IBM Plex Serif" panose="02060503050406000203" pitchFamily="18" charset="77"/>
                <a:cs typeface="Georgia"/>
              </a:rPr>
              <a:t>intra-urbano</a:t>
            </a:r>
            <a:r>
              <a:rPr lang="pt-BR" sz="2000" dirty="0">
                <a:solidFill>
                  <a:srgbClr val="000066"/>
                </a:solidFill>
                <a:latin typeface="IBM Plex Serif" panose="02060503050406000203" pitchFamily="18" charset="77"/>
                <a:cs typeface="Georgia"/>
              </a:rPr>
              <a:t>, é necessário </a:t>
            </a:r>
            <a:r>
              <a:rPr lang="pt-BR" sz="2000" dirty="0">
                <a:solidFill>
                  <a:srgbClr val="7A0000"/>
                </a:solidFill>
                <a:latin typeface="IBM Plex Serif" panose="02060503050406000203" pitchFamily="18" charset="77"/>
                <a:cs typeface="Georgia"/>
              </a:rPr>
              <a:t>construir uma representação computacional </a:t>
            </a:r>
            <a:r>
              <a:rPr lang="pt-BR" sz="2000" dirty="0">
                <a:solidFill>
                  <a:srgbClr val="000066"/>
                </a:solidFill>
                <a:latin typeface="IBM Plex Serif" panose="02060503050406000203" pitchFamily="18" charset="77"/>
                <a:cs typeface="Georgia"/>
              </a:rPr>
              <a:t>que capture a parte mensurável de suas dimensões através de variáveis quantitativas. </a:t>
            </a:r>
          </a:p>
        </p:txBody>
      </p:sp>
      <p:sp>
        <p:nvSpPr>
          <p:cNvPr id="10" name="Rectangle 3">
            <a:extLst>
              <a:ext uri="{FF2B5EF4-FFF2-40B4-BE49-F238E27FC236}">
                <a16:creationId xmlns:a16="http://schemas.microsoft.com/office/drawing/2014/main" id="{39DD5BEA-5D27-8448-877A-116302E522FE}"/>
              </a:ext>
            </a:extLst>
          </p:cNvPr>
          <p:cNvSpPr txBox="1">
            <a:spLocks noChangeArrowheads="1"/>
          </p:cNvSpPr>
          <p:nvPr/>
        </p:nvSpPr>
        <p:spPr bwMode="auto">
          <a:xfrm>
            <a:off x="709749" y="1257300"/>
            <a:ext cx="4724400" cy="3810000"/>
          </a:xfrm>
          <a:prstGeom prst="rect">
            <a:avLst/>
          </a:prstGeom>
          <a:solidFill>
            <a:schemeClr val="accent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charset="0"/>
              <a:buChar char="n"/>
              <a:defRPr sz="2800" b="0" i="0">
                <a:solidFill>
                  <a:schemeClr val="tx1"/>
                </a:solidFill>
                <a:latin typeface="IBM Plex Sans" panose="020B0503050203000203" pitchFamily="34" charset="77"/>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b="0" i="0">
                <a:solidFill>
                  <a:schemeClr val="tx1"/>
                </a:solidFill>
                <a:latin typeface="IBM Plex Sans" panose="020B0503050203000203" pitchFamily="34" charset="77"/>
                <a:ea typeface="ＭＳ Ｐゴシック" charset="0"/>
                <a:cs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b="0" i="0">
                <a:solidFill>
                  <a:schemeClr val="tx1"/>
                </a:solidFill>
                <a:latin typeface="IBM Plex Sans" panose="020B0503050203000203" pitchFamily="34" charset="77"/>
                <a:ea typeface="ＭＳ Ｐゴシック" charset="0"/>
                <a:cs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b="0" i="0">
                <a:solidFill>
                  <a:schemeClr val="tx1"/>
                </a:solidFill>
                <a:latin typeface="IBM Plex Sans" panose="020B0503050203000203" pitchFamily="34" charset="77"/>
                <a:ea typeface="ＭＳ Ｐゴシック" charset="0"/>
                <a:cs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400" b="0" i="0">
                <a:solidFill>
                  <a:schemeClr val="tx1"/>
                </a:solidFill>
                <a:latin typeface="IBM Plex Sans" panose="020B0503050203000203" pitchFamily="34" charset="77"/>
                <a:ea typeface="ＭＳ Ｐゴシック" charset="0"/>
                <a:cs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eaLnBrk="1" hangingPunct="1">
              <a:lnSpc>
                <a:spcPct val="120000"/>
              </a:lnSpc>
              <a:spcBef>
                <a:spcPct val="0"/>
              </a:spcBef>
              <a:buFont typeface="Wingdings" charset="0"/>
              <a:buNone/>
              <a:defRPr/>
            </a:pPr>
            <a:r>
              <a:rPr lang="pt-BR" sz="2000" kern="0" dirty="0">
                <a:solidFill>
                  <a:srgbClr val="000066"/>
                </a:solidFill>
                <a:latin typeface="IBM Plex Serif" panose="02060503050406000203" pitchFamily="18" charset="77"/>
                <a:cs typeface="Georgia"/>
              </a:rPr>
              <a:t>O espaço </a:t>
            </a:r>
            <a:r>
              <a:rPr lang="pt-BR" sz="2000" kern="0" dirty="0" err="1">
                <a:solidFill>
                  <a:srgbClr val="000066"/>
                </a:solidFill>
                <a:latin typeface="IBM Plex Serif" panose="02060503050406000203" pitchFamily="18" charset="77"/>
                <a:cs typeface="Georgia"/>
              </a:rPr>
              <a:t>intra-urbano</a:t>
            </a:r>
            <a:r>
              <a:rPr lang="pt-BR" sz="2000" kern="0" dirty="0">
                <a:solidFill>
                  <a:srgbClr val="000066"/>
                </a:solidFill>
                <a:latin typeface="IBM Plex Serif" panose="02060503050406000203" pitchFamily="18" charset="77"/>
                <a:cs typeface="Georgia"/>
              </a:rPr>
              <a:t>, </a:t>
            </a:r>
            <a:r>
              <a:rPr lang="pt-BR" sz="2000" kern="0" dirty="0">
                <a:solidFill>
                  <a:srgbClr val="6C0000"/>
                </a:solidFill>
                <a:latin typeface="IBM Plex Serif" panose="02060503050406000203" pitchFamily="18" charset="77"/>
                <a:cs typeface="Georgia"/>
              </a:rPr>
              <a:t>apesar das inúmeras subjetividades a ele inerentes</a:t>
            </a:r>
            <a:r>
              <a:rPr lang="pt-BR" sz="2000" kern="0" dirty="0">
                <a:solidFill>
                  <a:srgbClr val="000066"/>
                </a:solidFill>
                <a:latin typeface="IBM Plex Serif" panose="02060503050406000203" pitchFamily="18" charset="77"/>
                <a:cs typeface="Georgia"/>
              </a:rPr>
              <a:t>, é uma realidade objetiva, dotado de diversas variáveis – quantitativas e qualitativas – cuja representação </a:t>
            </a:r>
            <a:r>
              <a:rPr lang="pt-BR" sz="2000" kern="0" dirty="0">
                <a:solidFill>
                  <a:srgbClr val="6C0000"/>
                </a:solidFill>
                <a:latin typeface="IBM Plex Serif" panose="02060503050406000203" pitchFamily="18" charset="77"/>
                <a:cs typeface="Georgia"/>
              </a:rPr>
              <a:t>pode auxiliar a suprir esta crescente demanda</a:t>
            </a:r>
            <a:r>
              <a:rPr lang="pt-BR" sz="2000" kern="0" dirty="0">
                <a:solidFill>
                  <a:srgbClr val="000066"/>
                </a:solidFill>
                <a:latin typeface="IBM Plex Serif" panose="02060503050406000203" pitchFamily="18" charset="77"/>
                <a:cs typeface="Georgia"/>
              </a:rPr>
              <a:t> por uma </a:t>
            </a:r>
            <a:r>
              <a:rPr lang="pt-BR" sz="2000" kern="0" dirty="0">
                <a:solidFill>
                  <a:srgbClr val="6C0000"/>
                </a:solidFill>
                <a:latin typeface="IBM Plex Serif" panose="02060503050406000203" pitchFamily="18" charset="77"/>
                <a:cs typeface="Georgia"/>
              </a:rPr>
              <a:t>melhor compreensão dos diferentes territórios que compõem a estrutura urbana</a:t>
            </a:r>
            <a:r>
              <a:rPr lang="pt-BR" sz="2000" kern="0" dirty="0">
                <a:solidFill>
                  <a:srgbClr val="000066"/>
                </a:solidFill>
                <a:latin typeface="IBM Plex Serif" panose="02060503050406000203" pitchFamily="18" charset="77"/>
                <a:cs typeface="Georgia"/>
              </a:rPr>
              <a:t>. </a:t>
            </a:r>
          </a:p>
          <a:p>
            <a:pPr marL="0" indent="0" eaLnBrk="1" hangingPunct="1">
              <a:lnSpc>
                <a:spcPct val="120000"/>
              </a:lnSpc>
              <a:defRPr/>
            </a:pPr>
            <a:endParaRPr lang="pt-BR" sz="2000" kern="0" dirty="0">
              <a:solidFill>
                <a:srgbClr val="000066"/>
              </a:solidFill>
              <a:latin typeface="IBM Plex Serif" panose="02060503050406000203" pitchFamily="18" charset="77"/>
              <a:cs typeface="Georgia"/>
            </a:endParaRPr>
          </a:p>
        </p:txBody>
      </p:sp>
    </p:spTree>
    <p:extLst>
      <p:ext uri="{BB962C8B-B14F-4D97-AF65-F5344CB8AC3E}">
        <p14:creationId xmlns:p14="http://schemas.microsoft.com/office/powerpoint/2010/main" val="752708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pt-BR" dirty="0"/>
              <a:t>Retire os </a:t>
            </a:r>
            <a:r>
              <a:rPr lang="ja-JP" altLang="pt-BR"/>
              <a:t>“</a:t>
            </a:r>
            <a:r>
              <a:rPr lang="pt-BR" altLang="ja-JP" dirty="0"/>
              <a:t>narizes de </a:t>
            </a:r>
            <a:r>
              <a:rPr lang="pt-BR" altLang="ja-JP" dirty="0" err="1"/>
              <a:t>cêra</a:t>
            </a:r>
            <a:r>
              <a:rPr lang="ja-JP" altLang="pt-BR"/>
              <a:t>”</a:t>
            </a:r>
            <a:r>
              <a:rPr lang="pt-BR" altLang="ja-JP" dirty="0"/>
              <a:t> de seu texto</a:t>
            </a:r>
            <a:endParaRPr lang="pt-BR" dirty="0"/>
          </a:p>
        </p:txBody>
      </p:sp>
      <p:sp>
        <p:nvSpPr>
          <p:cNvPr id="50179" name="Rectangle 3"/>
          <p:cNvSpPr>
            <a:spLocks noGrp="1" noChangeArrowheads="1"/>
          </p:cNvSpPr>
          <p:nvPr>
            <p:ph type="body" idx="1"/>
          </p:nvPr>
        </p:nvSpPr>
        <p:spPr>
          <a:xfrm>
            <a:off x="685800" y="1524000"/>
            <a:ext cx="5638800" cy="3581400"/>
          </a:xfrm>
          <a:solidFill>
            <a:schemeClr val="accent2">
              <a:lumMod val="20000"/>
              <a:lumOff val="80000"/>
            </a:schemeClr>
          </a:solidFill>
        </p:spPr>
        <p:txBody>
          <a:bodyPr/>
          <a:lstStyle/>
          <a:p>
            <a:pPr marL="0" indent="0" eaLnBrk="1" hangingPunct="1">
              <a:lnSpc>
                <a:spcPct val="114000"/>
              </a:lnSpc>
              <a:buFont typeface="Wingdings" charset="0"/>
              <a:buNone/>
              <a:defRPr/>
            </a:pPr>
            <a:r>
              <a:rPr lang="pt-BR" sz="2000" dirty="0">
                <a:solidFill>
                  <a:srgbClr val="6C0000"/>
                </a:solidFill>
                <a:latin typeface="IBM Plex Serif" panose="02060503050406000203" pitchFamily="18" charset="77"/>
                <a:cs typeface="Georgia"/>
              </a:rPr>
              <a:t>Apesar da predominância de produção e análise de dados urbanos voltados para a totalidade da cidade, sem apreciar as diferenciações </a:t>
            </a:r>
            <a:r>
              <a:rPr lang="pt-BR" sz="2000" dirty="0" err="1">
                <a:solidFill>
                  <a:srgbClr val="6C0000"/>
                </a:solidFill>
                <a:latin typeface="IBM Plex Serif" panose="02060503050406000203" pitchFamily="18" charset="77"/>
                <a:cs typeface="Georgia"/>
              </a:rPr>
              <a:t>intra</a:t>
            </a:r>
            <a:r>
              <a:rPr lang="pt-BR" sz="2000" dirty="0">
                <a:solidFill>
                  <a:srgbClr val="6C0000"/>
                </a:solidFill>
                <a:latin typeface="IBM Plex Serif" panose="02060503050406000203" pitchFamily="18" charset="77"/>
                <a:cs typeface="Georgia"/>
              </a:rPr>
              <a:t>-urbanas</a:t>
            </a:r>
            <a:r>
              <a:rPr lang="pt-BR" sz="2000" dirty="0">
                <a:solidFill>
                  <a:srgbClr val="000066"/>
                </a:solidFill>
                <a:latin typeface="IBM Plex Serif" panose="02060503050406000203" pitchFamily="18" charset="77"/>
                <a:cs typeface="Georgia"/>
              </a:rPr>
              <a:t>, a partir de meados da década de 90 começam a surgir experiências de construção de indicadores </a:t>
            </a:r>
            <a:r>
              <a:rPr lang="pt-BR" sz="2000" dirty="0" err="1">
                <a:solidFill>
                  <a:srgbClr val="000066"/>
                </a:solidFill>
                <a:latin typeface="IBM Plex Serif" panose="02060503050406000203" pitchFamily="18" charset="77"/>
                <a:cs typeface="Georgia"/>
              </a:rPr>
              <a:t>intra</a:t>
            </a:r>
            <a:r>
              <a:rPr lang="pt-BR" sz="2000" dirty="0">
                <a:solidFill>
                  <a:srgbClr val="000066"/>
                </a:solidFill>
                <a:latin typeface="IBM Plex Serif" panose="02060503050406000203" pitchFamily="18" charset="77"/>
                <a:cs typeface="Georgia"/>
              </a:rPr>
              <a:t>-urbanos como alternativa </a:t>
            </a:r>
            <a:r>
              <a:rPr lang="pt-BR" sz="2000" dirty="0">
                <a:solidFill>
                  <a:srgbClr val="6C0000"/>
                </a:solidFill>
                <a:latin typeface="IBM Plex Serif" panose="02060503050406000203" pitchFamily="18" charset="77"/>
                <a:cs typeface="Georgia"/>
              </a:rPr>
              <a:t>para um novo modo de apreender a</a:t>
            </a:r>
            <a:r>
              <a:rPr lang="pt-BR" sz="2000" dirty="0">
                <a:solidFill>
                  <a:srgbClr val="000066"/>
                </a:solidFill>
                <a:latin typeface="IBM Plex Serif" panose="02060503050406000203" pitchFamily="18" charset="77"/>
                <a:cs typeface="Georgia"/>
              </a:rPr>
              <a:t> dinâmica das cidades brasileiras, </a:t>
            </a:r>
            <a:r>
              <a:rPr lang="pt-BR" sz="2000" dirty="0">
                <a:solidFill>
                  <a:srgbClr val="6C0000"/>
                </a:solidFill>
                <a:latin typeface="IBM Plex Serif" panose="02060503050406000203" pitchFamily="18" charset="77"/>
                <a:cs typeface="Georgia"/>
              </a:rPr>
              <a:t>formalizando e representando conceitos</a:t>
            </a:r>
            <a:r>
              <a:rPr lang="pt-BR" sz="2000" dirty="0">
                <a:solidFill>
                  <a:srgbClr val="000066"/>
                </a:solidFill>
                <a:latin typeface="IBM Plex Serif" panose="02060503050406000203" pitchFamily="18" charset="77"/>
                <a:cs typeface="Georgia"/>
              </a:rPr>
              <a:t>. </a:t>
            </a:r>
          </a:p>
          <a:p>
            <a:pPr marL="0" indent="0" eaLnBrk="1" hangingPunct="1">
              <a:lnSpc>
                <a:spcPct val="114000"/>
              </a:lnSpc>
              <a:defRPr/>
            </a:pPr>
            <a:endParaRPr lang="pt-BR" sz="2000" dirty="0">
              <a:solidFill>
                <a:srgbClr val="000066"/>
              </a:solidFill>
              <a:latin typeface="IBM Plex Serif" panose="02060503050406000203" pitchFamily="18" charset="77"/>
              <a:cs typeface="Georgia"/>
            </a:endParaRPr>
          </a:p>
          <a:p>
            <a:pPr marL="0" indent="0" eaLnBrk="1" hangingPunct="1">
              <a:lnSpc>
                <a:spcPct val="114000"/>
              </a:lnSpc>
              <a:spcBef>
                <a:spcPct val="0"/>
              </a:spcBef>
              <a:buFont typeface="Wingdings" charset="0"/>
              <a:buNone/>
              <a:defRPr/>
            </a:pPr>
            <a:endParaRPr lang="pt-BR" sz="2000" dirty="0">
              <a:solidFill>
                <a:srgbClr val="000066"/>
              </a:solidFill>
              <a:latin typeface="IBM Plex Serif" panose="02060503050406000203" pitchFamily="18" charset="77"/>
              <a:cs typeface="Georgia"/>
            </a:endParaRPr>
          </a:p>
        </p:txBody>
      </p:sp>
      <p:pic>
        <p:nvPicPr>
          <p:cNvPr id="84995" name="Picture 5" descr="http://1.bp.blogspot.com/_27XQq6DQXLM/R9lQ0WQUNDI/AAAAAAAAAOs/BFDsQSQGakk/s400/enrol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0" y="1524000"/>
            <a:ext cx="2698750" cy="3581400"/>
          </a:xfrm>
          <a:prstGeom prst="rect">
            <a:avLst/>
          </a:prstGeom>
          <a:noFill/>
          <a:ln w="952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pt-BR" dirty="0"/>
              <a:t>Retire os </a:t>
            </a:r>
            <a:r>
              <a:rPr lang="ja-JP" altLang="pt-BR"/>
              <a:t>“</a:t>
            </a:r>
            <a:r>
              <a:rPr lang="pt-BR" altLang="ja-JP" dirty="0"/>
              <a:t>narizes de </a:t>
            </a:r>
            <a:r>
              <a:rPr lang="pt-BR" altLang="ja-JP" dirty="0" err="1"/>
              <a:t>cêra</a:t>
            </a:r>
            <a:r>
              <a:rPr lang="ja-JP" altLang="pt-BR"/>
              <a:t>”</a:t>
            </a:r>
            <a:r>
              <a:rPr lang="pt-BR" altLang="ja-JP" dirty="0"/>
              <a:t> de seu texto</a:t>
            </a:r>
            <a:endParaRPr lang="pt-BR" dirty="0"/>
          </a:p>
        </p:txBody>
      </p:sp>
      <p:sp>
        <p:nvSpPr>
          <p:cNvPr id="50179" name="Rectangle 3"/>
          <p:cNvSpPr>
            <a:spLocks noGrp="1" noChangeArrowheads="1"/>
          </p:cNvSpPr>
          <p:nvPr>
            <p:ph type="body" idx="1"/>
          </p:nvPr>
        </p:nvSpPr>
        <p:spPr>
          <a:xfrm>
            <a:off x="685800" y="1524000"/>
            <a:ext cx="5638800" cy="3581400"/>
          </a:xfrm>
          <a:solidFill>
            <a:schemeClr val="accent2">
              <a:lumMod val="20000"/>
              <a:lumOff val="80000"/>
            </a:schemeClr>
          </a:solidFill>
        </p:spPr>
        <p:txBody>
          <a:bodyPr/>
          <a:lstStyle/>
          <a:p>
            <a:pPr marL="0" indent="0" eaLnBrk="1" hangingPunct="1">
              <a:lnSpc>
                <a:spcPct val="114000"/>
              </a:lnSpc>
              <a:buFont typeface="Wingdings" charset="0"/>
              <a:buNone/>
              <a:defRPr/>
            </a:pPr>
            <a:r>
              <a:rPr lang="pt-BR" sz="2000" dirty="0">
                <a:solidFill>
                  <a:srgbClr val="6C0000"/>
                </a:solidFill>
                <a:latin typeface="IBM Plex Serif" panose="02060503050406000203" pitchFamily="18" charset="77"/>
                <a:cs typeface="Georgia"/>
              </a:rPr>
              <a:t>Apesar da predominância de produção e análise de dados urbanos voltados para a totalidade da cidade, sem apreciar as diferenciações </a:t>
            </a:r>
            <a:r>
              <a:rPr lang="pt-BR" sz="2000" dirty="0" err="1">
                <a:solidFill>
                  <a:srgbClr val="6C0000"/>
                </a:solidFill>
                <a:latin typeface="IBM Plex Serif" panose="02060503050406000203" pitchFamily="18" charset="77"/>
                <a:cs typeface="Georgia"/>
              </a:rPr>
              <a:t>intra</a:t>
            </a:r>
            <a:r>
              <a:rPr lang="pt-BR" sz="2000" dirty="0">
                <a:solidFill>
                  <a:srgbClr val="6C0000"/>
                </a:solidFill>
                <a:latin typeface="IBM Plex Serif" panose="02060503050406000203" pitchFamily="18" charset="77"/>
                <a:cs typeface="Georgia"/>
              </a:rPr>
              <a:t>-urbanas</a:t>
            </a:r>
            <a:r>
              <a:rPr lang="pt-BR" sz="2000" dirty="0">
                <a:solidFill>
                  <a:srgbClr val="000066"/>
                </a:solidFill>
                <a:latin typeface="IBM Plex Serif" panose="02060503050406000203" pitchFamily="18" charset="77"/>
                <a:cs typeface="Georgia"/>
              </a:rPr>
              <a:t>, a partir de meados da década de 90 começam a surgir experiências de construção de indicadores </a:t>
            </a:r>
            <a:r>
              <a:rPr lang="pt-BR" sz="2000" dirty="0" err="1">
                <a:solidFill>
                  <a:srgbClr val="000066"/>
                </a:solidFill>
                <a:latin typeface="IBM Plex Serif" panose="02060503050406000203" pitchFamily="18" charset="77"/>
                <a:cs typeface="Georgia"/>
              </a:rPr>
              <a:t>intra</a:t>
            </a:r>
            <a:r>
              <a:rPr lang="pt-BR" sz="2000" dirty="0">
                <a:solidFill>
                  <a:srgbClr val="000066"/>
                </a:solidFill>
                <a:latin typeface="IBM Plex Serif" panose="02060503050406000203" pitchFamily="18" charset="77"/>
                <a:cs typeface="Georgia"/>
              </a:rPr>
              <a:t>-urbanos como alternativa </a:t>
            </a:r>
            <a:r>
              <a:rPr lang="pt-BR" sz="2000" dirty="0">
                <a:solidFill>
                  <a:srgbClr val="6C0000"/>
                </a:solidFill>
                <a:latin typeface="IBM Plex Serif" panose="02060503050406000203" pitchFamily="18" charset="77"/>
                <a:cs typeface="Georgia"/>
              </a:rPr>
              <a:t>para um novo modo de apreender a</a:t>
            </a:r>
            <a:r>
              <a:rPr lang="pt-BR" sz="2000" dirty="0">
                <a:solidFill>
                  <a:srgbClr val="000066"/>
                </a:solidFill>
                <a:latin typeface="IBM Plex Serif" panose="02060503050406000203" pitchFamily="18" charset="77"/>
                <a:cs typeface="Georgia"/>
              </a:rPr>
              <a:t> dinâmica das cidades brasileiras, </a:t>
            </a:r>
            <a:r>
              <a:rPr lang="pt-BR" sz="2000" dirty="0">
                <a:solidFill>
                  <a:srgbClr val="6C0000"/>
                </a:solidFill>
                <a:latin typeface="IBM Plex Serif" panose="02060503050406000203" pitchFamily="18" charset="77"/>
                <a:cs typeface="Georgia"/>
              </a:rPr>
              <a:t>formalizando e representando conceitos</a:t>
            </a:r>
            <a:r>
              <a:rPr lang="pt-BR" sz="2000" dirty="0">
                <a:solidFill>
                  <a:srgbClr val="000066"/>
                </a:solidFill>
                <a:latin typeface="IBM Plex Serif" panose="02060503050406000203" pitchFamily="18" charset="77"/>
                <a:cs typeface="Georgia"/>
              </a:rPr>
              <a:t>. </a:t>
            </a:r>
          </a:p>
          <a:p>
            <a:pPr marL="0" indent="0" eaLnBrk="1" hangingPunct="1">
              <a:lnSpc>
                <a:spcPct val="114000"/>
              </a:lnSpc>
              <a:defRPr/>
            </a:pPr>
            <a:endParaRPr lang="pt-BR" sz="2000" dirty="0">
              <a:solidFill>
                <a:srgbClr val="000066"/>
              </a:solidFill>
              <a:latin typeface="IBM Plex Serif" panose="02060503050406000203" pitchFamily="18" charset="77"/>
              <a:cs typeface="Georgia"/>
            </a:endParaRPr>
          </a:p>
          <a:p>
            <a:pPr marL="0" indent="0" eaLnBrk="1" hangingPunct="1">
              <a:lnSpc>
                <a:spcPct val="114000"/>
              </a:lnSpc>
              <a:spcBef>
                <a:spcPct val="0"/>
              </a:spcBef>
              <a:buFont typeface="Wingdings" charset="0"/>
              <a:buNone/>
              <a:defRPr/>
            </a:pPr>
            <a:endParaRPr lang="pt-BR" sz="2000" dirty="0">
              <a:solidFill>
                <a:srgbClr val="000066"/>
              </a:solidFill>
              <a:latin typeface="IBM Plex Serif" panose="02060503050406000203" pitchFamily="18" charset="77"/>
              <a:cs typeface="Georgia"/>
            </a:endParaRPr>
          </a:p>
        </p:txBody>
      </p:sp>
      <p:pic>
        <p:nvPicPr>
          <p:cNvPr id="84995" name="Picture 5" descr="http://1.bp.blogspot.com/_27XQq6DQXLM/R9lQ0WQUNDI/AAAAAAAAAOs/BFDsQSQGakk/s400/enrol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0" y="1524000"/>
            <a:ext cx="2546350" cy="3581400"/>
          </a:xfrm>
          <a:prstGeom prst="rect">
            <a:avLst/>
          </a:prstGeom>
          <a:noFill/>
          <a:ln w="9525">
            <a:solidFill>
              <a:srgbClr val="000066"/>
            </a:solidFill>
            <a:miter lim="800000"/>
            <a:headEnd/>
            <a:tailEnd/>
          </a:ln>
          <a:extLst>
            <a:ext uri="{909E8E84-426E-40dd-AFC4-6F175D3DCCD1}">
              <a14:hiddenFill xmlns:a14="http://schemas.microsoft.com/office/drawing/2010/main" xmlns="">
                <a:solidFill>
                  <a:srgbClr val="FFFFFF"/>
                </a:solidFill>
              </a14:hiddenFill>
            </a:ext>
          </a:extLst>
        </p:spPr>
      </p:pic>
      <p:sp>
        <p:nvSpPr>
          <p:cNvPr id="5" name="Retângulo 3">
            <a:extLst>
              <a:ext uri="{FF2B5EF4-FFF2-40B4-BE49-F238E27FC236}">
                <a16:creationId xmlns:a16="http://schemas.microsoft.com/office/drawing/2014/main" id="{7B115615-9251-B34D-91B8-B609BB579419}"/>
              </a:ext>
            </a:extLst>
          </p:cNvPr>
          <p:cNvSpPr/>
          <p:nvPr/>
        </p:nvSpPr>
        <p:spPr>
          <a:xfrm>
            <a:off x="685800" y="5441406"/>
            <a:ext cx="8339138" cy="1118511"/>
          </a:xfrm>
          <a:prstGeom prst="rect">
            <a:avLst/>
          </a:prstGeom>
          <a:solidFill>
            <a:schemeClr val="accent2">
              <a:lumMod val="20000"/>
              <a:lumOff val="80000"/>
            </a:schemeClr>
          </a:solidFill>
        </p:spPr>
        <p:txBody>
          <a:bodyPr>
            <a:spAutoFit/>
          </a:bodyPr>
          <a:lstStyle/>
          <a:p>
            <a:pPr>
              <a:lnSpc>
                <a:spcPct val="114000"/>
              </a:lnSpc>
              <a:defRPr/>
            </a:pPr>
            <a:r>
              <a:rPr lang="pt-BR" sz="2000" dirty="0">
                <a:solidFill>
                  <a:srgbClr val="000066"/>
                </a:solidFill>
                <a:latin typeface="IBM Plex Serif" panose="02060503050406000203" pitchFamily="18" charset="77"/>
                <a:cs typeface="Georgia"/>
              </a:rPr>
              <a:t>A partir de meados da década de 90, diversos pesquisadores começaram a usar indicadores </a:t>
            </a:r>
            <a:r>
              <a:rPr lang="pt-BR" sz="2000" dirty="0" err="1">
                <a:solidFill>
                  <a:srgbClr val="000066"/>
                </a:solidFill>
                <a:latin typeface="IBM Plex Serif" panose="02060503050406000203" pitchFamily="18" charset="77"/>
                <a:cs typeface="Georgia"/>
              </a:rPr>
              <a:t>intra-urbanos</a:t>
            </a:r>
            <a:r>
              <a:rPr lang="pt-BR" sz="2000" dirty="0">
                <a:solidFill>
                  <a:srgbClr val="000066"/>
                </a:solidFill>
                <a:latin typeface="IBM Plex Serif" panose="02060503050406000203" pitchFamily="18" charset="77"/>
                <a:cs typeface="Georgia"/>
              </a:rPr>
              <a:t> para capturar as diferenças que existem no interior das cidades brasileiras. </a:t>
            </a:r>
          </a:p>
        </p:txBody>
      </p:sp>
    </p:spTree>
    <p:extLst>
      <p:ext uri="{BB962C8B-B14F-4D97-AF65-F5344CB8AC3E}">
        <p14:creationId xmlns:p14="http://schemas.microsoft.com/office/powerpoint/2010/main" val="67093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ítulo 1"/>
          <p:cNvSpPr>
            <a:spLocks noGrp="1"/>
          </p:cNvSpPr>
          <p:nvPr>
            <p:ph type="title"/>
          </p:nvPr>
        </p:nvSpPr>
        <p:spPr/>
        <p:txBody>
          <a:bodyPr/>
          <a:lstStyle/>
          <a:p>
            <a:r>
              <a:rPr lang="pt-BR" dirty="0"/>
              <a:t>As dicas de George Orwell</a:t>
            </a:r>
          </a:p>
        </p:txBody>
      </p:sp>
      <p:sp>
        <p:nvSpPr>
          <p:cNvPr id="5" name="Retângulo 4"/>
          <p:cNvSpPr/>
          <p:nvPr/>
        </p:nvSpPr>
        <p:spPr>
          <a:xfrm>
            <a:off x="703217" y="1295400"/>
            <a:ext cx="5833412" cy="4862870"/>
          </a:xfrm>
          <a:prstGeom prst="rect">
            <a:avLst/>
          </a:prstGeom>
          <a:solidFill>
            <a:schemeClr val="accent2">
              <a:lumMod val="20000"/>
              <a:lumOff val="80000"/>
            </a:schemeClr>
          </a:solidFill>
        </p:spPr>
        <p:txBody>
          <a:bodyPr wrap="square">
            <a:spAutoFit/>
          </a:bodyPr>
          <a:lstStyle/>
          <a:p>
            <a:pPr>
              <a:spcBef>
                <a:spcPts val="600"/>
              </a:spcBef>
              <a:spcAft>
                <a:spcPts val="600"/>
              </a:spcAft>
              <a:defRPr/>
            </a:pPr>
            <a:r>
              <a:rPr lang="en-US" sz="2000" dirty="0">
                <a:solidFill>
                  <a:srgbClr val="000066"/>
                </a:solidFill>
                <a:latin typeface="IBM Plex Serif" panose="02060503050406000203" pitchFamily="18" charset="77"/>
                <a:ea typeface="+mn-ea"/>
                <a:cs typeface="Georgia"/>
              </a:rPr>
              <a:t>Never use a metaphor, simile, or other figure of speech which you are used to seeing in print.</a:t>
            </a:r>
          </a:p>
          <a:p>
            <a:pPr>
              <a:spcBef>
                <a:spcPts val="600"/>
              </a:spcBef>
              <a:spcAft>
                <a:spcPts val="600"/>
              </a:spcAft>
              <a:defRPr/>
            </a:pPr>
            <a:r>
              <a:rPr lang="en-US" sz="2000" dirty="0">
                <a:solidFill>
                  <a:srgbClr val="000066"/>
                </a:solidFill>
                <a:latin typeface="IBM Plex Serif" panose="02060503050406000203" pitchFamily="18" charset="77"/>
                <a:ea typeface="+mn-ea"/>
                <a:cs typeface="Georgia"/>
              </a:rPr>
              <a:t>Never use a long word where a short one will do.</a:t>
            </a:r>
          </a:p>
          <a:p>
            <a:pPr>
              <a:spcBef>
                <a:spcPts val="600"/>
              </a:spcBef>
              <a:spcAft>
                <a:spcPts val="600"/>
              </a:spcAft>
              <a:defRPr/>
            </a:pPr>
            <a:r>
              <a:rPr lang="en-US" sz="2000" dirty="0">
                <a:solidFill>
                  <a:srgbClr val="000066"/>
                </a:solidFill>
                <a:latin typeface="IBM Plex Serif" panose="02060503050406000203" pitchFamily="18" charset="77"/>
                <a:ea typeface="+mn-ea"/>
                <a:cs typeface="Georgia"/>
              </a:rPr>
              <a:t>If it is possible to cut a word out, always cut it out.</a:t>
            </a:r>
          </a:p>
          <a:p>
            <a:pPr>
              <a:spcBef>
                <a:spcPts val="600"/>
              </a:spcBef>
              <a:spcAft>
                <a:spcPts val="600"/>
              </a:spcAft>
              <a:defRPr/>
            </a:pPr>
            <a:r>
              <a:rPr lang="en-US" sz="2000" dirty="0">
                <a:solidFill>
                  <a:srgbClr val="000066"/>
                </a:solidFill>
                <a:latin typeface="IBM Plex Serif" panose="02060503050406000203" pitchFamily="18" charset="77"/>
                <a:ea typeface="+mn-ea"/>
                <a:cs typeface="Georgia"/>
              </a:rPr>
              <a:t>Never use the passive where you can use the active.</a:t>
            </a:r>
          </a:p>
          <a:p>
            <a:pPr>
              <a:spcBef>
                <a:spcPts val="600"/>
              </a:spcBef>
              <a:spcAft>
                <a:spcPts val="600"/>
              </a:spcAft>
              <a:defRPr/>
            </a:pPr>
            <a:r>
              <a:rPr lang="en-US" sz="2000" dirty="0">
                <a:solidFill>
                  <a:srgbClr val="000066"/>
                </a:solidFill>
                <a:latin typeface="IBM Plex Serif" panose="02060503050406000203" pitchFamily="18" charset="77"/>
                <a:ea typeface="+mn-ea"/>
                <a:cs typeface="Georgia"/>
              </a:rPr>
              <a:t>Never use a foreign phrase, a scientific word, or a jargon word if you can think of an everyday English equivalent.</a:t>
            </a:r>
          </a:p>
          <a:p>
            <a:pPr>
              <a:spcBef>
                <a:spcPts val="600"/>
              </a:spcBef>
              <a:spcAft>
                <a:spcPts val="600"/>
              </a:spcAft>
              <a:defRPr/>
            </a:pPr>
            <a:r>
              <a:rPr lang="en-US" sz="2000" dirty="0">
                <a:solidFill>
                  <a:srgbClr val="000066"/>
                </a:solidFill>
                <a:latin typeface="IBM Plex Serif" panose="02060503050406000203" pitchFamily="18" charset="77"/>
                <a:ea typeface="+mn-ea"/>
                <a:cs typeface="Georgia"/>
              </a:rPr>
              <a:t>Break any of these rules sooner than say anything outright barbarous.</a:t>
            </a:r>
          </a:p>
        </p:txBody>
      </p:sp>
      <p:pic>
        <p:nvPicPr>
          <p:cNvPr id="34819" name="Picture 2" descr="File:GeoreOr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85800"/>
            <a:ext cx="2249488"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ítulo 1"/>
          <p:cNvSpPr>
            <a:spLocks noGrp="1"/>
          </p:cNvSpPr>
          <p:nvPr>
            <p:ph type="title"/>
          </p:nvPr>
        </p:nvSpPr>
        <p:spPr/>
        <p:txBody>
          <a:bodyPr/>
          <a:lstStyle/>
          <a:p>
            <a:r>
              <a:rPr lang="pt-BR" sz="2800" dirty="0"/>
              <a:t>Abuse dos verbos, modere nos substantivos</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53" y="1828800"/>
            <a:ext cx="4520222" cy="357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ângulo 4"/>
          <p:cNvSpPr/>
          <p:nvPr/>
        </p:nvSpPr>
        <p:spPr>
          <a:xfrm>
            <a:off x="5410200" y="2438400"/>
            <a:ext cx="3429000" cy="2678113"/>
          </a:xfrm>
          <a:prstGeom prst="rect">
            <a:avLst/>
          </a:prstGeom>
          <a:solidFill>
            <a:schemeClr val="accent6">
              <a:lumMod val="20000"/>
              <a:lumOff val="80000"/>
            </a:schemeClr>
          </a:solidFill>
        </p:spPr>
        <p:txBody>
          <a:bodyPr>
            <a:spAutoFit/>
          </a:bodyPr>
          <a:lstStyle/>
          <a:p>
            <a:pPr>
              <a:defRPr/>
            </a:pPr>
            <a:r>
              <a:rPr lang="pt-BR" sz="2400" dirty="0" err="1">
                <a:solidFill>
                  <a:srgbClr val="000066"/>
                </a:solidFill>
                <a:latin typeface="IBM Plex Sans" panose="020B0503050203000203" pitchFamily="34" charset="77"/>
                <a:ea typeface="+mn-ea"/>
                <a:cs typeface="+mn-cs"/>
              </a:rPr>
              <a:t>discover</a:t>
            </a:r>
            <a:r>
              <a:rPr lang="pt-BR" sz="2400" dirty="0">
                <a:solidFill>
                  <a:srgbClr val="000066"/>
                </a:solidFill>
                <a:latin typeface="IBM Plex Sans" panose="020B0503050203000203" pitchFamily="34" charset="77"/>
                <a:ea typeface="+mn-ea"/>
                <a:cs typeface="+mn-cs"/>
              </a:rPr>
              <a:t>       </a:t>
            </a:r>
            <a:r>
              <a:rPr lang="pt-BR" sz="2400" dirty="0" err="1">
                <a:solidFill>
                  <a:srgbClr val="6C0000"/>
                </a:solidFill>
                <a:latin typeface="IBM Plex Sans" panose="020B0503050203000203" pitchFamily="34" charset="77"/>
                <a:ea typeface="+mn-ea"/>
                <a:cs typeface="+mn-cs"/>
              </a:rPr>
              <a:t>discovery</a:t>
            </a:r>
            <a:endParaRPr lang="pt-BR" sz="2400" dirty="0">
              <a:solidFill>
                <a:srgbClr val="6C0000"/>
              </a:solidFill>
              <a:latin typeface="IBM Plex Sans" panose="020B0503050203000203" pitchFamily="34" charset="77"/>
              <a:ea typeface="+mn-ea"/>
              <a:cs typeface="+mn-cs"/>
            </a:endParaRPr>
          </a:p>
          <a:p>
            <a:pPr>
              <a:defRPr/>
            </a:pPr>
            <a:r>
              <a:rPr lang="pt-BR" sz="2400" dirty="0">
                <a:solidFill>
                  <a:srgbClr val="000066"/>
                </a:solidFill>
                <a:latin typeface="IBM Plex Sans" panose="020B0503050203000203" pitchFamily="34" charset="77"/>
                <a:ea typeface="+mn-ea"/>
                <a:cs typeface="+mn-cs"/>
              </a:rPr>
              <a:t>move 	          </a:t>
            </a:r>
            <a:r>
              <a:rPr lang="pt-BR" sz="2400" dirty="0" err="1">
                <a:solidFill>
                  <a:srgbClr val="6C0000"/>
                </a:solidFill>
                <a:latin typeface="IBM Plex Sans" panose="020B0503050203000203" pitchFamily="34" charset="77"/>
                <a:ea typeface="+mn-ea"/>
                <a:cs typeface="+mn-cs"/>
              </a:rPr>
              <a:t>movement</a:t>
            </a:r>
            <a:endParaRPr lang="pt-BR" sz="2400" dirty="0">
              <a:solidFill>
                <a:srgbClr val="6C0000"/>
              </a:solidFill>
              <a:latin typeface="IBM Plex Sans" panose="020B0503050203000203" pitchFamily="34" charset="77"/>
              <a:ea typeface="+mn-ea"/>
              <a:cs typeface="+mn-cs"/>
            </a:endParaRPr>
          </a:p>
          <a:p>
            <a:pPr>
              <a:defRPr/>
            </a:pPr>
            <a:r>
              <a:rPr lang="pt-BR" sz="2400" dirty="0" err="1">
                <a:solidFill>
                  <a:srgbClr val="000066"/>
                </a:solidFill>
                <a:latin typeface="IBM Plex Sans" panose="020B0503050203000203" pitchFamily="34" charset="77"/>
                <a:ea typeface="+mn-ea"/>
                <a:cs typeface="+mn-cs"/>
              </a:rPr>
              <a:t>resist</a:t>
            </a:r>
            <a:r>
              <a:rPr lang="pt-BR" sz="2400" dirty="0">
                <a:solidFill>
                  <a:srgbClr val="000066"/>
                </a:solidFill>
                <a:latin typeface="IBM Plex Sans" panose="020B0503050203000203" pitchFamily="34" charset="77"/>
                <a:ea typeface="+mn-ea"/>
                <a:cs typeface="+mn-cs"/>
              </a:rPr>
              <a:t> 	          </a:t>
            </a:r>
            <a:r>
              <a:rPr lang="pt-BR" sz="2400" dirty="0" err="1">
                <a:solidFill>
                  <a:srgbClr val="6C0000"/>
                </a:solidFill>
                <a:latin typeface="IBM Plex Sans" panose="020B0503050203000203" pitchFamily="34" charset="77"/>
                <a:ea typeface="+mn-ea"/>
                <a:cs typeface="+mn-cs"/>
              </a:rPr>
              <a:t>resistance</a:t>
            </a:r>
            <a:endParaRPr lang="pt-BR" sz="2400" dirty="0">
              <a:solidFill>
                <a:srgbClr val="6C0000"/>
              </a:solidFill>
              <a:latin typeface="IBM Plex Sans" panose="020B0503050203000203" pitchFamily="34" charset="77"/>
              <a:ea typeface="+mn-ea"/>
              <a:cs typeface="+mn-cs"/>
            </a:endParaRPr>
          </a:p>
          <a:p>
            <a:pPr>
              <a:defRPr/>
            </a:pPr>
            <a:r>
              <a:rPr lang="pt-BR" sz="2400" dirty="0" err="1">
                <a:solidFill>
                  <a:srgbClr val="000066"/>
                </a:solidFill>
                <a:latin typeface="IBM Plex Sans" panose="020B0503050203000203" pitchFamily="34" charset="77"/>
                <a:ea typeface="+mn-ea"/>
                <a:cs typeface="+mn-cs"/>
              </a:rPr>
              <a:t>react</a:t>
            </a:r>
            <a:r>
              <a:rPr lang="pt-BR" sz="2400" dirty="0">
                <a:solidFill>
                  <a:srgbClr val="000066"/>
                </a:solidFill>
                <a:latin typeface="IBM Plex Sans" panose="020B0503050203000203" pitchFamily="34" charset="77"/>
                <a:ea typeface="+mn-ea"/>
                <a:cs typeface="+mn-cs"/>
              </a:rPr>
              <a:t> 	          </a:t>
            </a:r>
            <a:r>
              <a:rPr lang="pt-BR" sz="2400" dirty="0" err="1">
                <a:solidFill>
                  <a:srgbClr val="6C0000"/>
                </a:solidFill>
                <a:latin typeface="IBM Plex Sans" panose="020B0503050203000203" pitchFamily="34" charset="77"/>
                <a:ea typeface="+mn-ea"/>
                <a:cs typeface="+mn-cs"/>
              </a:rPr>
              <a:t>reaction</a:t>
            </a:r>
            <a:endParaRPr lang="pt-BR" sz="2400" dirty="0">
              <a:solidFill>
                <a:srgbClr val="6C0000"/>
              </a:solidFill>
              <a:latin typeface="IBM Plex Sans" panose="020B0503050203000203" pitchFamily="34" charset="77"/>
              <a:ea typeface="+mn-ea"/>
              <a:cs typeface="+mn-cs"/>
            </a:endParaRPr>
          </a:p>
          <a:p>
            <a:pPr>
              <a:defRPr/>
            </a:pPr>
            <a:r>
              <a:rPr lang="pt-BR" sz="2400" dirty="0" err="1">
                <a:solidFill>
                  <a:srgbClr val="000066"/>
                </a:solidFill>
                <a:latin typeface="IBM Plex Sans" panose="020B0503050203000203" pitchFamily="34" charset="77"/>
                <a:ea typeface="+mn-ea"/>
                <a:cs typeface="+mn-cs"/>
              </a:rPr>
              <a:t>fail</a:t>
            </a:r>
            <a:r>
              <a:rPr lang="pt-BR" sz="2400" dirty="0">
                <a:solidFill>
                  <a:srgbClr val="000066"/>
                </a:solidFill>
                <a:latin typeface="IBM Plex Sans" panose="020B0503050203000203" pitchFamily="34" charset="77"/>
                <a:ea typeface="+mn-ea"/>
                <a:cs typeface="+mn-cs"/>
              </a:rPr>
              <a:t> 	          </a:t>
            </a:r>
            <a:r>
              <a:rPr lang="pt-BR" sz="2400" dirty="0" err="1">
                <a:solidFill>
                  <a:srgbClr val="6C0000"/>
                </a:solidFill>
                <a:latin typeface="IBM Plex Sans" panose="020B0503050203000203" pitchFamily="34" charset="77"/>
                <a:ea typeface="+mn-ea"/>
                <a:cs typeface="+mn-cs"/>
              </a:rPr>
              <a:t>failure</a:t>
            </a:r>
            <a:endParaRPr lang="pt-BR" sz="2400" dirty="0">
              <a:solidFill>
                <a:srgbClr val="6C0000"/>
              </a:solidFill>
              <a:latin typeface="IBM Plex Sans" panose="020B0503050203000203" pitchFamily="34" charset="77"/>
              <a:ea typeface="+mn-ea"/>
              <a:cs typeface="+mn-cs"/>
            </a:endParaRPr>
          </a:p>
          <a:p>
            <a:pPr>
              <a:defRPr/>
            </a:pPr>
            <a:r>
              <a:rPr lang="pt-BR" sz="2400" dirty="0">
                <a:solidFill>
                  <a:srgbClr val="000066"/>
                </a:solidFill>
                <a:latin typeface="IBM Plex Sans" panose="020B0503050203000203" pitchFamily="34" charset="77"/>
                <a:ea typeface="+mn-ea"/>
                <a:cs typeface="+mn-cs"/>
              </a:rPr>
              <a:t>refuse           </a:t>
            </a:r>
            <a:r>
              <a:rPr lang="pt-BR" sz="2400" dirty="0" err="1">
                <a:solidFill>
                  <a:srgbClr val="6C0000"/>
                </a:solidFill>
                <a:latin typeface="IBM Plex Sans" panose="020B0503050203000203" pitchFamily="34" charset="77"/>
                <a:ea typeface="+mn-ea"/>
                <a:cs typeface="+mn-cs"/>
              </a:rPr>
              <a:t>refusal</a:t>
            </a:r>
            <a:endParaRPr lang="pt-BR" sz="2400" dirty="0">
              <a:solidFill>
                <a:srgbClr val="6C0000"/>
              </a:solidFill>
              <a:latin typeface="IBM Plex Sans" panose="020B0503050203000203" pitchFamily="34" charset="77"/>
              <a:ea typeface="+mn-ea"/>
              <a:cs typeface="+mn-cs"/>
            </a:endParaRPr>
          </a:p>
          <a:p>
            <a:pPr>
              <a:defRPr/>
            </a:pPr>
            <a:r>
              <a:rPr lang="pt-BR" sz="2400" dirty="0" err="1">
                <a:solidFill>
                  <a:srgbClr val="000066"/>
                </a:solidFill>
                <a:latin typeface="IBM Plex Sans" panose="020B0503050203000203" pitchFamily="34" charset="77"/>
                <a:ea typeface="+mn-ea"/>
                <a:cs typeface="+mn-cs"/>
              </a:rPr>
              <a:t>think</a:t>
            </a:r>
            <a:r>
              <a:rPr lang="pt-BR" sz="2400" dirty="0">
                <a:solidFill>
                  <a:srgbClr val="000066"/>
                </a:solidFill>
                <a:latin typeface="IBM Plex Sans" panose="020B0503050203000203" pitchFamily="34" charset="77"/>
                <a:ea typeface="+mn-ea"/>
                <a:cs typeface="+mn-cs"/>
              </a:rPr>
              <a:t> </a:t>
            </a:r>
            <a:r>
              <a:rPr lang="pt-BR" sz="2400" dirty="0">
                <a:solidFill>
                  <a:srgbClr val="6C0000"/>
                </a:solidFill>
                <a:latin typeface="IBM Plex Sans" panose="020B0503050203000203" pitchFamily="34" charset="77"/>
                <a:ea typeface="+mn-ea"/>
                <a:cs typeface="+mn-cs"/>
              </a:rPr>
              <a:t>            </a:t>
            </a:r>
            <a:r>
              <a:rPr lang="pt-BR" sz="2400" dirty="0" err="1">
                <a:solidFill>
                  <a:srgbClr val="6C0000"/>
                </a:solidFill>
                <a:latin typeface="IBM Plex Sans" panose="020B0503050203000203" pitchFamily="34" charset="77"/>
                <a:ea typeface="+mn-ea"/>
                <a:cs typeface="+mn-cs"/>
              </a:rPr>
              <a:t>thought</a:t>
            </a:r>
            <a:endParaRPr lang="pt-BR" sz="2400" dirty="0">
              <a:solidFill>
                <a:srgbClr val="6C0000"/>
              </a:solidFill>
              <a:latin typeface="IBM Plex Sans" panose="020B0503050203000203" pitchFamily="34" charset="77"/>
              <a:ea typeface="+mn-ea"/>
              <a:cs typeface="+mn-cs"/>
            </a:endParaRPr>
          </a:p>
        </p:txBody>
      </p:sp>
      <p:sp>
        <p:nvSpPr>
          <p:cNvPr id="6" name="Retângulo 5"/>
          <p:cNvSpPr/>
          <p:nvPr/>
        </p:nvSpPr>
        <p:spPr>
          <a:xfrm>
            <a:off x="762000" y="5797550"/>
            <a:ext cx="8001000" cy="461665"/>
          </a:xfrm>
          <a:prstGeom prst="rect">
            <a:avLst/>
          </a:prstGeom>
          <a:solidFill>
            <a:schemeClr val="accent2">
              <a:lumMod val="20000"/>
              <a:lumOff val="80000"/>
            </a:schemeClr>
          </a:solidFill>
        </p:spPr>
        <p:txBody>
          <a:bodyPr wrap="square">
            <a:spAutoFit/>
          </a:bodyPr>
          <a:lstStyle/>
          <a:p>
            <a:pPr>
              <a:defRPr/>
            </a:pPr>
            <a:r>
              <a:rPr lang="pt-BR" sz="2400" dirty="0">
                <a:solidFill>
                  <a:srgbClr val="000066"/>
                </a:solidFill>
                <a:latin typeface="IBM Plex Sans" panose="020B0503050203000203" pitchFamily="34" charset="77"/>
                <a:cs typeface="+mn-cs"/>
              </a:rPr>
              <a:t>Evite as </a:t>
            </a:r>
            <a:r>
              <a:rPr lang="pt-BR" sz="2400" dirty="0" err="1">
                <a:solidFill>
                  <a:srgbClr val="000066"/>
                </a:solidFill>
                <a:latin typeface="IBM Plex Sans" panose="020B0503050203000203" pitchFamily="34" charset="77"/>
                <a:cs typeface="+mn-cs"/>
              </a:rPr>
              <a:t>nominalizações</a:t>
            </a:r>
            <a:r>
              <a:rPr lang="pt-BR" sz="2400" dirty="0">
                <a:solidFill>
                  <a:srgbClr val="000066"/>
                </a:solidFill>
                <a:latin typeface="IBM Plex Sans" panose="020B0503050203000203" pitchFamily="34" charset="77"/>
                <a:cs typeface="+mn-cs"/>
              </a:rPr>
              <a:t>. Use sempre os verbos originais.  </a:t>
            </a:r>
            <a:endParaRPr lang="en-US" sz="2400" dirty="0">
              <a:solidFill>
                <a:srgbClr val="000066"/>
              </a:solidFill>
              <a:latin typeface="IBM Plex Sans" panose="020B0503050203000203" pitchFamily="34" charset="77"/>
              <a:cs typeface="+mn-cs"/>
            </a:endParaRPr>
          </a:p>
        </p:txBody>
      </p:sp>
      <p:sp>
        <p:nvSpPr>
          <p:cNvPr id="7" name="Retângulo 6"/>
          <p:cNvSpPr/>
          <p:nvPr/>
        </p:nvSpPr>
        <p:spPr>
          <a:xfrm>
            <a:off x="990600" y="1295400"/>
            <a:ext cx="7086600" cy="461963"/>
          </a:xfrm>
          <a:prstGeom prst="rect">
            <a:avLst/>
          </a:prstGeom>
          <a:noFill/>
        </p:spPr>
        <p:txBody>
          <a:bodyPr>
            <a:spAutoFit/>
          </a:bodyPr>
          <a:lstStyle/>
          <a:p>
            <a:pPr>
              <a:defRPr/>
            </a:pPr>
            <a:r>
              <a:rPr lang="pt-BR" sz="2400" dirty="0" err="1">
                <a:solidFill>
                  <a:srgbClr val="000066"/>
                </a:solidFill>
                <a:latin typeface="IBM Plex Sans" panose="020B0503050203000203" pitchFamily="34" charset="77"/>
                <a:cs typeface="+mn-cs"/>
              </a:rPr>
              <a:t>Nominalizações</a:t>
            </a:r>
            <a:r>
              <a:rPr lang="pt-BR" sz="2400" dirty="0">
                <a:solidFill>
                  <a:srgbClr val="000066"/>
                </a:solidFill>
                <a:latin typeface="IBM Plex Sans" panose="020B0503050203000203" pitchFamily="34" charset="77"/>
                <a:cs typeface="+mn-cs"/>
              </a:rPr>
              <a:t>: substantivos derivados de verbos  </a:t>
            </a:r>
            <a:endParaRPr lang="en-US" sz="2400" dirty="0">
              <a:solidFill>
                <a:srgbClr val="000066"/>
              </a:solidFill>
              <a:latin typeface="IBM Plex Sans" panose="020B0503050203000203" pitchFamily="34" charset="77"/>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pt-BR" dirty="0"/>
              <a:t>Verbos e palavras simples onde couber</a:t>
            </a:r>
          </a:p>
        </p:txBody>
      </p:sp>
      <p:sp>
        <p:nvSpPr>
          <p:cNvPr id="36867" name="Rectangle 3"/>
          <p:cNvSpPr>
            <a:spLocks noGrp="1" noChangeArrowheads="1"/>
          </p:cNvSpPr>
          <p:nvPr>
            <p:ph type="body" idx="1"/>
          </p:nvPr>
        </p:nvSpPr>
        <p:spPr>
          <a:xfrm>
            <a:off x="685800" y="1371600"/>
            <a:ext cx="8191500" cy="1600200"/>
          </a:xfrm>
          <a:solidFill>
            <a:schemeClr val="accent6">
              <a:lumMod val="20000"/>
              <a:lumOff val="80000"/>
            </a:schemeClr>
          </a:solidFill>
        </p:spPr>
        <p:txBody>
          <a:bodyPr/>
          <a:lstStyle/>
          <a:p>
            <a:pPr marL="0" indent="0" eaLnBrk="1" hangingPunct="1">
              <a:lnSpc>
                <a:spcPct val="120000"/>
              </a:lnSpc>
              <a:buFont typeface="Wingdings" charset="0"/>
              <a:buNone/>
              <a:defRPr/>
            </a:pPr>
            <a:r>
              <a:rPr lang="pt-BR" sz="2000" dirty="0" err="1">
                <a:solidFill>
                  <a:srgbClr val="000066"/>
                </a:solidFill>
                <a:latin typeface="IBM Plex Serif" panose="02060503050406000203" pitchFamily="18" charset="77"/>
                <a:cs typeface="+mn-cs"/>
              </a:rPr>
              <a:t>This</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demonstrates</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an</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understanding</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of</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history</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diversity</a:t>
            </a:r>
            <a:r>
              <a:rPr lang="pt-BR" sz="2000" dirty="0">
                <a:solidFill>
                  <a:srgbClr val="C00000"/>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and</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commonality</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of</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peoples</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of</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nation</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a:solidFill>
                  <a:srgbClr val="C00000"/>
                </a:solidFill>
                <a:latin typeface="IBM Plex Serif" panose="02060503050406000203" pitchFamily="18" charset="77"/>
                <a:cs typeface="+mn-cs"/>
              </a:rPr>
              <a:t>reality</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of</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human</a:t>
            </a:r>
            <a:r>
              <a:rPr lang="pt-BR" sz="2000" dirty="0">
                <a:solidFill>
                  <a:srgbClr val="C00000"/>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interdependence</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need</a:t>
            </a:r>
            <a:r>
              <a:rPr lang="pt-BR" sz="2000" dirty="0">
                <a:solidFill>
                  <a:srgbClr val="C00000"/>
                </a:solidFill>
                <a:latin typeface="IBM Plex Serif" panose="02060503050406000203" pitchFamily="18" charset="77"/>
                <a:cs typeface="+mn-cs"/>
              </a:rPr>
              <a:t> for global </a:t>
            </a:r>
            <a:r>
              <a:rPr lang="pt-BR" sz="2000" dirty="0" err="1">
                <a:solidFill>
                  <a:srgbClr val="C00000"/>
                </a:solidFill>
                <a:latin typeface="IBM Plex Serif" panose="02060503050406000203" pitchFamily="18" charset="77"/>
                <a:cs typeface="+mn-cs"/>
              </a:rPr>
              <a:t>cooperation</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and</a:t>
            </a:r>
            <a:r>
              <a:rPr lang="pt-BR" sz="2000" dirty="0">
                <a:solidFill>
                  <a:srgbClr val="000066"/>
                </a:solidFill>
                <a:latin typeface="IBM Plex Serif" panose="02060503050406000203" pitchFamily="18" charset="77"/>
                <a:cs typeface="+mn-cs"/>
              </a:rPr>
              <a:t> a </a:t>
            </a:r>
            <a:r>
              <a:rPr lang="pt-BR" sz="2000" dirty="0">
                <a:solidFill>
                  <a:srgbClr val="C00000"/>
                </a:solidFill>
                <a:latin typeface="IBM Plex Serif" panose="02060503050406000203" pitchFamily="18" charset="77"/>
                <a:cs typeface="+mn-cs"/>
              </a:rPr>
              <a:t>multicultural perspective</a:t>
            </a:r>
            <a:r>
              <a:rPr lang="pt-BR" sz="2000" dirty="0">
                <a:solidFill>
                  <a:srgbClr val="000066"/>
                </a:solidFill>
                <a:latin typeface="IBM Plex Serif" panose="02060503050406000203" pitchFamily="18" charset="77"/>
                <a:cs typeface="+mn-cs"/>
              </a:rPr>
              <a:t>.</a:t>
            </a:r>
          </a:p>
          <a:p>
            <a:pPr marL="0" indent="0" eaLnBrk="1" hangingPunct="1">
              <a:lnSpc>
                <a:spcPct val="120000"/>
              </a:lnSpc>
              <a:defRPr/>
            </a:pPr>
            <a:endParaRPr lang="pt-BR" sz="2000" dirty="0">
              <a:solidFill>
                <a:srgbClr val="000066"/>
              </a:solidFill>
              <a:latin typeface="IBM Plex Serif" panose="02060503050406000203" pitchFamily="18" charset="77"/>
              <a:cs typeface="+mn-cs"/>
            </a:endParaRPr>
          </a:p>
          <a:p>
            <a:pPr marL="0" indent="0" eaLnBrk="1" hangingPunct="1">
              <a:lnSpc>
                <a:spcPct val="120000"/>
              </a:lnSpc>
              <a:buFont typeface="Wingdings" charset="0"/>
              <a:buNone/>
              <a:defRPr/>
            </a:pPr>
            <a:r>
              <a:rPr lang="pt-BR" sz="2000" dirty="0">
                <a:solidFill>
                  <a:srgbClr val="000066"/>
                </a:solidFill>
                <a:latin typeface="IBM Plex Serif" panose="02060503050406000203" pitchFamily="18" charset="77"/>
                <a:cs typeface="+mn-cs"/>
              </a:rPr>
              <a:t>	</a:t>
            </a:r>
          </a:p>
          <a:p>
            <a:pPr marL="0" indent="0" eaLnBrk="1" hangingPunct="1">
              <a:lnSpc>
                <a:spcPct val="120000"/>
              </a:lnSpc>
              <a:buFont typeface="Wingdings" charset="0"/>
              <a:buNone/>
              <a:defRPr/>
            </a:pPr>
            <a:r>
              <a:rPr lang="pt-BR" sz="2000" dirty="0">
                <a:solidFill>
                  <a:srgbClr val="000066"/>
                </a:solidFill>
                <a:latin typeface="IBM Plex Serif" panose="02060503050406000203" pitchFamily="18" charset="77"/>
                <a:cs typeface="+mn-cs"/>
              </a:rPr>
              <a:t>	</a:t>
            </a:r>
          </a:p>
        </p:txBody>
      </p:sp>
      <p:pic>
        <p:nvPicPr>
          <p:cNvPr id="2" name="Picture 8" descr="http://artesanatonatal.net/wp-content/uploads/2009/06/tesour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00400"/>
            <a:ext cx="1752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pt-BR" dirty="0"/>
              <a:t>Verbos e palavras simples onde couber</a:t>
            </a:r>
          </a:p>
        </p:txBody>
      </p:sp>
      <p:sp>
        <p:nvSpPr>
          <p:cNvPr id="36867" name="Rectangle 3"/>
          <p:cNvSpPr>
            <a:spLocks noGrp="1" noChangeArrowheads="1"/>
          </p:cNvSpPr>
          <p:nvPr>
            <p:ph type="body" idx="1"/>
          </p:nvPr>
        </p:nvSpPr>
        <p:spPr>
          <a:xfrm>
            <a:off x="685800" y="1371600"/>
            <a:ext cx="8191500" cy="1600200"/>
          </a:xfrm>
          <a:solidFill>
            <a:schemeClr val="accent2">
              <a:lumMod val="20000"/>
              <a:lumOff val="80000"/>
            </a:schemeClr>
          </a:solidFill>
        </p:spPr>
        <p:txBody>
          <a:bodyPr/>
          <a:lstStyle/>
          <a:p>
            <a:pPr marL="0" indent="0" eaLnBrk="1" hangingPunct="1">
              <a:lnSpc>
                <a:spcPct val="120000"/>
              </a:lnSpc>
              <a:buFont typeface="Wingdings" charset="0"/>
              <a:buNone/>
              <a:defRPr/>
            </a:pPr>
            <a:r>
              <a:rPr lang="pt-BR" sz="2000" dirty="0" err="1">
                <a:solidFill>
                  <a:srgbClr val="000066"/>
                </a:solidFill>
                <a:latin typeface="IBM Plex Serif" panose="02060503050406000203" pitchFamily="18" charset="77"/>
                <a:cs typeface="+mn-cs"/>
              </a:rPr>
              <a:t>This</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demonstrates</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an</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understanding</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of</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history</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diversity</a:t>
            </a:r>
            <a:r>
              <a:rPr lang="pt-BR" sz="2000" dirty="0">
                <a:solidFill>
                  <a:srgbClr val="C00000"/>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and</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commonality</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of</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peoples</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of</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nation</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a:solidFill>
                  <a:srgbClr val="C00000"/>
                </a:solidFill>
                <a:latin typeface="IBM Plex Serif" panose="02060503050406000203" pitchFamily="18" charset="77"/>
                <a:cs typeface="+mn-cs"/>
              </a:rPr>
              <a:t>reality</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of</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human</a:t>
            </a:r>
            <a:r>
              <a:rPr lang="pt-BR" sz="2000" dirty="0">
                <a:solidFill>
                  <a:srgbClr val="C00000"/>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interdependence</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the</a:t>
            </a:r>
            <a:r>
              <a:rPr lang="pt-BR" sz="2000" dirty="0">
                <a:solidFill>
                  <a:srgbClr val="000066"/>
                </a:solidFill>
                <a:latin typeface="IBM Plex Serif" panose="02060503050406000203" pitchFamily="18" charset="77"/>
                <a:cs typeface="+mn-cs"/>
              </a:rPr>
              <a:t> </a:t>
            </a:r>
            <a:r>
              <a:rPr lang="pt-BR" sz="2000" dirty="0" err="1">
                <a:solidFill>
                  <a:srgbClr val="C00000"/>
                </a:solidFill>
                <a:latin typeface="IBM Plex Serif" panose="02060503050406000203" pitchFamily="18" charset="77"/>
                <a:cs typeface="+mn-cs"/>
              </a:rPr>
              <a:t>need</a:t>
            </a:r>
            <a:r>
              <a:rPr lang="pt-BR" sz="2000" dirty="0">
                <a:solidFill>
                  <a:srgbClr val="C00000"/>
                </a:solidFill>
                <a:latin typeface="IBM Plex Serif" panose="02060503050406000203" pitchFamily="18" charset="77"/>
                <a:cs typeface="+mn-cs"/>
              </a:rPr>
              <a:t> for global </a:t>
            </a:r>
            <a:r>
              <a:rPr lang="pt-BR" sz="2000" dirty="0" err="1">
                <a:solidFill>
                  <a:srgbClr val="C00000"/>
                </a:solidFill>
                <a:latin typeface="IBM Plex Serif" panose="02060503050406000203" pitchFamily="18" charset="77"/>
                <a:cs typeface="+mn-cs"/>
              </a:rPr>
              <a:t>cooperation</a:t>
            </a:r>
            <a:r>
              <a:rPr lang="pt-BR" sz="2000" dirty="0">
                <a:solidFill>
                  <a:srgbClr val="000066"/>
                </a:solidFill>
                <a:latin typeface="IBM Plex Serif" panose="02060503050406000203" pitchFamily="18" charset="77"/>
                <a:cs typeface="+mn-cs"/>
              </a:rPr>
              <a:t>, </a:t>
            </a:r>
            <a:r>
              <a:rPr lang="pt-BR" sz="2000" dirty="0" err="1">
                <a:solidFill>
                  <a:srgbClr val="000066"/>
                </a:solidFill>
                <a:latin typeface="IBM Plex Serif" panose="02060503050406000203" pitchFamily="18" charset="77"/>
                <a:cs typeface="+mn-cs"/>
              </a:rPr>
              <a:t>and</a:t>
            </a:r>
            <a:r>
              <a:rPr lang="pt-BR" sz="2000" dirty="0">
                <a:solidFill>
                  <a:srgbClr val="000066"/>
                </a:solidFill>
                <a:latin typeface="IBM Plex Serif" panose="02060503050406000203" pitchFamily="18" charset="77"/>
                <a:cs typeface="+mn-cs"/>
              </a:rPr>
              <a:t> a </a:t>
            </a:r>
            <a:r>
              <a:rPr lang="pt-BR" sz="2000" dirty="0">
                <a:solidFill>
                  <a:srgbClr val="C00000"/>
                </a:solidFill>
                <a:latin typeface="IBM Plex Serif" panose="02060503050406000203" pitchFamily="18" charset="77"/>
                <a:cs typeface="+mn-cs"/>
              </a:rPr>
              <a:t>multicultural perspective</a:t>
            </a:r>
            <a:r>
              <a:rPr lang="pt-BR" sz="2000" dirty="0">
                <a:solidFill>
                  <a:srgbClr val="000066"/>
                </a:solidFill>
                <a:latin typeface="IBM Plex Serif" panose="02060503050406000203" pitchFamily="18" charset="77"/>
                <a:cs typeface="+mn-cs"/>
              </a:rPr>
              <a:t>.</a:t>
            </a:r>
          </a:p>
          <a:p>
            <a:pPr marL="0" indent="0" eaLnBrk="1" hangingPunct="1">
              <a:lnSpc>
                <a:spcPct val="120000"/>
              </a:lnSpc>
              <a:defRPr/>
            </a:pPr>
            <a:endParaRPr lang="pt-BR" sz="2000" dirty="0">
              <a:solidFill>
                <a:srgbClr val="000066"/>
              </a:solidFill>
              <a:latin typeface="IBM Plex Serif" panose="02060503050406000203" pitchFamily="18" charset="77"/>
              <a:cs typeface="+mn-cs"/>
            </a:endParaRPr>
          </a:p>
          <a:p>
            <a:pPr marL="0" indent="0" eaLnBrk="1" hangingPunct="1">
              <a:lnSpc>
                <a:spcPct val="120000"/>
              </a:lnSpc>
              <a:buFont typeface="Wingdings" charset="0"/>
              <a:buNone/>
              <a:defRPr/>
            </a:pPr>
            <a:r>
              <a:rPr lang="pt-BR" sz="2000" dirty="0">
                <a:solidFill>
                  <a:srgbClr val="000066"/>
                </a:solidFill>
                <a:latin typeface="IBM Plex Serif" panose="02060503050406000203" pitchFamily="18" charset="77"/>
                <a:cs typeface="+mn-cs"/>
              </a:rPr>
              <a:t>	</a:t>
            </a:r>
          </a:p>
          <a:p>
            <a:pPr marL="0" indent="0" eaLnBrk="1" hangingPunct="1">
              <a:lnSpc>
                <a:spcPct val="120000"/>
              </a:lnSpc>
              <a:buFont typeface="Wingdings" charset="0"/>
              <a:buNone/>
              <a:defRPr/>
            </a:pPr>
            <a:r>
              <a:rPr lang="pt-BR" sz="2000" dirty="0">
                <a:solidFill>
                  <a:srgbClr val="000066"/>
                </a:solidFill>
                <a:latin typeface="IBM Plex Serif" panose="02060503050406000203" pitchFamily="18" charset="77"/>
                <a:cs typeface="+mn-cs"/>
              </a:rPr>
              <a:t>	</a:t>
            </a:r>
          </a:p>
        </p:txBody>
      </p:sp>
      <p:pic>
        <p:nvPicPr>
          <p:cNvPr id="2" name="Picture 8" descr="http://artesanatonatal.net/wp-content/uploads/2009/06/tesour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00400"/>
            <a:ext cx="17526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a:extLst>
              <a:ext uri="{FF2B5EF4-FFF2-40B4-BE49-F238E27FC236}">
                <a16:creationId xmlns:a16="http://schemas.microsoft.com/office/drawing/2014/main" id="{E83562DF-7599-8D45-BECD-905D7E023776}"/>
              </a:ext>
            </a:extLst>
          </p:cNvPr>
          <p:cNvSpPr txBox="1">
            <a:spLocks noChangeArrowheads="1"/>
          </p:cNvSpPr>
          <p:nvPr/>
        </p:nvSpPr>
        <p:spPr bwMode="auto">
          <a:xfrm>
            <a:off x="666750" y="4686300"/>
            <a:ext cx="8191500" cy="1257300"/>
          </a:xfrm>
          <a:prstGeom prst="rect">
            <a:avLst/>
          </a:prstGeom>
          <a:solidFill>
            <a:schemeClr val="accent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charset="0"/>
              <a:buChar char="n"/>
              <a:defRPr sz="2800" b="0" i="0">
                <a:solidFill>
                  <a:schemeClr val="tx1"/>
                </a:solidFill>
                <a:latin typeface="IBM Plex Sans" panose="020B0503050203000203" pitchFamily="34" charset="77"/>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b="0" i="0">
                <a:solidFill>
                  <a:schemeClr val="tx1"/>
                </a:solidFill>
                <a:latin typeface="IBM Plex Sans" panose="020B0503050203000203" pitchFamily="34" charset="77"/>
                <a:ea typeface="ＭＳ Ｐゴシック" charset="0"/>
                <a:cs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b="0" i="0">
                <a:solidFill>
                  <a:schemeClr val="tx1"/>
                </a:solidFill>
                <a:latin typeface="IBM Plex Sans" panose="020B0503050203000203" pitchFamily="34" charset="77"/>
                <a:ea typeface="ＭＳ Ｐゴシック" charset="0"/>
                <a:cs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b="0" i="0">
                <a:solidFill>
                  <a:schemeClr val="tx1"/>
                </a:solidFill>
                <a:latin typeface="IBM Plex Sans" panose="020B0503050203000203" pitchFamily="34" charset="77"/>
                <a:ea typeface="ＭＳ Ｐゴシック" charset="0"/>
                <a:cs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400" b="0" i="0">
                <a:solidFill>
                  <a:schemeClr val="tx1"/>
                </a:solidFill>
                <a:latin typeface="IBM Plex Sans" panose="020B0503050203000203" pitchFamily="34" charset="77"/>
                <a:ea typeface="ＭＳ Ｐゴシック" charset="0"/>
                <a:cs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eaLnBrk="1" hangingPunct="1">
              <a:lnSpc>
                <a:spcPct val="120000"/>
              </a:lnSpc>
              <a:buNone/>
              <a:defRPr/>
            </a:pPr>
            <a:r>
              <a:rPr lang="en-US" sz="2000" dirty="0">
                <a:solidFill>
                  <a:srgbClr val="000066"/>
                </a:solidFill>
                <a:latin typeface="IBM Plex Serif" panose="02060503050406000203" pitchFamily="18" charset="77"/>
              </a:rPr>
              <a:t>This shows we </a:t>
            </a:r>
            <a:r>
              <a:rPr lang="en-US" sz="2000" dirty="0">
                <a:solidFill>
                  <a:srgbClr val="7A0000"/>
                </a:solidFill>
                <a:latin typeface="IBM Plex Serif" panose="02060503050406000203" pitchFamily="18" charset="77"/>
              </a:rPr>
              <a:t>understand</a:t>
            </a:r>
            <a:r>
              <a:rPr lang="en-US" sz="2000" dirty="0">
                <a:solidFill>
                  <a:srgbClr val="000066"/>
                </a:solidFill>
                <a:latin typeface="IBM Plex Serif" panose="02060503050406000203" pitchFamily="18" charset="77"/>
              </a:rPr>
              <a:t> why history and common beliefs in each nation </a:t>
            </a:r>
            <a:r>
              <a:rPr lang="en-US" sz="2000" dirty="0">
                <a:solidFill>
                  <a:srgbClr val="7A0000"/>
                </a:solidFill>
                <a:latin typeface="IBM Plex Serif" panose="02060503050406000203" pitchFamily="18" charset="77"/>
              </a:rPr>
              <a:t>matter</a:t>
            </a:r>
            <a:r>
              <a:rPr lang="en-US" sz="2000" dirty="0">
                <a:solidFill>
                  <a:srgbClr val="000066"/>
                </a:solidFill>
                <a:latin typeface="IBM Plex Serif" panose="02060503050406000203" pitchFamily="18" charset="77"/>
              </a:rPr>
              <a:t>. Across the world, people need to </a:t>
            </a:r>
            <a:r>
              <a:rPr lang="en-US" sz="2000" dirty="0">
                <a:solidFill>
                  <a:srgbClr val="7A0000"/>
                </a:solidFill>
                <a:latin typeface="IBM Plex Serif" panose="02060503050406000203" pitchFamily="18" charset="77"/>
              </a:rPr>
              <a:t>work together </a:t>
            </a:r>
            <a:r>
              <a:rPr lang="en-US" sz="2000" dirty="0">
                <a:solidFill>
                  <a:srgbClr val="000066"/>
                </a:solidFill>
                <a:latin typeface="IBM Plex Serif" panose="02060503050406000203" pitchFamily="18" charset="77"/>
              </a:rPr>
              <a:t>and </a:t>
            </a:r>
            <a:r>
              <a:rPr lang="en-US" sz="2000" dirty="0">
                <a:solidFill>
                  <a:srgbClr val="7A0000"/>
                </a:solidFill>
                <a:latin typeface="IBM Plex Serif" panose="02060503050406000203" pitchFamily="18" charset="77"/>
              </a:rPr>
              <a:t>respect</a:t>
            </a:r>
            <a:r>
              <a:rPr lang="en-US" sz="2000" dirty="0">
                <a:solidFill>
                  <a:srgbClr val="000066"/>
                </a:solidFill>
                <a:latin typeface="IBM Plex Serif" panose="02060503050406000203" pitchFamily="18" charset="77"/>
              </a:rPr>
              <a:t> their different cultural backgrounds.</a:t>
            </a:r>
            <a:endParaRPr lang="pt-BR" sz="2000" kern="0" dirty="0">
              <a:solidFill>
                <a:srgbClr val="000066"/>
              </a:solidFill>
              <a:latin typeface="IBM Plex Serif" panose="02060503050406000203" pitchFamily="18" charset="77"/>
              <a:cs typeface="+mn-cs"/>
            </a:endParaRPr>
          </a:p>
          <a:p>
            <a:pPr marL="0" indent="0" eaLnBrk="1" hangingPunct="1">
              <a:lnSpc>
                <a:spcPct val="120000"/>
              </a:lnSpc>
              <a:buFont typeface="Wingdings" charset="0"/>
              <a:buNone/>
              <a:defRPr/>
            </a:pPr>
            <a:r>
              <a:rPr lang="pt-BR" sz="2000" kern="0" dirty="0">
                <a:solidFill>
                  <a:srgbClr val="000066"/>
                </a:solidFill>
                <a:latin typeface="IBM Plex Serif" panose="02060503050406000203" pitchFamily="18" charset="77"/>
                <a:cs typeface="+mn-cs"/>
              </a:rPr>
              <a:t>	</a:t>
            </a:r>
          </a:p>
          <a:p>
            <a:pPr marL="0" indent="0" eaLnBrk="1" hangingPunct="1">
              <a:lnSpc>
                <a:spcPct val="120000"/>
              </a:lnSpc>
              <a:buFont typeface="Wingdings" charset="0"/>
              <a:buNone/>
              <a:defRPr/>
            </a:pPr>
            <a:r>
              <a:rPr lang="pt-BR" sz="2000" kern="0" dirty="0">
                <a:solidFill>
                  <a:srgbClr val="000066"/>
                </a:solidFill>
                <a:latin typeface="IBM Plex Serif" panose="02060503050406000203" pitchFamily="18" charset="77"/>
                <a:cs typeface="+mn-cs"/>
              </a:rPr>
              <a:t>	</a:t>
            </a:r>
          </a:p>
        </p:txBody>
      </p:sp>
    </p:spTree>
    <p:extLst>
      <p:ext uri="{BB962C8B-B14F-4D97-AF65-F5344CB8AC3E}">
        <p14:creationId xmlns:p14="http://schemas.microsoft.com/office/powerpoint/2010/main" val="362958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pt-BR" dirty="0"/>
              <a:t>Verbos e palavras simples onde couber</a:t>
            </a:r>
          </a:p>
        </p:txBody>
      </p:sp>
      <p:pic>
        <p:nvPicPr>
          <p:cNvPr id="43010" name="Picture 2" descr="http://blocs.xtec.cat/sweatswot/files/2008/10/ver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76400"/>
            <a:ext cx="2857500" cy="426720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Retângulo 5"/>
          <p:cNvSpPr/>
          <p:nvPr/>
        </p:nvSpPr>
        <p:spPr>
          <a:xfrm>
            <a:off x="685800" y="2438400"/>
            <a:ext cx="5334000" cy="2277290"/>
          </a:xfrm>
          <a:prstGeom prst="rect">
            <a:avLst/>
          </a:prstGeom>
          <a:solidFill>
            <a:schemeClr val="accent2">
              <a:lumMod val="20000"/>
              <a:lumOff val="80000"/>
            </a:schemeClr>
          </a:solidFill>
        </p:spPr>
        <p:txBody>
          <a:bodyPr>
            <a:spAutoFit/>
          </a:bodyPr>
          <a:lstStyle/>
          <a:p>
            <a:pPr>
              <a:lnSpc>
                <a:spcPct val="120000"/>
              </a:lnSpc>
              <a:defRPr/>
            </a:pPr>
            <a:r>
              <a:rPr lang="en-US" sz="2000" dirty="0">
                <a:solidFill>
                  <a:srgbClr val="7A0000"/>
                </a:solidFill>
                <a:latin typeface="IBM Plex Serif" panose="02060503050406000203" pitchFamily="18" charset="77"/>
                <a:ea typeface="+mn-ea"/>
                <a:cs typeface="Georgia"/>
              </a:rPr>
              <a:t>Our request is that on your return, you conduct a review of the data and provide an immediate report.</a:t>
            </a:r>
          </a:p>
          <a:p>
            <a:pPr>
              <a:lnSpc>
                <a:spcPct val="120000"/>
              </a:lnSpc>
              <a:defRPr/>
            </a:pPr>
            <a:endParaRPr lang="en-US" sz="2000" dirty="0">
              <a:solidFill>
                <a:srgbClr val="C00000"/>
              </a:solidFill>
              <a:latin typeface="IBM Plex Serif" panose="02060503050406000203" pitchFamily="18" charset="77"/>
              <a:ea typeface="+mn-ea"/>
              <a:cs typeface="Georgia"/>
            </a:endParaRPr>
          </a:p>
          <a:p>
            <a:pPr>
              <a:lnSpc>
                <a:spcPct val="120000"/>
              </a:lnSpc>
              <a:defRPr/>
            </a:pPr>
            <a:r>
              <a:rPr lang="en-US" sz="2000" dirty="0">
                <a:solidFill>
                  <a:schemeClr val="bg2">
                    <a:lumMod val="75000"/>
                  </a:schemeClr>
                </a:solidFill>
                <a:latin typeface="IBM Plex Serif" panose="02060503050406000203" pitchFamily="18" charset="77"/>
                <a:ea typeface="+mn-ea"/>
                <a:cs typeface="Georgia"/>
              </a:rPr>
              <a:t>After your return, please review the data and report to us right away.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ítulo 1"/>
          <p:cNvSpPr>
            <a:spLocks noGrp="1"/>
          </p:cNvSpPr>
          <p:nvPr>
            <p:ph type="title"/>
          </p:nvPr>
        </p:nvSpPr>
        <p:spPr/>
        <p:txBody>
          <a:bodyPr/>
          <a:lstStyle/>
          <a:p>
            <a:r>
              <a:rPr lang="pt-BR" dirty="0"/>
              <a:t>O problema do sujeito indefinido</a:t>
            </a: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17" y="1600200"/>
            <a:ext cx="3140075" cy="3048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7" name="Rectangle 3"/>
          <p:cNvSpPr>
            <a:spLocks noChangeArrowheads="1"/>
          </p:cNvSpPr>
          <p:nvPr/>
        </p:nvSpPr>
        <p:spPr bwMode="auto">
          <a:xfrm>
            <a:off x="738052" y="5003394"/>
            <a:ext cx="8207829" cy="1423210"/>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wrap="square" anchor="ctr">
            <a:spAutoFit/>
          </a:bodyPr>
          <a:lstStyle/>
          <a:p>
            <a:pPr algn="just" eaLnBrk="0" hangingPunct="0">
              <a:lnSpc>
                <a:spcPct val="110000"/>
              </a:lnSpc>
              <a:tabLst>
                <a:tab pos="227013" algn="l"/>
              </a:tabLst>
              <a:defRPr/>
            </a:pPr>
            <a:r>
              <a:rPr lang="en-US" sz="2000" dirty="0">
                <a:solidFill>
                  <a:srgbClr val="7A0000"/>
                </a:solidFill>
                <a:latin typeface="IBM Plex Serif" panose="02060503050406000203" pitchFamily="18" charset="77"/>
                <a:cs typeface="Georgia"/>
              </a:rPr>
              <a:t>We examine </a:t>
            </a:r>
            <a:r>
              <a:rPr lang="en-US" sz="2000" dirty="0">
                <a:solidFill>
                  <a:srgbClr val="000066"/>
                </a:solidFill>
                <a:latin typeface="IBM Plex Serif" panose="02060503050406000203" pitchFamily="18" charset="77"/>
                <a:cs typeface="Georgia"/>
              </a:rPr>
              <a:t>the adoption of GIS in Brazil since 1984, using Rogers’ diffusion of innovations model (Rogers, 1995). </a:t>
            </a:r>
            <a:r>
              <a:rPr lang="en-US" sz="2000" dirty="0">
                <a:solidFill>
                  <a:srgbClr val="7A0000"/>
                </a:solidFill>
                <a:latin typeface="IBM Plex Serif" panose="02060503050406000203" pitchFamily="18" charset="77"/>
                <a:cs typeface="Georgia"/>
              </a:rPr>
              <a:t>Our work identifies </a:t>
            </a:r>
            <a:r>
              <a:rPr lang="en-US" sz="2000" dirty="0">
                <a:solidFill>
                  <a:srgbClr val="000066"/>
                </a:solidFill>
                <a:latin typeface="IBM Plex Serif" panose="02060503050406000203" pitchFamily="18" charset="77"/>
                <a:cs typeface="Georgia"/>
              </a:rPr>
              <a:t>a set of leading institutions which have played an important role in pioneering GIS technologies in Brazil. </a:t>
            </a:r>
          </a:p>
        </p:txBody>
      </p:sp>
      <p:sp>
        <p:nvSpPr>
          <p:cNvPr id="6" name="Rectangle 3"/>
          <p:cNvSpPr>
            <a:spLocks noChangeArrowheads="1"/>
          </p:cNvSpPr>
          <p:nvPr/>
        </p:nvSpPr>
        <p:spPr bwMode="auto">
          <a:xfrm>
            <a:off x="738052" y="2209563"/>
            <a:ext cx="5029200" cy="2438873"/>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wrap="square" anchor="ctr">
            <a:spAutoFit/>
          </a:bodyPr>
          <a:lstStyle/>
          <a:p>
            <a:pPr algn="just" eaLnBrk="0" hangingPunct="0">
              <a:lnSpc>
                <a:spcPct val="110000"/>
              </a:lnSpc>
              <a:tabLst>
                <a:tab pos="227013" algn="l"/>
              </a:tabLst>
              <a:defRPr/>
            </a:pPr>
            <a:r>
              <a:rPr lang="en-US" sz="2000" dirty="0">
                <a:solidFill>
                  <a:srgbClr val="7A0000"/>
                </a:solidFill>
                <a:latin typeface="IBM Plex Serif" panose="02060503050406000203" pitchFamily="18" charset="77"/>
                <a:cs typeface="Georgia"/>
              </a:rPr>
              <a:t>This paper examines </a:t>
            </a:r>
            <a:r>
              <a:rPr lang="en-US" sz="2000" dirty="0">
                <a:solidFill>
                  <a:srgbClr val="002060"/>
                </a:solidFill>
                <a:latin typeface="IBM Plex Serif" panose="02060503050406000203" pitchFamily="18" charset="77"/>
                <a:cs typeface="Georgia"/>
              </a:rPr>
              <a:t>the adoption of GIS in Brazil since 1984, using  Rogers’ diffusion of innovations model (Rogers, 1995). </a:t>
            </a:r>
            <a:r>
              <a:rPr lang="en-US" sz="2000" dirty="0">
                <a:solidFill>
                  <a:srgbClr val="7A0000"/>
                </a:solidFill>
                <a:latin typeface="IBM Plex Serif" panose="02060503050406000203" pitchFamily="18" charset="77"/>
                <a:cs typeface="Georgia"/>
              </a:rPr>
              <a:t>A set of leading institutions </a:t>
            </a:r>
            <a:r>
              <a:rPr lang="en-US" sz="2000" dirty="0">
                <a:solidFill>
                  <a:srgbClr val="002060"/>
                </a:solidFill>
                <a:latin typeface="IBM Plex Serif" panose="02060503050406000203" pitchFamily="18" charset="77"/>
                <a:cs typeface="Georgia"/>
              </a:rPr>
              <a:t>which have played an important role in pioneering GIS and SDI technologies in Brazil </a:t>
            </a:r>
            <a:r>
              <a:rPr lang="en-US" sz="2000" dirty="0">
                <a:solidFill>
                  <a:srgbClr val="7A0000"/>
                </a:solidFill>
                <a:latin typeface="IBM Plex Serif" panose="02060503050406000203" pitchFamily="18" charset="77"/>
                <a:cs typeface="Georgia"/>
              </a:rPr>
              <a:t>are identified</a:t>
            </a:r>
            <a:r>
              <a:rPr lang="en-US" sz="2000" dirty="0">
                <a:solidFill>
                  <a:srgbClr val="002060"/>
                </a:solidFill>
                <a:latin typeface="IBM Plex Serif" panose="02060503050406000203" pitchFamily="18" charset="77"/>
                <a:cs typeface="Georgia"/>
              </a:rPr>
              <a:t>”.</a:t>
            </a:r>
          </a:p>
        </p:txBody>
      </p:sp>
      <p:sp>
        <p:nvSpPr>
          <p:cNvPr id="7" name="Retângulo 6"/>
          <p:cNvSpPr/>
          <p:nvPr/>
        </p:nvSpPr>
        <p:spPr>
          <a:xfrm>
            <a:off x="762000" y="1219200"/>
            <a:ext cx="5029200" cy="830263"/>
          </a:xfrm>
          <a:prstGeom prst="rect">
            <a:avLst/>
          </a:prstGeom>
          <a:noFill/>
        </p:spPr>
        <p:txBody>
          <a:bodyPr>
            <a:spAutoFit/>
          </a:bodyPr>
          <a:lstStyle/>
          <a:p>
            <a:pPr>
              <a:defRPr/>
            </a:pPr>
            <a:r>
              <a:rPr lang="en-US" sz="2400" dirty="0" err="1">
                <a:solidFill>
                  <a:srgbClr val="000066"/>
                </a:solidFill>
                <a:latin typeface="IBM Plex Sans" panose="020B0503050203000203" pitchFamily="34" charset="77"/>
                <a:ea typeface="+mn-ea"/>
                <a:cs typeface="+mn-cs"/>
              </a:rPr>
              <a:t>Não</a:t>
            </a:r>
            <a:r>
              <a:rPr lang="en-US" sz="2400" dirty="0">
                <a:solidFill>
                  <a:srgbClr val="000066"/>
                </a:solidFill>
                <a:latin typeface="IBM Plex Sans" panose="020B0503050203000203" pitchFamily="34" charset="77"/>
                <a:ea typeface="+mn-ea"/>
                <a:cs typeface="+mn-cs"/>
              </a:rPr>
              <a:t> </a:t>
            </a:r>
            <a:r>
              <a:rPr lang="en-US" sz="2400" dirty="0" err="1">
                <a:solidFill>
                  <a:srgbClr val="000066"/>
                </a:solidFill>
                <a:latin typeface="IBM Plex Sans" panose="020B0503050203000203" pitchFamily="34" charset="77"/>
                <a:ea typeface="+mn-ea"/>
                <a:cs typeface="+mn-cs"/>
              </a:rPr>
              <a:t>tenha</a:t>
            </a:r>
            <a:r>
              <a:rPr lang="en-US" sz="2400" dirty="0">
                <a:solidFill>
                  <a:srgbClr val="000066"/>
                </a:solidFill>
                <a:latin typeface="IBM Plex Sans" panose="020B0503050203000203" pitchFamily="34" charset="77"/>
                <a:ea typeface="+mn-ea"/>
                <a:cs typeface="+mn-cs"/>
              </a:rPr>
              <a:t> </a:t>
            </a:r>
            <a:r>
              <a:rPr lang="en-US" sz="2400" dirty="0" err="1">
                <a:solidFill>
                  <a:srgbClr val="000066"/>
                </a:solidFill>
                <a:latin typeface="IBM Plex Sans" panose="020B0503050203000203" pitchFamily="34" charset="77"/>
                <a:ea typeface="+mn-ea"/>
                <a:cs typeface="+mn-cs"/>
              </a:rPr>
              <a:t>medo</a:t>
            </a:r>
            <a:r>
              <a:rPr lang="en-US" sz="2400" dirty="0">
                <a:solidFill>
                  <a:srgbClr val="000066"/>
                </a:solidFill>
                <a:latin typeface="IBM Plex Sans" panose="020B0503050203000203" pitchFamily="34" charset="77"/>
                <a:ea typeface="+mn-ea"/>
                <a:cs typeface="+mn-cs"/>
              </a:rPr>
              <a:t> de </a:t>
            </a:r>
            <a:r>
              <a:rPr lang="en-US" sz="2400" dirty="0" err="1">
                <a:solidFill>
                  <a:srgbClr val="000066"/>
                </a:solidFill>
                <a:latin typeface="IBM Plex Sans" panose="020B0503050203000203" pitchFamily="34" charset="77"/>
                <a:ea typeface="+mn-ea"/>
                <a:cs typeface="+mn-cs"/>
              </a:rPr>
              <a:t>ser</a:t>
            </a:r>
            <a:r>
              <a:rPr lang="en-US" sz="2400" dirty="0">
                <a:solidFill>
                  <a:srgbClr val="000066"/>
                </a:solidFill>
                <a:latin typeface="IBM Plex Sans" panose="020B0503050203000203" pitchFamily="34" charset="77"/>
                <a:ea typeface="+mn-ea"/>
                <a:cs typeface="+mn-cs"/>
              </a:rPr>
              <a:t> o </a:t>
            </a:r>
            <a:r>
              <a:rPr lang="en-US" sz="2400" dirty="0" err="1">
                <a:solidFill>
                  <a:srgbClr val="000066"/>
                </a:solidFill>
                <a:latin typeface="IBM Plex Sans" panose="020B0503050203000203" pitchFamily="34" charset="77"/>
                <a:ea typeface="+mn-ea"/>
                <a:cs typeface="+mn-cs"/>
              </a:rPr>
              <a:t>sujeito</a:t>
            </a:r>
            <a:r>
              <a:rPr lang="en-US" sz="2400" dirty="0">
                <a:solidFill>
                  <a:srgbClr val="000066"/>
                </a:solidFill>
                <a:latin typeface="IBM Plex Sans" panose="020B0503050203000203" pitchFamily="34" charset="77"/>
                <a:ea typeface="+mn-ea"/>
                <a:cs typeface="+mn-cs"/>
              </a:rPr>
              <a:t> do paper! </a:t>
            </a:r>
            <a:endParaRPr lang="pt-BR" sz="2400" dirty="0">
              <a:solidFill>
                <a:srgbClr val="000066"/>
              </a:solidFill>
              <a:latin typeface="IBM Plex Sans" panose="020B0503050203000203" pitchFamily="34" charset="77"/>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pt-BR" dirty="0"/>
              <a:t>Voz passiva ou voz ativa?</a:t>
            </a:r>
          </a:p>
        </p:txBody>
      </p:sp>
      <p:sp>
        <p:nvSpPr>
          <p:cNvPr id="34819" name="Rectangle 3"/>
          <p:cNvSpPr>
            <a:spLocks noGrp="1" noChangeArrowheads="1"/>
          </p:cNvSpPr>
          <p:nvPr>
            <p:ph type="body" idx="1"/>
          </p:nvPr>
        </p:nvSpPr>
        <p:spPr>
          <a:xfrm>
            <a:off x="679770" y="1214436"/>
            <a:ext cx="8458200" cy="1757364"/>
          </a:xfrm>
          <a:solidFill>
            <a:schemeClr val="accent2">
              <a:lumMod val="20000"/>
              <a:lumOff val="80000"/>
            </a:schemeClr>
          </a:solidFill>
        </p:spPr>
        <p:txBody>
          <a:bodyPr/>
          <a:lstStyle/>
          <a:p>
            <a:pPr marL="0" indent="0" eaLnBrk="1" hangingPunct="1">
              <a:lnSpc>
                <a:spcPct val="120000"/>
              </a:lnSpc>
              <a:buFont typeface="Wingdings" charset="0"/>
              <a:buNone/>
              <a:defRPr/>
            </a:pPr>
            <a:r>
              <a:rPr lang="pt-BR" sz="1800" dirty="0" err="1">
                <a:solidFill>
                  <a:srgbClr val="000066"/>
                </a:solidFill>
                <a:latin typeface="IBM Plex Serif" panose="02060503050406000203" pitchFamily="18" charset="77"/>
                <a:cs typeface="Times New Roman" charset="0"/>
              </a:rPr>
              <a:t>Most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writers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know</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that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copying</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another</a:t>
            </a:r>
            <a:r>
              <a:rPr lang="ja-JP" altLang="pt-BR" sz="1800" dirty="0">
                <a:solidFill>
                  <a:srgbClr val="000066"/>
                </a:solidFill>
                <a:latin typeface="IBM Plex Serif" panose="02060503050406000203" pitchFamily="18" charset="77"/>
                <a:cs typeface="Times New Roman" charset="0"/>
              </a:rPr>
              <a:t>’</a:t>
            </a:r>
            <a:r>
              <a:rPr lang="pt-BR" sz="1800" dirty="0" err="1">
                <a:solidFill>
                  <a:srgbClr val="000066"/>
                </a:solidFill>
                <a:latin typeface="IBM Plex Serif" panose="02060503050406000203" pitchFamily="18" charset="77"/>
                <a:cs typeface="Times New Roman" charset="0"/>
              </a:rPr>
              <a:t>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work</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word</a:t>
            </a:r>
            <a:r>
              <a:rPr lang="pt-BR" sz="1800" dirty="0">
                <a:solidFill>
                  <a:srgbClr val="000066"/>
                </a:solidFill>
                <a:latin typeface="IBM Plex Serif" panose="02060503050406000203" pitchFamily="18" charset="77"/>
                <a:cs typeface="Times New Roman" charset="0"/>
              </a:rPr>
              <a:t> for </a:t>
            </a:r>
            <a:r>
              <a:rPr lang="pt-BR" sz="1800" dirty="0" err="1">
                <a:solidFill>
                  <a:srgbClr val="000066"/>
                </a:solidFill>
                <a:latin typeface="IBM Plex Serif" panose="02060503050406000203" pitchFamily="18" charset="77"/>
                <a:cs typeface="Times New Roman" charset="0"/>
              </a:rPr>
              <a:t>word</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without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giving</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the</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author</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credit</a:t>
            </a:r>
            <a:r>
              <a:rPr lang="pt-BR" sz="1800" dirty="0">
                <a:solidFill>
                  <a:srgbClr val="000066"/>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is</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considered</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plagiarism</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But</a:t>
            </a:r>
            <a:r>
              <a:rPr lang="pt-BR" sz="1800" dirty="0">
                <a:solidFill>
                  <a:srgbClr val="000066"/>
                </a:solidFill>
                <a:latin typeface="IBM Plex Serif" panose="02060503050406000203" pitchFamily="18" charset="77"/>
                <a:cs typeface="Times New Roman" charset="0"/>
              </a:rPr>
              <a:t> it </a:t>
            </a:r>
            <a:r>
              <a:rPr lang="pt-BR" sz="1800" dirty="0" err="1">
                <a:solidFill>
                  <a:srgbClr val="000066"/>
                </a:solidFill>
                <a:latin typeface="IBM Plex Serif" panose="02060503050406000203" pitchFamily="18" charset="77"/>
                <a:cs typeface="Times New Roman" charset="0"/>
              </a:rPr>
              <a:t>is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often</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assumed</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that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this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practice</a:t>
            </a:r>
            <a:r>
              <a:rPr lang="pt-BR" sz="1800" dirty="0">
                <a:solidFill>
                  <a:srgbClr val="000066"/>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is</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considered</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cheating</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only</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when</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long</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paragraphs</a:t>
            </a:r>
            <a:r>
              <a:rPr lang="pt-BR" sz="1800" dirty="0">
                <a:solidFill>
                  <a:srgbClr val="000066"/>
                </a:solidFill>
                <a:latin typeface="IBM Plex Serif" panose="02060503050406000203" pitchFamily="18" charset="77"/>
                <a:cs typeface="Times New Roman" charset="0"/>
              </a:rPr>
              <a:t> are </a:t>
            </a:r>
            <a:r>
              <a:rPr lang="pt-BR" sz="1800" dirty="0" err="1">
                <a:solidFill>
                  <a:srgbClr val="000066"/>
                </a:solidFill>
                <a:latin typeface="IBM Plex Serif" panose="02060503050406000203" pitchFamily="18" charset="77"/>
                <a:cs typeface="Times New Roman" charset="0"/>
              </a:rPr>
              <a:t>involved</a:t>
            </a:r>
            <a:r>
              <a:rPr lang="pt-BR" sz="1800" dirty="0">
                <a:solidFill>
                  <a:srgbClr val="000066"/>
                </a:solidFill>
                <a:latin typeface="IBM Plex Serif" panose="02060503050406000203" pitchFamily="18" charset="77"/>
                <a:cs typeface="Times New Roman" charset="0"/>
              </a:rPr>
              <a:t> — </a:t>
            </a:r>
            <a:r>
              <a:rPr lang="pt-BR" sz="1800" dirty="0" err="1">
                <a:solidFill>
                  <a:srgbClr val="000066"/>
                </a:solidFill>
                <a:latin typeface="IBM Plex Serif" panose="02060503050406000203" pitchFamily="18" charset="77"/>
                <a:cs typeface="Times New Roman" charset="0"/>
              </a:rPr>
              <a:t>paragraphs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or</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whole</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pages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An</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honest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paraphrase</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however</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is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one</a:t>
            </a:r>
            <a:r>
              <a:rPr lang="pt-BR" sz="1800" dirty="0">
                <a:solidFill>
                  <a:srgbClr val="000066"/>
                </a:solidFill>
                <a:latin typeface="IBM Plex Serif" panose="02060503050406000203" pitchFamily="18" charset="77"/>
                <a:cs typeface="Times New Roman" charset="0"/>
              </a:rPr>
              <a:t> in </a:t>
            </a:r>
            <a:r>
              <a:rPr lang="pt-BR" sz="1800" dirty="0" err="1">
                <a:solidFill>
                  <a:srgbClr val="000066"/>
                </a:solidFill>
                <a:latin typeface="IBM Plex Serif" panose="02060503050406000203" pitchFamily="18" charset="77"/>
                <a:cs typeface="Times New Roman" charset="0"/>
              </a:rPr>
              <a:t>which</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the</a:t>
            </a:r>
            <a:r>
              <a:rPr lang="pt-BR" sz="1800" dirty="0">
                <a:solidFill>
                  <a:srgbClr val="000066"/>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ideas</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of</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the</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source</a:t>
            </a:r>
            <a:r>
              <a:rPr lang="pt-BR" sz="1800" dirty="0">
                <a:solidFill>
                  <a:srgbClr val="6C0000"/>
                </a:solidFill>
                <a:latin typeface="IBM Plex Serif" panose="02060503050406000203" pitchFamily="18" charset="77"/>
                <a:cs typeface="Times New Roman" charset="0"/>
              </a:rPr>
              <a:t> are </a:t>
            </a:r>
            <a:r>
              <a:rPr lang="pt-BR" sz="1800" dirty="0" err="1">
                <a:solidFill>
                  <a:srgbClr val="6C0000"/>
                </a:solidFill>
                <a:latin typeface="IBM Plex Serif" panose="02060503050406000203" pitchFamily="18" charset="77"/>
                <a:cs typeface="Times New Roman" charset="0"/>
              </a:rPr>
              <a:t>stated</a:t>
            </a:r>
            <a:r>
              <a:rPr lang="pt-BR" sz="1800" dirty="0">
                <a:solidFill>
                  <a:srgbClr val="6C0000"/>
                </a:solidFill>
                <a:latin typeface="IBM Plex Serif" panose="02060503050406000203" pitchFamily="18" charset="77"/>
                <a:cs typeface="Times New Roman" charset="0"/>
              </a:rPr>
              <a:t> </a:t>
            </a:r>
            <a:r>
              <a:rPr lang="pt-BR" sz="1800" dirty="0">
                <a:solidFill>
                  <a:srgbClr val="000066"/>
                </a:solidFill>
                <a:latin typeface="IBM Plex Serif" panose="02060503050406000203" pitchFamily="18" charset="77"/>
                <a:cs typeface="Times New Roman" charset="0"/>
              </a:rPr>
              <a:t>in </a:t>
            </a:r>
            <a:r>
              <a:rPr lang="pt-BR" sz="1800" dirty="0" err="1">
                <a:solidFill>
                  <a:srgbClr val="000066"/>
                </a:solidFill>
                <a:latin typeface="IBM Plex Serif" panose="02060503050406000203" pitchFamily="18" charset="77"/>
                <a:cs typeface="Times New Roman" charset="0"/>
              </a:rPr>
              <a:t>the</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writer</a:t>
            </a:r>
            <a:r>
              <a:rPr lang="ja-JP" altLang="pt-BR" sz="1800" dirty="0">
                <a:solidFill>
                  <a:srgbClr val="000066"/>
                </a:solidFill>
                <a:latin typeface="IBM Plex Serif" panose="02060503050406000203" pitchFamily="18" charset="77"/>
                <a:cs typeface="Times New Roman" charset="0"/>
              </a:rPr>
              <a:t>’</a:t>
            </a:r>
            <a:r>
              <a:rPr lang="pt-BR" sz="1800" dirty="0" err="1">
                <a:solidFill>
                  <a:srgbClr val="000066"/>
                </a:solidFill>
                <a:latin typeface="IBM Plex Serif" panose="02060503050406000203" pitchFamily="18" charset="77"/>
                <a:cs typeface="Times New Roman" charset="0"/>
              </a:rPr>
              <a:t>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own</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words</a:t>
            </a:r>
            <a:r>
              <a:rPr lang="pt-BR" sz="1800" dirty="0">
                <a:solidFill>
                  <a:srgbClr val="000066"/>
                </a:solidFill>
                <a:latin typeface="IBM Plex Serif" panose="02060503050406000203" pitchFamily="18" charset="77"/>
                <a:cs typeface="Times New Roman" charset="0"/>
              </a:rPr>
              <a:t>.</a:t>
            </a:r>
          </a:p>
          <a:p>
            <a:pPr marL="0" indent="0" eaLnBrk="1" hangingPunct="1">
              <a:lnSpc>
                <a:spcPct val="120000"/>
              </a:lnSpc>
              <a:buFont typeface="Wingdings" charset="0"/>
              <a:buNone/>
              <a:defRPr/>
            </a:pPr>
            <a:br>
              <a:rPr lang="pt-BR" sz="1800" dirty="0">
                <a:solidFill>
                  <a:srgbClr val="000066"/>
                </a:solidFill>
                <a:latin typeface="IBM Plex Serif" panose="02060503050406000203" pitchFamily="18" charset="77"/>
                <a:cs typeface="Times New Roman" charset="0"/>
              </a:rPr>
            </a:br>
            <a:endParaRPr lang="pt-BR" sz="1800" dirty="0">
              <a:solidFill>
                <a:srgbClr val="000066"/>
              </a:solidFill>
              <a:latin typeface="IBM Plex Serif" panose="02060503050406000203" pitchFamily="18" charset="77"/>
              <a:cs typeface="Times New Roman" charset="0"/>
            </a:endParaRPr>
          </a:p>
        </p:txBody>
      </p:sp>
      <p:pic>
        <p:nvPicPr>
          <p:cNvPr id="49155" name="Picture 5" descr="http://4.bp.blogspot.com/_8S5yW6txsE0/R13WX5XtZaI/AAAAAAAAAWg/WY1QyaGghBU/s400/enrol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7999"/>
            <a:ext cx="2976563" cy="2506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ângulo 5"/>
          <p:cNvSpPr/>
          <p:nvPr/>
        </p:nvSpPr>
        <p:spPr>
          <a:xfrm>
            <a:off x="5257800" y="4114800"/>
            <a:ext cx="1676400" cy="461963"/>
          </a:xfrm>
          <a:prstGeom prst="rect">
            <a:avLst/>
          </a:prstGeom>
          <a:solidFill>
            <a:schemeClr val="accent6">
              <a:lumMod val="40000"/>
              <a:lumOff val="60000"/>
            </a:schemeClr>
          </a:solidFill>
        </p:spPr>
        <p:txBody>
          <a:bodyPr>
            <a:spAutoFit/>
          </a:bodyPr>
          <a:lstStyle/>
          <a:p>
            <a:pPr>
              <a:defRPr/>
            </a:pPr>
            <a:r>
              <a:rPr lang="pt-BR" sz="2400" dirty="0">
                <a:solidFill>
                  <a:srgbClr val="6C0000"/>
                </a:solidFill>
                <a:latin typeface="IBM Plex Sans" panose="020B0503050203000203" pitchFamily="34" charset="77"/>
                <a:ea typeface="+mn-ea"/>
                <a:cs typeface="+mn-cs"/>
              </a:rPr>
              <a:t>Desenrole!  </a:t>
            </a:r>
            <a:endParaRPr lang="en-US" sz="2400" dirty="0">
              <a:solidFill>
                <a:srgbClr val="6C0000"/>
              </a:solidFill>
              <a:latin typeface="IBM Plex Sans" panose="020B0503050203000203" pitchFamily="34" charset="77"/>
              <a:ea typeface="+mn-ea"/>
              <a:cs typeface="+mn-cs"/>
            </a:endParaRPr>
          </a:p>
        </p:txBody>
      </p:sp>
      <p:sp>
        <p:nvSpPr>
          <p:cNvPr id="49157" name="TextBox 1"/>
          <p:cNvSpPr txBox="1">
            <a:spLocks noChangeArrowheads="1"/>
          </p:cNvSpPr>
          <p:nvPr/>
        </p:nvSpPr>
        <p:spPr bwMode="auto">
          <a:xfrm>
            <a:off x="1651000" y="5541963"/>
            <a:ext cx="5588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endParaRPr lang="en-US"/>
          </a:p>
        </p:txBody>
      </p:sp>
      <p:sp>
        <p:nvSpPr>
          <p:cNvPr id="8" name="Rectangle 3"/>
          <p:cNvSpPr txBox="1">
            <a:spLocks noChangeArrowheads="1"/>
          </p:cNvSpPr>
          <p:nvPr/>
        </p:nvSpPr>
        <p:spPr bwMode="auto">
          <a:xfrm>
            <a:off x="755970" y="5780881"/>
            <a:ext cx="8305800" cy="762000"/>
          </a:xfrm>
          <a:prstGeom prst="rect">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bg2"/>
              </a:buClr>
              <a:buSzPct val="75000"/>
              <a:buFont typeface="Wingdings" charset="0"/>
              <a:buChar char="n"/>
              <a:defRPr sz="2800">
                <a:solidFill>
                  <a:schemeClr val="tx1"/>
                </a:solidFill>
                <a:latin typeface="Calibri"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Calibri" pitchFamily="34" charset="0"/>
                <a:ea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Calibri" pitchFamily="34" charset="0"/>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a:solidFill>
                  <a:schemeClr val="tx1"/>
                </a:solidFill>
                <a:latin typeface="Calibri" pitchFamily="34" charset="0"/>
                <a:ea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400">
                <a:solidFill>
                  <a:schemeClr val="tx1"/>
                </a:solidFill>
                <a:latin typeface="Calibri" pitchFamily="34" charset="0"/>
                <a:ea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eaLnBrk="1" hangingPunct="1">
              <a:lnSpc>
                <a:spcPct val="120000"/>
              </a:lnSpc>
              <a:buFont typeface="Wingdings" charset="0"/>
              <a:buNone/>
              <a:defRPr/>
            </a:pPr>
            <a:r>
              <a:rPr lang="pt-BR" sz="2000" dirty="0" err="1">
                <a:solidFill>
                  <a:srgbClr val="000066"/>
                </a:solidFill>
                <a:latin typeface="IBM Plex Serif" panose="02060503050406000203" pitchFamily="18" charset="77"/>
                <a:cs typeface="Times New Roman" charset="0"/>
              </a:rPr>
              <a:t>An</a:t>
            </a:r>
            <a:r>
              <a:rPr lang="pt-BR" sz="2000" dirty="0">
                <a:solidFill>
                  <a:srgbClr val="000066"/>
                </a:solidFill>
                <a:latin typeface="IBM Plex Serif" panose="02060503050406000203" pitchFamily="18" charset="77"/>
                <a:cs typeface="Times New Roman" charset="0"/>
              </a:rPr>
              <a:t> </a:t>
            </a:r>
            <a:r>
              <a:rPr lang="pt-BR" sz="2000" dirty="0" err="1">
                <a:solidFill>
                  <a:srgbClr val="000066"/>
                </a:solidFill>
                <a:latin typeface="IBM Plex Serif" panose="02060503050406000203" pitchFamily="18" charset="77"/>
                <a:cs typeface="Times New Roman" charset="0"/>
              </a:rPr>
              <a:t>honest</a:t>
            </a:r>
            <a:r>
              <a:rPr lang="pt-BR" sz="2000" dirty="0">
                <a:solidFill>
                  <a:srgbClr val="000066"/>
                </a:solidFill>
                <a:latin typeface="IBM Plex Serif" panose="02060503050406000203" pitchFamily="18" charset="77"/>
                <a:cs typeface="Times New Roman" charset="0"/>
              </a:rPr>
              <a:t> </a:t>
            </a:r>
            <a:r>
              <a:rPr lang="pt-BR" sz="2000" dirty="0" err="1">
                <a:solidFill>
                  <a:srgbClr val="000066"/>
                </a:solidFill>
                <a:latin typeface="IBM Plex Serif" panose="02060503050406000203" pitchFamily="18" charset="77"/>
                <a:cs typeface="Times New Roman" charset="0"/>
              </a:rPr>
              <a:t>paraphrase</a:t>
            </a:r>
            <a:r>
              <a:rPr lang="pt-BR" sz="2000" dirty="0">
                <a:solidFill>
                  <a:srgbClr val="000066"/>
                </a:solidFill>
                <a:latin typeface="IBM Plex Serif" panose="02060503050406000203" pitchFamily="18" charset="77"/>
                <a:cs typeface="Times New Roman" charset="0"/>
              </a:rPr>
              <a:t> uses </a:t>
            </a:r>
            <a:r>
              <a:rPr lang="pt-BR" sz="2000" dirty="0" err="1">
                <a:solidFill>
                  <a:srgbClr val="000066"/>
                </a:solidFill>
                <a:latin typeface="IBM Plex Serif" panose="02060503050406000203" pitchFamily="18" charset="77"/>
                <a:cs typeface="Times New Roman" charset="0"/>
              </a:rPr>
              <a:t>ideas</a:t>
            </a:r>
            <a:r>
              <a:rPr lang="pt-BR" sz="2000" dirty="0">
                <a:solidFill>
                  <a:srgbClr val="000066"/>
                </a:solidFill>
                <a:latin typeface="IBM Plex Serif" panose="02060503050406000203" pitchFamily="18" charset="77"/>
                <a:cs typeface="Times New Roman" charset="0"/>
              </a:rPr>
              <a:t> </a:t>
            </a:r>
            <a:r>
              <a:rPr lang="pt-BR" sz="2000" dirty="0" err="1">
                <a:solidFill>
                  <a:srgbClr val="000066"/>
                </a:solidFill>
                <a:latin typeface="IBM Plex Serif" panose="02060503050406000203" pitchFamily="18" charset="77"/>
                <a:cs typeface="Times New Roman" charset="0"/>
              </a:rPr>
              <a:t>of</a:t>
            </a:r>
            <a:r>
              <a:rPr lang="pt-BR" sz="2000" dirty="0">
                <a:solidFill>
                  <a:srgbClr val="000066"/>
                </a:solidFill>
                <a:latin typeface="IBM Plex Serif" panose="02060503050406000203" pitchFamily="18" charset="77"/>
                <a:cs typeface="Times New Roman" charset="0"/>
              </a:rPr>
              <a:t> </a:t>
            </a:r>
            <a:r>
              <a:rPr lang="pt-BR" sz="2000" dirty="0" err="1">
                <a:solidFill>
                  <a:srgbClr val="000066"/>
                </a:solidFill>
                <a:latin typeface="IBM Plex Serif" panose="02060503050406000203" pitchFamily="18" charset="77"/>
                <a:cs typeface="Times New Roman" charset="0"/>
              </a:rPr>
              <a:t>the</a:t>
            </a:r>
            <a:r>
              <a:rPr lang="pt-BR" sz="2000" dirty="0">
                <a:solidFill>
                  <a:srgbClr val="000066"/>
                </a:solidFill>
                <a:latin typeface="IBM Plex Serif" panose="02060503050406000203" pitchFamily="18" charset="77"/>
                <a:cs typeface="Times New Roman" charset="0"/>
              </a:rPr>
              <a:t> </a:t>
            </a:r>
            <a:r>
              <a:rPr lang="pt-BR" sz="2000" dirty="0" err="1">
                <a:solidFill>
                  <a:srgbClr val="000066"/>
                </a:solidFill>
                <a:latin typeface="IBM Plex Serif" panose="02060503050406000203" pitchFamily="18" charset="77"/>
                <a:cs typeface="Times New Roman" charset="0"/>
              </a:rPr>
              <a:t>source</a:t>
            </a:r>
            <a:r>
              <a:rPr lang="pt-BR" sz="2000" dirty="0">
                <a:solidFill>
                  <a:srgbClr val="000066"/>
                </a:solidFill>
                <a:latin typeface="IBM Plex Serif" panose="02060503050406000203" pitchFamily="18" charset="77"/>
                <a:cs typeface="Times New Roman" charset="0"/>
              </a:rPr>
              <a:t> in </a:t>
            </a:r>
            <a:r>
              <a:rPr lang="pt-BR" sz="2000" dirty="0" err="1">
                <a:solidFill>
                  <a:srgbClr val="000066"/>
                </a:solidFill>
                <a:latin typeface="IBM Plex Serif" panose="02060503050406000203" pitchFamily="18" charset="77"/>
                <a:cs typeface="Times New Roman" charset="0"/>
              </a:rPr>
              <a:t>the</a:t>
            </a:r>
            <a:r>
              <a:rPr lang="pt-BR" sz="2000" dirty="0">
                <a:solidFill>
                  <a:srgbClr val="000066"/>
                </a:solidFill>
                <a:latin typeface="IBM Plex Serif" panose="02060503050406000203" pitchFamily="18" charset="77"/>
                <a:cs typeface="Times New Roman" charset="0"/>
              </a:rPr>
              <a:t> </a:t>
            </a:r>
            <a:r>
              <a:rPr lang="pt-BR" sz="2000" dirty="0" err="1">
                <a:solidFill>
                  <a:srgbClr val="000066"/>
                </a:solidFill>
                <a:latin typeface="IBM Plex Serif" panose="02060503050406000203" pitchFamily="18" charset="77"/>
                <a:cs typeface="Times New Roman" charset="0"/>
              </a:rPr>
              <a:t>writer</a:t>
            </a:r>
            <a:r>
              <a:rPr lang="ja-JP" altLang="pt-BR" sz="2000" dirty="0">
                <a:solidFill>
                  <a:srgbClr val="000066"/>
                </a:solidFill>
                <a:latin typeface="IBM Plex Serif" panose="02060503050406000203" pitchFamily="18" charset="77"/>
                <a:cs typeface="Times New Roman" charset="0"/>
              </a:rPr>
              <a:t>’</a:t>
            </a:r>
            <a:r>
              <a:rPr lang="pt-BR" sz="2000" dirty="0" err="1">
                <a:solidFill>
                  <a:srgbClr val="000066"/>
                </a:solidFill>
                <a:latin typeface="IBM Plex Serif" panose="02060503050406000203" pitchFamily="18" charset="77"/>
                <a:cs typeface="Times New Roman" charset="0"/>
              </a:rPr>
              <a:t>s</a:t>
            </a:r>
            <a:r>
              <a:rPr lang="pt-BR" sz="2000" dirty="0">
                <a:solidFill>
                  <a:srgbClr val="000066"/>
                </a:solidFill>
                <a:latin typeface="IBM Plex Serif" panose="02060503050406000203" pitchFamily="18" charset="77"/>
                <a:cs typeface="Times New Roman" charset="0"/>
              </a:rPr>
              <a:t> </a:t>
            </a:r>
            <a:r>
              <a:rPr lang="pt-BR" sz="2000" dirty="0" err="1">
                <a:solidFill>
                  <a:srgbClr val="000066"/>
                </a:solidFill>
                <a:latin typeface="IBM Plex Serif" panose="02060503050406000203" pitchFamily="18" charset="77"/>
                <a:cs typeface="Times New Roman" charset="0"/>
              </a:rPr>
              <a:t>own</a:t>
            </a:r>
            <a:r>
              <a:rPr lang="pt-BR" sz="2000" dirty="0">
                <a:solidFill>
                  <a:srgbClr val="000066"/>
                </a:solidFill>
                <a:latin typeface="IBM Plex Serif" panose="02060503050406000203" pitchFamily="18" charset="77"/>
                <a:cs typeface="Times New Roman" charset="0"/>
              </a:rPr>
              <a:t> </a:t>
            </a:r>
            <a:r>
              <a:rPr lang="pt-BR" sz="2000" dirty="0" err="1">
                <a:solidFill>
                  <a:srgbClr val="000066"/>
                </a:solidFill>
                <a:latin typeface="IBM Plex Serif" panose="02060503050406000203" pitchFamily="18" charset="77"/>
                <a:cs typeface="Times New Roman" charset="0"/>
              </a:rPr>
              <a:t>words</a:t>
            </a:r>
            <a:r>
              <a:rPr lang="pt-BR" sz="2000" dirty="0">
                <a:solidFill>
                  <a:srgbClr val="000066"/>
                </a:solidFill>
                <a:latin typeface="IBM Plex Serif" panose="02060503050406000203" pitchFamily="18" charset="77"/>
                <a:cs typeface="Times New Roman" charset="0"/>
              </a:rPr>
              <a:t>.</a:t>
            </a:r>
          </a:p>
          <a:p>
            <a:pPr marL="0" indent="0" eaLnBrk="1" hangingPunct="1">
              <a:lnSpc>
                <a:spcPct val="120000"/>
              </a:lnSpc>
              <a:buFont typeface="Wingdings" charset="0"/>
              <a:buNone/>
              <a:defRPr/>
            </a:pPr>
            <a:br>
              <a:rPr lang="pt-BR" sz="2000" dirty="0">
                <a:solidFill>
                  <a:srgbClr val="000066"/>
                </a:solidFill>
                <a:latin typeface="IBM Plex Serif" panose="02060503050406000203" pitchFamily="18" charset="77"/>
                <a:cs typeface="Times New Roman" charset="0"/>
              </a:rPr>
            </a:br>
            <a:endParaRPr lang="pt-BR" sz="2000" dirty="0">
              <a:solidFill>
                <a:srgbClr val="000066"/>
              </a:solidFill>
              <a:latin typeface="IBM Plex Serif" panose="02060503050406000203" pitchFamily="18" charset="77"/>
              <a:cs typeface="Times New Roman"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pt-BR" dirty="0"/>
              <a:t>Voz passiva ou voz ativa?</a:t>
            </a:r>
          </a:p>
        </p:txBody>
      </p:sp>
      <p:sp>
        <p:nvSpPr>
          <p:cNvPr id="34819" name="Rectangle 3"/>
          <p:cNvSpPr>
            <a:spLocks noGrp="1" noChangeArrowheads="1"/>
          </p:cNvSpPr>
          <p:nvPr>
            <p:ph type="body" idx="1"/>
          </p:nvPr>
        </p:nvSpPr>
        <p:spPr>
          <a:xfrm>
            <a:off x="679770" y="1214436"/>
            <a:ext cx="8458200" cy="1757364"/>
          </a:xfrm>
          <a:solidFill>
            <a:schemeClr val="accent2">
              <a:lumMod val="20000"/>
              <a:lumOff val="80000"/>
            </a:schemeClr>
          </a:solidFill>
        </p:spPr>
        <p:txBody>
          <a:bodyPr/>
          <a:lstStyle/>
          <a:p>
            <a:pPr marL="0" indent="0" eaLnBrk="1" hangingPunct="1">
              <a:lnSpc>
                <a:spcPct val="120000"/>
              </a:lnSpc>
              <a:buFont typeface="Wingdings" charset="0"/>
              <a:buNone/>
              <a:defRPr/>
            </a:pPr>
            <a:r>
              <a:rPr lang="pt-BR" sz="1800" dirty="0" err="1">
                <a:solidFill>
                  <a:srgbClr val="000066"/>
                </a:solidFill>
                <a:latin typeface="IBM Plex Serif" panose="02060503050406000203" pitchFamily="18" charset="77"/>
                <a:cs typeface="Times New Roman" charset="0"/>
              </a:rPr>
              <a:t>Most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writers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know</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that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copying</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another</a:t>
            </a:r>
            <a:r>
              <a:rPr lang="ja-JP" altLang="pt-BR" sz="1800" dirty="0">
                <a:solidFill>
                  <a:srgbClr val="000066"/>
                </a:solidFill>
                <a:latin typeface="IBM Plex Serif" panose="02060503050406000203" pitchFamily="18" charset="77"/>
                <a:cs typeface="Times New Roman" charset="0"/>
              </a:rPr>
              <a:t>’</a:t>
            </a:r>
            <a:r>
              <a:rPr lang="pt-BR" sz="1800" dirty="0" err="1">
                <a:solidFill>
                  <a:srgbClr val="000066"/>
                </a:solidFill>
                <a:latin typeface="IBM Plex Serif" panose="02060503050406000203" pitchFamily="18" charset="77"/>
                <a:cs typeface="Times New Roman" charset="0"/>
              </a:rPr>
              <a:t>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work</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word</a:t>
            </a:r>
            <a:r>
              <a:rPr lang="pt-BR" sz="1800" dirty="0">
                <a:solidFill>
                  <a:srgbClr val="000066"/>
                </a:solidFill>
                <a:latin typeface="IBM Plex Serif" panose="02060503050406000203" pitchFamily="18" charset="77"/>
                <a:cs typeface="Times New Roman" charset="0"/>
              </a:rPr>
              <a:t> for </a:t>
            </a:r>
            <a:r>
              <a:rPr lang="pt-BR" sz="1800" dirty="0" err="1">
                <a:solidFill>
                  <a:srgbClr val="000066"/>
                </a:solidFill>
                <a:latin typeface="IBM Plex Serif" panose="02060503050406000203" pitchFamily="18" charset="77"/>
                <a:cs typeface="Times New Roman" charset="0"/>
              </a:rPr>
              <a:t>word</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without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giving</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the</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author</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credit</a:t>
            </a:r>
            <a:r>
              <a:rPr lang="pt-BR" sz="1800" dirty="0">
                <a:solidFill>
                  <a:srgbClr val="000066"/>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is</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considered</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plagiarism</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But</a:t>
            </a:r>
            <a:r>
              <a:rPr lang="pt-BR" sz="1800" dirty="0">
                <a:solidFill>
                  <a:srgbClr val="000066"/>
                </a:solidFill>
                <a:latin typeface="IBM Plex Serif" panose="02060503050406000203" pitchFamily="18" charset="77"/>
                <a:cs typeface="Times New Roman" charset="0"/>
              </a:rPr>
              <a:t> it </a:t>
            </a:r>
            <a:r>
              <a:rPr lang="pt-BR" sz="1800" dirty="0" err="1">
                <a:solidFill>
                  <a:srgbClr val="000066"/>
                </a:solidFill>
                <a:latin typeface="IBM Plex Serif" panose="02060503050406000203" pitchFamily="18" charset="77"/>
                <a:cs typeface="Times New Roman" charset="0"/>
              </a:rPr>
              <a:t>is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often</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assumed</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that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this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practice</a:t>
            </a:r>
            <a:r>
              <a:rPr lang="pt-BR" sz="1800" dirty="0">
                <a:solidFill>
                  <a:srgbClr val="000066"/>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is</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considered</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cheating</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only</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when</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long</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paragraphs</a:t>
            </a:r>
            <a:r>
              <a:rPr lang="pt-BR" sz="1800" dirty="0">
                <a:solidFill>
                  <a:srgbClr val="000066"/>
                </a:solidFill>
                <a:latin typeface="IBM Plex Serif" panose="02060503050406000203" pitchFamily="18" charset="77"/>
                <a:cs typeface="Times New Roman" charset="0"/>
              </a:rPr>
              <a:t> are </a:t>
            </a:r>
            <a:r>
              <a:rPr lang="pt-BR" sz="1800" dirty="0" err="1">
                <a:solidFill>
                  <a:srgbClr val="000066"/>
                </a:solidFill>
                <a:latin typeface="IBM Plex Serif" panose="02060503050406000203" pitchFamily="18" charset="77"/>
                <a:cs typeface="Times New Roman" charset="0"/>
              </a:rPr>
              <a:t>involved</a:t>
            </a:r>
            <a:r>
              <a:rPr lang="pt-BR" sz="1800" dirty="0">
                <a:solidFill>
                  <a:srgbClr val="000066"/>
                </a:solidFill>
                <a:latin typeface="IBM Plex Serif" panose="02060503050406000203" pitchFamily="18" charset="77"/>
                <a:cs typeface="Times New Roman" charset="0"/>
              </a:rPr>
              <a:t> — </a:t>
            </a:r>
            <a:r>
              <a:rPr lang="pt-BR" sz="1800" dirty="0" err="1">
                <a:solidFill>
                  <a:srgbClr val="000066"/>
                </a:solidFill>
                <a:latin typeface="IBM Plex Serif" panose="02060503050406000203" pitchFamily="18" charset="77"/>
                <a:cs typeface="Times New Roman" charset="0"/>
              </a:rPr>
              <a:t>paragraphs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or</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whole</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pages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An</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honest</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paraphrase</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however</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is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one</a:t>
            </a:r>
            <a:r>
              <a:rPr lang="pt-BR" sz="1800" dirty="0">
                <a:solidFill>
                  <a:srgbClr val="000066"/>
                </a:solidFill>
                <a:latin typeface="IBM Plex Serif" panose="02060503050406000203" pitchFamily="18" charset="77"/>
                <a:cs typeface="Times New Roman" charset="0"/>
              </a:rPr>
              <a:t> in </a:t>
            </a:r>
            <a:r>
              <a:rPr lang="pt-BR" sz="1800" dirty="0" err="1">
                <a:solidFill>
                  <a:srgbClr val="000066"/>
                </a:solidFill>
                <a:latin typeface="IBM Plex Serif" panose="02060503050406000203" pitchFamily="18" charset="77"/>
                <a:cs typeface="Times New Roman" charset="0"/>
              </a:rPr>
              <a:t>which</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the</a:t>
            </a:r>
            <a:r>
              <a:rPr lang="pt-BR" sz="1800" dirty="0">
                <a:solidFill>
                  <a:srgbClr val="000066"/>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ideas</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of</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the</a:t>
            </a:r>
            <a:r>
              <a:rPr lang="pt-BR" sz="1800" dirty="0">
                <a:solidFill>
                  <a:srgbClr val="6C0000"/>
                </a:solidFill>
                <a:latin typeface="IBM Plex Serif" panose="02060503050406000203" pitchFamily="18" charset="77"/>
                <a:cs typeface="Times New Roman" charset="0"/>
              </a:rPr>
              <a:t> </a:t>
            </a:r>
            <a:r>
              <a:rPr lang="pt-BR" sz="1800" dirty="0" err="1">
                <a:solidFill>
                  <a:srgbClr val="6C0000"/>
                </a:solidFill>
                <a:latin typeface="IBM Plex Serif" panose="02060503050406000203" pitchFamily="18" charset="77"/>
                <a:cs typeface="Times New Roman" charset="0"/>
              </a:rPr>
              <a:t>source</a:t>
            </a:r>
            <a:r>
              <a:rPr lang="pt-BR" sz="1800" dirty="0">
                <a:solidFill>
                  <a:srgbClr val="6C0000"/>
                </a:solidFill>
                <a:latin typeface="IBM Plex Serif" panose="02060503050406000203" pitchFamily="18" charset="77"/>
                <a:cs typeface="Times New Roman" charset="0"/>
              </a:rPr>
              <a:t> are </a:t>
            </a:r>
            <a:r>
              <a:rPr lang="pt-BR" sz="1800" dirty="0" err="1">
                <a:solidFill>
                  <a:srgbClr val="6C0000"/>
                </a:solidFill>
                <a:latin typeface="IBM Plex Serif" panose="02060503050406000203" pitchFamily="18" charset="77"/>
                <a:cs typeface="Times New Roman" charset="0"/>
              </a:rPr>
              <a:t>stated</a:t>
            </a:r>
            <a:r>
              <a:rPr lang="pt-BR" sz="1800" dirty="0">
                <a:solidFill>
                  <a:srgbClr val="6C0000"/>
                </a:solidFill>
                <a:latin typeface="IBM Plex Serif" panose="02060503050406000203" pitchFamily="18" charset="77"/>
                <a:cs typeface="Times New Roman" charset="0"/>
              </a:rPr>
              <a:t> </a:t>
            </a:r>
            <a:r>
              <a:rPr lang="pt-BR" sz="1800" dirty="0">
                <a:solidFill>
                  <a:srgbClr val="000066"/>
                </a:solidFill>
                <a:latin typeface="IBM Plex Serif" panose="02060503050406000203" pitchFamily="18" charset="77"/>
                <a:cs typeface="Times New Roman" charset="0"/>
              </a:rPr>
              <a:t>in </a:t>
            </a:r>
            <a:r>
              <a:rPr lang="pt-BR" sz="1800" dirty="0" err="1">
                <a:solidFill>
                  <a:srgbClr val="000066"/>
                </a:solidFill>
                <a:latin typeface="IBM Plex Serif" panose="02060503050406000203" pitchFamily="18" charset="77"/>
                <a:cs typeface="Times New Roman" charset="0"/>
              </a:rPr>
              <a:t>the</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writer</a:t>
            </a:r>
            <a:r>
              <a:rPr lang="ja-JP" altLang="pt-BR" sz="1800" dirty="0">
                <a:solidFill>
                  <a:srgbClr val="000066"/>
                </a:solidFill>
                <a:latin typeface="IBM Plex Serif" panose="02060503050406000203" pitchFamily="18" charset="77"/>
                <a:cs typeface="Times New Roman" charset="0"/>
              </a:rPr>
              <a:t>’</a:t>
            </a:r>
            <a:r>
              <a:rPr lang="pt-BR" sz="1800" dirty="0" err="1">
                <a:solidFill>
                  <a:srgbClr val="000066"/>
                </a:solidFill>
                <a:latin typeface="IBM Plex Serif" panose="02060503050406000203" pitchFamily="18" charset="77"/>
                <a:cs typeface="Times New Roman" charset="0"/>
              </a:rPr>
              <a:t>s</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own</a:t>
            </a:r>
            <a:r>
              <a:rPr lang="pt-BR" sz="1800" dirty="0">
                <a:solidFill>
                  <a:srgbClr val="000066"/>
                </a:solidFill>
                <a:latin typeface="IBM Plex Serif" panose="02060503050406000203" pitchFamily="18" charset="77"/>
                <a:cs typeface="Times New Roman" charset="0"/>
              </a:rPr>
              <a:t> </a:t>
            </a:r>
            <a:r>
              <a:rPr lang="pt-BR" sz="1800" dirty="0" err="1">
                <a:solidFill>
                  <a:srgbClr val="000066"/>
                </a:solidFill>
                <a:latin typeface="IBM Plex Serif" panose="02060503050406000203" pitchFamily="18" charset="77"/>
                <a:cs typeface="Times New Roman" charset="0"/>
              </a:rPr>
              <a:t>words</a:t>
            </a:r>
            <a:r>
              <a:rPr lang="pt-BR" sz="1800" dirty="0">
                <a:solidFill>
                  <a:srgbClr val="000066"/>
                </a:solidFill>
                <a:latin typeface="IBM Plex Serif" panose="02060503050406000203" pitchFamily="18" charset="77"/>
                <a:cs typeface="Times New Roman" charset="0"/>
              </a:rPr>
              <a:t>.</a:t>
            </a:r>
          </a:p>
          <a:p>
            <a:pPr marL="0" indent="0" eaLnBrk="1" hangingPunct="1">
              <a:lnSpc>
                <a:spcPct val="120000"/>
              </a:lnSpc>
              <a:buFont typeface="Wingdings" charset="0"/>
              <a:buNone/>
              <a:defRPr/>
            </a:pPr>
            <a:br>
              <a:rPr lang="pt-BR" sz="1800" dirty="0">
                <a:solidFill>
                  <a:srgbClr val="000066"/>
                </a:solidFill>
                <a:latin typeface="IBM Plex Serif" panose="02060503050406000203" pitchFamily="18" charset="77"/>
                <a:cs typeface="Times New Roman" charset="0"/>
              </a:rPr>
            </a:br>
            <a:endParaRPr lang="pt-BR" sz="1800" dirty="0">
              <a:solidFill>
                <a:srgbClr val="000066"/>
              </a:solidFill>
              <a:latin typeface="IBM Plex Serif" panose="02060503050406000203" pitchFamily="18" charset="77"/>
              <a:cs typeface="Times New Roman" charset="0"/>
            </a:endParaRPr>
          </a:p>
        </p:txBody>
      </p:sp>
      <p:pic>
        <p:nvPicPr>
          <p:cNvPr id="49155" name="Picture 5" descr="http://4.bp.blogspot.com/_8S5yW6txsE0/R13WX5XtZaI/AAAAAAAAAWg/WY1QyaGghBU/s400/enrola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7999"/>
            <a:ext cx="2976563" cy="2506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ângulo 5"/>
          <p:cNvSpPr/>
          <p:nvPr/>
        </p:nvSpPr>
        <p:spPr>
          <a:xfrm>
            <a:off x="5257800" y="4114800"/>
            <a:ext cx="1676400" cy="461963"/>
          </a:xfrm>
          <a:prstGeom prst="rect">
            <a:avLst/>
          </a:prstGeom>
          <a:solidFill>
            <a:schemeClr val="accent6">
              <a:lumMod val="40000"/>
              <a:lumOff val="60000"/>
            </a:schemeClr>
          </a:solidFill>
        </p:spPr>
        <p:txBody>
          <a:bodyPr>
            <a:spAutoFit/>
          </a:bodyPr>
          <a:lstStyle/>
          <a:p>
            <a:pPr>
              <a:defRPr/>
            </a:pPr>
            <a:r>
              <a:rPr lang="pt-BR" sz="2400" dirty="0">
                <a:solidFill>
                  <a:srgbClr val="6C0000"/>
                </a:solidFill>
                <a:latin typeface="IBM Plex Sans" panose="020B0503050203000203" pitchFamily="34" charset="77"/>
                <a:ea typeface="+mn-ea"/>
                <a:cs typeface="+mn-cs"/>
              </a:rPr>
              <a:t>Desenrole!  </a:t>
            </a:r>
            <a:endParaRPr lang="en-US" sz="2400" dirty="0">
              <a:solidFill>
                <a:srgbClr val="6C0000"/>
              </a:solidFill>
              <a:latin typeface="IBM Plex Sans" panose="020B0503050203000203" pitchFamily="34" charset="77"/>
              <a:ea typeface="+mn-ea"/>
              <a:cs typeface="+mn-cs"/>
            </a:endParaRPr>
          </a:p>
        </p:txBody>
      </p:sp>
      <p:sp>
        <p:nvSpPr>
          <p:cNvPr id="49157" name="TextBox 1"/>
          <p:cNvSpPr txBox="1">
            <a:spLocks noChangeArrowheads="1"/>
          </p:cNvSpPr>
          <p:nvPr/>
        </p:nvSpPr>
        <p:spPr bwMode="auto">
          <a:xfrm>
            <a:off x="1651000" y="5541963"/>
            <a:ext cx="5588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endParaRPr lang="en-US"/>
          </a:p>
        </p:txBody>
      </p:sp>
      <p:sp>
        <p:nvSpPr>
          <p:cNvPr id="9" name="Retângulo 4">
            <a:extLst>
              <a:ext uri="{FF2B5EF4-FFF2-40B4-BE49-F238E27FC236}">
                <a16:creationId xmlns:a16="http://schemas.microsoft.com/office/drawing/2014/main" id="{5F81640A-29DB-D644-92D3-204DDC8134B3}"/>
              </a:ext>
            </a:extLst>
          </p:cNvPr>
          <p:cNvSpPr/>
          <p:nvPr/>
        </p:nvSpPr>
        <p:spPr>
          <a:xfrm>
            <a:off x="679770" y="5780881"/>
            <a:ext cx="8382000" cy="799963"/>
          </a:xfrm>
          <a:prstGeom prst="rect">
            <a:avLst/>
          </a:prstGeom>
          <a:solidFill>
            <a:schemeClr val="accent2">
              <a:lumMod val="20000"/>
              <a:lumOff val="80000"/>
            </a:schemeClr>
          </a:solidFill>
        </p:spPr>
        <p:txBody>
          <a:bodyPr>
            <a:spAutoFit/>
          </a:bodyPr>
          <a:lstStyle/>
          <a:p>
            <a:pPr>
              <a:lnSpc>
                <a:spcPct val="120000"/>
              </a:lnSpc>
              <a:defRPr/>
            </a:pPr>
            <a:r>
              <a:rPr lang="pt-BR" sz="2000" dirty="0">
                <a:solidFill>
                  <a:srgbClr val="002060"/>
                </a:solidFill>
                <a:latin typeface="IBM Plex Serif" panose="02060503050406000203" pitchFamily="18" charset="77"/>
                <a:ea typeface="+mn-ea"/>
                <a:cs typeface="Times New Roman" pitchFamily="18" charset="0"/>
              </a:rPr>
              <a:t>To </a:t>
            </a:r>
            <a:r>
              <a:rPr lang="pt-BR" sz="2000" dirty="0" err="1">
                <a:solidFill>
                  <a:srgbClr val="002060"/>
                </a:solidFill>
                <a:latin typeface="IBM Plex Serif" panose="02060503050406000203" pitchFamily="18" charset="77"/>
                <a:ea typeface="+mn-ea"/>
                <a:cs typeface="Times New Roman" pitchFamily="18" charset="0"/>
              </a:rPr>
              <a:t>write</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an</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honest</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paraphrase</a:t>
            </a:r>
            <a:r>
              <a:rPr lang="pt-BR" sz="2000" dirty="0">
                <a:solidFill>
                  <a:srgbClr val="002060"/>
                </a:solidFill>
                <a:latin typeface="IBM Plex Serif" panose="02060503050406000203" pitchFamily="18" charset="77"/>
                <a:ea typeface="+mn-ea"/>
                <a:cs typeface="Times New Roman" pitchFamily="18" charset="0"/>
              </a:rPr>
              <a:t>, a </a:t>
            </a:r>
            <a:r>
              <a:rPr lang="pt-BR" sz="2000" dirty="0" err="1">
                <a:solidFill>
                  <a:srgbClr val="002060"/>
                </a:solidFill>
                <a:latin typeface="IBM Plex Serif" panose="02060503050406000203" pitchFamily="18" charset="77"/>
                <a:ea typeface="+mn-ea"/>
                <a:cs typeface="Times New Roman" pitchFamily="18" charset="0"/>
              </a:rPr>
              <a:t>writer</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should</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present</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the</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ideas</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of</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the</a:t>
            </a:r>
            <a:r>
              <a:rPr lang="pt-BR" sz="2000" dirty="0">
                <a:solidFill>
                  <a:srgbClr val="002060"/>
                </a:solidFill>
                <a:latin typeface="IBM Plex Serif" panose="02060503050406000203" pitchFamily="18" charset="77"/>
                <a:ea typeface="+mn-ea"/>
                <a:cs typeface="Times New Roman" pitchFamily="18" charset="0"/>
              </a:rPr>
              <a:t> source in </a:t>
            </a:r>
            <a:r>
              <a:rPr lang="pt-BR" sz="2000" dirty="0" err="1">
                <a:solidFill>
                  <a:srgbClr val="002060"/>
                </a:solidFill>
                <a:latin typeface="IBM Plex Serif" panose="02060503050406000203" pitchFamily="18" charset="77"/>
                <a:ea typeface="+mn-ea"/>
                <a:cs typeface="Times New Roman" pitchFamily="18" charset="0"/>
              </a:rPr>
              <a:t>his</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own</a:t>
            </a:r>
            <a:r>
              <a:rPr lang="pt-BR" sz="2000" dirty="0">
                <a:solidFill>
                  <a:srgbClr val="002060"/>
                </a:solidFill>
                <a:latin typeface="IBM Plex Serif" panose="02060503050406000203" pitchFamily="18" charset="77"/>
                <a:ea typeface="+mn-ea"/>
                <a:cs typeface="Times New Roman" pitchFamily="18" charset="0"/>
              </a:rPr>
              <a:t> </a:t>
            </a:r>
            <a:r>
              <a:rPr lang="pt-BR" sz="2000" dirty="0" err="1">
                <a:solidFill>
                  <a:srgbClr val="002060"/>
                </a:solidFill>
                <a:latin typeface="IBM Plex Serif" panose="02060503050406000203" pitchFamily="18" charset="77"/>
                <a:ea typeface="+mn-ea"/>
                <a:cs typeface="Times New Roman" pitchFamily="18" charset="0"/>
              </a:rPr>
              <a:t>words</a:t>
            </a:r>
            <a:r>
              <a:rPr lang="pt-BR" sz="2000" dirty="0">
                <a:solidFill>
                  <a:srgbClr val="002060"/>
                </a:solidFill>
                <a:latin typeface="IBM Plex Serif" panose="02060503050406000203" pitchFamily="18" charset="77"/>
                <a:ea typeface="+mn-ea"/>
                <a:cs typeface="Times New Roman" pitchFamily="18" charset="0"/>
              </a:rPr>
              <a:t> </a:t>
            </a:r>
          </a:p>
        </p:txBody>
      </p:sp>
    </p:spTree>
    <p:extLst>
      <p:ext uri="{BB962C8B-B14F-4D97-AF65-F5344CB8AC3E}">
        <p14:creationId xmlns:p14="http://schemas.microsoft.com/office/powerpoint/2010/main" val="1178834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ítulo 1"/>
          <p:cNvSpPr>
            <a:spLocks noGrp="1"/>
          </p:cNvSpPr>
          <p:nvPr>
            <p:ph type="title"/>
          </p:nvPr>
        </p:nvSpPr>
        <p:spPr/>
        <p:txBody>
          <a:bodyPr/>
          <a:lstStyle/>
          <a:p>
            <a:r>
              <a:rPr lang="pt-BR" dirty="0"/>
              <a:t>Às vezes a voz passiva soa melhor...</a:t>
            </a:r>
          </a:p>
        </p:txBody>
      </p:sp>
      <p:sp>
        <p:nvSpPr>
          <p:cNvPr id="103427" name="Rectangle 3"/>
          <p:cNvSpPr>
            <a:spLocks noChangeArrowheads="1"/>
          </p:cNvSpPr>
          <p:nvPr/>
        </p:nvSpPr>
        <p:spPr bwMode="auto">
          <a:xfrm>
            <a:off x="739776" y="1616085"/>
            <a:ext cx="4953000" cy="2594941"/>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wrap="square" anchor="ctr">
            <a:spAutoFit/>
          </a:bodyPr>
          <a:lstStyle/>
          <a:p>
            <a:pPr algn="just" eaLnBrk="0" hangingPunct="0">
              <a:lnSpc>
                <a:spcPct val="114000"/>
              </a:lnSpc>
              <a:tabLst>
                <a:tab pos="227013" algn="l"/>
              </a:tabLst>
              <a:defRPr/>
            </a:pPr>
            <a:r>
              <a:rPr lang="en-US" sz="1800" dirty="0">
                <a:solidFill>
                  <a:srgbClr val="000066"/>
                </a:solidFill>
                <a:latin typeface="IBM Plex Serif" panose="02060503050406000203" pitchFamily="18" charset="77"/>
                <a:ea typeface="+mn-ea"/>
                <a:cs typeface="Times New Roman" pitchFamily="18" charset="0"/>
              </a:rPr>
              <a:t>The starting point of the method is a sequence of LANDSAT-class images. These images are </a:t>
            </a:r>
            <a:r>
              <a:rPr lang="en-US" sz="1800" i="1" dirty="0">
                <a:solidFill>
                  <a:srgbClr val="7A0000"/>
                </a:solidFill>
                <a:latin typeface="IBM Plex Serif" panose="02060503050406000203" pitchFamily="18" charset="77"/>
                <a:ea typeface="+mn-ea"/>
                <a:cs typeface="Times New Roman" pitchFamily="18" charset="0"/>
              </a:rPr>
              <a:t>then classified by </a:t>
            </a:r>
            <a:r>
              <a:rPr lang="en-US" sz="1800" dirty="0">
                <a:solidFill>
                  <a:srgbClr val="000066"/>
                </a:solidFill>
                <a:latin typeface="IBM Plex Serif" panose="02060503050406000203" pitchFamily="18" charset="77"/>
                <a:ea typeface="+mn-ea"/>
                <a:cs typeface="Times New Roman" pitchFamily="18" charset="0"/>
              </a:rPr>
              <a:t>a segmentation procedure which detects the changes that have occurred between two consecutive images. The result is a set of land change maps. Each polygon in the maps </a:t>
            </a:r>
            <a:r>
              <a:rPr lang="en-US" sz="1800" i="1" dirty="0">
                <a:solidFill>
                  <a:srgbClr val="7A0000"/>
                </a:solidFill>
                <a:latin typeface="IBM Plex Serif" panose="02060503050406000203" pitchFamily="18" charset="77"/>
                <a:ea typeface="+mn-ea"/>
                <a:cs typeface="Times New Roman" pitchFamily="18" charset="0"/>
              </a:rPr>
              <a:t>is then labelled</a:t>
            </a:r>
            <a:r>
              <a:rPr lang="en-US" sz="1800" dirty="0">
                <a:solidFill>
                  <a:srgbClr val="7A0000"/>
                </a:solidFill>
                <a:latin typeface="IBM Plex Serif" panose="02060503050406000203" pitchFamily="18" charset="77"/>
                <a:ea typeface="+mn-ea"/>
                <a:cs typeface="Times New Roman" pitchFamily="18" charset="0"/>
              </a:rPr>
              <a:t> </a:t>
            </a:r>
            <a:r>
              <a:rPr lang="en-US" sz="1800" dirty="0">
                <a:solidFill>
                  <a:srgbClr val="000066"/>
                </a:solidFill>
                <a:latin typeface="IBM Plex Serif" panose="02060503050406000203" pitchFamily="18" charset="77"/>
                <a:ea typeface="+mn-ea"/>
                <a:cs typeface="Times New Roman" pitchFamily="18" charset="0"/>
              </a:rPr>
              <a:t>to a land cover class.</a:t>
            </a:r>
          </a:p>
        </p:txBody>
      </p:sp>
      <p:sp>
        <p:nvSpPr>
          <p:cNvPr id="6" name="Rectangle 3"/>
          <p:cNvSpPr>
            <a:spLocks noChangeArrowheads="1"/>
          </p:cNvSpPr>
          <p:nvPr/>
        </p:nvSpPr>
        <p:spPr bwMode="auto">
          <a:xfrm>
            <a:off x="685800" y="4786300"/>
            <a:ext cx="8077200" cy="1331775"/>
          </a:xfrm>
          <a:prstGeom prst="rect">
            <a:avLst/>
          </a:prstGeom>
          <a:solidFill>
            <a:schemeClr val="accent2">
              <a:lumMod val="20000"/>
              <a:lumOff val="80000"/>
            </a:schemeClr>
          </a:solidFill>
          <a:ln w="9525" cap="flat" cmpd="sng">
            <a:noFill/>
            <a:prstDash val="solid"/>
            <a:miter lim="800000"/>
            <a:headEnd type="none" w="med" len="med"/>
            <a:tailEnd type="none" w="med" len="med"/>
          </a:ln>
          <a:effectLst/>
        </p:spPr>
        <p:txBody>
          <a:bodyPr wrap="square" anchor="ctr">
            <a:spAutoFit/>
          </a:bodyPr>
          <a:lstStyle/>
          <a:p>
            <a:pPr algn="just" eaLnBrk="0" hangingPunct="0">
              <a:lnSpc>
                <a:spcPct val="114000"/>
              </a:lnSpc>
              <a:tabLst>
                <a:tab pos="227013" algn="l"/>
              </a:tabLst>
              <a:defRPr/>
            </a:pPr>
            <a:r>
              <a:rPr lang="en-US" sz="1800" dirty="0">
                <a:solidFill>
                  <a:srgbClr val="002060"/>
                </a:solidFill>
                <a:latin typeface="IBM Plex Serif" panose="02060503050406000203" pitchFamily="18" charset="77"/>
                <a:ea typeface="+mn-ea"/>
                <a:cs typeface="Times New Roman" pitchFamily="18" charset="0"/>
              </a:rPr>
              <a:t>The method starts with a sequence of LANDSAT-class images. </a:t>
            </a:r>
            <a:r>
              <a:rPr lang="en-US" sz="1800" i="1" dirty="0">
                <a:solidFill>
                  <a:srgbClr val="7A0000"/>
                </a:solidFill>
                <a:latin typeface="IBM Plex Serif" panose="02060503050406000203" pitchFamily="18" charset="77"/>
                <a:ea typeface="+mn-ea"/>
                <a:cs typeface="Times New Roman" pitchFamily="18" charset="0"/>
              </a:rPr>
              <a:t>The analyst classifies</a:t>
            </a:r>
            <a:r>
              <a:rPr lang="en-US" sz="1800" dirty="0">
                <a:solidFill>
                  <a:srgbClr val="002060"/>
                </a:solidFill>
                <a:latin typeface="IBM Plex Serif" panose="02060503050406000203" pitchFamily="18" charset="77"/>
                <a:ea typeface="+mn-ea"/>
                <a:cs typeface="Times New Roman" pitchFamily="18" charset="0"/>
              </a:rPr>
              <a:t> them by a segmentation procedure which detects the changes that have occurred between two consecutive images. The result is a set of land change maps. Then, </a:t>
            </a:r>
            <a:r>
              <a:rPr lang="en-US" sz="1800" i="1" dirty="0">
                <a:solidFill>
                  <a:srgbClr val="7A0000"/>
                </a:solidFill>
                <a:latin typeface="IBM Plex Serif" panose="02060503050406000203" pitchFamily="18" charset="77"/>
                <a:ea typeface="+mn-ea"/>
                <a:cs typeface="Times New Roman" pitchFamily="18" charset="0"/>
              </a:rPr>
              <a:t>the user labels </a:t>
            </a:r>
            <a:r>
              <a:rPr lang="en-US" sz="1800" dirty="0">
                <a:solidFill>
                  <a:srgbClr val="002060"/>
                </a:solidFill>
                <a:latin typeface="IBM Plex Serif" panose="02060503050406000203" pitchFamily="18" charset="77"/>
                <a:ea typeface="+mn-ea"/>
                <a:cs typeface="Times New Roman" pitchFamily="18" charset="0"/>
              </a:rPr>
              <a:t>each polygon to a land cover class.</a:t>
            </a:r>
          </a:p>
        </p:txBody>
      </p:sp>
      <p:pic>
        <p:nvPicPr>
          <p:cNvPr id="62468" name="Picture 6" descr="http://www.instablogsimages.com/images/2008/08/11/us-scientists-inch-closer-to-invisibility_D9F5B_5965_310x2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1642211"/>
            <a:ext cx="2987675" cy="2548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pt-BR" dirty="0"/>
              <a:t>A questão do plágio</a:t>
            </a:r>
          </a:p>
        </p:txBody>
      </p:sp>
      <p:sp>
        <p:nvSpPr>
          <p:cNvPr id="89091" name="Retângulo 3"/>
          <p:cNvSpPr>
            <a:spLocks noChangeArrowheads="1"/>
          </p:cNvSpPr>
          <p:nvPr/>
        </p:nvSpPr>
        <p:spPr bwMode="auto">
          <a:xfrm>
            <a:off x="1219200" y="6038439"/>
            <a:ext cx="681468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dirty="0">
                <a:solidFill>
                  <a:srgbClr val="6C0000"/>
                </a:solidFill>
                <a:latin typeface="IBM Plex Sans" panose="020B0503050203000203" pitchFamily="34" charset="77"/>
              </a:rPr>
              <a:t>Este </a:t>
            </a:r>
            <a:r>
              <a:rPr lang="en-US" sz="2000" dirty="0" err="1">
                <a:solidFill>
                  <a:srgbClr val="6C0000"/>
                </a:solidFill>
                <a:latin typeface="IBM Plex Sans" panose="020B0503050203000203" pitchFamily="34" charset="77"/>
              </a:rPr>
              <a:t>texto</a:t>
            </a:r>
            <a:r>
              <a:rPr lang="en-US" sz="2000" dirty="0">
                <a:solidFill>
                  <a:srgbClr val="6C0000"/>
                </a:solidFill>
                <a:latin typeface="IBM Plex Sans" panose="020B0503050203000203" pitchFamily="34" charset="77"/>
              </a:rPr>
              <a:t> </a:t>
            </a:r>
            <a:r>
              <a:rPr lang="en-US" sz="2000" dirty="0" err="1">
                <a:solidFill>
                  <a:srgbClr val="6C0000"/>
                </a:solidFill>
                <a:latin typeface="IBM Plex Sans" panose="020B0503050203000203" pitchFamily="34" charset="77"/>
              </a:rPr>
              <a:t>está</a:t>
            </a:r>
            <a:r>
              <a:rPr lang="en-US" sz="2000" dirty="0">
                <a:solidFill>
                  <a:srgbClr val="6C0000"/>
                </a:solidFill>
                <a:latin typeface="IBM Plex Sans" panose="020B0503050203000203" pitchFamily="34" charset="77"/>
              </a:rPr>
              <a:t> </a:t>
            </a:r>
            <a:r>
              <a:rPr lang="en-US" sz="2000" dirty="0" err="1">
                <a:solidFill>
                  <a:srgbClr val="6C0000"/>
                </a:solidFill>
                <a:latin typeface="IBM Plex Sans" panose="020B0503050203000203" pitchFamily="34" charset="77"/>
              </a:rPr>
              <a:t>ótimo</a:t>
            </a:r>
            <a:r>
              <a:rPr lang="en-US" sz="2000" dirty="0">
                <a:solidFill>
                  <a:srgbClr val="6C0000"/>
                </a:solidFill>
                <a:latin typeface="IBM Plex Sans" panose="020B0503050203000203" pitchFamily="34" charset="77"/>
              </a:rPr>
              <a:t>, mas </a:t>
            </a:r>
            <a:r>
              <a:rPr lang="en-US" sz="2000" dirty="0" err="1">
                <a:solidFill>
                  <a:srgbClr val="6C0000"/>
                </a:solidFill>
                <a:latin typeface="IBM Plex Sans" panose="020B0503050203000203" pitchFamily="34" charset="77"/>
              </a:rPr>
              <a:t>foi</a:t>
            </a:r>
            <a:r>
              <a:rPr lang="en-US" sz="2000" dirty="0">
                <a:solidFill>
                  <a:srgbClr val="6C0000"/>
                </a:solidFill>
                <a:latin typeface="IBM Plex Sans" panose="020B0503050203000203" pitchFamily="34" charset="77"/>
              </a:rPr>
              <a:t> </a:t>
            </a:r>
            <a:r>
              <a:rPr lang="en-US" sz="2000" dirty="0" err="1">
                <a:solidFill>
                  <a:srgbClr val="6C0000"/>
                </a:solidFill>
                <a:latin typeface="IBM Plex Sans" panose="020B0503050203000203" pitchFamily="34" charset="77"/>
              </a:rPr>
              <a:t>feito</a:t>
            </a:r>
            <a:r>
              <a:rPr lang="en-US" sz="2000" dirty="0">
                <a:solidFill>
                  <a:srgbClr val="6C0000"/>
                </a:solidFill>
                <a:latin typeface="IBM Plex Sans" panose="020B0503050203000203" pitchFamily="34" charset="77"/>
              </a:rPr>
              <a:t> com “cut-and-paste”. </a:t>
            </a:r>
          </a:p>
        </p:txBody>
      </p:sp>
      <p:pic>
        <p:nvPicPr>
          <p:cNvPr id="89092" name="Picture 5" descr="http://river66.files.wordpress.com/2008/04/identical-tw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722914" cy="3753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a:extLst>
              <a:ext uri="{FF2B5EF4-FFF2-40B4-BE49-F238E27FC236}">
                <a16:creationId xmlns:a16="http://schemas.microsoft.com/office/drawing/2014/main" id="{C4595DD7-E6D1-FC43-B05F-4CD6D266DCEB}"/>
              </a:ext>
            </a:extLst>
          </p:cNvPr>
          <p:cNvSpPr txBox="1">
            <a:spLocks noChangeArrowheads="1"/>
          </p:cNvSpPr>
          <p:nvPr/>
        </p:nvSpPr>
        <p:spPr bwMode="auto">
          <a:xfrm>
            <a:off x="685800" y="2362200"/>
            <a:ext cx="4267200" cy="1752600"/>
          </a:xfrm>
          <a:prstGeom prst="rect">
            <a:avLst/>
          </a:prstGeom>
          <a:solidFill>
            <a:schemeClr val="accent2">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charset="0"/>
              <a:buChar char="n"/>
              <a:defRPr sz="2800" b="0" i="0">
                <a:solidFill>
                  <a:schemeClr val="tx1"/>
                </a:solidFill>
                <a:latin typeface="IBM Plex Sans" panose="020B0503050203000203" pitchFamily="34" charset="77"/>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b="0" i="0">
                <a:solidFill>
                  <a:schemeClr val="tx1"/>
                </a:solidFill>
                <a:latin typeface="IBM Plex Sans" panose="020B0503050203000203" pitchFamily="34" charset="77"/>
                <a:ea typeface="ＭＳ Ｐゴシック" charset="0"/>
                <a:cs typeface="ＭＳ Ｐゴシック"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400" b="0" i="0">
                <a:solidFill>
                  <a:schemeClr val="tx1"/>
                </a:solidFill>
                <a:latin typeface="IBM Plex Sans" panose="020B0503050203000203" pitchFamily="34" charset="77"/>
                <a:ea typeface="ＭＳ Ｐゴシック" charset="0"/>
                <a:cs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b="0" i="0">
                <a:solidFill>
                  <a:schemeClr val="tx1"/>
                </a:solidFill>
                <a:latin typeface="IBM Plex Sans" panose="020B0503050203000203" pitchFamily="34" charset="77"/>
                <a:ea typeface="ＭＳ Ｐゴシック" charset="0"/>
                <a:cs typeface="ＭＳ Ｐゴシック" charset="0"/>
              </a:defRPr>
            </a:lvl4pPr>
            <a:lvl5pPr marL="2057400" indent="-228600" algn="l" rtl="0" eaLnBrk="0" fontAlgn="base" hangingPunct="0">
              <a:spcBef>
                <a:spcPct val="20000"/>
              </a:spcBef>
              <a:spcAft>
                <a:spcPct val="0"/>
              </a:spcAft>
              <a:buClr>
                <a:schemeClr val="bg2"/>
              </a:buClr>
              <a:buFont typeface="Wingdings" charset="0"/>
              <a:buChar char="§"/>
              <a:defRPr sz="2400" b="0" i="0">
                <a:solidFill>
                  <a:schemeClr val="tx1"/>
                </a:solidFill>
                <a:latin typeface="IBM Plex Sans" panose="020B0503050203000203" pitchFamily="34" charset="77"/>
                <a:ea typeface="ＭＳ Ｐゴシック" charset="0"/>
                <a:cs typeface="ＭＳ Ｐゴシック"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eaLnBrk="1" hangingPunct="1">
              <a:lnSpc>
                <a:spcPct val="114000"/>
              </a:lnSpc>
              <a:spcBef>
                <a:spcPct val="0"/>
              </a:spcBef>
              <a:buFont typeface="Wingdings" charset="0"/>
              <a:buNone/>
              <a:defRPr/>
            </a:pPr>
            <a:r>
              <a:rPr lang="en-US" sz="1800" kern="0">
                <a:solidFill>
                  <a:srgbClr val="000066"/>
                </a:solidFill>
                <a:latin typeface="IBM Plex Serif" panose="02060503050406000203" pitchFamily="18" charset="77"/>
                <a:cs typeface="Times New Roman" charset="0"/>
              </a:rPr>
              <a:t>Any spatial process has an inherent scale, and attempts to model that process at levels of resolution coarser than the inherent scale will inevitably fail (Parker, 2002).</a:t>
            </a:r>
            <a:endParaRPr lang="en-US" sz="1800" kern="0" dirty="0">
              <a:solidFill>
                <a:srgbClr val="000066"/>
              </a:solidFill>
              <a:latin typeface="IBM Plex Serif" panose="02060503050406000203" pitchFamily="18" charset="77"/>
              <a:cs typeface="Times New Roman" charset="0"/>
            </a:endParaRPr>
          </a:p>
        </p:txBody>
      </p:sp>
    </p:spTree>
    <p:extLst>
      <p:ext uri="{BB962C8B-B14F-4D97-AF65-F5344CB8AC3E}">
        <p14:creationId xmlns:p14="http://schemas.microsoft.com/office/powerpoint/2010/main" val="4103424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pt-BR" dirty="0"/>
              <a:t>A questão do plágio</a:t>
            </a:r>
          </a:p>
        </p:txBody>
      </p:sp>
      <p:sp>
        <p:nvSpPr>
          <p:cNvPr id="51203" name="Rectangle 3"/>
          <p:cNvSpPr>
            <a:spLocks noGrp="1" noChangeArrowheads="1"/>
          </p:cNvSpPr>
          <p:nvPr>
            <p:ph type="body" idx="1"/>
          </p:nvPr>
        </p:nvSpPr>
        <p:spPr>
          <a:xfrm>
            <a:off x="685800" y="2077410"/>
            <a:ext cx="4267200" cy="1752600"/>
          </a:xfrm>
          <a:solidFill>
            <a:schemeClr val="accent2">
              <a:lumMod val="20000"/>
              <a:lumOff val="80000"/>
            </a:schemeClr>
          </a:solidFill>
        </p:spPr>
        <p:txBody>
          <a:bodyPr/>
          <a:lstStyle/>
          <a:p>
            <a:pPr marL="0" indent="0" eaLnBrk="1" hangingPunct="1">
              <a:lnSpc>
                <a:spcPct val="120000"/>
              </a:lnSpc>
              <a:spcBef>
                <a:spcPct val="0"/>
              </a:spcBef>
              <a:buFont typeface="Wingdings" charset="0"/>
              <a:buNone/>
              <a:defRPr/>
            </a:pPr>
            <a:r>
              <a:rPr lang="en-US" sz="1800" dirty="0">
                <a:solidFill>
                  <a:srgbClr val="000066"/>
                </a:solidFill>
                <a:latin typeface="IBM Plex Serif" panose="02060503050406000203" pitchFamily="18" charset="77"/>
                <a:cs typeface="Times New Roman" charset="0"/>
              </a:rPr>
              <a:t>Any spatial process has an inherent scale, and attempts to model that process at levels of resolution coarser than the inherent scale will inevitably fail (Parker, 2002).</a:t>
            </a:r>
          </a:p>
        </p:txBody>
      </p:sp>
      <p:pic>
        <p:nvPicPr>
          <p:cNvPr id="89092" name="Picture 5" descr="http://river66.files.wordpress.com/2008/04/identical-tw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092846"/>
            <a:ext cx="3540034" cy="3569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a:extLst>
              <a:ext uri="{FF2B5EF4-FFF2-40B4-BE49-F238E27FC236}">
                <a16:creationId xmlns:a16="http://schemas.microsoft.com/office/drawing/2014/main" id="{48F3F632-EDF4-EE4F-A8F9-0FDD05E55F43}"/>
              </a:ext>
            </a:extLst>
          </p:cNvPr>
          <p:cNvSpPr txBox="1">
            <a:spLocks noChangeArrowheads="1"/>
          </p:cNvSpPr>
          <p:nvPr/>
        </p:nvSpPr>
        <p:spPr bwMode="auto">
          <a:xfrm>
            <a:off x="772884" y="4965054"/>
            <a:ext cx="7948749" cy="1511946"/>
          </a:xfrm>
          <a:prstGeom prst="rect">
            <a:avLst/>
          </a:prstGeom>
          <a:solidFill>
            <a:schemeClr val="accent2">
              <a:lumMod val="20000"/>
              <a:lumOff val="80000"/>
            </a:schemeClr>
          </a:solidFill>
          <a:ln w="9525">
            <a:noFill/>
            <a:miter lim="800000"/>
            <a:headEnd/>
            <a:tailEnd/>
          </a:ln>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lnSpc>
                <a:spcPct val="120000"/>
              </a:lnSpc>
              <a:spcBef>
                <a:spcPct val="20000"/>
              </a:spcBef>
              <a:buClr>
                <a:schemeClr val="bg2"/>
              </a:buClr>
              <a:buSzPct val="75000"/>
              <a:defRPr/>
            </a:pPr>
            <a:r>
              <a:rPr lang="en-US" sz="1800" dirty="0">
                <a:solidFill>
                  <a:srgbClr val="000066"/>
                </a:solidFill>
                <a:latin typeface="IBM Plex Serif" panose="02060503050406000203" pitchFamily="18" charset="77"/>
                <a:cs typeface="Times New Roman" charset="0"/>
              </a:rPr>
              <a:t>All spatially-explicit models require an adequate choice of the spatial resolution. This resolution depends on the inherent scale of the spatial process being modeled. If we model the process at an inappropriate scale, the result will not be useful (Parker, 2002).</a:t>
            </a:r>
          </a:p>
          <a:p>
            <a:pPr eaLnBrk="1" hangingPunct="1">
              <a:lnSpc>
                <a:spcPct val="120000"/>
              </a:lnSpc>
              <a:spcBef>
                <a:spcPct val="20000"/>
              </a:spcBef>
              <a:buClr>
                <a:schemeClr val="bg2"/>
              </a:buClr>
              <a:buSzPct val="75000"/>
              <a:defRPr/>
            </a:pPr>
            <a:endParaRPr lang="pt-BR" sz="1800" dirty="0">
              <a:solidFill>
                <a:srgbClr val="000066"/>
              </a:solidFill>
              <a:latin typeface="IBM Plex Serif" panose="02060503050406000203" pitchFamily="18" charset="77"/>
              <a:cs typeface="Times New Roman" charset="0"/>
            </a:endParaRPr>
          </a:p>
        </p:txBody>
      </p:sp>
    </p:spTree>
    <p:extLst>
      <p:ext uri="{BB962C8B-B14F-4D97-AF65-F5344CB8AC3E}">
        <p14:creationId xmlns:p14="http://schemas.microsoft.com/office/powerpoint/2010/main" val="200496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pt-BR" dirty="0"/>
              <a:t>Escrever tem de ser difícil?</a:t>
            </a:r>
            <a:endParaRPr lang="en-US" dirty="0"/>
          </a:p>
        </p:txBody>
      </p:sp>
      <p:sp>
        <p:nvSpPr>
          <p:cNvPr id="13315" name="Rectangle 3"/>
          <p:cNvSpPr>
            <a:spLocks noGrp="1" noChangeArrowheads="1"/>
          </p:cNvSpPr>
          <p:nvPr>
            <p:ph type="body" idx="1"/>
          </p:nvPr>
        </p:nvSpPr>
        <p:spPr>
          <a:xfrm>
            <a:off x="3436938" y="1221377"/>
            <a:ext cx="5257800" cy="2665496"/>
          </a:xfrm>
          <a:solidFill>
            <a:schemeClr val="accent2">
              <a:lumMod val="20000"/>
              <a:lumOff val="80000"/>
            </a:schemeClr>
          </a:solidFill>
        </p:spPr>
        <p:txBody>
          <a:bodyPr/>
          <a:lstStyle/>
          <a:p>
            <a:pPr marL="0" indent="0" eaLnBrk="1" hangingPunct="1">
              <a:lnSpc>
                <a:spcPct val="120000"/>
              </a:lnSpc>
              <a:spcBef>
                <a:spcPct val="0"/>
              </a:spcBef>
              <a:buFont typeface="Wingdings" charset="0"/>
              <a:buNone/>
              <a:defRPr/>
            </a:pPr>
            <a:r>
              <a:rPr lang="ja-JP" altLang="pt-BR" sz="2000" kern="1200">
                <a:solidFill>
                  <a:schemeClr val="bg2">
                    <a:lumMod val="75000"/>
                  </a:schemeClr>
                </a:solidFill>
                <a:latin typeface="IBM Plex Serif" panose="02060503050406000203" pitchFamily="18" charset="77"/>
              </a:rPr>
              <a:t>“</a:t>
            </a:r>
            <a:r>
              <a:rPr lang="pt-BR" sz="2000" kern="1200" dirty="0">
                <a:solidFill>
                  <a:schemeClr val="bg2">
                    <a:lumMod val="75000"/>
                  </a:schemeClr>
                </a:solidFill>
                <a:latin typeface="IBM Plex Serif" panose="02060503050406000203" pitchFamily="18" charset="77"/>
              </a:rPr>
              <a:t>Para mim, o ato de escrever é muito difícil e penoso, tenho sempre de corrigir e reescrever várias vezes. Basta dizer, como exemplo, que escrevi 1100 páginas datilografadas para fazer um romance no qual aproveitei pouco mais de 300</a:t>
            </a:r>
            <a:r>
              <a:rPr lang="ja-JP" altLang="pt-BR" sz="2000" kern="1200">
                <a:solidFill>
                  <a:schemeClr val="bg2">
                    <a:lumMod val="75000"/>
                  </a:schemeClr>
                </a:solidFill>
                <a:latin typeface="IBM Plex Serif" panose="02060503050406000203" pitchFamily="18" charset="77"/>
              </a:rPr>
              <a:t>”</a:t>
            </a:r>
            <a:r>
              <a:rPr lang="pt-BR" sz="2000" kern="1200" dirty="0">
                <a:solidFill>
                  <a:schemeClr val="bg2">
                    <a:lumMod val="75000"/>
                  </a:schemeClr>
                </a:solidFill>
                <a:latin typeface="IBM Plex Serif" panose="02060503050406000203" pitchFamily="18" charset="77"/>
              </a:rPr>
              <a:t>. (Fernando Sabino)</a:t>
            </a:r>
          </a:p>
        </p:txBody>
      </p:sp>
      <p:pic>
        <p:nvPicPr>
          <p:cNvPr id="104451" name="Picture 5" descr="http://viniciussanfelice.files.wordpress.com/2008/08/clar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090988"/>
            <a:ext cx="2065338" cy="276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ângulo 4"/>
          <p:cNvSpPr/>
          <p:nvPr/>
        </p:nvSpPr>
        <p:spPr>
          <a:xfrm>
            <a:off x="685800" y="5130968"/>
            <a:ext cx="5410200" cy="1193632"/>
          </a:xfrm>
          <a:prstGeom prst="rect">
            <a:avLst/>
          </a:prstGeom>
          <a:solidFill>
            <a:schemeClr val="accent2">
              <a:lumMod val="20000"/>
              <a:lumOff val="80000"/>
            </a:schemeClr>
          </a:solidFill>
        </p:spPr>
        <p:txBody>
          <a:bodyPr wrap="square">
            <a:spAutoFit/>
          </a:bodyPr>
          <a:lstStyle/>
          <a:p>
            <a:pPr>
              <a:lnSpc>
                <a:spcPct val="120000"/>
              </a:lnSpc>
              <a:buClr>
                <a:schemeClr val="bg2"/>
              </a:buClr>
              <a:buSzPct val="75000"/>
              <a:defRPr/>
            </a:pPr>
            <a:r>
              <a:rPr lang="pt-BR" sz="2000" dirty="0">
                <a:solidFill>
                  <a:schemeClr val="bg2">
                    <a:lumMod val="75000"/>
                  </a:schemeClr>
                </a:solidFill>
                <a:latin typeface="IBM Plex Serif" panose="02060503050406000203" pitchFamily="18" charset="77"/>
              </a:rPr>
              <a:t>"Que ninguém se engane, só consigo a simplicidade através de muito  trabalho</a:t>
            </a:r>
            <a:r>
              <a:rPr lang="ja-JP" altLang="pt-BR" sz="2000">
                <a:solidFill>
                  <a:schemeClr val="bg2">
                    <a:lumMod val="75000"/>
                  </a:schemeClr>
                </a:solidFill>
                <a:latin typeface="IBM Plex Serif" panose="02060503050406000203" pitchFamily="18" charset="77"/>
              </a:rPr>
              <a:t>”</a:t>
            </a:r>
            <a:r>
              <a:rPr lang="pt-BR" sz="2000" dirty="0">
                <a:solidFill>
                  <a:schemeClr val="bg2">
                    <a:lumMod val="75000"/>
                  </a:schemeClr>
                </a:solidFill>
                <a:latin typeface="IBM Plex Serif" panose="02060503050406000203" pitchFamily="18" charset="77"/>
              </a:rPr>
              <a:t>.</a:t>
            </a:r>
          </a:p>
          <a:p>
            <a:pPr>
              <a:lnSpc>
                <a:spcPct val="120000"/>
              </a:lnSpc>
              <a:buClr>
                <a:schemeClr val="bg2"/>
              </a:buClr>
              <a:buSzPct val="75000"/>
              <a:defRPr/>
            </a:pPr>
            <a:r>
              <a:rPr lang="pt-BR" sz="2000" dirty="0">
                <a:solidFill>
                  <a:schemeClr val="bg2">
                    <a:lumMod val="75000"/>
                  </a:schemeClr>
                </a:solidFill>
                <a:latin typeface="IBM Plex Serif" panose="02060503050406000203" pitchFamily="18" charset="77"/>
              </a:rPr>
              <a:t>(Clarisse Lispector)</a:t>
            </a:r>
            <a:endParaRPr lang="en-US" sz="2000" dirty="0">
              <a:solidFill>
                <a:schemeClr val="bg2">
                  <a:lumMod val="75000"/>
                </a:schemeClr>
              </a:solidFill>
              <a:latin typeface="IBM Plex Serif" panose="02060503050406000203" pitchFamily="18" charset="77"/>
            </a:endParaRPr>
          </a:p>
        </p:txBody>
      </p:sp>
      <p:pic>
        <p:nvPicPr>
          <p:cNvPr id="104453" name="Picture 7" descr="http://www.falaserio.site50.net/sab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2624138"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56498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pt-BR" dirty="0"/>
              <a:t>Você pode se plagiar?</a:t>
            </a:r>
          </a:p>
        </p:txBody>
      </p:sp>
      <p:pic>
        <p:nvPicPr>
          <p:cNvPr id="93186" name="Picture 4" descr="http://farm3.static.flickr.com/2227/2039584909_c82d579d3d.jpg?v=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3275013"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87" name="Picture 6" descr="Scientific 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67200"/>
            <a:ext cx="18288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88" name="Picture 8" descr="http://k53.pbase.com/u/sarahswamps/upload/274414.twi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764" y="960723"/>
            <a:ext cx="3951436" cy="2963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eta para baixo 10"/>
          <p:cNvSpPr/>
          <p:nvPr/>
        </p:nvSpPr>
        <p:spPr bwMode="auto">
          <a:xfrm>
            <a:off x="1676400" y="3657600"/>
            <a:ext cx="457200" cy="533400"/>
          </a:xfrm>
          <a:prstGeom prst="downArrow">
            <a:avLst/>
          </a:prstGeom>
          <a:solidFill>
            <a:schemeClr val="accent6">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12" name="Retângulo 11"/>
          <p:cNvSpPr/>
          <p:nvPr/>
        </p:nvSpPr>
        <p:spPr>
          <a:xfrm>
            <a:off x="3172990" y="4025205"/>
            <a:ext cx="5666210" cy="2769989"/>
          </a:xfrm>
          <a:prstGeom prst="rect">
            <a:avLst/>
          </a:prstGeom>
          <a:solidFill>
            <a:schemeClr val="accent2">
              <a:lumMod val="20000"/>
              <a:lumOff val="80000"/>
            </a:schemeClr>
          </a:solidFill>
        </p:spPr>
        <p:txBody>
          <a:bodyPr wrap="square">
            <a:spAutoFit/>
          </a:bodyPr>
          <a:lstStyle/>
          <a:p>
            <a:pPr>
              <a:spcBef>
                <a:spcPts val="600"/>
              </a:spcBef>
              <a:spcAft>
                <a:spcPts val="600"/>
              </a:spcAft>
              <a:defRPr/>
            </a:pPr>
            <a:r>
              <a:rPr lang="en-US" sz="1800">
                <a:solidFill>
                  <a:srgbClr val="000066"/>
                </a:solidFill>
                <a:latin typeface="IBM Plex Serif" panose="02060503050406000203" pitchFamily="18" charset="77"/>
                <a:cs typeface="Times New Roman" charset="0"/>
              </a:rPr>
              <a:t>Reuso de até 30% de um artigo científico anterior é o limite máximo aceitável para um novo artigo</a:t>
            </a:r>
          </a:p>
          <a:p>
            <a:pPr>
              <a:spcBef>
                <a:spcPts val="600"/>
              </a:spcBef>
              <a:spcAft>
                <a:spcPts val="600"/>
              </a:spcAft>
              <a:defRPr/>
            </a:pPr>
            <a:r>
              <a:rPr lang="en-US" sz="1800">
                <a:solidFill>
                  <a:srgbClr val="000066"/>
                </a:solidFill>
                <a:latin typeface="IBM Plex Serif" panose="02060503050406000203" pitchFamily="18" charset="77"/>
                <a:cs typeface="Times New Roman" charset="0"/>
              </a:rPr>
              <a:t>Artigo em conferência pode ser aproveitado para revista</a:t>
            </a:r>
          </a:p>
          <a:p>
            <a:pPr>
              <a:spcBef>
                <a:spcPts val="600"/>
              </a:spcBef>
              <a:spcAft>
                <a:spcPts val="600"/>
              </a:spcAft>
              <a:defRPr/>
            </a:pPr>
            <a:r>
              <a:rPr lang="en-US" sz="1800">
                <a:solidFill>
                  <a:srgbClr val="000066"/>
                </a:solidFill>
                <a:latin typeface="IBM Plex Serif" panose="02060503050406000203" pitchFamily="18" charset="77"/>
                <a:cs typeface="Times New Roman" charset="0"/>
              </a:rPr>
              <a:t>Partes de um artigo científico podem também ser reusadas para um artigo de divulgação  </a:t>
            </a:r>
          </a:p>
          <a:p>
            <a:pPr>
              <a:spcBef>
                <a:spcPts val="600"/>
              </a:spcBef>
              <a:spcAft>
                <a:spcPts val="600"/>
              </a:spcAft>
              <a:defRPr/>
            </a:pPr>
            <a:r>
              <a:rPr lang="en-US" sz="1800">
                <a:solidFill>
                  <a:srgbClr val="000066"/>
                </a:solidFill>
                <a:latin typeface="IBM Plex Serif" panose="02060503050406000203" pitchFamily="18" charset="77"/>
                <a:cs typeface="Times New Roman" charset="0"/>
              </a:rPr>
              <a:t>(Pamela Samuelson, </a:t>
            </a:r>
            <a:r>
              <a:rPr lang="en-US" sz="1800" i="1">
                <a:solidFill>
                  <a:srgbClr val="000066"/>
                </a:solidFill>
                <a:latin typeface="IBM Plex Serif" panose="02060503050406000203" pitchFamily="18" charset="77"/>
                <a:cs typeface="Times New Roman" charset="0"/>
              </a:rPr>
              <a:t>Self-Plagiarism or Fair Use, </a:t>
            </a:r>
            <a:r>
              <a:rPr lang="en-US" sz="1800">
                <a:solidFill>
                  <a:srgbClr val="000066"/>
                </a:solidFill>
                <a:latin typeface="IBM Plex Serif" panose="02060503050406000203" pitchFamily="18" charset="77"/>
                <a:cs typeface="Times New Roman" charset="0"/>
              </a:rPr>
              <a:t>Communications of the ACM, August 1994)  </a:t>
            </a:r>
          </a:p>
        </p:txBody>
      </p:sp>
    </p:spTree>
    <p:extLst>
      <p:ext uri="{BB962C8B-B14F-4D97-AF65-F5344CB8AC3E}">
        <p14:creationId xmlns:p14="http://schemas.microsoft.com/office/powerpoint/2010/main" val="117906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ítulo 1"/>
          <p:cNvSpPr>
            <a:spLocks noGrp="1"/>
          </p:cNvSpPr>
          <p:nvPr>
            <p:ph type="title"/>
          </p:nvPr>
        </p:nvSpPr>
        <p:spPr/>
        <p:txBody>
          <a:bodyPr/>
          <a:lstStyle/>
          <a:p>
            <a:r>
              <a:rPr lang="pt-BR" dirty="0"/>
              <a:t>Lições de João Cabral de Melo Neto</a:t>
            </a:r>
          </a:p>
        </p:txBody>
      </p:sp>
      <p:sp>
        <p:nvSpPr>
          <p:cNvPr id="4" name="Retângulo 3"/>
          <p:cNvSpPr/>
          <p:nvPr/>
        </p:nvSpPr>
        <p:spPr>
          <a:xfrm>
            <a:off x="613954" y="1940006"/>
            <a:ext cx="4114800" cy="1169294"/>
          </a:xfrm>
          <a:prstGeom prst="rect">
            <a:avLst/>
          </a:prstGeom>
          <a:solidFill>
            <a:schemeClr val="accent2">
              <a:lumMod val="20000"/>
              <a:lumOff val="80000"/>
            </a:schemeClr>
          </a:solidFill>
        </p:spPr>
        <p:txBody>
          <a:bodyPr wrap="square">
            <a:spAutoFit/>
          </a:bodyPr>
          <a:lstStyle/>
          <a:p>
            <a:pPr>
              <a:lnSpc>
                <a:spcPct val="120000"/>
              </a:lnSpc>
              <a:buClr>
                <a:schemeClr val="bg2"/>
              </a:buClr>
              <a:buSzPct val="75000"/>
              <a:defRPr/>
            </a:pPr>
            <a:r>
              <a:rPr lang="pt-BR" sz="2000" dirty="0">
                <a:solidFill>
                  <a:schemeClr val="bg2">
                    <a:lumMod val="75000"/>
                  </a:schemeClr>
                </a:solidFill>
                <a:latin typeface="IBM Plex Serif" panose="02060503050406000203" pitchFamily="18" charset="77"/>
              </a:rPr>
              <a:t>"Minha luta é tentar botar coisas complexas numa linguagem simples. Geralmente, fracasso."</a:t>
            </a:r>
          </a:p>
        </p:txBody>
      </p:sp>
      <p:sp>
        <p:nvSpPr>
          <p:cNvPr id="5" name="Retângulo 4"/>
          <p:cNvSpPr/>
          <p:nvPr/>
        </p:nvSpPr>
        <p:spPr>
          <a:xfrm>
            <a:off x="685800" y="5181600"/>
            <a:ext cx="8077200" cy="1165897"/>
          </a:xfrm>
          <a:prstGeom prst="rect">
            <a:avLst/>
          </a:prstGeom>
          <a:solidFill>
            <a:schemeClr val="accent2">
              <a:lumMod val="20000"/>
              <a:lumOff val="80000"/>
            </a:schemeClr>
          </a:solidFill>
        </p:spPr>
        <p:txBody>
          <a:bodyPr wrap="square">
            <a:spAutoFit/>
          </a:bodyPr>
          <a:lstStyle/>
          <a:p>
            <a:pPr>
              <a:lnSpc>
                <a:spcPct val="120000"/>
              </a:lnSpc>
              <a:buClr>
                <a:schemeClr val="bg2"/>
              </a:buClr>
              <a:buSzPct val="75000"/>
              <a:defRPr/>
            </a:pPr>
            <a:r>
              <a:rPr lang="ja-JP" altLang="pt-BR" sz="2000">
                <a:solidFill>
                  <a:schemeClr val="bg2">
                    <a:lumMod val="75000"/>
                  </a:schemeClr>
                </a:solidFill>
                <a:latin typeface="IBM Plex Serif" panose="02060503050406000203" pitchFamily="18" charset="77"/>
              </a:rPr>
              <a:t>“</a:t>
            </a:r>
            <a:r>
              <a:rPr lang="pt-BR" sz="2000" dirty="0">
                <a:solidFill>
                  <a:schemeClr val="bg2">
                    <a:lumMod val="75000"/>
                  </a:schemeClr>
                </a:solidFill>
                <a:latin typeface="IBM Plex Serif" panose="02060503050406000203" pitchFamily="18" charset="77"/>
              </a:rPr>
              <a:t>As palavras pedra ou faca ou maçã, palavras concretas, são bem mais fortes, poeticamente, do que tristeza, melancolia ou saudade.</a:t>
            </a:r>
            <a:r>
              <a:rPr lang="ja-JP" altLang="pt-BR" sz="2000">
                <a:solidFill>
                  <a:schemeClr val="bg2">
                    <a:lumMod val="75000"/>
                  </a:schemeClr>
                </a:solidFill>
                <a:latin typeface="IBM Plex Serif" panose="02060503050406000203" pitchFamily="18" charset="77"/>
              </a:rPr>
              <a:t>”</a:t>
            </a:r>
            <a:endParaRPr lang="pt-BR" sz="2000" dirty="0">
              <a:solidFill>
                <a:schemeClr val="bg2">
                  <a:lumMod val="75000"/>
                </a:schemeClr>
              </a:solidFill>
              <a:latin typeface="IBM Plex Serif" panose="02060503050406000203" pitchFamily="18" charset="77"/>
            </a:endParaRPr>
          </a:p>
        </p:txBody>
      </p:sp>
      <p:pic>
        <p:nvPicPr>
          <p:cNvPr id="106500" name="Picture 2" descr="http://1.bp.blogspot.com/_YRYBZdiMij0/RzwLnSHljrI/AAAAAAAAAck/umLymrgWyPo/s400/joao_cab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3886200" cy="361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165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Lições</a:t>
            </a:r>
            <a:r>
              <a:rPr lang="en-US" dirty="0"/>
              <a:t> de </a:t>
            </a:r>
            <a:r>
              <a:rPr lang="en-US" dirty="0" err="1"/>
              <a:t>Dorival</a:t>
            </a:r>
            <a:r>
              <a:rPr lang="en-US" dirty="0"/>
              <a:t> </a:t>
            </a:r>
            <a:r>
              <a:rPr lang="en-US" dirty="0" err="1"/>
              <a:t>Caymmi</a:t>
            </a:r>
            <a:endParaRPr lang="en-US" dirty="0"/>
          </a:p>
        </p:txBody>
      </p:sp>
      <p:sp>
        <p:nvSpPr>
          <p:cNvPr id="3" name="Rectangle 2"/>
          <p:cNvSpPr/>
          <p:nvPr/>
        </p:nvSpPr>
        <p:spPr>
          <a:xfrm>
            <a:off x="685800" y="1371600"/>
            <a:ext cx="4038600" cy="4493281"/>
          </a:xfrm>
          <a:prstGeom prst="rect">
            <a:avLst/>
          </a:prstGeom>
          <a:solidFill>
            <a:schemeClr val="accent6">
              <a:lumMod val="20000"/>
              <a:lumOff val="80000"/>
            </a:schemeClr>
          </a:solidFill>
        </p:spPr>
        <p:txBody>
          <a:bodyPr wrap="square">
            <a:spAutoFit/>
          </a:bodyPr>
          <a:lstStyle/>
          <a:p>
            <a:pPr>
              <a:lnSpc>
                <a:spcPct val="120000"/>
              </a:lnSpc>
              <a:buClr>
                <a:schemeClr val="bg2"/>
              </a:buClr>
              <a:buSzPct val="75000"/>
              <a:defRPr/>
            </a:pPr>
            <a:r>
              <a:rPr lang="pt-BR" sz="2000" noProof="1">
                <a:solidFill>
                  <a:srgbClr val="000066"/>
                </a:solidFill>
                <a:latin typeface="IBM Plex Serif" panose="02060503050406000203" pitchFamily="18" charset="77"/>
              </a:rPr>
              <a:t>Só louco</a:t>
            </a:r>
          </a:p>
          <a:p>
            <a:pPr>
              <a:lnSpc>
                <a:spcPct val="120000"/>
              </a:lnSpc>
              <a:buClr>
                <a:schemeClr val="bg2"/>
              </a:buClr>
              <a:buSzPct val="75000"/>
              <a:defRPr/>
            </a:pPr>
            <a:r>
              <a:rPr lang="pt-BR" sz="2000" noProof="1">
                <a:solidFill>
                  <a:srgbClr val="000066"/>
                </a:solidFill>
                <a:latin typeface="IBM Plex Serif" panose="02060503050406000203" pitchFamily="18" charset="77"/>
              </a:rPr>
              <a:t>Amou como eu amei.</a:t>
            </a:r>
          </a:p>
          <a:p>
            <a:pPr>
              <a:lnSpc>
                <a:spcPct val="120000"/>
              </a:lnSpc>
              <a:buClr>
                <a:schemeClr val="bg2"/>
              </a:buClr>
              <a:buSzPct val="75000"/>
              <a:defRPr/>
            </a:pPr>
            <a:r>
              <a:rPr lang="pt-BR" sz="2000" noProof="1">
                <a:solidFill>
                  <a:srgbClr val="000066"/>
                </a:solidFill>
                <a:latin typeface="IBM Plex Serif" panose="02060503050406000203" pitchFamily="18" charset="77"/>
              </a:rPr>
              <a:t>Só louco</a:t>
            </a:r>
          </a:p>
          <a:p>
            <a:pPr>
              <a:lnSpc>
                <a:spcPct val="120000"/>
              </a:lnSpc>
              <a:buClr>
                <a:schemeClr val="bg2"/>
              </a:buClr>
              <a:buSzPct val="75000"/>
              <a:defRPr/>
            </a:pPr>
            <a:r>
              <a:rPr lang="pt-BR" sz="2000" noProof="1">
                <a:solidFill>
                  <a:srgbClr val="000066"/>
                </a:solidFill>
                <a:latin typeface="IBM Plex Serif" panose="02060503050406000203" pitchFamily="18" charset="77"/>
              </a:rPr>
              <a:t>Quis o bem que eu quis.</a:t>
            </a:r>
          </a:p>
          <a:p>
            <a:pPr>
              <a:lnSpc>
                <a:spcPct val="120000"/>
              </a:lnSpc>
              <a:buClr>
                <a:schemeClr val="bg2"/>
              </a:buClr>
              <a:buSzPct val="75000"/>
              <a:defRPr/>
            </a:pPr>
            <a:endParaRPr lang="pt-BR" sz="2000" noProof="1">
              <a:solidFill>
                <a:srgbClr val="000066"/>
              </a:solidFill>
              <a:latin typeface="IBM Plex Serif" panose="02060503050406000203" pitchFamily="18" charset="77"/>
            </a:endParaRPr>
          </a:p>
          <a:p>
            <a:pPr>
              <a:lnSpc>
                <a:spcPct val="120000"/>
              </a:lnSpc>
              <a:buClr>
                <a:schemeClr val="bg2"/>
              </a:buClr>
              <a:buSzPct val="75000"/>
              <a:defRPr/>
            </a:pPr>
            <a:r>
              <a:rPr lang="pt-BR" sz="2000" noProof="1">
                <a:solidFill>
                  <a:srgbClr val="000066"/>
                </a:solidFill>
                <a:latin typeface="IBM Plex Serif" panose="02060503050406000203" pitchFamily="18" charset="77"/>
              </a:rPr>
              <a:t>Ah, insensato coração</a:t>
            </a:r>
          </a:p>
          <a:p>
            <a:pPr>
              <a:lnSpc>
                <a:spcPct val="120000"/>
              </a:lnSpc>
              <a:buClr>
                <a:schemeClr val="bg2"/>
              </a:buClr>
              <a:buSzPct val="75000"/>
              <a:defRPr/>
            </a:pPr>
            <a:r>
              <a:rPr lang="pt-BR" sz="2000" noProof="1">
                <a:solidFill>
                  <a:srgbClr val="000066"/>
                </a:solidFill>
                <a:latin typeface="IBM Plex Serif" panose="02060503050406000203" pitchFamily="18" charset="77"/>
              </a:rPr>
              <a:t>Porque me fizeste sofrer?</a:t>
            </a:r>
          </a:p>
          <a:p>
            <a:pPr>
              <a:lnSpc>
                <a:spcPct val="120000"/>
              </a:lnSpc>
              <a:buClr>
                <a:schemeClr val="bg2"/>
              </a:buClr>
              <a:buSzPct val="75000"/>
              <a:defRPr/>
            </a:pPr>
            <a:r>
              <a:rPr lang="pt-BR" sz="2000" noProof="1">
                <a:solidFill>
                  <a:srgbClr val="000066"/>
                </a:solidFill>
                <a:latin typeface="IBM Plex Serif" panose="02060503050406000203" pitchFamily="18" charset="77"/>
              </a:rPr>
              <a:t>Porque de amor p'ra entender</a:t>
            </a:r>
          </a:p>
          <a:p>
            <a:pPr>
              <a:lnSpc>
                <a:spcPct val="120000"/>
              </a:lnSpc>
              <a:buClr>
                <a:schemeClr val="bg2"/>
              </a:buClr>
              <a:buSzPct val="75000"/>
              <a:defRPr/>
            </a:pPr>
            <a:r>
              <a:rPr lang="pt-BR" sz="2000" noProof="1">
                <a:solidFill>
                  <a:srgbClr val="000066"/>
                </a:solidFill>
                <a:latin typeface="IBM Plex Serif" panose="02060503050406000203" pitchFamily="18" charset="77"/>
              </a:rPr>
              <a:t>É preciso amar?</a:t>
            </a:r>
          </a:p>
          <a:p>
            <a:pPr>
              <a:lnSpc>
                <a:spcPct val="120000"/>
              </a:lnSpc>
              <a:buClr>
                <a:schemeClr val="bg2"/>
              </a:buClr>
              <a:buSzPct val="75000"/>
              <a:defRPr/>
            </a:pPr>
            <a:endParaRPr lang="pt-BR" sz="2000" noProof="1">
              <a:solidFill>
                <a:srgbClr val="000066"/>
              </a:solidFill>
              <a:latin typeface="IBM Plex Serif" panose="02060503050406000203" pitchFamily="18" charset="77"/>
            </a:endParaRPr>
          </a:p>
          <a:p>
            <a:pPr>
              <a:lnSpc>
                <a:spcPct val="120000"/>
              </a:lnSpc>
              <a:buClr>
                <a:schemeClr val="bg2"/>
              </a:buClr>
              <a:buSzPct val="75000"/>
              <a:defRPr/>
            </a:pPr>
            <a:r>
              <a:rPr lang="pt-BR" sz="2000" noProof="1">
                <a:solidFill>
                  <a:srgbClr val="000066"/>
                </a:solidFill>
                <a:latin typeface="IBM Plex Serif" panose="02060503050406000203" pitchFamily="18" charset="77"/>
              </a:rPr>
              <a:t>Por que?</a:t>
            </a:r>
          </a:p>
          <a:p>
            <a:pPr>
              <a:lnSpc>
                <a:spcPct val="120000"/>
              </a:lnSpc>
              <a:buClr>
                <a:schemeClr val="bg2"/>
              </a:buClr>
              <a:buSzPct val="75000"/>
              <a:defRPr/>
            </a:pPr>
            <a:r>
              <a:rPr lang="pt-BR" sz="2000" noProof="1">
                <a:solidFill>
                  <a:srgbClr val="000066"/>
                </a:solidFill>
                <a:latin typeface="IBM Plex Serif" panose="02060503050406000203" pitchFamily="18" charset="77"/>
              </a:rPr>
              <a:t>Só louco.</a:t>
            </a:r>
          </a:p>
        </p:txBody>
      </p:sp>
      <p:pic>
        <p:nvPicPr>
          <p:cNvPr id="9" name="Picture 8"/>
          <p:cNvPicPr>
            <a:picLocks noChangeAspect="1"/>
          </p:cNvPicPr>
          <p:nvPr/>
        </p:nvPicPr>
        <p:blipFill>
          <a:blip r:embed="rId2"/>
          <a:stretch>
            <a:fillRect/>
          </a:stretch>
        </p:blipFill>
        <p:spPr>
          <a:xfrm>
            <a:off x="5257800" y="1600200"/>
            <a:ext cx="3754192" cy="3886200"/>
          </a:xfrm>
          <a:prstGeom prst="rect">
            <a:avLst/>
          </a:prstGeom>
        </p:spPr>
      </p:pic>
    </p:spTree>
    <p:extLst>
      <p:ext uri="{BB962C8B-B14F-4D97-AF65-F5344CB8AC3E}">
        <p14:creationId xmlns:p14="http://schemas.microsoft.com/office/powerpoint/2010/main" val="161726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Lições</a:t>
            </a:r>
            <a:r>
              <a:rPr lang="en-US" dirty="0"/>
              <a:t> de </a:t>
            </a:r>
            <a:r>
              <a:rPr lang="en-US" dirty="0" err="1"/>
              <a:t>Dorival</a:t>
            </a:r>
            <a:r>
              <a:rPr lang="en-US" dirty="0"/>
              <a:t> </a:t>
            </a:r>
            <a:r>
              <a:rPr lang="en-US" dirty="0" err="1"/>
              <a:t>Caymmi</a:t>
            </a:r>
            <a:endParaRPr lang="en-US" dirty="0"/>
          </a:p>
        </p:txBody>
      </p:sp>
      <p:sp>
        <p:nvSpPr>
          <p:cNvPr id="3" name="Rectangle 2"/>
          <p:cNvSpPr/>
          <p:nvPr/>
        </p:nvSpPr>
        <p:spPr>
          <a:xfrm>
            <a:off x="685800" y="1143000"/>
            <a:ext cx="4572000" cy="5601277"/>
          </a:xfrm>
          <a:prstGeom prst="rect">
            <a:avLst/>
          </a:prstGeom>
          <a:solidFill>
            <a:schemeClr val="accent6">
              <a:lumMod val="20000"/>
              <a:lumOff val="80000"/>
            </a:schemeClr>
          </a:solidFill>
        </p:spPr>
        <p:txBody>
          <a:bodyPr>
            <a:spAutoFit/>
          </a:bodyPr>
          <a:lstStyle/>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Maurino, Dadá e Zeca, ô, Embarcaram de manhã.</a:t>
            </a:r>
          </a:p>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Era quarta-feira santa, dia de pescar e de pescador.</a:t>
            </a:r>
          </a:p>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Quarta-feira santa, dia de pesca-dor.</a:t>
            </a:r>
          </a:p>
          <a:p>
            <a:pPr>
              <a:lnSpc>
                <a:spcPct val="120000"/>
              </a:lnSpc>
              <a:buClr>
                <a:schemeClr val="bg2"/>
              </a:buClr>
              <a:buSzPct val="75000"/>
              <a:defRPr/>
            </a:pPr>
            <a:endParaRPr lang="pt-BR" sz="2000" noProof="1">
              <a:solidFill>
                <a:schemeClr val="bg2">
                  <a:lumMod val="75000"/>
                </a:schemeClr>
              </a:solidFill>
              <a:latin typeface="IBM Plex Serif" panose="02060503050406000203" pitchFamily="18" charset="77"/>
            </a:endParaRPr>
          </a:p>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Se sabe que muda o tempo, </a:t>
            </a:r>
          </a:p>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Sabe que o tempo vira, </a:t>
            </a:r>
          </a:p>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Aí o tempo virou.</a:t>
            </a:r>
          </a:p>
          <a:p>
            <a:pPr>
              <a:lnSpc>
                <a:spcPct val="120000"/>
              </a:lnSpc>
              <a:buClr>
                <a:schemeClr val="bg2"/>
              </a:buClr>
              <a:buSzPct val="75000"/>
              <a:defRPr/>
            </a:pPr>
            <a:endParaRPr lang="pt-BR" sz="2000" noProof="1">
              <a:solidFill>
                <a:schemeClr val="bg2">
                  <a:lumMod val="75000"/>
                </a:schemeClr>
              </a:solidFill>
              <a:latin typeface="IBM Plex Serif" panose="02060503050406000203" pitchFamily="18" charset="77"/>
            </a:endParaRPr>
          </a:p>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Maurino que é de guentar, guentou.</a:t>
            </a:r>
          </a:p>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Dadá que é labutar, labutou.</a:t>
            </a:r>
          </a:p>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Zeca, esse, nem falou.</a:t>
            </a:r>
          </a:p>
          <a:p>
            <a:pPr>
              <a:lnSpc>
                <a:spcPct val="120000"/>
              </a:lnSpc>
              <a:buClr>
                <a:schemeClr val="bg2"/>
              </a:buClr>
              <a:buSzPct val="75000"/>
              <a:defRPr/>
            </a:pPr>
            <a:endParaRPr lang="pt-BR" sz="2000" noProof="1">
              <a:solidFill>
                <a:schemeClr val="bg2">
                  <a:lumMod val="75000"/>
                </a:schemeClr>
              </a:solidFill>
              <a:latin typeface="IBM Plex Serif" panose="02060503050406000203" pitchFamily="18" charset="77"/>
            </a:endParaRPr>
          </a:p>
          <a:p>
            <a:pPr>
              <a:lnSpc>
                <a:spcPct val="120000"/>
              </a:lnSpc>
              <a:buClr>
                <a:schemeClr val="bg2"/>
              </a:buClr>
              <a:buSzPct val="75000"/>
              <a:defRPr/>
            </a:pPr>
            <a:r>
              <a:rPr lang="pt-BR" sz="2000" noProof="1">
                <a:solidFill>
                  <a:schemeClr val="bg2">
                    <a:lumMod val="75000"/>
                  </a:schemeClr>
                </a:solidFill>
                <a:latin typeface="IBM Plex Serif" panose="02060503050406000203" pitchFamily="18" charset="77"/>
              </a:rPr>
              <a:t>Era só jogar a rede e puxar a rede...</a:t>
            </a:r>
          </a:p>
        </p:txBody>
      </p:sp>
      <p:pic>
        <p:nvPicPr>
          <p:cNvPr id="6" name="Picture 5"/>
          <p:cNvPicPr>
            <a:picLocks noChangeAspect="1"/>
          </p:cNvPicPr>
          <p:nvPr/>
        </p:nvPicPr>
        <p:blipFill>
          <a:blip r:embed="rId2"/>
          <a:stretch>
            <a:fillRect/>
          </a:stretch>
        </p:blipFill>
        <p:spPr>
          <a:xfrm>
            <a:off x="5791200" y="1524000"/>
            <a:ext cx="2897632" cy="4648200"/>
          </a:xfrm>
          <a:prstGeom prst="rect">
            <a:avLst/>
          </a:prstGeom>
        </p:spPr>
      </p:pic>
    </p:spTree>
    <p:extLst>
      <p:ext uri="{BB962C8B-B14F-4D97-AF65-F5344CB8AC3E}">
        <p14:creationId xmlns:p14="http://schemas.microsoft.com/office/powerpoint/2010/main" val="356096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pt-BR" dirty="0"/>
              <a:t>Escrever é cortar palavras: </a:t>
            </a:r>
            <a:r>
              <a:rPr lang="pt-BR" dirty="0" err="1"/>
              <a:t>microcontos</a:t>
            </a:r>
            <a:endParaRPr lang="pt-BR" dirty="0"/>
          </a:p>
        </p:txBody>
      </p:sp>
      <p:sp>
        <p:nvSpPr>
          <p:cNvPr id="32771" name="Rectangle 3"/>
          <p:cNvSpPr>
            <a:spLocks noGrp="1" noChangeArrowheads="1"/>
          </p:cNvSpPr>
          <p:nvPr>
            <p:ph type="body" idx="1"/>
          </p:nvPr>
        </p:nvSpPr>
        <p:spPr>
          <a:xfrm>
            <a:off x="685800" y="4648200"/>
            <a:ext cx="8310563" cy="2057400"/>
          </a:xfrm>
          <a:solidFill>
            <a:schemeClr val="accent2">
              <a:lumMod val="20000"/>
              <a:lumOff val="80000"/>
            </a:schemeClr>
          </a:solidFill>
        </p:spPr>
        <p:txBody>
          <a:bodyPr/>
          <a:lstStyle/>
          <a:p>
            <a:pPr eaLnBrk="1" hangingPunct="1">
              <a:lnSpc>
                <a:spcPct val="120000"/>
              </a:lnSpc>
              <a:spcBef>
                <a:spcPct val="0"/>
              </a:spcBef>
              <a:buFont typeface="Wingdings" charset="0"/>
              <a:buNone/>
              <a:defRPr/>
            </a:pPr>
            <a:r>
              <a:rPr lang="ja-JP" altLang="pt-BR" sz="2000" kern="1200">
                <a:solidFill>
                  <a:schemeClr val="bg2">
                    <a:lumMod val="75000"/>
                  </a:schemeClr>
                </a:solidFill>
                <a:latin typeface="IBM Plex Serif" panose="02060503050406000203" pitchFamily="18" charset="77"/>
              </a:rPr>
              <a:t>“</a:t>
            </a:r>
            <a:r>
              <a:rPr lang="pt-BR" sz="2000" kern="1200" dirty="0">
                <a:solidFill>
                  <a:schemeClr val="bg2">
                    <a:lumMod val="75000"/>
                  </a:schemeClr>
                </a:solidFill>
                <a:latin typeface="IBM Plex Serif" panose="02060503050406000203" pitchFamily="18" charset="77"/>
              </a:rPr>
              <a:t>A mulher que amei, se transforma em fantasma. Eu sou o lugar das aparições</a:t>
            </a:r>
            <a:r>
              <a:rPr lang="ja-JP" altLang="pt-BR" sz="2000" kern="1200">
                <a:solidFill>
                  <a:schemeClr val="bg2">
                    <a:lumMod val="75000"/>
                  </a:schemeClr>
                </a:solidFill>
                <a:latin typeface="IBM Plex Serif" panose="02060503050406000203" pitchFamily="18" charset="77"/>
              </a:rPr>
              <a:t>”</a:t>
            </a:r>
            <a:r>
              <a:rPr lang="pt-BR" sz="2000" kern="1200" dirty="0">
                <a:solidFill>
                  <a:schemeClr val="bg2">
                    <a:lumMod val="75000"/>
                  </a:schemeClr>
                </a:solidFill>
                <a:latin typeface="IBM Plex Serif" panose="02060503050406000203" pitchFamily="18" charset="77"/>
              </a:rPr>
              <a:t> (José </a:t>
            </a:r>
            <a:r>
              <a:rPr lang="pt-BR" sz="2000" kern="1200" dirty="0" err="1">
                <a:solidFill>
                  <a:schemeClr val="bg2">
                    <a:lumMod val="75000"/>
                  </a:schemeClr>
                </a:solidFill>
                <a:latin typeface="IBM Plex Serif" panose="02060503050406000203" pitchFamily="18" charset="77"/>
              </a:rPr>
              <a:t>Arreola</a:t>
            </a:r>
            <a:r>
              <a:rPr lang="pt-BR" sz="2000" kern="1200" dirty="0">
                <a:solidFill>
                  <a:schemeClr val="bg2">
                    <a:lumMod val="75000"/>
                  </a:schemeClr>
                </a:solidFill>
                <a:latin typeface="IBM Plex Serif" panose="02060503050406000203" pitchFamily="18" charset="77"/>
              </a:rPr>
              <a:t>)</a:t>
            </a:r>
          </a:p>
          <a:p>
            <a:pPr eaLnBrk="1" hangingPunct="1">
              <a:lnSpc>
                <a:spcPct val="120000"/>
              </a:lnSpc>
              <a:spcBef>
                <a:spcPct val="0"/>
              </a:spcBef>
              <a:buFont typeface="Wingdings" charset="0"/>
              <a:buNone/>
              <a:defRPr/>
            </a:pPr>
            <a:r>
              <a:rPr lang="ja-JP" altLang="pt-BR" sz="2000" kern="1200">
                <a:solidFill>
                  <a:schemeClr val="bg2">
                    <a:lumMod val="75000"/>
                  </a:schemeClr>
                </a:solidFill>
                <a:latin typeface="IBM Plex Serif" panose="02060503050406000203" pitchFamily="18" charset="77"/>
              </a:rPr>
              <a:t>“</a:t>
            </a:r>
            <a:r>
              <a:rPr lang="pt-BR" sz="2000" kern="1200" dirty="0">
                <a:solidFill>
                  <a:schemeClr val="bg2">
                    <a:lumMod val="75000"/>
                  </a:schemeClr>
                </a:solidFill>
                <a:latin typeface="IBM Plex Serif" panose="02060503050406000203" pitchFamily="18" charset="77"/>
              </a:rPr>
              <a:t>Quando acordou, o dinossauro ainda estava lá</a:t>
            </a:r>
            <a:r>
              <a:rPr lang="ja-JP" altLang="pt-BR" sz="2000" kern="1200">
                <a:solidFill>
                  <a:schemeClr val="bg2">
                    <a:lumMod val="75000"/>
                  </a:schemeClr>
                </a:solidFill>
                <a:latin typeface="IBM Plex Serif" panose="02060503050406000203" pitchFamily="18" charset="77"/>
              </a:rPr>
              <a:t>”</a:t>
            </a:r>
            <a:r>
              <a:rPr lang="pt-BR" sz="2000" kern="1200" dirty="0">
                <a:solidFill>
                  <a:schemeClr val="bg2">
                    <a:lumMod val="75000"/>
                  </a:schemeClr>
                </a:solidFill>
                <a:latin typeface="IBM Plex Serif" panose="02060503050406000203" pitchFamily="18" charset="77"/>
              </a:rPr>
              <a:t> (Augusto </a:t>
            </a:r>
            <a:r>
              <a:rPr lang="pt-BR" sz="2000" kern="1200" dirty="0" err="1">
                <a:solidFill>
                  <a:schemeClr val="bg2">
                    <a:lumMod val="75000"/>
                  </a:schemeClr>
                </a:solidFill>
                <a:latin typeface="IBM Plex Serif" panose="02060503050406000203" pitchFamily="18" charset="77"/>
              </a:rPr>
              <a:t>Monterroso</a:t>
            </a:r>
            <a:r>
              <a:rPr lang="pt-BR" sz="2000" kern="1200" dirty="0">
                <a:solidFill>
                  <a:schemeClr val="bg2">
                    <a:lumMod val="75000"/>
                  </a:schemeClr>
                </a:solidFill>
                <a:latin typeface="IBM Plex Serif" panose="02060503050406000203" pitchFamily="18" charset="77"/>
              </a:rPr>
              <a:t>)</a:t>
            </a:r>
          </a:p>
          <a:p>
            <a:pPr eaLnBrk="1" hangingPunct="1">
              <a:lnSpc>
                <a:spcPct val="120000"/>
              </a:lnSpc>
              <a:spcBef>
                <a:spcPct val="0"/>
              </a:spcBef>
              <a:buFont typeface="Wingdings" charset="0"/>
              <a:buNone/>
              <a:defRPr/>
            </a:pPr>
            <a:r>
              <a:rPr lang="ja-JP" altLang="pt-BR" sz="2000" kern="1200">
                <a:solidFill>
                  <a:schemeClr val="bg2">
                    <a:lumMod val="75000"/>
                  </a:schemeClr>
                </a:solidFill>
                <a:latin typeface="IBM Plex Serif" panose="02060503050406000203" pitchFamily="18" charset="77"/>
              </a:rPr>
              <a:t>“</a:t>
            </a:r>
            <a:r>
              <a:rPr lang="pt-BR" sz="2000" kern="1200" dirty="0">
                <a:solidFill>
                  <a:schemeClr val="bg2">
                    <a:lumMod val="75000"/>
                  </a:schemeClr>
                </a:solidFill>
                <a:latin typeface="IBM Plex Serif" panose="02060503050406000203" pitchFamily="18" charset="77"/>
              </a:rPr>
              <a:t>Vende-se: sapatos de bebê, sem uso</a:t>
            </a:r>
            <a:r>
              <a:rPr lang="ja-JP" altLang="pt-BR" sz="2000" kern="1200">
                <a:solidFill>
                  <a:schemeClr val="bg2">
                    <a:lumMod val="75000"/>
                  </a:schemeClr>
                </a:solidFill>
                <a:latin typeface="IBM Plex Serif" panose="02060503050406000203" pitchFamily="18" charset="77"/>
              </a:rPr>
              <a:t>”</a:t>
            </a:r>
            <a:r>
              <a:rPr lang="pt-BR" sz="2000" kern="1200" dirty="0">
                <a:solidFill>
                  <a:schemeClr val="bg2">
                    <a:lumMod val="75000"/>
                  </a:schemeClr>
                </a:solidFill>
                <a:latin typeface="IBM Plex Serif" panose="02060503050406000203" pitchFamily="18" charset="77"/>
              </a:rPr>
              <a:t> (Ernst Hemingway).</a:t>
            </a:r>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66800"/>
            <a:ext cx="3662363" cy="3462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8" descr="http://artesanatonatal.net/wp-content/uploads/2009/06/tesour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3798888" cy="30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Adriano </a:t>
            </a:r>
            <a:r>
              <a:rPr lang="en-US" dirty="0" err="1"/>
              <a:t>Espínola</a:t>
            </a:r>
            <a:r>
              <a:rPr lang="en-US" dirty="0"/>
              <a:t>: “o </a:t>
            </a:r>
            <a:r>
              <a:rPr lang="en-US" dirty="0" err="1"/>
              <a:t>prego</a:t>
            </a:r>
            <a:r>
              <a:rPr lang="en-US" dirty="0"/>
              <a:t>”</a:t>
            </a:r>
          </a:p>
        </p:txBody>
      </p:sp>
      <p:sp>
        <p:nvSpPr>
          <p:cNvPr id="3" name="Rectangle 2"/>
          <p:cNvSpPr/>
          <p:nvPr/>
        </p:nvSpPr>
        <p:spPr>
          <a:xfrm>
            <a:off x="914400" y="2234324"/>
            <a:ext cx="3352800" cy="3015954"/>
          </a:xfrm>
          <a:prstGeom prst="rect">
            <a:avLst/>
          </a:prstGeom>
          <a:solidFill>
            <a:schemeClr val="accent2">
              <a:lumMod val="20000"/>
              <a:lumOff val="80000"/>
            </a:schemeClr>
          </a:solidFill>
        </p:spPr>
        <p:txBody>
          <a:bodyPr wrap="square">
            <a:spAutoFit/>
          </a:bodyPr>
          <a:lstStyle/>
          <a:p>
            <a:pPr>
              <a:lnSpc>
                <a:spcPct val="120000"/>
              </a:lnSpc>
              <a:buClr>
                <a:schemeClr val="bg2"/>
              </a:buClr>
              <a:buSzPct val="75000"/>
              <a:defRPr/>
            </a:pPr>
            <a:r>
              <a:rPr lang="en-US" sz="2000" dirty="0">
                <a:solidFill>
                  <a:schemeClr val="bg2">
                    <a:lumMod val="75000"/>
                  </a:schemeClr>
                </a:solidFill>
                <a:latin typeface="IBM Plex Serif" panose="02060503050406000203" pitchFamily="18" charset="77"/>
              </a:rPr>
              <a:t>O </a:t>
            </a:r>
            <a:r>
              <a:rPr lang="en-US" sz="2000" dirty="0" err="1">
                <a:solidFill>
                  <a:schemeClr val="bg2">
                    <a:lumMod val="75000"/>
                  </a:schemeClr>
                </a:solidFill>
                <a:latin typeface="IBM Plex Serif" panose="02060503050406000203" pitchFamily="18" charset="77"/>
              </a:rPr>
              <a:t>que</a:t>
            </a:r>
            <a:r>
              <a:rPr lang="en-US" sz="2000" dirty="0">
                <a:solidFill>
                  <a:schemeClr val="bg2">
                    <a:lumMod val="75000"/>
                  </a:schemeClr>
                </a:solidFill>
                <a:latin typeface="IBM Plex Serif" panose="02060503050406000203" pitchFamily="18" charset="77"/>
              </a:rPr>
              <a:t> </a:t>
            </a:r>
            <a:r>
              <a:rPr lang="en-US" sz="2000" dirty="0" err="1">
                <a:solidFill>
                  <a:schemeClr val="bg2">
                    <a:lumMod val="75000"/>
                  </a:schemeClr>
                </a:solidFill>
                <a:latin typeface="IBM Plex Serif" panose="02060503050406000203" pitchFamily="18" charset="77"/>
              </a:rPr>
              <a:t>mais</a:t>
            </a:r>
            <a:r>
              <a:rPr lang="en-US" sz="2000" dirty="0">
                <a:solidFill>
                  <a:schemeClr val="bg2">
                    <a:lumMod val="75000"/>
                  </a:schemeClr>
                </a:solidFill>
                <a:latin typeface="IBM Plex Serif" panose="02060503050406000203" pitchFamily="18" charset="77"/>
              </a:rPr>
              <a:t> </a:t>
            </a:r>
            <a:r>
              <a:rPr lang="en-US" sz="2000" dirty="0" err="1">
                <a:solidFill>
                  <a:schemeClr val="bg2">
                    <a:lumMod val="75000"/>
                  </a:schemeClr>
                </a:solidFill>
                <a:latin typeface="IBM Plex Serif" panose="02060503050406000203" pitchFamily="18" charset="77"/>
              </a:rPr>
              <a:t>dói</a:t>
            </a:r>
            <a:r>
              <a:rPr lang="en-US" sz="2000" dirty="0">
                <a:solidFill>
                  <a:schemeClr val="bg2">
                    <a:lumMod val="75000"/>
                  </a:schemeClr>
                </a:solidFill>
                <a:latin typeface="IBM Plex Serif" panose="02060503050406000203" pitchFamily="18" charset="77"/>
              </a:rPr>
              <a:t> </a:t>
            </a:r>
            <a:r>
              <a:rPr lang="en-US" sz="2000" dirty="0" err="1">
                <a:solidFill>
                  <a:schemeClr val="bg2">
                    <a:lumMod val="75000"/>
                  </a:schemeClr>
                </a:solidFill>
                <a:latin typeface="IBM Plex Serif" panose="02060503050406000203" pitchFamily="18" charset="77"/>
              </a:rPr>
              <a:t>não</a:t>
            </a:r>
            <a:endParaRPr lang="en-US" sz="2000" dirty="0">
              <a:solidFill>
                <a:schemeClr val="bg2">
                  <a:lumMod val="75000"/>
                </a:schemeClr>
              </a:solidFill>
              <a:latin typeface="IBM Plex Serif" panose="02060503050406000203" pitchFamily="18" charset="77"/>
            </a:endParaRPr>
          </a:p>
          <a:p>
            <a:pPr>
              <a:lnSpc>
                <a:spcPct val="120000"/>
              </a:lnSpc>
              <a:buClr>
                <a:schemeClr val="bg2"/>
              </a:buClr>
              <a:buSzPct val="75000"/>
              <a:defRPr/>
            </a:pPr>
            <a:r>
              <a:rPr lang="en-US" sz="2000" dirty="0" err="1">
                <a:solidFill>
                  <a:schemeClr val="bg2">
                    <a:lumMod val="75000"/>
                  </a:schemeClr>
                </a:solidFill>
                <a:latin typeface="IBM Plex Serif" panose="02060503050406000203" pitchFamily="18" charset="77"/>
              </a:rPr>
              <a:t>é</a:t>
            </a:r>
            <a:r>
              <a:rPr lang="en-US" sz="2000" dirty="0">
                <a:solidFill>
                  <a:schemeClr val="bg2">
                    <a:lumMod val="75000"/>
                  </a:schemeClr>
                </a:solidFill>
                <a:latin typeface="IBM Plex Serif" panose="02060503050406000203" pitchFamily="18" charset="77"/>
              </a:rPr>
              <a:t> o </a:t>
            </a:r>
            <a:r>
              <a:rPr lang="en-US" sz="2000" dirty="0" err="1">
                <a:solidFill>
                  <a:schemeClr val="bg2">
                    <a:lumMod val="75000"/>
                  </a:schemeClr>
                </a:solidFill>
                <a:latin typeface="IBM Plex Serif" panose="02060503050406000203" pitchFamily="18" charset="77"/>
              </a:rPr>
              <a:t>retrato</a:t>
            </a:r>
            <a:r>
              <a:rPr lang="en-US" sz="2000" dirty="0">
                <a:solidFill>
                  <a:schemeClr val="bg2">
                    <a:lumMod val="75000"/>
                  </a:schemeClr>
                </a:solidFill>
                <a:latin typeface="IBM Plex Serif" panose="02060503050406000203" pitchFamily="18" charset="77"/>
              </a:rPr>
              <a:t> </a:t>
            </a:r>
            <a:r>
              <a:rPr lang="en-US" sz="2000" dirty="0" err="1">
                <a:solidFill>
                  <a:schemeClr val="bg2">
                    <a:lumMod val="75000"/>
                  </a:schemeClr>
                </a:solidFill>
                <a:latin typeface="IBM Plex Serif" panose="02060503050406000203" pitchFamily="18" charset="77"/>
              </a:rPr>
              <a:t>na</a:t>
            </a:r>
            <a:r>
              <a:rPr lang="en-US" sz="2000" dirty="0">
                <a:solidFill>
                  <a:schemeClr val="bg2">
                    <a:lumMod val="75000"/>
                  </a:schemeClr>
                </a:solidFill>
                <a:latin typeface="IBM Plex Serif" panose="02060503050406000203" pitchFamily="18" charset="77"/>
              </a:rPr>
              <a:t> </a:t>
            </a:r>
            <a:r>
              <a:rPr lang="en-US" sz="2000" dirty="0" err="1">
                <a:solidFill>
                  <a:schemeClr val="bg2">
                    <a:lumMod val="75000"/>
                  </a:schemeClr>
                </a:solidFill>
                <a:latin typeface="IBM Plex Serif" panose="02060503050406000203" pitchFamily="18" charset="77"/>
              </a:rPr>
              <a:t>parede</a:t>
            </a:r>
            <a:r>
              <a:rPr lang="en-US" sz="2000" dirty="0">
                <a:solidFill>
                  <a:schemeClr val="bg2">
                    <a:lumMod val="75000"/>
                  </a:schemeClr>
                </a:solidFill>
                <a:latin typeface="IBM Plex Serif" panose="02060503050406000203" pitchFamily="18" charset="77"/>
              </a:rPr>
              <a:t>,</a:t>
            </a:r>
          </a:p>
          <a:p>
            <a:pPr>
              <a:lnSpc>
                <a:spcPct val="120000"/>
              </a:lnSpc>
              <a:buClr>
                <a:schemeClr val="bg2"/>
              </a:buClr>
              <a:buSzPct val="75000"/>
              <a:defRPr/>
            </a:pPr>
            <a:endParaRPr lang="en-US" sz="2000" dirty="0">
              <a:solidFill>
                <a:schemeClr val="bg2">
                  <a:lumMod val="75000"/>
                </a:schemeClr>
              </a:solidFill>
              <a:latin typeface="IBM Plex Serif" panose="02060503050406000203" pitchFamily="18" charset="77"/>
            </a:endParaRPr>
          </a:p>
          <a:p>
            <a:pPr>
              <a:lnSpc>
                <a:spcPct val="120000"/>
              </a:lnSpc>
              <a:buClr>
                <a:schemeClr val="bg2"/>
              </a:buClr>
              <a:buSzPct val="75000"/>
              <a:defRPr/>
            </a:pPr>
            <a:r>
              <a:rPr lang="en-US" sz="2000" dirty="0">
                <a:solidFill>
                  <a:schemeClr val="bg2">
                    <a:lumMod val="75000"/>
                  </a:schemeClr>
                </a:solidFill>
                <a:latin typeface="IBM Plex Serif" panose="02060503050406000203" pitchFamily="18" charset="77"/>
              </a:rPr>
              <a:t>mas o </a:t>
            </a:r>
            <a:r>
              <a:rPr lang="en-US" sz="2000" dirty="0" err="1">
                <a:solidFill>
                  <a:schemeClr val="bg2">
                    <a:lumMod val="75000"/>
                  </a:schemeClr>
                </a:solidFill>
                <a:latin typeface="IBM Plex Serif" panose="02060503050406000203" pitchFamily="18" charset="77"/>
              </a:rPr>
              <a:t>prego</a:t>
            </a:r>
            <a:r>
              <a:rPr lang="en-US" sz="2000" dirty="0">
                <a:solidFill>
                  <a:schemeClr val="bg2">
                    <a:lumMod val="75000"/>
                  </a:schemeClr>
                </a:solidFill>
                <a:latin typeface="IBM Plex Serif" panose="02060503050406000203" pitchFamily="18" charset="77"/>
              </a:rPr>
              <a:t> </a:t>
            </a:r>
            <a:r>
              <a:rPr lang="en-US" sz="2000" dirty="0" err="1">
                <a:solidFill>
                  <a:schemeClr val="bg2">
                    <a:lumMod val="75000"/>
                  </a:schemeClr>
                </a:solidFill>
                <a:latin typeface="IBM Plex Serif" panose="02060503050406000203" pitchFamily="18" charset="77"/>
              </a:rPr>
              <a:t>ali</a:t>
            </a:r>
            <a:endParaRPr lang="en-US" sz="2000" dirty="0">
              <a:solidFill>
                <a:schemeClr val="bg2">
                  <a:lumMod val="75000"/>
                </a:schemeClr>
              </a:solidFill>
              <a:latin typeface="IBM Plex Serif" panose="02060503050406000203" pitchFamily="18" charset="77"/>
            </a:endParaRPr>
          </a:p>
          <a:p>
            <a:pPr>
              <a:lnSpc>
                <a:spcPct val="120000"/>
              </a:lnSpc>
              <a:buClr>
                <a:schemeClr val="bg2"/>
              </a:buClr>
              <a:buSzPct val="75000"/>
              <a:defRPr/>
            </a:pPr>
            <a:r>
              <a:rPr lang="en-US" sz="2000" dirty="0" err="1">
                <a:solidFill>
                  <a:schemeClr val="bg2">
                    <a:lumMod val="75000"/>
                  </a:schemeClr>
                </a:solidFill>
                <a:latin typeface="IBM Plex Serif" panose="02060503050406000203" pitchFamily="18" charset="77"/>
              </a:rPr>
              <a:t>cravado</a:t>
            </a:r>
            <a:r>
              <a:rPr lang="en-US" sz="2000" dirty="0">
                <a:solidFill>
                  <a:schemeClr val="bg2">
                    <a:lumMod val="75000"/>
                  </a:schemeClr>
                </a:solidFill>
                <a:latin typeface="IBM Plex Serif" panose="02060503050406000203" pitchFamily="18" charset="77"/>
              </a:rPr>
              <a:t>, </a:t>
            </a:r>
            <a:r>
              <a:rPr lang="en-US" sz="2000" dirty="0" err="1">
                <a:solidFill>
                  <a:schemeClr val="bg2">
                    <a:lumMod val="75000"/>
                  </a:schemeClr>
                </a:solidFill>
                <a:latin typeface="IBM Plex Serif" panose="02060503050406000203" pitchFamily="18" charset="77"/>
              </a:rPr>
              <a:t>persistente</a:t>
            </a:r>
            <a:r>
              <a:rPr lang="en-US" sz="2000" dirty="0">
                <a:solidFill>
                  <a:schemeClr val="bg2">
                    <a:lumMod val="75000"/>
                  </a:schemeClr>
                </a:solidFill>
                <a:latin typeface="IBM Plex Serif" panose="02060503050406000203" pitchFamily="18" charset="77"/>
              </a:rPr>
              <a:t>,</a:t>
            </a:r>
          </a:p>
          <a:p>
            <a:pPr>
              <a:lnSpc>
                <a:spcPct val="120000"/>
              </a:lnSpc>
              <a:buClr>
                <a:schemeClr val="bg2"/>
              </a:buClr>
              <a:buSzPct val="75000"/>
              <a:defRPr/>
            </a:pPr>
            <a:endParaRPr lang="en-US" sz="2000" dirty="0">
              <a:solidFill>
                <a:schemeClr val="bg2">
                  <a:lumMod val="75000"/>
                </a:schemeClr>
              </a:solidFill>
              <a:latin typeface="IBM Plex Serif" panose="02060503050406000203" pitchFamily="18" charset="77"/>
            </a:endParaRPr>
          </a:p>
          <a:p>
            <a:pPr>
              <a:lnSpc>
                <a:spcPct val="120000"/>
              </a:lnSpc>
              <a:buClr>
                <a:schemeClr val="bg2"/>
              </a:buClr>
              <a:buSzPct val="75000"/>
              <a:defRPr/>
            </a:pPr>
            <a:r>
              <a:rPr lang="en-US" sz="2000" dirty="0">
                <a:solidFill>
                  <a:schemeClr val="bg2">
                    <a:lumMod val="75000"/>
                  </a:schemeClr>
                </a:solidFill>
                <a:latin typeface="IBM Plex Serif" panose="02060503050406000203" pitchFamily="18" charset="77"/>
              </a:rPr>
              <a:t>no </a:t>
            </a:r>
            <a:r>
              <a:rPr lang="en-US" sz="2000" dirty="0" err="1">
                <a:solidFill>
                  <a:schemeClr val="bg2">
                    <a:lumMod val="75000"/>
                  </a:schemeClr>
                </a:solidFill>
                <a:latin typeface="IBM Plex Serif" panose="02060503050406000203" pitchFamily="18" charset="77"/>
              </a:rPr>
              <a:t>centro</a:t>
            </a:r>
            <a:r>
              <a:rPr lang="en-US" sz="2000" dirty="0">
                <a:solidFill>
                  <a:schemeClr val="bg2">
                    <a:lumMod val="75000"/>
                  </a:schemeClr>
                </a:solidFill>
                <a:latin typeface="IBM Plex Serif" panose="02060503050406000203" pitchFamily="18" charset="77"/>
              </a:rPr>
              <a:t> da </a:t>
            </a:r>
            <a:r>
              <a:rPr lang="en-US" sz="2000" dirty="0" err="1">
                <a:solidFill>
                  <a:schemeClr val="bg2">
                    <a:lumMod val="75000"/>
                  </a:schemeClr>
                </a:solidFill>
                <a:latin typeface="IBM Plex Serif" panose="02060503050406000203" pitchFamily="18" charset="77"/>
              </a:rPr>
              <a:t>mancha</a:t>
            </a:r>
            <a:endParaRPr lang="en-US" sz="2000" dirty="0">
              <a:solidFill>
                <a:schemeClr val="bg2">
                  <a:lumMod val="75000"/>
                </a:schemeClr>
              </a:solidFill>
              <a:latin typeface="IBM Plex Serif" panose="02060503050406000203" pitchFamily="18" charset="77"/>
            </a:endParaRPr>
          </a:p>
          <a:p>
            <a:pPr>
              <a:lnSpc>
                <a:spcPct val="120000"/>
              </a:lnSpc>
              <a:buClr>
                <a:schemeClr val="bg2"/>
              </a:buClr>
              <a:buSzPct val="75000"/>
              <a:defRPr/>
            </a:pPr>
            <a:r>
              <a:rPr lang="en-US" sz="2000" dirty="0">
                <a:solidFill>
                  <a:schemeClr val="bg2">
                    <a:lumMod val="75000"/>
                  </a:schemeClr>
                </a:solidFill>
                <a:latin typeface="IBM Plex Serif" panose="02060503050406000203" pitchFamily="18" charset="77"/>
              </a:rPr>
              <a:t>do </a:t>
            </a:r>
            <a:r>
              <a:rPr lang="en-US" sz="2000" dirty="0" err="1">
                <a:solidFill>
                  <a:schemeClr val="bg2">
                    <a:lumMod val="75000"/>
                  </a:schemeClr>
                </a:solidFill>
                <a:latin typeface="IBM Plex Serif" panose="02060503050406000203" pitchFamily="18" charset="77"/>
              </a:rPr>
              <a:t>quadro</a:t>
            </a:r>
            <a:r>
              <a:rPr lang="en-US" sz="2000" dirty="0">
                <a:solidFill>
                  <a:schemeClr val="bg2">
                    <a:lumMod val="75000"/>
                  </a:schemeClr>
                </a:solidFill>
                <a:latin typeface="IBM Plex Serif" panose="02060503050406000203" pitchFamily="18" charset="77"/>
              </a:rPr>
              <a:t> </a:t>
            </a:r>
            <a:r>
              <a:rPr lang="en-US" sz="2000" dirty="0" err="1">
                <a:solidFill>
                  <a:schemeClr val="bg2">
                    <a:lumMod val="75000"/>
                  </a:schemeClr>
                </a:solidFill>
                <a:latin typeface="IBM Plex Serif" panose="02060503050406000203" pitchFamily="18" charset="77"/>
              </a:rPr>
              <a:t>ausente</a:t>
            </a:r>
            <a:r>
              <a:rPr lang="en-US" sz="2000" dirty="0">
                <a:solidFill>
                  <a:schemeClr val="bg2">
                    <a:lumMod val="75000"/>
                  </a:schemeClr>
                </a:solidFill>
                <a:latin typeface="IBM Plex Serif" panose="02060503050406000203" pitchFamily="18" charset="77"/>
              </a:rPr>
              <a:t>.</a:t>
            </a:r>
          </a:p>
        </p:txBody>
      </p:sp>
      <p:pic>
        <p:nvPicPr>
          <p:cNvPr id="4" name="Picture 3"/>
          <p:cNvPicPr>
            <a:picLocks noChangeAspect="1"/>
          </p:cNvPicPr>
          <p:nvPr/>
        </p:nvPicPr>
        <p:blipFill>
          <a:blip r:embed="rId2"/>
          <a:stretch>
            <a:fillRect/>
          </a:stretch>
        </p:blipFill>
        <p:spPr>
          <a:xfrm>
            <a:off x="4724400" y="2209800"/>
            <a:ext cx="3945376" cy="3015955"/>
          </a:xfrm>
          <a:prstGeom prst="rect">
            <a:avLst/>
          </a:prstGeom>
        </p:spPr>
      </p:pic>
    </p:spTree>
    <p:extLst>
      <p:ext uri="{BB962C8B-B14F-4D97-AF65-F5344CB8AC3E}">
        <p14:creationId xmlns:p14="http://schemas.microsoft.com/office/powerpoint/2010/main" val="3185520042"/>
      </p:ext>
    </p:extLst>
  </p:cSld>
  <p:clrMapOvr>
    <a:masterClrMapping/>
  </p:clrMapOvr>
</p:sld>
</file>

<file path=ppt/theme/theme1.xml><?xml version="1.0" encoding="utf-8"?>
<a:theme xmlns:a="http://schemas.openxmlformats.org/drawingml/2006/main" name="2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modelo_apres</Template>
  <TotalTime>13761</TotalTime>
  <Words>3411</Words>
  <Application>Microsoft Macintosh PowerPoint</Application>
  <PresentationFormat>On-screen Show (4:3)</PresentationFormat>
  <Paragraphs>216</Paragraphs>
  <Slides>40</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Times New Roman</vt:lpstr>
      <vt:lpstr>IBM Plex Sans SemiBold</vt:lpstr>
      <vt:lpstr>Arial Black</vt:lpstr>
      <vt:lpstr>Calibri</vt:lpstr>
      <vt:lpstr>IBM Plex Sans</vt:lpstr>
      <vt:lpstr>Arial</vt:lpstr>
      <vt:lpstr>Wingdings</vt:lpstr>
      <vt:lpstr>ZapfHumnst BT</vt:lpstr>
      <vt:lpstr>IBM Plex Serif</vt:lpstr>
      <vt:lpstr>2_Pixel</vt:lpstr>
      <vt:lpstr>Como escrever uma tese?</vt:lpstr>
      <vt:lpstr>O que você deve buscar?</vt:lpstr>
      <vt:lpstr>As dicas de George Orwell</vt:lpstr>
      <vt:lpstr>Escrever tem de ser difícil?</vt:lpstr>
      <vt:lpstr>Lições de João Cabral de Melo Neto</vt:lpstr>
      <vt:lpstr>Lições de Dorival Caymmi</vt:lpstr>
      <vt:lpstr>Lições de Dorival Caymmi</vt:lpstr>
      <vt:lpstr>Escrever é cortar palavras: microcontos</vt:lpstr>
      <vt:lpstr>Adriano Espínola: “o prego”</vt:lpstr>
      <vt:lpstr>O começo deve ter impacto no leitor</vt:lpstr>
      <vt:lpstr>Introdução</vt:lpstr>
      <vt:lpstr>O começo deve ter impacto no leitor</vt:lpstr>
      <vt:lpstr>O começo deve ter impacto no leitor</vt:lpstr>
      <vt:lpstr>O começo deve ter impacto no leitor</vt:lpstr>
      <vt:lpstr>Escrever por parágrafos</vt:lpstr>
      <vt:lpstr>Parágrafo: o antigo antes do novo...</vt:lpstr>
      <vt:lpstr>Parágrafo: o antigo antes do novo...</vt:lpstr>
      <vt:lpstr>Parágrafos consistentes fazem a diferença</vt:lpstr>
      <vt:lpstr>Parágrafos consistentes</vt:lpstr>
      <vt:lpstr>Parágrafos consistentes</vt:lpstr>
      <vt:lpstr>Não seja um mosquito: não pique o leitor!</vt:lpstr>
      <vt:lpstr>Não seja um mosquito: não pique o leitor!</vt:lpstr>
      <vt:lpstr>O que há de errado com este parágrafo?</vt:lpstr>
      <vt:lpstr>O que há de errado com este parágrafo?</vt:lpstr>
      <vt:lpstr>Melhorou?</vt:lpstr>
      <vt:lpstr>Facilite, não complique...</vt:lpstr>
      <vt:lpstr>Facilite, não complique...</vt:lpstr>
      <vt:lpstr>Retire os “narizes de cêra” de seu texto</vt:lpstr>
      <vt:lpstr>Retire os “narizes de cêra” de seu texto</vt:lpstr>
      <vt:lpstr>Abuse dos verbos, modere nos substantivos</vt:lpstr>
      <vt:lpstr>Verbos e palavras simples onde couber</vt:lpstr>
      <vt:lpstr>Verbos e palavras simples onde couber</vt:lpstr>
      <vt:lpstr>Verbos e palavras simples onde couber</vt:lpstr>
      <vt:lpstr>O problema do sujeito indefinido</vt:lpstr>
      <vt:lpstr>Voz passiva ou voz ativa?</vt:lpstr>
      <vt:lpstr>Voz passiva ou voz ativa?</vt:lpstr>
      <vt:lpstr>Às vezes a voz passiva soa melhor...</vt:lpstr>
      <vt:lpstr>A questão do plágio</vt:lpstr>
      <vt:lpstr>A questão do plágio</vt:lpstr>
      <vt:lpstr>Você pode se plagiar?</vt:lpstr>
    </vt:vector>
  </TitlesOfParts>
  <Company>OBT/INPE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gilberto</dc:creator>
  <cp:lastModifiedBy>Gilberto Camara</cp:lastModifiedBy>
  <cp:revision>87</cp:revision>
  <dcterms:created xsi:type="dcterms:W3CDTF">2003-08-29T02:55:08Z</dcterms:created>
  <dcterms:modified xsi:type="dcterms:W3CDTF">2020-04-20T09:55:09Z</dcterms:modified>
</cp:coreProperties>
</file>