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2" r:id="rId3"/>
  </p:sldMasterIdLst>
  <p:notesMasterIdLst>
    <p:notesMasterId r:id="rId40"/>
  </p:notesMasterIdLst>
  <p:sldIdLst>
    <p:sldId id="275" r:id="rId4"/>
    <p:sldId id="338" r:id="rId5"/>
    <p:sldId id="276" r:id="rId6"/>
    <p:sldId id="343" r:id="rId7"/>
    <p:sldId id="345" r:id="rId8"/>
    <p:sldId id="277" r:id="rId9"/>
    <p:sldId id="259" r:id="rId10"/>
    <p:sldId id="262" r:id="rId11"/>
    <p:sldId id="301" r:id="rId12"/>
    <p:sldId id="302" r:id="rId13"/>
    <p:sldId id="304" r:id="rId14"/>
    <p:sldId id="305" r:id="rId15"/>
    <p:sldId id="331" r:id="rId16"/>
    <p:sldId id="306" r:id="rId17"/>
    <p:sldId id="269" r:id="rId18"/>
    <p:sldId id="307" r:id="rId19"/>
    <p:sldId id="344" r:id="rId20"/>
    <p:sldId id="271" r:id="rId21"/>
    <p:sldId id="308" r:id="rId22"/>
    <p:sldId id="312" r:id="rId23"/>
    <p:sldId id="311" r:id="rId24"/>
    <p:sldId id="333" r:id="rId25"/>
    <p:sldId id="334" r:id="rId26"/>
    <p:sldId id="336" r:id="rId27"/>
    <p:sldId id="335" r:id="rId28"/>
    <p:sldId id="337" r:id="rId29"/>
    <p:sldId id="314" r:id="rId30"/>
    <p:sldId id="342" r:id="rId31"/>
    <p:sldId id="339" r:id="rId32"/>
    <p:sldId id="341" r:id="rId33"/>
    <p:sldId id="340" r:id="rId34"/>
    <p:sldId id="346" r:id="rId35"/>
    <p:sldId id="347" r:id="rId36"/>
    <p:sldId id="348" r:id="rId37"/>
    <p:sldId id="349" r:id="rId38"/>
    <p:sldId id="350" r:id="rId3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CAE2FE"/>
    <a:srgbClr val="B4D5FE"/>
    <a:srgbClr val="D9D9FF"/>
    <a:srgbClr val="00006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795" autoAdjust="0"/>
    <p:restoredTop sz="94660"/>
  </p:normalViewPr>
  <p:slideViewPr>
    <p:cSldViewPr>
      <p:cViewPr varScale="1">
        <p:scale>
          <a:sx n="88" d="100"/>
          <a:sy n="88" d="100"/>
        </p:scale>
        <p:origin x="-2096"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4A69976-CF3C-BD4D-B196-D8272D8899A1}" type="datetimeFigureOut">
              <a:rPr lang="pt-BR"/>
              <a:pPr/>
              <a:t>15/09/12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D997571-D45C-AC44-A7DC-EDCFFF493508}" type="slidenum">
              <a:rPr lang="pt-BR"/>
              <a:pPr/>
              <a:t>‹#›</a:t>
            </a:fld>
            <a:endParaRPr lang="pt-BR"/>
          </a:p>
        </p:txBody>
      </p:sp>
    </p:spTree>
    <p:extLst>
      <p:ext uri="{BB962C8B-B14F-4D97-AF65-F5344CB8AC3E}">
        <p14:creationId xmlns:p14="http://schemas.microsoft.com/office/powerpoint/2010/main" val="2900281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1D52FE4-7338-5D48-8B67-958DCECB6A80}" type="slidenum">
              <a:rPr lang="pt-BR">
                <a:solidFill>
                  <a:srgbClr val="000000"/>
                </a:solidFill>
              </a:rPr>
              <a:pPr eaLnBrk="1" hangingPunct="1"/>
              <a:t>1</a:t>
            </a:fld>
            <a:endParaRPr lang="pt-BR">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B4D0AAE-7A8C-5F46-B920-30E79CED68E8}" type="slidenum">
              <a:rPr lang="pt-BR">
                <a:solidFill>
                  <a:srgbClr val="000000"/>
                </a:solidFill>
              </a:rPr>
              <a:pPr eaLnBrk="1" hangingPunct="1"/>
              <a:t>15</a:t>
            </a:fld>
            <a:endParaRPr lang="pt-BR">
              <a:solidFill>
                <a:srgbClr val="000000"/>
              </a:solidFill>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1D6C7E-0FFA-CA43-A4CE-21CDF3E1050A}" type="slidenum">
              <a:rPr lang="pt-BR">
                <a:solidFill>
                  <a:srgbClr val="000000"/>
                </a:solidFill>
              </a:rPr>
              <a:pPr eaLnBrk="1" hangingPunct="1"/>
              <a:t>16</a:t>
            </a:fld>
            <a:endParaRPr lang="pt-BR">
              <a:solidFill>
                <a:srgbClr val="000000"/>
              </a:solidFill>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37783E2B-D5E0-C240-966E-1C501246BA00}" type="slidenum">
              <a:rPr lang="pt-BR" sz="1200">
                <a:solidFill>
                  <a:srgbClr val="000000"/>
                </a:solidFill>
              </a:rPr>
              <a:pPr eaLnBrk="1" hangingPunct="1"/>
              <a:t>17</a:t>
            </a:fld>
            <a:endParaRPr lang="pt-BR" sz="1200">
              <a:solidFill>
                <a:srgbClr val="000000"/>
              </a:solidFill>
            </a:endParaRPr>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B91019F-14C4-BA4C-9E71-D535000DCC97}" type="slidenum">
              <a:rPr lang="pt-BR">
                <a:solidFill>
                  <a:srgbClr val="000000"/>
                </a:solidFill>
              </a:rPr>
              <a:pPr eaLnBrk="1" hangingPunct="1"/>
              <a:t>18</a:t>
            </a:fld>
            <a:endParaRPr lang="pt-BR">
              <a:solidFill>
                <a:srgbClr val="000000"/>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D00EE9-6178-FD4A-A47B-57DB519EE7B1}" type="slidenum">
              <a:rPr lang="pt-BR">
                <a:solidFill>
                  <a:srgbClr val="000000"/>
                </a:solidFill>
              </a:rPr>
              <a:pPr eaLnBrk="1" hangingPunct="1"/>
              <a:t>20</a:t>
            </a:fld>
            <a:endParaRPr lang="pt-BR">
              <a:solidFill>
                <a:srgbClr val="000000"/>
              </a:solidFill>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46E2A2A-275C-1B44-8501-1815DDB10FEF}" type="slidenum">
              <a:rPr lang="pt-BR">
                <a:solidFill>
                  <a:srgbClr val="000000"/>
                </a:solidFill>
              </a:rPr>
              <a:pPr eaLnBrk="1" hangingPunct="1"/>
              <a:t>21</a:t>
            </a:fld>
            <a:endParaRPr lang="pt-BR">
              <a:solidFill>
                <a:srgbClr val="000000"/>
              </a:solidFill>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1E95BAF-C2DD-C449-8838-930A04ACA248}" type="slidenum">
              <a:rPr lang="pt-BR">
                <a:latin typeface="Calibri" charset="0"/>
              </a:rPr>
              <a:pPr eaLnBrk="1" hangingPunct="1"/>
              <a:t>27</a:t>
            </a:fld>
            <a:endParaRPr lang="pt-BR">
              <a:latin typeface="Calibri"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a:spLocks noChangeArrowheads="1" noTextEdit="1"/>
          </p:cNvSpPr>
          <p:nvPr>
            <p:ph type="sldImg"/>
          </p:nvPr>
        </p:nvSpPr>
        <p:spPr bwMode="auto">
          <a:xfrm>
            <a:off x="0" y="693738"/>
            <a:ext cx="1588" cy="1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5235" name="Rectangle 2"/>
          <p:cNvSpPr>
            <a:spLocks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a:spcBef>
                <a:spcPct val="0"/>
              </a:spcBef>
            </a:pPr>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a:spLocks noChangeArrowheads="1" noTextEdit="1"/>
          </p:cNvSpPr>
          <p:nvPr>
            <p:ph type="sldImg"/>
          </p:nvPr>
        </p:nvSpPr>
        <p:spPr bwMode="auto">
          <a:xfrm>
            <a:off x="0" y="693738"/>
            <a:ext cx="1588" cy="1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6259" name="Text Box 2"/>
          <p:cNvSpPr>
            <a:spLocks noChangeArrowheads="1"/>
          </p:cNvSpPr>
          <p:nvPr>
            <p:ph type="body" idx="1"/>
          </p:nvPr>
        </p:nvSpPr>
        <p:spPr bwMode="auto">
          <a:xfrm>
            <a:off x="685800" y="4343400"/>
            <a:ext cx="5486400" cy="402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3000"/>
              </a:lnSpc>
              <a:spcBef>
                <a:spcPct val="0"/>
              </a:spcBef>
            </a:pPr>
            <a:r>
              <a:rPr lang="en-GB">
                <a:latin typeface="Calibri" charset="0"/>
              </a:rPr>
              <a:t>Sim, a inexistência de uma metodologia (“receita de bolo”) que auxiliasse o programador na paralelização de um dado programa.</a:t>
            </a:r>
            <a:endParaRPr lang="pt-BR">
              <a:latin typeface="Calibri" charset="0"/>
            </a:endParaRPr>
          </a:p>
          <a:p>
            <a:pPr>
              <a:lnSpc>
                <a:spcPct val="93000"/>
              </a:lnSpc>
              <a:spcBef>
                <a:spcPct val="0"/>
              </a:spcBef>
            </a:pPr>
            <a:r>
              <a:rPr lang="en-GB">
                <a:latin typeface="Calibri" charset="0"/>
              </a:rPr>
              <a:t>Sim, a inexistência de uma metodologia (“receita de bolo”) que auxiliasse o programador na paralelização de um dado programa.</a:t>
            </a:r>
            <a:endParaRPr lang="pt-BR">
              <a:latin typeface="Calibri" charset="0"/>
            </a:endParaRPr>
          </a:p>
          <a:p>
            <a:pPr>
              <a:spcBef>
                <a:spcPct val="0"/>
              </a:spcBef>
            </a:pPr>
            <a:endParaRPr lang="pt-BR">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
          <p:cNvSpPr>
            <a:spLocks noChangeArrowheads="1" noTextEdit="1"/>
          </p:cNvSpPr>
          <p:nvPr>
            <p:ph type="sldImg"/>
          </p:nvPr>
        </p:nvSpPr>
        <p:spPr bwMode="auto">
          <a:xfrm>
            <a:off x="0" y="693738"/>
            <a:ext cx="1588" cy="1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7283" name="Text Box 2"/>
          <p:cNvSpPr>
            <a:spLocks noChangeArrowheads="1"/>
          </p:cNvSpPr>
          <p:nvPr>
            <p:ph type="body" idx="1"/>
          </p:nvPr>
        </p:nvSpPr>
        <p:spPr bwMode="auto">
          <a:xfrm>
            <a:off x="685800" y="4343400"/>
            <a:ext cx="5486400" cy="402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41000"/>
              </a:lnSpc>
              <a:spcBef>
                <a:spcPct val="0"/>
              </a:spcBef>
            </a:pPr>
            <a:r>
              <a:rPr lang="pt-BR" sz="1300">
                <a:latin typeface="Calibri" charset="0"/>
              </a:rPr>
              <a:t>A autora não apresentou nenhuma hipótese explicita no texto. Uma possível hipótese seria:</a:t>
            </a:r>
          </a:p>
          <a:p>
            <a:pPr lvl="1">
              <a:lnSpc>
                <a:spcPct val="141000"/>
              </a:lnSpc>
              <a:spcBef>
                <a:spcPct val="0"/>
              </a:spcBef>
            </a:pPr>
            <a:r>
              <a:rPr lang="pt-BR" i="1">
                <a:latin typeface="Calibri" charset="0"/>
              </a:rPr>
              <a:t>Pode-se substituir o estudo do modelo matemático e dos metodos númericos por informações coletadas de especialista e ou comentários no programa.</a:t>
            </a:r>
            <a:r>
              <a:rPr lang="pt-BR" sz="1300">
                <a:latin typeface="Calibri"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AB488EF6-C287-1040-B525-ACDF122181B1}" type="slidenum">
              <a:rPr lang="pt-BR" sz="1200">
                <a:solidFill>
                  <a:srgbClr val="000000"/>
                </a:solidFill>
              </a:rPr>
              <a:pPr eaLnBrk="1" hangingPunct="1"/>
              <a:t>4</a:t>
            </a:fld>
            <a:endParaRPr lang="pt-BR" sz="1200">
              <a:solidFill>
                <a:srgbClr val="000000"/>
              </a:solidFill>
            </a:endParaRPr>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
          <p:cNvSpPr>
            <a:spLocks noChangeArrowheads="1" noTextEdit="1"/>
          </p:cNvSpPr>
          <p:nvPr>
            <p:ph type="sldImg"/>
          </p:nvPr>
        </p:nvSpPr>
        <p:spPr bwMode="auto">
          <a:xfrm>
            <a:off x="0" y="693738"/>
            <a:ext cx="1588" cy="1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8307" name="Text Box 2"/>
          <p:cNvSpPr>
            <a:spLocks noChangeArrowheads="1"/>
          </p:cNvSpPr>
          <p:nvPr>
            <p:ph type="body" idx="1"/>
          </p:nvPr>
        </p:nvSpPr>
        <p:spPr bwMode="auto">
          <a:xfrm>
            <a:off x="685800" y="4343400"/>
            <a:ext cx="5486400" cy="402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r>
              <a:rPr lang="en-GB">
                <a:latin typeface="Calibri" charset="0"/>
              </a:rPr>
              <a:t>Sim, a</a:t>
            </a:r>
            <a:r>
              <a:rPr lang="en-GB" sz="900">
                <a:latin typeface="Calibri" charset="0"/>
              </a:rPr>
              <a:t> metodologia foi aplicada ao modelo regional de previsão de tempo Eta, em uma máquina vetorial e de memória compartilhada.</a:t>
            </a:r>
          </a:p>
          <a:p>
            <a:pPr lvl="1">
              <a:spcBef>
                <a:spcPct val="0"/>
              </a:spcBef>
            </a:pPr>
            <a:r>
              <a:rPr lang="en-GB">
                <a:latin typeface="Calibri" charset="0"/>
              </a:rPr>
              <a:t>Mostrou-se o ganho de desempenho </a:t>
            </a:r>
            <a:r>
              <a:rPr lang="pt-BR">
                <a:latin typeface="Calibri" charset="0"/>
              </a:rPr>
              <a:t>em</a:t>
            </a:r>
            <a:r>
              <a:rPr lang="en-GB">
                <a:latin typeface="Calibri" charset="0"/>
              </a:rPr>
              <a:t> cada passo da metodologia e analisou-se sua pertinência.</a:t>
            </a:r>
          </a:p>
          <a:p>
            <a:pPr lvl="1">
              <a:spcBef>
                <a:spcPct val="0"/>
              </a:spcBef>
            </a:pPr>
            <a:endParaRPr lang="en-GB">
              <a:latin typeface="Calibri" charset="0"/>
            </a:endParaRPr>
          </a:p>
          <a:p>
            <a:pPr lvl="1">
              <a:spcBef>
                <a:spcPct val="0"/>
              </a:spcBef>
            </a:pPr>
            <a:r>
              <a:rPr lang="en-GB">
                <a:latin typeface="Calibri" charset="0"/>
              </a:rPr>
              <a:t>Uma reengenharia sempre tende a melhorar o desempenho.</a:t>
            </a:r>
            <a:endParaRPr lang="pt-BR">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a:spLocks noChangeArrowheads="1" noTextEdit="1"/>
          </p:cNvSpPr>
          <p:nvPr>
            <p:ph type="sldImg"/>
          </p:nvPr>
        </p:nvSpPr>
        <p:spPr bwMode="auto">
          <a:xfrm>
            <a:off x="0" y="693738"/>
            <a:ext cx="1588" cy="1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9331" name="Rectangle 2"/>
          <p:cNvSpPr>
            <a:spLocks noChangeArrowheads="1"/>
          </p:cNvSpPr>
          <p:nvPr>
            <p:ph type="body" idx="1"/>
          </p:nvPr>
        </p:nvSpPr>
        <p:spPr bwMode="auto">
          <a:xfrm>
            <a:off x="685800" y="4343400"/>
            <a:ext cx="5486400" cy="402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B3C855A5-2A9B-854E-B41F-139AF503DA72}" type="slidenum">
              <a:rPr lang="pt-BR" sz="1200">
                <a:solidFill>
                  <a:srgbClr val="000000"/>
                </a:solidFill>
              </a:rPr>
              <a:pPr eaLnBrk="1" hangingPunct="1"/>
              <a:t>5</a:t>
            </a:fld>
            <a:endParaRPr lang="pt-BR" sz="1200">
              <a:solidFill>
                <a:srgbClr val="000000"/>
              </a:solidFill>
            </a:endParaRPr>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7CAC05-8C88-4D4D-B829-C81DD2A6AB90}" type="slidenum">
              <a:rPr lang="pt-BR">
                <a:solidFill>
                  <a:srgbClr val="000000"/>
                </a:solidFill>
              </a:rPr>
              <a:pPr eaLnBrk="1" hangingPunct="1"/>
              <a:t>7</a:t>
            </a:fld>
            <a:endParaRPr lang="pt-BR">
              <a:solidFill>
                <a:srgbClr val="000000"/>
              </a:solidFill>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426487E-1AFF-E44A-8CA0-A9BE2D84DF18}" type="slidenum">
              <a:rPr lang="pt-BR">
                <a:solidFill>
                  <a:srgbClr val="000000"/>
                </a:solidFill>
              </a:rPr>
              <a:pPr eaLnBrk="1" hangingPunct="1"/>
              <a:t>8</a:t>
            </a:fld>
            <a:endParaRPr lang="pt-BR">
              <a:solidFill>
                <a:srgbClr val="000000"/>
              </a:solidFill>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9181158-5527-0444-A8D1-517972759C17}" type="slidenum">
              <a:rPr lang="pt-BR">
                <a:solidFill>
                  <a:srgbClr val="000000"/>
                </a:solidFill>
              </a:rPr>
              <a:pPr eaLnBrk="1" hangingPunct="1"/>
              <a:t>9</a:t>
            </a:fld>
            <a:endParaRPr lang="pt-BR">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7AEB484-F64D-3147-B701-B99D44EA05C5}" type="slidenum">
              <a:rPr lang="pt-BR">
                <a:solidFill>
                  <a:srgbClr val="000000"/>
                </a:solidFill>
              </a:rPr>
              <a:pPr eaLnBrk="1" hangingPunct="1"/>
              <a:t>12</a:t>
            </a:fld>
            <a:endParaRPr lang="pt-BR">
              <a:solidFill>
                <a:srgbClr val="000000"/>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197F695-B811-5A47-844F-832A7D829E22}" type="slidenum">
              <a:rPr lang="pt-BR">
                <a:solidFill>
                  <a:srgbClr val="000000"/>
                </a:solidFill>
              </a:rPr>
              <a:pPr eaLnBrk="1" hangingPunct="1"/>
              <a:t>13</a:t>
            </a:fld>
            <a:endParaRPr lang="pt-BR">
              <a:solidFill>
                <a:srgbClr val="000000"/>
              </a:solidFill>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F3BDDB1-D9DA-C642-A965-3DA35F13035A}" type="slidenum">
              <a:rPr lang="pt-BR">
                <a:solidFill>
                  <a:srgbClr val="000000"/>
                </a:solidFill>
              </a:rPr>
              <a:pPr eaLnBrk="1" hangingPunct="1"/>
              <a:t>14</a:t>
            </a:fld>
            <a:endParaRPr lang="pt-BR">
              <a:solidFill>
                <a:srgbClr val="000000"/>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pt-BR" sz="2400">
              <a:solidFill>
                <a:srgbClr val="000000"/>
              </a:solidFill>
              <a:latin typeface="Times New Roman" pitchFamily="18" charset="0"/>
              <a:ea typeface="+mn-ea"/>
              <a:cs typeface="+mn-cs"/>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logo_m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876925"/>
            <a:ext cx="1447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8" name="Rectangle 18"/>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pt-BR"/>
              <a:t>Clique para editar o estilo do título mestre</a:t>
            </a:r>
          </a:p>
        </p:txBody>
      </p:sp>
      <p:sp>
        <p:nvSpPr>
          <p:cNvPr id="8193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a:t>Clique para editar o estilo do subtítulo mestre</a:t>
            </a:r>
          </a:p>
        </p:txBody>
      </p:sp>
      <p:sp>
        <p:nvSpPr>
          <p:cNvPr id="19"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Arial" charset="0"/>
                <a:ea typeface="+mn-ea"/>
                <a:cs typeface="+mn-cs"/>
              </a:defRPr>
            </a:lvl1pPr>
          </a:lstStyle>
          <a:p>
            <a:pPr>
              <a:defRPr/>
            </a:pPr>
            <a:endParaRPr lang="pt-BR"/>
          </a:p>
        </p:txBody>
      </p:sp>
      <p:sp>
        <p:nvSpPr>
          <p:cNvPr id="20"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charset="0"/>
                <a:ea typeface="+mn-ea"/>
                <a:cs typeface="+mn-cs"/>
              </a:defRPr>
            </a:lvl1pPr>
          </a:lstStyle>
          <a:p>
            <a:pPr>
              <a:defRPr/>
            </a:pPr>
            <a:endParaRPr lang="pt-BR"/>
          </a:p>
        </p:txBody>
      </p:sp>
      <p:sp>
        <p:nvSpPr>
          <p:cNvPr id="21"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charset="0"/>
              </a:defRPr>
            </a:lvl1pPr>
          </a:lstStyle>
          <a:p>
            <a:fld id="{ACC3CD08-F584-0A49-B8B6-16D0FFE6AD28}" type="slidenum">
              <a:rPr lang="pt-BR"/>
              <a:pPr/>
              <a:t>‹#›</a:t>
            </a:fld>
            <a:endParaRPr lang="pt-BR"/>
          </a:p>
        </p:txBody>
      </p:sp>
    </p:spTree>
    <p:extLst>
      <p:ext uri="{BB962C8B-B14F-4D97-AF65-F5344CB8AC3E}">
        <p14:creationId xmlns:p14="http://schemas.microsoft.com/office/powerpoint/2010/main" val="27460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90371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78706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a:latin typeface="Calibri" pitchFamily="34" charset="0"/>
              </a:defRPr>
            </a:lvl1pPr>
          </a:lstStyle>
          <a:p>
            <a:r>
              <a:rPr lang="pt-BR" smtClean="0"/>
              <a:t>Clique para editar o estilo do título mestre</a:t>
            </a:r>
            <a:endParaRPr lang="pt-BR"/>
          </a:p>
        </p:txBody>
      </p:sp>
    </p:spTree>
    <p:extLst>
      <p:ext uri="{BB962C8B-B14F-4D97-AF65-F5344CB8AC3E}">
        <p14:creationId xmlns:p14="http://schemas.microsoft.com/office/powerpoint/2010/main" val="390372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pt-BR" sz="2400">
              <a:solidFill>
                <a:srgbClr val="000000"/>
              </a:solidFill>
              <a:latin typeface="Times New Roman" pitchFamily="18" charset="0"/>
              <a:ea typeface="+mn-ea"/>
              <a:cs typeface="+mn-cs"/>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8" name="Rectangle 18"/>
          <p:cNvSpPr>
            <a:spLocks noGrp="1" noChangeArrowheads="1"/>
          </p:cNvSpPr>
          <p:nvPr>
            <p:ph type="ctrTitle"/>
          </p:nvPr>
        </p:nvSpPr>
        <p:spPr>
          <a:xfrm>
            <a:off x="2971800" y="1828800"/>
            <a:ext cx="6019800" cy="2209800"/>
          </a:xfrm>
        </p:spPr>
        <p:txBody>
          <a:bodyPr/>
          <a:lstStyle>
            <a:lvl1pPr>
              <a:defRPr sz="3800">
                <a:solidFill>
                  <a:srgbClr val="FFFFFF"/>
                </a:solidFill>
                <a:latin typeface="Calibri" pitchFamily="34" charset="0"/>
              </a:defRPr>
            </a:lvl1pPr>
          </a:lstStyle>
          <a:p>
            <a:r>
              <a:rPr lang="pt-BR"/>
              <a:t>Clique para editar o estilo do título mestre</a:t>
            </a:r>
          </a:p>
        </p:txBody>
      </p:sp>
      <p:sp>
        <p:nvSpPr>
          <p:cNvPr id="8193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atin typeface="Calibri" pitchFamily="34" charset="0"/>
              </a:defRPr>
            </a:lvl1pPr>
          </a:lstStyle>
          <a:p>
            <a:r>
              <a:rPr lang="pt-BR"/>
              <a:t>Clique para editar o estilo do subtítulo mestre</a:t>
            </a: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charset="0"/>
              </a:defRPr>
            </a:lvl1pPr>
          </a:lstStyle>
          <a:p>
            <a:fld id="{5921ABDC-321B-1643-8FDD-F90C94A69282}" type="slidenum">
              <a:rPr lang="pt-BR"/>
              <a:pPr/>
              <a:t>‹#›</a:t>
            </a:fld>
            <a:endParaRPr lang="pt-BR"/>
          </a:p>
        </p:txBody>
      </p:sp>
    </p:spTree>
    <p:extLst>
      <p:ext uri="{BB962C8B-B14F-4D97-AF65-F5344CB8AC3E}">
        <p14:creationId xmlns:p14="http://schemas.microsoft.com/office/powerpoint/2010/main" val="25690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Calibri" pitchFamily="34" charset="0"/>
              </a:defRPr>
            </a:lvl1pPr>
          </a:lstStyle>
          <a:p>
            <a:r>
              <a:rPr lang="pt-BR" smtClean="0"/>
              <a:t>Clique para editar o estilo do título mestre</a:t>
            </a:r>
            <a:endParaRPr lang="pt-BR"/>
          </a:p>
        </p:txBody>
      </p:sp>
    </p:spTree>
    <p:extLst>
      <p:ext uri="{BB962C8B-B14F-4D97-AF65-F5344CB8AC3E}">
        <p14:creationId xmlns:p14="http://schemas.microsoft.com/office/powerpoint/2010/main" val="23880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1825067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Calibri" pitchFamily="34" charset="0"/>
              </a:defRPr>
            </a:lvl1p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solidFill>
                  <a:srgbClr val="000066"/>
                </a:solidFill>
                <a:latin typeface="Calibri" pitchFamily="34" charset="0"/>
              </a:defRPr>
            </a:lvl1pPr>
            <a:lvl2pPr>
              <a:defRPr sz="2400">
                <a:solidFill>
                  <a:srgbClr val="000066"/>
                </a:solidFill>
                <a:latin typeface="Calibri" pitchFamily="34" charset="0"/>
              </a:defRPr>
            </a:lvl2pPr>
            <a:lvl3pPr>
              <a:defRPr sz="2000">
                <a:solidFill>
                  <a:srgbClr val="000066"/>
                </a:solidFill>
                <a:latin typeface="Calibri" pitchFamily="34" charset="0"/>
              </a:defRPr>
            </a:lvl3pPr>
            <a:lvl4pPr>
              <a:defRPr sz="1800">
                <a:solidFill>
                  <a:srgbClr val="000066"/>
                </a:solidFill>
                <a:latin typeface="Calibri" pitchFamily="34" charset="0"/>
              </a:defRPr>
            </a:lvl4pPr>
            <a:lvl5pPr>
              <a:defRPr sz="1800">
                <a:solidFill>
                  <a:srgbClr val="000066"/>
                </a:solidFill>
                <a:latin typeface="Calibri" pitchFamily="34" charset="0"/>
              </a:defRPr>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solidFill>
                  <a:srgbClr val="000066"/>
                </a:solidFill>
                <a:latin typeface="Calibri" pitchFamily="34" charset="0"/>
              </a:defRPr>
            </a:lvl1pPr>
            <a:lvl2pPr>
              <a:defRPr sz="2400">
                <a:solidFill>
                  <a:srgbClr val="000066"/>
                </a:solidFill>
                <a:latin typeface="Calibri" pitchFamily="34" charset="0"/>
              </a:defRPr>
            </a:lvl2pPr>
            <a:lvl3pPr>
              <a:defRPr sz="2000">
                <a:solidFill>
                  <a:srgbClr val="000066"/>
                </a:solidFill>
                <a:latin typeface="Calibri" pitchFamily="34" charset="0"/>
              </a:defRPr>
            </a:lvl3pPr>
            <a:lvl4pPr>
              <a:defRPr sz="1800">
                <a:solidFill>
                  <a:srgbClr val="000066"/>
                </a:solidFill>
                <a:latin typeface="Calibri" pitchFamily="34" charset="0"/>
              </a:defRPr>
            </a:lvl4pPr>
            <a:lvl5pPr>
              <a:defRPr sz="1800">
                <a:solidFill>
                  <a:srgbClr val="000066"/>
                </a:solidFill>
                <a:latin typeface="Calibri" pitchFamily="34" charset="0"/>
              </a:defRPr>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61803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57224" y="274638"/>
            <a:ext cx="7829576" cy="1011222"/>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909631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Calibri" pitchFamily="34" charset="0"/>
              </a:defRPr>
            </a:lvl1pPr>
          </a:lstStyle>
          <a:p>
            <a:r>
              <a:rPr lang="pt-BR" smtClean="0"/>
              <a:t>Clique para editar o estilo do título mestre</a:t>
            </a:r>
            <a:endParaRPr lang="pt-BR"/>
          </a:p>
        </p:txBody>
      </p:sp>
    </p:spTree>
    <p:extLst>
      <p:ext uri="{BB962C8B-B14F-4D97-AF65-F5344CB8AC3E}">
        <p14:creationId xmlns:p14="http://schemas.microsoft.com/office/powerpoint/2010/main" val="2818613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00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Calibri" pitchFamily="34" charset="0"/>
              </a:defRPr>
            </a:lvl1pPr>
          </a:lstStyle>
          <a:p>
            <a:r>
              <a:rPr lang="pt-BR" smtClean="0"/>
              <a:t>Clique para editar o estilo do título mestre</a:t>
            </a:r>
            <a:endParaRPr lang="pt-BR"/>
          </a:p>
        </p:txBody>
      </p:sp>
    </p:spTree>
    <p:extLst>
      <p:ext uri="{BB962C8B-B14F-4D97-AF65-F5344CB8AC3E}">
        <p14:creationId xmlns:p14="http://schemas.microsoft.com/office/powerpoint/2010/main" val="3505199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244044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88141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415778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907815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a:latin typeface="Calibri" pitchFamily="34" charset="0"/>
              </a:defRPr>
            </a:lvl1pPr>
          </a:lstStyle>
          <a:p>
            <a:r>
              <a:rPr lang="pt-BR" smtClean="0"/>
              <a:t>Clique para editar o estilo do título mestre</a:t>
            </a:r>
            <a:endParaRPr lang="pt-BR"/>
          </a:p>
        </p:txBody>
      </p:sp>
    </p:spTree>
    <p:extLst>
      <p:ext uri="{BB962C8B-B14F-4D97-AF65-F5344CB8AC3E}">
        <p14:creationId xmlns:p14="http://schemas.microsoft.com/office/powerpoint/2010/main" val="938846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a:latin typeface="Calibri" pitchFamily="34" charset="0"/>
              </a:defRPr>
            </a:lvl1pPr>
          </a:lstStyle>
          <a:p>
            <a:r>
              <a:rPr lang="pt-BR" smtClean="0"/>
              <a:t>Clique para editar o estilo do título mestre</a:t>
            </a:r>
            <a:endParaRPr lang="pt-BR"/>
          </a:p>
        </p:txBody>
      </p:sp>
    </p:spTree>
    <p:extLst>
      <p:ext uri="{BB962C8B-B14F-4D97-AF65-F5344CB8AC3E}">
        <p14:creationId xmlns:p14="http://schemas.microsoft.com/office/powerpoint/2010/main" val="898673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pt-BR" sz="2400">
              <a:solidFill>
                <a:srgbClr val="000000"/>
              </a:solidFill>
              <a:latin typeface="Times New Roman" pitchFamily="18" charset="0"/>
              <a:ea typeface="+mn-ea"/>
              <a:cs typeface="+mn-cs"/>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a typeface="+mn-ea"/>
                <a:cs typeface="+mn-cs"/>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m 20" descr="logo_brasil.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86625" y="6262688"/>
            <a:ext cx="18573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8" name="Rectangle 18"/>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pt-BR" smtClean="0"/>
              <a:t>Clique para editar o estilo do título mestre</a:t>
            </a:r>
            <a:endParaRPr lang="pt-BR"/>
          </a:p>
        </p:txBody>
      </p:sp>
      <p:sp>
        <p:nvSpPr>
          <p:cNvPr id="8193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smtClean="0"/>
              <a:t>Clique para editar o estilo do subtítulo mestre</a:t>
            </a:r>
            <a:endParaRPr lang="pt-BR"/>
          </a:p>
        </p:txBody>
      </p:sp>
      <p:sp>
        <p:nvSpPr>
          <p:cNvPr id="19"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Arial" charset="0"/>
                <a:ea typeface="+mn-ea"/>
                <a:cs typeface="+mn-cs"/>
              </a:defRPr>
            </a:lvl1pPr>
          </a:lstStyle>
          <a:p>
            <a:pPr>
              <a:defRPr/>
            </a:pPr>
            <a:endParaRPr lang="pt-BR"/>
          </a:p>
        </p:txBody>
      </p:sp>
      <p:sp>
        <p:nvSpPr>
          <p:cNvPr id="20"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charset="0"/>
                <a:ea typeface="+mn-ea"/>
                <a:cs typeface="+mn-cs"/>
              </a:defRPr>
            </a:lvl1pPr>
          </a:lstStyle>
          <a:p>
            <a:pPr>
              <a:defRPr/>
            </a:pPr>
            <a:endParaRPr lang="pt-BR"/>
          </a:p>
        </p:txBody>
      </p:sp>
      <p:sp>
        <p:nvSpPr>
          <p:cNvPr id="21"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charset="0"/>
              </a:defRPr>
            </a:lvl1pPr>
          </a:lstStyle>
          <a:p>
            <a:fld id="{D81E15C4-FB1A-9647-8070-440E0C257D54}" type="slidenum">
              <a:rPr lang="pt-BR"/>
              <a:pPr/>
              <a:t>‹#›</a:t>
            </a:fld>
            <a:endParaRPr lang="pt-BR"/>
          </a:p>
        </p:txBody>
      </p:sp>
    </p:spTree>
    <p:extLst>
      <p:ext uri="{BB962C8B-B14F-4D97-AF65-F5344CB8AC3E}">
        <p14:creationId xmlns:p14="http://schemas.microsoft.com/office/powerpoint/2010/main" val="3909949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511371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4120434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3674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3054160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630524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349313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831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212867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761884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694101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8001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568981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09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486132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979613" y="1901825"/>
            <a:ext cx="6170612" cy="2055813"/>
          </a:xfr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3889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40908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300650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04499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03500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0411289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theme" Target="../theme/theme3.xml"/><Relationship Id="rId16"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8479C">
                  <a:gamma/>
                  <a:shade val="46275"/>
                  <a:invGamma/>
                  <a:alpha val="0"/>
                </a:srgbClr>
              </a:gs>
            </a:gsLst>
            <a:lin ang="0" scaled="1"/>
          </a:gradFill>
          <a:ln w="9525">
            <a:noFill/>
            <a:miter lim="800000"/>
            <a:headEnd/>
            <a:tailEnd/>
          </a:ln>
        </p:spPr>
        <p:txBody>
          <a:bodyPr vert="eaVert"/>
          <a:lstStyle/>
          <a:p>
            <a:pPr>
              <a:defRPr/>
            </a:pPr>
            <a:endParaRPr lang="pt-BR" sz="2400">
              <a:solidFill>
                <a:srgbClr val="000000"/>
              </a:solidFill>
              <a:latin typeface="Times New Roman" pitchFamily="18" charset="0"/>
              <a:ea typeface="+mn-ea"/>
              <a:cs typeface="+mn-cs"/>
            </a:endParaRPr>
          </a:p>
        </p:txBody>
      </p:sp>
      <p:sp>
        <p:nvSpPr>
          <p:cNvPr id="1027"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8"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1029" name="Picture 5" descr="inpe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Freeform 6"/>
          <p:cNvSpPr>
            <a:spLocks noChangeArrowheads="1"/>
          </p:cNvSpPr>
          <p:nvPr/>
        </p:nvSpPr>
        <p:spPr bwMode="auto">
          <a:xfrm>
            <a:off x="685800" y="3810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p:spPr>
        <p:txBody>
          <a:bodyPr/>
          <a:lstStyle/>
          <a:p>
            <a:pPr>
              <a:defRPr/>
            </a:pPr>
            <a:endParaRPr lang="pt-BR" sz="140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370"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74" r:id="rId12"/>
  </p:sldLayoutIdLst>
  <p:txStyles>
    <p:titleStyle>
      <a:lvl1pPr algn="l" rtl="0" eaLnBrk="0" fontAlgn="base" hangingPunct="0">
        <a:spcBef>
          <a:spcPct val="0"/>
        </a:spcBef>
        <a:spcAft>
          <a:spcPct val="0"/>
        </a:spcAft>
        <a:defRPr sz="3200" b="1">
          <a:solidFill>
            <a:srgbClr val="003366"/>
          </a:solidFill>
          <a:latin typeface="Calibri" pitchFamily="34" charset="0"/>
          <a:ea typeface="ヒラギノ角ゴ Pro W3" charset="0"/>
          <a:cs typeface="+mj-cs"/>
        </a:defRPr>
      </a:lvl1pPr>
      <a:lvl2pPr algn="l" rtl="0" eaLnBrk="0" fontAlgn="base" hangingPunct="0">
        <a:spcBef>
          <a:spcPct val="0"/>
        </a:spcBef>
        <a:spcAft>
          <a:spcPct val="0"/>
        </a:spcAft>
        <a:defRPr sz="3200" b="1">
          <a:solidFill>
            <a:srgbClr val="003366"/>
          </a:solidFill>
          <a:latin typeface="Calibri" pitchFamily="34" charset="0"/>
          <a:ea typeface="ヒラギノ角ゴ Pro W3" charset="0"/>
        </a:defRPr>
      </a:lvl2pPr>
      <a:lvl3pPr algn="l" rtl="0" eaLnBrk="0" fontAlgn="base" hangingPunct="0">
        <a:spcBef>
          <a:spcPct val="0"/>
        </a:spcBef>
        <a:spcAft>
          <a:spcPct val="0"/>
        </a:spcAft>
        <a:defRPr sz="3200" b="1">
          <a:solidFill>
            <a:srgbClr val="003366"/>
          </a:solidFill>
          <a:latin typeface="Calibri" pitchFamily="34" charset="0"/>
          <a:ea typeface="ヒラギノ角ゴ Pro W3" charset="0"/>
        </a:defRPr>
      </a:lvl3pPr>
      <a:lvl4pPr algn="l" rtl="0" eaLnBrk="0" fontAlgn="base" hangingPunct="0">
        <a:spcBef>
          <a:spcPct val="0"/>
        </a:spcBef>
        <a:spcAft>
          <a:spcPct val="0"/>
        </a:spcAft>
        <a:defRPr sz="3200" b="1">
          <a:solidFill>
            <a:srgbClr val="003366"/>
          </a:solidFill>
          <a:latin typeface="Calibri" pitchFamily="34" charset="0"/>
          <a:ea typeface="ヒラギノ角ゴ Pro W3" charset="0"/>
        </a:defRPr>
      </a:lvl4pPr>
      <a:lvl5pPr algn="l" rtl="0" eaLnBrk="0" fontAlgn="base" hangingPunct="0">
        <a:spcBef>
          <a:spcPct val="0"/>
        </a:spcBef>
        <a:spcAft>
          <a:spcPct val="0"/>
        </a:spcAft>
        <a:defRPr sz="3200" b="1">
          <a:solidFill>
            <a:srgbClr val="003366"/>
          </a:solidFill>
          <a:latin typeface="Calibri" pitchFamily="34" charset="0"/>
          <a:ea typeface="ヒラギノ角ゴ Pro W3"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400">
          <a:solidFill>
            <a:srgbClr val="000066"/>
          </a:solidFill>
          <a:latin typeface="Calibri" pitchFamily="34" charset="0"/>
          <a:ea typeface="ヒラギノ角ゴ Pro W3" charset="0"/>
          <a:cs typeface="+mn-cs"/>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rgbClr val="000066"/>
          </a:solidFill>
          <a:latin typeface="Calibri" pitchFamily="34" charset="0"/>
          <a:ea typeface="ヒラギノ角ゴ Pro W3"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rgbClr val="000066"/>
          </a:solidFill>
          <a:latin typeface="Calibri" pitchFamily="34" charset="0"/>
          <a:ea typeface="ヒラギノ角ゴ Pro W3"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rgbClr val="000066"/>
          </a:solidFill>
          <a:latin typeface="Calibri" pitchFamily="34" charset="0"/>
          <a:ea typeface="ヒラギノ角ゴ Pro W3" charset="0"/>
        </a:defRPr>
      </a:lvl4pPr>
      <a:lvl5pPr marL="2057400" indent="-228600" algn="l" rtl="0" eaLnBrk="0" fontAlgn="base" hangingPunct="0">
        <a:spcBef>
          <a:spcPct val="20000"/>
        </a:spcBef>
        <a:spcAft>
          <a:spcPct val="0"/>
        </a:spcAft>
        <a:buClr>
          <a:schemeClr val="bg2"/>
        </a:buClr>
        <a:buFont typeface="Wingdings" charset="0"/>
        <a:buChar char="§"/>
        <a:defRPr sz="2000">
          <a:solidFill>
            <a:srgbClr val="000066"/>
          </a:solidFill>
          <a:latin typeface="Calibri" pitchFamily="34" charset="0"/>
          <a:ea typeface="ヒラギノ角ゴ Pro W3"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8479C">
                  <a:gamma/>
                  <a:shade val="46275"/>
                  <a:invGamma/>
                  <a:alpha val="0"/>
                </a:srgbClr>
              </a:gs>
            </a:gsLst>
            <a:lin ang="0" scaled="1"/>
          </a:gradFill>
          <a:ln w="9525">
            <a:noFill/>
            <a:miter lim="800000"/>
            <a:headEnd/>
            <a:tailEnd/>
          </a:ln>
        </p:spPr>
        <p:txBody>
          <a:bodyPr vert="eaVert"/>
          <a:lstStyle/>
          <a:p>
            <a:pPr>
              <a:defRPr/>
            </a:pPr>
            <a:endParaRPr lang="pt-BR" sz="2400">
              <a:solidFill>
                <a:srgbClr val="000000"/>
              </a:solidFill>
              <a:latin typeface="Times New Roman" pitchFamily="18" charset="0"/>
              <a:ea typeface="+mn-ea"/>
              <a:cs typeface="+mn-cs"/>
            </a:endParaRPr>
          </a:p>
        </p:txBody>
      </p:sp>
      <p:sp>
        <p:nvSpPr>
          <p:cNvPr id="2051"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2052"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2053" name="Picture 5" descr="inpe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Freeform 6"/>
          <p:cNvSpPr>
            <a:spLocks noChangeArrowheads="1"/>
          </p:cNvSpPr>
          <p:nvPr/>
        </p:nvSpPr>
        <p:spPr bwMode="auto">
          <a:xfrm>
            <a:off x="685800" y="3810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p:spPr>
        <p:txBody>
          <a:bodyPr/>
          <a:lstStyle/>
          <a:p>
            <a:pPr>
              <a:defRPr/>
            </a:pPr>
            <a:endParaRPr lang="pt-BR" sz="140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371"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 id="2147484373" r:id="rId12"/>
    <p:sldLayoutId id="2147484375" r:id="rId13"/>
  </p:sldLayoutIdLst>
  <p:txStyles>
    <p:titleStyle>
      <a:lvl1pPr algn="l" rtl="0" eaLnBrk="0" fontAlgn="base" hangingPunct="0">
        <a:spcBef>
          <a:spcPct val="0"/>
        </a:spcBef>
        <a:spcAft>
          <a:spcPct val="0"/>
        </a:spcAft>
        <a:defRPr sz="3200" b="1">
          <a:solidFill>
            <a:srgbClr val="003366"/>
          </a:solidFill>
          <a:latin typeface="+mj-lt"/>
          <a:ea typeface="ヒラギノ角ゴ Pro W3" charset="0"/>
          <a:cs typeface="+mj-cs"/>
        </a:defRPr>
      </a:lvl1pPr>
      <a:lvl2pPr algn="l" rtl="0" eaLnBrk="0" fontAlgn="base" hangingPunct="0">
        <a:spcBef>
          <a:spcPct val="0"/>
        </a:spcBef>
        <a:spcAft>
          <a:spcPct val="0"/>
        </a:spcAft>
        <a:defRPr sz="3200" b="1">
          <a:solidFill>
            <a:srgbClr val="003366"/>
          </a:solidFill>
          <a:latin typeface="ZapfHumnst BT" pitchFamily="34" charset="0"/>
          <a:ea typeface="ヒラギノ角ゴ Pro W3" charset="0"/>
        </a:defRPr>
      </a:lvl2pPr>
      <a:lvl3pPr algn="l" rtl="0" eaLnBrk="0" fontAlgn="base" hangingPunct="0">
        <a:spcBef>
          <a:spcPct val="0"/>
        </a:spcBef>
        <a:spcAft>
          <a:spcPct val="0"/>
        </a:spcAft>
        <a:defRPr sz="3200" b="1">
          <a:solidFill>
            <a:srgbClr val="003366"/>
          </a:solidFill>
          <a:latin typeface="ZapfHumnst BT" pitchFamily="34" charset="0"/>
          <a:ea typeface="ヒラギノ角ゴ Pro W3" charset="0"/>
        </a:defRPr>
      </a:lvl3pPr>
      <a:lvl4pPr algn="l" rtl="0" eaLnBrk="0" fontAlgn="base" hangingPunct="0">
        <a:spcBef>
          <a:spcPct val="0"/>
        </a:spcBef>
        <a:spcAft>
          <a:spcPct val="0"/>
        </a:spcAft>
        <a:defRPr sz="3200" b="1">
          <a:solidFill>
            <a:srgbClr val="003366"/>
          </a:solidFill>
          <a:latin typeface="ZapfHumnst BT" pitchFamily="34" charset="0"/>
          <a:ea typeface="ヒラギノ角ゴ Pro W3" charset="0"/>
        </a:defRPr>
      </a:lvl4pPr>
      <a:lvl5pPr algn="l" rtl="0" eaLnBrk="0" fontAlgn="base" hangingPunct="0">
        <a:spcBef>
          <a:spcPct val="0"/>
        </a:spcBef>
        <a:spcAft>
          <a:spcPct val="0"/>
        </a:spcAft>
        <a:defRPr sz="3200" b="1">
          <a:solidFill>
            <a:srgbClr val="003366"/>
          </a:solidFill>
          <a:latin typeface="ZapfHumnst BT" pitchFamily="34" charset="0"/>
          <a:ea typeface="ヒラギノ角ゴ Pro W3"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4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mn-lt"/>
          <a:ea typeface="ヒラギノ角ゴ Pro W3"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mn-lt"/>
          <a:ea typeface="ヒラギノ角ゴ Pro W3"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mn-lt"/>
          <a:ea typeface="ヒラギノ角ゴ Pro W3"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8479C">
                  <a:gamma/>
                  <a:shade val="46275"/>
                  <a:invGamma/>
                  <a:alpha val="0"/>
                </a:srgbClr>
              </a:gs>
            </a:gsLst>
            <a:lin ang="0" scaled="1"/>
          </a:gradFill>
          <a:ln w="9525">
            <a:noFill/>
            <a:miter lim="800000"/>
            <a:headEnd/>
            <a:tailEnd/>
          </a:ln>
        </p:spPr>
        <p:txBody>
          <a:bodyPr vert="eaVert"/>
          <a:lstStyle/>
          <a:p>
            <a:pPr>
              <a:defRPr/>
            </a:pPr>
            <a:endParaRPr lang="pt-BR" sz="2400">
              <a:solidFill>
                <a:srgbClr val="000000"/>
              </a:solidFill>
              <a:latin typeface="Times New Roman" pitchFamily="18" charset="0"/>
              <a:ea typeface="+mn-ea"/>
              <a:cs typeface="+mn-cs"/>
            </a:endParaRPr>
          </a:p>
        </p:txBody>
      </p:sp>
      <p:sp>
        <p:nvSpPr>
          <p:cNvPr id="3075"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3076"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3077" name="Picture 5" descr="inpe_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Freeform 6"/>
          <p:cNvSpPr>
            <a:spLocks noChangeArrowheads="1"/>
          </p:cNvSpPr>
          <p:nvPr/>
        </p:nvSpPr>
        <p:spPr bwMode="auto">
          <a:xfrm>
            <a:off x="685800" y="3810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p:spPr>
        <p:txBody>
          <a:bodyPr/>
          <a:lstStyle/>
          <a:p>
            <a:pPr>
              <a:defRPr/>
            </a:pPr>
            <a:endParaRPr lang="pt-BR" sz="140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372"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6" r:id="rId14"/>
  </p:sldLayoutIdLst>
  <p:txStyles>
    <p:titleStyle>
      <a:lvl1pPr algn="l" rtl="0" eaLnBrk="0" fontAlgn="base" hangingPunct="0">
        <a:spcBef>
          <a:spcPct val="0"/>
        </a:spcBef>
        <a:spcAft>
          <a:spcPct val="0"/>
        </a:spcAft>
        <a:defRPr sz="3200" b="1">
          <a:solidFill>
            <a:srgbClr val="003366"/>
          </a:solidFill>
          <a:latin typeface="Calibri" pitchFamily="34" charset="0"/>
          <a:ea typeface="ヒラギノ角ゴ Pro W3" charset="0"/>
          <a:cs typeface="+mj-cs"/>
        </a:defRPr>
      </a:lvl1pPr>
      <a:lvl2pPr algn="l" rtl="0" eaLnBrk="0" fontAlgn="base" hangingPunct="0">
        <a:spcBef>
          <a:spcPct val="0"/>
        </a:spcBef>
        <a:spcAft>
          <a:spcPct val="0"/>
        </a:spcAft>
        <a:defRPr sz="3200" b="1">
          <a:solidFill>
            <a:srgbClr val="003366"/>
          </a:solidFill>
          <a:latin typeface="Calibri" pitchFamily="34" charset="0"/>
          <a:ea typeface="ヒラギノ角ゴ Pro W3" charset="0"/>
        </a:defRPr>
      </a:lvl2pPr>
      <a:lvl3pPr algn="l" rtl="0" eaLnBrk="0" fontAlgn="base" hangingPunct="0">
        <a:spcBef>
          <a:spcPct val="0"/>
        </a:spcBef>
        <a:spcAft>
          <a:spcPct val="0"/>
        </a:spcAft>
        <a:defRPr sz="3200" b="1">
          <a:solidFill>
            <a:srgbClr val="003366"/>
          </a:solidFill>
          <a:latin typeface="Calibri" pitchFamily="34" charset="0"/>
          <a:ea typeface="ヒラギノ角ゴ Pro W3" charset="0"/>
        </a:defRPr>
      </a:lvl3pPr>
      <a:lvl4pPr algn="l" rtl="0" eaLnBrk="0" fontAlgn="base" hangingPunct="0">
        <a:spcBef>
          <a:spcPct val="0"/>
        </a:spcBef>
        <a:spcAft>
          <a:spcPct val="0"/>
        </a:spcAft>
        <a:defRPr sz="3200" b="1">
          <a:solidFill>
            <a:srgbClr val="003366"/>
          </a:solidFill>
          <a:latin typeface="Calibri" pitchFamily="34" charset="0"/>
          <a:ea typeface="ヒラギノ角ゴ Pro W3" charset="0"/>
        </a:defRPr>
      </a:lvl4pPr>
      <a:lvl5pPr algn="l" rtl="0" eaLnBrk="0" fontAlgn="base" hangingPunct="0">
        <a:spcBef>
          <a:spcPct val="0"/>
        </a:spcBef>
        <a:spcAft>
          <a:spcPct val="0"/>
        </a:spcAft>
        <a:defRPr sz="3200" b="1">
          <a:solidFill>
            <a:srgbClr val="003366"/>
          </a:solidFill>
          <a:latin typeface="Calibri" pitchFamily="34" charset="0"/>
          <a:ea typeface="ヒラギノ角ゴ Pro W3" charset="0"/>
        </a:defRPr>
      </a:lvl5pPr>
      <a:lvl6pPr marL="457200" algn="l" rtl="0" eaLnBrk="1" fontAlgn="base" hangingPunct="1">
        <a:spcBef>
          <a:spcPct val="0"/>
        </a:spcBef>
        <a:spcAft>
          <a:spcPct val="0"/>
        </a:spcAft>
        <a:defRPr sz="3200" b="1">
          <a:solidFill>
            <a:srgbClr val="003366"/>
          </a:solidFill>
          <a:latin typeface="ZapfHumnst BT" pitchFamily="34" charset="0"/>
        </a:defRPr>
      </a:lvl6pPr>
      <a:lvl7pPr marL="914400" algn="l" rtl="0" eaLnBrk="1" fontAlgn="base" hangingPunct="1">
        <a:spcBef>
          <a:spcPct val="0"/>
        </a:spcBef>
        <a:spcAft>
          <a:spcPct val="0"/>
        </a:spcAft>
        <a:defRPr sz="3200" b="1">
          <a:solidFill>
            <a:srgbClr val="003366"/>
          </a:solidFill>
          <a:latin typeface="ZapfHumnst BT" pitchFamily="34" charset="0"/>
        </a:defRPr>
      </a:lvl7pPr>
      <a:lvl8pPr marL="1371600" algn="l" rtl="0" eaLnBrk="1" fontAlgn="base" hangingPunct="1">
        <a:spcBef>
          <a:spcPct val="0"/>
        </a:spcBef>
        <a:spcAft>
          <a:spcPct val="0"/>
        </a:spcAft>
        <a:defRPr sz="3200" b="1">
          <a:solidFill>
            <a:srgbClr val="003366"/>
          </a:solidFill>
          <a:latin typeface="ZapfHumnst BT" pitchFamily="34" charset="0"/>
        </a:defRPr>
      </a:lvl8pPr>
      <a:lvl9pPr marL="1828800" algn="l" rtl="0" eaLnBrk="1" fontAlgn="base" hangingPunct="1">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400">
          <a:solidFill>
            <a:srgbClr val="000066"/>
          </a:solidFill>
          <a:latin typeface="Calibri" pitchFamily="34" charset="0"/>
          <a:ea typeface="ヒラギノ角ゴ Pro W3" charset="0"/>
          <a:cs typeface="+mn-cs"/>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rgbClr val="000066"/>
          </a:solidFill>
          <a:latin typeface="Calibri" pitchFamily="34" charset="0"/>
          <a:ea typeface="ヒラギノ角ゴ Pro W3"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rgbClr val="000066"/>
          </a:solidFill>
          <a:latin typeface="Calibri" pitchFamily="34" charset="0"/>
          <a:ea typeface="ヒラギノ角ゴ Pro W3"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rgbClr val="000066"/>
          </a:solidFill>
          <a:latin typeface="Calibri" pitchFamily="34" charset="0"/>
          <a:ea typeface="ヒラギノ角ゴ Pro W3" charset="0"/>
        </a:defRPr>
      </a:lvl4pPr>
      <a:lvl5pPr marL="2057400" indent="-228600" algn="l" rtl="0" eaLnBrk="0" fontAlgn="base" hangingPunct="0">
        <a:spcBef>
          <a:spcPct val="20000"/>
        </a:spcBef>
        <a:spcAft>
          <a:spcPct val="0"/>
        </a:spcAft>
        <a:buClr>
          <a:schemeClr val="bg2"/>
        </a:buClr>
        <a:buFont typeface="Wingdings" charset="0"/>
        <a:buChar char="§"/>
        <a:defRPr sz="2000">
          <a:solidFill>
            <a:srgbClr val="000066"/>
          </a:solidFill>
          <a:latin typeface="Calibri" pitchFamily="34" charset="0"/>
          <a:ea typeface="ヒラギノ角ゴ Pro W3"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CRL1SeTJ1rk" TargetMode="External"/><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1.png"/><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4.jpeg"/><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 Id="rId3"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US">
                <a:latin typeface="Calibri" charset="0"/>
              </a:rPr>
              <a:t>Como fazer uma tese no INPE?</a:t>
            </a:r>
          </a:p>
        </p:txBody>
      </p:sp>
      <p:sp>
        <p:nvSpPr>
          <p:cNvPr id="7171" name="Rectangle 3"/>
          <p:cNvSpPr>
            <a:spLocks noGrp="1" noChangeArrowheads="1"/>
          </p:cNvSpPr>
          <p:nvPr>
            <p:ph type="subTitle" idx="1"/>
          </p:nvPr>
        </p:nvSpPr>
        <p:spPr/>
        <p:txBody>
          <a:bodyPr/>
          <a:lstStyle/>
          <a:p>
            <a:pPr eaLnBrk="1" hangingPunct="1">
              <a:buFont typeface="Wingdings" charset="0"/>
              <a:buNone/>
            </a:pPr>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pt-BR">
                <a:latin typeface="Calibri" charset="0"/>
              </a:rPr>
              <a:t>Será que as imagens são o objeto de nossa pesquisa?</a:t>
            </a:r>
          </a:p>
        </p:txBody>
      </p:sp>
      <p:pic>
        <p:nvPicPr>
          <p:cNvPr id="13315" name="Picture 2" descr="npo00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357313"/>
            <a:ext cx="5500688"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3"/>
          <p:cNvSpPr txBox="1">
            <a:spLocks noChangeArrowheads="1"/>
          </p:cNvSpPr>
          <p:nvPr/>
        </p:nvSpPr>
        <p:spPr bwMode="auto">
          <a:xfrm>
            <a:off x="714375" y="5429250"/>
            <a:ext cx="7165975" cy="10160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66"/>
                </a:solidFill>
                <a:latin typeface="Calibri" charset="0"/>
              </a:rPr>
              <a:t>Imagens são apenas medidas que nos permitem contar a </a:t>
            </a:r>
          </a:p>
          <a:p>
            <a:pPr eaLnBrk="1" hangingPunct="1"/>
            <a:r>
              <a:rPr lang="en-US" sz="2000">
                <a:solidFill>
                  <a:srgbClr val="000066"/>
                </a:solidFill>
                <a:latin typeface="Calibri" charset="0"/>
              </a:rPr>
              <a:t>história de uma paisagem e assim responder a questões científicas </a:t>
            </a:r>
          </a:p>
          <a:p>
            <a:pPr eaLnBrk="1" hangingPunct="1"/>
            <a:r>
              <a:rPr lang="en-US" sz="2000">
                <a:solidFill>
                  <a:srgbClr val="000066"/>
                </a:solidFill>
                <a:latin typeface="Calibri" charset="0"/>
              </a:rPr>
              <a:t>sobre a evolução e a situação da paisagem</a:t>
            </a:r>
            <a:endParaRPr lang="pt-BR" sz="2000">
              <a:solidFill>
                <a:srgbClr val="000066"/>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714375" y="500063"/>
            <a:ext cx="8153400" cy="762000"/>
          </a:xfrm>
        </p:spPr>
        <p:txBody>
          <a:bodyPr/>
          <a:lstStyle/>
          <a:p>
            <a:r>
              <a:rPr lang="pt-BR">
                <a:latin typeface="Calibri" charset="0"/>
              </a:rPr>
              <a:t>Imagem= objeto da pesquisa ou material de experimento?</a:t>
            </a:r>
          </a:p>
        </p:txBody>
      </p:sp>
      <p:sp>
        <p:nvSpPr>
          <p:cNvPr id="14339" name="Text Box 3"/>
          <p:cNvSpPr txBox="1">
            <a:spLocks noChangeArrowheads="1"/>
          </p:cNvSpPr>
          <p:nvPr/>
        </p:nvSpPr>
        <p:spPr bwMode="auto">
          <a:xfrm>
            <a:off x="857250" y="6000750"/>
            <a:ext cx="7327900" cy="7080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66"/>
                </a:solidFill>
                <a:latin typeface="Calibri" charset="0"/>
              </a:rPr>
              <a:t>Onde está e como mudou a distribuição da cana de açúcar no Brasil?</a:t>
            </a:r>
          </a:p>
          <a:p>
            <a:pPr eaLnBrk="1" hangingPunct="1"/>
            <a:r>
              <a:rPr lang="en-US" sz="2000">
                <a:solidFill>
                  <a:srgbClr val="000066"/>
                </a:solidFill>
                <a:latin typeface="Calibri" charset="0"/>
              </a:rPr>
              <a:t>Como evoluiu o desmatamento na Amazônia de 2000 a 2007? </a:t>
            </a:r>
            <a:endParaRPr lang="pt-BR" sz="2000">
              <a:solidFill>
                <a:srgbClr val="000066"/>
              </a:solidFill>
              <a:latin typeface="Calibri" charset="0"/>
            </a:endParaRPr>
          </a:p>
        </p:txBody>
      </p:sp>
      <p:pic>
        <p:nvPicPr>
          <p:cNvPr id="14340" name="Imagem 5" descr="deter_xingu_2004_20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428750"/>
            <a:ext cx="5548313"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pt-BR" sz="2800">
                <a:latin typeface="Calibri" charset="0"/>
              </a:rPr>
              <a:t>Organização melhorada de Teses em SR</a:t>
            </a:r>
          </a:p>
        </p:txBody>
      </p:sp>
      <p:sp>
        <p:nvSpPr>
          <p:cNvPr id="15363" name="Rectangle 3"/>
          <p:cNvSpPr>
            <a:spLocks noGrp="1" noChangeArrowheads="1"/>
          </p:cNvSpPr>
          <p:nvPr>
            <p:ph type="body" idx="4294967295"/>
          </p:nvPr>
        </p:nvSpPr>
        <p:spPr>
          <a:xfrm>
            <a:off x="857250" y="1285875"/>
            <a:ext cx="4033838" cy="4143375"/>
          </a:xfrm>
          <a:solidFill>
            <a:srgbClr val="D9D9D9"/>
          </a:solidFill>
        </p:spPr>
        <p:txBody>
          <a:bodyPr/>
          <a:lstStyle/>
          <a:p>
            <a:pPr eaLnBrk="1" hangingPunct="1"/>
            <a:r>
              <a:rPr lang="pt-BR" sz="2000">
                <a:latin typeface="Calibri" charset="0"/>
              </a:rPr>
              <a:t>Introdução: Problema científico</a:t>
            </a:r>
          </a:p>
          <a:p>
            <a:pPr eaLnBrk="1" hangingPunct="1"/>
            <a:r>
              <a:rPr lang="pt-BR" sz="2000">
                <a:latin typeface="Calibri" charset="0"/>
              </a:rPr>
              <a:t>Metodologia</a:t>
            </a:r>
          </a:p>
          <a:p>
            <a:pPr lvl="1" eaLnBrk="1" hangingPunct="1"/>
            <a:r>
              <a:rPr lang="pt-BR">
                <a:latin typeface="Calibri" charset="0"/>
              </a:rPr>
              <a:t>Revisão Bibliográfica</a:t>
            </a:r>
          </a:p>
          <a:p>
            <a:pPr lvl="1" eaLnBrk="1" hangingPunct="1"/>
            <a:r>
              <a:rPr lang="pt-BR">
                <a:latin typeface="Calibri" charset="0"/>
              </a:rPr>
              <a:t>Hipótese proposta</a:t>
            </a:r>
          </a:p>
          <a:p>
            <a:pPr lvl="1" eaLnBrk="1" hangingPunct="1"/>
            <a:r>
              <a:rPr lang="pt-BR">
                <a:latin typeface="Calibri" charset="0"/>
              </a:rPr>
              <a:t>Contribuição da tese</a:t>
            </a:r>
          </a:p>
          <a:p>
            <a:pPr eaLnBrk="1" hangingPunct="1"/>
            <a:r>
              <a:rPr lang="pt-BR" sz="2000">
                <a:latin typeface="Calibri" charset="0"/>
              </a:rPr>
              <a:t>Experimento (estudo de caso)</a:t>
            </a:r>
          </a:p>
          <a:p>
            <a:pPr lvl="1" eaLnBrk="1" hangingPunct="1"/>
            <a:r>
              <a:rPr lang="pt-BR">
                <a:latin typeface="Calibri" charset="0"/>
              </a:rPr>
              <a:t>Descrição da Área de Estudo</a:t>
            </a:r>
          </a:p>
          <a:p>
            <a:pPr lvl="1" eaLnBrk="1" hangingPunct="1"/>
            <a:r>
              <a:rPr lang="pt-BR">
                <a:latin typeface="Calibri" charset="0"/>
              </a:rPr>
              <a:t>Materiais (imagens, etc...)</a:t>
            </a:r>
          </a:p>
          <a:p>
            <a:pPr eaLnBrk="1" hangingPunct="1"/>
            <a:r>
              <a:rPr lang="pt-BR" sz="2000">
                <a:latin typeface="Calibri" charset="0"/>
              </a:rPr>
              <a:t>Resultados</a:t>
            </a:r>
          </a:p>
          <a:p>
            <a:pPr eaLnBrk="1" hangingPunct="1"/>
            <a:r>
              <a:rPr lang="pt-BR" sz="2000">
                <a:latin typeface="Calibri" charset="0"/>
              </a:rPr>
              <a:t>Conclusões e Estudos Futuros</a:t>
            </a:r>
          </a:p>
          <a:p>
            <a:pPr eaLnBrk="1" hangingPunct="1">
              <a:buFont typeface="Wingdings" charset="0"/>
              <a:buNone/>
            </a:pPr>
            <a:endParaRPr lang="pt-BR" sz="2000">
              <a:latin typeface="Calibri" charset="0"/>
            </a:endParaRPr>
          </a:p>
        </p:txBody>
      </p:sp>
      <p:sp>
        <p:nvSpPr>
          <p:cNvPr id="15364" name="Retângulo 3"/>
          <p:cNvSpPr>
            <a:spLocks noChangeArrowheads="1"/>
          </p:cNvSpPr>
          <p:nvPr/>
        </p:nvSpPr>
        <p:spPr bwMode="auto">
          <a:xfrm>
            <a:off x="2500313" y="5857875"/>
            <a:ext cx="6357937" cy="83026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b="1">
                <a:solidFill>
                  <a:srgbClr val="860000"/>
                </a:solidFill>
                <a:latin typeface="Calibri" charset="0"/>
              </a:rPr>
              <a:t>Separar a pergunta e a hipótese (que são gerais) do experimento (que usa imagens)</a:t>
            </a:r>
          </a:p>
        </p:txBody>
      </p:sp>
      <p:grpSp>
        <p:nvGrpSpPr>
          <p:cNvPr id="15365" name="Grupo 13"/>
          <p:cNvGrpSpPr>
            <a:grpSpLocks/>
          </p:cNvGrpSpPr>
          <p:nvPr/>
        </p:nvGrpSpPr>
        <p:grpSpPr bwMode="auto">
          <a:xfrm>
            <a:off x="5048250" y="1214438"/>
            <a:ext cx="4095750" cy="3875087"/>
            <a:chOff x="1476375" y="1196975"/>
            <a:chExt cx="6335713" cy="5091113"/>
          </a:xfrm>
        </p:grpSpPr>
        <p:pic>
          <p:nvPicPr>
            <p:cNvPr id="1536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96975"/>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6"/>
            <p:cNvSpPr txBox="1">
              <a:spLocks noChangeArrowheads="1"/>
            </p:cNvSpPr>
            <p:nvPr/>
          </p:nvSpPr>
          <p:spPr bwMode="auto">
            <a:xfrm>
              <a:off x="2644775" y="2654299"/>
              <a:ext cx="1550295"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Problema</a:t>
              </a:r>
              <a:endParaRPr lang="en-US" sz="1400" b="1">
                <a:solidFill>
                  <a:schemeClr val="bg2"/>
                </a:solidFill>
                <a:latin typeface="Humnst777 BT" charset="0"/>
              </a:endParaRPr>
            </a:p>
          </p:txBody>
        </p:sp>
        <p:sp>
          <p:nvSpPr>
            <p:cNvPr id="15368" name="Text Box 7"/>
            <p:cNvSpPr txBox="1">
              <a:spLocks noChangeArrowheads="1"/>
            </p:cNvSpPr>
            <p:nvPr/>
          </p:nvSpPr>
          <p:spPr bwMode="auto">
            <a:xfrm>
              <a:off x="4714873" y="2728913"/>
              <a:ext cx="1550114"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Hipótese</a:t>
              </a:r>
              <a:endParaRPr lang="en-US" sz="1400" b="1">
                <a:solidFill>
                  <a:schemeClr val="bg2"/>
                </a:solidFill>
                <a:latin typeface="Humnst777 BT" charset="0"/>
              </a:endParaRPr>
            </a:p>
          </p:txBody>
        </p:sp>
        <p:sp>
          <p:nvSpPr>
            <p:cNvPr id="15369" name="Text Box 8"/>
            <p:cNvSpPr txBox="1">
              <a:spLocks noChangeArrowheads="1"/>
            </p:cNvSpPr>
            <p:nvPr/>
          </p:nvSpPr>
          <p:spPr bwMode="auto">
            <a:xfrm>
              <a:off x="4571998" y="4191000"/>
              <a:ext cx="2135016"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Experimento</a:t>
              </a:r>
              <a:endParaRPr lang="en-US" sz="1400" b="1">
                <a:solidFill>
                  <a:schemeClr val="bg2"/>
                </a:solidFill>
                <a:latin typeface="Humnst777 BT" charset="0"/>
              </a:endParaRPr>
            </a:p>
          </p:txBody>
        </p:sp>
        <p:sp>
          <p:nvSpPr>
            <p:cNvPr id="15370" name="Text Box 9"/>
            <p:cNvSpPr txBox="1">
              <a:spLocks noChangeArrowheads="1"/>
            </p:cNvSpPr>
            <p:nvPr/>
          </p:nvSpPr>
          <p:spPr bwMode="auto">
            <a:xfrm>
              <a:off x="2728756" y="4410980"/>
              <a:ext cx="2046232" cy="68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Resultados e </a:t>
              </a:r>
            </a:p>
            <a:p>
              <a:pPr algn="ctr"/>
              <a:r>
                <a:rPr lang="de-DE" sz="1400" b="1">
                  <a:solidFill>
                    <a:schemeClr val="bg2"/>
                  </a:solidFill>
                  <a:latin typeface="Humnst777 BT" charset="0"/>
                </a:rPr>
                <a:t>Conclusões</a:t>
              </a:r>
            </a:p>
          </p:txBody>
        </p:sp>
        <p:sp>
          <p:nvSpPr>
            <p:cNvPr id="15371" name="Line 10"/>
            <p:cNvSpPr>
              <a:spLocks noChangeShapeType="1"/>
            </p:cNvSpPr>
            <p:nvPr/>
          </p:nvSpPr>
          <p:spPr bwMode="auto">
            <a:xfrm>
              <a:off x="3606800" y="2203450"/>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12"/>
            <p:cNvSpPr>
              <a:spLocks noChangeShapeType="1"/>
            </p:cNvSpPr>
            <p:nvPr/>
          </p:nvSpPr>
          <p:spPr bwMode="auto">
            <a:xfrm>
              <a:off x="6323013" y="2836863"/>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373" name="Line 15"/>
            <p:cNvSpPr>
              <a:spLocks noChangeShapeType="1"/>
            </p:cNvSpPr>
            <p:nvPr/>
          </p:nvSpPr>
          <p:spPr bwMode="auto">
            <a:xfrm>
              <a:off x="3579813" y="5443538"/>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374" name="Line 16"/>
            <p:cNvSpPr>
              <a:spLocks noChangeShapeType="1"/>
            </p:cNvSpPr>
            <p:nvPr/>
          </p:nvSpPr>
          <p:spPr bwMode="auto">
            <a:xfrm flipV="1">
              <a:off x="2427288" y="3717925"/>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pt-BR" sz="2800">
                <a:latin typeface="Calibri" charset="0"/>
              </a:rPr>
              <a:t>Organização de Proposta de Teses em SR</a:t>
            </a:r>
          </a:p>
        </p:txBody>
      </p:sp>
      <p:sp>
        <p:nvSpPr>
          <p:cNvPr id="16387" name="Rectangle 3"/>
          <p:cNvSpPr>
            <a:spLocks noGrp="1" noChangeArrowheads="1"/>
          </p:cNvSpPr>
          <p:nvPr>
            <p:ph type="body" idx="4294967295"/>
          </p:nvPr>
        </p:nvSpPr>
        <p:spPr>
          <a:xfrm>
            <a:off x="857250" y="1214438"/>
            <a:ext cx="4176713" cy="4071937"/>
          </a:xfrm>
          <a:solidFill>
            <a:srgbClr val="D9D9D9"/>
          </a:solidFill>
        </p:spPr>
        <p:txBody>
          <a:bodyPr/>
          <a:lstStyle/>
          <a:p>
            <a:pPr eaLnBrk="1" hangingPunct="1"/>
            <a:r>
              <a:rPr lang="pt-BR" sz="2000">
                <a:latin typeface="Calibri" charset="0"/>
              </a:rPr>
              <a:t>Introdução: Problema científico</a:t>
            </a:r>
          </a:p>
          <a:p>
            <a:pPr eaLnBrk="1" hangingPunct="1"/>
            <a:r>
              <a:rPr lang="pt-BR" sz="2000">
                <a:latin typeface="Calibri" charset="0"/>
              </a:rPr>
              <a:t>Metodologia</a:t>
            </a:r>
          </a:p>
          <a:p>
            <a:pPr lvl="1" eaLnBrk="1" hangingPunct="1"/>
            <a:r>
              <a:rPr lang="pt-BR">
                <a:latin typeface="Calibri" charset="0"/>
              </a:rPr>
              <a:t>Revisão Bibliográfica (resumida)</a:t>
            </a:r>
          </a:p>
          <a:p>
            <a:pPr lvl="1" eaLnBrk="1" hangingPunct="1"/>
            <a:r>
              <a:rPr lang="pt-BR">
                <a:latin typeface="Calibri" charset="0"/>
              </a:rPr>
              <a:t>Hipótese proposta</a:t>
            </a:r>
          </a:p>
          <a:p>
            <a:pPr lvl="1" eaLnBrk="1" hangingPunct="1"/>
            <a:r>
              <a:rPr lang="pt-BR">
                <a:latin typeface="Calibri" charset="0"/>
              </a:rPr>
              <a:t>Contribuição da tese</a:t>
            </a:r>
          </a:p>
          <a:p>
            <a:pPr eaLnBrk="1" hangingPunct="1"/>
            <a:r>
              <a:rPr lang="pt-BR" sz="2000">
                <a:latin typeface="Calibri" charset="0"/>
              </a:rPr>
              <a:t>Proposta de Experimento (estudo de caso)</a:t>
            </a:r>
          </a:p>
          <a:p>
            <a:pPr lvl="1" eaLnBrk="1" hangingPunct="1"/>
            <a:r>
              <a:rPr lang="pt-BR">
                <a:latin typeface="Calibri" charset="0"/>
              </a:rPr>
              <a:t>Descrição da Área de Estudo</a:t>
            </a:r>
          </a:p>
          <a:p>
            <a:pPr lvl="1" eaLnBrk="1" hangingPunct="1"/>
            <a:r>
              <a:rPr lang="pt-BR">
                <a:latin typeface="Calibri" charset="0"/>
              </a:rPr>
              <a:t>Materiais (imagens, etc...)</a:t>
            </a:r>
          </a:p>
          <a:p>
            <a:pPr eaLnBrk="1" hangingPunct="1"/>
            <a:r>
              <a:rPr lang="pt-BR" sz="2000">
                <a:latin typeface="Calibri" charset="0"/>
              </a:rPr>
              <a:t>Resultados esperados</a:t>
            </a:r>
          </a:p>
        </p:txBody>
      </p:sp>
      <p:sp>
        <p:nvSpPr>
          <p:cNvPr id="16388" name="Retângulo 3"/>
          <p:cNvSpPr>
            <a:spLocks noChangeArrowheads="1"/>
          </p:cNvSpPr>
          <p:nvPr/>
        </p:nvSpPr>
        <p:spPr bwMode="auto">
          <a:xfrm>
            <a:off x="2500313" y="5857875"/>
            <a:ext cx="6357937" cy="83026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a:solidFill>
                  <a:srgbClr val="C00000"/>
                </a:solidFill>
                <a:latin typeface="Humnst777 BT" charset="0"/>
              </a:rPr>
              <a:t>Separar a pergunta e a hipótese (que são gerais) do experimento (que usa imagens)</a:t>
            </a:r>
          </a:p>
        </p:txBody>
      </p:sp>
      <p:grpSp>
        <p:nvGrpSpPr>
          <p:cNvPr id="16389" name="Grupo 13"/>
          <p:cNvGrpSpPr>
            <a:grpSpLocks/>
          </p:cNvGrpSpPr>
          <p:nvPr/>
        </p:nvGrpSpPr>
        <p:grpSpPr bwMode="auto">
          <a:xfrm>
            <a:off x="5048250" y="1214438"/>
            <a:ext cx="4095750" cy="3875087"/>
            <a:chOff x="1476375" y="1196975"/>
            <a:chExt cx="6335713" cy="5091113"/>
          </a:xfrm>
        </p:grpSpPr>
        <p:pic>
          <p:nvPicPr>
            <p:cNvPr id="163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96975"/>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6"/>
            <p:cNvSpPr txBox="1">
              <a:spLocks noChangeArrowheads="1"/>
            </p:cNvSpPr>
            <p:nvPr/>
          </p:nvSpPr>
          <p:spPr bwMode="auto">
            <a:xfrm>
              <a:off x="2644775" y="2654299"/>
              <a:ext cx="1550295"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Problema</a:t>
              </a:r>
              <a:endParaRPr lang="en-US" sz="1400" b="1">
                <a:solidFill>
                  <a:schemeClr val="bg2"/>
                </a:solidFill>
                <a:latin typeface="Humnst777 BT" charset="0"/>
              </a:endParaRPr>
            </a:p>
          </p:txBody>
        </p:sp>
        <p:sp>
          <p:nvSpPr>
            <p:cNvPr id="16392" name="Text Box 7"/>
            <p:cNvSpPr txBox="1">
              <a:spLocks noChangeArrowheads="1"/>
            </p:cNvSpPr>
            <p:nvPr/>
          </p:nvSpPr>
          <p:spPr bwMode="auto">
            <a:xfrm>
              <a:off x="4714873" y="2728913"/>
              <a:ext cx="1550114"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Hipótese</a:t>
              </a:r>
              <a:endParaRPr lang="en-US" sz="1400" b="1">
                <a:solidFill>
                  <a:schemeClr val="bg2"/>
                </a:solidFill>
                <a:latin typeface="Humnst777 BT" charset="0"/>
              </a:endParaRPr>
            </a:p>
          </p:txBody>
        </p:sp>
        <p:sp>
          <p:nvSpPr>
            <p:cNvPr id="16393" name="Text Box 8"/>
            <p:cNvSpPr txBox="1">
              <a:spLocks noChangeArrowheads="1"/>
            </p:cNvSpPr>
            <p:nvPr/>
          </p:nvSpPr>
          <p:spPr bwMode="auto">
            <a:xfrm>
              <a:off x="4571998" y="4191000"/>
              <a:ext cx="2135016"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Experimento</a:t>
              </a:r>
              <a:endParaRPr lang="en-US" sz="1400" b="1">
                <a:solidFill>
                  <a:schemeClr val="bg2"/>
                </a:solidFill>
                <a:latin typeface="Humnst777 BT" charset="0"/>
              </a:endParaRPr>
            </a:p>
          </p:txBody>
        </p:sp>
        <p:sp>
          <p:nvSpPr>
            <p:cNvPr id="16394" name="Text Box 9"/>
            <p:cNvSpPr txBox="1">
              <a:spLocks noChangeArrowheads="1"/>
            </p:cNvSpPr>
            <p:nvPr/>
          </p:nvSpPr>
          <p:spPr bwMode="auto">
            <a:xfrm>
              <a:off x="2728756" y="4410980"/>
              <a:ext cx="2046232" cy="68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Resultados e </a:t>
              </a:r>
            </a:p>
            <a:p>
              <a:pPr algn="ctr"/>
              <a:r>
                <a:rPr lang="de-DE" sz="1400" b="1">
                  <a:solidFill>
                    <a:schemeClr val="bg2"/>
                  </a:solidFill>
                  <a:latin typeface="Humnst777 BT" charset="0"/>
                </a:rPr>
                <a:t>Conclusões</a:t>
              </a:r>
            </a:p>
          </p:txBody>
        </p:sp>
        <p:sp>
          <p:nvSpPr>
            <p:cNvPr id="16395" name="Line 10"/>
            <p:cNvSpPr>
              <a:spLocks noChangeShapeType="1"/>
            </p:cNvSpPr>
            <p:nvPr/>
          </p:nvSpPr>
          <p:spPr bwMode="auto">
            <a:xfrm>
              <a:off x="3606800" y="2203450"/>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6396" name="Line 12"/>
            <p:cNvSpPr>
              <a:spLocks noChangeShapeType="1"/>
            </p:cNvSpPr>
            <p:nvPr/>
          </p:nvSpPr>
          <p:spPr bwMode="auto">
            <a:xfrm>
              <a:off x="6323013" y="2836863"/>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6397" name="Line 15"/>
            <p:cNvSpPr>
              <a:spLocks noChangeShapeType="1"/>
            </p:cNvSpPr>
            <p:nvPr/>
          </p:nvSpPr>
          <p:spPr bwMode="auto">
            <a:xfrm>
              <a:off x="3579813" y="5443538"/>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6398" name="Line 16"/>
            <p:cNvSpPr>
              <a:spLocks noChangeShapeType="1"/>
            </p:cNvSpPr>
            <p:nvPr/>
          </p:nvSpPr>
          <p:spPr bwMode="auto">
            <a:xfrm flipV="1">
              <a:off x="2427288" y="3717925"/>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atin typeface="Calibri" charset="0"/>
              </a:rPr>
              <a:t>Estrutura de Teses em Computação</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1074738"/>
            <a:ext cx="284797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4071938"/>
            <a:ext cx="2620963"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tângulo 5"/>
          <p:cNvSpPr>
            <a:spLocks noChangeArrowheads="1"/>
          </p:cNvSpPr>
          <p:nvPr/>
        </p:nvSpPr>
        <p:spPr bwMode="auto">
          <a:xfrm>
            <a:off x="714375" y="1357313"/>
            <a:ext cx="5214938" cy="193833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0066"/>
                </a:solidFill>
                <a:latin typeface="Calibri" charset="0"/>
              </a:rPr>
              <a:t>Computation is synthetic in the sense that many of the phenomena computer scientists and engineers study are created by humans rather than occurring naturally in the physical world.</a:t>
            </a:r>
          </a:p>
        </p:txBody>
      </p:sp>
      <p:pic>
        <p:nvPicPr>
          <p:cNvPr id="17414" name="Picture 4" descr="mobi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500438"/>
            <a:ext cx="385762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113" y="4000500"/>
            <a:ext cx="379888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p:txBody>
          <a:bodyPr/>
          <a:lstStyle/>
          <a:p>
            <a:pPr eaLnBrk="1" hangingPunct="1"/>
            <a:r>
              <a:rPr lang="en-US">
                <a:latin typeface="Calibri" charset="0"/>
              </a:rPr>
              <a:t>Estrutura de Teses em Computação</a:t>
            </a:r>
          </a:p>
        </p:txBody>
      </p:sp>
      <p:sp>
        <p:nvSpPr>
          <p:cNvPr id="18436" name="Retângulo 8"/>
          <p:cNvSpPr>
            <a:spLocks noChangeArrowheads="1"/>
          </p:cNvSpPr>
          <p:nvPr/>
        </p:nvSpPr>
        <p:spPr bwMode="auto">
          <a:xfrm>
            <a:off x="714375" y="1428750"/>
            <a:ext cx="4429125" cy="22463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66"/>
                </a:solidFill>
                <a:latin typeface="Calibri" charset="0"/>
              </a:rPr>
              <a:t>When one discovers a fact about nature, it is a contribution </a:t>
            </a:r>
            <a:r>
              <a:rPr lang="en-US" sz="2000" i="1">
                <a:solidFill>
                  <a:srgbClr val="000066"/>
                </a:solidFill>
                <a:latin typeface="Calibri" charset="0"/>
              </a:rPr>
              <a:t>per se, </a:t>
            </a:r>
            <a:r>
              <a:rPr lang="en-US" sz="2000">
                <a:solidFill>
                  <a:srgbClr val="000066"/>
                </a:solidFill>
                <a:latin typeface="Calibri" charset="0"/>
              </a:rPr>
              <a:t>no matter how small. Since anyone can create something new [in a synthetic field], that alone does not establish a contribution. Rather, one must show that the creation is “better”.</a:t>
            </a:r>
          </a:p>
        </p:txBody>
      </p:sp>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3908425"/>
            <a:ext cx="3786188"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214438"/>
            <a:ext cx="326072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atin typeface="Calibri" charset="0"/>
              </a:rPr>
              <a:t>Estrutura de Teses em Computação</a:t>
            </a:r>
          </a:p>
        </p:txBody>
      </p:sp>
      <p:pic>
        <p:nvPicPr>
          <p:cNvPr id="19459" name="Picture 2" descr="npo0000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3571875"/>
            <a:ext cx="391001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tângulo 10"/>
          <p:cNvSpPr>
            <a:spLocks noChangeArrowheads="1"/>
          </p:cNvSpPr>
          <p:nvPr/>
        </p:nvSpPr>
        <p:spPr bwMode="auto">
          <a:xfrm>
            <a:off x="642938" y="4000500"/>
            <a:ext cx="4429125" cy="2554288"/>
          </a:xfrm>
          <a:prstGeom prst="rect">
            <a:avLst/>
          </a:prstGeom>
          <a:solidFill>
            <a:srgbClr val="CAE2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66"/>
                </a:solidFill>
                <a:latin typeface="Calibri" charset="0"/>
              </a:rPr>
              <a:t>“TerraAmazon handles large sets of multi-year deforestation data (rasters + vectors) with editing, processing, archival, dissemination and process control. No other system does the same.”</a:t>
            </a:r>
          </a:p>
          <a:p>
            <a:endParaRPr lang="en-US" sz="2000">
              <a:solidFill>
                <a:srgbClr val="000066"/>
              </a:solidFill>
              <a:latin typeface="Calibri" charset="0"/>
            </a:endParaRPr>
          </a:p>
          <a:p>
            <a:r>
              <a:rPr lang="en-US" sz="2000">
                <a:solidFill>
                  <a:srgbClr val="000066"/>
                </a:solidFill>
                <a:latin typeface="Calibri" charset="0"/>
              </a:rPr>
              <a:t>(BTW: it is also open source)</a:t>
            </a:r>
          </a:p>
        </p:txBody>
      </p:sp>
      <p:sp>
        <p:nvSpPr>
          <p:cNvPr id="19461" name="Retângulo 5"/>
          <p:cNvSpPr>
            <a:spLocks noChangeArrowheads="1"/>
          </p:cNvSpPr>
          <p:nvPr/>
        </p:nvSpPr>
        <p:spPr bwMode="auto">
          <a:xfrm>
            <a:off x="714375" y="1143000"/>
            <a:ext cx="7286625" cy="2419350"/>
          </a:xfrm>
          <a:prstGeom prst="rect">
            <a:avLst/>
          </a:prstGeom>
          <a:solidFill>
            <a:srgbClr val="CAE2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400">
                <a:solidFill>
                  <a:srgbClr val="000066"/>
                </a:solidFill>
                <a:latin typeface="Calibri" charset="0"/>
              </a:rPr>
              <a:t>“Better” can mean many things: </a:t>
            </a:r>
          </a:p>
          <a:p>
            <a:pPr>
              <a:lnSpc>
                <a:spcPct val="90000"/>
              </a:lnSpc>
            </a:pPr>
            <a:r>
              <a:rPr lang="en-US" sz="2400">
                <a:solidFill>
                  <a:srgbClr val="000066"/>
                </a:solidFill>
                <a:latin typeface="Calibri" charset="0"/>
              </a:rPr>
              <a:t>	“solves a problem in less time,” </a:t>
            </a:r>
          </a:p>
          <a:p>
            <a:pPr>
              <a:lnSpc>
                <a:spcPct val="90000"/>
              </a:lnSpc>
            </a:pPr>
            <a:r>
              <a:rPr lang="en-US" sz="2400">
                <a:solidFill>
                  <a:srgbClr val="000066"/>
                </a:solidFill>
                <a:latin typeface="Calibri" charset="0"/>
              </a:rPr>
              <a:t>	“solves a larger class of problems,” </a:t>
            </a:r>
          </a:p>
          <a:p>
            <a:pPr>
              <a:lnSpc>
                <a:spcPct val="90000"/>
              </a:lnSpc>
            </a:pPr>
            <a:r>
              <a:rPr lang="en-US" sz="2400">
                <a:solidFill>
                  <a:srgbClr val="000066"/>
                </a:solidFill>
                <a:latin typeface="Calibri" charset="0"/>
              </a:rPr>
              <a:t>	“is more efficient of resources,” </a:t>
            </a:r>
          </a:p>
          <a:p>
            <a:pPr>
              <a:lnSpc>
                <a:spcPct val="90000"/>
              </a:lnSpc>
            </a:pPr>
            <a:r>
              <a:rPr lang="en-US" sz="2400">
                <a:solidFill>
                  <a:srgbClr val="000066"/>
                </a:solidFill>
                <a:latin typeface="Calibri" charset="0"/>
              </a:rPr>
              <a:t>	“is more expressive by some criterion,”  </a:t>
            </a:r>
          </a:p>
          <a:p>
            <a:pPr>
              <a:lnSpc>
                <a:spcPct val="90000"/>
              </a:lnSpc>
            </a:pPr>
            <a:r>
              <a:rPr lang="en-US" sz="2400">
                <a:solidFill>
                  <a:srgbClr val="000066"/>
                </a:solidFill>
                <a:latin typeface="Calibri" charset="0"/>
              </a:rPr>
              <a:t>	“is more visually appealing,” </a:t>
            </a:r>
          </a:p>
          <a:p>
            <a:pPr>
              <a:lnSpc>
                <a:spcPct val="90000"/>
              </a:lnSpc>
            </a:pPr>
            <a:r>
              <a:rPr lang="en-US" sz="2400">
                <a:solidFill>
                  <a:srgbClr val="000066"/>
                </a:solidFill>
                <a:latin typeface="Calibri" charset="0"/>
              </a:rPr>
              <a:t>	“presents a totally new capability,” etc.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pt-BR" sz="2800">
                <a:latin typeface="Calibri" charset="0"/>
              </a:rPr>
              <a:t>Organização de Teses em Computação ou Modelagem</a:t>
            </a:r>
          </a:p>
        </p:txBody>
      </p:sp>
      <p:sp>
        <p:nvSpPr>
          <p:cNvPr id="14338" name="Rectangle 3"/>
          <p:cNvSpPr>
            <a:spLocks noGrp="1" noChangeArrowheads="1"/>
          </p:cNvSpPr>
          <p:nvPr>
            <p:ph type="body" idx="4294967295"/>
          </p:nvPr>
        </p:nvSpPr>
        <p:spPr>
          <a:xfrm>
            <a:off x="762000" y="1371600"/>
            <a:ext cx="4114800" cy="4343400"/>
          </a:xfrm>
          <a:solidFill>
            <a:srgbClr val="D9D9D9"/>
          </a:solidFill>
        </p:spPr>
        <p:txBody>
          <a:bodyPr/>
          <a:lstStyle/>
          <a:p>
            <a:pPr marL="457200" indent="-457200" eaLnBrk="1" hangingPunct="1">
              <a:buFont typeface="ZapfHumnst BT" charset="0"/>
              <a:buAutoNum type="arabicPeriod"/>
            </a:pPr>
            <a:r>
              <a:rPr lang="pt-BR" sz="2000">
                <a:solidFill>
                  <a:srgbClr val="000066"/>
                </a:solidFill>
                <a:latin typeface="Calibri" charset="0"/>
              </a:rPr>
              <a:t>Introdução: Problema científico</a:t>
            </a:r>
          </a:p>
          <a:p>
            <a:pPr marL="457200" indent="-457200" eaLnBrk="1" hangingPunct="1">
              <a:buFont typeface="ZapfHumnst BT" charset="0"/>
              <a:buAutoNum type="arabicPeriod"/>
            </a:pPr>
            <a:r>
              <a:rPr lang="pt-BR" sz="2000">
                <a:solidFill>
                  <a:srgbClr val="000066"/>
                </a:solidFill>
                <a:latin typeface="Calibri" charset="0"/>
              </a:rPr>
              <a:t>Metodologia</a:t>
            </a:r>
          </a:p>
          <a:p>
            <a:pPr marL="914400" lvl="1" indent="-457200" eaLnBrk="1" hangingPunct="1">
              <a:buFont typeface="Wingdings" charset="0"/>
              <a:buNone/>
            </a:pPr>
            <a:r>
              <a:rPr lang="pt-BR" sz="2000">
                <a:solidFill>
                  <a:srgbClr val="000066"/>
                </a:solidFill>
                <a:latin typeface="Calibri" charset="0"/>
              </a:rPr>
              <a:t>     Revisão Bibliográfica</a:t>
            </a:r>
          </a:p>
          <a:p>
            <a:pPr marL="914400" lvl="1" indent="-457200" eaLnBrk="1" hangingPunct="1">
              <a:buFont typeface="Wingdings" charset="0"/>
              <a:buNone/>
            </a:pPr>
            <a:r>
              <a:rPr lang="pt-BR" sz="2000">
                <a:solidFill>
                  <a:srgbClr val="000066"/>
                </a:solidFill>
                <a:latin typeface="Calibri" charset="0"/>
              </a:rPr>
              <a:t>     Idéia proposta (contribuição)</a:t>
            </a:r>
          </a:p>
          <a:p>
            <a:pPr marL="457200" indent="-457200" eaLnBrk="1" hangingPunct="1">
              <a:buFont typeface="ZapfHumnst BT" charset="0"/>
              <a:buAutoNum type="arabicPeriod"/>
            </a:pPr>
            <a:r>
              <a:rPr lang="pt-BR" sz="2000">
                <a:solidFill>
                  <a:srgbClr val="000066"/>
                </a:solidFill>
                <a:latin typeface="Calibri" charset="0"/>
              </a:rPr>
              <a:t>Experimento (estudo de caso)</a:t>
            </a:r>
          </a:p>
          <a:p>
            <a:pPr marL="914400" lvl="1" indent="-457200" eaLnBrk="1" hangingPunct="1">
              <a:buFont typeface="Wingdings" charset="0"/>
              <a:buNone/>
            </a:pPr>
            <a:r>
              <a:rPr lang="pt-BR" sz="2000">
                <a:solidFill>
                  <a:srgbClr val="000066"/>
                </a:solidFill>
                <a:latin typeface="Calibri" charset="0"/>
              </a:rPr>
              <a:t>     Descrição do protótipo</a:t>
            </a:r>
          </a:p>
          <a:p>
            <a:pPr marL="914400" lvl="1" indent="-457200" eaLnBrk="1" hangingPunct="1">
              <a:buFont typeface="Wingdings" charset="0"/>
              <a:buNone/>
            </a:pPr>
            <a:r>
              <a:rPr lang="pt-BR" sz="2000">
                <a:solidFill>
                  <a:srgbClr val="000066"/>
                </a:solidFill>
                <a:latin typeface="Calibri" charset="0"/>
              </a:rPr>
              <a:t>     Dados de teste</a:t>
            </a:r>
          </a:p>
          <a:p>
            <a:pPr marL="457200" indent="-457200" eaLnBrk="1" hangingPunct="1">
              <a:buFont typeface="ZapfHumnst BT" charset="0"/>
              <a:buAutoNum type="arabicPeriod"/>
            </a:pPr>
            <a:r>
              <a:rPr lang="pt-BR" sz="2000">
                <a:solidFill>
                  <a:srgbClr val="000066"/>
                </a:solidFill>
                <a:latin typeface="Calibri" charset="0"/>
              </a:rPr>
              <a:t>Resultados</a:t>
            </a:r>
          </a:p>
          <a:p>
            <a:pPr marL="914400" lvl="1" indent="-457200" eaLnBrk="1" hangingPunct="1">
              <a:buFont typeface="Wingdings" charset="0"/>
              <a:buNone/>
            </a:pPr>
            <a:r>
              <a:rPr lang="pt-BR" sz="2000">
                <a:solidFill>
                  <a:srgbClr val="000066"/>
                </a:solidFill>
                <a:latin typeface="Calibri" charset="0"/>
              </a:rPr>
              <a:t>        </a:t>
            </a:r>
            <a:r>
              <a:rPr lang="pt-BR" sz="2000">
                <a:solidFill>
                  <a:srgbClr val="6C0000"/>
                </a:solidFill>
                <a:latin typeface="Calibri" charset="0"/>
              </a:rPr>
              <a:t>Porque o novo produto é melhor?</a:t>
            </a:r>
            <a:r>
              <a:rPr lang="pt-BR" sz="2000">
                <a:solidFill>
                  <a:srgbClr val="000066"/>
                </a:solidFill>
                <a:latin typeface="Calibri" charset="0"/>
              </a:rPr>
              <a:t> </a:t>
            </a:r>
          </a:p>
          <a:p>
            <a:pPr marL="457200" indent="-457200" eaLnBrk="1" hangingPunct="1">
              <a:buFont typeface="ZapfHumnst BT" charset="0"/>
              <a:buAutoNum type="arabicPeriod"/>
            </a:pPr>
            <a:r>
              <a:rPr lang="pt-BR" sz="2000">
                <a:solidFill>
                  <a:srgbClr val="000066"/>
                </a:solidFill>
                <a:latin typeface="Calibri" charset="0"/>
              </a:rPr>
              <a:t>Conclusões e Estudos Futuros</a:t>
            </a:r>
          </a:p>
          <a:p>
            <a:pPr marL="457200" indent="-457200" eaLnBrk="1" hangingPunct="1">
              <a:buFont typeface="Wingdings" charset="0"/>
              <a:buNone/>
            </a:pPr>
            <a:endParaRPr lang="pt-BR" sz="2000">
              <a:solidFill>
                <a:srgbClr val="000066"/>
              </a:solidFill>
              <a:latin typeface="Calibri" charset="0"/>
            </a:endParaRPr>
          </a:p>
        </p:txBody>
      </p:sp>
      <p:sp>
        <p:nvSpPr>
          <p:cNvPr id="14339" name="Retângulo 3"/>
          <p:cNvSpPr>
            <a:spLocks noChangeArrowheads="1"/>
          </p:cNvSpPr>
          <p:nvPr/>
        </p:nvSpPr>
        <p:spPr bwMode="auto">
          <a:xfrm>
            <a:off x="1447800" y="6027738"/>
            <a:ext cx="6357938" cy="7080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b="1">
                <a:solidFill>
                  <a:srgbClr val="6C0000"/>
                </a:solidFill>
                <a:latin typeface="Calibri" charset="0"/>
              </a:rPr>
              <a:t>Uma idéia diferente gera um produto novo que resolve melhor um problema </a:t>
            </a:r>
          </a:p>
        </p:txBody>
      </p:sp>
      <p:grpSp>
        <p:nvGrpSpPr>
          <p:cNvPr id="14340" name="Grupo 13"/>
          <p:cNvGrpSpPr>
            <a:grpSpLocks/>
          </p:cNvGrpSpPr>
          <p:nvPr/>
        </p:nvGrpSpPr>
        <p:grpSpPr bwMode="auto">
          <a:xfrm>
            <a:off x="5048250" y="1214438"/>
            <a:ext cx="4095750" cy="3875087"/>
            <a:chOff x="1476375" y="1196975"/>
            <a:chExt cx="6335713" cy="5091113"/>
          </a:xfrm>
        </p:grpSpPr>
        <p:pic>
          <p:nvPicPr>
            <p:cNvPr id="1434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96975"/>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2641747" y="2654299"/>
              <a:ext cx="1556349" cy="44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r>
                <a:rPr lang="de-DE" sz="1600" b="1">
                  <a:solidFill>
                    <a:schemeClr val="bg2"/>
                  </a:solidFill>
                  <a:latin typeface="Calibri" charset="0"/>
                </a:rPr>
                <a:t>Problema</a:t>
              </a:r>
              <a:endParaRPr lang="en-US" sz="1600" b="1">
                <a:solidFill>
                  <a:schemeClr val="bg2"/>
                </a:solidFill>
                <a:latin typeface="Calibri" charset="0"/>
              </a:endParaRPr>
            </a:p>
          </p:txBody>
        </p:sp>
        <p:sp>
          <p:nvSpPr>
            <p:cNvPr id="14343" name="Text Box 7"/>
            <p:cNvSpPr txBox="1">
              <a:spLocks noChangeArrowheads="1"/>
            </p:cNvSpPr>
            <p:nvPr/>
          </p:nvSpPr>
          <p:spPr bwMode="auto">
            <a:xfrm>
              <a:off x="4714874" y="2728912"/>
              <a:ext cx="1550114" cy="44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r>
                <a:rPr lang="de-DE" sz="1600" b="1">
                  <a:solidFill>
                    <a:schemeClr val="bg2"/>
                  </a:solidFill>
                  <a:latin typeface="Calibri" charset="0"/>
                </a:rPr>
                <a:t>Hipótese</a:t>
              </a:r>
              <a:endParaRPr lang="en-US" sz="1600" b="1">
                <a:solidFill>
                  <a:schemeClr val="bg2"/>
                </a:solidFill>
                <a:latin typeface="Calibri" charset="0"/>
              </a:endParaRPr>
            </a:p>
          </p:txBody>
        </p:sp>
        <p:sp>
          <p:nvSpPr>
            <p:cNvPr id="14344" name="Text Box 8"/>
            <p:cNvSpPr txBox="1">
              <a:spLocks noChangeArrowheads="1"/>
            </p:cNvSpPr>
            <p:nvPr/>
          </p:nvSpPr>
          <p:spPr bwMode="auto">
            <a:xfrm>
              <a:off x="4571997" y="4191000"/>
              <a:ext cx="2135017" cy="44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r>
                <a:rPr lang="de-DE" sz="1600" b="1">
                  <a:solidFill>
                    <a:schemeClr val="bg2"/>
                  </a:solidFill>
                  <a:latin typeface="Calibri" charset="0"/>
                </a:rPr>
                <a:t>Experimento</a:t>
              </a:r>
              <a:endParaRPr lang="en-US" sz="1600" b="1">
                <a:solidFill>
                  <a:schemeClr val="bg2"/>
                </a:solidFill>
                <a:latin typeface="Calibri" charset="0"/>
              </a:endParaRPr>
            </a:p>
          </p:txBody>
        </p:sp>
        <p:sp>
          <p:nvSpPr>
            <p:cNvPr id="14345" name="Text Box 9"/>
            <p:cNvSpPr txBox="1">
              <a:spLocks noChangeArrowheads="1"/>
            </p:cNvSpPr>
            <p:nvPr/>
          </p:nvSpPr>
          <p:spPr bwMode="auto">
            <a:xfrm>
              <a:off x="2738821" y="4410980"/>
              <a:ext cx="2026101" cy="76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r>
                <a:rPr lang="de-DE" sz="1600" b="1">
                  <a:solidFill>
                    <a:schemeClr val="bg2"/>
                  </a:solidFill>
                  <a:latin typeface="Calibri" charset="0"/>
                </a:rPr>
                <a:t>Resultados e </a:t>
              </a:r>
            </a:p>
            <a:p>
              <a:pPr algn="ctr"/>
              <a:r>
                <a:rPr lang="de-DE" sz="1600" b="1">
                  <a:solidFill>
                    <a:schemeClr val="bg2"/>
                  </a:solidFill>
                  <a:latin typeface="Calibri" charset="0"/>
                </a:rPr>
                <a:t>Conclusões</a:t>
              </a:r>
            </a:p>
          </p:txBody>
        </p:sp>
        <p:sp>
          <p:nvSpPr>
            <p:cNvPr id="14346" name="Line 10"/>
            <p:cNvSpPr>
              <a:spLocks noChangeShapeType="1"/>
            </p:cNvSpPr>
            <p:nvPr/>
          </p:nvSpPr>
          <p:spPr bwMode="auto">
            <a:xfrm>
              <a:off x="3606800" y="2203450"/>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47" name="Line 12"/>
            <p:cNvSpPr>
              <a:spLocks noChangeShapeType="1"/>
            </p:cNvSpPr>
            <p:nvPr/>
          </p:nvSpPr>
          <p:spPr bwMode="auto">
            <a:xfrm>
              <a:off x="6323013" y="2836863"/>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48" name="Line 15"/>
            <p:cNvSpPr>
              <a:spLocks noChangeShapeType="1"/>
            </p:cNvSpPr>
            <p:nvPr/>
          </p:nvSpPr>
          <p:spPr bwMode="auto">
            <a:xfrm>
              <a:off x="3579813" y="5443538"/>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49" name="Line 16"/>
            <p:cNvSpPr>
              <a:spLocks noChangeShapeType="1"/>
            </p:cNvSpPr>
            <p:nvPr/>
          </p:nvSpPr>
          <p:spPr bwMode="auto">
            <a:xfrm flipV="1">
              <a:off x="2427288" y="3717925"/>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407235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atin typeface="Calibri" charset="0"/>
              </a:rPr>
              <a:t>Estrutura de Teses em Computação</a:t>
            </a:r>
          </a:p>
        </p:txBody>
      </p:sp>
      <p:grpSp>
        <p:nvGrpSpPr>
          <p:cNvPr id="20483" name="Grupo 13"/>
          <p:cNvGrpSpPr>
            <a:grpSpLocks/>
          </p:cNvGrpSpPr>
          <p:nvPr/>
        </p:nvGrpSpPr>
        <p:grpSpPr bwMode="auto">
          <a:xfrm>
            <a:off x="5048250" y="1214438"/>
            <a:ext cx="4095750" cy="3875087"/>
            <a:chOff x="1476375" y="1196975"/>
            <a:chExt cx="6335713" cy="5091113"/>
          </a:xfrm>
        </p:grpSpPr>
        <p:pic>
          <p:nvPicPr>
            <p:cNvPr id="2048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96975"/>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6"/>
            <p:cNvSpPr txBox="1">
              <a:spLocks noChangeArrowheads="1"/>
            </p:cNvSpPr>
            <p:nvPr/>
          </p:nvSpPr>
          <p:spPr bwMode="auto">
            <a:xfrm>
              <a:off x="2644775" y="2654299"/>
              <a:ext cx="1550295"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Problema</a:t>
              </a:r>
              <a:endParaRPr lang="en-US" sz="1400" b="1">
                <a:solidFill>
                  <a:schemeClr val="bg2"/>
                </a:solidFill>
                <a:latin typeface="Humnst777 BT" charset="0"/>
              </a:endParaRPr>
            </a:p>
          </p:txBody>
        </p:sp>
        <p:sp>
          <p:nvSpPr>
            <p:cNvPr id="20488" name="Text Box 7"/>
            <p:cNvSpPr txBox="1">
              <a:spLocks noChangeArrowheads="1"/>
            </p:cNvSpPr>
            <p:nvPr/>
          </p:nvSpPr>
          <p:spPr bwMode="auto">
            <a:xfrm>
              <a:off x="4714873" y="2728913"/>
              <a:ext cx="1550114"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Hipótese</a:t>
              </a:r>
              <a:endParaRPr lang="en-US" sz="1400" b="1">
                <a:solidFill>
                  <a:schemeClr val="bg2"/>
                </a:solidFill>
                <a:latin typeface="Humnst777 BT" charset="0"/>
              </a:endParaRPr>
            </a:p>
          </p:txBody>
        </p:sp>
        <p:sp>
          <p:nvSpPr>
            <p:cNvPr id="20489" name="Text Box 8"/>
            <p:cNvSpPr txBox="1">
              <a:spLocks noChangeArrowheads="1"/>
            </p:cNvSpPr>
            <p:nvPr/>
          </p:nvSpPr>
          <p:spPr bwMode="auto">
            <a:xfrm>
              <a:off x="4571998" y="4191000"/>
              <a:ext cx="2135016"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Experimento</a:t>
              </a:r>
              <a:endParaRPr lang="en-US" sz="1400" b="1">
                <a:solidFill>
                  <a:schemeClr val="bg2"/>
                </a:solidFill>
                <a:latin typeface="Humnst777 BT" charset="0"/>
              </a:endParaRPr>
            </a:p>
          </p:txBody>
        </p:sp>
        <p:sp>
          <p:nvSpPr>
            <p:cNvPr id="20490" name="Text Box 9"/>
            <p:cNvSpPr txBox="1">
              <a:spLocks noChangeArrowheads="1"/>
            </p:cNvSpPr>
            <p:nvPr/>
          </p:nvSpPr>
          <p:spPr bwMode="auto">
            <a:xfrm>
              <a:off x="2728756" y="4410980"/>
              <a:ext cx="2046232" cy="68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Resultados e </a:t>
              </a:r>
            </a:p>
            <a:p>
              <a:pPr algn="ctr"/>
              <a:r>
                <a:rPr lang="de-DE" sz="1400" b="1">
                  <a:solidFill>
                    <a:schemeClr val="bg2"/>
                  </a:solidFill>
                  <a:latin typeface="Humnst777 BT" charset="0"/>
                </a:rPr>
                <a:t>Conclusões</a:t>
              </a:r>
            </a:p>
          </p:txBody>
        </p:sp>
        <p:sp>
          <p:nvSpPr>
            <p:cNvPr id="20491" name="Line 10"/>
            <p:cNvSpPr>
              <a:spLocks noChangeShapeType="1"/>
            </p:cNvSpPr>
            <p:nvPr/>
          </p:nvSpPr>
          <p:spPr bwMode="auto">
            <a:xfrm>
              <a:off x="3606800" y="2203450"/>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0492" name="Line 12"/>
            <p:cNvSpPr>
              <a:spLocks noChangeShapeType="1"/>
            </p:cNvSpPr>
            <p:nvPr/>
          </p:nvSpPr>
          <p:spPr bwMode="auto">
            <a:xfrm>
              <a:off x="6323013" y="2836863"/>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15"/>
            <p:cNvSpPr>
              <a:spLocks noChangeShapeType="1"/>
            </p:cNvSpPr>
            <p:nvPr/>
          </p:nvSpPr>
          <p:spPr bwMode="auto">
            <a:xfrm>
              <a:off x="3579813" y="5443538"/>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6"/>
            <p:cNvSpPr>
              <a:spLocks noChangeShapeType="1"/>
            </p:cNvSpPr>
            <p:nvPr/>
          </p:nvSpPr>
          <p:spPr bwMode="auto">
            <a:xfrm flipV="1">
              <a:off x="2427288" y="3717925"/>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20484" name="Retângulo 13"/>
          <p:cNvSpPr>
            <a:spLocks noChangeArrowheads="1"/>
          </p:cNvSpPr>
          <p:nvPr/>
        </p:nvSpPr>
        <p:spPr bwMode="auto">
          <a:xfrm>
            <a:off x="714375" y="2143125"/>
            <a:ext cx="4214813" cy="255428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66"/>
                </a:solidFill>
                <a:latin typeface="Calibri" charset="0"/>
              </a:rPr>
              <a:t>“Better” property is not simply an observation. Rather, the research will postulate that a new idea — a mechanism, process, algorithm, representation, protocol, data structure, methodology, language, optimization or simplification, model, etc. — will lead to a “better” result. </a:t>
            </a:r>
          </a:p>
        </p:txBody>
      </p:sp>
      <p:sp>
        <p:nvSpPr>
          <p:cNvPr id="20485" name="Retângulo 14"/>
          <p:cNvSpPr>
            <a:spLocks noChangeArrowheads="1"/>
          </p:cNvSpPr>
          <p:nvPr/>
        </p:nvSpPr>
        <p:spPr bwMode="auto">
          <a:xfrm>
            <a:off x="1428750" y="5572125"/>
            <a:ext cx="6554788" cy="46196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C00000"/>
                </a:solidFill>
                <a:latin typeface="Calibri" charset="0"/>
              </a:rPr>
              <a:t>The contribution is the idea, not the final product </a:t>
            </a:r>
            <a:endParaRPr lang="pt-BR" sz="2400" b="1">
              <a:solidFill>
                <a:srgbClr val="C00000"/>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Imagem 36" descr="spring_interfa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1088" y="2214563"/>
            <a:ext cx="42529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ítulo 1"/>
          <p:cNvSpPr>
            <a:spLocks noGrp="1"/>
          </p:cNvSpPr>
          <p:nvPr>
            <p:ph type="title"/>
          </p:nvPr>
        </p:nvSpPr>
        <p:spPr>
          <a:xfrm>
            <a:off x="0" y="0"/>
            <a:ext cx="9144000" cy="762000"/>
          </a:xfrm>
          <a:solidFill>
            <a:schemeClr val="accent6">
              <a:lumMod val="40000"/>
              <a:lumOff val="60000"/>
            </a:schemeClr>
          </a:solidFill>
        </p:spPr>
        <p:txBody>
          <a:bodyPr/>
          <a:lstStyle/>
          <a:p>
            <a:pPr algn="ctr" eaLnBrk="1" hangingPunct="1">
              <a:defRPr/>
            </a:pPr>
            <a:r>
              <a:rPr lang="pt-BR" smtClean="0">
                <a:ea typeface="+mj-ea"/>
              </a:rPr>
              <a:t>Idea: object-oriented modelling for GIS</a:t>
            </a:r>
          </a:p>
        </p:txBody>
      </p:sp>
      <p:sp>
        <p:nvSpPr>
          <p:cNvPr id="21508" name="Rectangle 3"/>
          <p:cNvSpPr txBox="1">
            <a:spLocks noChangeArrowheads="1"/>
          </p:cNvSpPr>
          <p:nvPr/>
        </p:nvSpPr>
        <p:spPr bwMode="auto">
          <a:xfrm>
            <a:off x="785813" y="857250"/>
            <a:ext cx="8358187" cy="1071563"/>
          </a:xfrm>
          <a:prstGeom prst="rect">
            <a:avLst/>
          </a:prstGeom>
          <a:solidFill>
            <a:schemeClr val="accent6">
              <a:lumMod val="40000"/>
              <a:lumOff val="60000"/>
            </a:schemeClr>
          </a:solidFill>
          <a:ln w="9525">
            <a:noFill/>
            <a:miter lim="800000"/>
            <a:headEnd/>
            <a:tailEnd/>
          </a:ln>
        </p:spPr>
        <p:txBody>
          <a:bodyPr/>
          <a:lstStyle/>
          <a:p>
            <a:pPr marL="342900" indent="-342900">
              <a:spcBef>
                <a:spcPct val="20000"/>
              </a:spcBef>
              <a:buClr>
                <a:srgbClr val="00007D"/>
              </a:buClr>
              <a:buSzPct val="75000"/>
              <a:defRPr/>
            </a:pPr>
            <a:r>
              <a:rPr lang="pt-BR" sz="2000">
                <a:solidFill>
                  <a:srgbClr val="000066"/>
                </a:solidFill>
                <a:latin typeface="Calibri" pitchFamily="34" charset="0"/>
                <a:ea typeface="+mn-ea"/>
              </a:rPr>
              <a:t>SPRING: Integrating Remote Sensing and GIS with Object-Oriented Data Modelling. G.Câmara, R.Souza, U.Freitas, J.Garrido, F. Ii. </a:t>
            </a:r>
            <a:r>
              <a:rPr lang="pt-BR" sz="2000" i="1">
                <a:solidFill>
                  <a:srgbClr val="000066"/>
                </a:solidFill>
                <a:latin typeface="Calibri" pitchFamily="34" charset="0"/>
                <a:ea typeface="+mn-ea"/>
              </a:rPr>
              <a:t>Computers and Graphics</a:t>
            </a:r>
            <a:r>
              <a:rPr lang="pt-BR" sz="2000">
                <a:solidFill>
                  <a:srgbClr val="000066"/>
                </a:solidFill>
                <a:latin typeface="Calibri" pitchFamily="34" charset="0"/>
                <a:ea typeface="+mn-ea"/>
              </a:rPr>
              <a:t>, vol.15(6):13-22, 1996. </a:t>
            </a:r>
          </a:p>
          <a:p>
            <a:pPr marL="342900" indent="-342900">
              <a:spcBef>
                <a:spcPct val="20000"/>
              </a:spcBef>
              <a:buClr>
                <a:srgbClr val="00007D"/>
              </a:buClr>
              <a:buSzPct val="75000"/>
              <a:defRPr/>
            </a:pPr>
            <a:endParaRPr lang="pt-BR" sz="2000">
              <a:solidFill>
                <a:srgbClr val="000066"/>
              </a:solidFill>
              <a:latin typeface="Calibri" pitchFamily="34" charset="0"/>
              <a:ea typeface="+mn-ea"/>
            </a:endParaRPr>
          </a:p>
        </p:txBody>
      </p:sp>
      <p:sp>
        <p:nvSpPr>
          <p:cNvPr id="21509" name="Rectangle 3"/>
          <p:cNvSpPr txBox="1">
            <a:spLocks noChangeArrowheads="1"/>
          </p:cNvSpPr>
          <p:nvPr/>
        </p:nvSpPr>
        <p:spPr bwMode="auto">
          <a:xfrm>
            <a:off x="285750" y="2143125"/>
            <a:ext cx="3214688" cy="857250"/>
          </a:xfrm>
          <a:prstGeom prst="rect">
            <a:avLst/>
          </a:prstGeom>
          <a:solidFill>
            <a:schemeClr val="accent6">
              <a:lumMod val="40000"/>
              <a:lumOff val="60000"/>
            </a:schemeClr>
          </a:solidFill>
          <a:ln w="9525">
            <a:noFill/>
            <a:miter lim="800000"/>
            <a:headEnd/>
            <a:tailEnd/>
          </a:ln>
        </p:spPr>
        <p:txBody>
          <a:bodyPr/>
          <a:lstStyle>
            <a:lvl1pPr marL="342900" indent="-342900"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20000"/>
              </a:spcBef>
              <a:buClr>
                <a:srgbClr val="00007D"/>
              </a:buClr>
              <a:buSzPct val="75000"/>
              <a:buFont typeface="Wingdings" charset="0"/>
              <a:buNone/>
            </a:pPr>
            <a:r>
              <a:rPr lang="pt-BR" sz="2000">
                <a:solidFill>
                  <a:srgbClr val="000066"/>
                </a:solidFill>
                <a:latin typeface="Calibri" charset="0"/>
              </a:rPr>
              <a:t>SPRING´s object-oriented</a:t>
            </a:r>
          </a:p>
          <a:p>
            <a:pPr algn="ctr" eaLnBrk="1" hangingPunct="1">
              <a:spcBef>
                <a:spcPct val="20000"/>
              </a:spcBef>
              <a:buClr>
                <a:srgbClr val="00007D"/>
              </a:buClr>
              <a:buSzPct val="75000"/>
              <a:buFont typeface="Wingdings" charset="0"/>
              <a:buNone/>
            </a:pPr>
            <a:r>
              <a:rPr lang="pt-BR" sz="2000">
                <a:solidFill>
                  <a:srgbClr val="000066"/>
                </a:solidFill>
                <a:latin typeface="Calibri" charset="0"/>
              </a:rPr>
              <a:t>data model (1995)</a:t>
            </a:r>
          </a:p>
          <a:p>
            <a:pPr algn="ctr" eaLnBrk="1" hangingPunct="1">
              <a:spcBef>
                <a:spcPct val="20000"/>
              </a:spcBef>
              <a:buClr>
                <a:srgbClr val="00007D"/>
              </a:buClr>
              <a:buSzPct val="75000"/>
              <a:buFont typeface="Wingdings" charset="0"/>
              <a:buNone/>
            </a:pPr>
            <a:endParaRPr lang="pt-BR" sz="2000">
              <a:solidFill>
                <a:srgbClr val="000066"/>
              </a:solidFill>
              <a:latin typeface="Calibri" charset="0"/>
            </a:endParaRPr>
          </a:p>
          <a:p>
            <a:pPr algn="ctr" eaLnBrk="1" hangingPunct="1">
              <a:spcBef>
                <a:spcPct val="20000"/>
              </a:spcBef>
              <a:buClr>
                <a:srgbClr val="00007D"/>
              </a:buClr>
              <a:buSzPct val="75000"/>
              <a:buFont typeface="Wingdings" charset="0"/>
              <a:buChar char="n"/>
            </a:pPr>
            <a:endParaRPr lang="pt-BR" sz="2000">
              <a:solidFill>
                <a:srgbClr val="000066"/>
              </a:solidFill>
              <a:latin typeface="Calibri" charset="0"/>
            </a:endParaRPr>
          </a:p>
        </p:txBody>
      </p:sp>
      <p:grpSp>
        <p:nvGrpSpPr>
          <p:cNvPr id="2" name="Grupo 106"/>
          <p:cNvGrpSpPr>
            <a:grpSpLocks/>
          </p:cNvGrpSpPr>
          <p:nvPr/>
        </p:nvGrpSpPr>
        <p:grpSpPr bwMode="auto">
          <a:xfrm>
            <a:off x="0" y="3214688"/>
            <a:ext cx="5194398" cy="3643312"/>
            <a:chOff x="1" y="3214686"/>
            <a:chExt cx="5194400" cy="3643314"/>
          </a:xfrm>
          <a:noFill/>
        </p:grpSpPr>
        <p:sp>
          <p:nvSpPr>
            <p:cNvPr id="21511" name="Rectangle 2"/>
            <p:cNvSpPr>
              <a:spLocks noChangeArrowheads="1"/>
            </p:cNvSpPr>
            <p:nvPr/>
          </p:nvSpPr>
          <p:spPr bwMode="auto">
            <a:xfrm>
              <a:off x="18229" y="6293105"/>
              <a:ext cx="864810" cy="564895"/>
            </a:xfrm>
            <a:prstGeom prst="rect">
              <a:avLst/>
            </a:prstGeom>
            <a:grpFill/>
            <a:ln w="38100" cmpd="dbl">
              <a:solidFill>
                <a:schemeClr val="tx1"/>
              </a:solidFill>
              <a:miter lim="800000"/>
              <a:headEnd/>
              <a:tailEnd/>
            </a:ln>
          </p:spPr>
          <p:txBody>
            <a:bodyPr wrap="none" anchor="ctr"/>
            <a:lstStyle/>
            <a:p>
              <a:pPr>
                <a:defRPr/>
              </a:pPr>
              <a:endParaRPr lang="pt-BR" sz="1400">
                <a:solidFill>
                  <a:srgbClr val="000000"/>
                </a:solidFill>
                <a:latin typeface="Calibri" pitchFamily="34" charset="0"/>
                <a:ea typeface="+mn-ea"/>
              </a:endParaRPr>
            </a:p>
          </p:txBody>
        </p:sp>
        <p:sp>
          <p:nvSpPr>
            <p:cNvPr id="21512" name="Rectangle 4"/>
            <p:cNvSpPr>
              <a:spLocks noChangeArrowheads="1"/>
            </p:cNvSpPr>
            <p:nvPr/>
          </p:nvSpPr>
          <p:spPr bwMode="auto">
            <a:xfrm>
              <a:off x="4002025" y="4510317"/>
              <a:ext cx="842531" cy="571374"/>
            </a:xfrm>
            <a:prstGeom prst="rect">
              <a:avLst/>
            </a:prstGeom>
            <a:grpFill/>
            <a:ln w="38100" cmpd="dbl">
              <a:solidFill>
                <a:schemeClr val="tx1"/>
              </a:solidFill>
              <a:miter lim="800000"/>
              <a:headEnd/>
              <a:tailEnd/>
            </a:ln>
          </p:spPr>
          <p:txBody>
            <a:bodyPr wrap="none" anchor="ctr"/>
            <a:lstStyle/>
            <a:p>
              <a:pPr>
                <a:defRPr/>
              </a:pPr>
              <a:endParaRPr lang="pt-BR" sz="1400">
                <a:solidFill>
                  <a:srgbClr val="000000"/>
                </a:solidFill>
                <a:latin typeface="Calibri" pitchFamily="34" charset="0"/>
                <a:ea typeface="+mn-ea"/>
              </a:endParaRPr>
            </a:p>
          </p:txBody>
        </p:sp>
        <p:sp>
          <p:nvSpPr>
            <p:cNvPr id="21513" name="Rectangle 5"/>
            <p:cNvSpPr>
              <a:spLocks noChangeArrowheads="1"/>
            </p:cNvSpPr>
            <p:nvPr/>
          </p:nvSpPr>
          <p:spPr bwMode="auto">
            <a:xfrm>
              <a:off x="4016203" y="4591942"/>
              <a:ext cx="1178198" cy="351372"/>
            </a:xfrm>
            <a:prstGeom prst="rect">
              <a:avLst/>
            </a:prstGeom>
            <a:grpFill/>
            <a:ln w="12700">
              <a:noFill/>
              <a:miter lim="800000"/>
              <a:headEnd/>
              <a:tailEnd/>
            </a:ln>
          </p:spPr>
          <p:txBody>
            <a:bodyPr wrap="none" lIns="88895" tIns="44447" rIns="88895" bIns="44447">
              <a:spAutoFit/>
            </a:bodyPr>
            <a:lstStyle/>
            <a:p>
              <a:pPr defTabSz="885825" eaLnBrk="0" hangingPunct="0">
                <a:defRPr/>
              </a:pPr>
              <a:r>
                <a:rPr lang="en-US" sz="1700" b="1">
                  <a:solidFill>
                    <a:srgbClr val="000000"/>
                  </a:solidFill>
                  <a:latin typeface="Calibri" pitchFamily="34" charset="0"/>
                  <a:ea typeface="+mn-ea"/>
                </a:rPr>
                <a:t>Geo-object</a:t>
              </a:r>
            </a:p>
          </p:txBody>
        </p:sp>
        <p:sp>
          <p:nvSpPr>
            <p:cNvPr id="21514" name="Rectangle 6"/>
            <p:cNvSpPr>
              <a:spLocks noChangeArrowheads="1"/>
            </p:cNvSpPr>
            <p:nvPr/>
          </p:nvSpPr>
          <p:spPr bwMode="auto">
            <a:xfrm>
              <a:off x="3143291" y="5374503"/>
              <a:ext cx="841519" cy="571373"/>
            </a:xfrm>
            <a:prstGeom prst="rect">
              <a:avLst/>
            </a:prstGeom>
            <a:grpFill/>
            <a:ln w="38100" cmpd="dbl">
              <a:solidFill>
                <a:schemeClr val="tx1"/>
              </a:solidFill>
              <a:miter lim="800000"/>
              <a:headEnd/>
              <a:tailEnd/>
            </a:ln>
          </p:spPr>
          <p:txBody>
            <a:bodyPr wrap="none" anchor="ctr"/>
            <a:lstStyle/>
            <a:p>
              <a:pPr>
                <a:defRPr/>
              </a:pPr>
              <a:endParaRPr lang="pt-BR" sz="1400">
                <a:solidFill>
                  <a:srgbClr val="000000"/>
                </a:solidFill>
                <a:latin typeface="Calibri" pitchFamily="34" charset="0"/>
                <a:ea typeface="+mn-ea"/>
              </a:endParaRPr>
            </a:p>
          </p:txBody>
        </p:sp>
        <p:sp>
          <p:nvSpPr>
            <p:cNvPr id="21515" name="Rectangle 7"/>
            <p:cNvSpPr>
              <a:spLocks noChangeArrowheads="1"/>
            </p:cNvSpPr>
            <p:nvPr/>
          </p:nvSpPr>
          <p:spPr bwMode="auto">
            <a:xfrm>
              <a:off x="3052263" y="5501475"/>
              <a:ext cx="1018667" cy="351372"/>
            </a:xfrm>
            <a:prstGeom prst="rect">
              <a:avLst/>
            </a:prstGeom>
            <a:grpFill/>
            <a:ln w="12700">
              <a:noFill/>
              <a:miter lim="800000"/>
              <a:headEnd/>
              <a:tailEnd/>
            </a:ln>
          </p:spPr>
          <p:txBody>
            <a:bodyPr wrap="none" lIns="88895" tIns="44447" rIns="88895" bIns="44447">
              <a:spAutoFit/>
            </a:bodyPr>
            <a:lstStyle/>
            <a:p>
              <a:pPr algn="ctr" defTabSz="885825" eaLnBrk="0" hangingPunct="0">
                <a:defRPr/>
              </a:pPr>
              <a:r>
                <a:rPr lang="en-US" sz="1700" b="1">
                  <a:solidFill>
                    <a:srgbClr val="000000"/>
                  </a:solidFill>
                  <a:latin typeface="Calibri" pitchFamily="34" charset="0"/>
                  <a:ea typeface="+mn-ea"/>
                </a:rPr>
                <a:t>Cadastral</a:t>
              </a:r>
            </a:p>
          </p:txBody>
        </p:sp>
        <p:sp>
          <p:nvSpPr>
            <p:cNvPr id="21516" name="Freeform 8"/>
            <p:cNvSpPr>
              <a:spLocks/>
            </p:cNvSpPr>
            <p:nvPr/>
          </p:nvSpPr>
          <p:spPr bwMode="auto">
            <a:xfrm>
              <a:off x="4056709" y="5095942"/>
              <a:ext cx="389874" cy="607651"/>
            </a:xfrm>
            <a:custGeom>
              <a:avLst/>
              <a:gdLst>
                <a:gd name="T0" fmla="*/ 2147483647 w 321"/>
                <a:gd name="T1" fmla="*/ 0 h 417"/>
                <a:gd name="T2" fmla="*/ 2147483647 w 321"/>
                <a:gd name="T3" fmla="*/ 2147483647 h 417"/>
                <a:gd name="T4" fmla="*/ 0 w 321"/>
                <a:gd name="T5" fmla="*/ 2147483647 h 417"/>
                <a:gd name="T6" fmla="*/ 0 60000 65536"/>
                <a:gd name="T7" fmla="*/ 0 60000 65536"/>
                <a:gd name="T8" fmla="*/ 0 60000 65536"/>
                <a:gd name="T9" fmla="*/ 0 w 321"/>
                <a:gd name="T10" fmla="*/ 0 h 417"/>
                <a:gd name="T11" fmla="*/ 321 w 321"/>
                <a:gd name="T12" fmla="*/ 417 h 417"/>
              </a:gdLst>
              <a:ahLst/>
              <a:cxnLst>
                <a:cxn ang="T6">
                  <a:pos x="T0" y="T1"/>
                </a:cxn>
                <a:cxn ang="T7">
                  <a:pos x="T2" y="T3"/>
                </a:cxn>
                <a:cxn ang="T8">
                  <a:pos x="T4" y="T5"/>
                </a:cxn>
              </a:cxnLst>
              <a:rect l="T9" t="T10" r="T11" b="T12"/>
              <a:pathLst>
                <a:path w="321" h="417">
                  <a:moveTo>
                    <a:pt x="320" y="0"/>
                  </a:moveTo>
                  <a:lnTo>
                    <a:pt x="320" y="416"/>
                  </a:lnTo>
                  <a:lnTo>
                    <a:pt x="0" y="416"/>
                  </a:lnTo>
                </a:path>
              </a:pathLst>
            </a:custGeom>
            <a:grpFill/>
            <a:ln w="12700" cap="rnd">
              <a:solidFill>
                <a:schemeClr val="tx1"/>
              </a:solidFill>
              <a:round/>
              <a:headEnd/>
              <a:tailEnd type="triangle" w="med" len="med"/>
            </a:ln>
          </p:spPr>
          <p:txBody>
            <a:bodyPr/>
            <a:lstStyle/>
            <a:p>
              <a:pPr>
                <a:defRPr/>
              </a:pPr>
              <a:endParaRPr lang="pt-BR">
                <a:latin typeface="Calibri" pitchFamily="34" charset="0"/>
                <a:ea typeface="+mn-ea"/>
              </a:endParaRPr>
            </a:p>
          </p:txBody>
        </p:sp>
        <p:grpSp>
          <p:nvGrpSpPr>
            <p:cNvPr id="3" name="Group 9"/>
            <p:cNvGrpSpPr>
              <a:grpSpLocks/>
            </p:cNvGrpSpPr>
            <p:nvPr/>
          </p:nvGrpSpPr>
          <p:grpSpPr bwMode="auto">
            <a:xfrm>
              <a:off x="1499946" y="4358210"/>
              <a:ext cx="1072022" cy="351579"/>
              <a:chOff x="1256" y="998"/>
              <a:chExt cx="882" cy="241"/>
            </a:xfrm>
            <a:grpFill/>
          </p:grpSpPr>
          <p:sp>
            <p:nvSpPr>
              <p:cNvPr id="21538" name="Rectangle 10"/>
              <p:cNvSpPr>
                <a:spLocks noChangeArrowheads="1"/>
              </p:cNvSpPr>
              <p:nvPr/>
            </p:nvSpPr>
            <p:spPr bwMode="auto">
              <a:xfrm>
                <a:off x="1270" y="1025"/>
                <a:ext cx="868" cy="209"/>
              </a:xfrm>
              <a:prstGeom prst="rect">
                <a:avLst/>
              </a:prstGeom>
              <a:grpFill/>
              <a:ln w="38100" cmpd="dbl">
                <a:solidFill>
                  <a:schemeClr val="tx1"/>
                </a:solidFill>
                <a:miter lim="800000"/>
                <a:headEnd/>
                <a:tailEnd/>
              </a:ln>
            </p:spPr>
            <p:txBody>
              <a:bodyPr lIns="88895" tIns="44447" rIns="88895" bIns="44447">
                <a:spAutoFit/>
              </a:bodyPr>
              <a:lstStyle/>
              <a:p>
                <a:pPr>
                  <a:defRPr/>
                </a:pPr>
                <a:endParaRPr lang="pt-BR" sz="1400">
                  <a:solidFill>
                    <a:srgbClr val="000000"/>
                  </a:solidFill>
                  <a:latin typeface="Calibri" pitchFamily="34" charset="0"/>
                  <a:ea typeface="+mn-ea"/>
                </a:endParaRPr>
              </a:p>
            </p:txBody>
          </p:sp>
          <p:sp>
            <p:nvSpPr>
              <p:cNvPr id="21539" name="Rectangle 11"/>
              <p:cNvSpPr>
                <a:spLocks noChangeArrowheads="1"/>
              </p:cNvSpPr>
              <p:nvPr/>
            </p:nvSpPr>
            <p:spPr bwMode="auto">
              <a:xfrm>
                <a:off x="1256" y="998"/>
                <a:ext cx="831" cy="241"/>
              </a:xfrm>
              <a:prstGeom prst="rect">
                <a:avLst/>
              </a:prstGeom>
              <a:grpFill/>
              <a:ln w="12700">
                <a:noFill/>
                <a:miter lim="800000"/>
                <a:headEnd/>
                <a:tailEnd/>
              </a:ln>
            </p:spPr>
            <p:txBody>
              <a:bodyPr lIns="88895" tIns="44447" rIns="88895" bIns="44447">
                <a:spAutoFit/>
              </a:bodyPr>
              <a:lstStyle/>
              <a:p>
                <a:pPr algn="ctr" defTabSz="885825" eaLnBrk="0" hangingPunct="0">
                  <a:defRPr/>
                </a:pPr>
                <a:r>
                  <a:rPr lang="en-US" sz="1700" b="1">
                    <a:solidFill>
                      <a:srgbClr val="000000"/>
                    </a:solidFill>
                    <a:latin typeface="Calibri" pitchFamily="34" charset="0"/>
                    <a:ea typeface="+mn-ea"/>
                  </a:rPr>
                  <a:t>Coverage</a:t>
                </a:r>
              </a:p>
            </p:txBody>
          </p:sp>
        </p:grpSp>
        <p:sp>
          <p:nvSpPr>
            <p:cNvPr id="21518" name="Rectangle 12"/>
            <p:cNvSpPr>
              <a:spLocks noChangeArrowheads="1"/>
            </p:cNvSpPr>
            <p:nvPr/>
          </p:nvSpPr>
          <p:spPr bwMode="auto">
            <a:xfrm>
              <a:off x="2554937" y="3221164"/>
              <a:ext cx="1302686" cy="305206"/>
            </a:xfrm>
            <a:prstGeom prst="rect">
              <a:avLst/>
            </a:prstGeom>
            <a:grpFill/>
            <a:ln w="57150" cmpd="thickThin">
              <a:solidFill>
                <a:schemeClr val="tx1"/>
              </a:solidFill>
              <a:miter lim="800000"/>
              <a:headEnd/>
              <a:tailEnd/>
            </a:ln>
          </p:spPr>
          <p:txBody>
            <a:bodyPr lIns="88895" tIns="44447" rIns="88895" bIns="44447">
              <a:spAutoFit/>
            </a:bodyPr>
            <a:lstStyle/>
            <a:p>
              <a:pPr>
                <a:defRPr/>
              </a:pPr>
              <a:endParaRPr lang="pt-BR" sz="1400">
                <a:solidFill>
                  <a:srgbClr val="000000"/>
                </a:solidFill>
                <a:latin typeface="Calibri" pitchFamily="34" charset="0"/>
                <a:ea typeface="+mn-ea"/>
              </a:endParaRPr>
            </a:p>
          </p:txBody>
        </p:sp>
        <p:sp>
          <p:nvSpPr>
            <p:cNvPr id="21519" name="Rectangle 13"/>
            <p:cNvSpPr>
              <a:spLocks noChangeArrowheads="1"/>
            </p:cNvSpPr>
            <p:nvPr/>
          </p:nvSpPr>
          <p:spPr bwMode="auto">
            <a:xfrm>
              <a:off x="2699687" y="3214686"/>
              <a:ext cx="1002508" cy="612982"/>
            </a:xfrm>
            <a:prstGeom prst="rect">
              <a:avLst/>
            </a:prstGeom>
            <a:grpFill/>
            <a:ln w="12700">
              <a:noFill/>
              <a:miter lim="800000"/>
              <a:headEnd/>
              <a:tailEnd/>
            </a:ln>
          </p:spPr>
          <p:txBody>
            <a:bodyPr wrap="none" lIns="88895" tIns="44447" rIns="88895" bIns="44447">
              <a:spAutoFit/>
            </a:bodyPr>
            <a:lstStyle/>
            <a:p>
              <a:pPr algn="ctr" defTabSz="885825" eaLnBrk="0" hangingPunct="0">
                <a:defRPr/>
              </a:pPr>
              <a:r>
                <a:rPr lang="en-US" sz="1700" b="1">
                  <a:solidFill>
                    <a:srgbClr val="000000"/>
                  </a:solidFill>
                  <a:latin typeface="Calibri" pitchFamily="34" charset="0"/>
                  <a:ea typeface="+mn-ea"/>
                </a:rPr>
                <a:t>Spatial </a:t>
              </a:r>
            </a:p>
            <a:p>
              <a:pPr algn="ctr" defTabSz="885825" eaLnBrk="0" hangingPunct="0">
                <a:defRPr/>
              </a:pPr>
              <a:r>
                <a:rPr lang="en-US" sz="1700" b="1">
                  <a:solidFill>
                    <a:srgbClr val="000000"/>
                  </a:solidFill>
                  <a:latin typeface="Calibri" pitchFamily="34" charset="0"/>
                  <a:ea typeface="+mn-ea"/>
                </a:rPr>
                <a:t>database</a:t>
              </a:r>
            </a:p>
          </p:txBody>
        </p:sp>
        <p:sp>
          <p:nvSpPr>
            <p:cNvPr id="21520" name="Freeform 14"/>
            <p:cNvSpPr>
              <a:spLocks/>
            </p:cNvSpPr>
            <p:nvPr/>
          </p:nvSpPr>
          <p:spPr bwMode="auto">
            <a:xfrm>
              <a:off x="4008101" y="3506203"/>
              <a:ext cx="438481" cy="996340"/>
            </a:xfrm>
            <a:custGeom>
              <a:avLst/>
              <a:gdLst>
                <a:gd name="T0" fmla="*/ 0 w 361"/>
                <a:gd name="T1" fmla="*/ 0 h 684"/>
                <a:gd name="T2" fmla="*/ 2147483647 w 361"/>
                <a:gd name="T3" fmla="*/ 0 h 684"/>
                <a:gd name="T4" fmla="*/ 2147483647 w 361"/>
                <a:gd name="T5" fmla="*/ 2147483647 h 684"/>
                <a:gd name="T6" fmla="*/ 0 60000 65536"/>
                <a:gd name="T7" fmla="*/ 0 60000 65536"/>
                <a:gd name="T8" fmla="*/ 0 60000 65536"/>
                <a:gd name="T9" fmla="*/ 0 w 361"/>
                <a:gd name="T10" fmla="*/ 0 h 684"/>
                <a:gd name="T11" fmla="*/ 361 w 361"/>
                <a:gd name="T12" fmla="*/ 684 h 684"/>
              </a:gdLst>
              <a:ahLst/>
              <a:cxnLst>
                <a:cxn ang="T6">
                  <a:pos x="T0" y="T1"/>
                </a:cxn>
                <a:cxn ang="T7">
                  <a:pos x="T2" y="T3"/>
                </a:cxn>
                <a:cxn ang="T8">
                  <a:pos x="T4" y="T5"/>
                </a:cxn>
              </a:cxnLst>
              <a:rect l="T9" t="T10" r="T11" b="T12"/>
              <a:pathLst>
                <a:path w="361" h="684">
                  <a:moveTo>
                    <a:pt x="0" y="0"/>
                  </a:moveTo>
                  <a:lnTo>
                    <a:pt x="360" y="0"/>
                  </a:lnTo>
                  <a:lnTo>
                    <a:pt x="360" y="683"/>
                  </a:lnTo>
                </a:path>
              </a:pathLst>
            </a:custGeom>
            <a:grpFill/>
            <a:ln w="12700" cap="rnd">
              <a:solidFill>
                <a:schemeClr val="tx1"/>
              </a:solidFill>
              <a:round/>
              <a:headEnd/>
              <a:tailEnd/>
            </a:ln>
          </p:spPr>
          <p:txBody>
            <a:bodyPr/>
            <a:lstStyle/>
            <a:p>
              <a:pPr>
                <a:defRPr/>
              </a:pPr>
              <a:endParaRPr lang="pt-BR">
                <a:latin typeface="Calibri" pitchFamily="34" charset="0"/>
                <a:ea typeface="+mn-ea"/>
              </a:endParaRPr>
            </a:p>
          </p:txBody>
        </p:sp>
        <p:sp>
          <p:nvSpPr>
            <p:cNvPr id="21521" name="Rectangle 16"/>
            <p:cNvSpPr>
              <a:spLocks noChangeArrowheads="1"/>
            </p:cNvSpPr>
            <p:nvPr/>
          </p:nvSpPr>
          <p:spPr bwMode="auto">
            <a:xfrm>
              <a:off x="1" y="6448581"/>
              <a:ext cx="1229365" cy="351372"/>
            </a:xfrm>
            <a:prstGeom prst="rect">
              <a:avLst/>
            </a:prstGeom>
            <a:grpFill/>
            <a:ln w="12700">
              <a:noFill/>
              <a:miter lim="800000"/>
              <a:headEnd/>
              <a:tailEnd/>
            </a:ln>
          </p:spPr>
          <p:txBody>
            <a:bodyPr wrap="none" lIns="88895" tIns="44447" rIns="88895" bIns="44447">
              <a:spAutoFit/>
            </a:bodyPr>
            <a:lstStyle/>
            <a:p>
              <a:pPr defTabSz="885825" eaLnBrk="0" hangingPunct="0">
                <a:defRPr/>
              </a:pPr>
              <a:r>
                <a:rPr lang="en-US" sz="1700" b="1">
                  <a:solidFill>
                    <a:srgbClr val="000000"/>
                  </a:solidFill>
                  <a:latin typeface="Calibri" pitchFamily="34" charset="0"/>
                  <a:ea typeface="+mn-ea"/>
                </a:rPr>
                <a:t> Categorical</a:t>
              </a:r>
            </a:p>
          </p:txBody>
        </p:sp>
        <p:sp>
          <p:nvSpPr>
            <p:cNvPr id="21522" name="Rectangle 17"/>
            <p:cNvSpPr>
              <a:spLocks noChangeArrowheads="1"/>
            </p:cNvSpPr>
            <p:nvPr/>
          </p:nvSpPr>
          <p:spPr bwMode="auto">
            <a:xfrm>
              <a:off x="1576710" y="6293105"/>
              <a:ext cx="895190" cy="564895"/>
            </a:xfrm>
            <a:prstGeom prst="rect">
              <a:avLst/>
            </a:prstGeom>
            <a:grpFill/>
            <a:ln w="38100" cmpd="dbl">
              <a:solidFill>
                <a:schemeClr val="tx1"/>
              </a:solidFill>
              <a:miter lim="800000"/>
              <a:headEnd/>
              <a:tailEnd/>
            </a:ln>
          </p:spPr>
          <p:txBody>
            <a:bodyPr wrap="none" anchor="ctr"/>
            <a:lstStyle/>
            <a:p>
              <a:pPr>
                <a:defRPr/>
              </a:pPr>
              <a:endParaRPr lang="pt-BR" sz="1400">
                <a:solidFill>
                  <a:srgbClr val="000000"/>
                </a:solidFill>
                <a:latin typeface="Calibri" pitchFamily="34" charset="0"/>
                <a:ea typeface="+mn-ea"/>
              </a:endParaRPr>
            </a:p>
          </p:txBody>
        </p:sp>
        <p:grpSp>
          <p:nvGrpSpPr>
            <p:cNvPr id="4" name="Group 18"/>
            <p:cNvGrpSpPr>
              <a:grpSpLocks/>
            </p:cNvGrpSpPr>
            <p:nvPr/>
          </p:nvGrpSpPr>
          <p:grpSpPr bwMode="auto">
            <a:xfrm>
              <a:off x="794938" y="5357530"/>
              <a:ext cx="1205468" cy="350876"/>
              <a:chOff x="676" y="1683"/>
              <a:chExt cx="992" cy="241"/>
            </a:xfrm>
            <a:grpFill/>
          </p:grpSpPr>
          <p:sp>
            <p:nvSpPr>
              <p:cNvPr id="21536" name="Rectangle 19"/>
              <p:cNvSpPr>
                <a:spLocks noChangeArrowheads="1"/>
              </p:cNvSpPr>
              <p:nvPr/>
            </p:nvSpPr>
            <p:spPr bwMode="auto">
              <a:xfrm>
                <a:off x="676" y="1700"/>
                <a:ext cx="992" cy="210"/>
              </a:xfrm>
              <a:prstGeom prst="rect">
                <a:avLst/>
              </a:prstGeom>
              <a:grpFill/>
              <a:ln w="38100" cmpd="dbl">
                <a:solidFill>
                  <a:schemeClr val="tx1"/>
                </a:solidFill>
                <a:miter lim="800000"/>
                <a:headEnd/>
                <a:tailEnd/>
              </a:ln>
            </p:spPr>
            <p:txBody>
              <a:bodyPr lIns="88895" tIns="44447" rIns="88895" bIns="44447">
                <a:spAutoFit/>
              </a:bodyPr>
              <a:lstStyle/>
              <a:p>
                <a:pPr>
                  <a:defRPr/>
                </a:pPr>
                <a:endParaRPr lang="pt-BR" sz="1400">
                  <a:solidFill>
                    <a:srgbClr val="000000"/>
                  </a:solidFill>
                  <a:latin typeface="Calibri" pitchFamily="34" charset="0"/>
                  <a:ea typeface="+mn-ea"/>
                </a:endParaRPr>
              </a:p>
            </p:txBody>
          </p:sp>
          <p:sp>
            <p:nvSpPr>
              <p:cNvPr id="21537" name="Rectangle 20"/>
              <p:cNvSpPr>
                <a:spLocks noChangeArrowheads="1"/>
              </p:cNvSpPr>
              <p:nvPr/>
            </p:nvSpPr>
            <p:spPr bwMode="auto">
              <a:xfrm>
                <a:off x="727" y="1683"/>
                <a:ext cx="834" cy="241"/>
              </a:xfrm>
              <a:prstGeom prst="rect">
                <a:avLst/>
              </a:prstGeom>
              <a:grpFill/>
              <a:ln w="12700">
                <a:noFill/>
                <a:miter lim="800000"/>
                <a:headEnd/>
                <a:tailEnd/>
              </a:ln>
            </p:spPr>
            <p:txBody>
              <a:bodyPr wrap="none" lIns="88895" tIns="44447" rIns="88895" bIns="44447">
                <a:spAutoFit/>
              </a:bodyPr>
              <a:lstStyle/>
              <a:p>
                <a:pPr algn="ctr" defTabSz="885825" eaLnBrk="0" hangingPunct="0">
                  <a:defRPr/>
                </a:pPr>
                <a:r>
                  <a:rPr lang="en-US" sz="1700" b="1">
                    <a:solidFill>
                      <a:srgbClr val="000000"/>
                    </a:solidFill>
                    <a:latin typeface="Calibri" pitchFamily="34" charset="0"/>
                    <a:ea typeface="+mn-ea"/>
                  </a:rPr>
                  <a:t>Geo-field</a:t>
                </a:r>
              </a:p>
            </p:txBody>
          </p:sp>
        </p:grpSp>
        <p:sp>
          <p:nvSpPr>
            <p:cNvPr id="21524" name="Rectangle 21"/>
            <p:cNvSpPr>
              <a:spLocks noChangeArrowheads="1"/>
            </p:cNvSpPr>
            <p:nvPr/>
          </p:nvSpPr>
          <p:spPr bwMode="auto">
            <a:xfrm>
              <a:off x="1473615" y="6398051"/>
              <a:ext cx="1107986" cy="351372"/>
            </a:xfrm>
            <a:prstGeom prst="rect">
              <a:avLst/>
            </a:prstGeom>
            <a:grpFill/>
            <a:ln w="12700">
              <a:noFill/>
              <a:miter lim="800000"/>
              <a:headEnd/>
              <a:tailEnd/>
            </a:ln>
          </p:spPr>
          <p:txBody>
            <a:bodyPr wrap="none" lIns="88895" tIns="44447" rIns="88895" bIns="44447">
              <a:spAutoFit/>
            </a:bodyPr>
            <a:lstStyle/>
            <a:p>
              <a:pPr algn="ctr" defTabSz="885825" eaLnBrk="0" hangingPunct="0">
                <a:defRPr/>
              </a:pPr>
              <a:r>
                <a:rPr lang="en-US" sz="1700" b="1">
                  <a:solidFill>
                    <a:srgbClr val="000000"/>
                  </a:solidFill>
                  <a:latin typeface="Calibri" pitchFamily="34" charset="0"/>
                  <a:ea typeface="+mn-ea"/>
                </a:rPr>
                <a:t>Numerical</a:t>
              </a:r>
            </a:p>
          </p:txBody>
        </p:sp>
        <p:sp>
          <p:nvSpPr>
            <p:cNvPr id="21525" name="Rectangle 22"/>
            <p:cNvSpPr>
              <a:spLocks noChangeArrowheads="1"/>
            </p:cNvSpPr>
            <p:nvPr/>
          </p:nvSpPr>
          <p:spPr bwMode="auto">
            <a:xfrm>
              <a:off x="409657" y="5857773"/>
              <a:ext cx="506539" cy="351372"/>
            </a:xfrm>
            <a:prstGeom prst="rect">
              <a:avLst/>
            </a:prstGeom>
            <a:grpFill/>
            <a:ln w="12700">
              <a:noFill/>
              <a:miter lim="800000"/>
              <a:headEnd/>
              <a:tailEnd/>
            </a:ln>
          </p:spPr>
          <p:txBody>
            <a:bodyPr wrap="none" lIns="88895" tIns="44447" rIns="88895" bIns="44447">
              <a:spAutoFit/>
            </a:bodyPr>
            <a:lstStyle/>
            <a:p>
              <a:pPr algn="ctr" defTabSz="885825" eaLnBrk="0" hangingPunct="0">
                <a:defRPr/>
              </a:pPr>
              <a:r>
                <a:rPr lang="en-US" sz="1700" b="1" i="1">
                  <a:solidFill>
                    <a:srgbClr val="000000"/>
                  </a:solidFill>
                  <a:latin typeface="Calibri" pitchFamily="34" charset="0"/>
                  <a:ea typeface="+mn-ea"/>
                </a:rPr>
                <a:t>Is-a</a:t>
              </a:r>
            </a:p>
          </p:txBody>
        </p:sp>
        <p:sp>
          <p:nvSpPr>
            <p:cNvPr id="21526" name="Rectangle 23"/>
            <p:cNvSpPr>
              <a:spLocks noChangeArrowheads="1"/>
            </p:cNvSpPr>
            <p:nvPr/>
          </p:nvSpPr>
          <p:spPr bwMode="auto">
            <a:xfrm>
              <a:off x="1896239" y="5869434"/>
              <a:ext cx="506539" cy="351372"/>
            </a:xfrm>
            <a:prstGeom prst="rect">
              <a:avLst/>
            </a:prstGeom>
            <a:grpFill/>
            <a:ln w="12700">
              <a:noFill/>
              <a:miter lim="800000"/>
              <a:headEnd/>
              <a:tailEnd/>
            </a:ln>
          </p:spPr>
          <p:txBody>
            <a:bodyPr wrap="none" lIns="88895" tIns="44447" rIns="88895" bIns="44447">
              <a:spAutoFit/>
            </a:bodyPr>
            <a:lstStyle/>
            <a:p>
              <a:pPr algn="ctr" defTabSz="885825" eaLnBrk="0" hangingPunct="0">
                <a:defRPr/>
              </a:pPr>
              <a:r>
                <a:rPr lang="en-US" sz="1700" b="1" i="1">
                  <a:solidFill>
                    <a:srgbClr val="000000"/>
                  </a:solidFill>
                  <a:latin typeface="Calibri" pitchFamily="34" charset="0"/>
                  <a:ea typeface="+mn-ea"/>
                </a:rPr>
                <a:t>Is-a</a:t>
              </a:r>
            </a:p>
          </p:txBody>
        </p:sp>
        <p:sp>
          <p:nvSpPr>
            <p:cNvPr id="21527" name="Rectangle 24"/>
            <p:cNvSpPr>
              <a:spLocks noChangeArrowheads="1"/>
            </p:cNvSpPr>
            <p:nvPr/>
          </p:nvSpPr>
          <p:spPr bwMode="auto">
            <a:xfrm>
              <a:off x="1975293" y="3918214"/>
              <a:ext cx="939094" cy="351372"/>
            </a:xfrm>
            <a:prstGeom prst="rect">
              <a:avLst/>
            </a:prstGeom>
            <a:grpFill/>
            <a:ln w="12700">
              <a:noFill/>
              <a:miter lim="800000"/>
              <a:headEnd/>
              <a:tailEnd/>
            </a:ln>
          </p:spPr>
          <p:txBody>
            <a:bodyPr wrap="none" lIns="88895" tIns="44447" rIns="88895" bIns="44447">
              <a:spAutoFit/>
            </a:bodyPr>
            <a:lstStyle/>
            <a:p>
              <a:pPr algn="ctr" defTabSz="885825" eaLnBrk="0" hangingPunct="0">
                <a:defRPr/>
              </a:pPr>
              <a:r>
                <a:rPr lang="en-US" sz="1700" b="1" i="1">
                  <a:solidFill>
                    <a:srgbClr val="000000"/>
                  </a:solidFill>
                  <a:latin typeface="Calibri" pitchFamily="34" charset="0"/>
                  <a:ea typeface="+mn-ea"/>
                </a:rPr>
                <a:t>contains</a:t>
              </a:r>
            </a:p>
          </p:txBody>
        </p:sp>
        <p:sp>
          <p:nvSpPr>
            <p:cNvPr id="21528" name="Freeform 27"/>
            <p:cNvSpPr>
              <a:spLocks/>
            </p:cNvSpPr>
            <p:nvPr/>
          </p:nvSpPr>
          <p:spPr bwMode="auto">
            <a:xfrm>
              <a:off x="1041013" y="5224210"/>
              <a:ext cx="2396962" cy="152884"/>
            </a:xfrm>
            <a:custGeom>
              <a:avLst/>
              <a:gdLst>
                <a:gd name="T0" fmla="*/ 0 w 1973"/>
                <a:gd name="T1" fmla="*/ 2147483647 h 105"/>
                <a:gd name="T2" fmla="*/ 0 w 1973"/>
                <a:gd name="T3" fmla="*/ 0 h 105"/>
                <a:gd name="T4" fmla="*/ 2147483647 w 1973"/>
                <a:gd name="T5" fmla="*/ 0 h 105"/>
                <a:gd name="T6" fmla="*/ 2147483647 w 1973"/>
                <a:gd name="T7" fmla="*/ 2147483647 h 105"/>
                <a:gd name="T8" fmla="*/ 0 60000 65536"/>
                <a:gd name="T9" fmla="*/ 0 60000 65536"/>
                <a:gd name="T10" fmla="*/ 0 60000 65536"/>
                <a:gd name="T11" fmla="*/ 0 60000 65536"/>
                <a:gd name="T12" fmla="*/ 0 w 1973"/>
                <a:gd name="T13" fmla="*/ 0 h 105"/>
                <a:gd name="T14" fmla="*/ 1973 w 1973"/>
                <a:gd name="T15" fmla="*/ 105 h 105"/>
              </a:gdLst>
              <a:ahLst/>
              <a:cxnLst>
                <a:cxn ang="T8">
                  <a:pos x="T0" y="T1"/>
                </a:cxn>
                <a:cxn ang="T9">
                  <a:pos x="T2" y="T3"/>
                </a:cxn>
                <a:cxn ang="T10">
                  <a:pos x="T4" y="T5"/>
                </a:cxn>
                <a:cxn ang="T11">
                  <a:pos x="T6" y="T7"/>
                </a:cxn>
              </a:cxnLst>
              <a:rect l="T12" t="T13" r="T14" b="T15"/>
              <a:pathLst>
                <a:path w="1973" h="105">
                  <a:moveTo>
                    <a:pt x="0" y="104"/>
                  </a:moveTo>
                  <a:lnTo>
                    <a:pt x="0" y="0"/>
                  </a:lnTo>
                  <a:lnTo>
                    <a:pt x="1972" y="0"/>
                  </a:lnTo>
                  <a:lnTo>
                    <a:pt x="1972" y="93"/>
                  </a:lnTo>
                </a:path>
              </a:pathLst>
            </a:custGeom>
            <a:grpFill/>
            <a:ln w="12700" cap="rnd">
              <a:solidFill>
                <a:schemeClr val="tx1"/>
              </a:solidFill>
              <a:round/>
              <a:headEnd/>
              <a:tailEnd/>
            </a:ln>
          </p:spPr>
          <p:txBody>
            <a:bodyPr/>
            <a:lstStyle/>
            <a:p>
              <a:pPr>
                <a:defRPr/>
              </a:pPr>
              <a:endParaRPr lang="pt-BR">
                <a:latin typeface="Calibri" pitchFamily="34" charset="0"/>
                <a:ea typeface="+mn-ea"/>
              </a:endParaRPr>
            </a:p>
          </p:txBody>
        </p:sp>
        <p:sp>
          <p:nvSpPr>
            <p:cNvPr id="21529" name="Freeform 28"/>
            <p:cNvSpPr>
              <a:spLocks/>
            </p:cNvSpPr>
            <p:nvPr/>
          </p:nvSpPr>
          <p:spPr bwMode="auto">
            <a:xfrm>
              <a:off x="1946330" y="5033752"/>
              <a:ext cx="370633" cy="198232"/>
            </a:xfrm>
            <a:custGeom>
              <a:avLst/>
              <a:gdLst>
                <a:gd name="T0" fmla="*/ 0 w 305"/>
                <a:gd name="T1" fmla="*/ 2147483647 h 136"/>
                <a:gd name="T2" fmla="*/ 2147483647 w 305"/>
                <a:gd name="T3" fmla="*/ 0 h 136"/>
                <a:gd name="T4" fmla="*/ 2147483647 w 305"/>
                <a:gd name="T5" fmla="*/ 2147483647 h 136"/>
                <a:gd name="T6" fmla="*/ 0 w 305"/>
                <a:gd name="T7" fmla="*/ 2147483647 h 136"/>
                <a:gd name="T8" fmla="*/ 0 60000 65536"/>
                <a:gd name="T9" fmla="*/ 0 60000 65536"/>
                <a:gd name="T10" fmla="*/ 0 60000 65536"/>
                <a:gd name="T11" fmla="*/ 0 60000 65536"/>
                <a:gd name="T12" fmla="*/ 0 w 305"/>
                <a:gd name="T13" fmla="*/ 0 h 136"/>
                <a:gd name="T14" fmla="*/ 305 w 305"/>
                <a:gd name="T15" fmla="*/ 136 h 136"/>
              </a:gdLst>
              <a:ahLst/>
              <a:cxnLst>
                <a:cxn ang="T8">
                  <a:pos x="T0" y="T1"/>
                </a:cxn>
                <a:cxn ang="T9">
                  <a:pos x="T2" y="T3"/>
                </a:cxn>
                <a:cxn ang="T10">
                  <a:pos x="T4" y="T5"/>
                </a:cxn>
                <a:cxn ang="T11">
                  <a:pos x="T6" y="T7"/>
                </a:cxn>
              </a:cxnLst>
              <a:rect l="T12" t="T13" r="T14" b="T15"/>
              <a:pathLst>
                <a:path w="305" h="136">
                  <a:moveTo>
                    <a:pt x="0" y="135"/>
                  </a:moveTo>
                  <a:lnTo>
                    <a:pt x="157" y="0"/>
                  </a:lnTo>
                  <a:lnTo>
                    <a:pt x="304" y="131"/>
                  </a:lnTo>
                  <a:lnTo>
                    <a:pt x="0" y="135"/>
                  </a:lnTo>
                </a:path>
              </a:pathLst>
            </a:custGeom>
            <a:grpFill/>
            <a:ln w="12700" cap="rnd">
              <a:solidFill>
                <a:schemeClr val="tx1"/>
              </a:solidFill>
              <a:round/>
              <a:headEnd/>
              <a:tailEnd/>
            </a:ln>
          </p:spPr>
          <p:txBody>
            <a:bodyPr/>
            <a:lstStyle/>
            <a:p>
              <a:pPr>
                <a:defRPr/>
              </a:pPr>
              <a:endParaRPr lang="pt-BR">
                <a:latin typeface="Calibri" pitchFamily="34" charset="0"/>
                <a:ea typeface="+mn-ea"/>
              </a:endParaRPr>
            </a:p>
          </p:txBody>
        </p:sp>
        <p:sp>
          <p:nvSpPr>
            <p:cNvPr id="21530" name="Freeform 29"/>
            <p:cNvSpPr>
              <a:spLocks/>
            </p:cNvSpPr>
            <p:nvPr/>
          </p:nvSpPr>
          <p:spPr bwMode="auto">
            <a:xfrm>
              <a:off x="1917975" y="3463447"/>
              <a:ext cx="584304" cy="934150"/>
            </a:xfrm>
            <a:custGeom>
              <a:avLst/>
              <a:gdLst>
                <a:gd name="T0" fmla="*/ 2147483647 w 481"/>
                <a:gd name="T1" fmla="*/ 0 h 641"/>
                <a:gd name="T2" fmla="*/ 0 w 481"/>
                <a:gd name="T3" fmla="*/ 0 h 641"/>
                <a:gd name="T4" fmla="*/ 0 w 481"/>
                <a:gd name="T5" fmla="*/ 2147483647 h 641"/>
                <a:gd name="T6" fmla="*/ 0 60000 65536"/>
                <a:gd name="T7" fmla="*/ 0 60000 65536"/>
                <a:gd name="T8" fmla="*/ 0 60000 65536"/>
                <a:gd name="T9" fmla="*/ 0 w 481"/>
                <a:gd name="T10" fmla="*/ 0 h 641"/>
                <a:gd name="T11" fmla="*/ 481 w 481"/>
                <a:gd name="T12" fmla="*/ 641 h 641"/>
              </a:gdLst>
              <a:ahLst/>
              <a:cxnLst>
                <a:cxn ang="T6">
                  <a:pos x="T0" y="T1"/>
                </a:cxn>
                <a:cxn ang="T7">
                  <a:pos x="T2" y="T3"/>
                </a:cxn>
                <a:cxn ang="T8">
                  <a:pos x="T4" y="T5"/>
                </a:cxn>
              </a:cxnLst>
              <a:rect l="T9" t="T10" r="T11" b="T12"/>
              <a:pathLst>
                <a:path w="481" h="641">
                  <a:moveTo>
                    <a:pt x="480" y="0"/>
                  </a:moveTo>
                  <a:lnTo>
                    <a:pt x="0" y="0"/>
                  </a:lnTo>
                  <a:lnTo>
                    <a:pt x="0" y="640"/>
                  </a:lnTo>
                </a:path>
              </a:pathLst>
            </a:custGeom>
            <a:grpFill/>
            <a:ln w="12700" cap="rnd">
              <a:solidFill>
                <a:schemeClr val="tx1"/>
              </a:solidFill>
              <a:round/>
              <a:headEnd/>
              <a:tailEnd/>
            </a:ln>
          </p:spPr>
          <p:txBody>
            <a:bodyPr/>
            <a:lstStyle/>
            <a:p>
              <a:pPr>
                <a:defRPr/>
              </a:pPr>
              <a:endParaRPr lang="pt-BR">
                <a:latin typeface="Calibri" pitchFamily="34" charset="0"/>
                <a:ea typeface="+mn-ea"/>
              </a:endParaRPr>
            </a:p>
          </p:txBody>
        </p:sp>
        <p:sp>
          <p:nvSpPr>
            <p:cNvPr id="21531" name="Freeform 31"/>
            <p:cNvSpPr>
              <a:spLocks/>
            </p:cNvSpPr>
            <p:nvPr/>
          </p:nvSpPr>
          <p:spPr bwMode="auto">
            <a:xfrm>
              <a:off x="318989" y="6113013"/>
              <a:ext cx="1771139" cy="152884"/>
            </a:xfrm>
            <a:custGeom>
              <a:avLst/>
              <a:gdLst>
                <a:gd name="T0" fmla="*/ 0 w 1973"/>
                <a:gd name="T1" fmla="*/ 2147483647 h 105"/>
                <a:gd name="T2" fmla="*/ 0 w 1973"/>
                <a:gd name="T3" fmla="*/ 0 h 105"/>
                <a:gd name="T4" fmla="*/ 2147483647 w 1973"/>
                <a:gd name="T5" fmla="*/ 0 h 105"/>
                <a:gd name="T6" fmla="*/ 2147483647 w 1973"/>
                <a:gd name="T7" fmla="*/ 2147483647 h 105"/>
                <a:gd name="T8" fmla="*/ 0 60000 65536"/>
                <a:gd name="T9" fmla="*/ 0 60000 65536"/>
                <a:gd name="T10" fmla="*/ 0 60000 65536"/>
                <a:gd name="T11" fmla="*/ 0 60000 65536"/>
                <a:gd name="T12" fmla="*/ 0 w 1973"/>
                <a:gd name="T13" fmla="*/ 0 h 105"/>
                <a:gd name="T14" fmla="*/ 1973 w 1973"/>
                <a:gd name="T15" fmla="*/ 105 h 105"/>
              </a:gdLst>
              <a:ahLst/>
              <a:cxnLst>
                <a:cxn ang="T8">
                  <a:pos x="T0" y="T1"/>
                </a:cxn>
                <a:cxn ang="T9">
                  <a:pos x="T2" y="T3"/>
                </a:cxn>
                <a:cxn ang="T10">
                  <a:pos x="T4" y="T5"/>
                </a:cxn>
                <a:cxn ang="T11">
                  <a:pos x="T6" y="T7"/>
                </a:cxn>
              </a:cxnLst>
              <a:rect l="T12" t="T13" r="T14" b="T15"/>
              <a:pathLst>
                <a:path w="1973" h="105">
                  <a:moveTo>
                    <a:pt x="0" y="104"/>
                  </a:moveTo>
                  <a:lnTo>
                    <a:pt x="0" y="0"/>
                  </a:lnTo>
                  <a:lnTo>
                    <a:pt x="1972" y="0"/>
                  </a:lnTo>
                  <a:lnTo>
                    <a:pt x="1972" y="93"/>
                  </a:lnTo>
                </a:path>
              </a:pathLst>
            </a:custGeom>
            <a:grpFill/>
            <a:ln w="12700" cap="rnd">
              <a:solidFill>
                <a:schemeClr val="tx1"/>
              </a:solidFill>
              <a:round/>
              <a:headEnd/>
              <a:tailEnd/>
            </a:ln>
          </p:spPr>
          <p:txBody>
            <a:bodyPr/>
            <a:lstStyle/>
            <a:p>
              <a:pPr>
                <a:defRPr/>
              </a:pPr>
              <a:endParaRPr lang="pt-BR">
                <a:latin typeface="Calibri" pitchFamily="34" charset="0"/>
                <a:ea typeface="+mn-ea"/>
              </a:endParaRPr>
            </a:p>
          </p:txBody>
        </p:sp>
        <p:sp>
          <p:nvSpPr>
            <p:cNvPr id="21532" name="Freeform 32"/>
            <p:cNvSpPr>
              <a:spLocks/>
            </p:cNvSpPr>
            <p:nvPr/>
          </p:nvSpPr>
          <p:spPr bwMode="auto">
            <a:xfrm>
              <a:off x="1008608" y="5912189"/>
              <a:ext cx="370633" cy="198232"/>
            </a:xfrm>
            <a:custGeom>
              <a:avLst/>
              <a:gdLst>
                <a:gd name="T0" fmla="*/ 0 w 305"/>
                <a:gd name="T1" fmla="*/ 2147483647 h 136"/>
                <a:gd name="T2" fmla="*/ 2147483647 w 305"/>
                <a:gd name="T3" fmla="*/ 0 h 136"/>
                <a:gd name="T4" fmla="*/ 2147483647 w 305"/>
                <a:gd name="T5" fmla="*/ 2147483647 h 136"/>
                <a:gd name="T6" fmla="*/ 0 w 305"/>
                <a:gd name="T7" fmla="*/ 2147483647 h 136"/>
                <a:gd name="T8" fmla="*/ 0 60000 65536"/>
                <a:gd name="T9" fmla="*/ 0 60000 65536"/>
                <a:gd name="T10" fmla="*/ 0 60000 65536"/>
                <a:gd name="T11" fmla="*/ 0 60000 65536"/>
                <a:gd name="T12" fmla="*/ 0 w 305"/>
                <a:gd name="T13" fmla="*/ 0 h 136"/>
                <a:gd name="T14" fmla="*/ 305 w 305"/>
                <a:gd name="T15" fmla="*/ 136 h 136"/>
              </a:gdLst>
              <a:ahLst/>
              <a:cxnLst>
                <a:cxn ang="T8">
                  <a:pos x="T0" y="T1"/>
                </a:cxn>
                <a:cxn ang="T9">
                  <a:pos x="T2" y="T3"/>
                </a:cxn>
                <a:cxn ang="T10">
                  <a:pos x="T4" y="T5"/>
                </a:cxn>
                <a:cxn ang="T11">
                  <a:pos x="T6" y="T7"/>
                </a:cxn>
              </a:cxnLst>
              <a:rect l="T12" t="T13" r="T14" b="T15"/>
              <a:pathLst>
                <a:path w="305" h="136">
                  <a:moveTo>
                    <a:pt x="0" y="135"/>
                  </a:moveTo>
                  <a:lnTo>
                    <a:pt x="157" y="0"/>
                  </a:lnTo>
                  <a:lnTo>
                    <a:pt x="304" y="131"/>
                  </a:lnTo>
                  <a:lnTo>
                    <a:pt x="0" y="135"/>
                  </a:lnTo>
                </a:path>
              </a:pathLst>
            </a:custGeom>
            <a:grpFill/>
            <a:ln w="12700" cap="rnd">
              <a:solidFill>
                <a:schemeClr val="tx1"/>
              </a:solidFill>
              <a:round/>
              <a:headEnd/>
              <a:tailEnd/>
            </a:ln>
          </p:spPr>
          <p:txBody>
            <a:bodyPr/>
            <a:lstStyle/>
            <a:p>
              <a:pPr>
                <a:defRPr/>
              </a:pPr>
              <a:endParaRPr lang="pt-BR">
                <a:latin typeface="Calibri" pitchFamily="34" charset="0"/>
                <a:ea typeface="+mn-ea"/>
              </a:endParaRPr>
            </a:p>
          </p:txBody>
        </p:sp>
        <p:sp>
          <p:nvSpPr>
            <p:cNvPr id="21533" name="AutoShape 33"/>
            <p:cNvSpPr>
              <a:spLocks noChangeArrowheads="1"/>
            </p:cNvSpPr>
            <p:nvPr/>
          </p:nvSpPr>
          <p:spPr bwMode="auto">
            <a:xfrm>
              <a:off x="2362532" y="3384414"/>
              <a:ext cx="201519" cy="139928"/>
            </a:xfrm>
            <a:prstGeom prst="diamond">
              <a:avLst/>
            </a:prstGeom>
            <a:grpFill/>
            <a:ln w="12700" cap="sq">
              <a:solidFill>
                <a:schemeClr val="tx1"/>
              </a:solidFill>
              <a:miter lim="800000"/>
              <a:headEnd type="none" w="sm" len="sm"/>
              <a:tailEnd type="none" w="sm" len="sm"/>
            </a:ln>
          </p:spPr>
          <p:txBody>
            <a:bodyPr wrap="none" anchor="ctr"/>
            <a:lstStyle/>
            <a:p>
              <a:pPr>
                <a:defRPr/>
              </a:pPr>
              <a:endParaRPr lang="pt-BR" sz="1400">
                <a:solidFill>
                  <a:srgbClr val="000000"/>
                </a:solidFill>
                <a:latin typeface="Calibri" pitchFamily="34" charset="0"/>
                <a:ea typeface="+mn-ea"/>
              </a:endParaRPr>
            </a:p>
          </p:txBody>
        </p:sp>
        <p:sp>
          <p:nvSpPr>
            <p:cNvPr id="21534" name="AutoShape 34"/>
            <p:cNvSpPr>
              <a:spLocks noChangeArrowheads="1"/>
            </p:cNvSpPr>
            <p:nvPr/>
          </p:nvSpPr>
          <p:spPr bwMode="auto">
            <a:xfrm>
              <a:off x="3938228" y="3437535"/>
              <a:ext cx="201519" cy="139928"/>
            </a:xfrm>
            <a:prstGeom prst="diamond">
              <a:avLst/>
            </a:prstGeom>
            <a:grpFill/>
            <a:ln w="12700" cap="sq">
              <a:solidFill>
                <a:schemeClr val="tx1"/>
              </a:solidFill>
              <a:miter lim="800000"/>
              <a:headEnd type="none" w="sm" len="sm"/>
              <a:tailEnd type="none" w="sm" len="sm"/>
            </a:ln>
          </p:spPr>
          <p:txBody>
            <a:bodyPr wrap="none" anchor="ctr"/>
            <a:lstStyle/>
            <a:p>
              <a:pPr>
                <a:defRPr/>
              </a:pPr>
              <a:endParaRPr lang="pt-BR" sz="1400">
                <a:solidFill>
                  <a:srgbClr val="000000"/>
                </a:solidFill>
                <a:latin typeface="Calibri" pitchFamily="34" charset="0"/>
                <a:ea typeface="+mn-ea"/>
              </a:endParaRPr>
            </a:p>
          </p:txBody>
        </p:sp>
        <p:sp>
          <p:nvSpPr>
            <p:cNvPr id="21535" name="Rectangle 24"/>
            <p:cNvSpPr>
              <a:spLocks noChangeArrowheads="1"/>
            </p:cNvSpPr>
            <p:nvPr/>
          </p:nvSpPr>
          <p:spPr bwMode="auto">
            <a:xfrm>
              <a:off x="3590481" y="3960969"/>
              <a:ext cx="939094" cy="351372"/>
            </a:xfrm>
            <a:prstGeom prst="rect">
              <a:avLst/>
            </a:prstGeom>
            <a:grpFill/>
            <a:ln w="12700">
              <a:noFill/>
              <a:miter lim="800000"/>
              <a:headEnd/>
              <a:tailEnd/>
            </a:ln>
          </p:spPr>
          <p:txBody>
            <a:bodyPr wrap="none" lIns="88895" tIns="44447" rIns="88895" bIns="44447">
              <a:spAutoFit/>
            </a:bodyPr>
            <a:lstStyle/>
            <a:p>
              <a:pPr algn="ctr" defTabSz="885825" eaLnBrk="0" hangingPunct="0">
                <a:defRPr/>
              </a:pPr>
              <a:r>
                <a:rPr lang="en-US" sz="1700" b="1" i="1">
                  <a:solidFill>
                    <a:srgbClr val="000000"/>
                  </a:solidFill>
                  <a:latin typeface="Calibri" pitchFamily="34" charset="0"/>
                  <a:ea typeface="+mn-ea"/>
                </a:rPr>
                <a:t>contains</a:t>
              </a:r>
            </a:p>
          </p:txBody>
        </p:sp>
      </p:gr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Fazer</a:t>
            </a:r>
            <a:r>
              <a:rPr lang="en-US" dirty="0" smtClean="0"/>
              <a:t> </a:t>
            </a:r>
            <a:r>
              <a:rPr lang="en-US" dirty="0" err="1" smtClean="0"/>
              <a:t>uma</a:t>
            </a:r>
            <a:r>
              <a:rPr lang="en-US" dirty="0" smtClean="0"/>
              <a:t> </a:t>
            </a:r>
            <a:r>
              <a:rPr lang="en-US" dirty="0" err="1" smtClean="0"/>
              <a:t>tese</a:t>
            </a:r>
            <a:r>
              <a:rPr lang="en-US" dirty="0" smtClean="0"/>
              <a:t>: </a:t>
            </a:r>
            <a:r>
              <a:rPr lang="en-US" dirty="0" err="1" smtClean="0"/>
              <a:t>demonstrar</a:t>
            </a:r>
            <a:r>
              <a:rPr lang="en-US" dirty="0" smtClean="0"/>
              <a:t> </a:t>
            </a:r>
            <a:r>
              <a:rPr lang="en-US" dirty="0" err="1" smtClean="0"/>
              <a:t>publicamente</a:t>
            </a:r>
            <a:r>
              <a:rPr lang="en-US" dirty="0" smtClean="0"/>
              <a:t> </a:t>
            </a:r>
            <a:r>
              <a:rPr lang="en-US" dirty="0" err="1" smtClean="0"/>
              <a:t>suas</a:t>
            </a:r>
            <a:r>
              <a:rPr lang="en-US" dirty="0" smtClean="0"/>
              <a:t> </a:t>
            </a:r>
            <a:r>
              <a:rPr lang="en-US" dirty="0" err="1" smtClean="0"/>
              <a:t>qualidades</a:t>
            </a:r>
            <a:r>
              <a:rPr lang="en-US" dirty="0" smtClean="0"/>
              <a:t> (e </a:t>
            </a:r>
            <a:r>
              <a:rPr lang="en-US" dirty="0" err="1" smtClean="0"/>
              <a:t>defeitos</a:t>
            </a:r>
            <a:r>
              <a:rPr lang="en-US" dirty="0" smtClean="0"/>
              <a:t>) </a:t>
            </a:r>
            <a:endParaRPr lang="en-US" dirty="0"/>
          </a:p>
        </p:txBody>
      </p:sp>
      <p:pic>
        <p:nvPicPr>
          <p:cNvPr id="3" name="Picture 2"/>
          <p:cNvPicPr>
            <a:picLocks noChangeAspect="1"/>
          </p:cNvPicPr>
          <p:nvPr/>
        </p:nvPicPr>
        <p:blipFill>
          <a:blip r:embed="rId2"/>
          <a:stretch>
            <a:fillRect/>
          </a:stretch>
        </p:blipFill>
        <p:spPr>
          <a:xfrm>
            <a:off x="1475656" y="1268760"/>
            <a:ext cx="6402288" cy="5271217"/>
          </a:xfrm>
          <a:prstGeom prst="rect">
            <a:avLst/>
          </a:prstGeom>
        </p:spPr>
      </p:pic>
      <p:sp>
        <p:nvSpPr>
          <p:cNvPr id="4" name="TextBox 3"/>
          <p:cNvSpPr txBox="1"/>
          <p:nvPr/>
        </p:nvSpPr>
        <p:spPr>
          <a:xfrm>
            <a:off x="6948264" y="6536653"/>
            <a:ext cx="1752365" cy="307777"/>
          </a:xfrm>
          <a:prstGeom prst="rect">
            <a:avLst/>
          </a:prstGeom>
          <a:noFill/>
        </p:spPr>
        <p:txBody>
          <a:bodyPr wrap="none" rtlCol="0">
            <a:spAutoFit/>
          </a:bodyPr>
          <a:lstStyle/>
          <a:p>
            <a:r>
              <a:rPr lang="en-US" sz="1400" dirty="0" err="1" smtClean="0">
                <a:solidFill>
                  <a:schemeClr val="bg2">
                    <a:lumMod val="75000"/>
                  </a:schemeClr>
                </a:solidFill>
                <a:latin typeface="Calibri"/>
                <a:cs typeface="Calibri"/>
              </a:rPr>
              <a:t>www.jamesyang.com</a:t>
            </a:r>
            <a:endParaRPr lang="en-US" sz="1400" dirty="0">
              <a:solidFill>
                <a:schemeClr val="bg2">
                  <a:lumMod val="75000"/>
                </a:schemeClr>
              </a:solidFill>
              <a:latin typeface="Calibri"/>
              <a:cs typeface="Calibri"/>
            </a:endParaRPr>
          </a:p>
        </p:txBody>
      </p:sp>
    </p:spTree>
    <p:extLst>
      <p:ext uri="{BB962C8B-B14F-4D97-AF65-F5344CB8AC3E}">
        <p14:creationId xmlns:p14="http://schemas.microsoft.com/office/powerpoint/2010/main" val="103487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pt-BR" sz="2800">
                <a:latin typeface="Calibri" charset="0"/>
              </a:rPr>
              <a:t>Organização de Teses em Geoinformática</a:t>
            </a:r>
          </a:p>
        </p:txBody>
      </p:sp>
      <p:grpSp>
        <p:nvGrpSpPr>
          <p:cNvPr id="22531" name="Grupo 13"/>
          <p:cNvGrpSpPr>
            <a:grpSpLocks/>
          </p:cNvGrpSpPr>
          <p:nvPr/>
        </p:nvGrpSpPr>
        <p:grpSpPr bwMode="auto">
          <a:xfrm>
            <a:off x="5048250" y="1214438"/>
            <a:ext cx="4095750" cy="3875087"/>
            <a:chOff x="1476375" y="1196975"/>
            <a:chExt cx="6335713" cy="5091113"/>
          </a:xfrm>
        </p:grpSpPr>
        <p:pic>
          <p:nvPicPr>
            <p:cNvPr id="2253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96975"/>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p:cNvSpPr txBox="1">
              <a:spLocks noChangeArrowheads="1"/>
            </p:cNvSpPr>
            <p:nvPr/>
          </p:nvSpPr>
          <p:spPr bwMode="auto">
            <a:xfrm>
              <a:off x="2644775" y="2654299"/>
              <a:ext cx="1550295"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Problema</a:t>
              </a:r>
              <a:endParaRPr lang="en-US" sz="1400" b="1">
                <a:solidFill>
                  <a:schemeClr val="bg2"/>
                </a:solidFill>
                <a:latin typeface="Humnst777 BT" charset="0"/>
              </a:endParaRPr>
            </a:p>
          </p:txBody>
        </p:sp>
        <p:sp>
          <p:nvSpPr>
            <p:cNvPr id="22535" name="Text Box 7"/>
            <p:cNvSpPr txBox="1">
              <a:spLocks noChangeArrowheads="1"/>
            </p:cNvSpPr>
            <p:nvPr/>
          </p:nvSpPr>
          <p:spPr bwMode="auto">
            <a:xfrm>
              <a:off x="4714873" y="2728913"/>
              <a:ext cx="1550114"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Hipótese</a:t>
              </a:r>
              <a:endParaRPr lang="en-US" sz="1400" b="1">
                <a:solidFill>
                  <a:schemeClr val="bg2"/>
                </a:solidFill>
                <a:latin typeface="Humnst777 BT" charset="0"/>
              </a:endParaRPr>
            </a:p>
          </p:txBody>
        </p:sp>
        <p:sp>
          <p:nvSpPr>
            <p:cNvPr id="22536" name="Text Box 8"/>
            <p:cNvSpPr txBox="1">
              <a:spLocks noChangeArrowheads="1"/>
            </p:cNvSpPr>
            <p:nvPr/>
          </p:nvSpPr>
          <p:spPr bwMode="auto">
            <a:xfrm>
              <a:off x="4571998" y="4191000"/>
              <a:ext cx="2135016"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Experimento</a:t>
              </a:r>
              <a:endParaRPr lang="en-US" sz="1400" b="1">
                <a:solidFill>
                  <a:schemeClr val="bg2"/>
                </a:solidFill>
                <a:latin typeface="Humnst777 BT" charset="0"/>
              </a:endParaRPr>
            </a:p>
          </p:txBody>
        </p:sp>
        <p:sp>
          <p:nvSpPr>
            <p:cNvPr id="22537" name="Text Box 9"/>
            <p:cNvSpPr txBox="1">
              <a:spLocks noChangeArrowheads="1"/>
            </p:cNvSpPr>
            <p:nvPr/>
          </p:nvSpPr>
          <p:spPr bwMode="auto">
            <a:xfrm>
              <a:off x="2728756" y="4410980"/>
              <a:ext cx="2046232" cy="68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Resultados e </a:t>
              </a:r>
            </a:p>
            <a:p>
              <a:pPr algn="ctr"/>
              <a:r>
                <a:rPr lang="de-DE" sz="1400" b="1">
                  <a:solidFill>
                    <a:schemeClr val="bg2"/>
                  </a:solidFill>
                  <a:latin typeface="Humnst777 BT" charset="0"/>
                </a:rPr>
                <a:t>Conclusões</a:t>
              </a:r>
            </a:p>
          </p:txBody>
        </p:sp>
        <p:sp>
          <p:nvSpPr>
            <p:cNvPr id="22538" name="Line 10"/>
            <p:cNvSpPr>
              <a:spLocks noChangeShapeType="1"/>
            </p:cNvSpPr>
            <p:nvPr/>
          </p:nvSpPr>
          <p:spPr bwMode="auto">
            <a:xfrm>
              <a:off x="3606800" y="2203450"/>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2539" name="Line 12"/>
            <p:cNvSpPr>
              <a:spLocks noChangeShapeType="1"/>
            </p:cNvSpPr>
            <p:nvPr/>
          </p:nvSpPr>
          <p:spPr bwMode="auto">
            <a:xfrm>
              <a:off x="6323013" y="2836863"/>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5"/>
            <p:cNvSpPr>
              <a:spLocks noChangeShapeType="1"/>
            </p:cNvSpPr>
            <p:nvPr/>
          </p:nvSpPr>
          <p:spPr bwMode="auto">
            <a:xfrm>
              <a:off x="3579813" y="5443538"/>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22541" name="Line 16"/>
            <p:cNvSpPr>
              <a:spLocks noChangeShapeType="1"/>
            </p:cNvSpPr>
            <p:nvPr/>
          </p:nvSpPr>
          <p:spPr bwMode="auto">
            <a:xfrm flipV="1">
              <a:off x="2427288" y="3717925"/>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22532" name="Retângulo 15"/>
          <p:cNvSpPr>
            <a:spLocks noChangeArrowheads="1"/>
          </p:cNvSpPr>
          <p:nvPr/>
        </p:nvSpPr>
        <p:spPr bwMode="auto">
          <a:xfrm>
            <a:off x="642938" y="1214438"/>
            <a:ext cx="4286250" cy="56324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a:solidFill>
                  <a:srgbClr val="000066"/>
                </a:solidFill>
                <a:latin typeface="Calibri" charset="0"/>
              </a:rPr>
              <a:t>What exactly is the problem being solved?</a:t>
            </a:r>
            <a:r>
              <a:rPr lang="en-US" sz="2000">
                <a:solidFill>
                  <a:srgbClr val="000066"/>
                </a:solidFill>
                <a:latin typeface="Calibri" charset="0"/>
              </a:rPr>
              <a:t> </a:t>
            </a:r>
          </a:p>
          <a:p>
            <a:endParaRPr lang="en-US" sz="2000" i="1">
              <a:solidFill>
                <a:srgbClr val="000066"/>
              </a:solidFill>
              <a:latin typeface="Calibri" charset="0"/>
            </a:endParaRPr>
          </a:p>
          <a:p>
            <a:r>
              <a:rPr lang="en-US" sz="2000" i="1">
                <a:solidFill>
                  <a:srgbClr val="000066"/>
                </a:solidFill>
                <a:latin typeface="Calibri" charset="0"/>
              </a:rPr>
              <a:t>Are the ideas in the paper new?</a:t>
            </a:r>
            <a:r>
              <a:rPr lang="en-US" sz="2000">
                <a:solidFill>
                  <a:srgbClr val="000066"/>
                </a:solidFill>
                <a:latin typeface="Calibri" charset="0"/>
              </a:rPr>
              <a:t> </a:t>
            </a:r>
          </a:p>
          <a:p>
            <a:endParaRPr lang="en-US" sz="2000">
              <a:solidFill>
                <a:srgbClr val="000066"/>
              </a:solidFill>
              <a:latin typeface="Calibri" charset="0"/>
            </a:endParaRPr>
          </a:p>
          <a:p>
            <a:r>
              <a:rPr lang="en-US" sz="2000" i="1">
                <a:solidFill>
                  <a:srgbClr val="000066"/>
                </a:solidFill>
                <a:latin typeface="Calibri" charset="0"/>
              </a:rPr>
              <a:t>Can you state the new idea concisely?</a:t>
            </a:r>
            <a:r>
              <a:rPr lang="en-US" sz="2000">
                <a:solidFill>
                  <a:srgbClr val="000066"/>
                </a:solidFill>
                <a:latin typeface="Calibri" charset="0"/>
              </a:rPr>
              <a:t> </a:t>
            </a:r>
          </a:p>
          <a:p>
            <a:endParaRPr lang="en-US" sz="2000">
              <a:solidFill>
                <a:srgbClr val="000066"/>
              </a:solidFill>
              <a:latin typeface="Calibri" charset="0"/>
            </a:endParaRPr>
          </a:p>
          <a:p>
            <a:r>
              <a:rPr lang="en-US" sz="2000" i="1">
                <a:solidFill>
                  <a:srgbClr val="000066"/>
                </a:solidFill>
                <a:latin typeface="Calibri" charset="0"/>
              </a:rPr>
              <a:t>Is the work described significantly different from existing related work?</a:t>
            </a:r>
            <a:r>
              <a:rPr lang="en-US" sz="2000">
                <a:solidFill>
                  <a:srgbClr val="000066"/>
                </a:solidFill>
                <a:latin typeface="Calibri" charset="0"/>
              </a:rPr>
              <a:t> </a:t>
            </a:r>
          </a:p>
          <a:p>
            <a:endParaRPr lang="en-US" sz="2000">
              <a:solidFill>
                <a:srgbClr val="000066"/>
              </a:solidFill>
              <a:latin typeface="Calibri" charset="0"/>
            </a:endParaRPr>
          </a:p>
          <a:p>
            <a:r>
              <a:rPr lang="en-US" sz="2000" i="1">
                <a:solidFill>
                  <a:srgbClr val="000066"/>
                </a:solidFill>
                <a:latin typeface="Calibri" charset="0"/>
              </a:rPr>
              <a:t>Are comparisons with previous work clear and explicit?</a:t>
            </a:r>
            <a:r>
              <a:rPr lang="en-US" sz="2000">
                <a:solidFill>
                  <a:srgbClr val="000066"/>
                </a:solidFill>
                <a:latin typeface="Calibri" charset="0"/>
              </a:rPr>
              <a:t> </a:t>
            </a:r>
          </a:p>
          <a:p>
            <a:endParaRPr lang="en-US" sz="2000">
              <a:solidFill>
                <a:srgbClr val="000066"/>
              </a:solidFill>
              <a:latin typeface="Calibri" charset="0"/>
            </a:endParaRPr>
          </a:p>
          <a:p>
            <a:r>
              <a:rPr lang="en-US" sz="2000" i="1">
                <a:solidFill>
                  <a:srgbClr val="000066"/>
                </a:solidFill>
                <a:latin typeface="Calibri" charset="0"/>
              </a:rPr>
              <a:t>Does the paper describe something that has actually been implemented?</a:t>
            </a:r>
          </a:p>
          <a:p>
            <a:endParaRPr lang="en-US" sz="2000" i="1">
              <a:solidFill>
                <a:srgbClr val="000066"/>
              </a:solidFill>
              <a:latin typeface="Calibri" charset="0"/>
            </a:endParaRPr>
          </a:p>
          <a:p>
            <a:r>
              <a:rPr lang="en-US" sz="2000" i="1">
                <a:solidFill>
                  <a:srgbClr val="000066"/>
                </a:solidFill>
                <a:latin typeface="Calibri" charset="0"/>
              </a:rPr>
              <a:t>What should the reader learn from the paper?</a:t>
            </a:r>
            <a:r>
              <a:rPr lang="en-US" sz="2000">
                <a:solidFill>
                  <a:srgbClr val="000066"/>
                </a:solidFill>
                <a:latin typeface="Calibri" charset="0"/>
              </a:rPr>
              <a:t>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pt-BR" sz="2800">
                <a:latin typeface="Calibri" charset="0"/>
              </a:rPr>
              <a:t>Organização de Teses em Geoinformática</a:t>
            </a:r>
          </a:p>
        </p:txBody>
      </p:sp>
      <p:sp>
        <p:nvSpPr>
          <p:cNvPr id="23555" name="Rectangle 3"/>
          <p:cNvSpPr>
            <a:spLocks noGrp="1" noChangeArrowheads="1"/>
          </p:cNvSpPr>
          <p:nvPr>
            <p:ph type="body" idx="4294967295"/>
          </p:nvPr>
        </p:nvSpPr>
        <p:spPr>
          <a:xfrm>
            <a:off x="642938" y="1214438"/>
            <a:ext cx="4391025" cy="4286250"/>
          </a:xfrm>
          <a:solidFill>
            <a:srgbClr val="D9D9D9"/>
          </a:solidFill>
        </p:spPr>
        <p:txBody>
          <a:bodyPr/>
          <a:lstStyle/>
          <a:p>
            <a:pPr eaLnBrk="1" hangingPunct="1"/>
            <a:r>
              <a:rPr lang="pt-BR" sz="2000">
                <a:latin typeface="Calibri" charset="0"/>
              </a:rPr>
              <a:t>Introdução: Problema científico</a:t>
            </a:r>
          </a:p>
          <a:p>
            <a:pPr eaLnBrk="1" hangingPunct="1"/>
            <a:r>
              <a:rPr lang="pt-BR" sz="2000">
                <a:latin typeface="Calibri" charset="0"/>
              </a:rPr>
              <a:t>Metodologia</a:t>
            </a:r>
          </a:p>
          <a:p>
            <a:pPr lvl="1" eaLnBrk="1" hangingPunct="1"/>
            <a:r>
              <a:rPr lang="pt-BR">
                <a:latin typeface="Calibri" charset="0"/>
              </a:rPr>
              <a:t>Revisão Bibliográfica</a:t>
            </a:r>
          </a:p>
          <a:p>
            <a:pPr lvl="1" eaLnBrk="1" hangingPunct="1"/>
            <a:r>
              <a:rPr lang="pt-BR">
                <a:latin typeface="Calibri" charset="0"/>
              </a:rPr>
              <a:t>Idéia proposta (contribuição)</a:t>
            </a:r>
          </a:p>
          <a:p>
            <a:pPr eaLnBrk="1" hangingPunct="1"/>
            <a:r>
              <a:rPr lang="pt-BR" sz="2000">
                <a:latin typeface="Calibri" charset="0"/>
              </a:rPr>
              <a:t>Experimento (estudo de caso)</a:t>
            </a:r>
          </a:p>
          <a:p>
            <a:pPr lvl="1" eaLnBrk="1" hangingPunct="1"/>
            <a:r>
              <a:rPr lang="pt-BR">
                <a:latin typeface="Calibri" charset="0"/>
              </a:rPr>
              <a:t>Descrição do protótipo</a:t>
            </a:r>
          </a:p>
          <a:p>
            <a:pPr lvl="1" eaLnBrk="1" hangingPunct="1"/>
            <a:r>
              <a:rPr lang="pt-BR">
                <a:latin typeface="Calibri" charset="0"/>
              </a:rPr>
              <a:t>Dados de teste</a:t>
            </a:r>
          </a:p>
          <a:p>
            <a:pPr eaLnBrk="1" hangingPunct="1"/>
            <a:r>
              <a:rPr lang="pt-BR" sz="2000">
                <a:latin typeface="Calibri" charset="0"/>
              </a:rPr>
              <a:t>Resultados</a:t>
            </a:r>
          </a:p>
          <a:p>
            <a:pPr lvl="1" eaLnBrk="1" hangingPunct="1"/>
            <a:r>
              <a:rPr lang="pt-BR">
                <a:latin typeface="Calibri" charset="0"/>
              </a:rPr>
              <a:t>Como a idéia gerou um produto melhor? </a:t>
            </a:r>
          </a:p>
          <a:p>
            <a:pPr eaLnBrk="1" hangingPunct="1"/>
            <a:r>
              <a:rPr lang="pt-BR" sz="2000">
                <a:latin typeface="Calibri" charset="0"/>
              </a:rPr>
              <a:t>Conclusões e Estudos Futuros</a:t>
            </a:r>
          </a:p>
          <a:p>
            <a:pPr eaLnBrk="1" hangingPunct="1">
              <a:buFont typeface="Wingdings" charset="0"/>
              <a:buNone/>
            </a:pPr>
            <a:endParaRPr lang="pt-BR" sz="2000">
              <a:latin typeface="Calibri" charset="0"/>
            </a:endParaRPr>
          </a:p>
        </p:txBody>
      </p:sp>
      <p:sp>
        <p:nvSpPr>
          <p:cNvPr id="23556" name="Retângulo 3"/>
          <p:cNvSpPr>
            <a:spLocks noChangeArrowheads="1"/>
          </p:cNvSpPr>
          <p:nvPr/>
        </p:nvSpPr>
        <p:spPr bwMode="auto">
          <a:xfrm>
            <a:off x="2643188" y="6027738"/>
            <a:ext cx="6357937" cy="83026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a:solidFill>
                  <a:srgbClr val="C00000"/>
                </a:solidFill>
                <a:latin typeface="Calibri" charset="0"/>
              </a:rPr>
              <a:t>Uma idéia nova que gera um produto novo que resolve melhor um problema </a:t>
            </a:r>
          </a:p>
        </p:txBody>
      </p:sp>
      <p:grpSp>
        <p:nvGrpSpPr>
          <p:cNvPr id="23557" name="Grupo 13"/>
          <p:cNvGrpSpPr>
            <a:grpSpLocks/>
          </p:cNvGrpSpPr>
          <p:nvPr/>
        </p:nvGrpSpPr>
        <p:grpSpPr bwMode="auto">
          <a:xfrm>
            <a:off x="5048250" y="1214438"/>
            <a:ext cx="4095750" cy="3875087"/>
            <a:chOff x="1476375" y="1196975"/>
            <a:chExt cx="6335713" cy="5091113"/>
          </a:xfrm>
        </p:grpSpPr>
        <p:pic>
          <p:nvPicPr>
            <p:cNvPr id="2355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96975"/>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6"/>
            <p:cNvSpPr txBox="1">
              <a:spLocks noChangeArrowheads="1"/>
            </p:cNvSpPr>
            <p:nvPr/>
          </p:nvSpPr>
          <p:spPr bwMode="auto">
            <a:xfrm>
              <a:off x="2644775" y="2654299"/>
              <a:ext cx="1550295"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Problema</a:t>
              </a:r>
              <a:endParaRPr lang="en-US" sz="1400" b="1">
                <a:solidFill>
                  <a:schemeClr val="bg2"/>
                </a:solidFill>
                <a:latin typeface="Humnst777 BT" charset="0"/>
              </a:endParaRPr>
            </a:p>
          </p:txBody>
        </p:sp>
        <p:sp>
          <p:nvSpPr>
            <p:cNvPr id="23560" name="Text Box 7"/>
            <p:cNvSpPr txBox="1">
              <a:spLocks noChangeArrowheads="1"/>
            </p:cNvSpPr>
            <p:nvPr/>
          </p:nvSpPr>
          <p:spPr bwMode="auto">
            <a:xfrm>
              <a:off x="4714873" y="2728913"/>
              <a:ext cx="1550114"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Hipótese</a:t>
              </a:r>
              <a:endParaRPr lang="en-US" sz="1400" b="1">
                <a:solidFill>
                  <a:schemeClr val="bg2"/>
                </a:solidFill>
                <a:latin typeface="Humnst777 BT" charset="0"/>
              </a:endParaRPr>
            </a:p>
          </p:txBody>
        </p:sp>
        <p:sp>
          <p:nvSpPr>
            <p:cNvPr id="23561" name="Text Box 8"/>
            <p:cNvSpPr txBox="1">
              <a:spLocks noChangeArrowheads="1"/>
            </p:cNvSpPr>
            <p:nvPr/>
          </p:nvSpPr>
          <p:spPr bwMode="auto">
            <a:xfrm>
              <a:off x="4571998" y="4191000"/>
              <a:ext cx="2135016"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Experimento</a:t>
              </a:r>
              <a:endParaRPr lang="en-US" sz="1400" b="1">
                <a:solidFill>
                  <a:schemeClr val="bg2"/>
                </a:solidFill>
                <a:latin typeface="Humnst777 BT" charset="0"/>
              </a:endParaRPr>
            </a:p>
          </p:txBody>
        </p:sp>
        <p:sp>
          <p:nvSpPr>
            <p:cNvPr id="23562" name="Text Box 9"/>
            <p:cNvSpPr txBox="1">
              <a:spLocks noChangeArrowheads="1"/>
            </p:cNvSpPr>
            <p:nvPr/>
          </p:nvSpPr>
          <p:spPr bwMode="auto">
            <a:xfrm>
              <a:off x="2728756" y="4410980"/>
              <a:ext cx="2046232" cy="68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Resultados e </a:t>
              </a:r>
            </a:p>
            <a:p>
              <a:pPr algn="ctr"/>
              <a:r>
                <a:rPr lang="de-DE" sz="1400" b="1">
                  <a:solidFill>
                    <a:schemeClr val="bg2"/>
                  </a:solidFill>
                  <a:latin typeface="Humnst777 BT" charset="0"/>
                </a:rPr>
                <a:t>Conclusões</a:t>
              </a:r>
            </a:p>
          </p:txBody>
        </p:sp>
        <p:sp>
          <p:nvSpPr>
            <p:cNvPr id="23563" name="Line 10"/>
            <p:cNvSpPr>
              <a:spLocks noChangeShapeType="1"/>
            </p:cNvSpPr>
            <p:nvPr/>
          </p:nvSpPr>
          <p:spPr bwMode="auto">
            <a:xfrm>
              <a:off x="3606800" y="2203450"/>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2"/>
            <p:cNvSpPr>
              <a:spLocks noChangeShapeType="1"/>
            </p:cNvSpPr>
            <p:nvPr/>
          </p:nvSpPr>
          <p:spPr bwMode="auto">
            <a:xfrm>
              <a:off x="6323013" y="2836863"/>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5"/>
            <p:cNvSpPr>
              <a:spLocks noChangeShapeType="1"/>
            </p:cNvSpPr>
            <p:nvPr/>
          </p:nvSpPr>
          <p:spPr bwMode="auto">
            <a:xfrm>
              <a:off x="3579813" y="5443538"/>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66" name="Line 16"/>
            <p:cNvSpPr>
              <a:spLocks noChangeShapeType="1"/>
            </p:cNvSpPr>
            <p:nvPr/>
          </p:nvSpPr>
          <p:spPr bwMode="auto">
            <a:xfrm flipV="1">
              <a:off x="2427288" y="3717925"/>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p:txBody>
          <a:bodyPr/>
          <a:lstStyle/>
          <a:p>
            <a:r>
              <a:rPr lang="pt-BR">
                <a:latin typeface="Calibri" charset="0"/>
              </a:rPr>
              <a:t>O que é um problema em Ciência do Sistema Terrestre?</a:t>
            </a:r>
          </a:p>
        </p:txBody>
      </p:sp>
      <p:pic>
        <p:nvPicPr>
          <p:cNvPr id="245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12875"/>
            <a:ext cx="33210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4211638" y="1268413"/>
            <a:ext cx="4391025" cy="936625"/>
          </a:xfrm>
          <a:prstGeom prst="rect">
            <a:avLst/>
          </a:prstGeom>
          <a:solidFill>
            <a:srgbClr val="CAE2FE"/>
          </a:solidFill>
          <a:ln w="9525">
            <a:noFill/>
            <a:miter lim="800000"/>
            <a:headEnd/>
            <a:tailEnd/>
          </a:ln>
        </p:spPr>
        <p:txBody>
          <a:bodyPr/>
          <a:lstStyle/>
          <a:p>
            <a:pPr marL="342900" indent="-342900">
              <a:spcBef>
                <a:spcPct val="20000"/>
              </a:spcBef>
              <a:buClr>
                <a:schemeClr val="bg2"/>
              </a:buClr>
              <a:buSzPct val="75000"/>
              <a:buFont typeface="Wingdings" pitchFamily="2" charset="2"/>
              <a:buNone/>
              <a:defRPr/>
            </a:pPr>
            <a:r>
              <a:rPr lang="pt-BR" sz="2400" kern="0" dirty="0">
                <a:solidFill>
                  <a:srgbClr val="000066"/>
                </a:solidFill>
                <a:latin typeface="Calibri" pitchFamily="34" charset="0"/>
                <a:ea typeface="+mn-ea"/>
                <a:cs typeface="+mn-cs"/>
              </a:rPr>
              <a:t>Reduzir o consumo de recursos naturais pela humanidade?</a:t>
            </a:r>
          </a:p>
        </p:txBody>
      </p:sp>
      <p:sp>
        <p:nvSpPr>
          <p:cNvPr id="5" name="Rectangle 3"/>
          <p:cNvSpPr txBox="1">
            <a:spLocks noChangeArrowheads="1"/>
          </p:cNvSpPr>
          <p:nvPr/>
        </p:nvSpPr>
        <p:spPr bwMode="auto">
          <a:xfrm>
            <a:off x="4284663" y="2349500"/>
            <a:ext cx="4391025" cy="1727200"/>
          </a:xfrm>
          <a:prstGeom prst="rect">
            <a:avLst/>
          </a:prstGeom>
          <a:solidFill>
            <a:srgbClr val="CAE2FE"/>
          </a:solidFill>
          <a:ln w="9525">
            <a:noFill/>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Clr>
                <a:schemeClr val="bg2"/>
              </a:buClr>
              <a:buSzPct val="75000"/>
              <a:buFont typeface="Wingdings" charset="0"/>
              <a:buNone/>
            </a:pPr>
            <a:r>
              <a:rPr lang="pt-BR" sz="2400">
                <a:solidFill>
                  <a:srgbClr val="000066"/>
                </a:solidFill>
                <a:latin typeface="Calibri" charset="0"/>
              </a:rPr>
              <a:t>O que acontecerá com o planeta se a concentração de GHG na atmosfera for de 750 ppm de CO2eq?</a:t>
            </a:r>
          </a:p>
        </p:txBody>
      </p:sp>
      <p:pic>
        <p:nvPicPr>
          <p:cNvPr id="245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4121150"/>
            <a:ext cx="42973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p:txBody>
          <a:bodyPr/>
          <a:lstStyle/>
          <a:p>
            <a:r>
              <a:rPr lang="pt-BR">
                <a:latin typeface="Calibri" charset="0"/>
              </a:rPr>
              <a:t>O que é um problema em Ciência do Sistema Terrestre?</a:t>
            </a:r>
          </a:p>
        </p:txBody>
      </p:sp>
      <p:pic>
        <p:nvPicPr>
          <p:cNvPr id="25603" name="Imagem 6" descr="living_plan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268413"/>
            <a:ext cx="381635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4572000" y="1557338"/>
            <a:ext cx="4391025" cy="2087562"/>
          </a:xfrm>
          <a:prstGeom prst="rect">
            <a:avLst/>
          </a:prstGeom>
          <a:solidFill>
            <a:srgbClr val="CAE2FE"/>
          </a:solidFill>
          <a:ln w="9525">
            <a:noFill/>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Clr>
                <a:schemeClr val="bg2"/>
              </a:buClr>
              <a:buSzPct val="75000"/>
              <a:buFont typeface="Wingdings" charset="0"/>
              <a:buNone/>
            </a:pPr>
            <a:r>
              <a:rPr lang="pt-BR" sz="2400">
                <a:solidFill>
                  <a:srgbClr val="000066"/>
                </a:solidFill>
                <a:latin typeface="Calibri" charset="0"/>
              </a:rPr>
              <a:t>Em que nível vai estar a emissão de GHG do Brasil, dado o padrão atual de consumo e o crescimento esperado da população e da economia?</a:t>
            </a: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4365625"/>
            <a:ext cx="43894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539750" y="4508500"/>
            <a:ext cx="3744913" cy="1368425"/>
          </a:xfrm>
          <a:prstGeom prst="rect">
            <a:avLst/>
          </a:prstGeom>
          <a:solidFill>
            <a:srgbClr val="CAE2FE"/>
          </a:solidFill>
          <a:ln w="9525">
            <a:noFill/>
            <a:miter lim="800000"/>
            <a:headEnd/>
            <a:tailEnd/>
          </a:ln>
        </p:spPr>
        <p:txBody>
          <a:bodyPr/>
          <a:lstStyle/>
          <a:p>
            <a:pPr>
              <a:spcBef>
                <a:spcPts val="0"/>
              </a:spcBef>
              <a:buClr>
                <a:schemeClr val="bg2"/>
              </a:buClr>
              <a:buSzPct val="75000"/>
              <a:buFont typeface="Wingdings" pitchFamily="2" charset="2"/>
              <a:buNone/>
              <a:defRPr/>
            </a:pPr>
            <a:r>
              <a:rPr lang="pt-BR" sz="2400" kern="0" dirty="0">
                <a:solidFill>
                  <a:srgbClr val="000066"/>
                </a:solidFill>
                <a:latin typeface="Calibri" pitchFamily="34" charset="0"/>
                <a:ea typeface="+mn-ea"/>
                <a:cs typeface="+mn-cs"/>
              </a:rPr>
              <a:t>Quais são os incentivos pessoais para reduzir o consumo individual?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p:txBody>
          <a:bodyPr/>
          <a:lstStyle/>
          <a:p>
            <a:r>
              <a:rPr lang="pt-BR">
                <a:latin typeface="Calibri" charset="0"/>
              </a:rPr>
              <a:t>O que é um problema em Ciência do Sistema Terrestre?</a:t>
            </a:r>
          </a:p>
        </p:txBody>
      </p:sp>
      <p:sp>
        <p:nvSpPr>
          <p:cNvPr id="10" name="Rectangle 3"/>
          <p:cNvSpPr txBox="1">
            <a:spLocks noChangeArrowheads="1"/>
          </p:cNvSpPr>
          <p:nvPr/>
        </p:nvSpPr>
        <p:spPr bwMode="auto">
          <a:xfrm>
            <a:off x="611188" y="1628775"/>
            <a:ext cx="3240087" cy="1584325"/>
          </a:xfrm>
          <a:prstGeom prst="rect">
            <a:avLst/>
          </a:prstGeom>
          <a:solidFill>
            <a:srgbClr val="CAE2FE"/>
          </a:solidFill>
          <a:ln w="9525">
            <a:noFill/>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Clr>
                <a:schemeClr val="bg2"/>
              </a:buClr>
              <a:buSzPct val="75000"/>
              <a:buFont typeface="Wingdings" charset="0"/>
              <a:buNone/>
            </a:pPr>
            <a:r>
              <a:rPr lang="pt-BR" sz="2400">
                <a:solidFill>
                  <a:srgbClr val="000066"/>
                </a:solidFill>
                <a:latin typeface="Calibri" charset="0"/>
              </a:rPr>
              <a:t>Como as mudanças ambientais globais podem afetar a segurança alimentar?</a:t>
            </a:r>
          </a:p>
        </p:txBody>
      </p:sp>
      <p:pic>
        <p:nvPicPr>
          <p:cNvPr id="26628" name="Picture 2" descr="http://www.classzone.com/books/earth_science/terc/content/investigations/es0103/images/es0103_p8_earth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0" y="1341438"/>
            <a:ext cx="5048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611188" y="3573463"/>
            <a:ext cx="3240087" cy="1584325"/>
          </a:xfrm>
          <a:prstGeom prst="rect">
            <a:avLst/>
          </a:prstGeom>
          <a:solidFill>
            <a:srgbClr val="CAE2FE"/>
          </a:solidFill>
          <a:ln w="9525">
            <a:noFill/>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Clr>
                <a:schemeClr val="bg2"/>
              </a:buClr>
              <a:buSzPct val="75000"/>
              <a:buFont typeface="Wingdings" charset="0"/>
              <a:buNone/>
            </a:pPr>
            <a:r>
              <a:rPr lang="pt-BR" sz="2400">
                <a:solidFill>
                  <a:srgbClr val="000066"/>
                </a:solidFill>
                <a:latin typeface="Calibri" charset="0"/>
              </a:rPr>
              <a:t>Que adaptações na alimentação do semi-arido serão necessárias num cenário A2-IPCC?</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lstStyle/>
          <a:p>
            <a:r>
              <a:rPr lang="pt-BR">
                <a:latin typeface="Calibri" charset="0"/>
              </a:rPr>
              <a:t>Organização de uma tese em Ciência do Sistema Terrestre</a:t>
            </a:r>
          </a:p>
        </p:txBody>
      </p:sp>
      <p:pic>
        <p:nvPicPr>
          <p:cNvPr id="276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721" t="7726" r="3163" b="8412"/>
          <a:stretch>
            <a:fillRect/>
          </a:stretch>
        </p:blipFill>
        <p:spPr bwMode="auto">
          <a:xfrm>
            <a:off x="3995738" y="908050"/>
            <a:ext cx="54451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827088" y="4149725"/>
            <a:ext cx="7993062" cy="2708275"/>
          </a:xfrm>
          <a:prstGeom prst="rect">
            <a:avLst/>
          </a:prstGeom>
          <a:solidFill>
            <a:srgbClr val="CAE2FE"/>
          </a:solidFill>
          <a:ln w="9525">
            <a:noFill/>
            <a:miter lim="800000"/>
            <a:headEnd/>
            <a:tailEnd/>
          </a:ln>
        </p:spPr>
        <p:txBody>
          <a:bodyPr/>
          <a:lstStyle>
            <a:lvl1pPr marL="457200" indent="-457200"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Clr>
                <a:schemeClr val="bg2"/>
              </a:buClr>
              <a:buSzPct val="75000"/>
              <a:buFont typeface="Wingdings" charset="0"/>
              <a:buAutoNum type="arabicPeriod"/>
            </a:pPr>
            <a:r>
              <a:rPr lang="pt-BR" sz="2400">
                <a:solidFill>
                  <a:srgbClr val="000066"/>
                </a:solidFill>
                <a:latin typeface="Calibri" charset="0"/>
              </a:rPr>
              <a:t>Introdução: problema (situa-lo no contexto da CST)</a:t>
            </a:r>
          </a:p>
          <a:p>
            <a:pPr eaLnBrk="1" hangingPunct="1">
              <a:buClr>
                <a:schemeClr val="bg2"/>
              </a:buClr>
              <a:buSzPct val="75000"/>
              <a:buFont typeface="Wingdings" charset="0"/>
              <a:buAutoNum type="arabicPeriod"/>
            </a:pPr>
            <a:r>
              <a:rPr lang="pt-BR" sz="2400">
                <a:solidFill>
                  <a:srgbClr val="000066"/>
                </a:solidFill>
                <a:latin typeface="Calibri" charset="0"/>
              </a:rPr>
              <a:t>Hipótese (validação do modelo) – revisão bibliográfica (situa sua contribuição)</a:t>
            </a:r>
          </a:p>
          <a:p>
            <a:pPr eaLnBrk="1" hangingPunct="1">
              <a:buClr>
                <a:schemeClr val="bg2"/>
              </a:buClr>
              <a:buSzPct val="75000"/>
              <a:buFont typeface="Wingdings" charset="0"/>
              <a:buAutoNum type="arabicPeriod"/>
            </a:pPr>
            <a:r>
              <a:rPr lang="pt-BR" sz="2400">
                <a:solidFill>
                  <a:srgbClr val="000066"/>
                </a:solidFill>
                <a:latin typeface="Calibri" charset="0"/>
              </a:rPr>
              <a:t>Experimento (survey, análise de dados secundários, rodar seu modelo em várias situações) </a:t>
            </a:r>
          </a:p>
          <a:p>
            <a:pPr eaLnBrk="1" hangingPunct="1">
              <a:buClr>
                <a:schemeClr val="bg2"/>
              </a:buClr>
              <a:buSzPct val="75000"/>
              <a:buFont typeface="Wingdings" charset="0"/>
              <a:buAutoNum type="arabicPeriod"/>
            </a:pPr>
            <a:r>
              <a:rPr lang="pt-BR" sz="2400">
                <a:solidFill>
                  <a:srgbClr val="000066"/>
                </a:solidFill>
                <a:latin typeface="Calibri" charset="0"/>
              </a:rPr>
              <a:t>Resultados e conclusões (</a:t>
            </a:r>
            <a:r>
              <a:rPr lang="pt-BR" sz="2400">
                <a:solidFill>
                  <a:srgbClr val="860000"/>
                </a:solidFill>
                <a:latin typeface="Calibri" charset="0"/>
              </a:rPr>
              <a:t>como sua tese avançou o conhecimento?</a:t>
            </a:r>
            <a:r>
              <a:rPr lang="pt-BR" sz="2400">
                <a:solidFill>
                  <a:srgbClr val="000066"/>
                </a:solidFill>
                <a:latin typeface="Calibri" charset="0"/>
              </a:rPr>
              <a:t>) </a:t>
            </a:r>
          </a:p>
          <a:p>
            <a:pPr eaLnBrk="1" hangingPunct="1">
              <a:buClr>
                <a:schemeClr val="bg2"/>
              </a:buClr>
              <a:buSzPct val="75000"/>
              <a:buFont typeface="Wingdings" charset="0"/>
              <a:buNone/>
            </a:pPr>
            <a:endParaRPr lang="pt-BR" sz="2400">
              <a:solidFill>
                <a:srgbClr val="000066"/>
              </a:solidFill>
              <a:latin typeface="Calibri"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p:txBody>
          <a:bodyPr/>
          <a:lstStyle/>
          <a:p>
            <a:r>
              <a:rPr lang="pt-BR">
                <a:latin typeface="Calibri" charset="0"/>
              </a:rPr>
              <a:t>Organização de uma tese em Ciência do Sistema Terrestre</a:t>
            </a:r>
          </a:p>
        </p:txBody>
      </p:sp>
      <p:pic>
        <p:nvPicPr>
          <p:cNvPr id="2867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721" t="7726" r="3163" b="8412"/>
          <a:stretch>
            <a:fillRect/>
          </a:stretch>
        </p:blipFill>
        <p:spPr bwMode="auto">
          <a:xfrm>
            <a:off x="1835150" y="1196975"/>
            <a:ext cx="7129463"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539750" y="5589588"/>
            <a:ext cx="8604250" cy="1079500"/>
          </a:xfrm>
          <a:prstGeom prst="rect">
            <a:avLst/>
          </a:prstGeom>
          <a:solidFill>
            <a:srgbClr val="CAE2FE"/>
          </a:solidFill>
          <a:ln w="9525">
            <a:noFill/>
            <a:miter lim="800000"/>
            <a:headEnd/>
            <a:tailEnd/>
          </a:ln>
        </p:spPr>
        <p:txBody>
          <a:bodyPr/>
          <a:lstStyle/>
          <a:p>
            <a:pPr>
              <a:spcBef>
                <a:spcPts val="0"/>
              </a:spcBef>
              <a:buClr>
                <a:schemeClr val="bg2"/>
              </a:buClr>
              <a:buSzPct val="75000"/>
              <a:buFont typeface="Wingdings" pitchFamily="2" charset="2"/>
              <a:buNone/>
              <a:defRPr/>
            </a:pPr>
            <a:r>
              <a:rPr lang="pt-BR" sz="2800" i="1" kern="0" dirty="0" err="1">
                <a:solidFill>
                  <a:srgbClr val="860000"/>
                </a:solidFill>
                <a:latin typeface="Calibri" pitchFamily="34" charset="0"/>
                <a:ea typeface="+mn-ea"/>
                <a:cs typeface="+mn-cs"/>
              </a:rPr>
              <a:t>Caveat</a:t>
            </a:r>
            <a:r>
              <a:rPr lang="pt-BR" sz="2800" i="1" kern="0" dirty="0">
                <a:solidFill>
                  <a:srgbClr val="860000"/>
                </a:solidFill>
                <a:latin typeface="Calibri" pitchFamily="34" charset="0"/>
                <a:ea typeface="+mn-ea"/>
                <a:cs typeface="+mn-cs"/>
              </a:rPr>
              <a:t> </a:t>
            </a:r>
            <a:r>
              <a:rPr lang="pt-BR" sz="2800" i="1" kern="0" dirty="0" err="1">
                <a:solidFill>
                  <a:srgbClr val="860000"/>
                </a:solidFill>
                <a:latin typeface="Calibri" pitchFamily="34" charset="0"/>
                <a:ea typeface="+mn-ea"/>
                <a:cs typeface="+mn-cs"/>
              </a:rPr>
              <a:t>emptor</a:t>
            </a:r>
            <a:r>
              <a:rPr lang="pt-BR" sz="2800" kern="0" dirty="0">
                <a:solidFill>
                  <a:srgbClr val="860000"/>
                </a:solidFill>
                <a:latin typeface="Calibri" pitchFamily="34" charset="0"/>
                <a:ea typeface="+mn-ea"/>
                <a:cs typeface="+mn-cs"/>
              </a:rPr>
              <a:t>:  Cuidado com os conceitos num mundo interdisciplinar (ex: vulnerabilidade x </a:t>
            </a:r>
            <a:r>
              <a:rPr lang="pt-BR" sz="2800" kern="0" dirty="0" err="1">
                <a:solidFill>
                  <a:srgbClr val="860000"/>
                </a:solidFill>
                <a:latin typeface="Calibri" pitchFamily="34" charset="0"/>
                <a:ea typeface="+mn-ea"/>
                <a:cs typeface="+mn-cs"/>
              </a:rPr>
              <a:t>resiliência</a:t>
            </a:r>
            <a:r>
              <a:rPr lang="pt-BR" sz="2800" kern="0" dirty="0">
                <a:solidFill>
                  <a:srgbClr val="860000"/>
                </a:solidFill>
                <a:latin typeface="Calibri" pitchFamily="34" charset="0"/>
                <a:ea typeface="+mn-ea"/>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Calibri" charset="0"/>
              </a:rPr>
              <a:t>Siga o método científico!</a:t>
            </a:r>
          </a:p>
        </p:txBody>
      </p:sp>
      <p:sp>
        <p:nvSpPr>
          <p:cNvPr id="29699" name="Rectangle 3"/>
          <p:cNvSpPr>
            <a:spLocks noGrp="1" noChangeArrowheads="1"/>
          </p:cNvSpPr>
          <p:nvPr>
            <p:ph type="body" idx="4294967295"/>
          </p:nvPr>
        </p:nvSpPr>
        <p:spPr>
          <a:xfrm>
            <a:off x="609600" y="4953000"/>
            <a:ext cx="8229600" cy="904875"/>
          </a:xfrm>
          <a:solidFill>
            <a:srgbClr val="D9D9D9"/>
          </a:solidFill>
        </p:spPr>
        <p:txBody>
          <a:bodyPr/>
          <a:lstStyle/>
          <a:p>
            <a:pPr eaLnBrk="1" hangingPunct="1">
              <a:buFont typeface="Wingdings" charset="0"/>
              <a:buNone/>
            </a:pPr>
            <a:r>
              <a:rPr lang="en-US">
                <a:latin typeface="Calibri" charset="0"/>
              </a:rPr>
              <a:t>	O objetivo da Ciência é resolver problemas, e nos tornar menos ignorantes hoje que ontem </a:t>
            </a:r>
          </a:p>
        </p:txBody>
      </p:sp>
      <p:pic>
        <p:nvPicPr>
          <p:cNvPr id="29700" name="Picture 5" descr="http://plato.stanford.edu/entries/popper/pop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400"/>
            <a:ext cx="26955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http://www.junkscience.com/JSJ_Course/jsjudocourse/think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95400"/>
            <a:ext cx="34290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a:t>
            </a:r>
            <a:r>
              <a:rPr lang="en-US" dirty="0" err="1" smtClean="0"/>
              <a:t>princípio</a:t>
            </a:r>
            <a:r>
              <a:rPr lang="en-US" dirty="0" smtClean="0"/>
              <a:t> </a:t>
            </a:r>
            <a:r>
              <a:rPr lang="en-US" dirty="0" err="1" smtClean="0"/>
              <a:t>básico</a:t>
            </a:r>
            <a:r>
              <a:rPr lang="en-US" dirty="0" smtClean="0"/>
              <a:t> da </a:t>
            </a:r>
            <a:r>
              <a:rPr lang="en-US" dirty="0" err="1" smtClean="0"/>
              <a:t>pós-graduação</a:t>
            </a:r>
            <a:endParaRPr lang="en-US" dirty="0"/>
          </a:p>
        </p:txBody>
      </p:sp>
      <p:pic>
        <p:nvPicPr>
          <p:cNvPr id="3" name="Picture 2"/>
          <p:cNvPicPr>
            <a:picLocks noChangeAspect="1"/>
          </p:cNvPicPr>
          <p:nvPr/>
        </p:nvPicPr>
        <p:blipFill>
          <a:blip r:embed="rId2"/>
          <a:stretch>
            <a:fillRect/>
          </a:stretch>
        </p:blipFill>
        <p:spPr>
          <a:xfrm>
            <a:off x="2339752" y="1484784"/>
            <a:ext cx="3672408" cy="3672408"/>
          </a:xfrm>
          <a:prstGeom prst="rect">
            <a:avLst/>
          </a:prstGeom>
        </p:spPr>
      </p:pic>
      <p:sp>
        <p:nvSpPr>
          <p:cNvPr id="4" name="Rectangle 3"/>
          <p:cNvSpPr txBox="1">
            <a:spLocks noChangeArrowheads="1"/>
          </p:cNvSpPr>
          <p:nvPr/>
        </p:nvSpPr>
        <p:spPr bwMode="auto">
          <a:xfrm>
            <a:off x="539750" y="5517232"/>
            <a:ext cx="8352730" cy="1079500"/>
          </a:xfrm>
          <a:prstGeom prst="rect">
            <a:avLst/>
          </a:prstGeom>
          <a:solidFill>
            <a:srgbClr val="CAE2FE"/>
          </a:solidFill>
          <a:ln w="9525">
            <a:noFill/>
            <a:miter lim="800000"/>
            <a:headEnd/>
            <a:tailEnd/>
          </a:ln>
        </p:spPr>
        <p:txBody>
          <a:bodyPr/>
          <a:lstStyle/>
          <a:p>
            <a:pPr>
              <a:spcBef>
                <a:spcPts val="0"/>
              </a:spcBef>
              <a:buClr>
                <a:schemeClr val="bg2"/>
              </a:buClr>
              <a:buSzPct val="75000"/>
              <a:buFont typeface="Wingdings" pitchFamily="2" charset="2"/>
              <a:buNone/>
              <a:defRPr/>
            </a:pPr>
            <a:r>
              <a:rPr lang="pt-BR" sz="2800" kern="0" dirty="0" smtClean="0">
                <a:solidFill>
                  <a:srgbClr val="860000"/>
                </a:solidFill>
                <a:latin typeface="Calibri" pitchFamily="34" charset="0"/>
                <a:ea typeface="+mn-ea"/>
                <a:cs typeface="+mn-cs"/>
              </a:rPr>
              <a:t>A tese é sua, o orientador apenas te mostra caminhos (e às vezes nem isso...)</a:t>
            </a:r>
            <a:endParaRPr lang="pt-BR" sz="2800" kern="0" dirty="0">
              <a:solidFill>
                <a:srgbClr val="860000"/>
              </a:solidFill>
              <a:latin typeface="Calibri" pitchFamily="34" charset="0"/>
              <a:ea typeface="+mn-ea"/>
              <a:cs typeface="+mn-cs"/>
            </a:endParaRPr>
          </a:p>
        </p:txBody>
      </p:sp>
      <p:sp>
        <p:nvSpPr>
          <p:cNvPr id="5" name="TextBox 4"/>
          <p:cNvSpPr txBox="1"/>
          <p:nvPr/>
        </p:nvSpPr>
        <p:spPr>
          <a:xfrm>
            <a:off x="6084168" y="1484784"/>
            <a:ext cx="1752365" cy="307777"/>
          </a:xfrm>
          <a:prstGeom prst="rect">
            <a:avLst/>
          </a:prstGeom>
          <a:noFill/>
        </p:spPr>
        <p:txBody>
          <a:bodyPr wrap="none" rtlCol="0">
            <a:spAutoFit/>
          </a:bodyPr>
          <a:lstStyle/>
          <a:p>
            <a:r>
              <a:rPr lang="en-US" sz="1400" dirty="0" err="1" smtClean="0">
                <a:solidFill>
                  <a:schemeClr val="bg2">
                    <a:lumMod val="75000"/>
                  </a:schemeClr>
                </a:solidFill>
                <a:latin typeface="Calibri"/>
                <a:cs typeface="Calibri"/>
              </a:rPr>
              <a:t>www.jamesyang.com</a:t>
            </a:r>
            <a:endParaRPr lang="en-US" sz="1400" dirty="0">
              <a:solidFill>
                <a:schemeClr val="bg2">
                  <a:lumMod val="75000"/>
                </a:schemeClr>
              </a:solidFill>
              <a:latin typeface="Calibri"/>
              <a:cs typeface="Calibri"/>
            </a:endParaRPr>
          </a:p>
        </p:txBody>
      </p:sp>
    </p:spTree>
    <p:extLst>
      <p:ext uri="{BB962C8B-B14F-4D97-AF65-F5344CB8AC3E}">
        <p14:creationId xmlns:p14="http://schemas.microsoft.com/office/powerpoint/2010/main" val="284708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Como </a:t>
            </a:r>
            <a:r>
              <a:rPr lang="en-US" dirty="0" err="1" smtClean="0"/>
              <a:t>gerenciar</a:t>
            </a:r>
            <a:r>
              <a:rPr lang="en-US" dirty="0" smtClean="0"/>
              <a:t> </a:t>
            </a:r>
            <a:r>
              <a:rPr lang="en-US" dirty="0" err="1" smtClean="0"/>
              <a:t>seu</a:t>
            </a:r>
            <a:r>
              <a:rPr lang="en-US" dirty="0" smtClean="0"/>
              <a:t> </a:t>
            </a:r>
            <a:r>
              <a:rPr lang="en-US" dirty="0" err="1" smtClean="0"/>
              <a:t>orientador</a:t>
            </a:r>
            <a:endParaRPr lang="en-US" dirty="0"/>
          </a:p>
        </p:txBody>
      </p:sp>
      <p:pic>
        <p:nvPicPr>
          <p:cNvPr id="3" name="Picture 2"/>
          <p:cNvPicPr>
            <a:picLocks noChangeAspect="1"/>
          </p:cNvPicPr>
          <p:nvPr/>
        </p:nvPicPr>
        <p:blipFill>
          <a:blip r:embed="rId2"/>
          <a:stretch>
            <a:fillRect/>
          </a:stretch>
        </p:blipFill>
        <p:spPr>
          <a:xfrm>
            <a:off x="762000" y="1778000"/>
            <a:ext cx="7620000" cy="3302000"/>
          </a:xfrm>
          <a:prstGeom prst="rect">
            <a:avLst/>
          </a:prstGeom>
        </p:spPr>
      </p:pic>
      <p:sp>
        <p:nvSpPr>
          <p:cNvPr id="4" name="Rectangle 3"/>
          <p:cNvSpPr txBox="1">
            <a:spLocks noChangeArrowheads="1"/>
          </p:cNvSpPr>
          <p:nvPr/>
        </p:nvSpPr>
        <p:spPr bwMode="auto">
          <a:xfrm>
            <a:off x="539750" y="5517232"/>
            <a:ext cx="8352730" cy="1079500"/>
          </a:xfrm>
          <a:prstGeom prst="rect">
            <a:avLst/>
          </a:prstGeom>
          <a:solidFill>
            <a:srgbClr val="CAE2FE"/>
          </a:solidFill>
          <a:ln w="9525">
            <a:noFill/>
            <a:miter lim="800000"/>
            <a:headEnd/>
            <a:tailEnd/>
          </a:ln>
        </p:spPr>
        <p:txBody>
          <a:bodyPr/>
          <a:lstStyle/>
          <a:p>
            <a:pPr>
              <a:spcBef>
                <a:spcPts val="0"/>
              </a:spcBef>
              <a:buClr>
                <a:schemeClr val="bg2"/>
              </a:buClr>
              <a:buSzPct val="75000"/>
              <a:buFont typeface="Wingdings" pitchFamily="2" charset="2"/>
              <a:buNone/>
              <a:defRPr/>
            </a:pPr>
            <a:r>
              <a:rPr lang="pt-BR" sz="2800" kern="0" dirty="0" smtClean="0">
                <a:solidFill>
                  <a:srgbClr val="860000"/>
                </a:solidFill>
                <a:latin typeface="Calibri" pitchFamily="34" charset="0"/>
                <a:ea typeface="+mn-ea"/>
                <a:cs typeface="+mn-cs"/>
              </a:rPr>
              <a:t>Mantenha reuniões regulares com seu orientador (pelo menos uma vez por mês)</a:t>
            </a:r>
            <a:endParaRPr lang="pt-BR" sz="2800" kern="0" dirty="0">
              <a:solidFill>
                <a:srgbClr val="860000"/>
              </a:solidFill>
              <a:latin typeface="Calibri" pitchFamily="34" charset="0"/>
              <a:ea typeface="+mn-ea"/>
              <a:cs typeface="+mn-cs"/>
            </a:endParaRPr>
          </a:p>
        </p:txBody>
      </p:sp>
    </p:spTree>
    <p:extLst>
      <p:ext uri="{BB962C8B-B14F-4D97-AF65-F5344CB8AC3E}">
        <p14:creationId xmlns:p14="http://schemas.microsoft.com/office/powerpoint/2010/main" val="391671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685800" y="381000"/>
            <a:ext cx="8153400" cy="990600"/>
          </a:xfrm>
        </p:spPr>
        <p:txBody>
          <a:bodyPr/>
          <a:lstStyle/>
          <a:p>
            <a:r>
              <a:rPr lang="pt-BR">
                <a:latin typeface="Calibri" charset="0"/>
              </a:rPr>
              <a:t>Com um bom problema e uma boa metodologia, quase tudo se publica...</a:t>
            </a:r>
          </a:p>
        </p:txBody>
      </p:sp>
      <p:pic>
        <p:nvPicPr>
          <p:cNvPr id="819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1752600"/>
            <a:ext cx="41544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tângulo 4"/>
          <p:cNvSpPr>
            <a:spLocks noChangeArrowheads="1"/>
          </p:cNvSpPr>
          <p:nvPr/>
        </p:nvSpPr>
        <p:spPr bwMode="auto">
          <a:xfrm>
            <a:off x="2133600" y="5943600"/>
            <a:ext cx="4572000" cy="52387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latin typeface="Humnst777 BT" charset="0"/>
              </a:rPr>
              <a:t>Qual é o seu problema?</a:t>
            </a:r>
            <a:endParaRPr lang="pt-BR" sz="2800">
              <a:latin typeface="Humnst777 BT"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a:t>
            </a:r>
            <a:r>
              <a:rPr lang="en-US" dirty="0" err="1" smtClean="0"/>
              <a:t>documentos</a:t>
            </a:r>
            <a:r>
              <a:rPr lang="en-US" dirty="0" smtClean="0"/>
              <a:t> </a:t>
            </a:r>
            <a:r>
              <a:rPr lang="en-US" dirty="0" err="1" smtClean="0"/>
              <a:t>para</a:t>
            </a:r>
            <a:r>
              <a:rPr lang="en-US" dirty="0" smtClean="0"/>
              <a:t> </a:t>
            </a:r>
            <a:r>
              <a:rPr lang="en-US" dirty="0" err="1" smtClean="0"/>
              <a:t>seu</a:t>
            </a:r>
            <a:r>
              <a:rPr lang="en-US" dirty="0" smtClean="0"/>
              <a:t> </a:t>
            </a:r>
            <a:r>
              <a:rPr lang="en-US" dirty="0" err="1" smtClean="0"/>
              <a:t>orientador</a:t>
            </a:r>
            <a:endParaRPr lang="en-US" dirty="0"/>
          </a:p>
        </p:txBody>
      </p:sp>
      <p:sp>
        <p:nvSpPr>
          <p:cNvPr id="4" name="Rectangle 3"/>
          <p:cNvSpPr txBox="1">
            <a:spLocks noChangeArrowheads="1"/>
          </p:cNvSpPr>
          <p:nvPr/>
        </p:nvSpPr>
        <p:spPr bwMode="auto">
          <a:xfrm>
            <a:off x="539750" y="5517232"/>
            <a:ext cx="8352730" cy="1079500"/>
          </a:xfrm>
          <a:prstGeom prst="rect">
            <a:avLst/>
          </a:prstGeom>
          <a:solidFill>
            <a:srgbClr val="CAE2FE"/>
          </a:solidFill>
          <a:ln w="9525">
            <a:noFill/>
            <a:miter lim="800000"/>
            <a:headEnd/>
            <a:tailEnd/>
          </a:ln>
        </p:spPr>
        <p:txBody>
          <a:bodyPr/>
          <a:lstStyle/>
          <a:p>
            <a:pPr>
              <a:spcBef>
                <a:spcPts val="0"/>
              </a:spcBef>
              <a:buClr>
                <a:schemeClr val="bg2"/>
              </a:buClr>
              <a:buSzPct val="75000"/>
              <a:buFont typeface="Wingdings" pitchFamily="2" charset="2"/>
              <a:buNone/>
              <a:defRPr/>
            </a:pPr>
            <a:r>
              <a:rPr lang="pt-BR" sz="2800" kern="0" dirty="0" smtClean="0">
                <a:solidFill>
                  <a:srgbClr val="860000"/>
                </a:solidFill>
                <a:latin typeface="Calibri" pitchFamily="34" charset="0"/>
                <a:ea typeface="+mn-ea"/>
                <a:cs typeface="+mn-cs"/>
              </a:rPr>
              <a:t>Os documentos são para você confirmar seu progresso, e não para receber elogios do orientador</a:t>
            </a:r>
            <a:endParaRPr lang="pt-BR" sz="2800" kern="0" dirty="0">
              <a:solidFill>
                <a:srgbClr val="860000"/>
              </a:solidFill>
              <a:latin typeface="Calibri" pitchFamily="34" charset="0"/>
              <a:ea typeface="+mn-ea"/>
              <a:cs typeface="+mn-cs"/>
            </a:endParaRPr>
          </a:p>
        </p:txBody>
      </p:sp>
      <p:pic>
        <p:nvPicPr>
          <p:cNvPr id="5" name="Picture 4"/>
          <p:cNvPicPr>
            <a:picLocks noChangeAspect="1"/>
          </p:cNvPicPr>
          <p:nvPr/>
        </p:nvPicPr>
        <p:blipFill>
          <a:blip r:embed="rId2"/>
          <a:stretch>
            <a:fillRect/>
          </a:stretch>
        </p:blipFill>
        <p:spPr>
          <a:xfrm>
            <a:off x="762000" y="1778000"/>
            <a:ext cx="7620000" cy="3302000"/>
          </a:xfrm>
          <a:prstGeom prst="rect">
            <a:avLst/>
          </a:prstGeom>
        </p:spPr>
      </p:pic>
    </p:spTree>
    <p:extLst>
      <p:ext uri="{BB962C8B-B14F-4D97-AF65-F5344CB8AC3E}">
        <p14:creationId xmlns:p14="http://schemas.microsoft.com/office/powerpoint/2010/main" val="2541014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Como </a:t>
            </a:r>
            <a:r>
              <a:rPr lang="en-US" dirty="0" err="1" smtClean="0"/>
              <a:t>gerenciar</a:t>
            </a:r>
            <a:r>
              <a:rPr lang="en-US" dirty="0"/>
              <a:t> </a:t>
            </a:r>
            <a:r>
              <a:rPr lang="en-US" dirty="0" err="1" smtClean="0"/>
              <a:t>sua</a:t>
            </a:r>
            <a:r>
              <a:rPr lang="en-US" dirty="0" smtClean="0"/>
              <a:t> </a:t>
            </a:r>
            <a:r>
              <a:rPr lang="en-US" dirty="0" err="1" smtClean="0"/>
              <a:t>ansiedade</a:t>
            </a:r>
            <a:r>
              <a:rPr lang="en-US" dirty="0" smtClean="0"/>
              <a:t>?</a:t>
            </a:r>
            <a:endParaRPr lang="en-US" dirty="0"/>
          </a:p>
        </p:txBody>
      </p:sp>
      <p:pic>
        <p:nvPicPr>
          <p:cNvPr id="3" name="Picture 2"/>
          <p:cNvPicPr>
            <a:picLocks noChangeAspect="1"/>
          </p:cNvPicPr>
          <p:nvPr/>
        </p:nvPicPr>
        <p:blipFill>
          <a:blip r:embed="rId2"/>
          <a:stretch>
            <a:fillRect/>
          </a:stretch>
        </p:blipFill>
        <p:spPr>
          <a:xfrm>
            <a:off x="762000" y="1778000"/>
            <a:ext cx="7620000" cy="3302000"/>
          </a:xfrm>
          <a:prstGeom prst="rect">
            <a:avLst/>
          </a:prstGeom>
        </p:spPr>
      </p:pic>
    </p:spTree>
    <p:extLst>
      <p:ext uri="{BB962C8B-B14F-4D97-AF65-F5344CB8AC3E}">
        <p14:creationId xmlns:p14="http://schemas.microsoft.com/office/powerpoint/2010/main" val="3675771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a:xfrm>
            <a:off x="2647950" y="5400675"/>
            <a:ext cx="6172200" cy="928688"/>
          </a:xfrm>
        </p:spPr>
        <p:txBody>
          <a:bodyPr/>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umnst777 BT" charset="0"/>
              </a:rPr>
              <a:t>Metodologia de Pesquisa Científica</a:t>
            </a:r>
            <a:br>
              <a:rPr lang="en-GB" sz="2000">
                <a:solidFill>
                  <a:srgbClr val="000000"/>
                </a:solidFill>
                <a:latin typeface="Humnst777 BT" charset="0"/>
              </a:rPr>
            </a:br>
            <a:r>
              <a:rPr lang="en-GB" sz="2000">
                <a:solidFill>
                  <a:srgbClr val="000000"/>
                </a:solidFill>
                <a:latin typeface="Humnst777 BT" charset="0"/>
              </a:rPr>
              <a:t>Prof. Dr. Gilberto Câmara </a:t>
            </a:r>
            <a:br>
              <a:rPr lang="en-GB" sz="2000">
                <a:solidFill>
                  <a:srgbClr val="000000"/>
                </a:solidFill>
                <a:latin typeface="Humnst777 BT" charset="0"/>
              </a:rPr>
            </a:br>
            <a:r>
              <a:rPr lang="en-GB" sz="2000">
                <a:solidFill>
                  <a:srgbClr val="000000"/>
                </a:solidFill>
                <a:latin typeface="Humnst777 BT" charset="0"/>
              </a:rPr>
              <a:t>Aluno: Sérgio Souza Costa</a:t>
            </a:r>
          </a:p>
        </p:txBody>
      </p:sp>
      <p:sp>
        <p:nvSpPr>
          <p:cNvPr id="3075" name="Text Box 2"/>
          <p:cNvSpPr txBox="1">
            <a:spLocks noChangeArrowheads="1"/>
          </p:cNvSpPr>
          <p:nvPr/>
        </p:nvSpPr>
        <p:spPr bwMode="auto">
          <a:xfrm>
            <a:off x="1584325" y="2519363"/>
            <a:ext cx="6921500" cy="1260475"/>
          </a:xfrm>
          <a:prstGeom prst="rect">
            <a:avLst/>
          </a:prstGeom>
          <a:noFill/>
          <a:ln w="9525">
            <a:noFill/>
            <a:round/>
            <a:headEnd/>
            <a:tailEnd/>
          </a:ln>
        </p:spPr>
        <p:txBody>
          <a:bodyPr wrap="none"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ヒラギノ角ゴ Pro W3"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9pPr>
          </a:lstStyle>
          <a:p>
            <a:pPr algn="ctr" eaLnBrk="1" hangingPunct="1"/>
            <a:r>
              <a:rPr lang="en-GB" sz="3200" b="1">
                <a:solidFill>
                  <a:srgbClr val="000000"/>
                </a:solidFill>
                <a:latin typeface="Humnst777 BT" charset="0"/>
              </a:rPr>
              <a:t>Análise de Tese: ....</a:t>
            </a:r>
          </a:p>
        </p:txBody>
      </p:sp>
      <p:sp>
        <p:nvSpPr>
          <p:cNvPr id="53252" name="Text Box 3"/>
          <p:cNvSpPr txBox="1">
            <a:spLocks noChangeArrowheads="1"/>
          </p:cNvSpPr>
          <p:nvPr/>
        </p:nvSpPr>
        <p:spPr bwMode="auto">
          <a:xfrm>
            <a:off x="1568450" y="4446588"/>
            <a:ext cx="58118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ヒラギノ角ゴ Pro W3"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Arial" charset="0"/>
                <a:cs typeface="Arial" charset="0"/>
              </a:defRPr>
            </a:lvl9pPr>
          </a:lstStyle>
          <a:p>
            <a:pPr eaLnBrk="1" hangingPunct="1">
              <a:lnSpc>
                <a:spcPct val="101000"/>
              </a:lnSpc>
              <a:buClr>
                <a:srgbClr val="FFFFFF"/>
              </a:buClr>
              <a:buFont typeface="Humnst777 BT" charset="0"/>
              <a:buNone/>
            </a:pPr>
            <a:r>
              <a:rPr lang="en-GB" sz="2000" b="1">
                <a:solidFill>
                  <a:srgbClr val="000000"/>
                </a:solidFill>
                <a:latin typeface="Humnst777 BT" charset="0"/>
              </a:rPr>
              <a:t>Tese da aluna .....</a:t>
            </a:r>
          </a:p>
        </p:txBody>
      </p:sp>
    </p:spTree>
    <p:extLst>
      <p:ext uri="{BB962C8B-B14F-4D97-AF65-F5344CB8AC3E}">
        <p14:creationId xmlns:p14="http://schemas.microsoft.com/office/powerpoint/2010/main" val="9177953"/>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idx="4294967295"/>
          </p:nvPr>
        </p:nvSpPr>
        <p:spPr>
          <a:xfrm>
            <a:off x="714375" y="357188"/>
            <a:ext cx="8964613" cy="547687"/>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latin typeface="Calibri" charset="0"/>
              </a:rPr>
              <a:t>Existe algum problema científico?</a:t>
            </a:r>
          </a:p>
        </p:txBody>
      </p:sp>
      <p:sp>
        <p:nvSpPr>
          <p:cNvPr id="54275" name="Rectangle 2"/>
          <p:cNvSpPr>
            <a:spLocks noGrp="1" noChangeArrowheads="1"/>
          </p:cNvSpPr>
          <p:nvPr>
            <p:ph type="body" idx="4294967295"/>
          </p:nvPr>
        </p:nvSpPr>
        <p:spPr>
          <a:xfrm>
            <a:off x="171450" y="981075"/>
            <a:ext cx="8794750" cy="5403850"/>
          </a:xfrm>
        </p:spPr>
        <p:txBody>
          <a:bodyPr/>
          <a:lstStyle/>
          <a:p>
            <a:pPr algn="ct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Calibri" charset="0"/>
            </a:endParaRPr>
          </a:p>
          <a:p>
            <a:pPr algn="ct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Calibri" charset="0"/>
            </a:endParaRPr>
          </a:p>
          <a:p>
            <a:pPr algn="ct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Calibri" charset="0"/>
            </a:endParaRPr>
          </a:p>
          <a:p>
            <a:pP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Calibri" charset="0"/>
            </a:endParaRPr>
          </a:p>
          <a:p>
            <a:pPr algn="ct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u="sng">
              <a:latin typeface="Calibri" charset="0"/>
            </a:endParaRPr>
          </a:p>
          <a:p>
            <a:pPr algn="ct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u="sng">
              <a:latin typeface="Calibri" charset="0"/>
            </a:endParaRPr>
          </a:p>
          <a:p>
            <a:pPr algn="ct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u="sng">
              <a:latin typeface="Calibri" charset="0"/>
            </a:endParaRPr>
          </a:p>
          <a:p>
            <a:pP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u="sng">
              <a:latin typeface="Calibri" charset="0"/>
            </a:endParaRPr>
          </a:p>
          <a:p>
            <a:pP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Calibri" charset="0"/>
            </a:endParaRPr>
          </a:p>
        </p:txBody>
      </p:sp>
      <p:sp>
        <p:nvSpPr>
          <p:cNvPr id="54276" name="Text Box 11"/>
          <p:cNvSpPr txBox="1">
            <a:spLocks noChangeArrowheads="1"/>
          </p:cNvSpPr>
          <p:nvPr/>
        </p:nvSpPr>
        <p:spPr bwMode="auto">
          <a:xfrm>
            <a:off x="4467225" y="2071688"/>
            <a:ext cx="4676775" cy="954087"/>
          </a:xfrm>
          <a:prstGeom prst="rect">
            <a:avLst/>
          </a:prstGeom>
          <a:gradFill rotWithShape="1">
            <a:gsLst>
              <a:gs pos="0">
                <a:srgbClr val="00B8FF"/>
              </a:gs>
              <a:gs pos="100000">
                <a:srgbClr val="D1F2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800">
                <a:solidFill>
                  <a:srgbClr val="000000"/>
                </a:solidFill>
                <a:latin typeface="Calibri" charset="0"/>
              </a:rPr>
              <a:t>Sim, a inexistência de uma metodologia para ...</a:t>
            </a:r>
            <a:endParaRPr lang="pt-BR" sz="2800">
              <a:solidFill>
                <a:srgbClr val="000000"/>
              </a:solidFill>
              <a:latin typeface="Calibri" charset="0"/>
            </a:endParaRPr>
          </a:p>
        </p:txBody>
      </p:sp>
      <p:sp>
        <p:nvSpPr>
          <p:cNvPr id="54277" name="Text Box 13"/>
          <p:cNvSpPr txBox="1">
            <a:spLocks noChangeArrowheads="1"/>
          </p:cNvSpPr>
          <p:nvPr/>
        </p:nvSpPr>
        <p:spPr bwMode="auto">
          <a:xfrm>
            <a:off x="928688" y="5500688"/>
            <a:ext cx="7343775" cy="954087"/>
          </a:xfrm>
          <a:prstGeom prst="rect">
            <a:avLst/>
          </a:prstGeom>
          <a:gradFill rotWithShape="1">
            <a:gsLst>
              <a:gs pos="0">
                <a:srgbClr val="FF0000"/>
              </a:gs>
              <a:gs pos="100000">
                <a:srgbClr val="FFF0F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800">
                <a:solidFill>
                  <a:srgbClr val="000000"/>
                </a:solidFill>
                <a:latin typeface="Calibri" charset="0"/>
              </a:rPr>
              <a:t>Contudo, a pergunta científica não foi explicitamente expressa.</a:t>
            </a:r>
            <a:endParaRPr lang="pt-BR" sz="2800">
              <a:solidFill>
                <a:srgbClr val="000000"/>
              </a:solidFill>
              <a:latin typeface="Calibri" charset="0"/>
            </a:endParaRPr>
          </a:p>
        </p:txBody>
      </p:sp>
      <p:pic>
        <p:nvPicPr>
          <p:cNvPr id="5427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1143000"/>
            <a:ext cx="36163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859974"/>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idx="4294967295"/>
          </p:nvPr>
        </p:nvSpPr>
        <p:spPr>
          <a:xfrm>
            <a:off x="714375" y="357188"/>
            <a:ext cx="8964613" cy="547687"/>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Calibri" charset="0"/>
              </a:rPr>
              <a:t>Qual foi a hipótese do trabalho ?</a:t>
            </a:r>
          </a:p>
        </p:txBody>
      </p:sp>
      <p:sp>
        <p:nvSpPr>
          <p:cNvPr id="55299" name="Rectangle 2"/>
          <p:cNvSpPr>
            <a:spLocks noGrp="1" noChangeArrowheads="1"/>
          </p:cNvSpPr>
          <p:nvPr>
            <p:ph type="body" idx="4294967295"/>
          </p:nvPr>
        </p:nvSpPr>
        <p:spPr>
          <a:xfrm>
            <a:off x="171450" y="981075"/>
            <a:ext cx="8794750" cy="5403850"/>
          </a:xfrm>
        </p:spPr>
        <p:txBody>
          <a:bodyPr/>
          <a:lstStyle/>
          <a:p>
            <a:pP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a:latin typeface="Calibri" charset="0"/>
            </a:endParaRPr>
          </a:p>
          <a:p>
            <a:pP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a:latin typeface="Calibri" charset="0"/>
            </a:endParaRPr>
          </a:p>
          <a:p>
            <a:pP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a:latin typeface="Calibri" charset="0"/>
            </a:endParaRPr>
          </a:p>
          <a:p>
            <a:pP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sz="2800">
              <a:latin typeface="Calibri" charset="0"/>
            </a:endParaRPr>
          </a:p>
        </p:txBody>
      </p:sp>
      <p:pic>
        <p:nvPicPr>
          <p:cNvPr id="553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12875"/>
            <a:ext cx="22987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8"/>
          <p:cNvSpPr txBox="1">
            <a:spLocks noChangeArrowheads="1"/>
          </p:cNvSpPr>
          <p:nvPr/>
        </p:nvSpPr>
        <p:spPr bwMode="auto">
          <a:xfrm>
            <a:off x="3132138" y="1916113"/>
            <a:ext cx="5472112" cy="954087"/>
          </a:xfrm>
          <a:prstGeom prst="rect">
            <a:avLst/>
          </a:prstGeom>
          <a:gradFill rotWithShape="1">
            <a:gsLst>
              <a:gs pos="0">
                <a:srgbClr val="FF0000"/>
              </a:gs>
              <a:gs pos="100000">
                <a:srgbClr val="FFD1D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pt-BR" sz="2800" b="1">
                <a:solidFill>
                  <a:srgbClr val="000000"/>
                </a:solidFill>
                <a:latin typeface="Calibri" charset="0"/>
              </a:rPr>
              <a:t>Não foi apresentada nenhuma hipótese explicita no texto</a:t>
            </a:r>
          </a:p>
        </p:txBody>
      </p:sp>
      <p:sp>
        <p:nvSpPr>
          <p:cNvPr id="55302" name="Text Box 9"/>
          <p:cNvSpPr txBox="1">
            <a:spLocks noChangeArrowheads="1"/>
          </p:cNvSpPr>
          <p:nvPr/>
        </p:nvSpPr>
        <p:spPr bwMode="auto">
          <a:xfrm>
            <a:off x="539750" y="4149725"/>
            <a:ext cx="7705725" cy="1384300"/>
          </a:xfrm>
          <a:prstGeom prst="rect">
            <a:avLst/>
          </a:prstGeom>
          <a:gradFill rotWithShape="1">
            <a:gsLst>
              <a:gs pos="0">
                <a:srgbClr val="00B8FF"/>
              </a:gs>
              <a:gs pos="100000">
                <a:srgbClr val="D1F2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pt-BR" sz="2800" b="1">
                <a:solidFill>
                  <a:srgbClr val="000000"/>
                </a:solidFill>
                <a:latin typeface="Calibri" charset="0"/>
              </a:rPr>
              <a:t>Uma possível hipótese seria:</a:t>
            </a:r>
          </a:p>
          <a:p>
            <a:pPr eaLnBrk="1" hangingPunct="1"/>
            <a:endParaRPr lang="pt-BR" sz="2800" b="1">
              <a:solidFill>
                <a:srgbClr val="000000"/>
              </a:solidFill>
              <a:latin typeface="Calibri" charset="0"/>
            </a:endParaRPr>
          </a:p>
          <a:p>
            <a:pPr lvl="1" eaLnBrk="1" hangingPunct="1"/>
            <a:r>
              <a:rPr lang="ja-JP" altLang="pt-BR" sz="2800" i="1">
                <a:solidFill>
                  <a:srgbClr val="000000"/>
                </a:solidFill>
                <a:latin typeface="Calibri" charset="0"/>
                <a:ea typeface="ヒラギノ角ゴ Pro W3" charset="0"/>
              </a:rPr>
              <a:t>“</a:t>
            </a:r>
            <a:r>
              <a:rPr lang="pt-BR" sz="2800" i="1">
                <a:solidFill>
                  <a:srgbClr val="000000"/>
                </a:solidFill>
                <a:latin typeface="Calibri" charset="0"/>
                <a:ea typeface="ヒラギノ角ゴ Pro W3" charset="0"/>
              </a:rPr>
              <a:t>Pode-se substituir ....</a:t>
            </a:r>
            <a:r>
              <a:rPr lang="ja-JP" altLang="pt-BR" sz="2800" i="1">
                <a:solidFill>
                  <a:srgbClr val="000000"/>
                </a:solidFill>
                <a:latin typeface="Calibri" charset="0"/>
                <a:ea typeface="ヒラギノ角ゴ Pro W3" charset="0"/>
              </a:rPr>
              <a:t>”</a:t>
            </a:r>
            <a:endParaRPr lang="pt-BR" sz="2800" i="1">
              <a:solidFill>
                <a:srgbClr val="000000"/>
              </a:solidFill>
              <a:latin typeface="Calibri" charset="0"/>
              <a:ea typeface="ヒラギノ角ゴ Pro W3" charset="0"/>
            </a:endParaRPr>
          </a:p>
        </p:txBody>
      </p:sp>
    </p:spTree>
    <p:extLst>
      <p:ext uri="{BB962C8B-B14F-4D97-AF65-F5344CB8AC3E}">
        <p14:creationId xmlns:p14="http://schemas.microsoft.com/office/powerpoint/2010/main" val="37211960"/>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ph type="title"/>
          </p:nvPr>
        </p:nvSpPr>
        <p:spPr>
          <a:xfrm>
            <a:off x="714375" y="428625"/>
            <a:ext cx="8964613" cy="54768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Calibri" charset="0"/>
              </a:rPr>
              <a:t>Existiu algum experimento para validação?</a:t>
            </a:r>
          </a:p>
        </p:txBody>
      </p:sp>
      <p:sp>
        <p:nvSpPr>
          <p:cNvPr id="56323" name="Rectangle 2"/>
          <p:cNvSpPr>
            <a:spLocks noChangeArrowheads="1"/>
          </p:cNvSpPr>
          <p:nvPr>
            <p:ph type="body" idx="1"/>
          </p:nvPr>
        </p:nvSpPr>
        <p:spPr>
          <a:xfrm>
            <a:off x="171450" y="1079500"/>
            <a:ext cx="8972550" cy="6196013"/>
          </a:xfrm>
        </p:spPr>
        <p:txBody>
          <a:bodyPr/>
          <a:lstStyle/>
          <a:p>
            <a:pPr eaLnBrk="1" hangingPunct="1">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Calibri" charset="0"/>
            </a:endParaRPr>
          </a:p>
          <a:p>
            <a:pPr eaLnBrk="1" hangingPunct="1">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Calibri" charset="0"/>
            </a:endParaRPr>
          </a:p>
          <a:p>
            <a:pPr eaLnBrk="1" hangingPunct="1">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Calibri" charset="0"/>
            </a:endParaRPr>
          </a:p>
          <a:p>
            <a:pPr eaLnBrk="1" hangingPunct="1">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Calibri" charset="0"/>
            </a:endParaRPr>
          </a:p>
          <a:p>
            <a:pPr eaLnBrk="1" hangingPunct="1">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Calibri" charset="0"/>
            </a:endParaRPr>
          </a:p>
          <a:p>
            <a:pPr eaLnBrk="1" hangingPunct="1">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atin typeface="Calibri" charset="0"/>
            </a:endParaRPr>
          </a:p>
        </p:txBody>
      </p:sp>
      <p:pic>
        <p:nvPicPr>
          <p:cNvPr id="563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125538"/>
            <a:ext cx="439261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6325" name="Text Box 7"/>
          <p:cNvSpPr txBox="1">
            <a:spLocks noChangeArrowheads="1"/>
          </p:cNvSpPr>
          <p:nvPr/>
        </p:nvSpPr>
        <p:spPr bwMode="auto">
          <a:xfrm>
            <a:off x="642938" y="4221163"/>
            <a:ext cx="8250237" cy="1570037"/>
          </a:xfrm>
          <a:prstGeom prst="rect">
            <a:avLst/>
          </a:prstGeom>
          <a:solidFill>
            <a:srgbClr val="8AFE8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400">
                <a:solidFill>
                  <a:srgbClr val="000000"/>
                </a:solidFill>
                <a:latin typeface="Calibri" charset="0"/>
              </a:rPr>
              <a:t>Sim, foi aplicada ao modelo...</a:t>
            </a:r>
          </a:p>
          <a:p>
            <a:pPr eaLnBrk="1" hangingPunct="1"/>
            <a:endParaRPr lang="en-GB" sz="2400">
              <a:solidFill>
                <a:srgbClr val="000000"/>
              </a:solidFill>
              <a:latin typeface="Calibri" charset="0"/>
            </a:endParaRPr>
          </a:p>
          <a:p>
            <a:pPr eaLnBrk="1" hangingPunct="1"/>
            <a:r>
              <a:rPr lang="en-GB" sz="2400">
                <a:solidFill>
                  <a:srgbClr val="000000"/>
                </a:solidFill>
                <a:latin typeface="Calibri" charset="0"/>
              </a:rPr>
              <a:t>Apresentaram-se os ganhos de desempenho em cada passo, bem como sua pertinência.</a:t>
            </a:r>
            <a:endParaRPr lang="pt-BR" sz="2400">
              <a:solidFill>
                <a:srgbClr val="000000"/>
              </a:solidFill>
              <a:latin typeface="Calibri" charset="0"/>
            </a:endParaRPr>
          </a:p>
        </p:txBody>
      </p:sp>
    </p:spTree>
    <p:extLst>
      <p:ext uri="{BB962C8B-B14F-4D97-AF65-F5344CB8AC3E}">
        <p14:creationId xmlns:p14="http://schemas.microsoft.com/office/powerpoint/2010/main" val="1603446162"/>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idx="4294967295"/>
          </p:nvPr>
        </p:nvSpPr>
        <p:spPr>
          <a:xfrm>
            <a:off x="642938" y="357188"/>
            <a:ext cx="8964612" cy="547687"/>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Calibri" charset="0"/>
              </a:rPr>
              <a:t>Existe alguma refutação ou confirmação ?</a:t>
            </a:r>
          </a:p>
        </p:txBody>
      </p:sp>
      <p:sp>
        <p:nvSpPr>
          <p:cNvPr id="57347" name="Rectangle 2"/>
          <p:cNvSpPr>
            <a:spLocks noGrp="1" noChangeArrowheads="1"/>
          </p:cNvSpPr>
          <p:nvPr>
            <p:ph type="body" idx="4294967295"/>
          </p:nvPr>
        </p:nvSpPr>
        <p:spPr>
          <a:xfrm>
            <a:off x="714375" y="4929188"/>
            <a:ext cx="8043863" cy="1500187"/>
          </a:xfrm>
          <a:solidFill>
            <a:srgbClr val="8AFE8A"/>
          </a:solidFill>
        </p:spPr>
        <p:txBody>
          <a:bodyPr/>
          <a:lstStyle/>
          <a:p>
            <a:pP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sz="2800">
                <a:latin typeface="Calibri" charset="0"/>
              </a:rPr>
              <a:t>Considerado a </a:t>
            </a:r>
            <a:r>
              <a:rPr lang="pt-BR" sz="2800" i="1">
                <a:latin typeface="Calibri" charset="0"/>
              </a:rPr>
              <a:t>hipótese estipulada</a:t>
            </a:r>
            <a:r>
              <a:rPr lang="pt-BR" sz="2800">
                <a:latin typeface="Calibri" charset="0"/>
              </a:rPr>
              <a:t>, a autora faz a seguinte constatação: (...)</a:t>
            </a:r>
            <a:endParaRPr lang="pt-BR" sz="2800" i="1">
              <a:latin typeface="Calibri" charset="0"/>
            </a:endParaRPr>
          </a:p>
          <a:p>
            <a:pPr eaLnBrk="1" hangingPunct="1">
              <a:lnSpc>
                <a:spcPct val="141000"/>
              </a:lnSpc>
              <a:buFont typeface="Wingdings"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t-BR">
              <a:latin typeface="Calibri" charset="0"/>
            </a:endParaRPr>
          </a:p>
        </p:txBody>
      </p:sp>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000125"/>
            <a:ext cx="4256087"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490458"/>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pt-BR" sz="2800">
                <a:latin typeface="Calibri" charset="0"/>
              </a:rPr>
              <a:t>Organização de Proposta de Tese</a:t>
            </a:r>
          </a:p>
        </p:txBody>
      </p:sp>
      <p:sp>
        <p:nvSpPr>
          <p:cNvPr id="16386" name="Rectangle 3"/>
          <p:cNvSpPr>
            <a:spLocks noGrp="1" noChangeArrowheads="1"/>
          </p:cNvSpPr>
          <p:nvPr>
            <p:ph type="body" idx="4294967295"/>
          </p:nvPr>
        </p:nvSpPr>
        <p:spPr>
          <a:xfrm>
            <a:off x="838200" y="1214438"/>
            <a:ext cx="4195763" cy="4576762"/>
          </a:xfrm>
          <a:solidFill>
            <a:srgbClr val="D9D9D9"/>
          </a:solidFill>
        </p:spPr>
        <p:txBody>
          <a:bodyPr/>
          <a:lstStyle/>
          <a:p>
            <a:pPr marL="457200" indent="-457200" eaLnBrk="1" hangingPunct="1">
              <a:buFont typeface="Wingdings" charset="0"/>
              <a:buNone/>
            </a:pPr>
            <a:r>
              <a:rPr lang="pt-BR" sz="2400">
                <a:solidFill>
                  <a:srgbClr val="000066"/>
                </a:solidFill>
                <a:latin typeface="Calibri" charset="0"/>
              </a:rPr>
              <a:t>1. </a:t>
            </a:r>
            <a:r>
              <a:rPr lang="pt-BR" sz="2400">
                <a:solidFill>
                  <a:srgbClr val="6C0000"/>
                </a:solidFill>
                <a:latin typeface="Calibri" charset="0"/>
              </a:rPr>
              <a:t>Introdução: Qual é o problema científico?</a:t>
            </a:r>
          </a:p>
          <a:p>
            <a:pPr marL="457200" indent="-457200" eaLnBrk="1" hangingPunct="1">
              <a:buFont typeface="Wingdings" charset="0"/>
              <a:buNone/>
            </a:pPr>
            <a:r>
              <a:rPr lang="pt-BR" sz="2400">
                <a:solidFill>
                  <a:srgbClr val="000066"/>
                </a:solidFill>
                <a:latin typeface="Calibri" charset="0"/>
              </a:rPr>
              <a:t>2.  Metodologia</a:t>
            </a:r>
          </a:p>
          <a:p>
            <a:pPr lvl="1" eaLnBrk="1" hangingPunct="1"/>
            <a:r>
              <a:rPr lang="pt-BR" sz="2000">
                <a:solidFill>
                  <a:srgbClr val="000066"/>
                </a:solidFill>
                <a:latin typeface="Calibri" charset="0"/>
              </a:rPr>
              <a:t>Revisão Bibliográfica (resumida)</a:t>
            </a:r>
          </a:p>
          <a:p>
            <a:pPr lvl="1" eaLnBrk="1" hangingPunct="1"/>
            <a:r>
              <a:rPr lang="pt-BR" sz="2000">
                <a:solidFill>
                  <a:srgbClr val="000066"/>
                </a:solidFill>
                <a:latin typeface="Calibri" charset="0"/>
              </a:rPr>
              <a:t>Hipótese proposta</a:t>
            </a:r>
          </a:p>
          <a:p>
            <a:pPr lvl="1" eaLnBrk="1" hangingPunct="1"/>
            <a:r>
              <a:rPr lang="pt-BR" sz="2000">
                <a:solidFill>
                  <a:srgbClr val="000066"/>
                </a:solidFill>
                <a:latin typeface="Calibri" charset="0"/>
              </a:rPr>
              <a:t>Contribuição da tese</a:t>
            </a:r>
          </a:p>
          <a:p>
            <a:pPr marL="457200" indent="-457200" eaLnBrk="1" hangingPunct="1">
              <a:buFont typeface="Wingdings" charset="0"/>
              <a:buNone/>
            </a:pPr>
            <a:r>
              <a:rPr lang="pt-BR" sz="2400">
                <a:solidFill>
                  <a:srgbClr val="000066"/>
                </a:solidFill>
                <a:latin typeface="Calibri" charset="0"/>
              </a:rPr>
              <a:t>3.  Proposta de Experimento (estudo de caso)</a:t>
            </a:r>
          </a:p>
          <a:p>
            <a:pPr lvl="1" eaLnBrk="1" hangingPunct="1"/>
            <a:r>
              <a:rPr lang="pt-BR" sz="2000">
                <a:solidFill>
                  <a:srgbClr val="000066"/>
                </a:solidFill>
                <a:latin typeface="Calibri" charset="0"/>
              </a:rPr>
              <a:t>Descrição da Área de Estudo</a:t>
            </a:r>
          </a:p>
          <a:p>
            <a:pPr lvl="1" eaLnBrk="1" hangingPunct="1"/>
            <a:r>
              <a:rPr lang="pt-BR" sz="2000">
                <a:solidFill>
                  <a:srgbClr val="000066"/>
                </a:solidFill>
                <a:latin typeface="Calibri" charset="0"/>
              </a:rPr>
              <a:t>Materiais (imagens, etc...)</a:t>
            </a:r>
          </a:p>
          <a:p>
            <a:pPr marL="457200" indent="-457200" eaLnBrk="1" hangingPunct="1">
              <a:buFont typeface="Wingdings" charset="0"/>
              <a:buNone/>
            </a:pPr>
            <a:r>
              <a:rPr lang="pt-BR" sz="2400">
                <a:solidFill>
                  <a:srgbClr val="000066"/>
                </a:solidFill>
                <a:latin typeface="Calibri" charset="0"/>
              </a:rPr>
              <a:t>4.  Resultados esperados</a:t>
            </a:r>
          </a:p>
        </p:txBody>
      </p:sp>
      <p:sp>
        <p:nvSpPr>
          <p:cNvPr id="16387" name="Retângulo 3"/>
          <p:cNvSpPr>
            <a:spLocks noChangeArrowheads="1"/>
          </p:cNvSpPr>
          <p:nvPr/>
        </p:nvSpPr>
        <p:spPr bwMode="auto">
          <a:xfrm>
            <a:off x="1219200" y="5943600"/>
            <a:ext cx="6357938" cy="83026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a:solidFill>
                  <a:srgbClr val="6C0000"/>
                </a:solidFill>
                <a:latin typeface="Calibri" charset="0"/>
              </a:rPr>
              <a:t>Definir o problema científico é o essencial na proposta de tese </a:t>
            </a:r>
          </a:p>
        </p:txBody>
      </p:sp>
      <p:pic>
        <p:nvPicPr>
          <p:cNvPr id="16388" name="Picture 16" descr="http://www.psfk.com/wp-content/uploads/2009/01/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0296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pPr eaLnBrk="1" hangingPunct="1"/>
            <a:r>
              <a:rPr lang="pt-BR" sz="2800">
                <a:latin typeface="Calibri" charset="0"/>
              </a:rPr>
              <a:t>Organização proposta de Teses em Geociências</a:t>
            </a:r>
          </a:p>
        </p:txBody>
      </p:sp>
      <p:sp>
        <p:nvSpPr>
          <p:cNvPr id="12290" name="Rectangle 3"/>
          <p:cNvSpPr>
            <a:spLocks noGrp="1" noChangeArrowheads="1"/>
          </p:cNvSpPr>
          <p:nvPr>
            <p:ph type="body" idx="4294967295"/>
          </p:nvPr>
        </p:nvSpPr>
        <p:spPr>
          <a:xfrm>
            <a:off x="533400" y="1214438"/>
            <a:ext cx="4500563" cy="4500562"/>
          </a:xfrm>
          <a:solidFill>
            <a:srgbClr val="D9D9D9"/>
          </a:solidFill>
        </p:spPr>
        <p:txBody>
          <a:bodyPr/>
          <a:lstStyle/>
          <a:p>
            <a:pPr marL="457200" indent="-457200" eaLnBrk="1" hangingPunct="1">
              <a:buFont typeface="ZapfHumnst BT" charset="0"/>
              <a:buAutoNum type="arabicPeriod"/>
            </a:pPr>
            <a:r>
              <a:rPr lang="pt-BR" sz="2400">
                <a:solidFill>
                  <a:srgbClr val="000066"/>
                </a:solidFill>
                <a:latin typeface="Calibri" charset="0"/>
              </a:rPr>
              <a:t>Introdução: Problema científico</a:t>
            </a:r>
          </a:p>
          <a:p>
            <a:pPr marL="457200" indent="-457200" eaLnBrk="1" hangingPunct="1">
              <a:buFont typeface="ZapfHumnst BT" charset="0"/>
              <a:buAutoNum type="arabicPeriod"/>
            </a:pPr>
            <a:r>
              <a:rPr lang="pt-BR" sz="2400">
                <a:solidFill>
                  <a:srgbClr val="000066"/>
                </a:solidFill>
                <a:latin typeface="Calibri" charset="0"/>
              </a:rPr>
              <a:t>Metodologia</a:t>
            </a:r>
          </a:p>
          <a:p>
            <a:pPr marL="914400" lvl="1" indent="-457200" eaLnBrk="1" hangingPunct="1">
              <a:buFont typeface="Wingdings" charset="0"/>
              <a:buNone/>
            </a:pPr>
            <a:r>
              <a:rPr lang="pt-BR" sz="2000">
                <a:solidFill>
                  <a:srgbClr val="000066"/>
                </a:solidFill>
                <a:latin typeface="Calibri" charset="0"/>
              </a:rPr>
              <a:t>Revisão Bibliográfica</a:t>
            </a:r>
          </a:p>
          <a:p>
            <a:pPr marL="914400" lvl="1" indent="-457200" eaLnBrk="1" hangingPunct="1">
              <a:buFont typeface="Wingdings" charset="0"/>
              <a:buNone/>
            </a:pPr>
            <a:r>
              <a:rPr lang="pt-BR" sz="2000">
                <a:solidFill>
                  <a:srgbClr val="000066"/>
                </a:solidFill>
                <a:latin typeface="Calibri" charset="0"/>
              </a:rPr>
              <a:t>Hipótese proposta</a:t>
            </a:r>
          </a:p>
          <a:p>
            <a:pPr marL="914400" lvl="1" indent="-457200" eaLnBrk="1" hangingPunct="1">
              <a:buFont typeface="Wingdings" charset="0"/>
              <a:buNone/>
            </a:pPr>
            <a:r>
              <a:rPr lang="pt-BR" sz="2000">
                <a:solidFill>
                  <a:srgbClr val="000066"/>
                </a:solidFill>
                <a:latin typeface="Calibri" charset="0"/>
              </a:rPr>
              <a:t>Contribuição da tese</a:t>
            </a:r>
          </a:p>
          <a:p>
            <a:pPr marL="457200" indent="-457200" eaLnBrk="1" hangingPunct="1">
              <a:buFont typeface="ZapfHumnst BT" charset="0"/>
              <a:buAutoNum type="arabicPeriod"/>
            </a:pPr>
            <a:r>
              <a:rPr lang="pt-BR" sz="2400">
                <a:solidFill>
                  <a:srgbClr val="000066"/>
                </a:solidFill>
                <a:latin typeface="Calibri" charset="0"/>
              </a:rPr>
              <a:t>Experimento (estudo de caso)</a:t>
            </a:r>
          </a:p>
          <a:p>
            <a:pPr marL="914400" lvl="1" indent="-457200" eaLnBrk="1" hangingPunct="1">
              <a:buFont typeface="Wingdings" charset="0"/>
              <a:buNone/>
            </a:pPr>
            <a:r>
              <a:rPr lang="pt-BR" sz="2000">
                <a:solidFill>
                  <a:srgbClr val="000066"/>
                </a:solidFill>
                <a:latin typeface="Calibri" charset="0"/>
              </a:rPr>
              <a:t>Descrição da Área de Estudo</a:t>
            </a:r>
          </a:p>
          <a:p>
            <a:pPr marL="914400" lvl="1" indent="-457200" eaLnBrk="1" hangingPunct="1">
              <a:buFont typeface="Wingdings" charset="0"/>
              <a:buNone/>
            </a:pPr>
            <a:r>
              <a:rPr lang="pt-BR" sz="2000">
                <a:solidFill>
                  <a:srgbClr val="000066"/>
                </a:solidFill>
                <a:latin typeface="Calibri" charset="0"/>
              </a:rPr>
              <a:t>Materiais (imagens, etc...)</a:t>
            </a:r>
          </a:p>
          <a:p>
            <a:pPr marL="457200" indent="-457200" eaLnBrk="1" hangingPunct="1">
              <a:buFont typeface="ZapfHumnst BT" charset="0"/>
              <a:buAutoNum type="arabicPeriod"/>
            </a:pPr>
            <a:r>
              <a:rPr lang="pt-BR" sz="2400">
                <a:solidFill>
                  <a:srgbClr val="000066"/>
                </a:solidFill>
                <a:latin typeface="Calibri" charset="0"/>
              </a:rPr>
              <a:t>Resultados</a:t>
            </a:r>
          </a:p>
          <a:p>
            <a:pPr marL="457200" indent="-457200" eaLnBrk="1" hangingPunct="1">
              <a:buFont typeface="ZapfHumnst BT" charset="0"/>
              <a:buAutoNum type="arabicPeriod"/>
            </a:pPr>
            <a:r>
              <a:rPr lang="pt-BR" sz="2400">
                <a:solidFill>
                  <a:srgbClr val="000066"/>
                </a:solidFill>
                <a:latin typeface="Calibri" charset="0"/>
              </a:rPr>
              <a:t>Conclusões e Estudos Futuros</a:t>
            </a:r>
          </a:p>
          <a:p>
            <a:pPr marL="457200" indent="-457200" eaLnBrk="1" hangingPunct="1">
              <a:buFont typeface="ZapfHumnst BT" charset="0"/>
              <a:buAutoNum type="arabicPeriod"/>
            </a:pPr>
            <a:endParaRPr lang="pt-BR" sz="2400">
              <a:solidFill>
                <a:srgbClr val="000066"/>
              </a:solidFill>
              <a:latin typeface="Calibri" charset="0"/>
            </a:endParaRPr>
          </a:p>
        </p:txBody>
      </p:sp>
      <p:sp>
        <p:nvSpPr>
          <p:cNvPr id="12291" name="Retângulo 3"/>
          <p:cNvSpPr>
            <a:spLocks noChangeArrowheads="1"/>
          </p:cNvSpPr>
          <p:nvPr/>
        </p:nvSpPr>
        <p:spPr bwMode="auto">
          <a:xfrm>
            <a:off x="2133600" y="5791200"/>
            <a:ext cx="6357938" cy="83026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a:solidFill>
                  <a:srgbClr val="6C0000"/>
                </a:solidFill>
                <a:latin typeface="Calibri" charset="0"/>
              </a:rPr>
              <a:t>Separar a pergunta e a hipótese (que são gerais) do experimento (que usa dados específicos)</a:t>
            </a:r>
          </a:p>
        </p:txBody>
      </p:sp>
      <p:grpSp>
        <p:nvGrpSpPr>
          <p:cNvPr id="12292" name="Grupo 13"/>
          <p:cNvGrpSpPr>
            <a:grpSpLocks/>
          </p:cNvGrpSpPr>
          <p:nvPr/>
        </p:nvGrpSpPr>
        <p:grpSpPr bwMode="auto">
          <a:xfrm>
            <a:off x="5048250" y="1214438"/>
            <a:ext cx="4095750" cy="3875087"/>
            <a:chOff x="1476375" y="1196975"/>
            <a:chExt cx="6335713" cy="5091113"/>
          </a:xfrm>
        </p:grpSpPr>
        <p:pic>
          <p:nvPicPr>
            <p:cNvPr id="1229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96975"/>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2641747" y="2654299"/>
              <a:ext cx="1556349" cy="44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r>
                <a:rPr lang="de-DE" sz="1600" b="1">
                  <a:solidFill>
                    <a:schemeClr val="bg2"/>
                  </a:solidFill>
                  <a:latin typeface="Calibri" charset="0"/>
                </a:rPr>
                <a:t>Problema</a:t>
              </a:r>
              <a:endParaRPr lang="en-US" sz="1600" b="1">
                <a:solidFill>
                  <a:schemeClr val="bg2"/>
                </a:solidFill>
                <a:latin typeface="Calibri" charset="0"/>
              </a:endParaRPr>
            </a:p>
          </p:txBody>
        </p:sp>
        <p:sp>
          <p:nvSpPr>
            <p:cNvPr id="12295" name="Text Box 7"/>
            <p:cNvSpPr txBox="1">
              <a:spLocks noChangeArrowheads="1"/>
            </p:cNvSpPr>
            <p:nvPr/>
          </p:nvSpPr>
          <p:spPr bwMode="auto">
            <a:xfrm>
              <a:off x="4714874" y="2728912"/>
              <a:ext cx="1550114" cy="44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r>
                <a:rPr lang="de-DE" sz="1600" b="1">
                  <a:solidFill>
                    <a:schemeClr val="bg2"/>
                  </a:solidFill>
                  <a:latin typeface="Calibri" charset="0"/>
                </a:rPr>
                <a:t>Hipótese</a:t>
              </a:r>
              <a:endParaRPr lang="en-US" sz="1600" b="1">
                <a:solidFill>
                  <a:schemeClr val="bg2"/>
                </a:solidFill>
                <a:latin typeface="Calibri" charset="0"/>
              </a:endParaRPr>
            </a:p>
          </p:txBody>
        </p:sp>
        <p:sp>
          <p:nvSpPr>
            <p:cNvPr id="12296" name="Text Box 8"/>
            <p:cNvSpPr txBox="1">
              <a:spLocks noChangeArrowheads="1"/>
            </p:cNvSpPr>
            <p:nvPr/>
          </p:nvSpPr>
          <p:spPr bwMode="auto">
            <a:xfrm>
              <a:off x="4571997" y="4191000"/>
              <a:ext cx="2135017" cy="44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r>
                <a:rPr lang="de-DE" sz="1600" b="1">
                  <a:solidFill>
                    <a:schemeClr val="bg2"/>
                  </a:solidFill>
                  <a:latin typeface="Calibri" charset="0"/>
                </a:rPr>
                <a:t>Experimento</a:t>
              </a:r>
              <a:endParaRPr lang="en-US" sz="1600" b="1">
                <a:solidFill>
                  <a:schemeClr val="bg2"/>
                </a:solidFill>
                <a:latin typeface="Calibri" charset="0"/>
              </a:endParaRPr>
            </a:p>
          </p:txBody>
        </p:sp>
        <p:sp>
          <p:nvSpPr>
            <p:cNvPr id="12297" name="Text Box 9"/>
            <p:cNvSpPr txBox="1">
              <a:spLocks noChangeArrowheads="1"/>
            </p:cNvSpPr>
            <p:nvPr/>
          </p:nvSpPr>
          <p:spPr bwMode="auto">
            <a:xfrm>
              <a:off x="2738821" y="4410980"/>
              <a:ext cx="2026101" cy="76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r>
                <a:rPr lang="de-DE" sz="1600" b="1">
                  <a:solidFill>
                    <a:schemeClr val="bg2"/>
                  </a:solidFill>
                  <a:latin typeface="Calibri" charset="0"/>
                </a:rPr>
                <a:t>Resultados e </a:t>
              </a:r>
            </a:p>
            <a:p>
              <a:pPr algn="ctr"/>
              <a:r>
                <a:rPr lang="de-DE" sz="1600" b="1">
                  <a:solidFill>
                    <a:schemeClr val="bg2"/>
                  </a:solidFill>
                  <a:latin typeface="Calibri" charset="0"/>
                </a:rPr>
                <a:t>Conclusões</a:t>
              </a:r>
            </a:p>
          </p:txBody>
        </p:sp>
        <p:sp>
          <p:nvSpPr>
            <p:cNvPr id="12298" name="Line 10"/>
            <p:cNvSpPr>
              <a:spLocks noChangeShapeType="1"/>
            </p:cNvSpPr>
            <p:nvPr/>
          </p:nvSpPr>
          <p:spPr bwMode="auto">
            <a:xfrm>
              <a:off x="3606800" y="2203450"/>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2"/>
            <p:cNvSpPr>
              <a:spLocks noChangeShapeType="1"/>
            </p:cNvSpPr>
            <p:nvPr/>
          </p:nvSpPr>
          <p:spPr bwMode="auto">
            <a:xfrm>
              <a:off x="6323013" y="2836863"/>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300" name="Line 15"/>
            <p:cNvSpPr>
              <a:spLocks noChangeShapeType="1"/>
            </p:cNvSpPr>
            <p:nvPr/>
          </p:nvSpPr>
          <p:spPr bwMode="auto">
            <a:xfrm>
              <a:off x="3579813" y="5443538"/>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301" name="Line 16"/>
            <p:cNvSpPr>
              <a:spLocks noChangeShapeType="1"/>
            </p:cNvSpPr>
            <p:nvPr/>
          </p:nvSpPr>
          <p:spPr bwMode="auto">
            <a:xfrm flipV="1">
              <a:off x="2427288" y="3717925"/>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4459442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r>
              <a:rPr lang="pt-BR">
                <a:latin typeface="Calibri" charset="0"/>
              </a:rPr>
              <a:t>Qual é o nosso contexto de estudo?</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3" y="1125538"/>
            <a:ext cx="32654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Imagem 7" descr="terraview_3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196975"/>
            <a:ext cx="334645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tângulo 5"/>
          <p:cNvSpPr>
            <a:spLocks noChangeArrowheads="1"/>
          </p:cNvSpPr>
          <p:nvPr/>
        </p:nvSpPr>
        <p:spPr bwMode="auto">
          <a:xfrm>
            <a:off x="611188" y="1125538"/>
            <a:ext cx="3571875" cy="400050"/>
          </a:xfrm>
          <a:prstGeom prst="rect">
            <a:avLst/>
          </a:prstGeom>
          <a:solidFill>
            <a:srgbClr val="B4D5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000066"/>
                </a:solidFill>
                <a:latin typeface="Calibri" charset="0"/>
              </a:rPr>
              <a:t>Sensoriamento Remoto</a:t>
            </a:r>
            <a:endParaRPr lang="pt-BR" sz="2000">
              <a:solidFill>
                <a:srgbClr val="000066"/>
              </a:solidFill>
              <a:latin typeface="Calibri" charset="0"/>
            </a:endParaRPr>
          </a:p>
        </p:txBody>
      </p:sp>
      <p:sp>
        <p:nvSpPr>
          <p:cNvPr id="9222" name="Retângulo 6"/>
          <p:cNvSpPr>
            <a:spLocks noChangeArrowheads="1"/>
          </p:cNvSpPr>
          <p:nvPr/>
        </p:nvSpPr>
        <p:spPr bwMode="auto">
          <a:xfrm>
            <a:off x="6084888" y="4365625"/>
            <a:ext cx="2808287" cy="708025"/>
          </a:xfrm>
          <a:prstGeom prst="rect">
            <a:avLst/>
          </a:prstGeom>
          <a:solidFill>
            <a:srgbClr val="B4D5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000066"/>
                </a:solidFill>
                <a:latin typeface="Calibri" charset="0"/>
              </a:rPr>
              <a:t>Geoinformática</a:t>
            </a:r>
          </a:p>
          <a:p>
            <a:pPr algn="ctr"/>
            <a:r>
              <a:rPr lang="en-US" sz="2000">
                <a:solidFill>
                  <a:srgbClr val="000066"/>
                </a:solidFill>
                <a:latin typeface="Calibri" charset="0"/>
              </a:rPr>
              <a:t>(Computação)</a:t>
            </a:r>
            <a:endParaRPr lang="pt-BR" sz="2000">
              <a:solidFill>
                <a:srgbClr val="000066"/>
              </a:solidFill>
              <a:latin typeface="Calibri" charset="0"/>
            </a:endParaRPr>
          </a:p>
        </p:txBody>
      </p:sp>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838575"/>
            <a:ext cx="29622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tângulo 6"/>
          <p:cNvSpPr>
            <a:spLocks noChangeArrowheads="1"/>
          </p:cNvSpPr>
          <p:nvPr/>
        </p:nvSpPr>
        <p:spPr bwMode="auto">
          <a:xfrm>
            <a:off x="4284663" y="5876925"/>
            <a:ext cx="3887787" cy="400050"/>
          </a:xfrm>
          <a:prstGeom prst="rect">
            <a:avLst/>
          </a:prstGeom>
          <a:solidFill>
            <a:srgbClr val="B4D5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000066"/>
                </a:solidFill>
                <a:latin typeface="Calibri" charset="0"/>
              </a:rPr>
              <a:t>Ciência do Sistema Terrestre</a:t>
            </a:r>
            <a:endParaRPr lang="pt-BR" sz="2000">
              <a:solidFill>
                <a:srgbClr val="000066"/>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pt-BR">
                <a:latin typeface="Calibri" charset="0"/>
              </a:rPr>
              <a:t>Sensoriamento Remoto</a:t>
            </a:r>
          </a:p>
        </p:txBody>
      </p:sp>
      <p:sp>
        <p:nvSpPr>
          <p:cNvPr id="10243" name="Rectangle 3"/>
          <p:cNvSpPr>
            <a:spLocks noGrp="1" noChangeArrowheads="1"/>
          </p:cNvSpPr>
          <p:nvPr>
            <p:ph type="body" idx="4294967295"/>
          </p:nvPr>
        </p:nvSpPr>
        <p:spPr>
          <a:xfrm>
            <a:off x="914400" y="4572000"/>
            <a:ext cx="8229600" cy="1714500"/>
          </a:xfrm>
          <a:solidFill>
            <a:srgbClr val="D9D9D9"/>
          </a:solidFill>
        </p:spPr>
        <p:txBody>
          <a:bodyPr/>
          <a:lstStyle/>
          <a:p>
            <a:pPr eaLnBrk="1" hangingPunct="1">
              <a:buFont typeface="Wingdings" charset="0"/>
              <a:buNone/>
            </a:pPr>
            <a:r>
              <a:rPr lang="pt-BR">
                <a:latin typeface="Calibri" charset="0"/>
              </a:rPr>
              <a:t>	Remote Sensing involves gathering data and information about the physical "world" by detecting and measuring radiation, particles, and fields associated with objects located beyond the immediate vicinity of the sensor device(s).</a:t>
            </a:r>
          </a:p>
          <a:p>
            <a:pPr eaLnBrk="1" hangingPunct="1">
              <a:buFont typeface="Wingdings" charset="0"/>
              <a:buNone/>
            </a:pPr>
            <a:r>
              <a:rPr lang="pt-BR">
                <a:latin typeface="Calibri" charset="0"/>
              </a:rPr>
              <a:t>  </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1143000"/>
            <a:ext cx="4381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pt-BR" sz="2800">
                <a:latin typeface="Calibri" charset="0"/>
              </a:rPr>
              <a:t>Organização tradicional de Teses em SR</a:t>
            </a:r>
          </a:p>
        </p:txBody>
      </p:sp>
      <p:sp>
        <p:nvSpPr>
          <p:cNvPr id="11267" name="Rectangle 3"/>
          <p:cNvSpPr>
            <a:spLocks noGrp="1" noChangeArrowheads="1"/>
          </p:cNvSpPr>
          <p:nvPr>
            <p:ph type="body" idx="4294967295"/>
          </p:nvPr>
        </p:nvSpPr>
        <p:spPr>
          <a:xfrm>
            <a:off x="500063" y="1500188"/>
            <a:ext cx="4533900" cy="2786062"/>
          </a:xfrm>
          <a:solidFill>
            <a:srgbClr val="D9D9D9"/>
          </a:solidFill>
        </p:spPr>
        <p:txBody>
          <a:bodyPr/>
          <a:lstStyle/>
          <a:p>
            <a:pPr eaLnBrk="1" hangingPunct="1"/>
            <a:r>
              <a:rPr lang="pt-BR">
                <a:latin typeface="Calibri" charset="0"/>
              </a:rPr>
              <a:t>Introdução</a:t>
            </a:r>
          </a:p>
          <a:p>
            <a:pPr eaLnBrk="1" hangingPunct="1"/>
            <a:r>
              <a:rPr lang="pt-BR">
                <a:latin typeface="Calibri" charset="0"/>
              </a:rPr>
              <a:t>Revisão Bibliográfica</a:t>
            </a:r>
          </a:p>
          <a:p>
            <a:pPr eaLnBrk="1" hangingPunct="1"/>
            <a:r>
              <a:rPr lang="pt-BR">
                <a:latin typeface="Calibri" charset="0"/>
              </a:rPr>
              <a:t>Descrição da Área de Estudo</a:t>
            </a:r>
          </a:p>
          <a:p>
            <a:pPr eaLnBrk="1" hangingPunct="1"/>
            <a:r>
              <a:rPr lang="pt-BR">
                <a:latin typeface="Calibri" charset="0"/>
              </a:rPr>
              <a:t>Materiais e Métodos</a:t>
            </a:r>
          </a:p>
          <a:p>
            <a:pPr eaLnBrk="1" hangingPunct="1"/>
            <a:r>
              <a:rPr lang="pt-BR">
                <a:latin typeface="Calibri" charset="0"/>
              </a:rPr>
              <a:t>Resultados e Discussões</a:t>
            </a:r>
          </a:p>
          <a:p>
            <a:pPr eaLnBrk="1" hangingPunct="1"/>
            <a:r>
              <a:rPr lang="pt-BR">
                <a:latin typeface="Calibri" charset="0"/>
              </a:rPr>
              <a:t>Conclusões e Estudos Futuros</a:t>
            </a:r>
          </a:p>
          <a:p>
            <a:pPr eaLnBrk="1" hangingPunct="1">
              <a:buFont typeface="Wingdings" charset="0"/>
              <a:buNone/>
            </a:pPr>
            <a:endParaRPr lang="pt-BR">
              <a:latin typeface="Calibri" charset="0"/>
            </a:endParaRPr>
          </a:p>
        </p:txBody>
      </p:sp>
      <p:sp>
        <p:nvSpPr>
          <p:cNvPr id="11268" name="Retângulo 3"/>
          <p:cNvSpPr>
            <a:spLocks noChangeArrowheads="1"/>
          </p:cNvSpPr>
          <p:nvPr/>
        </p:nvSpPr>
        <p:spPr bwMode="auto">
          <a:xfrm>
            <a:off x="857250" y="5357813"/>
            <a:ext cx="6357938" cy="83026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b="1">
                <a:solidFill>
                  <a:srgbClr val="C00000"/>
                </a:solidFill>
                <a:latin typeface="Calibri" charset="0"/>
              </a:rPr>
              <a:t>Será esta organização reflete o método científico?</a:t>
            </a:r>
          </a:p>
        </p:txBody>
      </p:sp>
      <p:grpSp>
        <p:nvGrpSpPr>
          <p:cNvPr id="11269" name="Grupo 13"/>
          <p:cNvGrpSpPr>
            <a:grpSpLocks/>
          </p:cNvGrpSpPr>
          <p:nvPr/>
        </p:nvGrpSpPr>
        <p:grpSpPr bwMode="auto">
          <a:xfrm>
            <a:off x="5048250" y="1214438"/>
            <a:ext cx="4095750" cy="3875087"/>
            <a:chOff x="1476375" y="1196975"/>
            <a:chExt cx="6335713" cy="5091113"/>
          </a:xfrm>
        </p:grpSpPr>
        <p:pic>
          <p:nvPicPr>
            <p:cNvPr id="1127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96975"/>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6"/>
            <p:cNvSpPr txBox="1">
              <a:spLocks noChangeArrowheads="1"/>
            </p:cNvSpPr>
            <p:nvPr/>
          </p:nvSpPr>
          <p:spPr bwMode="auto">
            <a:xfrm>
              <a:off x="2644775" y="2654299"/>
              <a:ext cx="1550295"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Problema</a:t>
              </a:r>
              <a:endParaRPr lang="en-US" sz="1400" b="1">
                <a:solidFill>
                  <a:schemeClr val="bg2"/>
                </a:solidFill>
                <a:latin typeface="Humnst777 BT" charset="0"/>
              </a:endParaRPr>
            </a:p>
          </p:txBody>
        </p:sp>
        <p:sp>
          <p:nvSpPr>
            <p:cNvPr id="11272" name="Text Box 7"/>
            <p:cNvSpPr txBox="1">
              <a:spLocks noChangeArrowheads="1"/>
            </p:cNvSpPr>
            <p:nvPr/>
          </p:nvSpPr>
          <p:spPr bwMode="auto">
            <a:xfrm>
              <a:off x="4714873" y="2728913"/>
              <a:ext cx="1550114"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Hipótese</a:t>
              </a:r>
              <a:endParaRPr lang="en-US" sz="1400" b="1">
                <a:solidFill>
                  <a:schemeClr val="bg2"/>
                </a:solidFill>
                <a:latin typeface="Humnst777 BT" charset="0"/>
              </a:endParaRPr>
            </a:p>
          </p:txBody>
        </p:sp>
        <p:sp>
          <p:nvSpPr>
            <p:cNvPr id="11273" name="Text Box 8"/>
            <p:cNvSpPr txBox="1">
              <a:spLocks noChangeArrowheads="1"/>
            </p:cNvSpPr>
            <p:nvPr/>
          </p:nvSpPr>
          <p:spPr bwMode="auto">
            <a:xfrm>
              <a:off x="4571998" y="4191000"/>
              <a:ext cx="2135016" cy="40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Experimento</a:t>
              </a:r>
              <a:endParaRPr lang="en-US" sz="1400" b="1">
                <a:solidFill>
                  <a:schemeClr val="bg2"/>
                </a:solidFill>
                <a:latin typeface="Humnst777 BT" charset="0"/>
              </a:endParaRPr>
            </a:p>
          </p:txBody>
        </p:sp>
        <p:sp>
          <p:nvSpPr>
            <p:cNvPr id="11274" name="Text Box 9"/>
            <p:cNvSpPr txBox="1">
              <a:spLocks noChangeArrowheads="1"/>
            </p:cNvSpPr>
            <p:nvPr/>
          </p:nvSpPr>
          <p:spPr bwMode="auto">
            <a:xfrm>
              <a:off x="2728756" y="4410980"/>
              <a:ext cx="2046232" cy="68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de-DE" sz="1400" b="1">
                  <a:solidFill>
                    <a:schemeClr val="bg2"/>
                  </a:solidFill>
                  <a:latin typeface="Humnst777 BT" charset="0"/>
                </a:rPr>
                <a:t>Resultados e </a:t>
              </a:r>
            </a:p>
            <a:p>
              <a:pPr algn="ctr"/>
              <a:r>
                <a:rPr lang="de-DE" sz="1400" b="1">
                  <a:solidFill>
                    <a:schemeClr val="bg2"/>
                  </a:solidFill>
                  <a:latin typeface="Humnst777 BT" charset="0"/>
                </a:rPr>
                <a:t>Conclusões</a:t>
              </a:r>
            </a:p>
          </p:txBody>
        </p:sp>
        <p:sp>
          <p:nvSpPr>
            <p:cNvPr id="11275" name="Line 10"/>
            <p:cNvSpPr>
              <a:spLocks noChangeShapeType="1"/>
            </p:cNvSpPr>
            <p:nvPr/>
          </p:nvSpPr>
          <p:spPr bwMode="auto">
            <a:xfrm>
              <a:off x="3606800" y="2203450"/>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276" name="Line 12"/>
            <p:cNvSpPr>
              <a:spLocks noChangeShapeType="1"/>
            </p:cNvSpPr>
            <p:nvPr/>
          </p:nvSpPr>
          <p:spPr bwMode="auto">
            <a:xfrm>
              <a:off x="6323013" y="2836863"/>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277" name="Line 15"/>
            <p:cNvSpPr>
              <a:spLocks noChangeShapeType="1"/>
            </p:cNvSpPr>
            <p:nvPr/>
          </p:nvSpPr>
          <p:spPr bwMode="auto">
            <a:xfrm>
              <a:off x="3579813" y="5443538"/>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278" name="Line 16"/>
            <p:cNvSpPr>
              <a:spLocks noChangeShapeType="1"/>
            </p:cNvSpPr>
            <p:nvPr/>
          </p:nvSpPr>
          <p:spPr bwMode="auto">
            <a:xfrm flipV="1">
              <a:off x="2427288" y="3717925"/>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pt-BR" sz="2800">
                <a:latin typeface="Calibri" charset="0"/>
              </a:rPr>
              <a:t>Organização tradicional de Teses em SR</a:t>
            </a:r>
          </a:p>
        </p:txBody>
      </p:sp>
      <p:sp>
        <p:nvSpPr>
          <p:cNvPr id="12291" name="Rectangle 3"/>
          <p:cNvSpPr>
            <a:spLocks noGrp="1" noChangeArrowheads="1"/>
          </p:cNvSpPr>
          <p:nvPr>
            <p:ph type="body" idx="4294967295"/>
          </p:nvPr>
        </p:nvSpPr>
        <p:spPr>
          <a:xfrm>
            <a:off x="642938" y="1357313"/>
            <a:ext cx="4429125" cy="2714625"/>
          </a:xfrm>
          <a:solidFill>
            <a:srgbClr val="D9D9D9"/>
          </a:solidFill>
        </p:spPr>
        <p:txBody>
          <a:bodyPr/>
          <a:lstStyle/>
          <a:p>
            <a:pPr eaLnBrk="1" hangingPunct="1"/>
            <a:r>
              <a:rPr lang="pt-BR">
                <a:latin typeface="Calibri" charset="0"/>
              </a:rPr>
              <a:t>Introdução</a:t>
            </a:r>
          </a:p>
          <a:p>
            <a:pPr eaLnBrk="1" hangingPunct="1"/>
            <a:r>
              <a:rPr lang="pt-BR">
                <a:latin typeface="Calibri" charset="0"/>
              </a:rPr>
              <a:t>Revisão Bibliográfica</a:t>
            </a:r>
          </a:p>
          <a:p>
            <a:pPr eaLnBrk="1" hangingPunct="1"/>
            <a:r>
              <a:rPr lang="pt-BR">
                <a:latin typeface="Calibri" charset="0"/>
              </a:rPr>
              <a:t>Descrição da Área de Estudo</a:t>
            </a:r>
          </a:p>
          <a:p>
            <a:pPr eaLnBrk="1" hangingPunct="1"/>
            <a:r>
              <a:rPr lang="pt-BR">
                <a:latin typeface="Calibri" charset="0"/>
              </a:rPr>
              <a:t>Materiais e Métodos</a:t>
            </a:r>
          </a:p>
          <a:p>
            <a:pPr eaLnBrk="1" hangingPunct="1"/>
            <a:r>
              <a:rPr lang="pt-BR">
                <a:latin typeface="Calibri" charset="0"/>
              </a:rPr>
              <a:t>Resultados</a:t>
            </a:r>
          </a:p>
          <a:p>
            <a:pPr eaLnBrk="1" hangingPunct="1"/>
            <a:r>
              <a:rPr lang="pt-BR">
                <a:latin typeface="Calibri" charset="0"/>
              </a:rPr>
              <a:t>Conclusões e Estudos Futuros</a:t>
            </a:r>
          </a:p>
          <a:p>
            <a:pPr eaLnBrk="1" hangingPunct="1">
              <a:buFont typeface="Wingdings" charset="0"/>
              <a:buNone/>
            </a:pPr>
            <a:endParaRPr lang="pt-BR">
              <a:latin typeface="Calibri" charset="0"/>
            </a:endParaRPr>
          </a:p>
        </p:txBody>
      </p:sp>
      <p:sp>
        <p:nvSpPr>
          <p:cNvPr id="12292" name="Retângulo 3"/>
          <p:cNvSpPr>
            <a:spLocks noChangeArrowheads="1"/>
          </p:cNvSpPr>
          <p:nvPr/>
        </p:nvSpPr>
        <p:spPr bwMode="auto">
          <a:xfrm>
            <a:off x="571500" y="5072063"/>
            <a:ext cx="8358188" cy="1200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a:solidFill>
                  <a:srgbClr val="C00000"/>
                </a:solidFill>
                <a:latin typeface="Calibri" charset="0"/>
              </a:rPr>
              <a:t>Mistura materiais (imagens, etc) com métodos (hipóteses) </a:t>
            </a:r>
          </a:p>
          <a:p>
            <a:r>
              <a:rPr lang="pt-BR" sz="2400">
                <a:solidFill>
                  <a:srgbClr val="C00000"/>
                </a:solidFill>
                <a:latin typeface="Calibri" charset="0"/>
              </a:rPr>
              <a:t>Descreve a área de estudo antes da metodologia</a:t>
            </a:r>
          </a:p>
          <a:p>
            <a:r>
              <a:rPr lang="pt-BR" sz="2400">
                <a:solidFill>
                  <a:srgbClr val="C00000"/>
                </a:solidFill>
                <a:latin typeface="Calibri" charset="0"/>
              </a:rPr>
              <a:t>Não apresenta qual o problema científico</a:t>
            </a:r>
          </a:p>
        </p:txBody>
      </p:sp>
      <p:pic>
        <p:nvPicPr>
          <p:cNvPr id="12293" name="Picture 2" descr="npo000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1103313"/>
            <a:ext cx="4071937"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3"/>
          <p:cNvSpPr txBox="1">
            <a:spLocks noChangeArrowheads="1"/>
          </p:cNvSpPr>
          <p:nvPr/>
        </p:nvSpPr>
        <p:spPr bwMode="auto">
          <a:xfrm>
            <a:off x="5500688" y="4000500"/>
            <a:ext cx="3073400"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66"/>
                </a:solidFill>
                <a:latin typeface="Calibri" charset="0"/>
              </a:rPr>
              <a:t>Visão centrada nas imagens</a:t>
            </a:r>
            <a:endParaRPr lang="pt-BR" sz="2000">
              <a:solidFill>
                <a:srgbClr val="000066"/>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todo_cientifico">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TotalTime>
  <Words>1593</Words>
  <Application>Microsoft Macintosh PowerPoint</Application>
  <PresentationFormat>On-screen Show (4:3)</PresentationFormat>
  <Paragraphs>277</Paragraphs>
  <Slides>36</Slides>
  <Notes>21</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1_Pixel</vt:lpstr>
      <vt:lpstr>2_Pixel</vt:lpstr>
      <vt:lpstr>metodo_cientifico</vt:lpstr>
      <vt:lpstr>Como fazer uma tese no INPE?</vt:lpstr>
      <vt:lpstr>Fazer uma tese: demonstrar publicamente suas qualidades (e defeitos) </vt:lpstr>
      <vt:lpstr>Com um bom problema e uma boa metodologia, quase tudo se publica...</vt:lpstr>
      <vt:lpstr>Organização de Proposta de Tese</vt:lpstr>
      <vt:lpstr>Organização proposta de Teses em Geociências</vt:lpstr>
      <vt:lpstr>Qual é o nosso contexto de estudo?</vt:lpstr>
      <vt:lpstr>Sensoriamento Remoto</vt:lpstr>
      <vt:lpstr>Organização tradicional de Teses em SR</vt:lpstr>
      <vt:lpstr>Organização tradicional de Teses em SR</vt:lpstr>
      <vt:lpstr>Será que as imagens são o objeto de nossa pesquisa?</vt:lpstr>
      <vt:lpstr>Imagem= objeto da pesquisa ou material de experimento?</vt:lpstr>
      <vt:lpstr>Organização melhorada de Teses em SR</vt:lpstr>
      <vt:lpstr>Organização de Proposta de Teses em SR</vt:lpstr>
      <vt:lpstr>Estrutura de Teses em Computação</vt:lpstr>
      <vt:lpstr>Estrutura de Teses em Computação</vt:lpstr>
      <vt:lpstr>Estrutura de Teses em Computação</vt:lpstr>
      <vt:lpstr>Organização de Teses em Computação ou Modelagem</vt:lpstr>
      <vt:lpstr>Estrutura de Teses em Computação</vt:lpstr>
      <vt:lpstr>Idea: object-oriented modelling for GIS</vt:lpstr>
      <vt:lpstr>Organização de Teses em Geoinformática</vt:lpstr>
      <vt:lpstr>Organização de Teses em Geoinformática</vt:lpstr>
      <vt:lpstr>O que é um problema em Ciência do Sistema Terrestre?</vt:lpstr>
      <vt:lpstr>O que é um problema em Ciência do Sistema Terrestre?</vt:lpstr>
      <vt:lpstr>O que é um problema em Ciência do Sistema Terrestre?</vt:lpstr>
      <vt:lpstr>Organização de uma tese em Ciência do Sistema Terrestre</vt:lpstr>
      <vt:lpstr>Organização de uma tese em Ciência do Sistema Terrestre</vt:lpstr>
      <vt:lpstr>Siga o método científico!</vt:lpstr>
      <vt:lpstr>O princípio básico da pós-graduação</vt:lpstr>
      <vt:lpstr>Como gerenciar seu orientador</vt:lpstr>
      <vt:lpstr>Prepare documentos para seu orientador</vt:lpstr>
      <vt:lpstr>Como gerenciar sua ansiedade?</vt:lpstr>
      <vt:lpstr>Metodologia de Pesquisa Científica Prof. Dr. Gilberto Câmara  Aluno: Sérgio Souza Costa</vt:lpstr>
      <vt:lpstr>Existe algum problema científico?</vt:lpstr>
      <vt:lpstr>Qual foi a hipótese do trabalho ?</vt:lpstr>
      <vt:lpstr>Existiu algum experimento para validação?</vt:lpstr>
      <vt:lpstr>Existe alguma refutação ou confirmação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fazer uma tese no INPE?</dc:title>
  <dc:creator>Gilberto Camara</dc:creator>
  <cp:lastModifiedBy>Gilberto Camara</cp:lastModifiedBy>
  <cp:revision>59</cp:revision>
  <dcterms:created xsi:type="dcterms:W3CDTF">2008-07-13T01:45:44Z</dcterms:created>
  <dcterms:modified xsi:type="dcterms:W3CDTF">2012-09-15T14:56:58Z</dcterms:modified>
</cp:coreProperties>
</file>