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60" r:id="rId1"/>
  </p:sldMasterIdLst>
  <p:notesMasterIdLst>
    <p:notesMasterId r:id="rId43"/>
  </p:notesMasterIdLst>
  <p:sldIdLst>
    <p:sldId id="263" r:id="rId2"/>
    <p:sldId id="478" r:id="rId3"/>
    <p:sldId id="476" r:id="rId4"/>
    <p:sldId id="479" r:id="rId5"/>
    <p:sldId id="480" r:id="rId6"/>
    <p:sldId id="481" r:id="rId7"/>
    <p:sldId id="482" r:id="rId8"/>
    <p:sldId id="483" r:id="rId9"/>
    <p:sldId id="484" r:id="rId10"/>
    <p:sldId id="485" r:id="rId11"/>
    <p:sldId id="486" r:id="rId12"/>
    <p:sldId id="260" r:id="rId13"/>
    <p:sldId id="280" r:id="rId14"/>
    <p:sldId id="258" r:id="rId15"/>
    <p:sldId id="281" r:id="rId16"/>
    <p:sldId id="331" r:id="rId17"/>
    <p:sldId id="473" r:id="rId18"/>
    <p:sldId id="439" r:id="rId19"/>
    <p:sldId id="440" r:id="rId20"/>
    <p:sldId id="441" r:id="rId21"/>
    <p:sldId id="442" r:id="rId22"/>
    <p:sldId id="444" r:id="rId23"/>
    <p:sldId id="445" r:id="rId24"/>
    <p:sldId id="446" r:id="rId25"/>
    <p:sldId id="447" r:id="rId26"/>
    <p:sldId id="448" r:id="rId27"/>
    <p:sldId id="449" r:id="rId28"/>
    <p:sldId id="450" r:id="rId29"/>
    <p:sldId id="451" r:id="rId30"/>
    <p:sldId id="452" r:id="rId31"/>
    <p:sldId id="453" r:id="rId32"/>
    <p:sldId id="454" r:id="rId33"/>
    <p:sldId id="455" r:id="rId34"/>
    <p:sldId id="456" r:id="rId35"/>
    <p:sldId id="457" r:id="rId36"/>
    <p:sldId id="458" r:id="rId37"/>
    <p:sldId id="459" r:id="rId38"/>
    <p:sldId id="460" r:id="rId39"/>
    <p:sldId id="461" r:id="rId40"/>
    <p:sldId id="462" r:id="rId41"/>
    <p:sldId id="465" r:id="rId42"/>
  </p:sldIdLst>
  <p:sldSz cx="9144000" cy="6858000" type="screen4x3"/>
  <p:notesSz cx="6858000" cy="9144000"/>
  <p:custDataLst>
    <p:tags r:id="rId44"/>
  </p:custDataLst>
  <p:defaultTextStyle>
    <a:defPPr>
      <a:defRPr lang="en-US"/>
    </a:defPPr>
    <a:lvl1pPr algn="l" defTabSz="457200" rtl="0" eaLnBrk="0" fontAlgn="base" hangingPunct="0">
      <a:spcBef>
        <a:spcPct val="0"/>
      </a:spcBef>
      <a:spcAft>
        <a:spcPct val="0"/>
      </a:spcAft>
      <a:defRPr kern="1200">
        <a:solidFill>
          <a:schemeClr val="tx1"/>
        </a:solidFill>
        <a:latin typeface="Humnst777 BT" charset="0"/>
        <a:ea typeface="Geneva" charset="0"/>
        <a:cs typeface="Geneva" charset="0"/>
      </a:defRPr>
    </a:lvl1pPr>
    <a:lvl2pPr marL="457200" algn="l" defTabSz="457200" rtl="0" eaLnBrk="0" fontAlgn="base" hangingPunct="0">
      <a:spcBef>
        <a:spcPct val="0"/>
      </a:spcBef>
      <a:spcAft>
        <a:spcPct val="0"/>
      </a:spcAft>
      <a:defRPr kern="1200">
        <a:solidFill>
          <a:schemeClr val="tx1"/>
        </a:solidFill>
        <a:latin typeface="Humnst777 BT" charset="0"/>
        <a:ea typeface="Geneva" charset="0"/>
        <a:cs typeface="Geneva" charset="0"/>
      </a:defRPr>
    </a:lvl2pPr>
    <a:lvl3pPr marL="914400" algn="l" defTabSz="457200" rtl="0" eaLnBrk="0" fontAlgn="base" hangingPunct="0">
      <a:spcBef>
        <a:spcPct val="0"/>
      </a:spcBef>
      <a:spcAft>
        <a:spcPct val="0"/>
      </a:spcAft>
      <a:defRPr kern="1200">
        <a:solidFill>
          <a:schemeClr val="tx1"/>
        </a:solidFill>
        <a:latin typeface="Humnst777 BT" charset="0"/>
        <a:ea typeface="Geneva" charset="0"/>
        <a:cs typeface="Geneva" charset="0"/>
      </a:defRPr>
    </a:lvl3pPr>
    <a:lvl4pPr marL="1371600" algn="l" defTabSz="457200" rtl="0" eaLnBrk="0" fontAlgn="base" hangingPunct="0">
      <a:spcBef>
        <a:spcPct val="0"/>
      </a:spcBef>
      <a:spcAft>
        <a:spcPct val="0"/>
      </a:spcAft>
      <a:defRPr kern="1200">
        <a:solidFill>
          <a:schemeClr val="tx1"/>
        </a:solidFill>
        <a:latin typeface="Humnst777 BT" charset="0"/>
        <a:ea typeface="Geneva" charset="0"/>
        <a:cs typeface="Geneva" charset="0"/>
      </a:defRPr>
    </a:lvl4pPr>
    <a:lvl5pPr marL="1828800" algn="l" defTabSz="457200" rtl="0" eaLnBrk="0" fontAlgn="base" hangingPunct="0">
      <a:spcBef>
        <a:spcPct val="0"/>
      </a:spcBef>
      <a:spcAft>
        <a:spcPct val="0"/>
      </a:spcAft>
      <a:defRPr kern="1200">
        <a:solidFill>
          <a:schemeClr val="tx1"/>
        </a:solidFill>
        <a:latin typeface="Humnst777 BT" charset="0"/>
        <a:ea typeface="Geneva" charset="0"/>
        <a:cs typeface="Geneva" charset="0"/>
      </a:defRPr>
    </a:lvl5pPr>
    <a:lvl6pPr marL="2286000" algn="l" defTabSz="914400" rtl="0" eaLnBrk="1" latinLnBrk="0" hangingPunct="1">
      <a:defRPr kern="1200">
        <a:solidFill>
          <a:schemeClr val="tx1"/>
        </a:solidFill>
        <a:latin typeface="Humnst777 BT" charset="0"/>
        <a:ea typeface="Geneva" charset="0"/>
        <a:cs typeface="Geneva" charset="0"/>
      </a:defRPr>
    </a:lvl6pPr>
    <a:lvl7pPr marL="2743200" algn="l" defTabSz="914400" rtl="0" eaLnBrk="1" latinLnBrk="0" hangingPunct="1">
      <a:defRPr kern="1200">
        <a:solidFill>
          <a:schemeClr val="tx1"/>
        </a:solidFill>
        <a:latin typeface="Humnst777 BT" charset="0"/>
        <a:ea typeface="Geneva" charset="0"/>
        <a:cs typeface="Geneva" charset="0"/>
      </a:defRPr>
    </a:lvl7pPr>
    <a:lvl8pPr marL="3200400" algn="l" defTabSz="914400" rtl="0" eaLnBrk="1" latinLnBrk="0" hangingPunct="1">
      <a:defRPr kern="1200">
        <a:solidFill>
          <a:schemeClr val="tx1"/>
        </a:solidFill>
        <a:latin typeface="Humnst777 BT" charset="0"/>
        <a:ea typeface="Geneva" charset="0"/>
        <a:cs typeface="Geneva" charset="0"/>
      </a:defRPr>
    </a:lvl8pPr>
    <a:lvl9pPr marL="3657600" algn="l" defTabSz="914400" rtl="0" eaLnBrk="1" latinLnBrk="0" hangingPunct="1">
      <a:defRPr kern="1200">
        <a:solidFill>
          <a:schemeClr val="tx1"/>
        </a:solidFill>
        <a:latin typeface="Humnst777 BT" charset="0"/>
        <a:ea typeface="Geneva" charset="0"/>
        <a:cs typeface="Geneva"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FA7"/>
    <a:srgbClr val="851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72" autoAdjust="0"/>
    <p:restoredTop sz="94045" autoAdjust="0"/>
  </p:normalViewPr>
  <p:slideViewPr>
    <p:cSldViewPr snapToGrid="0" snapToObjects="1">
      <p:cViewPr>
        <p:scale>
          <a:sx n="116" d="100"/>
          <a:sy n="116" d="100"/>
        </p:scale>
        <p:origin x="376" y="384"/>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tags" Target="tags/tag1.xml"/><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image" Target="../media/image48.png"/><Relationship Id="rId2"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cs typeface="+mn-cs"/>
              </a:defRPr>
            </a:lvl1pPr>
          </a:lstStyle>
          <a:p>
            <a:pPr>
              <a:defRPr/>
            </a:pPr>
            <a:fld id="{B91AE917-BB9A-ED45-82EA-3282140D095D}" type="datetimeFigureOut">
              <a:rPr lang="en-US"/>
              <a:pPr>
                <a:defRPr/>
              </a:pPr>
              <a:t>7/26/16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dirty="0" smtClean="0"/>
              <a:t>Click to edit Master text styles</a:t>
            </a:r>
          </a:p>
          <a:p>
            <a:pPr lvl="1"/>
            <a:r>
              <a:rPr lang="x-none" noProof="0" dirty="0" smtClean="0"/>
              <a:t>Second level</a:t>
            </a:r>
          </a:p>
          <a:p>
            <a:pPr lvl="2"/>
            <a:r>
              <a:rPr lang="x-none" noProof="0" dirty="0" smtClean="0"/>
              <a:t>Third level</a:t>
            </a:r>
          </a:p>
          <a:p>
            <a:pPr lvl="3"/>
            <a:r>
              <a:rPr lang="x-none" noProof="0" dirty="0" smtClean="0"/>
              <a:t>Fourth level</a:t>
            </a:r>
          </a:p>
          <a:p>
            <a:pPr lvl="4"/>
            <a:r>
              <a:rPr lang="x-none" noProof="0" dirty="0" smtClean="0"/>
              <a:t>Fifth level</a:t>
            </a:r>
            <a:endParaRPr lang="en-GB"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cs typeface="+mn-cs"/>
              </a:defRPr>
            </a:lvl1pPr>
          </a:lstStyle>
          <a:p>
            <a:pPr>
              <a:defRPr/>
            </a:pPr>
            <a:fld id="{12B37ABF-3F53-6B4B-82FB-8F64EE3BB53B}" type="slidenum">
              <a:rPr lang="en-GB"/>
              <a:pPr>
                <a:defRPr/>
              </a:pPr>
              <a:t>‹#›</a:t>
            </a:fld>
            <a:endParaRPr lang="en-GB"/>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fontAlgn="base">
              <a:spcBef>
                <a:spcPct val="0"/>
              </a:spcBef>
              <a:spcAft>
                <a:spcPct val="0"/>
              </a:spcAft>
            </a:pPr>
            <a:fld id="{F3945393-D9E3-4D4B-B807-485E297D0A1B}" type="slidenum">
              <a:rPr lang="en-US" altLang="en-US">
                <a:solidFill>
                  <a:srgbClr val="000000"/>
                </a:solidFill>
                <a:latin typeface="Calibri" charset="0"/>
                <a:ea typeface="ＭＳ Ｐゴシック" charset="-128"/>
                <a:cs typeface="ＭＳ Ｐゴシック" charset="-128"/>
              </a:rPr>
              <a:pPr fontAlgn="base">
                <a:spcBef>
                  <a:spcPct val="0"/>
                </a:spcBef>
                <a:spcAft>
                  <a:spcPct val="0"/>
                </a:spcAft>
              </a:pPr>
              <a:t>3</a:t>
            </a:fld>
            <a:endParaRPr lang="en-US" altLang="en-US">
              <a:solidFill>
                <a:srgbClr val="000000"/>
              </a:solidFill>
              <a:latin typeface="Calibri" charset="0"/>
              <a:ea typeface="ＭＳ Ｐゴシック" charset="-128"/>
              <a:cs typeface="ＭＳ Ｐゴシック" charset="-128"/>
            </a:endParaRPr>
          </a:p>
        </p:txBody>
      </p:sp>
      <p:sp>
        <p:nvSpPr>
          <p:cNvPr id="2050" name="Rectangle 2"/>
          <p:cNvSpPr>
            <a:spLocks noGrp="1" noRot="1" noChangeAspect="1" noChangeArrowheads="1" noTextEdit="1"/>
          </p:cNvSpPr>
          <p:nvPr>
            <p:ph type="sldImg"/>
          </p:nvPr>
        </p:nvSpPr>
        <p:spPr bwMode="auto">
          <a:xfrm>
            <a:off x="0" y="695325"/>
            <a:ext cx="0" cy="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idx="1"/>
          </p:nvPr>
        </p:nvSpPr>
        <p:spPr bwMode="auto">
          <a:xfrm>
            <a:off x="469900" y="4441825"/>
            <a:ext cx="5449888" cy="417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pt-PT" altLang="en-US">
              <a:ea typeface="ＭＳ Ｐゴシック" charset="-128"/>
              <a:cs typeface="ＭＳ Ｐゴシック" charset="-128"/>
            </a:endParaRPr>
          </a:p>
        </p:txBody>
      </p:sp>
    </p:spTree>
    <p:extLst>
      <p:ext uri="{BB962C8B-B14F-4D97-AF65-F5344CB8AC3E}">
        <p14:creationId xmlns:p14="http://schemas.microsoft.com/office/powerpoint/2010/main" val="46727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fontAlgn="base">
              <a:spcBef>
                <a:spcPct val="0"/>
              </a:spcBef>
              <a:spcAft>
                <a:spcPct val="0"/>
              </a:spcAft>
            </a:pPr>
            <a:fld id="{15400B0E-728C-B04F-A585-A92281DC796A}" type="slidenum">
              <a:rPr lang="en-US" altLang="en-US">
                <a:solidFill>
                  <a:srgbClr val="000000"/>
                </a:solidFill>
                <a:latin typeface="Calibri" charset="0"/>
                <a:ea typeface="ヒラギノ角ゴ Pro W3" charset="-128"/>
              </a:rPr>
              <a:pPr fontAlgn="base">
                <a:spcBef>
                  <a:spcPct val="0"/>
                </a:spcBef>
                <a:spcAft>
                  <a:spcPct val="0"/>
                </a:spcAft>
              </a:pPr>
              <a:t>4</a:t>
            </a:fld>
            <a:endParaRPr lang="en-US" altLang="en-US">
              <a:solidFill>
                <a:srgbClr val="000000"/>
              </a:solidFill>
              <a:latin typeface="Calibri" charset="0"/>
              <a:ea typeface="ヒラギノ角ゴ Pro W3" charset="-128"/>
            </a:endParaRPr>
          </a:p>
        </p:txBody>
      </p:sp>
      <p:sp>
        <p:nvSpPr>
          <p:cNvPr id="11266" name="Rectangle 2"/>
          <p:cNvSpPr>
            <a:spLocks noGrp="1" noRot="1" noChangeAspect="1" noChangeArrowheads="1" noTextEdit="1"/>
          </p:cNvSpPr>
          <p:nvPr>
            <p:ph type="sldImg"/>
          </p:nvPr>
        </p:nvSpPr>
        <p:spPr bwMode="auto">
          <a:xfrm>
            <a:off x="0" y="695325"/>
            <a:ext cx="0" cy="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xfrm>
            <a:off x="469900" y="4441825"/>
            <a:ext cx="5449888" cy="4173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pt-PT" altLang="en-US">
              <a:ea typeface="ヒラギノ角ゴ Pro W3" charset="-128"/>
              <a:cs typeface="ヒラギノ角ゴ Pro W3" charset="-128"/>
            </a:endParaRPr>
          </a:p>
        </p:txBody>
      </p:sp>
    </p:spTree>
    <p:extLst>
      <p:ext uri="{BB962C8B-B14F-4D97-AF65-F5344CB8AC3E}">
        <p14:creationId xmlns:p14="http://schemas.microsoft.com/office/powerpoint/2010/main" val="21395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0" fontAlgn="base" hangingPunct="0">
              <a:spcBef>
                <a:spcPct val="0"/>
              </a:spcBef>
              <a:spcAft>
                <a:spcPct val="0"/>
              </a:spcAft>
            </a:pPr>
            <a:fld id="{7FD06B30-CFE9-3542-9A79-4C2C0B997CB0}" type="slidenum">
              <a:rPr lang="en-US" altLang="en-US">
                <a:solidFill>
                  <a:srgbClr val="000000"/>
                </a:solidFill>
                <a:latin typeface="Times" charset="0"/>
              </a:rPr>
              <a:pPr eaLnBrk="0" fontAlgn="base" hangingPunct="0">
                <a:spcBef>
                  <a:spcPct val="0"/>
                </a:spcBef>
                <a:spcAft>
                  <a:spcPct val="0"/>
                </a:spcAft>
              </a:pPr>
              <a:t>20</a:t>
            </a:fld>
            <a:endParaRPr lang="en-US" altLang="en-US">
              <a:solidFill>
                <a:srgbClr val="000000"/>
              </a:solidFill>
              <a:latin typeface="Times" charset="0"/>
            </a:endParaRPr>
          </a:p>
        </p:txBody>
      </p:sp>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pt-BR" altLang="en-US"/>
          </a:p>
        </p:txBody>
      </p:sp>
    </p:spTree>
    <p:extLst>
      <p:ext uri="{BB962C8B-B14F-4D97-AF65-F5344CB8AC3E}">
        <p14:creationId xmlns:p14="http://schemas.microsoft.com/office/powerpoint/2010/main" val="99989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fontAlgn="base">
              <a:spcBef>
                <a:spcPct val="0"/>
              </a:spcBef>
              <a:spcAft>
                <a:spcPct val="0"/>
              </a:spcAft>
            </a:pPr>
            <a:fld id="{47A90955-C567-B142-AA9C-0436C7B1CABB}" type="slidenum">
              <a:rPr lang="en-US" altLang="en-US">
                <a:latin typeface="Calibri" charset="0"/>
              </a:rPr>
              <a:pPr fontAlgn="base">
                <a:spcBef>
                  <a:spcPct val="0"/>
                </a:spcBef>
                <a:spcAft>
                  <a:spcPct val="0"/>
                </a:spcAft>
              </a:pPr>
              <a:t>21</a:t>
            </a:fld>
            <a:endParaRPr lang="en-US" altLang="en-US">
              <a:latin typeface="Calibri" charset="0"/>
            </a:endParaRPr>
          </a:p>
        </p:txBody>
      </p:sp>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pt-BR" altLang="en-US"/>
          </a:p>
        </p:txBody>
      </p:sp>
    </p:spTree>
    <p:extLst>
      <p:ext uri="{BB962C8B-B14F-4D97-AF65-F5344CB8AC3E}">
        <p14:creationId xmlns:p14="http://schemas.microsoft.com/office/powerpoint/2010/main" val="11078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fontAlgn="base">
              <a:spcBef>
                <a:spcPct val="0"/>
              </a:spcBef>
              <a:spcAft>
                <a:spcPct val="0"/>
              </a:spcAft>
            </a:pPr>
            <a:fld id="{90AF6143-39EA-1149-AABB-0AE0C4413956}" type="slidenum">
              <a:rPr lang="en-US" altLang="en-US">
                <a:latin typeface="Calibri" charset="0"/>
              </a:rPr>
              <a:pPr fontAlgn="base">
                <a:spcBef>
                  <a:spcPct val="0"/>
                </a:spcBef>
                <a:spcAft>
                  <a:spcPct val="0"/>
                </a:spcAft>
              </a:pPr>
              <a:t>36</a:t>
            </a:fld>
            <a:endParaRPr lang="en-US" altLang="en-US">
              <a:latin typeface="Calibri"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xfrm>
            <a:off x="914400" y="4313238"/>
            <a:ext cx="5029200"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Parte 1: definições, conceitos, os quatro universos de representação, modelagem de dados;</a:t>
            </a:r>
          </a:p>
          <a:p>
            <a:pPr>
              <a:spcBef>
                <a:spcPct val="0"/>
              </a:spcBef>
            </a:pPr>
            <a:r>
              <a:rPr lang="en-US" altLang="en-US"/>
              <a:t>Parte 2: estrutura dual, bancos de dados relacionais, consulta espacial;</a:t>
            </a:r>
          </a:p>
          <a:p>
            <a:pPr>
              <a:spcBef>
                <a:spcPct val="0"/>
              </a:spcBef>
            </a:pPr>
            <a:r>
              <a:rPr lang="en-US" altLang="en-US"/>
              <a:t>Parte 3: aspectos interdisciplinares, modelagem matemática, integração de dados, generalização;</a:t>
            </a:r>
          </a:p>
          <a:p>
            <a:pPr>
              <a:spcBef>
                <a:spcPct val="0"/>
              </a:spcBef>
            </a:pPr>
            <a:r>
              <a:rPr lang="en-US" altLang="en-US"/>
              <a:t>Parte 4: principais operadores, álgebra de mapas, LEGAL, menus e formulários x linguagem de alto nível;</a:t>
            </a:r>
          </a:p>
          <a:p>
            <a:pPr>
              <a:spcBef>
                <a:spcPct val="0"/>
              </a:spcBef>
            </a:pPr>
            <a:r>
              <a:rPr lang="en-US" altLang="en-US"/>
              <a:t>Parte 5: apresentação dos detalhes de alguns projetos tipicamente ambientais e cadastrais.</a:t>
            </a:r>
          </a:p>
        </p:txBody>
      </p:sp>
    </p:spTree>
    <p:extLst>
      <p:ext uri="{BB962C8B-B14F-4D97-AF65-F5344CB8AC3E}">
        <p14:creationId xmlns:p14="http://schemas.microsoft.com/office/powerpoint/2010/main" val="8467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fontAlgn="base">
              <a:spcBef>
                <a:spcPct val="0"/>
              </a:spcBef>
              <a:spcAft>
                <a:spcPct val="0"/>
              </a:spcAft>
            </a:pPr>
            <a:fld id="{D6EA65E4-5100-F24B-968F-3F55016A65F0}" type="slidenum">
              <a:rPr lang="en-US" altLang="en-US">
                <a:latin typeface="Calibri" charset="0"/>
              </a:rPr>
              <a:pPr fontAlgn="base">
                <a:spcBef>
                  <a:spcPct val="0"/>
                </a:spcBef>
                <a:spcAft>
                  <a:spcPct val="0"/>
                </a:spcAft>
              </a:pPr>
              <a:t>37</a:t>
            </a:fld>
            <a:endParaRPr lang="en-US" altLang="en-US">
              <a:latin typeface="Calibri" charset="0"/>
            </a:endParaRP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bwMode="auto">
          <a:xfrm>
            <a:off x="914400" y="4313238"/>
            <a:ext cx="5029200"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602680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fontAlgn="base">
              <a:spcBef>
                <a:spcPct val="0"/>
              </a:spcBef>
              <a:spcAft>
                <a:spcPct val="0"/>
              </a:spcAft>
            </a:pPr>
            <a:fld id="{53FC10A5-0CAF-694D-A082-01D0129714D0}" type="slidenum">
              <a:rPr lang="en-US" altLang="en-US">
                <a:latin typeface="Calibri" charset="0"/>
              </a:rPr>
              <a:pPr fontAlgn="base">
                <a:spcBef>
                  <a:spcPct val="0"/>
                </a:spcBef>
                <a:spcAft>
                  <a:spcPct val="0"/>
                </a:spcAft>
              </a:pPr>
              <a:t>39</a:t>
            </a:fld>
            <a:endParaRPr lang="en-US" altLang="en-US">
              <a:latin typeface="Calibri"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xfrm>
            <a:off x="914400" y="4313238"/>
            <a:ext cx="5029200"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68754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fontAlgn="base">
              <a:spcBef>
                <a:spcPct val="0"/>
              </a:spcBef>
              <a:spcAft>
                <a:spcPct val="0"/>
              </a:spcAft>
            </a:pPr>
            <a:fld id="{4FCEA6C5-82AB-9C47-A1DA-E7CB9687B5C5}" type="slidenum">
              <a:rPr lang="en-US" altLang="en-US">
                <a:latin typeface="Calibri" charset="0"/>
              </a:rPr>
              <a:pPr fontAlgn="base">
                <a:spcBef>
                  <a:spcPct val="0"/>
                </a:spcBef>
                <a:spcAft>
                  <a:spcPct val="0"/>
                </a:spcAft>
              </a:pPr>
              <a:t>40</a:t>
            </a:fld>
            <a:endParaRPr lang="en-US" altLang="en-US">
              <a:latin typeface="Calibri" charset="0"/>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bwMode="auto">
          <a:xfrm>
            <a:off x="914400" y="4313238"/>
            <a:ext cx="5029200" cy="4086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1529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hidden">
          <a:xfrm>
            <a:off x="0" y="0"/>
            <a:ext cx="3505200" cy="6858000"/>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endParaRPr lang="pt-BR" altLang="en-US" sz="2400">
              <a:solidFill>
                <a:srgbClr val="000000"/>
              </a:solidFill>
              <a:latin typeface="Times New Roman" charset="0"/>
            </a:endParaRPr>
          </a:p>
        </p:txBody>
      </p:sp>
      <p:sp>
        <p:nvSpPr>
          <p:cNvPr id="5" name="Rectangle 3"/>
          <p:cNvSpPr>
            <a:spLocks noChangeArrowheads="1"/>
          </p:cNvSpPr>
          <p:nvPr/>
        </p:nvSpPr>
        <p:spPr bwMode="hidden">
          <a:xfrm>
            <a:off x="1716088" y="1690688"/>
            <a:ext cx="7427912" cy="2533650"/>
          </a:xfrm>
          <a:prstGeom prst="rect">
            <a:avLst/>
          </a:prstGeom>
          <a:solidFill>
            <a:srgbClr val="0847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grpSp>
        <p:nvGrpSpPr>
          <p:cNvPr id="6" name="Group 4"/>
          <p:cNvGrpSpPr>
            <a:grpSpLocks/>
          </p:cNvGrpSpPr>
          <p:nvPr/>
        </p:nvGrpSpPr>
        <p:grpSpPr bwMode="auto">
          <a:xfrm>
            <a:off x="0" y="1066800"/>
            <a:ext cx="2867025" cy="3157538"/>
            <a:chOff x="0" y="672"/>
            <a:chExt cx="1806" cy="1989"/>
          </a:xfrm>
        </p:grpSpPr>
        <p:sp>
          <p:nvSpPr>
            <p:cNvPr id="7" name="Rectangle 5"/>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8" name="Rectangle 6"/>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9" name="Rectangle 7"/>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10" name="Rectangle 8"/>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11" name="Rectangle 9"/>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12" name="Rectangle 10"/>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13" name="Rectangle 11"/>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14" name="Rectangle 12"/>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15" name="Rectangle 13"/>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16" name="Rectangle 14"/>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grpSp>
      <p:pic>
        <p:nvPicPr>
          <p:cNvPr id="17" name="Picture 20" descr="logoco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
            <a:ext cx="5029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54" name="Rectangle 18"/>
          <p:cNvSpPr>
            <a:spLocks noGrp="1" noChangeArrowheads="1"/>
          </p:cNvSpPr>
          <p:nvPr>
            <p:ph type="ctrTitle"/>
          </p:nvPr>
        </p:nvSpPr>
        <p:spPr>
          <a:xfrm>
            <a:off x="2971800" y="1828800"/>
            <a:ext cx="6019800" cy="2209800"/>
          </a:xfrm>
        </p:spPr>
        <p:txBody>
          <a:bodyPr/>
          <a:lstStyle>
            <a:lvl1pPr>
              <a:defRPr sz="3800">
                <a:solidFill>
                  <a:srgbClr val="FFFFFF"/>
                </a:solidFill>
              </a:defRPr>
            </a:lvl1pPr>
          </a:lstStyle>
          <a:p>
            <a:pPr lvl="0"/>
            <a:r>
              <a:rPr lang="pt-BR" noProof="0" smtClean="0"/>
              <a:t>Clique para editar o estilo do título mestre</a:t>
            </a:r>
          </a:p>
        </p:txBody>
      </p:sp>
      <p:sp>
        <p:nvSpPr>
          <p:cNvPr id="321555" name="Rectangle 19"/>
          <p:cNvSpPr>
            <a:spLocks noGrp="1" noChangeArrowheads="1"/>
          </p:cNvSpPr>
          <p:nvPr>
            <p:ph type="subTitle" idx="1"/>
          </p:nvPr>
        </p:nvSpPr>
        <p:spPr>
          <a:xfrm>
            <a:off x="2971800" y="4267200"/>
            <a:ext cx="6019800" cy="1752600"/>
          </a:xfrm>
        </p:spPr>
        <p:txBody>
          <a:bodyPr/>
          <a:lstStyle>
            <a:lvl1pPr marL="0" indent="0">
              <a:buFont typeface="Wingdings" charset="0"/>
              <a:buNone/>
              <a:defRPr sz="3000"/>
            </a:lvl1pPr>
          </a:lstStyle>
          <a:p>
            <a:pPr lvl="0"/>
            <a:r>
              <a:rPr lang="pt-BR" noProof="0" smtClean="0"/>
              <a:t>Clique para editar o estilo do subtítulo mestre</a:t>
            </a:r>
          </a:p>
        </p:txBody>
      </p:sp>
      <p:sp>
        <p:nvSpPr>
          <p:cNvPr id="18" name="Rectangle 15"/>
          <p:cNvSpPr>
            <a:spLocks noGrp="1" noChangeArrowheads="1"/>
          </p:cNvSpPr>
          <p:nvPr>
            <p:ph type="dt" sz="half" idx="10"/>
          </p:nvPr>
        </p:nvSpPr>
        <p:spPr bwMode="auto">
          <a:xfrm>
            <a:off x="457200" y="6248400"/>
            <a:ext cx="2133600" cy="457200"/>
          </a:xfrm>
          <a:prstGeom prst="rect">
            <a:avLst/>
          </a:prstGeom>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defTabSz="914400" eaLnBrk="1" hangingPunct="1">
              <a:defRPr sz="1200" b="0" i="0" dirty="0">
                <a:solidFill>
                  <a:srgbClr val="000000"/>
                </a:solidFill>
                <a:latin typeface="Calibri Regular" charset="0"/>
                <a:ea typeface="+mn-ea"/>
                <a:cs typeface="+mn-cs"/>
              </a:defRPr>
            </a:lvl1pPr>
          </a:lstStyle>
          <a:p>
            <a:pPr>
              <a:defRPr/>
            </a:pPr>
            <a:endParaRPr lang="pt-BR"/>
          </a:p>
        </p:txBody>
      </p:sp>
      <p:sp>
        <p:nvSpPr>
          <p:cNvPr id="19" name="Rectangle 16"/>
          <p:cNvSpPr>
            <a:spLocks noGrp="1" noChangeArrowheads="1"/>
          </p:cNvSpPr>
          <p:nvPr>
            <p:ph type="ftr" sz="quarter" idx="11"/>
          </p:nvPr>
        </p:nvSpPr>
        <p:spPr bwMode="auto">
          <a:xfrm>
            <a:off x="3124200" y="6248400"/>
            <a:ext cx="2895600" cy="457200"/>
          </a:xfrm>
          <a:prstGeom prst="rect">
            <a:avLst/>
          </a:prstGeom>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ctr" defTabSz="914400" eaLnBrk="1" hangingPunct="1">
              <a:defRPr sz="1200" b="0" i="0" dirty="0">
                <a:solidFill>
                  <a:srgbClr val="000000"/>
                </a:solidFill>
                <a:latin typeface="Calibri Regular" charset="0"/>
                <a:ea typeface="+mn-ea"/>
                <a:cs typeface="+mn-cs"/>
              </a:defRPr>
            </a:lvl1pPr>
          </a:lstStyle>
          <a:p>
            <a:pPr>
              <a:defRPr/>
            </a:pPr>
            <a:endParaRPr lang="pt-BR"/>
          </a:p>
        </p:txBody>
      </p:sp>
      <p:sp>
        <p:nvSpPr>
          <p:cNvPr id="20" name="Rectangle 17"/>
          <p:cNvSpPr>
            <a:spLocks noGrp="1" noChangeArrowheads="1"/>
          </p:cNvSpPr>
          <p:nvPr>
            <p:ph type="sldNum" sz="quarter" idx="12"/>
          </p:nvPr>
        </p:nvSpPr>
        <p:spPr bwMode="auto">
          <a:xfrm>
            <a:off x="6553200" y="6248400"/>
            <a:ext cx="2133600" cy="457200"/>
          </a:xfrm>
          <a:prstGeom prst="rect">
            <a:avLst/>
          </a:prstGeom>
          <a:extLst>
            <a:ext uri="{FAA26D3D-D897-4be2-8F04-BA451C77F1D7}">
              <ma14:placeholderFlag xmlns:ma14="http://schemas.microsoft.com/office/mac/drawingml/2011/main" val="1"/>
            </a:ex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defTabSz="914400" eaLnBrk="1" hangingPunct="1">
              <a:defRPr sz="1200">
                <a:solidFill>
                  <a:srgbClr val="000000"/>
                </a:solidFill>
                <a:latin typeface="Arial Black" charset="0"/>
                <a:cs typeface="+mn-cs"/>
              </a:defRPr>
            </a:lvl1pPr>
          </a:lstStyle>
          <a:p>
            <a:pPr>
              <a:defRPr/>
            </a:pPr>
            <a:fld id="{6BBAB739-DC9C-604A-AE5A-27D0C12CD7A5}" type="slidenum">
              <a:rPr lang="pt-BR"/>
              <a:pPr>
                <a:defRPr/>
              </a:pPr>
              <a:t>‹#›</a:t>
            </a:fld>
            <a:endParaRPr lang="pt-BR"/>
          </a:p>
        </p:txBody>
      </p:sp>
    </p:spTree>
    <p:extLst>
      <p:ext uri="{BB962C8B-B14F-4D97-AF65-F5344CB8AC3E}">
        <p14:creationId xmlns:p14="http://schemas.microsoft.com/office/powerpoint/2010/main" val="231551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Tree>
    <p:extLst>
      <p:ext uri="{BB962C8B-B14F-4D97-AF65-F5344CB8AC3E}">
        <p14:creationId xmlns:p14="http://schemas.microsoft.com/office/powerpoint/2010/main" val="175900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2057400" cy="5867400"/>
          </a:xfrm>
        </p:spPr>
        <p:txBody>
          <a:bodyPr vert="eaVert"/>
          <a:lstStyle/>
          <a:p>
            <a:r>
              <a:rPr lang="x-none" smtClean="0"/>
              <a:t>Click to edit Master title style</a:t>
            </a:r>
            <a:endParaRPr lang="en-GB"/>
          </a:p>
        </p:txBody>
      </p:sp>
      <p:sp>
        <p:nvSpPr>
          <p:cNvPr id="3" name="Vertical Text Placeholder 2"/>
          <p:cNvSpPr>
            <a:spLocks noGrp="1"/>
          </p:cNvSpPr>
          <p:nvPr>
            <p:ph type="body" orient="vert" idx="1"/>
          </p:nvPr>
        </p:nvSpPr>
        <p:spPr>
          <a:xfrm>
            <a:off x="609600" y="381000"/>
            <a:ext cx="6019800" cy="5867400"/>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Tree>
    <p:extLst>
      <p:ext uri="{BB962C8B-B14F-4D97-AF65-F5344CB8AC3E}">
        <p14:creationId xmlns:p14="http://schemas.microsoft.com/office/powerpoint/2010/main" val="1377184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762000"/>
          </a:xfrm>
        </p:spPr>
        <p:txBody>
          <a:bodyPr/>
          <a:lstStyle/>
          <a:p>
            <a:r>
              <a:rPr lang="x-none" smtClean="0"/>
              <a:t>Click to edit Master title style</a:t>
            </a:r>
            <a:endParaRPr lang="en-GB"/>
          </a:p>
        </p:txBody>
      </p:sp>
      <p:sp>
        <p:nvSpPr>
          <p:cNvPr id="3" name="Content Placeholder 2"/>
          <p:cNvSpPr>
            <a:spLocks noGrp="1"/>
          </p:cNvSpPr>
          <p:nvPr>
            <p:ph sz="half" idx="1"/>
          </p:nvPr>
        </p:nvSpPr>
        <p:spPr>
          <a:xfrm>
            <a:off x="609600" y="1524000"/>
            <a:ext cx="4038600" cy="47244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quarter" idx="2"/>
          </p:nvPr>
        </p:nvSpPr>
        <p:spPr>
          <a:xfrm>
            <a:off x="4800600" y="15240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Content Placeholder 4"/>
          <p:cNvSpPr>
            <a:spLocks noGrp="1"/>
          </p:cNvSpPr>
          <p:nvPr>
            <p:ph sz="quarter" idx="3"/>
          </p:nvPr>
        </p:nvSpPr>
        <p:spPr>
          <a:xfrm>
            <a:off x="4800600" y="3962400"/>
            <a:ext cx="4038600" cy="22860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Tree>
    <p:extLst>
      <p:ext uri="{BB962C8B-B14F-4D97-AF65-F5344CB8AC3E}">
        <p14:creationId xmlns:p14="http://schemas.microsoft.com/office/powerpoint/2010/main" val="764034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762000"/>
          </a:xfrm>
        </p:spPr>
        <p:txBody>
          <a:bodyPr/>
          <a:lstStyle/>
          <a:p>
            <a:r>
              <a:rPr lang="x-none" smtClean="0"/>
              <a:t>Click to edit Master title style</a:t>
            </a:r>
            <a:endParaRPr lang="en-GB"/>
          </a:p>
        </p:txBody>
      </p:sp>
      <p:sp>
        <p:nvSpPr>
          <p:cNvPr id="3" name="Text Placeholder 2"/>
          <p:cNvSpPr>
            <a:spLocks noGrp="1"/>
          </p:cNvSpPr>
          <p:nvPr>
            <p:ph type="body" sz="half" idx="1"/>
          </p:nvPr>
        </p:nvSpPr>
        <p:spPr>
          <a:xfrm>
            <a:off x="609600" y="1524000"/>
            <a:ext cx="4038600" cy="47244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lipArt Placeholder 3"/>
          <p:cNvSpPr>
            <a:spLocks noGrp="1"/>
          </p:cNvSpPr>
          <p:nvPr>
            <p:ph type="clipArt" sz="half" idx="2"/>
          </p:nvPr>
        </p:nvSpPr>
        <p:spPr>
          <a:xfrm>
            <a:off x="4800600" y="1524000"/>
            <a:ext cx="4038600" cy="4724400"/>
          </a:xfrm>
        </p:spPr>
        <p:txBody>
          <a:bodyPr/>
          <a:lstStyle/>
          <a:p>
            <a:pPr lvl="0"/>
            <a:endParaRPr lang="en-GB" noProof="0" smtClean="0"/>
          </a:p>
        </p:txBody>
      </p:sp>
    </p:spTree>
    <p:extLst>
      <p:ext uri="{BB962C8B-B14F-4D97-AF65-F5344CB8AC3E}">
        <p14:creationId xmlns:p14="http://schemas.microsoft.com/office/powerpoint/2010/main" val="1330477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153400" cy="762000"/>
          </a:xfrm>
        </p:spPr>
        <p:txBody>
          <a:bodyPr/>
          <a:lstStyle/>
          <a:p>
            <a:r>
              <a:rPr lang="x-none" smtClean="0"/>
              <a:t>Click to edit Master title style</a:t>
            </a:r>
            <a:endParaRPr lang="en-GB"/>
          </a:p>
        </p:txBody>
      </p:sp>
      <p:sp>
        <p:nvSpPr>
          <p:cNvPr id="3" name="Text Placeholder 2"/>
          <p:cNvSpPr>
            <a:spLocks noGrp="1"/>
          </p:cNvSpPr>
          <p:nvPr>
            <p:ph type="body" sz="half" idx="1"/>
          </p:nvPr>
        </p:nvSpPr>
        <p:spPr>
          <a:xfrm>
            <a:off x="609600" y="1524000"/>
            <a:ext cx="4038600" cy="47244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half" idx="2"/>
          </p:nvPr>
        </p:nvSpPr>
        <p:spPr>
          <a:xfrm>
            <a:off x="4800600" y="1524000"/>
            <a:ext cx="4038600" cy="4724400"/>
          </a:xfr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Tree>
    <p:extLst>
      <p:ext uri="{BB962C8B-B14F-4D97-AF65-F5344CB8AC3E}">
        <p14:creationId xmlns:p14="http://schemas.microsoft.com/office/powerpoint/2010/main" val="1736500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Tree>
    <p:extLst>
      <p:ext uri="{BB962C8B-B14F-4D97-AF65-F5344CB8AC3E}">
        <p14:creationId xmlns:p14="http://schemas.microsoft.com/office/powerpoint/2010/main" val="106461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Tree>
    <p:extLst>
      <p:ext uri="{BB962C8B-B14F-4D97-AF65-F5344CB8AC3E}">
        <p14:creationId xmlns:p14="http://schemas.microsoft.com/office/powerpoint/2010/main" val="50975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Tree>
    <p:extLst>
      <p:ext uri="{BB962C8B-B14F-4D97-AF65-F5344CB8AC3E}">
        <p14:creationId xmlns:p14="http://schemas.microsoft.com/office/powerpoint/2010/main" val="110934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
        <p:nvSpPr>
          <p:cNvPr id="3" name="Content Placeholder 2"/>
          <p:cNvSpPr>
            <a:spLocks noGrp="1"/>
          </p:cNvSpPr>
          <p:nvPr>
            <p:ph sz="half" idx="1"/>
          </p:nvPr>
        </p:nvSpPr>
        <p:spPr>
          <a:xfrm>
            <a:off x="609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Content Placeholder 3"/>
          <p:cNvSpPr>
            <a:spLocks noGrp="1"/>
          </p:cNvSpPr>
          <p:nvPr>
            <p:ph sz="half" idx="2"/>
          </p:nvPr>
        </p:nvSpPr>
        <p:spPr>
          <a:xfrm>
            <a:off x="4800600" y="15240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Tree>
    <p:extLst>
      <p:ext uri="{BB962C8B-B14F-4D97-AF65-F5344CB8AC3E}">
        <p14:creationId xmlns:p14="http://schemas.microsoft.com/office/powerpoint/2010/main" val="29733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x-none"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Tree>
    <p:extLst>
      <p:ext uri="{BB962C8B-B14F-4D97-AF65-F5344CB8AC3E}">
        <p14:creationId xmlns:p14="http://schemas.microsoft.com/office/powerpoint/2010/main" val="76914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GB"/>
          </a:p>
        </p:txBody>
      </p:sp>
    </p:spTree>
    <p:extLst>
      <p:ext uri="{BB962C8B-B14F-4D97-AF65-F5344CB8AC3E}">
        <p14:creationId xmlns:p14="http://schemas.microsoft.com/office/powerpoint/2010/main" val="206619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65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val="9151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Tree>
    <p:extLst>
      <p:ext uri="{BB962C8B-B14F-4D97-AF65-F5344CB8AC3E}">
        <p14:creationId xmlns:p14="http://schemas.microsoft.com/office/powerpoint/2010/main" val="10350673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rot="-5400000">
            <a:off x="-3009900" y="3390900"/>
            <a:ext cx="6477000" cy="457200"/>
          </a:xfrm>
          <a:prstGeom prst="rect">
            <a:avLst/>
          </a:prstGeom>
          <a:gradFill rotWithShape="1">
            <a:gsLst>
              <a:gs pos="0">
                <a:srgbClr val="08479C"/>
              </a:gs>
              <a:gs pos="100000">
                <a:srgbClr val="042148">
                  <a:alpha val="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lang="pt-BR" altLang="en-US" sz="2400">
              <a:solidFill>
                <a:srgbClr val="000000"/>
              </a:solidFill>
              <a:latin typeface="Times New Roman" charset="0"/>
            </a:endParaRPr>
          </a:p>
        </p:txBody>
      </p:sp>
      <p:sp>
        <p:nvSpPr>
          <p:cNvPr id="5123" name="Rectangle 3"/>
          <p:cNvSpPr>
            <a:spLocks noGrp="1" noChangeArrowheads="1"/>
          </p:cNvSpPr>
          <p:nvPr>
            <p:ph type="title"/>
          </p:nvPr>
        </p:nvSpPr>
        <p:spPr bwMode="auto">
          <a:xfrm>
            <a:off x="685800" y="381000"/>
            <a:ext cx="815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pt-BR" altLang="en-US"/>
              <a:t>Clique para editar o estilo do título mestre</a:t>
            </a:r>
          </a:p>
        </p:txBody>
      </p:sp>
      <p:sp>
        <p:nvSpPr>
          <p:cNvPr id="5124" name="Rectangle 4"/>
          <p:cNvSpPr>
            <a:spLocks noGrp="1" noChangeArrowheads="1"/>
          </p:cNvSpPr>
          <p:nvPr>
            <p:ph type="body" idx="1"/>
          </p:nvPr>
        </p:nvSpPr>
        <p:spPr bwMode="auto">
          <a:xfrm>
            <a:off x="609600" y="15240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pic>
        <p:nvPicPr>
          <p:cNvPr id="5125" name="Picture 5" descr="npo00007b"/>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762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Freeform 6"/>
          <p:cNvSpPr>
            <a:spLocks noChangeArrowheads="1"/>
          </p:cNvSpPr>
          <p:nvPr/>
        </p:nvSpPr>
        <p:spPr bwMode="auto">
          <a:xfrm>
            <a:off x="685800" y="381000"/>
            <a:ext cx="8229600" cy="609600"/>
          </a:xfrm>
          <a:custGeom>
            <a:avLst/>
            <a:gdLst>
              <a:gd name="T0" fmla="*/ 0 w 1000"/>
              <a:gd name="T1" fmla="*/ 371612160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rgbClr val="006699"/>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1"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iming>
    <p:tnLst>
      <p:par>
        <p:cTn id="1" dur="indefinite" restart="never" nodeType="tmRoot"/>
      </p:par>
    </p:tnLst>
  </p:timing>
  <p:txStyles>
    <p:titleStyle>
      <a:lvl1pPr algn="l" rtl="0" eaLnBrk="0" fontAlgn="base" hangingPunct="0">
        <a:spcBef>
          <a:spcPct val="0"/>
        </a:spcBef>
        <a:spcAft>
          <a:spcPct val="0"/>
        </a:spcAft>
        <a:defRPr sz="3200" b="1">
          <a:solidFill>
            <a:srgbClr val="003366"/>
          </a:solidFill>
          <a:latin typeface="Calibri"/>
          <a:ea typeface="+mj-ea"/>
          <a:cs typeface="Geneva" charset="0"/>
        </a:defRPr>
      </a:lvl1pPr>
      <a:lvl2pPr algn="l" rtl="0" eaLnBrk="0" fontAlgn="base" hangingPunct="0">
        <a:spcBef>
          <a:spcPct val="0"/>
        </a:spcBef>
        <a:spcAft>
          <a:spcPct val="0"/>
        </a:spcAft>
        <a:defRPr sz="3200" b="1">
          <a:solidFill>
            <a:srgbClr val="003366"/>
          </a:solidFill>
          <a:latin typeface="Calibri" charset="0"/>
          <a:ea typeface="Geneva" charset="0"/>
          <a:cs typeface="Geneva" charset="0"/>
        </a:defRPr>
      </a:lvl2pPr>
      <a:lvl3pPr algn="l" rtl="0" eaLnBrk="0" fontAlgn="base" hangingPunct="0">
        <a:spcBef>
          <a:spcPct val="0"/>
        </a:spcBef>
        <a:spcAft>
          <a:spcPct val="0"/>
        </a:spcAft>
        <a:defRPr sz="3200" b="1">
          <a:solidFill>
            <a:srgbClr val="003366"/>
          </a:solidFill>
          <a:latin typeface="Calibri" charset="0"/>
          <a:ea typeface="Geneva" charset="0"/>
          <a:cs typeface="Geneva" charset="0"/>
        </a:defRPr>
      </a:lvl3pPr>
      <a:lvl4pPr algn="l" rtl="0" eaLnBrk="0" fontAlgn="base" hangingPunct="0">
        <a:spcBef>
          <a:spcPct val="0"/>
        </a:spcBef>
        <a:spcAft>
          <a:spcPct val="0"/>
        </a:spcAft>
        <a:defRPr sz="3200" b="1">
          <a:solidFill>
            <a:srgbClr val="003366"/>
          </a:solidFill>
          <a:latin typeface="Calibri" charset="0"/>
          <a:ea typeface="Geneva" charset="0"/>
          <a:cs typeface="Geneva" charset="0"/>
        </a:defRPr>
      </a:lvl4pPr>
      <a:lvl5pPr algn="l" rtl="0" eaLnBrk="0" fontAlgn="base" hangingPunct="0">
        <a:spcBef>
          <a:spcPct val="0"/>
        </a:spcBef>
        <a:spcAft>
          <a:spcPct val="0"/>
        </a:spcAft>
        <a:defRPr sz="3200" b="1">
          <a:solidFill>
            <a:srgbClr val="003366"/>
          </a:solidFill>
          <a:latin typeface="Calibri" charset="0"/>
          <a:ea typeface="Geneva" charset="0"/>
          <a:cs typeface="Geneva" charset="0"/>
        </a:defRPr>
      </a:lvl5pPr>
      <a:lvl6pPr marL="457200" algn="l" rtl="0" fontAlgn="base">
        <a:spcBef>
          <a:spcPct val="0"/>
        </a:spcBef>
        <a:spcAft>
          <a:spcPct val="0"/>
        </a:spcAft>
        <a:defRPr sz="3200" b="1">
          <a:solidFill>
            <a:srgbClr val="003366"/>
          </a:solidFill>
          <a:latin typeface="ZapfHumnst BT" charset="0"/>
          <a:ea typeface="Geneva" charset="0"/>
        </a:defRPr>
      </a:lvl6pPr>
      <a:lvl7pPr marL="914400" algn="l" rtl="0" fontAlgn="base">
        <a:spcBef>
          <a:spcPct val="0"/>
        </a:spcBef>
        <a:spcAft>
          <a:spcPct val="0"/>
        </a:spcAft>
        <a:defRPr sz="3200" b="1">
          <a:solidFill>
            <a:srgbClr val="003366"/>
          </a:solidFill>
          <a:latin typeface="ZapfHumnst BT" charset="0"/>
          <a:ea typeface="Geneva" charset="0"/>
        </a:defRPr>
      </a:lvl7pPr>
      <a:lvl8pPr marL="1371600" algn="l" rtl="0" fontAlgn="base">
        <a:spcBef>
          <a:spcPct val="0"/>
        </a:spcBef>
        <a:spcAft>
          <a:spcPct val="0"/>
        </a:spcAft>
        <a:defRPr sz="3200" b="1">
          <a:solidFill>
            <a:srgbClr val="003366"/>
          </a:solidFill>
          <a:latin typeface="ZapfHumnst BT" charset="0"/>
          <a:ea typeface="Geneva" charset="0"/>
        </a:defRPr>
      </a:lvl8pPr>
      <a:lvl9pPr marL="1828800" algn="l" rtl="0" fontAlgn="base">
        <a:spcBef>
          <a:spcPct val="0"/>
        </a:spcBef>
        <a:spcAft>
          <a:spcPct val="0"/>
        </a:spcAft>
        <a:defRPr sz="3200" b="1">
          <a:solidFill>
            <a:srgbClr val="003366"/>
          </a:solidFill>
          <a:latin typeface="ZapfHumnst BT" charset="0"/>
          <a:ea typeface="Geneva" charset="0"/>
        </a:defRPr>
      </a:lvl9pPr>
    </p:titleStyle>
    <p:bodyStyle>
      <a:lvl1pPr marL="342900" indent="-342900" algn="l" rtl="0" eaLnBrk="0" fontAlgn="base" hangingPunct="0">
        <a:spcBef>
          <a:spcPct val="20000"/>
        </a:spcBef>
        <a:spcAft>
          <a:spcPct val="0"/>
        </a:spcAft>
        <a:buClr>
          <a:schemeClr val="bg2"/>
        </a:buClr>
        <a:buSzPct val="75000"/>
        <a:buFont typeface="Wingdings" charset="2"/>
        <a:buChar char="n"/>
        <a:defRPr sz="2800">
          <a:solidFill>
            <a:schemeClr val="tx1"/>
          </a:solidFill>
          <a:latin typeface="Calibri"/>
          <a:ea typeface="+mn-ea"/>
          <a:cs typeface="Geneva" charset="0"/>
        </a:defRPr>
      </a:lvl1pPr>
      <a:lvl2pPr marL="742950" indent="-285750" algn="l" rtl="0" eaLnBrk="0" fontAlgn="base" hangingPunct="0">
        <a:spcBef>
          <a:spcPct val="20000"/>
        </a:spcBef>
        <a:spcAft>
          <a:spcPct val="0"/>
        </a:spcAft>
        <a:buClr>
          <a:schemeClr val="accent2"/>
        </a:buClr>
        <a:buSzPct val="80000"/>
        <a:buFont typeface="Wingdings" charset="2"/>
        <a:buChar char="¨"/>
        <a:defRPr sz="2400">
          <a:solidFill>
            <a:schemeClr val="tx1"/>
          </a:solidFill>
          <a:latin typeface="Calibri"/>
          <a:ea typeface="+mn-ea"/>
          <a:cs typeface="Geneva" charset="0"/>
        </a:defRPr>
      </a:lvl2pPr>
      <a:lvl3pPr marL="1143000" indent="-228600" algn="l" rtl="0" eaLnBrk="0" fontAlgn="base" hangingPunct="0">
        <a:spcBef>
          <a:spcPct val="20000"/>
        </a:spcBef>
        <a:spcAft>
          <a:spcPct val="0"/>
        </a:spcAft>
        <a:buClr>
          <a:schemeClr val="bg2"/>
        </a:buClr>
        <a:buSzPct val="65000"/>
        <a:buFont typeface="Wingdings" charset="2"/>
        <a:buChar char="n"/>
        <a:defRPr sz="2000">
          <a:solidFill>
            <a:schemeClr val="tx1"/>
          </a:solidFill>
          <a:latin typeface="Calibri"/>
          <a:ea typeface="+mn-ea"/>
          <a:cs typeface="Geneva" charset="0"/>
        </a:defRPr>
      </a:lvl3pPr>
      <a:lvl4pPr marL="1600200" indent="-228600" algn="l" rtl="0" eaLnBrk="0" fontAlgn="base" hangingPunct="0">
        <a:spcBef>
          <a:spcPct val="20000"/>
        </a:spcBef>
        <a:spcAft>
          <a:spcPct val="0"/>
        </a:spcAft>
        <a:buClr>
          <a:schemeClr val="accent2"/>
        </a:buClr>
        <a:buSzPct val="70000"/>
        <a:buFont typeface="Wingdings" charset="2"/>
        <a:buChar char="¨"/>
        <a:defRPr sz="1600">
          <a:solidFill>
            <a:schemeClr val="tx1"/>
          </a:solidFill>
          <a:latin typeface="Calibri Regular" charset="0"/>
          <a:ea typeface="+mn-ea"/>
          <a:cs typeface="Geneva" charset="0"/>
        </a:defRPr>
      </a:lvl4pPr>
      <a:lvl5pPr marL="2057400" indent="-228600" algn="l" rtl="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mn-ea"/>
          <a:cs typeface="Geneva" charset="0"/>
        </a:defRPr>
      </a:lvl5pPr>
      <a:lvl6pPr marL="2514600" indent="-228600" algn="l" rtl="0" fontAlgn="base">
        <a:spcBef>
          <a:spcPct val="20000"/>
        </a:spcBef>
        <a:spcAft>
          <a:spcPct val="0"/>
        </a:spcAft>
        <a:buClr>
          <a:schemeClr val="bg2"/>
        </a:buClr>
        <a:buFont typeface="Wingdings" charset="0"/>
        <a:buChar char="§"/>
        <a:defRPr sz="2000">
          <a:solidFill>
            <a:schemeClr val="tx1"/>
          </a:solidFill>
          <a:latin typeface="Arial" charset="0"/>
          <a:ea typeface="+mn-ea"/>
        </a:defRPr>
      </a:lvl6pPr>
      <a:lvl7pPr marL="2971800" indent="-228600" algn="l" rtl="0" fontAlgn="base">
        <a:spcBef>
          <a:spcPct val="20000"/>
        </a:spcBef>
        <a:spcAft>
          <a:spcPct val="0"/>
        </a:spcAft>
        <a:buClr>
          <a:schemeClr val="bg2"/>
        </a:buClr>
        <a:buFont typeface="Wingdings" charset="0"/>
        <a:buChar char="§"/>
        <a:defRPr sz="2000">
          <a:solidFill>
            <a:schemeClr val="tx1"/>
          </a:solidFill>
          <a:latin typeface="Arial" charset="0"/>
          <a:ea typeface="+mn-ea"/>
        </a:defRPr>
      </a:lvl7pPr>
      <a:lvl8pPr marL="3429000" indent="-228600" algn="l" rtl="0" fontAlgn="base">
        <a:spcBef>
          <a:spcPct val="20000"/>
        </a:spcBef>
        <a:spcAft>
          <a:spcPct val="0"/>
        </a:spcAft>
        <a:buClr>
          <a:schemeClr val="bg2"/>
        </a:buClr>
        <a:buFont typeface="Wingdings" charset="0"/>
        <a:buChar char="§"/>
        <a:defRPr sz="2000">
          <a:solidFill>
            <a:schemeClr val="tx1"/>
          </a:solidFill>
          <a:latin typeface="Arial" charset="0"/>
          <a:ea typeface="+mn-ea"/>
        </a:defRPr>
      </a:lvl8pPr>
      <a:lvl9pPr marL="3886200" indent="-228600" algn="l" rtl="0" fontAlgn="base">
        <a:spcBef>
          <a:spcPct val="20000"/>
        </a:spcBef>
        <a:spcAft>
          <a:spcPct val="0"/>
        </a:spcAft>
        <a:buClr>
          <a:schemeClr val="bg2"/>
        </a:buClr>
        <a:buFont typeface="Wingdings" charset="0"/>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 Id="rId3" Type="http://schemas.openxmlformats.org/officeDocument/2006/relationships/image" Target="../media/image3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jpeg"/><Relationship Id="rId3"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eg"/><Relationship Id="rId3" Type="http://schemas.openxmlformats.org/officeDocument/2006/relationships/image" Target="../media/image4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48.png"/><Relationship Id="rId6" Type="http://schemas.openxmlformats.org/officeDocument/2006/relationships/oleObject" Target="../embeddings/oleObject2.bin"/><Relationship Id="rId7" Type="http://schemas.openxmlformats.org/officeDocument/2006/relationships/image" Target="../media/image49.png"/><Relationship Id="rId8" Type="http://schemas.openxmlformats.org/officeDocument/2006/relationships/oleObject" Target="../embeddings/oleObject3.bin"/><Relationship Id="rId9" Type="http://schemas.openxmlformats.org/officeDocument/2006/relationships/image" Target="../media/image50.png"/><Relationship Id="rId10" Type="http://schemas.openxmlformats.org/officeDocument/2006/relationships/oleObject" Target="../embeddings/oleObject4.bin"/><Relationship Id="rId11" Type="http://schemas.openxmlformats.org/officeDocument/2006/relationships/image" Target="../media/image51.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jpeg"/><Relationship Id="rId3" Type="http://schemas.openxmlformats.org/officeDocument/2006/relationships/image" Target="../media/image5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5.bin"/><Relationship Id="rId5" Type="http://schemas.openxmlformats.org/officeDocument/2006/relationships/image" Target="../media/image54.emf"/><Relationship Id="rId6" Type="http://schemas.openxmlformats.org/officeDocument/2006/relationships/oleObject" Target="../embeddings/oleObject6.bin"/><Relationship Id="rId7" Type="http://schemas.openxmlformats.org/officeDocument/2006/relationships/image" Target="../media/image55.emf"/><Relationship Id="rId8" Type="http://schemas.openxmlformats.org/officeDocument/2006/relationships/image" Target="../media/image5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a:xfrm>
            <a:off x="2971800" y="1828800"/>
            <a:ext cx="6172200" cy="2209800"/>
          </a:xfrm>
        </p:spPr>
        <p:txBody>
          <a:bodyPr/>
          <a:lstStyle/>
          <a:p>
            <a:r>
              <a:rPr lang="en-US" altLang="en-US" sz="3600" b="0" dirty="0" smtClean="0">
                <a:latin typeface="Calibri" charset="0"/>
                <a:ea typeface="ＭＳ Ｐゴシック" charset="-128"/>
                <a:cs typeface="ＭＳ Ｐゴシック" charset="-128"/>
              </a:rPr>
              <a:t>Introduction to </a:t>
            </a:r>
            <a:r>
              <a:rPr lang="en-US" altLang="en-US" sz="3600" b="0" dirty="0" err="1" smtClean="0">
                <a:latin typeface="Calibri" charset="0"/>
                <a:ea typeface="ＭＳ Ｐゴシック" charset="-128"/>
                <a:cs typeface="ＭＳ Ｐゴシック" charset="-128"/>
              </a:rPr>
              <a:t>Geoinformatics</a:t>
            </a:r>
            <a:r>
              <a:rPr lang="en-US" altLang="en-US" sz="3600" b="0" dirty="0" smtClean="0">
                <a:latin typeface="Calibri" charset="0"/>
                <a:ea typeface="ＭＳ Ｐゴシック" charset="-128"/>
                <a:cs typeface="ＭＳ Ｐゴシック" charset="-128"/>
              </a:rPr>
              <a:t>: Geographical </a:t>
            </a:r>
            <a:r>
              <a:rPr lang="en-US" altLang="en-US" sz="3600" b="0" dirty="0" smtClean="0">
                <a:latin typeface="Calibri" charset="0"/>
                <a:ea typeface="Calibri" charset="0"/>
                <a:cs typeface="Calibri" charset="0"/>
              </a:rPr>
              <a:t>Fields</a:t>
            </a:r>
            <a:endParaRPr lang="en-US" altLang="en-US" sz="3600" b="0" dirty="0">
              <a:latin typeface="Calibri" charset="0"/>
              <a:ea typeface="Calibri" charset="0"/>
              <a:cs typeface="Calibri" charset="0"/>
            </a:endParaRPr>
          </a:p>
        </p:txBody>
      </p:sp>
      <p:sp>
        <p:nvSpPr>
          <p:cNvPr id="8194" name="Subtitle 2"/>
          <p:cNvSpPr>
            <a:spLocks noGrp="1"/>
          </p:cNvSpPr>
          <p:nvPr>
            <p:ph type="subTitle" idx="1"/>
          </p:nvPr>
        </p:nvSpPr>
        <p:spPr>
          <a:xfrm>
            <a:off x="2971800" y="4267200"/>
            <a:ext cx="6172200" cy="758825"/>
          </a:xfrm>
        </p:spPr>
        <p:txBody>
          <a:bodyPr/>
          <a:lstStyle/>
          <a:p>
            <a:pPr>
              <a:buFont typeface="Wingdings" charset="2"/>
              <a:buNone/>
            </a:pPr>
            <a:r>
              <a:rPr lang="en-US" altLang="en-US">
                <a:latin typeface="Calibri" charset="0"/>
                <a:ea typeface="Calibri" charset="0"/>
                <a:cs typeface="Calibri" charset="0"/>
              </a:rPr>
              <a:t>Gilberto Camara</a:t>
            </a:r>
          </a:p>
          <a:p>
            <a:pPr>
              <a:buFont typeface="Wingdings" charset="2"/>
              <a:buNone/>
            </a:pPr>
            <a:endParaRPr lang="en-US" altLang="en-US">
              <a:latin typeface="Calibri" charset="0"/>
              <a:ea typeface="Calibri" charset="0"/>
              <a:cs typeface="Calibri" charset="0"/>
            </a:endParaRPr>
          </a:p>
        </p:txBody>
      </p:sp>
      <p:sp>
        <p:nvSpPr>
          <p:cNvPr id="8195" name="Subtitle 2"/>
          <p:cNvSpPr txBox="1">
            <a:spLocks/>
          </p:cNvSpPr>
          <p:nvPr/>
        </p:nvSpPr>
        <p:spPr bwMode="auto">
          <a:xfrm>
            <a:off x="3203575" y="1052513"/>
            <a:ext cx="6172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330" tIns="45667" rIns="91330" bIns="45667"/>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buFont typeface="Wingdings" charset="2"/>
              <a:buNone/>
            </a:pPr>
            <a:endParaRPr lang="en-GB" altLang="en-US" sz="2600">
              <a:ea typeface="Calibri" charset="0"/>
              <a:cs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a:latin typeface="Calibri" charset="0"/>
              </a:rPr>
              <a:t>What’s in an geospatial object?</a:t>
            </a:r>
          </a:p>
        </p:txBody>
      </p:sp>
      <p:sp>
        <p:nvSpPr>
          <p:cNvPr id="17410" name="Rectangle 2"/>
          <p:cNvSpPr>
            <a:spLocks noChangeArrowheads="1"/>
          </p:cNvSpPr>
          <p:nvPr/>
        </p:nvSpPr>
        <p:spPr bwMode="auto">
          <a:xfrm>
            <a:off x="3360738" y="1563688"/>
            <a:ext cx="2368550" cy="1300162"/>
          </a:xfrm>
          <a:prstGeom prst="rect">
            <a:avLst/>
          </a:prstGeom>
          <a:solidFill>
            <a:srgbClr val="D3EFA7"/>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r>
              <a:rPr lang="en-US" altLang="en-US" sz="2800">
                <a:latin typeface="Calibri" charset="0"/>
                <a:ea typeface="Calibri" charset="0"/>
                <a:cs typeface="Calibri" charset="0"/>
              </a:rPr>
              <a:t>Object</a:t>
            </a:r>
          </a:p>
        </p:txBody>
      </p:sp>
      <p:sp>
        <p:nvSpPr>
          <p:cNvPr id="5" name="TextBox 4"/>
          <p:cNvSpPr txBox="1">
            <a:spLocks noRot="1" noChangeAspect="1" noMove="1" noResize="1" noEditPoints="1" noAdjustHandles="1" noChangeArrowheads="1" noChangeShapeType="1" noTextEdit="1"/>
          </p:cNvSpPr>
          <p:nvPr/>
        </p:nvSpPr>
        <p:spPr>
          <a:xfrm>
            <a:off x="672028" y="4164376"/>
            <a:ext cx="8471971" cy="2277547"/>
          </a:xfrm>
          <a:prstGeom prst="rect">
            <a:avLst/>
          </a:prstGeom>
          <a:blipFill rotWithShape="0">
            <a:blip r:embed="rId2"/>
            <a:stretch>
              <a:fillRect l="-1439" t="-2406" r="-360" b="-6684"/>
            </a:stretch>
          </a:blipFill>
        </p:spPr>
        <p:txBody>
          <a:bodyPr/>
          <a:lstStyle/>
          <a:p>
            <a:r>
              <a:rPr lang="en-US">
                <a:noFill/>
              </a:rPr>
              <a:t> </a:t>
            </a:r>
          </a:p>
        </p:txBody>
      </p:sp>
      <p:sp>
        <p:nvSpPr>
          <p:cNvPr id="6" name="Down Arrow 5"/>
          <p:cNvSpPr/>
          <p:nvPr/>
        </p:nvSpPr>
        <p:spPr bwMode="auto">
          <a:xfrm>
            <a:off x="4418013" y="2997200"/>
            <a:ext cx="385762" cy="990600"/>
          </a:xfrm>
          <a:prstGeom prst="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lstStyle/>
          <a:p>
            <a:pPr defTabSz="914400" eaLnBrk="1" hangingPunct="1">
              <a:defRPr/>
            </a:pPr>
            <a:endParaRPr lang="en-US" sz="1400">
              <a:latin typeface="Arial" charset="0"/>
              <a:cs typeface="+mn-cs"/>
            </a:endParaRPr>
          </a:p>
        </p:txBody>
      </p:sp>
      <p:sp>
        <p:nvSpPr>
          <p:cNvPr id="17413" name="TextBox 8"/>
          <p:cNvSpPr txBox="1">
            <a:spLocks noChangeArrowheads="1"/>
          </p:cNvSpPr>
          <p:nvPr/>
        </p:nvSpPr>
        <p:spPr bwMode="auto">
          <a:xfrm>
            <a:off x="4837113" y="3117850"/>
            <a:ext cx="169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800">
                <a:latin typeface="Calibri" charset="0"/>
                <a:ea typeface="Calibri" charset="0"/>
                <a:cs typeface="Calibri" charset="0"/>
              </a:rPr>
              <a:t>properties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en-US">
                <a:latin typeface="Calibri" charset="0"/>
              </a:rPr>
              <a:t>What’s in an geospatial object?</a:t>
            </a:r>
          </a:p>
        </p:txBody>
      </p:sp>
      <p:sp>
        <p:nvSpPr>
          <p:cNvPr id="18434" name="Rectangle 2"/>
          <p:cNvSpPr>
            <a:spLocks noChangeArrowheads="1"/>
          </p:cNvSpPr>
          <p:nvPr/>
        </p:nvSpPr>
        <p:spPr bwMode="auto">
          <a:xfrm>
            <a:off x="3360738" y="1563688"/>
            <a:ext cx="2368550" cy="1300162"/>
          </a:xfrm>
          <a:prstGeom prst="rect">
            <a:avLst/>
          </a:prstGeom>
          <a:solidFill>
            <a:srgbClr val="D3EFA7"/>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r>
              <a:rPr lang="en-US" altLang="en-US" sz="2800">
                <a:latin typeface="Calibri" charset="0"/>
                <a:ea typeface="Calibri" charset="0"/>
                <a:cs typeface="Calibri" charset="0"/>
              </a:rPr>
              <a:t>Object</a:t>
            </a:r>
          </a:p>
        </p:txBody>
      </p:sp>
      <p:sp>
        <p:nvSpPr>
          <p:cNvPr id="6" name="Down Arrow 5"/>
          <p:cNvSpPr/>
          <p:nvPr/>
        </p:nvSpPr>
        <p:spPr bwMode="auto">
          <a:xfrm>
            <a:off x="4418013" y="2997200"/>
            <a:ext cx="385762" cy="990600"/>
          </a:xfrm>
          <a:prstGeom prst="downArrow">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lstStyle/>
          <a:p>
            <a:pPr defTabSz="914400" eaLnBrk="1" hangingPunct="1">
              <a:defRPr/>
            </a:pPr>
            <a:endParaRPr lang="en-US" sz="1400">
              <a:latin typeface="Arial" charset="0"/>
              <a:cs typeface="+mn-cs"/>
            </a:endParaRPr>
          </a:p>
        </p:txBody>
      </p:sp>
      <p:sp>
        <p:nvSpPr>
          <p:cNvPr id="18436" name="TextBox 8"/>
          <p:cNvSpPr txBox="1">
            <a:spLocks noChangeArrowheads="1"/>
          </p:cNvSpPr>
          <p:nvPr/>
        </p:nvSpPr>
        <p:spPr bwMode="auto">
          <a:xfrm>
            <a:off x="4837113" y="3117850"/>
            <a:ext cx="1693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800">
                <a:latin typeface="Calibri" charset="0"/>
                <a:ea typeface="Calibri" charset="0"/>
                <a:cs typeface="Calibri" charset="0"/>
              </a:rPr>
              <a:t>properties</a:t>
            </a:r>
          </a:p>
        </p:txBody>
      </p:sp>
      <p:sp>
        <p:nvSpPr>
          <p:cNvPr id="18437" name="Rectangle 6"/>
          <p:cNvSpPr>
            <a:spLocks noChangeArrowheads="1"/>
          </p:cNvSpPr>
          <p:nvPr/>
        </p:nvSpPr>
        <p:spPr bwMode="auto">
          <a:xfrm>
            <a:off x="3402013" y="4084638"/>
            <a:ext cx="2368550" cy="1300162"/>
          </a:xfrm>
          <a:prstGeom prst="rect">
            <a:avLst/>
          </a:prstGeom>
          <a:solidFill>
            <a:srgbClr val="D3EFA7"/>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r>
              <a:rPr lang="en-US" altLang="en-US" sz="2800">
                <a:latin typeface="Calibri" charset="0"/>
                <a:ea typeface="Calibri" charset="0"/>
                <a:cs typeface="Calibri" charset="0"/>
              </a:rPr>
              <a:t>Fields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altLang="en-US">
                <a:latin typeface="Calibri" charset="0"/>
              </a:rPr>
              <a:t>It all begins with observations…</a:t>
            </a:r>
          </a:p>
        </p:txBody>
      </p:sp>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1196975"/>
            <a:ext cx="45354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wom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341438"/>
            <a:ext cx="273685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0"/>
          <p:cNvSpPr txBox="1">
            <a:spLocks noChangeArrowheads="1"/>
          </p:cNvSpPr>
          <p:nvPr/>
        </p:nvSpPr>
        <p:spPr bwMode="auto">
          <a:xfrm>
            <a:off x="2268538" y="1484313"/>
            <a:ext cx="1295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GB" altLang="en-US" sz="2000">
                <a:latin typeface="Calibri" charset="0"/>
                <a:ea typeface="Calibri" charset="0"/>
                <a:cs typeface="Calibri" charset="0"/>
              </a:rPr>
              <a:t>What’s out there?</a:t>
            </a:r>
          </a:p>
        </p:txBody>
      </p:sp>
      <p:pic>
        <p:nvPicPr>
          <p:cNvPr id="19461"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365625"/>
            <a:ext cx="3095625"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13"/>
          <p:cNvSpPr txBox="1">
            <a:spLocks noChangeArrowheads="1"/>
          </p:cNvSpPr>
          <p:nvPr/>
        </p:nvSpPr>
        <p:spPr bwMode="auto">
          <a:xfrm>
            <a:off x="2843213" y="5013325"/>
            <a:ext cx="2592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GB" altLang="en-US" sz="2400">
                <a:latin typeface="Calibri" charset="0"/>
                <a:ea typeface="Calibri" charset="0"/>
                <a:cs typeface="Calibri" charset="0"/>
              </a:rPr>
              <a:t>We use words in our language to describe the world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altLang="en-US">
                <a:latin typeface="Calibri" charset="0"/>
              </a:rPr>
              <a:t>Everything starts with measurements (Kuhn)</a:t>
            </a:r>
          </a:p>
        </p:txBody>
      </p:sp>
      <p:pic>
        <p:nvPicPr>
          <p:cNvPr id="2048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412875"/>
            <a:ext cx="26924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ChangeArrowheads="1"/>
          </p:cNvSpPr>
          <p:nvPr/>
        </p:nvSpPr>
        <p:spPr bwMode="auto">
          <a:xfrm>
            <a:off x="3635375" y="1268413"/>
            <a:ext cx="5292725" cy="3443287"/>
          </a:xfrm>
          <a:prstGeom prst="rect">
            <a:avLst/>
          </a:prstGeom>
          <a:solidFill>
            <a:srgbClr val="EBEBF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0" tIns="45677" rIns="91350" bIns="45677">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lnSpc>
                <a:spcPts val="3275"/>
              </a:lnSpc>
            </a:pPr>
            <a:r>
              <a:rPr lang="en-US" altLang="en-US" sz="2400" i="1">
                <a:solidFill>
                  <a:srgbClr val="00005E"/>
                </a:solidFill>
                <a:latin typeface="Calibri" charset="0"/>
                <a:ea typeface="Calibri" charset="0"/>
                <a:cs typeface="Calibri" charset="0"/>
              </a:rPr>
              <a:t>“All information ultimately rests on observations, whose semantics is physically grounded in processes  and mathematically well understood. Exploiting this foundation to understand the semantics of information derived from observations would produce more powerful semantic models”.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tângulo 4"/>
          <p:cNvSpPr>
            <a:spLocks noChangeArrowheads="1"/>
          </p:cNvSpPr>
          <p:nvPr/>
        </p:nvSpPr>
        <p:spPr bwMode="auto">
          <a:xfrm>
            <a:off x="923925" y="6111875"/>
            <a:ext cx="7888288" cy="522288"/>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30" tIns="45667" rIns="91330" bIns="45667">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a:r>
              <a:rPr lang="pt-BR" altLang="en-US" sz="2800">
                <a:solidFill>
                  <a:srgbClr val="5D5DAE"/>
                </a:solidFill>
                <a:latin typeface="Calibri" charset="0"/>
                <a:ea typeface="ＭＳ Ｐゴシック" charset="-128"/>
                <a:cs typeface="Calibri" charset="0"/>
              </a:rPr>
              <a:t>Observations allow us to sense external reality </a:t>
            </a:r>
          </a:p>
        </p:txBody>
      </p:sp>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249363"/>
            <a:ext cx="8572500"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2"/>
          <p:cNvSpPr>
            <a:spLocks noGrp="1"/>
          </p:cNvSpPr>
          <p:nvPr>
            <p:ph type="title"/>
          </p:nvPr>
        </p:nvSpPr>
        <p:spPr/>
        <p:txBody>
          <a:bodyPr/>
          <a:lstStyle/>
          <a:p>
            <a:r>
              <a:rPr lang="en-GB" altLang="en-US">
                <a:latin typeface="Calibri" charset="0"/>
              </a:rPr>
              <a:t>We measure properties of the world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28775"/>
            <a:ext cx="8289925"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2"/>
          <p:cNvSpPr>
            <a:spLocks noGrp="1"/>
          </p:cNvSpPr>
          <p:nvPr>
            <p:ph type="title"/>
          </p:nvPr>
        </p:nvSpPr>
        <p:spPr>
          <a:xfrm>
            <a:off x="685800" y="381000"/>
            <a:ext cx="8153400" cy="1041400"/>
          </a:xfrm>
        </p:spPr>
        <p:txBody>
          <a:bodyPr/>
          <a:lstStyle/>
          <a:p>
            <a:r>
              <a:rPr lang="pt-BR" altLang="en-US">
                <a:solidFill>
                  <a:srgbClr val="000090"/>
                </a:solidFill>
                <a:latin typeface="Calibri" charset="0"/>
                <a:ea typeface="Calibri" charset="0"/>
                <a:cs typeface="Calibri" charset="0"/>
              </a:rPr>
              <a:t>An </a:t>
            </a:r>
            <a:r>
              <a:rPr lang="pt-BR" altLang="en-US">
                <a:solidFill>
                  <a:srgbClr val="262673"/>
                </a:solidFill>
                <a:latin typeface="Calibri" charset="0"/>
                <a:ea typeface="Calibri" charset="0"/>
                <a:cs typeface="Calibri" charset="0"/>
              </a:rPr>
              <a:t>observation</a:t>
            </a:r>
            <a:r>
              <a:rPr lang="pt-BR" altLang="en-US">
                <a:solidFill>
                  <a:srgbClr val="000090"/>
                </a:solidFill>
                <a:latin typeface="Calibri" charset="0"/>
                <a:ea typeface="Calibri" charset="0"/>
                <a:cs typeface="Calibri" charset="0"/>
              </a:rPr>
              <a:t> is a measure of a value in a location in space and a position in time</a:t>
            </a:r>
            <a:endParaRPr lang="en-GB" altLang="en-US">
              <a:latin typeface="Calibri"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ítulo 1"/>
          <p:cNvSpPr>
            <a:spLocks noGrp="1"/>
          </p:cNvSpPr>
          <p:nvPr>
            <p:ph type="title"/>
          </p:nvPr>
        </p:nvSpPr>
        <p:spPr/>
        <p:txBody>
          <a:bodyPr/>
          <a:lstStyle/>
          <a:p>
            <a:pPr eaLnBrk="1" hangingPunct="1"/>
            <a:r>
              <a:rPr lang="pt-BR" altLang="en-US">
                <a:latin typeface="Calibri" charset="0"/>
              </a:rPr>
              <a:t>Observations</a:t>
            </a:r>
          </a:p>
        </p:txBody>
      </p:sp>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066800"/>
            <a:ext cx="8297862"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538" y="1143000"/>
            <a:ext cx="9064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aixaDeTexto 10"/>
          <p:cNvSpPr txBox="1">
            <a:spLocks noChangeArrowheads="1"/>
          </p:cNvSpPr>
          <p:nvPr/>
        </p:nvSpPr>
        <p:spPr bwMode="auto">
          <a:xfrm>
            <a:off x="582613" y="5821363"/>
            <a:ext cx="8358187" cy="830262"/>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lang="pt-BR" altLang="en-US" sz="2400">
                <a:solidFill>
                  <a:srgbClr val="00005E"/>
                </a:solidFill>
                <a:latin typeface="Consolas" charset="0"/>
                <a:ea typeface="ヒラギノ角ゴ Pro W3" charset="-128"/>
                <a:cs typeface="Linux Libertine O" charset="0"/>
              </a:rPr>
              <a:t>Observation : (S,T,V) </a:t>
            </a:r>
          </a:p>
          <a:p>
            <a:pPr algn="ctr" eaLnBrk="1" hangingPunct="1">
              <a:spcBef>
                <a:spcPct val="0"/>
              </a:spcBef>
              <a:buClrTx/>
              <a:buSzTx/>
              <a:buFontTx/>
              <a:buNone/>
            </a:pPr>
            <a:r>
              <a:rPr lang="pt-BR" altLang="en-US" sz="2400">
                <a:solidFill>
                  <a:srgbClr val="00005E"/>
                </a:solidFill>
                <a:ea typeface="ヒラギノ角ゴ Pro W3" charset="-128"/>
                <a:cs typeface="Linux Libertine O" charset="0"/>
              </a:rPr>
              <a:t>A triple (space, time, value)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65100"/>
            <a:ext cx="9144000" cy="1084263"/>
          </a:xfrm>
          <a:prstGeom prst="rect">
            <a:avLst/>
          </a:prstGeom>
          <a:solidFill>
            <a:srgbClr val="E8E8F1"/>
          </a:solidFill>
        </p:spPr>
        <p:txBody>
          <a:bodyPr anchor="ctr">
            <a:normAutofit lnSpcReduction="10000"/>
          </a:bodyPr>
          <a:lstStyle>
            <a:lvl1pPr algn="ctr" defTabSz="457200" rtl="0" eaLnBrk="1" latinLnBrk="0" hangingPunct="1">
              <a:spcBef>
                <a:spcPct val="0"/>
              </a:spcBef>
              <a:buNone/>
              <a:defRPr sz="3600" kern="1200">
                <a:solidFill>
                  <a:srgbClr val="000090"/>
                </a:solidFill>
                <a:latin typeface="+mj-lt"/>
                <a:ea typeface="+mj-ea"/>
                <a:cs typeface="+mj-cs"/>
              </a:defRPr>
            </a:lvl1pPr>
          </a:lstStyle>
          <a:p>
            <a:pPr fontAlgn="auto">
              <a:spcAft>
                <a:spcPts val="0"/>
              </a:spcAft>
              <a:defRPr/>
            </a:pPr>
            <a:r>
              <a:rPr lang="en-US" dirty="0" smtClean="0">
                <a:latin typeface="Calibri" charset="0"/>
                <a:ea typeface="Calibri" charset="0"/>
                <a:cs typeface="Calibri" charset="0"/>
              </a:rPr>
              <a:t>ARGO buoys: innovative </a:t>
            </a:r>
            <a:r>
              <a:rPr lang="en-US" dirty="0">
                <a:latin typeface="Calibri" charset="0"/>
                <a:ea typeface="Calibri" charset="0"/>
                <a:cs typeface="Calibri" charset="0"/>
              </a:rPr>
              <a:t>t</a:t>
            </a:r>
            <a:r>
              <a:rPr lang="en-US" dirty="0" smtClean="0">
                <a:latin typeface="Calibri" charset="0"/>
                <a:ea typeface="Calibri" charset="0"/>
                <a:cs typeface="Calibri" charset="0"/>
              </a:rPr>
              <a:t>echnology</a:t>
            </a:r>
          </a:p>
          <a:p>
            <a:pPr fontAlgn="auto">
              <a:spcAft>
                <a:spcPts val="0"/>
              </a:spcAft>
              <a:defRPr/>
            </a:pPr>
            <a:r>
              <a:rPr lang="en-US" sz="3000" dirty="0" smtClean="0">
                <a:latin typeface="Calibri" charset="0"/>
                <a:ea typeface="Calibri" charset="0"/>
                <a:cs typeface="Calibri" charset="0"/>
              </a:rPr>
              <a:t>Sensors measure </a:t>
            </a:r>
            <a:r>
              <a:rPr lang="en-US" sz="3000" dirty="0">
                <a:latin typeface="Calibri" charset="0"/>
                <a:ea typeface="Calibri" charset="0"/>
                <a:cs typeface="Calibri" charset="0"/>
              </a:rPr>
              <a:t>d</a:t>
            </a:r>
            <a:r>
              <a:rPr lang="en-US" sz="3000" dirty="0" smtClean="0">
                <a:latin typeface="Calibri" charset="0"/>
                <a:ea typeface="Calibri" charset="0"/>
                <a:cs typeface="Calibri" charset="0"/>
              </a:rPr>
              <a:t>own to 2,000 m, 10-Day Cycle</a:t>
            </a:r>
          </a:p>
        </p:txBody>
      </p:sp>
      <p:sp>
        <p:nvSpPr>
          <p:cNvPr id="24578" name="Rectangle 3"/>
          <p:cNvSpPr>
            <a:spLocks noChangeArrowheads="1"/>
          </p:cNvSpPr>
          <p:nvPr/>
        </p:nvSpPr>
        <p:spPr bwMode="auto">
          <a:xfrm>
            <a:off x="0" y="6334125"/>
            <a:ext cx="9144000" cy="523875"/>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2800">
                <a:solidFill>
                  <a:srgbClr val="00005E"/>
                </a:solidFill>
                <a:latin typeface="Calibri" charset="0"/>
                <a:ea typeface="Calibri" charset="0"/>
                <a:cs typeface="Calibri" charset="0"/>
              </a:rPr>
              <a:t>Floating buoys measuring  properties of the oceans</a:t>
            </a:r>
          </a:p>
        </p:txBody>
      </p:sp>
      <p:pic>
        <p:nvPicPr>
          <p:cNvPr id="2457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188" y="938213"/>
            <a:ext cx="5080000"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5"/>
          <p:cNvSpPr>
            <a:spLocks noChangeArrowheads="1"/>
          </p:cNvSpPr>
          <p:nvPr/>
        </p:nvSpPr>
        <p:spPr bwMode="auto">
          <a:xfrm>
            <a:off x="6978650" y="949325"/>
            <a:ext cx="2165350" cy="338138"/>
          </a:xfrm>
          <a:prstGeom prst="rect">
            <a:avLst/>
          </a:prstGeom>
          <a:solidFill>
            <a:srgbClr val="DD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r" eaLnBrk="1" hangingPunct="1"/>
            <a:r>
              <a:rPr lang="en-US" altLang="en-US" sz="1600">
                <a:solidFill>
                  <a:srgbClr val="000090"/>
                </a:solidFill>
                <a:latin typeface="Calibri" charset="0"/>
                <a:ea typeface="Calibri" charset="0"/>
                <a:cs typeface="Calibri" charset="0"/>
              </a:rPr>
              <a:t>images source: NOAA</a:t>
            </a:r>
          </a:p>
        </p:txBody>
      </p:sp>
      <p:pic>
        <p:nvPicPr>
          <p:cNvPr id="2458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1728788"/>
            <a:ext cx="30670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850900"/>
            <a:ext cx="9536113" cy="610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3"/>
          <p:cNvSpPr>
            <a:spLocks noChangeArrowheads="1"/>
          </p:cNvSpPr>
          <p:nvPr/>
        </p:nvSpPr>
        <p:spPr bwMode="auto">
          <a:xfrm>
            <a:off x="-198438" y="0"/>
            <a:ext cx="9540876" cy="1077913"/>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200">
                <a:solidFill>
                  <a:srgbClr val="00005E"/>
                </a:solidFill>
                <a:latin typeface="Calibri" charset="0"/>
                <a:ea typeface="Calibri" charset="0"/>
                <a:cs typeface="Calibri" charset="0"/>
              </a:rPr>
              <a:t>Premise 1: </a:t>
            </a:r>
            <a:r>
              <a:rPr lang="en-US" altLang="en-US" sz="3200">
                <a:solidFill>
                  <a:srgbClr val="800000"/>
                </a:solidFill>
                <a:latin typeface="Calibri" charset="0"/>
                <a:ea typeface="Calibri" charset="0"/>
                <a:cs typeface="Calibri" charset="0"/>
              </a:rPr>
              <a:t>Reality exists independently of human representations and changes continuously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6" descr="landsat_lena_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3163" y="3338513"/>
            <a:ext cx="5430837"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6975"/>
            <a:ext cx="370046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Imagem 8" descr="met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57912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250" y="609600"/>
            <a:ext cx="3460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itle 1"/>
          <p:cNvSpPr txBox="1">
            <a:spLocks/>
          </p:cNvSpPr>
          <p:nvPr/>
        </p:nvSpPr>
        <p:spPr bwMode="auto">
          <a:xfrm>
            <a:off x="0" y="0"/>
            <a:ext cx="9144000" cy="1084263"/>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200">
                <a:solidFill>
                  <a:srgbClr val="000090"/>
                </a:solidFill>
                <a:latin typeface="Calibri" charset="0"/>
                <a:ea typeface="Calibri" charset="0"/>
                <a:cs typeface="Calibri" charset="0"/>
              </a:rPr>
              <a:t>Premise 2: </a:t>
            </a:r>
            <a:r>
              <a:rPr lang="en-US" altLang="en-US" sz="3200">
                <a:solidFill>
                  <a:srgbClr val="800000"/>
                </a:solidFill>
                <a:latin typeface="Calibri" charset="0"/>
                <a:ea typeface="Calibri" charset="0"/>
                <a:cs typeface="Calibri" charset="0"/>
              </a:rPr>
              <a:t>We have access to the world through our observations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tLang="en-US">
                <a:latin typeface="Calibri" charset="0"/>
              </a:rPr>
              <a:t>Social objects</a:t>
            </a:r>
          </a:p>
        </p:txBody>
      </p:sp>
      <p:pic>
        <p:nvPicPr>
          <p:cNvPr id="92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0413" y="1117600"/>
            <a:ext cx="7302500"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0" y="0"/>
            <a:ext cx="9144000" cy="1657350"/>
          </a:xfrm>
          <a:solidFill>
            <a:srgbClr val="E8E8F1"/>
          </a:solidFill>
        </p:spPr>
        <p:txBody>
          <a:bodyPr/>
          <a:lstStyle/>
          <a:p>
            <a:pPr algn="ctr" eaLnBrk="1" hangingPunct="1"/>
            <a:r>
              <a:rPr lang="pt-BR" altLang="en-US" b="0">
                <a:latin typeface="Calibri" charset="0"/>
              </a:rPr>
              <a:t>Premise 3: </a:t>
            </a:r>
            <a:r>
              <a:rPr lang="pt-BR" altLang="en-US" b="0">
                <a:solidFill>
                  <a:srgbClr val="800000"/>
                </a:solidFill>
                <a:latin typeface="Calibri" charset="0"/>
              </a:rPr>
              <a:t>Computer representations of </a:t>
            </a:r>
            <a:br>
              <a:rPr lang="pt-BR" altLang="en-US" b="0">
                <a:solidFill>
                  <a:srgbClr val="800000"/>
                </a:solidFill>
                <a:latin typeface="Calibri" charset="0"/>
              </a:rPr>
            </a:br>
            <a:r>
              <a:rPr lang="pt-BR" altLang="en-US" b="0">
                <a:solidFill>
                  <a:srgbClr val="800000"/>
                </a:solidFill>
                <a:latin typeface="Calibri" charset="0"/>
              </a:rPr>
              <a:t>space and time should approximate the </a:t>
            </a:r>
            <a:br>
              <a:rPr lang="pt-BR" altLang="en-US" b="0">
                <a:solidFill>
                  <a:srgbClr val="800000"/>
                </a:solidFill>
                <a:latin typeface="Calibri" charset="0"/>
              </a:rPr>
            </a:br>
            <a:r>
              <a:rPr lang="pt-BR" altLang="en-US" b="0">
                <a:solidFill>
                  <a:srgbClr val="800000"/>
                </a:solidFill>
                <a:latin typeface="Calibri" charset="0"/>
              </a:rPr>
              <a:t>continuity of external reality</a:t>
            </a:r>
          </a:p>
        </p:txBody>
      </p:sp>
      <p:pic>
        <p:nvPicPr>
          <p:cNvPr id="27650" name="Picture 3" descr="npo000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2316163"/>
            <a:ext cx="3733800" cy="37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AutoShape 4"/>
          <p:cNvSpPr>
            <a:spLocks noChangeArrowheads="1"/>
          </p:cNvSpPr>
          <p:nvPr/>
        </p:nvSpPr>
        <p:spPr bwMode="auto">
          <a:xfrm>
            <a:off x="4165600" y="2420938"/>
            <a:ext cx="1295400" cy="381000"/>
          </a:xfrm>
          <a:prstGeom prst="curvedDownArrow">
            <a:avLst>
              <a:gd name="adj1" fmla="val 68000"/>
              <a:gd name="adj2" fmla="val 136000"/>
              <a:gd name="adj3" fmla="val 33333"/>
            </a:avLst>
          </a:prstGeom>
          <a:solidFill>
            <a:schemeClr val="accent1"/>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endParaRPr lang="en-GB" altLang="en-US" sz="1400">
              <a:solidFill>
                <a:srgbClr val="000000"/>
              </a:solidFill>
              <a:latin typeface="Calibri Regular" charset="0"/>
            </a:endParaRPr>
          </a:p>
        </p:txBody>
      </p:sp>
      <p:sp>
        <p:nvSpPr>
          <p:cNvPr id="27652" name="AutoShape 5"/>
          <p:cNvSpPr>
            <a:spLocks noChangeArrowheads="1"/>
          </p:cNvSpPr>
          <p:nvPr/>
        </p:nvSpPr>
        <p:spPr bwMode="auto">
          <a:xfrm>
            <a:off x="7150100" y="3840163"/>
            <a:ext cx="381000" cy="457200"/>
          </a:xfrm>
          <a:prstGeom prst="downArrow">
            <a:avLst>
              <a:gd name="adj1" fmla="val 50000"/>
              <a:gd name="adj2" fmla="val 30000"/>
            </a:avLst>
          </a:prstGeom>
          <a:solidFill>
            <a:schemeClr val="accent1"/>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endParaRPr lang="en-GB" altLang="en-US" sz="1400">
              <a:solidFill>
                <a:srgbClr val="000000"/>
              </a:solidFill>
              <a:latin typeface="Calibri Regular" charset="0"/>
            </a:endParaRPr>
          </a:p>
        </p:txBody>
      </p:sp>
      <p:sp>
        <p:nvSpPr>
          <p:cNvPr id="27653" name="Text Box 6"/>
          <p:cNvSpPr txBox="1">
            <a:spLocks noChangeArrowheads="1"/>
          </p:cNvSpPr>
          <p:nvPr/>
        </p:nvSpPr>
        <p:spPr bwMode="auto">
          <a:xfrm>
            <a:off x="4419600" y="19812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endParaRPr lang="pt-BR" altLang="en-US">
              <a:solidFill>
                <a:srgbClr val="000000"/>
              </a:solidFill>
              <a:latin typeface="Calibri Regular" charset="0"/>
            </a:endParaRPr>
          </a:p>
        </p:txBody>
      </p:sp>
      <p:pic>
        <p:nvPicPr>
          <p:cNvPr id="27654" name="Picture 7" descr="npo000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0188" y="1908175"/>
            <a:ext cx="35814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4402138"/>
            <a:ext cx="3970338" cy="235902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5800" y="1341438"/>
            <a:ext cx="8077200" cy="4800600"/>
          </a:xfrm>
        </p:spPr>
      </p:pic>
      <p:sp>
        <p:nvSpPr>
          <p:cNvPr id="29698" name="Text Box 11"/>
          <p:cNvSpPr txBox="1">
            <a:spLocks noChangeArrowheads="1"/>
          </p:cNvSpPr>
          <p:nvPr/>
        </p:nvSpPr>
        <p:spPr bwMode="auto">
          <a:xfrm>
            <a:off x="960438" y="6308725"/>
            <a:ext cx="71628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50000"/>
              </a:spcBef>
            </a:pPr>
            <a:r>
              <a:rPr lang="pt-BR" altLang="en-US" sz="2400">
                <a:latin typeface="Calibri" charset="0"/>
                <a:ea typeface="Calibri" charset="0"/>
                <a:cs typeface="Calibri" charset="0"/>
              </a:rPr>
              <a:t>Temperature, Water ph, soil acidity...</a:t>
            </a:r>
          </a:p>
        </p:txBody>
      </p:sp>
      <p:sp>
        <p:nvSpPr>
          <p:cNvPr id="29699" name="Title 1"/>
          <p:cNvSpPr>
            <a:spLocks noGrp="1"/>
          </p:cNvSpPr>
          <p:nvPr>
            <p:ph type="title"/>
          </p:nvPr>
        </p:nvSpPr>
        <p:spPr>
          <a:xfrm>
            <a:off x="685800" y="363538"/>
            <a:ext cx="8153400" cy="762000"/>
          </a:xfrm>
        </p:spPr>
        <p:txBody>
          <a:bodyPr/>
          <a:lstStyle/>
          <a:p>
            <a:r>
              <a:rPr lang="en-GB" altLang="en-US">
                <a:latin typeface="Calibri" charset="0"/>
              </a:rPr>
              <a:t>Natural world has continuous spatial variation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188" y="3832225"/>
            <a:ext cx="4100512"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txBox="1">
            <a:spLocks/>
          </p:cNvSpPr>
          <p:nvPr/>
        </p:nvSpPr>
        <p:spPr bwMode="auto">
          <a:xfrm>
            <a:off x="0" y="0"/>
            <a:ext cx="9144000" cy="1185863"/>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200">
                <a:solidFill>
                  <a:srgbClr val="000090"/>
                </a:solidFill>
                <a:latin typeface="Calibri" charset="0"/>
                <a:ea typeface="Calibri" charset="0"/>
                <a:cs typeface="Calibri" charset="0"/>
              </a:rPr>
              <a:t> Conjecture 1: </a:t>
            </a:r>
            <a:r>
              <a:rPr lang="pt-BR" altLang="en-US" sz="3200">
                <a:solidFill>
                  <a:srgbClr val="800000"/>
                </a:solidFill>
                <a:latin typeface="Calibri" charset="0"/>
                <a:ea typeface="Calibri" charset="0"/>
                <a:cs typeface="Calibri" charset="0"/>
              </a:rPr>
              <a:t>Ontologies for space-time data should be as generic as possible </a:t>
            </a:r>
            <a:endParaRPr lang="en-US" altLang="en-US" sz="3200">
              <a:solidFill>
                <a:srgbClr val="800000"/>
              </a:solidFill>
              <a:latin typeface="Calibri" charset="0"/>
              <a:ea typeface="Calibri" charset="0"/>
              <a:cs typeface="Calibri" charset="0"/>
            </a:endParaRPr>
          </a:p>
        </p:txBody>
      </p:sp>
      <p:sp>
        <p:nvSpPr>
          <p:cNvPr id="31747" name="Picture 5" descr="catarina1"/>
          <p:cNvSpPr>
            <a:spLocks noChangeAspect="1" noChangeArrowheads="1"/>
          </p:cNvSpPr>
          <p:nvPr/>
        </p:nvSpPr>
        <p:spPr bwMode="auto">
          <a:xfrm>
            <a:off x="0" y="1330325"/>
            <a:ext cx="40513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1748" name="Picture 7" descr="bertrand_caceres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33813"/>
            <a:ext cx="4149725"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6302375"/>
            <a:ext cx="9144000" cy="555625"/>
          </a:xfrm>
          <a:prstGeom prst="rect">
            <a:avLst/>
          </a:prstGeom>
          <a:solidFill>
            <a:srgbClr val="E8E8F1"/>
          </a:solidFill>
        </p:spPr>
        <p:txBody>
          <a:bodyPr anchor="ctr">
            <a:normAutofit lnSpcReduction="10000"/>
          </a:bodyPr>
          <a:lstStyle>
            <a:lvl1pPr algn="ctr" defTabSz="457200" rtl="0" eaLnBrk="1" latinLnBrk="0" hangingPunct="1">
              <a:spcBef>
                <a:spcPct val="0"/>
              </a:spcBef>
              <a:buNone/>
              <a:defRPr sz="3600" kern="1200">
                <a:solidFill>
                  <a:srgbClr val="000090"/>
                </a:solidFill>
                <a:latin typeface="+mj-lt"/>
                <a:ea typeface="+mj-ea"/>
                <a:cs typeface="+mj-cs"/>
              </a:defRPr>
            </a:lvl1pPr>
          </a:lstStyle>
          <a:p>
            <a:pPr fontAlgn="auto">
              <a:spcAft>
                <a:spcPts val="0"/>
              </a:spcAft>
              <a:defRPr/>
            </a:pPr>
            <a:r>
              <a:rPr lang="pt-BR" sz="3200" dirty="0" err="1" smtClean="0">
                <a:latin typeface="Calibri" charset="0"/>
                <a:ea typeface="Calibri" charset="0"/>
                <a:cs typeface="Calibri" charset="0"/>
              </a:rPr>
              <a:t>Geo-objects</a:t>
            </a:r>
            <a:r>
              <a:rPr lang="pt-BR" sz="3200" dirty="0">
                <a:latin typeface="Calibri" charset="0"/>
                <a:ea typeface="Calibri" charset="0"/>
                <a:cs typeface="Calibri" charset="0"/>
              </a:rPr>
              <a:t> </a:t>
            </a:r>
            <a:r>
              <a:rPr lang="pt-BR" sz="3200" dirty="0" err="1" smtClean="0">
                <a:latin typeface="Calibri" charset="0"/>
                <a:ea typeface="Calibri" charset="0"/>
                <a:cs typeface="Calibri" charset="0"/>
              </a:rPr>
              <a:t>have</a:t>
            </a:r>
            <a:r>
              <a:rPr lang="pt-BR" sz="3200" dirty="0" smtClean="0">
                <a:latin typeface="Calibri" charset="0"/>
                <a:ea typeface="Calibri" charset="0"/>
                <a:cs typeface="Calibri" charset="0"/>
              </a:rPr>
              <a:t> </a:t>
            </a:r>
            <a:r>
              <a:rPr lang="pt-BR" sz="3200" dirty="0" err="1" smtClean="0">
                <a:latin typeface="Calibri" charset="0"/>
                <a:ea typeface="Calibri" charset="0"/>
                <a:cs typeface="Calibri" charset="0"/>
              </a:rPr>
              <a:t>spatio</a:t>
            </a:r>
            <a:r>
              <a:rPr lang="pt-BR" sz="3200" dirty="0" smtClean="0">
                <a:latin typeface="Calibri" charset="0"/>
                <a:ea typeface="Calibri" charset="0"/>
                <a:cs typeface="Calibri" charset="0"/>
              </a:rPr>
              <a:t>-temporal </a:t>
            </a:r>
            <a:r>
              <a:rPr lang="pt-BR" sz="3200" dirty="0" err="1" smtClean="0">
                <a:latin typeface="Calibri" charset="0"/>
                <a:ea typeface="Calibri" charset="0"/>
                <a:cs typeface="Calibri" charset="0"/>
              </a:rPr>
              <a:t>properties</a:t>
            </a:r>
            <a:endParaRPr lang="en-US" sz="3200" dirty="0">
              <a:solidFill>
                <a:srgbClr val="800000"/>
              </a:solidFill>
              <a:latin typeface="Calibri" charset="0"/>
              <a:ea typeface="Calibri" charset="0"/>
              <a:cs typeface="Calibri" charset="0"/>
            </a:endParaRPr>
          </a:p>
        </p:txBody>
      </p:sp>
      <p:pic>
        <p:nvPicPr>
          <p:cNvPr id="31750" name="Picture 5" descr="C:\Documents and Settings\livia\Desktop\i786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188" y="1233488"/>
            <a:ext cx="4124325" cy="24669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6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3675"/>
            <a:ext cx="91440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0" y="0"/>
            <a:ext cx="9144000" cy="118586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ctr">
            <a:normAutofit/>
          </a:bodyPr>
          <a:lstStyle>
            <a:lvl1pPr algn="ctr" defTabSz="457200" rtl="0" eaLnBrk="1" latinLnBrk="0" hangingPunct="1">
              <a:spcBef>
                <a:spcPct val="0"/>
              </a:spcBef>
              <a:buNone/>
              <a:defRPr sz="3600" kern="1200">
                <a:solidFill>
                  <a:srgbClr val="000090"/>
                </a:solidFill>
                <a:latin typeface="+mj-lt"/>
                <a:ea typeface="+mj-ea"/>
                <a:cs typeface="+mj-cs"/>
              </a:defRPr>
            </a:lvl1pPr>
          </a:lstStyle>
          <a:p>
            <a:pPr fontAlgn="auto">
              <a:spcAft>
                <a:spcPts val="0"/>
              </a:spcAft>
              <a:defRPr/>
            </a:pPr>
            <a:r>
              <a:rPr lang="en-US" sz="3200" dirty="0" smtClean="0">
                <a:latin typeface="Calibri" charset="0"/>
                <a:ea typeface="Calibri" charset="0"/>
                <a:cs typeface="Calibri" charset="0"/>
              </a:rPr>
              <a:t> Conjecture 2: </a:t>
            </a:r>
            <a:r>
              <a:rPr lang="pt-BR" sz="3200" dirty="0" err="1" smtClean="0">
                <a:solidFill>
                  <a:srgbClr val="800000"/>
                </a:solidFill>
                <a:latin typeface="Calibri" charset="0"/>
                <a:ea typeface="Calibri" charset="0"/>
                <a:cs typeface="Calibri" charset="0"/>
              </a:rPr>
              <a:t>Spacetime</a:t>
            </a:r>
            <a:r>
              <a:rPr lang="pt-BR" sz="3200" dirty="0" smtClean="0">
                <a:solidFill>
                  <a:srgbClr val="800000"/>
                </a:solidFill>
                <a:latin typeface="Calibri" charset="0"/>
                <a:ea typeface="Calibri" charset="0"/>
                <a:cs typeface="Calibri" charset="0"/>
              </a:rPr>
              <a:t> </a:t>
            </a:r>
            <a:r>
              <a:rPr lang="pt-BR" sz="3200" dirty="0" err="1" smtClean="0">
                <a:solidFill>
                  <a:srgbClr val="800000"/>
                </a:solidFill>
                <a:latin typeface="Calibri" charset="0"/>
                <a:ea typeface="Calibri" charset="0"/>
                <a:cs typeface="Calibri" charset="0"/>
              </a:rPr>
              <a:t>ontologies</a:t>
            </a:r>
            <a:r>
              <a:rPr lang="pt-BR" sz="3200" dirty="0" smtClean="0">
                <a:solidFill>
                  <a:srgbClr val="800000"/>
                </a:solidFill>
                <a:latin typeface="Calibri" charset="0"/>
                <a:ea typeface="Calibri" charset="0"/>
                <a:cs typeface="Calibri" charset="0"/>
              </a:rPr>
              <a:t> </a:t>
            </a:r>
            <a:r>
              <a:rPr lang="pt-BR" sz="3200" dirty="0" err="1" smtClean="0">
                <a:solidFill>
                  <a:srgbClr val="800000"/>
                </a:solidFill>
                <a:latin typeface="Calibri" charset="0"/>
                <a:ea typeface="Calibri" charset="0"/>
                <a:cs typeface="Calibri" charset="0"/>
              </a:rPr>
              <a:t>need</a:t>
            </a:r>
            <a:r>
              <a:rPr lang="pt-BR" sz="3200" dirty="0" smtClean="0">
                <a:solidFill>
                  <a:srgbClr val="800000"/>
                </a:solidFill>
                <a:latin typeface="Calibri" charset="0"/>
                <a:ea typeface="Calibri" charset="0"/>
                <a:cs typeface="Calibri" charset="0"/>
              </a:rPr>
              <a:t> </a:t>
            </a:r>
            <a:r>
              <a:rPr lang="pt-BR" sz="3200" dirty="0" err="1">
                <a:solidFill>
                  <a:srgbClr val="800000"/>
                </a:solidFill>
                <a:latin typeface="Calibri" charset="0"/>
                <a:ea typeface="Calibri" charset="0"/>
                <a:cs typeface="Calibri" charset="0"/>
              </a:rPr>
              <a:t>o</a:t>
            </a:r>
            <a:r>
              <a:rPr lang="pt-BR" sz="3200" dirty="0" err="1" smtClean="0">
                <a:solidFill>
                  <a:srgbClr val="800000"/>
                </a:solidFill>
                <a:latin typeface="Calibri" charset="0"/>
                <a:ea typeface="Calibri" charset="0"/>
                <a:cs typeface="Calibri" charset="0"/>
              </a:rPr>
              <a:t>bservations</a:t>
            </a:r>
            <a:r>
              <a:rPr lang="pt-BR" sz="3200" dirty="0" smtClean="0">
                <a:solidFill>
                  <a:srgbClr val="800000"/>
                </a:solidFill>
                <a:latin typeface="Calibri" charset="0"/>
                <a:ea typeface="Calibri" charset="0"/>
                <a:cs typeface="Calibri" charset="0"/>
              </a:rPr>
              <a:t> as </a:t>
            </a:r>
            <a:r>
              <a:rPr lang="pt-BR" sz="3200" dirty="0" err="1" smtClean="0">
                <a:solidFill>
                  <a:srgbClr val="800000"/>
                </a:solidFill>
                <a:latin typeface="Calibri" charset="0"/>
                <a:ea typeface="Calibri" charset="0"/>
                <a:cs typeface="Calibri" charset="0"/>
              </a:rPr>
              <a:t>their</a:t>
            </a:r>
            <a:r>
              <a:rPr lang="pt-BR" sz="3200" dirty="0" smtClean="0">
                <a:solidFill>
                  <a:srgbClr val="800000"/>
                </a:solidFill>
                <a:latin typeface="Calibri" charset="0"/>
                <a:ea typeface="Calibri" charset="0"/>
                <a:cs typeface="Calibri" charset="0"/>
              </a:rPr>
              <a:t> </a:t>
            </a:r>
            <a:r>
              <a:rPr lang="pt-BR" sz="3200" dirty="0" err="1">
                <a:solidFill>
                  <a:srgbClr val="800000"/>
                </a:solidFill>
                <a:latin typeface="Calibri" charset="0"/>
                <a:ea typeface="Calibri" charset="0"/>
                <a:cs typeface="Calibri" charset="0"/>
              </a:rPr>
              <a:t>b</a:t>
            </a:r>
            <a:r>
              <a:rPr lang="pt-BR" sz="3200" dirty="0" err="1" smtClean="0">
                <a:solidFill>
                  <a:srgbClr val="800000"/>
                </a:solidFill>
                <a:latin typeface="Calibri" charset="0"/>
                <a:ea typeface="Calibri" charset="0"/>
                <a:cs typeface="Calibri" charset="0"/>
              </a:rPr>
              <a:t>uilding</a:t>
            </a:r>
            <a:r>
              <a:rPr lang="pt-BR" sz="3200" dirty="0" smtClean="0">
                <a:solidFill>
                  <a:srgbClr val="800000"/>
                </a:solidFill>
                <a:latin typeface="Calibri" charset="0"/>
                <a:ea typeface="Calibri" charset="0"/>
                <a:cs typeface="Calibri" charset="0"/>
              </a:rPr>
              <a:t> </a:t>
            </a:r>
            <a:r>
              <a:rPr lang="pt-BR" sz="3200" dirty="0" err="1">
                <a:solidFill>
                  <a:srgbClr val="800000"/>
                </a:solidFill>
                <a:latin typeface="Calibri" charset="0"/>
                <a:ea typeface="Calibri" charset="0"/>
                <a:cs typeface="Calibri" charset="0"/>
              </a:rPr>
              <a:t>b</a:t>
            </a:r>
            <a:r>
              <a:rPr lang="pt-BR" sz="3200" dirty="0" err="1" smtClean="0">
                <a:solidFill>
                  <a:srgbClr val="800000"/>
                </a:solidFill>
                <a:latin typeface="Calibri" charset="0"/>
                <a:ea typeface="Calibri" charset="0"/>
                <a:cs typeface="Calibri" charset="0"/>
              </a:rPr>
              <a:t>locks</a:t>
            </a:r>
            <a:r>
              <a:rPr lang="pt-BR" sz="3200" dirty="0" smtClean="0">
                <a:solidFill>
                  <a:srgbClr val="800000"/>
                </a:solidFill>
                <a:latin typeface="Calibri" charset="0"/>
                <a:ea typeface="Calibri" charset="0"/>
                <a:cs typeface="Calibri" charset="0"/>
              </a:rPr>
              <a:t> </a:t>
            </a:r>
            <a:endParaRPr lang="en-US" sz="3200" dirty="0">
              <a:solidFill>
                <a:srgbClr val="800000"/>
              </a:solidFill>
              <a:latin typeface="Calibri" charset="0"/>
              <a:ea typeface="Calibri" charset="0"/>
              <a:cs typeface="Calibri" charset="0"/>
            </a:endParaRPr>
          </a:p>
        </p:txBody>
      </p:sp>
      <p:sp>
        <p:nvSpPr>
          <p:cNvPr id="32771" name="Title 1"/>
          <p:cNvSpPr txBox="1">
            <a:spLocks/>
          </p:cNvSpPr>
          <p:nvPr/>
        </p:nvSpPr>
        <p:spPr bwMode="auto">
          <a:xfrm>
            <a:off x="0" y="5773738"/>
            <a:ext cx="9144000" cy="1084262"/>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pt-BR" altLang="en-US" sz="3200">
                <a:solidFill>
                  <a:srgbClr val="000090"/>
                </a:solidFill>
                <a:latin typeface="Calibri" charset="0"/>
                <a:ea typeface="Calibri" charset="0"/>
                <a:cs typeface="Calibri" charset="0"/>
              </a:rPr>
              <a:t>An </a:t>
            </a:r>
            <a:r>
              <a:rPr lang="pt-BR" altLang="en-US" sz="3200">
                <a:solidFill>
                  <a:srgbClr val="262673"/>
                </a:solidFill>
                <a:latin typeface="Calibri" charset="0"/>
                <a:ea typeface="Calibri" charset="0"/>
                <a:cs typeface="Calibri" charset="0"/>
              </a:rPr>
              <a:t>observation</a:t>
            </a:r>
            <a:r>
              <a:rPr lang="pt-BR" altLang="en-US" sz="3200">
                <a:solidFill>
                  <a:srgbClr val="000090"/>
                </a:solidFill>
                <a:latin typeface="Calibri" charset="0"/>
                <a:ea typeface="Calibri" charset="0"/>
                <a:cs typeface="Calibri" charset="0"/>
              </a:rPr>
              <a:t> is a measure of a </a:t>
            </a:r>
            <a:br>
              <a:rPr lang="pt-BR" altLang="en-US" sz="3200">
                <a:solidFill>
                  <a:srgbClr val="000090"/>
                </a:solidFill>
                <a:latin typeface="Calibri" charset="0"/>
                <a:ea typeface="Calibri" charset="0"/>
                <a:cs typeface="Calibri" charset="0"/>
              </a:rPr>
            </a:br>
            <a:r>
              <a:rPr lang="pt-BR" altLang="en-US" sz="3200">
                <a:solidFill>
                  <a:srgbClr val="000090"/>
                </a:solidFill>
                <a:latin typeface="Calibri" charset="0"/>
                <a:ea typeface="Calibri" charset="0"/>
                <a:cs typeface="Calibri" charset="0"/>
              </a:rPr>
              <a:t>property in space-time</a:t>
            </a:r>
            <a:endParaRPr lang="en-US" altLang="en-US" sz="3200">
              <a:solidFill>
                <a:srgbClr val="000090"/>
              </a:solidFill>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100" y="1260475"/>
            <a:ext cx="8559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 y="5654675"/>
            <a:ext cx="8458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txBox="1">
            <a:spLocks/>
          </p:cNvSpPr>
          <p:nvPr/>
        </p:nvSpPr>
        <p:spPr bwMode="auto">
          <a:xfrm>
            <a:off x="0" y="0"/>
            <a:ext cx="9144000" cy="1050925"/>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400">
                <a:solidFill>
                  <a:srgbClr val="000090"/>
                </a:solidFill>
                <a:latin typeface="Calibri" charset="0"/>
                <a:ea typeface="Calibri" charset="0"/>
                <a:cs typeface="Calibri" charset="0"/>
              </a:rPr>
              <a:t>Conjecture 3. </a:t>
            </a:r>
            <a:r>
              <a:rPr lang="en-US" altLang="en-US" sz="3400">
                <a:solidFill>
                  <a:srgbClr val="800000"/>
                </a:solidFill>
                <a:latin typeface="Calibri" charset="0"/>
                <a:ea typeface="Calibri" charset="0"/>
                <a:cs typeface="Calibri" charset="0"/>
              </a:rPr>
              <a:t>Sensors only provide </a:t>
            </a:r>
            <a:br>
              <a:rPr lang="en-US" altLang="en-US" sz="3400">
                <a:solidFill>
                  <a:srgbClr val="800000"/>
                </a:solidFill>
                <a:latin typeface="Calibri" charset="0"/>
                <a:ea typeface="Calibri" charset="0"/>
                <a:cs typeface="Calibri" charset="0"/>
              </a:rPr>
            </a:br>
            <a:r>
              <a:rPr lang="en-US" altLang="en-US" sz="3400">
                <a:solidFill>
                  <a:srgbClr val="800000"/>
                </a:solidFill>
                <a:latin typeface="Calibri" charset="0"/>
                <a:ea typeface="Calibri" charset="0"/>
                <a:cs typeface="Calibri" charset="0"/>
              </a:rPr>
              <a:t>samples of the external reality</a:t>
            </a:r>
          </a:p>
        </p:txBody>
      </p:sp>
      <p:sp>
        <p:nvSpPr>
          <p:cNvPr id="33796" name="Title 1"/>
          <p:cNvSpPr txBox="1">
            <a:spLocks/>
          </p:cNvSpPr>
          <p:nvPr/>
        </p:nvSpPr>
        <p:spPr bwMode="auto">
          <a:xfrm>
            <a:off x="0" y="6180138"/>
            <a:ext cx="9144000" cy="5524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000">
                <a:solidFill>
                  <a:srgbClr val="000090"/>
                </a:solidFill>
                <a:latin typeface="Calibri" charset="0"/>
                <a:ea typeface="Calibri" charset="0"/>
                <a:cs typeface="Calibri" charset="0"/>
              </a:rPr>
              <a:t>To represent the continuity of world, we need more!  </a:t>
            </a:r>
          </a:p>
        </p:txBody>
      </p:sp>
      <p:sp>
        <p:nvSpPr>
          <p:cNvPr id="33797" name="Rectangle 6"/>
          <p:cNvSpPr>
            <a:spLocks noChangeArrowheads="1"/>
          </p:cNvSpPr>
          <p:nvPr/>
        </p:nvSpPr>
        <p:spPr bwMode="auto">
          <a:xfrm>
            <a:off x="0" y="1244600"/>
            <a:ext cx="1922463" cy="338138"/>
          </a:xfrm>
          <a:prstGeom prst="rect">
            <a:avLst/>
          </a:prstGeom>
          <a:solidFill>
            <a:srgbClr val="DD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1600">
                <a:solidFill>
                  <a:srgbClr val="000090"/>
                </a:solidFill>
                <a:latin typeface="Calibri" charset="0"/>
                <a:ea typeface="Calibri" charset="0"/>
                <a:cs typeface="Calibri" charset="0"/>
              </a:rPr>
              <a:t>Willis Eschenbach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Title 1"/>
          <p:cNvSpPr txBox="1">
            <a:spLocks/>
          </p:cNvSpPr>
          <p:nvPr/>
        </p:nvSpPr>
        <p:spPr bwMode="auto">
          <a:xfrm>
            <a:off x="0" y="6316663"/>
            <a:ext cx="9144000" cy="550862"/>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2800">
                <a:solidFill>
                  <a:srgbClr val="000090"/>
                </a:solidFill>
                <a:latin typeface="Calibri" charset="0"/>
                <a:ea typeface="Calibri" charset="0"/>
                <a:cs typeface="Calibri" charset="0"/>
              </a:rPr>
              <a:t>temp = (2 + sin(2 π* (julianday  + lag)/365.25)) ˆ1.4</a:t>
            </a:r>
          </a:p>
        </p:txBody>
      </p:sp>
      <p:sp>
        <p:nvSpPr>
          <p:cNvPr id="34818" name="Picture 1"/>
          <p:cNvSpPr>
            <a:spLocks noChangeAspect="1"/>
          </p:cNvSpPr>
          <p:nvPr/>
        </p:nvSpPr>
        <p:spPr bwMode="auto">
          <a:xfrm>
            <a:off x="207963" y="1079500"/>
            <a:ext cx="85217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19" name="Rectangle 6"/>
          <p:cNvSpPr>
            <a:spLocks noChangeArrowheads="1"/>
          </p:cNvSpPr>
          <p:nvPr/>
        </p:nvSpPr>
        <p:spPr bwMode="auto">
          <a:xfrm>
            <a:off x="0" y="1098550"/>
            <a:ext cx="1922463" cy="339725"/>
          </a:xfrm>
          <a:prstGeom prst="rect">
            <a:avLst/>
          </a:prstGeom>
          <a:solidFill>
            <a:srgbClr val="DDE1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1600">
                <a:solidFill>
                  <a:srgbClr val="000090"/>
                </a:solidFill>
                <a:latin typeface="Calibri" charset="0"/>
                <a:ea typeface="Calibri" charset="0"/>
                <a:cs typeface="Calibri" charset="0"/>
              </a:rPr>
              <a:t>Willis Eschenbach</a:t>
            </a:r>
          </a:p>
        </p:txBody>
      </p:sp>
      <p:sp>
        <p:nvSpPr>
          <p:cNvPr id="34820" name="Title 1"/>
          <p:cNvSpPr txBox="1">
            <a:spLocks/>
          </p:cNvSpPr>
          <p:nvPr/>
        </p:nvSpPr>
        <p:spPr bwMode="auto">
          <a:xfrm>
            <a:off x="0" y="11113"/>
            <a:ext cx="9144000" cy="104140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200">
                <a:solidFill>
                  <a:srgbClr val="000090"/>
                </a:solidFill>
                <a:latin typeface="Calibri" charset="0"/>
                <a:ea typeface="Calibri" charset="0"/>
                <a:cs typeface="Calibri" charset="0"/>
              </a:rPr>
              <a:t>Conjecture 4: </a:t>
            </a:r>
            <a:r>
              <a:rPr lang="en-US" altLang="en-US" sz="3200">
                <a:solidFill>
                  <a:srgbClr val="800000"/>
                </a:solidFill>
                <a:latin typeface="Calibri" charset="0"/>
                <a:ea typeface="Calibri" charset="0"/>
                <a:cs typeface="Calibri" charset="0"/>
              </a:rPr>
              <a:t>Approximating  external reality needs space-time data samples and estimators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0" y="0"/>
            <a:ext cx="9144000" cy="1354138"/>
          </a:xfrm>
          <a:solidFill>
            <a:srgbClr val="E8E8F1"/>
          </a:solidFill>
          <a:ln>
            <a:solidFill>
              <a:srgbClr val="00005E"/>
            </a:solidFill>
            <a:miter lim="800000"/>
            <a:headEnd/>
            <a:tailEnd/>
          </a:ln>
        </p:spPr>
        <p:txBody>
          <a:bodyPr/>
          <a:lstStyle/>
          <a:p>
            <a:pPr>
              <a:tabLst>
                <a:tab pos="854075" algn="l"/>
              </a:tabLst>
            </a:pPr>
            <a:r>
              <a:rPr lang="en-US" altLang="en-US" sz="3400" b="0">
                <a:latin typeface="Calibri" charset="0"/>
                <a:ea typeface="Optima" charset="0"/>
                <a:cs typeface="Optima" charset="0"/>
                <a:sym typeface="Optima" charset="0"/>
              </a:rPr>
              <a:t>Conjecture 5: </a:t>
            </a:r>
            <a:r>
              <a:rPr lang="en-US" altLang="en-US" sz="3400" b="0">
                <a:solidFill>
                  <a:srgbClr val="800000"/>
                </a:solidFill>
                <a:latin typeface="Calibri" charset="0"/>
                <a:ea typeface="Optima" charset="0"/>
                <a:cs typeface="Optima" charset="0"/>
                <a:sym typeface="Optima" charset="0"/>
              </a:rPr>
              <a:t>Fields = Sensor data + Estimators</a:t>
            </a:r>
          </a:p>
        </p:txBody>
      </p:sp>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831975"/>
            <a:ext cx="8596312"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4"/>
          <p:cNvSpPr>
            <a:spLocks noChangeArrowheads="1"/>
          </p:cNvSpPr>
          <p:nvPr/>
        </p:nvSpPr>
        <p:spPr bwMode="auto">
          <a:xfrm>
            <a:off x="0" y="5159375"/>
            <a:ext cx="9144000" cy="1384300"/>
          </a:xfrm>
          <a:prstGeom prst="rect">
            <a:avLst/>
          </a:prstGeom>
          <a:solidFill>
            <a:srgbClr val="E8E8F1"/>
          </a:solidFill>
          <a:ln w="9525">
            <a:solidFill>
              <a:srgbClr val="0000FF"/>
            </a:solidFill>
            <a:miter lim="800000"/>
            <a:headEnd/>
            <a:tailEnd/>
          </a:ln>
        </p:spPr>
        <p:txBody>
          <a:bodyPr lIns="91350" tIns="45677" rIns="91350" bIns="45677">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2800">
                <a:solidFill>
                  <a:srgbClr val="00005E"/>
                </a:solidFill>
                <a:latin typeface="Calibri" charset="0"/>
                <a:ea typeface="Calibri" charset="0"/>
                <a:cs typeface="Calibri" charset="0"/>
              </a:rPr>
              <a:t>A field estimates values of a property </a:t>
            </a:r>
            <a:br>
              <a:rPr lang="en-US" altLang="en-US" sz="2800">
                <a:solidFill>
                  <a:srgbClr val="00005E"/>
                </a:solidFill>
                <a:latin typeface="Calibri" charset="0"/>
                <a:ea typeface="Calibri" charset="0"/>
                <a:cs typeface="Calibri" charset="0"/>
              </a:rPr>
            </a:br>
            <a:r>
              <a:rPr lang="en-US" altLang="en-US" sz="2800">
                <a:solidFill>
                  <a:srgbClr val="00005E"/>
                </a:solidFill>
                <a:latin typeface="Calibri" charset="0"/>
                <a:ea typeface="Calibri" charset="0"/>
                <a:cs typeface="Calibri" charset="0"/>
              </a:rPr>
              <a:t>for all positions inside its extent</a:t>
            </a:r>
          </a:p>
          <a:p>
            <a:pPr algn="ctr" eaLnBrk="1" hangingPunct="1"/>
            <a:r>
              <a:rPr lang="en-US" altLang="en-US" sz="2800">
                <a:solidFill>
                  <a:srgbClr val="00005E"/>
                </a:solidFill>
                <a:latin typeface="Calibri" charset="0"/>
                <a:ea typeface="Calibri" charset="0"/>
                <a:cs typeface="Calibri" charset="0"/>
              </a:rPr>
              <a:t>(fields simulate the continuity of external reality) </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ustomShape 1"/>
          <p:cNvSpPr>
            <a:spLocks noChangeArrowheads="1"/>
          </p:cNvSpPr>
          <p:nvPr/>
        </p:nvSpPr>
        <p:spPr bwMode="auto">
          <a:xfrm>
            <a:off x="0" y="2208213"/>
            <a:ext cx="9140825" cy="2452687"/>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200" b="1">
                <a:solidFill>
                  <a:srgbClr val="00005E"/>
                </a:solidFill>
                <a:latin typeface="Calibri" charset="0"/>
                <a:ea typeface="ヒラギノ角ゴ Pro W3" charset="-128"/>
                <a:cs typeface="ヒラギノ角ゴ Pro W3" charset="-128"/>
              </a:rPr>
              <a:t>Fields as a Generic Data Type</a:t>
            </a:r>
            <a:endParaRPr lang="en-US" altLang="en-US"/>
          </a:p>
          <a:p>
            <a:pPr algn="ctr" eaLnBrk="1" hangingPunct="1"/>
            <a:endParaRPr lang="en-US" altLang="en-US"/>
          </a:p>
          <a:p>
            <a:pPr algn="ctr" eaLnBrk="1" hangingPunct="1"/>
            <a:r>
              <a:rPr lang="en-US" altLang="en-US" sz="2800">
                <a:solidFill>
                  <a:srgbClr val="00005E"/>
                </a:solidFill>
                <a:latin typeface="Consolas" charset="0"/>
                <a:ea typeface="ヒラギノ角ゴ Pro W3" charset="-128"/>
                <a:cs typeface="ヒラギノ角ゴ Pro W3" charset="-128"/>
              </a:rPr>
              <a:t>estimate: Position </a:t>
            </a:r>
            <a:r>
              <a:rPr lang="pt-BR" altLang="en-US" sz="2800">
                <a:solidFill>
                  <a:srgbClr val="00005E"/>
                </a:solidFill>
                <a:latin typeface="Consolas" charset="0"/>
                <a:ea typeface="Linux Libertine O" charset="0"/>
                <a:cs typeface="Linux Libertine O" charset="0"/>
              </a:rPr>
              <a:t>→</a:t>
            </a:r>
            <a:r>
              <a:rPr lang="en-US" altLang="en-US" sz="2800">
                <a:solidFill>
                  <a:srgbClr val="00005E"/>
                </a:solidFill>
                <a:latin typeface="Consolas" charset="0"/>
                <a:ea typeface="ヒラギノ角ゴ Pro W3" charset="-128"/>
                <a:cs typeface="ヒラギノ角ゴ Pro W3" charset="-128"/>
              </a:rPr>
              <a:t> Value</a:t>
            </a:r>
          </a:p>
          <a:p>
            <a:pPr algn="ctr" eaLnBrk="1" hangingPunct="1"/>
            <a:endParaRPr lang="en-US" altLang="en-US"/>
          </a:p>
          <a:p>
            <a:pPr algn="ctr" eaLnBrk="1" hangingPunct="1"/>
            <a:r>
              <a:rPr lang="en-US" altLang="en-US" sz="2800">
                <a:solidFill>
                  <a:srgbClr val="800000"/>
                </a:solidFill>
                <a:latin typeface="Calibri" charset="0"/>
                <a:ea typeface="ヒラギノ角ゴ Pro W3" charset="-128"/>
                <a:cs typeface="ヒラギノ角ゴ Pro W3" charset="-128"/>
              </a:rPr>
              <a:t>Positions</a:t>
            </a:r>
            <a:r>
              <a:rPr lang="en-US" altLang="en-US" sz="2800">
                <a:solidFill>
                  <a:srgbClr val="00005E"/>
                </a:solidFill>
                <a:latin typeface="Calibri" charset="0"/>
                <a:ea typeface="ヒラギノ角ゴ Pro W3" charset="-128"/>
                <a:cs typeface="ヒラギノ角ゴ Pro W3" charset="-128"/>
              </a:rPr>
              <a:t> at which estimations are made</a:t>
            </a:r>
            <a:endParaRPr lang="en-US" altLang="en-US"/>
          </a:p>
          <a:p>
            <a:pPr algn="ctr" eaLnBrk="1" hangingPunct="1"/>
            <a:r>
              <a:rPr lang="en-US" altLang="en-US" sz="2800">
                <a:solidFill>
                  <a:srgbClr val="800000"/>
                </a:solidFill>
                <a:latin typeface="Calibri" charset="0"/>
                <a:ea typeface="ヒラギノ角ゴ Pro W3" charset="-128"/>
                <a:cs typeface="ヒラギノ角ゴ Pro W3" charset="-128"/>
              </a:rPr>
              <a:t>Values</a:t>
            </a:r>
            <a:r>
              <a:rPr lang="en-US" altLang="en-US" sz="2800">
                <a:solidFill>
                  <a:srgbClr val="00005E"/>
                </a:solidFill>
                <a:latin typeface="Calibri" charset="0"/>
                <a:ea typeface="ヒラギノ角ゴ Pro W3" charset="-128"/>
                <a:cs typeface="ヒラギノ角ゴ Pro W3" charset="-128"/>
              </a:rPr>
              <a:t> that are estimated for each position</a:t>
            </a:r>
            <a:endParaRPr lang="en-US" alt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4075"/>
            <a:ext cx="91408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ustomShape 1"/>
          <p:cNvSpPr>
            <a:spLocks noChangeArrowheads="1"/>
          </p:cNvSpPr>
          <p:nvPr/>
        </p:nvSpPr>
        <p:spPr bwMode="auto">
          <a:xfrm>
            <a:off x="0" y="2208213"/>
            <a:ext cx="9140825" cy="2452687"/>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200" b="1">
                <a:solidFill>
                  <a:srgbClr val="00005E"/>
                </a:solidFill>
                <a:latin typeface="Calibri" charset="0"/>
                <a:ea typeface="ヒラギノ角ゴ Pro W3" charset="-128"/>
                <a:cs typeface="ヒラギノ角ゴ Pro W3" charset="-128"/>
              </a:rPr>
              <a:t>Fields as a Generic Data Type</a:t>
            </a:r>
            <a:endParaRPr lang="en-US" altLang="en-US"/>
          </a:p>
          <a:p>
            <a:pPr algn="ctr" eaLnBrk="1" hangingPunct="1"/>
            <a:endParaRPr lang="en-US" altLang="en-US"/>
          </a:p>
          <a:p>
            <a:pPr algn="ctr" eaLnBrk="1" hangingPunct="1"/>
            <a:r>
              <a:rPr lang="en-US" altLang="en-US" sz="2800">
                <a:solidFill>
                  <a:srgbClr val="00005E"/>
                </a:solidFill>
                <a:latin typeface="Consolas" charset="0"/>
                <a:ea typeface="ヒラギノ角ゴ Pro W3" charset="-128"/>
                <a:cs typeface="ヒラギノ角ゴ Pro W3" charset="-128"/>
              </a:rPr>
              <a:t>estimate: Position </a:t>
            </a:r>
            <a:r>
              <a:rPr lang="pt-BR" altLang="en-US" sz="2800">
                <a:solidFill>
                  <a:srgbClr val="00005E"/>
                </a:solidFill>
                <a:latin typeface="Consolas" charset="0"/>
                <a:ea typeface="Linux Libertine O" charset="0"/>
                <a:cs typeface="Linux Libertine O" charset="0"/>
              </a:rPr>
              <a:t>→</a:t>
            </a:r>
            <a:r>
              <a:rPr lang="en-US" altLang="en-US" sz="2800">
                <a:solidFill>
                  <a:srgbClr val="00005E"/>
                </a:solidFill>
                <a:latin typeface="Consolas" charset="0"/>
                <a:ea typeface="ヒラギノ角ゴ Pro W3" charset="-128"/>
                <a:cs typeface="ヒラギノ角ゴ Pro W3" charset="-128"/>
              </a:rPr>
              <a:t> Value</a:t>
            </a:r>
          </a:p>
          <a:p>
            <a:pPr algn="ctr" eaLnBrk="1" hangingPunct="1"/>
            <a:endParaRPr lang="en-US" altLang="en-US"/>
          </a:p>
          <a:p>
            <a:pPr algn="ctr" eaLnBrk="1" hangingPunct="1"/>
            <a:r>
              <a:rPr lang="en-US" altLang="en-US" sz="2800">
                <a:solidFill>
                  <a:srgbClr val="800000"/>
                </a:solidFill>
                <a:latin typeface="Calibri" charset="0"/>
                <a:ea typeface="ヒラギノ角ゴ Pro W3" charset="-128"/>
                <a:cs typeface="ヒラギノ角ゴ Pro W3" charset="-128"/>
              </a:rPr>
              <a:t>Positions</a:t>
            </a:r>
            <a:r>
              <a:rPr lang="en-US" altLang="en-US" sz="2800">
                <a:solidFill>
                  <a:srgbClr val="00005E"/>
                </a:solidFill>
                <a:latin typeface="Calibri" charset="0"/>
                <a:ea typeface="ヒラギノ角ゴ Pro W3" charset="-128"/>
                <a:cs typeface="ヒラギノ角ゴ Pro W3" charset="-128"/>
              </a:rPr>
              <a:t> are generic locations is space-time</a:t>
            </a:r>
            <a:endParaRPr lang="en-US" altLang="en-US"/>
          </a:p>
          <a:p>
            <a:pPr algn="ctr" eaLnBrk="1" hangingPunct="1"/>
            <a:r>
              <a:rPr lang="en-US" altLang="en-US" sz="2800">
                <a:solidFill>
                  <a:srgbClr val="800000"/>
                </a:solidFill>
                <a:latin typeface="Calibri" charset="0"/>
                <a:ea typeface="ヒラギノ角ゴ Pro W3" charset="-128"/>
                <a:cs typeface="ヒラギノ角ゴ Pro W3" charset="-128"/>
              </a:rPr>
              <a:t>Values</a:t>
            </a:r>
            <a:r>
              <a:rPr lang="en-US" altLang="en-US" sz="2800">
                <a:solidFill>
                  <a:srgbClr val="00005E"/>
                </a:solidFill>
                <a:latin typeface="Calibri" charset="0"/>
                <a:ea typeface="ヒラギノ角ゴ Pro W3" charset="-128"/>
                <a:cs typeface="ヒラギノ角ゴ Pro W3" charset="-128"/>
              </a:rPr>
              <a:t> are generic estimates for each position</a:t>
            </a:r>
            <a:endParaRPr lang="en-US" alt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4075"/>
            <a:ext cx="91408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ustomShape 1"/>
          <p:cNvSpPr>
            <a:spLocks noChangeArrowheads="1"/>
          </p:cNvSpPr>
          <p:nvPr/>
        </p:nvSpPr>
        <p:spPr bwMode="auto">
          <a:xfrm>
            <a:off x="0" y="2208213"/>
            <a:ext cx="9140825" cy="2452687"/>
          </a:xfrm>
          <a:prstGeom prst="rect">
            <a:avLst/>
          </a:prstGeom>
          <a:solidFill>
            <a:srgbClr val="D6D6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200" b="1">
                <a:solidFill>
                  <a:srgbClr val="00005E"/>
                </a:solidFill>
                <a:latin typeface="Calibri" charset="0"/>
                <a:ea typeface="ヒラギノ角ゴ Pro W3" charset="-128"/>
                <a:cs typeface="ヒラギノ角ゴ Pro W3" charset="-128"/>
              </a:rPr>
              <a:t>Fields as a Generic Data Type</a:t>
            </a:r>
          </a:p>
          <a:p>
            <a:pPr algn="ctr" eaLnBrk="1" hangingPunct="1"/>
            <a:endParaRPr lang="en-US" altLang="en-US"/>
          </a:p>
          <a:p>
            <a:pPr algn="ctr" eaLnBrk="1" hangingPunct="1"/>
            <a:r>
              <a:rPr lang="en-US" altLang="en-US" sz="2800">
                <a:solidFill>
                  <a:srgbClr val="00005E"/>
                </a:solidFill>
                <a:latin typeface="Consolas" charset="0"/>
                <a:ea typeface="ヒラギノ角ゴ Pro W3" charset="-128"/>
                <a:cs typeface="ヒラギノ角ゴ Pro W3" charset="-128"/>
              </a:rPr>
              <a:t>estimate: Position </a:t>
            </a:r>
            <a:r>
              <a:rPr lang="pt-BR" altLang="en-US" sz="2800">
                <a:solidFill>
                  <a:srgbClr val="00005E"/>
                </a:solidFill>
                <a:latin typeface="Consolas" charset="0"/>
                <a:ea typeface="Linux Libertine O" charset="0"/>
                <a:cs typeface="Linux Libertine O" charset="0"/>
              </a:rPr>
              <a:t>→</a:t>
            </a:r>
            <a:r>
              <a:rPr lang="en-US" altLang="en-US" sz="2800">
                <a:solidFill>
                  <a:srgbClr val="00005E"/>
                </a:solidFill>
                <a:latin typeface="Consolas" charset="0"/>
                <a:ea typeface="ヒラギノ角ゴ Pro W3" charset="-128"/>
                <a:cs typeface="ヒラギノ角ゴ Pro W3" charset="-128"/>
              </a:rPr>
              <a:t> Value</a:t>
            </a:r>
          </a:p>
          <a:p>
            <a:pPr algn="ctr" eaLnBrk="1" hangingPunct="1"/>
            <a:endParaRPr lang="en-US" altLang="en-US"/>
          </a:p>
          <a:p>
            <a:pPr algn="ctr" eaLnBrk="1" hangingPunct="1"/>
            <a:r>
              <a:rPr lang="en-US" altLang="en-US" sz="2800">
                <a:solidFill>
                  <a:srgbClr val="800000"/>
                </a:solidFill>
                <a:latin typeface="Calibri" charset="0"/>
                <a:ea typeface="ヒラギノ角ゴ Pro W3" charset="-128"/>
                <a:cs typeface="ヒラギノ角ゴ Pro W3" charset="-128"/>
              </a:rPr>
              <a:t>Instances of Position: </a:t>
            </a:r>
            <a:r>
              <a:rPr lang="en-US" altLang="en-US" sz="2800">
                <a:solidFill>
                  <a:srgbClr val="00005E"/>
                </a:solidFill>
                <a:latin typeface="Calibri" charset="0"/>
                <a:ea typeface="ヒラギノ角ゴ Pro W3" charset="-128"/>
                <a:cs typeface="ヒラギノ角ゴ Pro W3" charset="-128"/>
              </a:rPr>
              <a:t>space, time, and space-time </a:t>
            </a:r>
            <a:endParaRPr lang="en-US" altLang="en-US"/>
          </a:p>
          <a:p>
            <a:pPr algn="ctr" eaLnBrk="1" hangingPunct="1"/>
            <a:r>
              <a:rPr lang="en-US" altLang="en-US" sz="2800">
                <a:solidFill>
                  <a:srgbClr val="800000"/>
                </a:solidFill>
                <a:latin typeface="Calibri" charset="0"/>
                <a:ea typeface="ヒラギノ角ゴ Pro W3" charset="-128"/>
                <a:cs typeface="ヒラギノ角ゴ Pro W3" charset="-128"/>
              </a:rPr>
              <a:t>Instances of Value: </a:t>
            </a:r>
            <a:r>
              <a:rPr lang="en-US" altLang="en-US" sz="2800">
                <a:solidFill>
                  <a:srgbClr val="00005E"/>
                </a:solidFill>
                <a:latin typeface="Calibri" charset="0"/>
                <a:ea typeface="ヒラギノ角ゴ Pro W3" charset="-128"/>
                <a:cs typeface="ヒラギノ角ゴ Pro W3" charset="-128"/>
              </a:rPr>
              <a:t>numbers, strings, space-time</a:t>
            </a:r>
            <a:endParaRPr lang="en-US" altLang="en-US">
              <a:solidFill>
                <a:srgbClr val="00005E"/>
              </a:solidFill>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4075"/>
            <a:ext cx="9140825"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2"/>
          <p:cNvSpPr>
            <a:spLocks noGrp="1" noChangeArrowheads="1"/>
          </p:cNvSpPr>
          <p:nvPr>
            <p:ph type="title"/>
          </p:nvPr>
        </p:nvSpPr>
        <p:spPr>
          <a:xfrm>
            <a:off x="714375" y="357188"/>
            <a:ext cx="7747000" cy="695325"/>
          </a:xfrm>
        </p:spPr>
        <p:txBody>
          <a:bodyPr/>
          <a:lstStyle/>
          <a:p>
            <a:pPr eaLnBrk="1" hangingPunct="1"/>
            <a:r>
              <a:rPr lang="en-US" altLang="en-US">
                <a:latin typeface="Calibri" charset="0"/>
                <a:ea typeface="ＭＳ Ｐゴシック" charset="-128"/>
                <a:cs typeface="ＭＳ Ｐゴシック" charset="-128"/>
              </a:rPr>
              <a:t>Moving objects</a:t>
            </a:r>
          </a:p>
        </p:txBody>
      </p:sp>
      <p:pic>
        <p:nvPicPr>
          <p:cNvPr id="10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071563"/>
            <a:ext cx="2881312"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63" y="2714625"/>
            <a:ext cx="3617912"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0" y="1214438"/>
            <a:ext cx="29114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2125" y="1000125"/>
            <a:ext cx="357187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3643313"/>
            <a:ext cx="2857500" cy="205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063" y="4214813"/>
            <a:ext cx="2286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14"/>
          <p:cNvSpPr txBox="1">
            <a:spLocks noChangeArrowheads="1"/>
          </p:cNvSpPr>
          <p:nvPr/>
        </p:nvSpPr>
        <p:spPr bwMode="auto">
          <a:xfrm>
            <a:off x="928688" y="5857875"/>
            <a:ext cx="7572375" cy="830263"/>
          </a:xfrm>
          <a:prstGeom prst="rect">
            <a:avLst/>
          </a:prstGeom>
          <a:solidFill>
            <a:srgbClr val="C7E4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lang="pt-BR" altLang="en-US" sz="2400">
                <a:solidFill>
                  <a:srgbClr val="000066"/>
                </a:solidFill>
                <a:ea typeface="ＭＳ Ｐゴシック" charset="-128"/>
                <a:cs typeface="ＭＳ Ｐゴシック" charset="-128"/>
              </a:rPr>
              <a:t>MOVING OBJECTS</a:t>
            </a:r>
          </a:p>
          <a:p>
            <a:pPr algn="ctr" eaLnBrk="1" hangingPunct="1">
              <a:spcBef>
                <a:spcPct val="0"/>
              </a:spcBef>
              <a:buClrTx/>
              <a:buSzTx/>
              <a:buFontTx/>
              <a:buNone/>
            </a:pPr>
            <a:r>
              <a:rPr lang="pt-BR" altLang="en-US" sz="2400">
                <a:solidFill>
                  <a:srgbClr val="000066"/>
                </a:solidFill>
                <a:ea typeface="ＭＳ Ｐゴシック" charset="-128"/>
                <a:cs typeface="ＭＳ Ｐゴシック" charset="-128"/>
              </a:rPr>
              <a:t> </a:t>
            </a:r>
            <a:r>
              <a:rPr lang="en-US" altLang="en-US" sz="2400">
                <a:solidFill>
                  <a:srgbClr val="000066"/>
                </a:solidFill>
                <a:ea typeface="ＭＳ Ｐゴシック" charset="-128"/>
                <a:cs typeface="ＭＳ Ｐゴシック" charset="-128"/>
              </a:rPr>
              <a:t>Objects whose position and extent change continuously</a:t>
            </a:r>
            <a:r>
              <a:rPr lang="pt-BR" altLang="en-US" sz="2400">
                <a:solidFill>
                  <a:srgbClr val="000066"/>
                </a:solidFill>
                <a:ea typeface="ＭＳ Ｐゴシック" charset="-128"/>
                <a:cs typeface="ＭＳ Ｐゴシック" charset="-128"/>
              </a:rPr>
              <a:t> </a:t>
            </a:r>
          </a:p>
        </p:txBody>
      </p:sp>
      <p:pic>
        <p:nvPicPr>
          <p:cNvPr id="1033"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6188" y="3184525"/>
            <a:ext cx="2714625"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919163"/>
            <a:ext cx="914082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CustomShape 1"/>
          <p:cNvSpPr>
            <a:spLocks noChangeArrowheads="1"/>
          </p:cNvSpPr>
          <p:nvPr/>
        </p:nvSpPr>
        <p:spPr bwMode="auto">
          <a:xfrm>
            <a:off x="457200" y="6356350"/>
            <a:ext cx="2130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1200">
                <a:solidFill>
                  <a:srgbClr val="FFFFFF"/>
                </a:solidFill>
                <a:latin typeface="Calibri" charset="0"/>
              </a:rPr>
              <a:t>An Australian Geoscience Data Cube</a:t>
            </a:r>
            <a:endParaRPr lang="en-US" altLang="en-US"/>
          </a:p>
        </p:txBody>
      </p:sp>
      <p:sp>
        <p:nvSpPr>
          <p:cNvPr id="39939" name="CustomShape 2"/>
          <p:cNvSpPr>
            <a:spLocks noChangeArrowheads="1"/>
          </p:cNvSpPr>
          <p:nvPr/>
        </p:nvSpPr>
        <p:spPr bwMode="auto">
          <a:xfrm>
            <a:off x="1588" y="3175"/>
            <a:ext cx="9140825" cy="822325"/>
          </a:xfrm>
          <a:prstGeom prst="rect">
            <a:avLst/>
          </a:prstGeom>
          <a:solidFill>
            <a:srgbClr val="DDE1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00005E"/>
                </a:solidFill>
                <a:latin typeface="Calibri" charset="0"/>
                <a:ea typeface="ヒラギノ角ゴ Pro W3" charset="-128"/>
                <a:cs typeface="ヒラギノ角ゴ Pro W3" charset="-128"/>
              </a:rPr>
              <a:t>A time series field (tsunami buoy)</a:t>
            </a:r>
            <a:endParaRPr lang="en-US" altLang="en-US">
              <a:solidFill>
                <a:srgbClr val="00005E"/>
              </a:solidFill>
            </a:endParaRPr>
          </a:p>
        </p:txBody>
      </p:sp>
      <p:sp>
        <p:nvSpPr>
          <p:cNvPr id="39940" name="CustomShape 3"/>
          <p:cNvSpPr>
            <a:spLocks noChangeArrowheads="1"/>
          </p:cNvSpPr>
          <p:nvPr/>
        </p:nvSpPr>
        <p:spPr bwMode="auto">
          <a:xfrm>
            <a:off x="0" y="5981700"/>
            <a:ext cx="9140825" cy="89376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800000"/>
                </a:solidFill>
                <a:latin typeface="Calibri" charset="0"/>
                <a:ea typeface="ヒラギノ角ゴ Pro W3" charset="-128"/>
                <a:cs typeface="ヒラギノ角ゴ Pro W3" charset="-128"/>
              </a:rPr>
              <a:t>positions: </a:t>
            </a:r>
            <a:r>
              <a:rPr lang="en-US" altLang="en-US" sz="3600">
                <a:solidFill>
                  <a:srgbClr val="00005E"/>
                </a:solidFill>
                <a:latin typeface="Calibri" charset="0"/>
                <a:ea typeface="ヒラギノ角ゴ Pro W3" charset="-128"/>
                <a:cs typeface="ヒラギノ角ゴ Pro W3" charset="-128"/>
              </a:rPr>
              <a:t>time</a:t>
            </a:r>
            <a:r>
              <a:rPr lang="en-US" altLang="en-US" sz="3600">
                <a:solidFill>
                  <a:srgbClr val="800000"/>
                </a:solidFill>
                <a:latin typeface="Calibri" charset="0"/>
                <a:ea typeface="ヒラギノ角ゴ Pro W3" charset="-128"/>
                <a:cs typeface="ヒラギノ角ゴ Pro W3" charset="-128"/>
              </a:rPr>
              <a:t>  values: </a:t>
            </a:r>
            <a:r>
              <a:rPr lang="en-US" altLang="en-US" sz="3600">
                <a:solidFill>
                  <a:srgbClr val="00005E"/>
                </a:solidFill>
                <a:latin typeface="Calibri" charset="0"/>
                <a:ea typeface="ヒラギノ角ゴ Pro W3" charset="-128"/>
                <a:cs typeface="ヒラギノ角ゴ Pro W3" charset="-128"/>
              </a:rPr>
              <a:t>wave height</a:t>
            </a:r>
            <a:endParaRPr lang="en-US" altLang="en-US">
              <a:solidFill>
                <a:srgbClr val="00005E"/>
              </a:solidFill>
            </a:endParaRPr>
          </a:p>
        </p:txBody>
      </p:sp>
      <p:sp>
        <p:nvSpPr>
          <p:cNvPr id="39941" name="CustomShape 4"/>
          <p:cNvSpPr>
            <a:spLocks noChangeArrowheads="1"/>
          </p:cNvSpPr>
          <p:nvPr/>
        </p:nvSpPr>
        <p:spPr bwMode="auto">
          <a:xfrm>
            <a:off x="1588" y="5618163"/>
            <a:ext cx="3471862" cy="3619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a:solidFill>
                  <a:srgbClr val="00005E"/>
                </a:solidFill>
                <a:latin typeface="Calibri" charset="0"/>
              </a:rPr>
              <a:t>image: </a:t>
            </a:r>
            <a:r>
              <a:rPr lang="en-US" altLang="en-US" sz="1400">
                <a:solidFill>
                  <a:srgbClr val="00005E"/>
                </a:solidFill>
                <a:latin typeface="Calibri" charset="0"/>
              </a:rPr>
              <a:t>Buoy near the coast of Japan</a:t>
            </a:r>
            <a:endParaRPr lang="en-US" altLang="en-US"/>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CustomShape 1"/>
          <p:cNvSpPr>
            <a:spLocks noChangeArrowheads="1"/>
          </p:cNvSpPr>
          <p:nvPr/>
        </p:nvSpPr>
        <p:spPr bwMode="auto">
          <a:xfrm>
            <a:off x="457200" y="6356350"/>
            <a:ext cx="2130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1200">
                <a:solidFill>
                  <a:srgbClr val="FFFFFF"/>
                </a:solidFill>
                <a:latin typeface="Calibri" charset="0"/>
              </a:rPr>
              <a:t>An Australian Geoscience Data Cube</a:t>
            </a:r>
            <a:endParaRPr lang="en-US" altLang="en-US"/>
          </a:p>
        </p:txBody>
      </p:sp>
      <p:sp>
        <p:nvSpPr>
          <p:cNvPr id="40963" name="CustomShape 2"/>
          <p:cNvSpPr>
            <a:spLocks noChangeArrowheads="1"/>
          </p:cNvSpPr>
          <p:nvPr/>
        </p:nvSpPr>
        <p:spPr bwMode="auto">
          <a:xfrm>
            <a:off x="1588" y="3175"/>
            <a:ext cx="9140825" cy="7429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00005E"/>
                </a:solidFill>
                <a:latin typeface="Calibri" charset="0"/>
                <a:ea typeface="Calibri" charset="0"/>
                <a:cs typeface="Calibri" charset="0"/>
              </a:rPr>
              <a:t>A coverage field (remote sensing image)</a:t>
            </a:r>
          </a:p>
        </p:txBody>
      </p:sp>
      <p:sp>
        <p:nvSpPr>
          <p:cNvPr id="40964" name="CustomShape 4"/>
          <p:cNvSpPr>
            <a:spLocks noChangeArrowheads="1"/>
          </p:cNvSpPr>
          <p:nvPr/>
        </p:nvSpPr>
        <p:spPr bwMode="auto">
          <a:xfrm>
            <a:off x="1588" y="5618163"/>
            <a:ext cx="2832100" cy="3619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a:solidFill>
                  <a:srgbClr val="00005E"/>
                </a:solidFill>
                <a:latin typeface="Calibri" charset="0"/>
              </a:rPr>
              <a:t>image: USGS</a:t>
            </a:r>
            <a:endParaRPr lang="en-US" altLang="en-US"/>
          </a:p>
        </p:txBody>
      </p:sp>
      <p:sp>
        <p:nvSpPr>
          <p:cNvPr id="40965" name="CustomShape 3"/>
          <p:cNvSpPr>
            <a:spLocks noChangeArrowheads="1"/>
          </p:cNvSpPr>
          <p:nvPr/>
        </p:nvSpPr>
        <p:spPr bwMode="auto">
          <a:xfrm>
            <a:off x="3175" y="5964238"/>
            <a:ext cx="9140825" cy="893762"/>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800000"/>
                </a:solidFill>
                <a:latin typeface="Calibri" charset="0"/>
                <a:ea typeface="ヒラギノ角ゴ Pro W3" charset="-128"/>
                <a:cs typeface="ヒラギノ角ゴ Pro W3" charset="-128"/>
              </a:rPr>
              <a:t>positions: </a:t>
            </a:r>
            <a:r>
              <a:rPr lang="en-US" altLang="en-US" sz="3600">
                <a:solidFill>
                  <a:srgbClr val="00005E"/>
                </a:solidFill>
                <a:latin typeface="Calibri" charset="0"/>
                <a:ea typeface="ヒラギノ角ゴ Pro W3" charset="-128"/>
                <a:cs typeface="ヒラギノ角ゴ Pro W3" charset="-128"/>
              </a:rPr>
              <a:t>2Dspace</a:t>
            </a:r>
            <a:r>
              <a:rPr lang="en-US" altLang="en-US" sz="3600">
                <a:solidFill>
                  <a:srgbClr val="800000"/>
                </a:solidFill>
                <a:latin typeface="Calibri" charset="0"/>
                <a:ea typeface="ヒラギノ角ゴ Pro W3" charset="-128"/>
                <a:cs typeface="ヒラギノ角ゴ Pro W3" charset="-128"/>
              </a:rPr>
              <a:t>  values: </a:t>
            </a:r>
            <a:r>
              <a:rPr lang="en-US" altLang="en-US" sz="3600">
                <a:solidFill>
                  <a:srgbClr val="00005E"/>
                </a:solidFill>
                <a:latin typeface="Calibri" charset="0"/>
                <a:ea typeface="ヒラギノ角ゴ Pro W3" charset="-128"/>
                <a:cs typeface="ヒラギノ角ゴ Pro W3" charset="-128"/>
              </a:rPr>
              <a:t>soil reflectance</a:t>
            </a:r>
            <a:endParaRPr lang="en-US" altLang="en-US">
              <a:solidFill>
                <a:srgbClr val="00005E"/>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2813"/>
            <a:ext cx="9142413"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CustomShape 1"/>
          <p:cNvSpPr>
            <a:spLocks noChangeArrowheads="1"/>
          </p:cNvSpPr>
          <p:nvPr/>
        </p:nvSpPr>
        <p:spPr bwMode="auto">
          <a:xfrm>
            <a:off x="457200" y="6356350"/>
            <a:ext cx="21304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1200">
                <a:solidFill>
                  <a:srgbClr val="FFFFFF"/>
                </a:solidFill>
                <a:latin typeface="Calibri" charset="0"/>
              </a:rPr>
              <a:t>An Australian Geoscience Data Cube</a:t>
            </a:r>
            <a:endParaRPr lang="en-US" altLang="en-US"/>
          </a:p>
        </p:txBody>
      </p:sp>
      <p:sp>
        <p:nvSpPr>
          <p:cNvPr id="41987" name="CustomShape 3"/>
          <p:cNvSpPr>
            <a:spLocks noChangeArrowheads="1"/>
          </p:cNvSpPr>
          <p:nvPr/>
        </p:nvSpPr>
        <p:spPr bwMode="auto">
          <a:xfrm>
            <a:off x="0" y="5981700"/>
            <a:ext cx="9140825" cy="893763"/>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800000"/>
                </a:solidFill>
                <a:latin typeface="Calibri" charset="0"/>
                <a:ea typeface="ヒラギノ角ゴ Pro W3" charset="-128"/>
                <a:cs typeface="ヒラギノ角ゴ Pro W3" charset="-128"/>
              </a:rPr>
              <a:t>coverage set</a:t>
            </a:r>
            <a:endParaRPr lang="en-US" altLang="en-US"/>
          </a:p>
        </p:txBody>
      </p:sp>
      <p:sp>
        <p:nvSpPr>
          <p:cNvPr id="41988" name="CustomShape 4"/>
          <p:cNvSpPr>
            <a:spLocks noChangeArrowheads="1"/>
          </p:cNvSpPr>
          <p:nvPr/>
        </p:nvSpPr>
        <p:spPr bwMode="auto">
          <a:xfrm>
            <a:off x="1588" y="5618163"/>
            <a:ext cx="2832100" cy="3619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a:solidFill>
                  <a:srgbClr val="00005E"/>
                </a:solidFill>
                <a:latin typeface="Calibri" charset="0"/>
              </a:rPr>
              <a:t>images: USGS</a:t>
            </a:r>
            <a:endParaRPr lang="en-US" altLang="en-US"/>
          </a:p>
        </p:txBody>
      </p:sp>
      <p:sp>
        <p:nvSpPr>
          <p:cNvPr id="41989" name="CustomShape 2"/>
          <p:cNvSpPr>
            <a:spLocks noChangeArrowheads="1"/>
          </p:cNvSpPr>
          <p:nvPr/>
        </p:nvSpPr>
        <p:spPr bwMode="auto">
          <a:xfrm>
            <a:off x="0" y="0"/>
            <a:ext cx="9140825" cy="7048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00005E"/>
                </a:solidFill>
                <a:latin typeface="Calibri" charset="0"/>
                <a:ea typeface="Calibri" charset="0"/>
                <a:cs typeface="Calibri" charset="0"/>
              </a:rPr>
              <a:t>A field of fields </a:t>
            </a:r>
          </a:p>
        </p:txBody>
      </p:sp>
      <p:sp>
        <p:nvSpPr>
          <p:cNvPr id="41990" name="CustomShape 3"/>
          <p:cNvSpPr>
            <a:spLocks noChangeArrowheads="1"/>
          </p:cNvSpPr>
          <p:nvPr/>
        </p:nvSpPr>
        <p:spPr bwMode="auto">
          <a:xfrm>
            <a:off x="3175" y="5964238"/>
            <a:ext cx="9140825" cy="893762"/>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000">
                <a:solidFill>
                  <a:srgbClr val="800000"/>
                </a:solidFill>
                <a:latin typeface="Calibri" charset="0"/>
                <a:ea typeface="ヒラギノ角ゴ Pro W3" charset="-128"/>
                <a:cs typeface="ヒラギノ角ゴ Pro W3" charset="-128"/>
              </a:rPr>
              <a:t>positions: </a:t>
            </a:r>
            <a:r>
              <a:rPr lang="en-US" altLang="en-US" sz="3000">
                <a:solidFill>
                  <a:srgbClr val="00005E"/>
                </a:solidFill>
                <a:latin typeface="Calibri" charset="0"/>
                <a:ea typeface="ヒラギノ角ゴ Pro W3" charset="-128"/>
                <a:cs typeface="ヒラギノ角ゴ Pro W3" charset="-128"/>
              </a:rPr>
              <a:t>time</a:t>
            </a:r>
            <a:r>
              <a:rPr lang="en-US" altLang="en-US" sz="3000">
                <a:solidFill>
                  <a:srgbClr val="800000"/>
                </a:solidFill>
                <a:latin typeface="Calibri" charset="0"/>
                <a:ea typeface="ヒラギノ角ゴ Pro W3" charset="-128"/>
                <a:cs typeface="ヒラギノ角ゴ Pro W3" charset="-128"/>
              </a:rPr>
              <a:t>  values: </a:t>
            </a:r>
            <a:r>
              <a:rPr lang="en-US" altLang="en-US" sz="3000">
                <a:solidFill>
                  <a:srgbClr val="00005E"/>
                </a:solidFill>
                <a:latin typeface="Calibri" charset="0"/>
                <a:ea typeface="ヒラギノ角ゴ Pro W3" charset="-128"/>
                <a:cs typeface="ヒラギノ角ゴ Pro W3" charset="-128"/>
              </a:rPr>
              <a:t>coverages (2DSpace number)</a:t>
            </a:r>
            <a:endParaRPr lang="en-US" altLang="en-US" sz="3000">
              <a:solidFill>
                <a:srgbClr val="00005E"/>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CustomShape 2"/>
          <p:cNvSpPr>
            <a:spLocks noChangeArrowheads="1"/>
          </p:cNvSpPr>
          <p:nvPr/>
        </p:nvSpPr>
        <p:spPr bwMode="auto">
          <a:xfrm>
            <a:off x="1588" y="3175"/>
            <a:ext cx="9140825" cy="7429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400">
                <a:solidFill>
                  <a:srgbClr val="00005E"/>
                </a:solidFill>
                <a:latin typeface="Calibri" charset="0"/>
                <a:ea typeface="Calibri" charset="0"/>
                <a:cs typeface="Calibri" charset="0"/>
              </a:rPr>
              <a:t>A trajectory field</a:t>
            </a:r>
          </a:p>
        </p:txBody>
      </p:sp>
      <p:sp>
        <p:nvSpPr>
          <p:cNvPr id="43010" name="CustomShape 3"/>
          <p:cNvSpPr>
            <a:spLocks noChangeArrowheads="1"/>
          </p:cNvSpPr>
          <p:nvPr/>
        </p:nvSpPr>
        <p:spPr bwMode="auto">
          <a:xfrm>
            <a:off x="3175" y="5964238"/>
            <a:ext cx="9140825" cy="893762"/>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800000"/>
                </a:solidFill>
                <a:latin typeface="Calibri" charset="0"/>
                <a:ea typeface="ヒラギノ角ゴ Pro W3" charset="-128"/>
                <a:cs typeface="ヒラギノ角ゴ Pro W3" charset="-128"/>
              </a:rPr>
              <a:t>positions: </a:t>
            </a:r>
            <a:r>
              <a:rPr lang="en-US" altLang="en-US" sz="3600">
                <a:solidFill>
                  <a:srgbClr val="00005E"/>
                </a:solidFill>
                <a:latin typeface="Calibri" charset="0"/>
                <a:ea typeface="ヒラギノ角ゴ Pro W3" charset="-128"/>
                <a:cs typeface="ヒラギノ角ゴ Pro W3" charset="-128"/>
              </a:rPr>
              <a:t>time</a:t>
            </a:r>
            <a:r>
              <a:rPr lang="en-US" altLang="en-US" sz="3600">
                <a:solidFill>
                  <a:srgbClr val="800000"/>
                </a:solidFill>
                <a:latin typeface="Calibri" charset="0"/>
                <a:ea typeface="ヒラギノ角ゴ Pro W3" charset="-128"/>
                <a:cs typeface="ヒラギノ角ゴ Pro W3" charset="-128"/>
              </a:rPr>
              <a:t>  values: </a:t>
            </a:r>
            <a:r>
              <a:rPr lang="en-US" altLang="en-US" sz="3600">
                <a:solidFill>
                  <a:srgbClr val="00005E"/>
                </a:solidFill>
                <a:latin typeface="Calibri" charset="0"/>
                <a:ea typeface="ヒラギノ角ゴ Pro W3" charset="-128"/>
                <a:cs typeface="ヒラギノ角ゴ Pro W3" charset="-128"/>
              </a:rPr>
              <a:t>space </a:t>
            </a:r>
            <a:endParaRPr lang="en-US" altLang="en-US">
              <a:solidFill>
                <a:srgbClr val="00005E"/>
              </a:solidFill>
            </a:endParaRPr>
          </a:p>
        </p:txBody>
      </p:sp>
      <p:grpSp>
        <p:nvGrpSpPr>
          <p:cNvPr id="43011" name="Group 7"/>
          <p:cNvGrpSpPr>
            <a:grpSpLocks/>
          </p:cNvGrpSpPr>
          <p:nvPr/>
        </p:nvGrpSpPr>
        <p:grpSpPr bwMode="auto">
          <a:xfrm>
            <a:off x="3713163" y="822325"/>
            <a:ext cx="4879975" cy="5080000"/>
            <a:chOff x="4038600" y="914400"/>
            <a:chExt cx="4953000" cy="5181600"/>
          </a:xfrm>
        </p:grpSpPr>
        <p:pic>
          <p:nvPicPr>
            <p:cNvPr id="43014" name="Picture 4" descr="230-mercator"/>
            <p:cNvPicPr>
              <a:picLocks noChangeAspect="1" noChangeArrowheads="1"/>
            </p:cNvPicPr>
            <p:nvPr/>
          </p:nvPicPr>
          <p:blipFill>
            <a:blip r:embed="rId2">
              <a:lum bright="-12000" contrast="18000"/>
              <a:extLst>
                <a:ext uri="{28A0092B-C50C-407E-A947-70E740481C1C}">
                  <a14:useLocalDpi xmlns:a14="http://schemas.microsoft.com/office/drawing/2010/main" val="0"/>
                </a:ext>
              </a:extLst>
            </a:blip>
            <a:srcRect/>
            <a:stretch>
              <a:fillRect/>
            </a:stretch>
          </p:blipFill>
          <p:spPr bwMode="auto">
            <a:xfrm>
              <a:off x="4038600" y="914400"/>
              <a:ext cx="495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Text Box 8"/>
            <p:cNvSpPr txBox="1">
              <a:spLocks noChangeArrowheads="1"/>
            </p:cNvSpPr>
            <p:nvPr/>
          </p:nvSpPr>
          <p:spPr bwMode="auto">
            <a:xfrm>
              <a:off x="6608763" y="2438400"/>
              <a:ext cx="10112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800">
                  <a:sym typeface="Symbol" charset="2"/>
                </a:rPr>
                <a:t></a:t>
              </a:r>
              <a:r>
                <a:rPr lang="en-US" altLang="en-US" sz="2800">
                  <a:solidFill>
                    <a:srgbClr val="006600"/>
                  </a:solidFill>
                  <a:sym typeface="Symbol" charset="2"/>
                </a:rPr>
                <a:t> </a:t>
              </a:r>
              <a:r>
                <a:rPr lang="en-US" altLang="en-US" sz="1600">
                  <a:sym typeface="Symbol" charset="2"/>
                </a:rPr>
                <a:t>8/8/99</a:t>
              </a:r>
            </a:p>
          </p:txBody>
        </p:sp>
        <p:sp>
          <p:nvSpPr>
            <p:cNvPr id="43016" name="Text Box 9"/>
            <p:cNvSpPr txBox="1">
              <a:spLocks noChangeArrowheads="1"/>
            </p:cNvSpPr>
            <p:nvPr/>
          </p:nvSpPr>
          <p:spPr bwMode="auto">
            <a:xfrm>
              <a:off x="7772400" y="2757488"/>
              <a:ext cx="11096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800">
                  <a:sym typeface="Symbol" charset="2"/>
                </a:rPr>
                <a:t></a:t>
              </a:r>
              <a:r>
                <a:rPr lang="en-US" altLang="en-US">
                  <a:solidFill>
                    <a:srgbClr val="006600"/>
                  </a:solidFill>
                  <a:sym typeface="Symbol" charset="2"/>
                </a:rPr>
                <a:t> </a:t>
              </a:r>
              <a:r>
                <a:rPr lang="en-US" altLang="en-US" sz="1600">
                  <a:sym typeface="Symbol" charset="2"/>
                </a:rPr>
                <a:t>11/7/03</a:t>
              </a:r>
            </a:p>
          </p:txBody>
        </p:sp>
        <p:sp>
          <p:nvSpPr>
            <p:cNvPr id="43017" name="Text Box 11"/>
            <p:cNvSpPr txBox="1">
              <a:spLocks noChangeArrowheads="1"/>
            </p:cNvSpPr>
            <p:nvPr/>
          </p:nvSpPr>
          <p:spPr bwMode="auto">
            <a:xfrm>
              <a:off x="6140450" y="47244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a:t>Japan/East Sea</a:t>
              </a:r>
            </a:p>
          </p:txBody>
        </p:sp>
        <p:sp>
          <p:nvSpPr>
            <p:cNvPr id="43018" name="Text Box 12"/>
            <p:cNvSpPr txBox="1">
              <a:spLocks noChangeArrowheads="1"/>
            </p:cNvSpPr>
            <p:nvPr/>
          </p:nvSpPr>
          <p:spPr bwMode="auto">
            <a:xfrm>
              <a:off x="5627688" y="1981200"/>
              <a:ext cx="849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1600" i="1"/>
                <a:t>Russia</a:t>
              </a:r>
            </a:p>
          </p:txBody>
        </p:sp>
        <p:sp>
          <p:nvSpPr>
            <p:cNvPr id="43019" name="Text Box 13"/>
            <p:cNvSpPr txBox="1">
              <a:spLocks noChangeArrowheads="1"/>
            </p:cNvSpPr>
            <p:nvPr/>
          </p:nvSpPr>
          <p:spPr bwMode="auto">
            <a:xfrm>
              <a:off x="8077200" y="5410200"/>
              <a:ext cx="769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1600" i="1"/>
                <a:t>Japan</a:t>
              </a:r>
            </a:p>
          </p:txBody>
        </p:sp>
        <p:pic>
          <p:nvPicPr>
            <p:cNvPr id="43020" name="Picture 14" descr="230-large-scale-merca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75" y="1219200"/>
              <a:ext cx="873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2" name="TextBox 1"/>
          <p:cNvSpPr txBox="1">
            <a:spLocks noChangeArrowheads="1"/>
          </p:cNvSpPr>
          <p:nvPr/>
        </p:nvSpPr>
        <p:spPr bwMode="auto">
          <a:xfrm>
            <a:off x="96838" y="2733675"/>
            <a:ext cx="3482975" cy="181610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800">
                <a:solidFill>
                  <a:srgbClr val="00005E"/>
                </a:solidFill>
                <a:latin typeface="Calibri" charset="0"/>
                <a:ea typeface="Calibri" charset="0"/>
                <a:cs typeface="Calibri" charset="0"/>
              </a:rPr>
              <a:t>Argo float UW 230</a:t>
            </a:r>
          </a:p>
          <a:p>
            <a:pPr eaLnBrk="1" hangingPunct="1"/>
            <a:r>
              <a:rPr lang="en-US" altLang="en-US" sz="2800">
                <a:solidFill>
                  <a:srgbClr val="00005E"/>
                </a:solidFill>
                <a:latin typeface="Calibri" charset="0"/>
                <a:ea typeface="Calibri" charset="0"/>
                <a:cs typeface="Calibri" charset="0"/>
              </a:rPr>
              <a:t>deployed  02.08.1999</a:t>
            </a:r>
          </a:p>
          <a:p>
            <a:pPr eaLnBrk="1" hangingPunct="1"/>
            <a:r>
              <a:rPr lang="en-US" altLang="en-US" sz="2800">
                <a:solidFill>
                  <a:srgbClr val="00005E"/>
                </a:solidFill>
                <a:latin typeface="Calibri" charset="0"/>
                <a:ea typeface="Calibri" charset="0"/>
                <a:cs typeface="Calibri" charset="0"/>
              </a:rPr>
              <a:t>10-day interval data </a:t>
            </a:r>
          </a:p>
          <a:p>
            <a:pPr eaLnBrk="1" hangingPunct="1"/>
            <a:r>
              <a:rPr lang="en-US" altLang="en-US" sz="2800">
                <a:solidFill>
                  <a:srgbClr val="00005E"/>
                </a:solidFill>
                <a:latin typeface="Calibri" charset="0"/>
                <a:ea typeface="Calibri" charset="0"/>
                <a:cs typeface="Calibri" charset="0"/>
              </a:rPr>
              <a:t>until 07.11.2003</a:t>
            </a:r>
          </a:p>
        </p:txBody>
      </p:sp>
      <p:sp>
        <p:nvSpPr>
          <p:cNvPr id="43013" name="Rectangle 2"/>
          <p:cNvSpPr>
            <a:spLocks noChangeArrowheads="1"/>
          </p:cNvSpPr>
          <p:nvPr/>
        </p:nvSpPr>
        <p:spPr bwMode="auto">
          <a:xfrm>
            <a:off x="0" y="4811713"/>
            <a:ext cx="2709863" cy="64770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a:solidFill>
                  <a:srgbClr val="00005E"/>
                </a:solidFill>
                <a:latin typeface="Calibri" charset="0"/>
                <a:ea typeface="Calibri" charset="0"/>
                <a:cs typeface="Calibri" charset="0"/>
              </a:rPr>
              <a:t>source: Stephen Riser</a:t>
            </a:r>
          </a:p>
          <a:p>
            <a:pPr eaLnBrk="1" hangingPunct="1"/>
            <a:r>
              <a:rPr lang="en-US" altLang="en-US">
                <a:solidFill>
                  <a:srgbClr val="00005E"/>
                </a:solidFill>
                <a:latin typeface="Calibri" charset="0"/>
                <a:ea typeface="Calibri" charset="0"/>
                <a:cs typeface="Calibri" charset="0"/>
              </a:rPr>
              <a:t>University of Washington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781050"/>
            <a:ext cx="6265863" cy="5283200"/>
          </a:xfrm>
          <a:prstGeom prst="rect">
            <a:avLst/>
          </a:prstGeom>
          <a:ln>
            <a:solidFill>
              <a:schemeClr val="tx1">
                <a:lumMod val="50000"/>
                <a:lumOff val="50000"/>
              </a:schemeClr>
            </a:solidFill>
          </a:ln>
        </p:spPr>
      </p:pic>
      <p:sp>
        <p:nvSpPr>
          <p:cNvPr id="44034" name="CustomShape 2"/>
          <p:cNvSpPr>
            <a:spLocks noChangeArrowheads="1"/>
          </p:cNvSpPr>
          <p:nvPr/>
        </p:nvSpPr>
        <p:spPr bwMode="auto">
          <a:xfrm>
            <a:off x="0" y="0"/>
            <a:ext cx="9140825" cy="704850"/>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400">
                <a:solidFill>
                  <a:srgbClr val="00005E"/>
                </a:solidFill>
                <a:latin typeface="Calibri" charset="0"/>
                <a:ea typeface="Calibri" charset="0"/>
                <a:cs typeface="Calibri" charset="0"/>
              </a:rPr>
              <a:t>A field of fields (Argo floats in Southern Ocean) </a:t>
            </a:r>
          </a:p>
        </p:txBody>
      </p:sp>
      <p:sp>
        <p:nvSpPr>
          <p:cNvPr id="44035" name="CustomShape 3"/>
          <p:cNvSpPr>
            <a:spLocks noChangeArrowheads="1"/>
          </p:cNvSpPr>
          <p:nvPr/>
        </p:nvSpPr>
        <p:spPr bwMode="auto">
          <a:xfrm>
            <a:off x="3175" y="6145213"/>
            <a:ext cx="9140825" cy="712787"/>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936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000">
                <a:solidFill>
                  <a:srgbClr val="800000"/>
                </a:solidFill>
                <a:latin typeface="Calibri" charset="0"/>
                <a:ea typeface="ヒラギノ角ゴ Pro W3" charset="-128"/>
                <a:cs typeface="ヒラギノ角ゴ Pro W3" charset="-128"/>
              </a:rPr>
              <a:t>Positions: </a:t>
            </a:r>
            <a:r>
              <a:rPr lang="en-US" altLang="en-US" sz="3000">
                <a:solidFill>
                  <a:srgbClr val="00005E"/>
                </a:solidFill>
                <a:latin typeface="Calibri" charset="0"/>
                <a:ea typeface="ヒラギノ角ゴ Pro W3" charset="-128"/>
                <a:cs typeface="ヒラギノ角ゴ Pro W3" charset="-128"/>
              </a:rPr>
              <a:t>space</a:t>
            </a:r>
            <a:r>
              <a:rPr lang="en-US" altLang="en-US" sz="3000">
                <a:solidFill>
                  <a:srgbClr val="800000"/>
                </a:solidFill>
                <a:latin typeface="Calibri" charset="0"/>
                <a:ea typeface="ヒラギノ角ゴ Pro W3" charset="-128"/>
                <a:cs typeface="ヒラギノ角ゴ Pro W3" charset="-128"/>
              </a:rPr>
              <a:t>  Values: </a:t>
            </a:r>
            <a:r>
              <a:rPr lang="en-US" altLang="en-US" sz="3000">
                <a:solidFill>
                  <a:srgbClr val="00005E"/>
                </a:solidFill>
                <a:latin typeface="Calibri" charset="0"/>
                <a:ea typeface="ヒラギノ角ゴ Pro W3" charset="-128"/>
                <a:cs typeface="ヒラギノ角ゴ Pro W3" charset="-128"/>
              </a:rPr>
              <a:t>trajectories (time  space)</a:t>
            </a:r>
            <a:endParaRPr lang="en-US" altLang="en-US" sz="3000">
              <a:solidFill>
                <a:srgbClr val="00005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itle 1"/>
          <p:cNvSpPr txBox="1">
            <a:spLocks/>
          </p:cNvSpPr>
          <p:nvPr/>
        </p:nvSpPr>
        <p:spPr bwMode="auto">
          <a:xfrm>
            <a:off x="0" y="0"/>
            <a:ext cx="9144000" cy="1306513"/>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600">
                <a:solidFill>
                  <a:srgbClr val="000090"/>
                </a:solidFill>
                <a:latin typeface="Calibri" charset="0"/>
                <a:ea typeface="Calibri" charset="0"/>
                <a:cs typeface="Calibri" charset="0"/>
              </a:rPr>
              <a:t>A space-time field </a:t>
            </a:r>
            <a:br>
              <a:rPr lang="en-US" altLang="en-US" sz="3600">
                <a:solidFill>
                  <a:srgbClr val="000090"/>
                </a:solidFill>
                <a:latin typeface="Calibri" charset="0"/>
                <a:ea typeface="Calibri" charset="0"/>
                <a:cs typeface="Calibri" charset="0"/>
              </a:rPr>
            </a:br>
            <a:r>
              <a:rPr lang="en-US" altLang="en-US" sz="3600">
                <a:solidFill>
                  <a:srgbClr val="000090"/>
                </a:solidFill>
                <a:latin typeface="Calibri" charset="0"/>
                <a:ea typeface="Calibri" charset="0"/>
                <a:cs typeface="Calibri" charset="0"/>
              </a:rPr>
              <a:t>extracted from float data </a:t>
            </a:r>
            <a:endParaRPr lang="en-US" altLang="en-US" sz="3600">
              <a:solidFill>
                <a:srgbClr val="800000"/>
              </a:solidFill>
              <a:latin typeface="Calibri" charset="0"/>
              <a:ea typeface="Calibri" charset="0"/>
              <a:cs typeface="Calibri" charset="0"/>
            </a:endParaRPr>
          </a:p>
        </p:txBody>
      </p:sp>
      <p:pic>
        <p:nvPicPr>
          <p:cNvPr id="450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75" y="1973263"/>
            <a:ext cx="9064625" cy="3273425"/>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45059" name="CustomShape 3"/>
          <p:cNvSpPr>
            <a:spLocks noChangeArrowheads="1"/>
          </p:cNvSpPr>
          <p:nvPr/>
        </p:nvSpPr>
        <p:spPr bwMode="auto">
          <a:xfrm>
            <a:off x="3175" y="6145213"/>
            <a:ext cx="9140825" cy="712787"/>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000" tIns="93600" rIns="90000" bIns="45000"/>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lang="en-US" altLang="en-US" sz="3000">
                <a:solidFill>
                  <a:srgbClr val="800000"/>
                </a:solidFill>
                <a:latin typeface="Calibri" charset="0"/>
                <a:ea typeface="ヒラギノ角ゴ Pro W3" charset="-128"/>
                <a:cs typeface="ヒラギノ角ゴ Pro W3" charset="-128"/>
              </a:rPr>
              <a:t>Positions: </a:t>
            </a:r>
            <a:r>
              <a:rPr lang="en-US" altLang="en-US" sz="3000">
                <a:solidFill>
                  <a:srgbClr val="00005E"/>
                </a:solidFill>
                <a:latin typeface="Calibri" charset="0"/>
                <a:ea typeface="ヒラギノ角ゴ Pro W3" charset="-128"/>
                <a:cs typeface="ヒラギノ角ゴ Pro W3" charset="-128"/>
              </a:rPr>
              <a:t>space-time</a:t>
            </a:r>
            <a:r>
              <a:rPr lang="en-US" altLang="en-US" sz="3000">
                <a:solidFill>
                  <a:srgbClr val="800000"/>
                </a:solidFill>
                <a:latin typeface="Calibri" charset="0"/>
                <a:ea typeface="ヒラギノ角ゴ Pro W3" charset="-128"/>
                <a:cs typeface="ヒラギノ角ゴ Pro W3" charset="-128"/>
              </a:rPr>
              <a:t>  Values: </a:t>
            </a:r>
            <a:r>
              <a:rPr lang="en-US" altLang="en-US" sz="3000">
                <a:solidFill>
                  <a:srgbClr val="00005E"/>
                </a:solidFill>
                <a:latin typeface="Calibri" charset="0"/>
                <a:ea typeface="ヒラギノ角ゴ Pro W3" charset="-128"/>
                <a:cs typeface="ヒラギノ角ゴ Pro W3" charset="-128"/>
              </a:rPr>
              <a:t>water temperature</a:t>
            </a:r>
            <a:endParaRPr lang="en-US" altLang="en-US" sz="3000">
              <a:solidFill>
                <a:srgbClr val="00005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47"/>
          <p:cNvSpPr>
            <a:spLocks noGrp="1" noChangeArrowheads="1"/>
          </p:cNvSpPr>
          <p:nvPr>
            <p:ph type="title"/>
          </p:nvPr>
        </p:nvSpPr>
        <p:spPr>
          <a:xfrm>
            <a:off x="0" y="0"/>
            <a:ext cx="9144000" cy="1149350"/>
          </a:xfrm>
          <a:solidFill>
            <a:srgbClr val="E8E8F1"/>
          </a:solidFill>
        </p:spPr>
        <p:txBody>
          <a:bodyPr/>
          <a:lstStyle/>
          <a:p>
            <a:pPr algn="ctr"/>
            <a:r>
              <a:rPr lang="en-US" altLang="en-US">
                <a:latin typeface="Calibri" charset="0"/>
              </a:rPr>
              <a:t>Different choices for spatial estimators: </a:t>
            </a:r>
            <a:br>
              <a:rPr lang="en-US" altLang="en-US">
                <a:latin typeface="Calibri" charset="0"/>
              </a:rPr>
            </a:br>
            <a:r>
              <a:rPr lang="en-US" altLang="en-US">
                <a:latin typeface="Calibri" charset="0"/>
              </a:rPr>
              <a:t>same data source, different fields</a:t>
            </a:r>
          </a:p>
        </p:txBody>
      </p:sp>
      <p:graphicFrame>
        <p:nvGraphicFramePr>
          <p:cNvPr id="3074" name="Object 17"/>
          <p:cNvGraphicFramePr>
            <a:graphicFrameLocks noChangeAspect="1"/>
          </p:cNvGraphicFramePr>
          <p:nvPr/>
        </p:nvGraphicFramePr>
        <p:xfrm>
          <a:off x="3933825" y="1293813"/>
          <a:ext cx="1619250" cy="2528887"/>
        </p:xfrm>
        <a:graphic>
          <a:graphicData uri="http://schemas.openxmlformats.org/presentationml/2006/ole">
            <mc:AlternateContent xmlns:mc="http://schemas.openxmlformats.org/markup-compatibility/2006">
              <mc:Choice xmlns:v="urn:schemas-microsoft-com:vml" Requires="v">
                <p:oleObj spid="_x0000_s3087" name="Imagem bitmap" r:id="rId4" imgW="0" imgH="0" progId="Paint.Picture">
                  <p:embed/>
                </p:oleObj>
              </mc:Choice>
              <mc:Fallback>
                <p:oleObj name="Imagem bitmap" r:id="rId4" imgW="0" imgH="0" progId="Paint.Picture">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825" y="1293813"/>
                        <a:ext cx="1619250" cy="2528887"/>
                      </a:xfrm>
                      <a:prstGeom prst="rect">
                        <a:avLst/>
                      </a:prstGeom>
                      <a:noFill/>
                      <a:ln w="12700" cap="sq">
                        <a:solidFill>
                          <a:srgbClr val="000000"/>
                        </a:solidFill>
                        <a:miter lim="800000"/>
                        <a:headEnd/>
                        <a:tailEnd/>
                      </a:ln>
                      <a:effectLst>
                        <a:outerShdw blurRad="63500" dist="17961"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20"/>
          <p:cNvGraphicFramePr>
            <a:graphicFrameLocks noChangeAspect="1"/>
          </p:cNvGraphicFramePr>
          <p:nvPr/>
        </p:nvGraphicFramePr>
        <p:xfrm>
          <a:off x="1862138" y="3810000"/>
          <a:ext cx="1846262" cy="2890838"/>
        </p:xfrm>
        <a:graphic>
          <a:graphicData uri="http://schemas.openxmlformats.org/presentationml/2006/ole">
            <mc:AlternateContent xmlns:mc="http://schemas.openxmlformats.org/markup-compatibility/2006">
              <mc:Choice xmlns:v="urn:schemas-microsoft-com:vml" Requires="v">
                <p:oleObj spid="_x0000_s3088" name="Imagem bitmap" r:id="rId6" imgW="0" imgH="0" progId="Paint.Picture">
                  <p:embed/>
                </p:oleObj>
              </mc:Choice>
              <mc:Fallback>
                <p:oleObj name="Imagem bitmap" r:id="rId6" imgW="0" imgH="0" progId="Paint.Picture">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2138" y="3810000"/>
                        <a:ext cx="1846262" cy="2890838"/>
                      </a:xfrm>
                      <a:prstGeom prst="rect">
                        <a:avLst/>
                      </a:prstGeom>
                      <a:noFill/>
                      <a:ln w="12700" cap="sq">
                        <a:solidFill>
                          <a:srgbClr val="000000"/>
                        </a:solidFill>
                        <a:miter lim="800000"/>
                        <a:headEnd/>
                        <a:tailEnd/>
                      </a:ln>
                      <a:effectLst>
                        <a:outerShdw blurRad="63500" dist="17961" dir="2700000" algn="ctr" rotWithShape="0">
                          <a:srgbClr val="99FFCC">
                            <a:alpha val="74997"/>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23"/>
          <p:cNvGraphicFramePr>
            <a:graphicFrameLocks noChangeAspect="1"/>
          </p:cNvGraphicFramePr>
          <p:nvPr/>
        </p:nvGraphicFramePr>
        <p:xfrm>
          <a:off x="5865813" y="3810000"/>
          <a:ext cx="1778000" cy="2846388"/>
        </p:xfrm>
        <a:graphic>
          <a:graphicData uri="http://schemas.openxmlformats.org/presentationml/2006/ole">
            <mc:AlternateContent xmlns:mc="http://schemas.openxmlformats.org/markup-compatibility/2006">
              <mc:Choice xmlns:v="urn:schemas-microsoft-com:vml" Requires="v">
                <p:oleObj spid="_x0000_s3089" name="Imagem bitmap" r:id="rId8" imgW="0" imgH="0" progId="Paint.Picture">
                  <p:embed/>
                </p:oleObj>
              </mc:Choice>
              <mc:Fallback>
                <p:oleObj name="Imagem bitmap" r:id="rId8" imgW="0" imgH="0" progId="Paint.Picture">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5813" y="3810000"/>
                        <a:ext cx="1778000" cy="2846388"/>
                      </a:xfrm>
                      <a:prstGeom prst="rect">
                        <a:avLst/>
                      </a:prstGeom>
                      <a:noFill/>
                      <a:ln w="12700" cap="sq">
                        <a:solidFill>
                          <a:srgbClr val="000000"/>
                        </a:solidFill>
                        <a:miter lim="800000"/>
                        <a:headEnd/>
                        <a:tailEnd/>
                      </a:ln>
                      <a:effectLst>
                        <a:outerShdw blurRad="63500" dist="17961" dir="2700000" algn="ctr" rotWithShape="0">
                          <a:srgbClr val="FFCC00">
                            <a:alpha val="74997"/>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7" name="Object 30"/>
          <p:cNvGraphicFramePr>
            <a:graphicFrameLocks noChangeAspect="1"/>
          </p:cNvGraphicFramePr>
          <p:nvPr/>
        </p:nvGraphicFramePr>
        <p:xfrm>
          <a:off x="120650" y="1203325"/>
          <a:ext cx="1609725" cy="2538413"/>
        </p:xfrm>
        <a:graphic>
          <a:graphicData uri="http://schemas.openxmlformats.org/presentationml/2006/ole">
            <mc:AlternateContent xmlns:mc="http://schemas.openxmlformats.org/markup-compatibility/2006">
              <mc:Choice xmlns:v="urn:schemas-microsoft-com:vml" Requires="v">
                <p:oleObj spid="_x0000_s3090" name="Imagem bitmap" r:id="rId10" imgW="0" imgH="0" progId="Paint.Picture">
                  <p:embed/>
                </p:oleObj>
              </mc:Choice>
              <mc:Fallback>
                <p:oleObj name="Imagem bitmap" r:id="rId10" imgW="0" imgH="0" progId="Paint.Picture">
                  <p:embed/>
                  <p:pic>
                    <p:nvPicPr>
                      <p:cNvPr id="0" name="Object 3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650" y="1203325"/>
                        <a:ext cx="1609725" cy="2538413"/>
                      </a:xfrm>
                      <a:prstGeom prst="rect">
                        <a:avLst/>
                      </a:prstGeom>
                      <a:solidFill>
                        <a:srgbClr val="E8E8F1"/>
                      </a:solidFill>
                      <a:ln w="12700" cap="sq">
                        <a:solidFill>
                          <a:srgbClr val="000000"/>
                        </a:solidFill>
                        <a:miter lim="800000"/>
                        <a:headEnd/>
                        <a:tailEnd/>
                      </a:ln>
                      <a:effectLst>
                        <a:outerShdw blurRad="63500" dist="17961" dir="2700000" algn="ctr" rotWithShape="0">
                          <a:srgbClr val="CC9900">
                            <a:alpha val="74997"/>
                          </a:srgbClr>
                        </a:outerShdw>
                      </a:effectLst>
                    </p:spPr>
                  </p:pic>
                </p:oleObj>
              </mc:Fallback>
            </mc:AlternateContent>
          </a:graphicData>
        </a:graphic>
      </p:graphicFrame>
      <p:sp>
        <p:nvSpPr>
          <p:cNvPr id="68641" name="Text Box 33" descr="Confetes pequenos"/>
          <p:cNvSpPr txBox="1">
            <a:spLocks noChangeArrowheads="1"/>
          </p:cNvSpPr>
          <p:nvPr/>
        </p:nvSpPr>
        <p:spPr bwMode="auto">
          <a:xfrm>
            <a:off x="1677988" y="1657350"/>
            <a:ext cx="1943100" cy="904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2400">
                <a:effectLst>
                  <a:outerShdw blurRad="38100" dist="38100" dir="2700000" algn="tl">
                    <a:srgbClr val="C0C0C0"/>
                  </a:outerShdw>
                </a:effectLst>
                <a:latin typeface="Calibri" charset="0"/>
                <a:ea typeface="Calibri" charset="0"/>
                <a:cs typeface="Calibri" charset="0"/>
              </a:rPr>
              <a:t>Observations</a:t>
            </a:r>
          </a:p>
          <a:p>
            <a:pPr algn="ctr">
              <a:spcBef>
                <a:spcPct val="20000"/>
              </a:spcBef>
            </a:pPr>
            <a:r>
              <a:rPr lang="pt-BR" altLang="en-US" sz="2400">
                <a:effectLst>
                  <a:outerShdw blurRad="38100" dist="38100" dir="2700000" algn="tl">
                    <a:srgbClr val="C0C0C0"/>
                  </a:outerShdw>
                </a:effectLst>
                <a:latin typeface="Calibri" charset="0"/>
                <a:ea typeface="Calibri" charset="0"/>
                <a:cs typeface="Calibri" charset="0"/>
              </a:rPr>
              <a:t>of soil profiles</a:t>
            </a:r>
            <a:endParaRPr lang="pt-BR" altLang="en-US" sz="2400">
              <a:latin typeface="Calibri" charset="0"/>
              <a:ea typeface="Calibri" charset="0"/>
              <a:cs typeface="Calibri" charset="0"/>
            </a:endParaRPr>
          </a:p>
        </p:txBody>
      </p:sp>
      <p:sp>
        <p:nvSpPr>
          <p:cNvPr id="35" name="Text Box 14"/>
          <p:cNvSpPr txBox="1">
            <a:spLocks noChangeArrowheads="1"/>
          </p:cNvSpPr>
          <p:nvPr/>
        </p:nvSpPr>
        <p:spPr bwMode="auto">
          <a:xfrm>
            <a:off x="5707063" y="1711325"/>
            <a:ext cx="1779587" cy="460375"/>
          </a:xfrm>
          <a:prstGeom prst="rect">
            <a:avLst/>
          </a:prstGeom>
          <a:noFill/>
          <a:ln>
            <a:noFill/>
          </a:ln>
          <a:effectLst>
            <a:prstShdw prst="shdw17" dist="17961" dir="2700000">
              <a:schemeClr val="bg2">
                <a:alpha val="74998"/>
              </a:schemeClr>
            </a:prstShdw>
          </a:effectLst>
          <a:extLst>
            <a:ext uri="{909E8E84-426E-40dd-AFC4-6F175D3DCCD1}"/>
            <a:ext uri="{91240B29-F687-4f45-9708-019B960494DF}"/>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2400">
                <a:effectLst>
                  <a:outerShdw blurRad="38100" dist="38100" dir="2700000" algn="tl">
                    <a:srgbClr val="C0C0C0"/>
                  </a:outerShdw>
                </a:effectLst>
                <a:latin typeface="Calibri" charset="0"/>
                <a:ea typeface="Calibri" charset="0"/>
                <a:cs typeface="Calibri" charset="0"/>
              </a:rPr>
              <a:t>Geostatistics</a:t>
            </a:r>
            <a:endParaRPr lang="pt-BR" altLang="en-US" sz="2400">
              <a:latin typeface="Calibri" charset="0"/>
              <a:ea typeface="Calibri" charset="0"/>
              <a:cs typeface="Calibri" charset="0"/>
            </a:endParaRPr>
          </a:p>
        </p:txBody>
      </p:sp>
      <p:sp>
        <p:nvSpPr>
          <p:cNvPr id="34" name="Text Box 14"/>
          <p:cNvSpPr txBox="1">
            <a:spLocks noChangeArrowheads="1"/>
          </p:cNvSpPr>
          <p:nvPr/>
        </p:nvSpPr>
        <p:spPr bwMode="auto">
          <a:xfrm>
            <a:off x="3787775" y="4516438"/>
            <a:ext cx="1806575" cy="461962"/>
          </a:xfrm>
          <a:prstGeom prst="rect">
            <a:avLst/>
          </a:prstGeom>
          <a:noFill/>
          <a:ln>
            <a:noFill/>
          </a:ln>
          <a:effectLst>
            <a:prstShdw prst="shdw17" dist="17961" dir="2700000">
              <a:schemeClr val="bg2">
                <a:alpha val="74998"/>
              </a:schemeClr>
            </a:prstShdw>
          </a:effectLst>
          <a:extLst>
            <a:ext uri="{909E8E84-426E-40dd-AFC4-6F175D3DCCD1}"/>
            <a:ext uri="{91240B29-F687-4f45-9708-019B960494DF}"/>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2400">
                <a:effectLst>
                  <a:outerShdw blurRad="38100" dist="38100" dir="2700000" algn="tl">
                    <a:srgbClr val="C0C0C0"/>
                  </a:outerShdw>
                </a:effectLst>
                <a:latin typeface="Calibri" charset="0"/>
                <a:ea typeface="Calibri" charset="0"/>
                <a:cs typeface="Calibri" charset="0"/>
              </a:rPr>
              <a:t>Gravitational</a:t>
            </a:r>
            <a:endParaRPr lang="pt-BR" altLang="en-US" sz="2400">
              <a:latin typeface="Calibri" charset="0"/>
              <a:ea typeface="Calibri" charset="0"/>
              <a:cs typeface="Calibri" charset="0"/>
            </a:endParaRPr>
          </a:p>
        </p:txBody>
      </p:sp>
      <p:sp>
        <p:nvSpPr>
          <p:cNvPr id="37" name="Text Box 14"/>
          <p:cNvSpPr txBox="1">
            <a:spLocks noChangeArrowheads="1"/>
          </p:cNvSpPr>
          <p:nvPr/>
        </p:nvSpPr>
        <p:spPr bwMode="auto">
          <a:xfrm>
            <a:off x="7378700" y="4576763"/>
            <a:ext cx="1922463" cy="461962"/>
          </a:xfrm>
          <a:prstGeom prst="rect">
            <a:avLst/>
          </a:prstGeom>
          <a:noFill/>
          <a:ln>
            <a:noFill/>
          </a:ln>
          <a:effectLst>
            <a:prstShdw prst="shdw17" dist="17961" dir="2700000">
              <a:schemeClr val="bg2">
                <a:alpha val="74998"/>
              </a:schemeClr>
            </a:prstShdw>
          </a:effectLst>
          <a:extLst>
            <a:ext uri="{909E8E84-426E-40dd-AFC4-6F175D3DCCD1}"/>
            <a:ext uri="{91240B29-F687-4f45-9708-019B960494DF}"/>
          </a:extLst>
        </p:spPr>
        <p:txBody>
          <a:bodyPr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2400">
                <a:effectLst>
                  <a:outerShdw blurRad="38100" dist="38100" dir="2700000" algn="tl">
                    <a:srgbClr val="C0C0C0"/>
                  </a:outerShdw>
                </a:effectLst>
                <a:latin typeface="Calibri" charset="0"/>
                <a:ea typeface="Calibri" charset="0"/>
                <a:cs typeface="Calibri" charset="0"/>
              </a:rPr>
              <a:t>Voronoi </a:t>
            </a:r>
            <a:endParaRPr lang="pt-BR" altLang="en-US" sz="2400">
              <a:latin typeface="Calibri" charset="0"/>
              <a:ea typeface="Calibri" charset="0"/>
              <a:cs typeface="Calibri"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157"/>
          <p:cNvSpPr>
            <a:spLocks noGrp="1" noChangeArrowheads="1"/>
          </p:cNvSpPr>
          <p:nvPr>
            <p:ph type="title" idx="4294967295"/>
          </p:nvPr>
        </p:nvSpPr>
        <p:spPr>
          <a:xfrm>
            <a:off x="0" y="0"/>
            <a:ext cx="9144000" cy="762000"/>
          </a:xfrm>
          <a:solidFill>
            <a:srgbClr val="E8E8F1"/>
          </a:solidFill>
        </p:spPr>
        <p:txBody>
          <a:bodyPr/>
          <a:lstStyle/>
          <a:p>
            <a:r>
              <a:rPr altLang="en-US" noProof="1">
                <a:latin typeface="Calibri" charset="0"/>
              </a:rPr>
              <a:t>Field data model</a:t>
            </a:r>
          </a:p>
        </p:txBody>
      </p:sp>
      <p:sp>
        <p:nvSpPr>
          <p:cNvPr id="47106" name="CaixaDeTexto 7"/>
          <p:cNvSpPr txBox="1">
            <a:spLocks noChangeArrowheads="1"/>
          </p:cNvSpPr>
          <p:nvPr/>
        </p:nvSpPr>
        <p:spPr bwMode="auto">
          <a:xfrm>
            <a:off x="0" y="1260475"/>
            <a:ext cx="9023350" cy="446088"/>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altLang="en-US" sz="2300" noProof="1">
                <a:solidFill>
                  <a:srgbClr val="00005E"/>
                </a:solidFill>
                <a:latin typeface="Consolas" charset="0"/>
                <a:ea typeface="ヒラギノ角ゴ Pro W3" charset="-128"/>
                <a:cs typeface="Linux Libertine O" charset="0"/>
              </a:rPr>
              <a:t>Field F [P:Position, V:Value, E:Extent, G:Estimator]</a:t>
            </a:r>
            <a:endParaRPr altLang="en-US" sz="2300" b="1" noProof="1">
              <a:solidFill>
                <a:srgbClr val="00005E"/>
              </a:solidFill>
              <a:latin typeface="Excellent-Regular" charset="0"/>
              <a:ea typeface="ヒラギノ角ゴ Pro W3" charset="-128"/>
              <a:cs typeface="Linux Libertine O" charset="0"/>
            </a:endParaRPr>
          </a:p>
        </p:txBody>
      </p:sp>
      <p:sp>
        <p:nvSpPr>
          <p:cNvPr id="47107" name="CaixaDeTexto 7"/>
          <p:cNvSpPr txBox="1">
            <a:spLocks noChangeArrowheads="1"/>
          </p:cNvSpPr>
          <p:nvPr/>
        </p:nvSpPr>
        <p:spPr bwMode="auto">
          <a:xfrm>
            <a:off x="3576638" y="2886075"/>
            <a:ext cx="5430837" cy="1954213"/>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altLang="en-US" sz="2400" noProof="1">
                <a:solidFill>
                  <a:srgbClr val="00005E"/>
                </a:solidFill>
                <a:latin typeface="Consolas" charset="0"/>
                <a:ea typeface="ヒラギノ角ゴ Pro W3" charset="-128"/>
                <a:cs typeface="Linux Libertine O" charset="0"/>
              </a:rPr>
              <a:t>F</a:t>
            </a:r>
            <a:r>
              <a:rPr altLang="en-US" sz="2400" baseline="-25000" noProof="1">
                <a:solidFill>
                  <a:srgbClr val="00005E"/>
                </a:solidFill>
                <a:latin typeface="Consolas" charset="0"/>
                <a:ea typeface="ヒラギノ角ゴ Pro W3" charset="-128"/>
                <a:cs typeface="Linux Libertine O" charset="0"/>
              </a:rPr>
              <a:t>1</a:t>
            </a:r>
          </a:p>
          <a:p>
            <a:pPr eaLnBrk="1" hangingPunct="1">
              <a:spcBef>
                <a:spcPts val="600"/>
              </a:spcBef>
              <a:spcAft>
                <a:spcPts val="600"/>
              </a:spcAft>
              <a:buClrTx/>
              <a:buSzTx/>
              <a:buFontTx/>
              <a:buNone/>
            </a:pPr>
            <a:r>
              <a:rPr altLang="en-US" sz="2400" noProof="1">
                <a:solidFill>
                  <a:srgbClr val="00005E"/>
                </a:solidFill>
                <a:latin typeface="Consolas" charset="0"/>
                <a:ea typeface="ヒラギノ角ゴ Pro W3" charset="-128"/>
                <a:cs typeface="Linux Libertine O" charset="0"/>
              </a:rPr>
              <a:t>domain(f</a:t>
            </a:r>
            <a:r>
              <a:rPr altLang="en-US" sz="2400" baseline="-25000" noProof="1">
                <a:solidFill>
                  <a:srgbClr val="00005E"/>
                </a:solidFill>
                <a:latin typeface="Consolas" charset="0"/>
                <a:ea typeface="ヒラギノ角ゴ Pro W3" charset="-128"/>
                <a:cs typeface="Linux Libertine O" charset="0"/>
              </a:rPr>
              <a:t>1</a:t>
            </a:r>
            <a:r>
              <a:rPr altLang="en-US" sz="2400" noProof="1">
                <a:solidFill>
                  <a:srgbClr val="00005E"/>
                </a:solidFill>
                <a:latin typeface="Consolas" charset="0"/>
                <a:ea typeface="ヒラギノ角ゴ Pro W3" charset="-128"/>
                <a:cs typeface="Linux Libertine O" charset="0"/>
              </a:rPr>
              <a:t>)      = {p</a:t>
            </a:r>
            <a:r>
              <a:rPr altLang="en-US" sz="2400" baseline="-25000" noProof="1">
                <a:solidFill>
                  <a:srgbClr val="00005E"/>
                </a:solidFill>
                <a:latin typeface="Consolas" charset="0"/>
                <a:ea typeface="ヒラギノ角ゴ Pro W3" charset="-128"/>
                <a:cs typeface="Linux Libertine O" charset="0"/>
              </a:rPr>
              <a:t>1</a:t>
            </a:r>
            <a:r>
              <a:rPr altLang="en-US" sz="2400" noProof="1">
                <a:solidFill>
                  <a:srgbClr val="00005E"/>
                </a:solidFill>
                <a:latin typeface="Consolas" charset="0"/>
                <a:ea typeface="ヒラギノ角ゴ Pro W3" charset="-128"/>
                <a:cs typeface="Linux Libertine O" charset="0"/>
              </a:rPr>
              <a:t>,p</a:t>
            </a:r>
            <a:r>
              <a:rPr altLang="en-US" sz="2400" baseline="-25000" noProof="1">
                <a:solidFill>
                  <a:srgbClr val="00005E"/>
                </a:solidFill>
                <a:latin typeface="Consolas" charset="0"/>
                <a:ea typeface="ヒラギノ角ゴ Pro W3" charset="-128"/>
                <a:cs typeface="Linux Libertine O" charset="0"/>
              </a:rPr>
              <a:t>2</a:t>
            </a:r>
            <a:r>
              <a:rPr altLang="en-US" sz="2400" noProof="1">
                <a:solidFill>
                  <a:srgbClr val="00005E"/>
                </a:solidFill>
                <a:latin typeface="Consolas" charset="0"/>
                <a:ea typeface="ヒラギノ角ゴ Pro W3" charset="-128"/>
                <a:cs typeface="Linux Libertine O" charset="0"/>
              </a:rPr>
              <a:t>,p</a:t>
            </a:r>
            <a:r>
              <a:rPr altLang="en-US" sz="2400" baseline="-25000" noProof="1">
                <a:solidFill>
                  <a:srgbClr val="00005E"/>
                </a:solidFill>
                <a:latin typeface="Consolas" charset="0"/>
                <a:ea typeface="ヒラギノ角ゴ Pro W3" charset="-128"/>
                <a:cs typeface="Linux Libertine O" charset="0"/>
              </a:rPr>
              <a:t>3</a:t>
            </a:r>
            <a:r>
              <a:rPr altLang="en-US" sz="2400" noProof="1">
                <a:solidFill>
                  <a:srgbClr val="00005E"/>
                </a:solidFill>
                <a:latin typeface="Consolas" charset="0"/>
                <a:ea typeface="ヒラギノ角ゴ Pro W3" charset="-128"/>
                <a:cs typeface="Linux Libertine O" charset="0"/>
              </a:rPr>
              <a:t>}</a:t>
            </a:r>
          </a:p>
          <a:p>
            <a:pPr eaLnBrk="1" hangingPunct="1">
              <a:spcBef>
                <a:spcPts val="600"/>
              </a:spcBef>
              <a:spcAft>
                <a:spcPts val="600"/>
              </a:spcAft>
              <a:buClrTx/>
              <a:buSzTx/>
              <a:buFontTx/>
              <a:buNone/>
            </a:pPr>
            <a:r>
              <a:rPr altLang="en-US" sz="2400" noProof="1">
                <a:solidFill>
                  <a:srgbClr val="00005E"/>
                </a:solidFill>
                <a:latin typeface="Consolas" charset="0"/>
                <a:ea typeface="ヒラギノ角ゴ Pro W3" charset="-128"/>
                <a:cs typeface="Linux Libertine O" charset="0"/>
              </a:rPr>
              <a:t>estimate (f</a:t>
            </a:r>
            <a:r>
              <a:rPr altLang="en-US" sz="2400" baseline="-25000" noProof="1">
                <a:solidFill>
                  <a:srgbClr val="00005E"/>
                </a:solidFill>
                <a:latin typeface="Consolas" charset="0"/>
                <a:ea typeface="ヒラギノ角ゴ Pro W3" charset="-128"/>
                <a:cs typeface="Linux Libertine O" charset="0"/>
              </a:rPr>
              <a:t>1</a:t>
            </a:r>
            <a:r>
              <a:rPr altLang="en-US" sz="2400" noProof="1">
                <a:solidFill>
                  <a:srgbClr val="00005E"/>
                </a:solidFill>
                <a:latin typeface="Consolas" charset="0"/>
                <a:ea typeface="ヒラギノ角ゴ Pro W3" charset="-128"/>
                <a:cs typeface="Linux Libertine O" charset="0"/>
              </a:rPr>
              <a:t>, p</a:t>
            </a:r>
            <a:r>
              <a:rPr altLang="en-US" sz="2400" baseline="-25000" noProof="1">
                <a:solidFill>
                  <a:srgbClr val="00005E"/>
                </a:solidFill>
                <a:latin typeface="Consolas" charset="0"/>
                <a:ea typeface="ヒラギノ角ゴ Pro W3" charset="-128"/>
                <a:cs typeface="Linux Libertine O" charset="0"/>
              </a:rPr>
              <a:t>new</a:t>
            </a:r>
            <a:r>
              <a:rPr altLang="en-US" sz="2400" noProof="1">
                <a:solidFill>
                  <a:srgbClr val="00005E"/>
                </a:solidFill>
                <a:latin typeface="Consolas" charset="0"/>
                <a:ea typeface="ヒラギノ角ゴ Pro W3" charset="-128"/>
                <a:cs typeface="Linux Libertine O" charset="0"/>
              </a:rPr>
              <a:t>) = g(f</a:t>
            </a:r>
            <a:r>
              <a:rPr altLang="en-US" sz="2400" baseline="-25000" noProof="1">
                <a:solidFill>
                  <a:srgbClr val="00005E"/>
                </a:solidFill>
                <a:latin typeface="Consolas" charset="0"/>
                <a:ea typeface="ヒラギノ角ゴ Pro W3" charset="-128"/>
                <a:cs typeface="Linux Libertine O" charset="0"/>
              </a:rPr>
              <a:t>1</a:t>
            </a:r>
            <a:r>
              <a:rPr altLang="en-US" sz="2400" noProof="1">
                <a:solidFill>
                  <a:srgbClr val="00005E"/>
                </a:solidFill>
                <a:latin typeface="Consolas" charset="0"/>
                <a:ea typeface="ヒラギノ角ゴ Pro W3" charset="-128"/>
                <a:cs typeface="Linux Libertine O" charset="0"/>
              </a:rPr>
              <a:t>, p</a:t>
            </a:r>
            <a:r>
              <a:rPr altLang="en-US" sz="2400" baseline="-25000" noProof="1">
                <a:solidFill>
                  <a:srgbClr val="00005E"/>
                </a:solidFill>
                <a:latin typeface="Consolas" charset="0"/>
                <a:ea typeface="ヒラギノ角ゴ Pro W3" charset="-128"/>
                <a:cs typeface="Linux Libertine O" charset="0"/>
              </a:rPr>
              <a:t>new</a:t>
            </a:r>
            <a:r>
              <a:rPr altLang="en-US" sz="2400" noProof="1">
                <a:solidFill>
                  <a:srgbClr val="00005E"/>
                </a:solidFill>
                <a:latin typeface="Consolas" charset="0"/>
                <a:ea typeface="ヒラギノ角ゴ Pro W3" charset="-128"/>
                <a:cs typeface="Linux Libertine O" charset="0"/>
              </a:rPr>
              <a:t>)</a:t>
            </a:r>
          </a:p>
          <a:p>
            <a:pPr eaLnBrk="1" hangingPunct="1">
              <a:spcBef>
                <a:spcPts val="600"/>
              </a:spcBef>
              <a:spcAft>
                <a:spcPts val="600"/>
              </a:spcAft>
              <a:buClrTx/>
              <a:buSzTx/>
              <a:buFontTx/>
              <a:buNone/>
            </a:pPr>
            <a:r>
              <a:rPr altLang="en-US" sz="2400" noProof="1">
                <a:solidFill>
                  <a:srgbClr val="00005E"/>
                </a:solidFill>
                <a:latin typeface="Consolas" charset="0"/>
                <a:ea typeface="ヒラギノ角ゴ Pro W3" charset="-128"/>
                <a:cs typeface="Linux Libertine O" charset="0"/>
              </a:rPr>
              <a:t>extent (f</a:t>
            </a:r>
            <a:r>
              <a:rPr altLang="en-US" sz="2400" baseline="-25000" noProof="1">
                <a:solidFill>
                  <a:srgbClr val="00005E"/>
                </a:solidFill>
                <a:latin typeface="Consolas" charset="0"/>
                <a:ea typeface="ヒラギノ角ゴ Pro W3" charset="-128"/>
                <a:cs typeface="Linux Libertine O" charset="0"/>
              </a:rPr>
              <a:t>1</a:t>
            </a:r>
            <a:r>
              <a:rPr altLang="en-US" sz="2400" noProof="1">
                <a:solidFill>
                  <a:srgbClr val="00005E"/>
                </a:solidFill>
                <a:latin typeface="Consolas" charset="0"/>
                <a:ea typeface="ヒラギノ角ゴ Pro W3" charset="-128"/>
                <a:cs typeface="Linux Libertine O" charset="0"/>
              </a:rPr>
              <a:t>)     = δ(A)</a:t>
            </a:r>
            <a:endParaRPr altLang="en-US" sz="2400" noProof="1">
              <a:solidFill>
                <a:srgbClr val="00005E"/>
              </a:solidFill>
              <a:latin typeface="Excellent-Regular" charset="0"/>
              <a:ea typeface="ヒラギノ角ゴ Pro W3" charset="-128"/>
              <a:cs typeface="Linux Libertine O" charset="0"/>
            </a:endParaRPr>
          </a:p>
        </p:txBody>
      </p:sp>
      <p:grpSp>
        <p:nvGrpSpPr>
          <p:cNvPr id="47108" name="Group 1"/>
          <p:cNvGrpSpPr>
            <a:grpSpLocks/>
          </p:cNvGrpSpPr>
          <p:nvPr/>
        </p:nvGrpSpPr>
        <p:grpSpPr bwMode="auto">
          <a:xfrm>
            <a:off x="487363" y="2619375"/>
            <a:ext cx="3097212" cy="2743200"/>
            <a:chOff x="758983" y="1985461"/>
            <a:chExt cx="2928178" cy="2531321"/>
          </a:xfrm>
        </p:grpSpPr>
        <p:sp>
          <p:nvSpPr>
            <p:cNvPr id="66705" name="Freeform 145" descr="Diagonal para cima clara"/>
            <p:cNvSpPr>
              <a:spLocks/>
            </p:cNvSpPr>
            <p:nvPr/>
          </p:nvSpPr>
          <p:spPr bwMode="auto">
            <a:xfrm>
              <a:off x="1239258" y="1985461"/>
              <a:ext cx="2447903" cy="2531321"/>
            </a:xfrm>
            <a:custGeom>
              <a:avLst/>
              <a:gdLst>
                <a:gd name="T0" fmla="*/ 500 w 1088"/>
                <a:gd name="T1" fmla="*/ 87 h 1047"/>
                <a:gd name="T2" fmla="*/ 237 w 1088"/>
                <a:gd name="T3" fmla="*/ 115 h 1047"/>
                <a:gd name="T4" fmla="*/ 185 w 1088"/>
                <a:gd name="T5" fmla="*/ 178 h 1047"/>
                <a:gd name="T6" fmla="*/ 179 w 1088"/>
                <a:gd name="T7" fmla="*/ 207 h 1047"/>
                <a:gd name="T8" fmla="*/ 162 w 1088"/>
                <a:gd name="T9" fmla="*/ 212 h 1047"/>
                <a:gd name="T10" fmla="*/ 71 w 1088"/>
                <a:gd name="T11" fmla="*/ 264 h 1047"/>
                <a:gd name="T12" fmla="*/ 48 w 1088"/>
                <a:gd name="T13" fmla="*/ 361 h 1047"/>
                <a:gd name="T14" fmla="*/ 25 w 1088"/>
                <a:gd name="T15" fmla="*/ 544 h 1047"/>
                <a:gd name="T16" fmla="*/ 19 w 1088"/>
                <a:gd name="T17" fmla="*/ 641 h 1047"/>
                <a:gd name="T18" fmla="*/ 2 w 1088"/>
                <a:gd name="T19" fmla="*/ 692 h 1047"/>
                <a:gd name="T20" fmla="*/ 25 w 1088"/>
                <a:gd name="T21" fmla="*/ 864 h 1047"/>
                <a:gd name="T22" fmla="*/ 71 w 1088"/>
                <a:gd name="T23" fmla="*/ 875 h 1047"/>
                <a:gd name="T24" fmla="*/ 105 w 1088"/>
                <a:gd name="T25" fmla="*/ 972 h 1047"/>
                <a:gd name="T26" fmla="*/ 265 w 1088"/>
                <a:gd name="T27" fmla="*/ 1012 h 1047"/>
                <a:gd name="T28" fmla="*/ 437 w 1088"/>
                <a:gd name="T29" fmla="*/ 984 h 1047"/>
                <a:gd name="T30" fmla="*/ 448 w 1088"/>
                <a:gd name="T31" fmla="*/ 967 h 1047"/>
                <a:gd name="T32" fmla="*/ 494 w 1088"/>
                <a:gd name="T33" fmla="*/ 955 h 1047"/>
                <a:gd name="T34" fmla="*/ 580 w 1088"/>
                <a:gd name="T35" fmla="*/ 949 h 1047"/>
                <a:gd name="T36" fmla="*/ 660 w 1088"/>
                <a:gd name="T37" fmla="*/ 898 h 1047"/>
                <a:gd name="T38" fmla="*/ 722 w 1088"/>
                <a:gd name="T39" fmla="*/ 921 h 1047"/>
                <a:gd name="T40" fmla="*/ 728 w 1088"/>
                <a:gd name="T41" fmla="*/ 972 h 1047"/>
                <a:gd name="T42" fmla="*/ 774 w 1088"/>
                <a:gd name="T43" fmla="*/ 984 h 1047"/>
                <a:gd name="T44" fmla="*/ 854 w 1088"/>
                <a:gd name="T45" fmla="*/ 1012 h 1047"/>
                <a:gd name="T46" fmla="*/ 934 w 1088"/>
                <a:gd name="T47" fmla="*/ 881 h 1047"/>
                <a:gd name="T48" fmla="*/ 951 w 1088"/>
                <a:gd name="T49" fmla="*/ 847 h 1047"/>
                <a:gd name="T50" fmla="*/ 968 w 1088"/>
                <a:gd name="T51" fmla="*/ 841 h 1047"/>
                <a:gd name="T52" fmla="*/ 934 w 1088"/>
                <a:gd name="T53" fmla="*/ 658 h 1047"/>
                <a:gd name="T54" fmla="*/ 951 w 1088"/>
                <a:gd name="T55" fmla="*/ 561 h 1047"/>
                <a:gd name="T56" fmla="*/ 985 w 1088"/>
                <a:gd name="T57" fmla="*/ 549 h 1047"/>
                <a:gd name="T58" fmla="*/ 1025 w 1088"/>
                <a:gd name="T59" fmla="*/ 504 h 1047"/>
                <a:gd name="T60" fmla="*/ 1048 w 1088"/>
                <a:gd name="T61" fmla="*/ 384 h 1047"/>
                <a:gd name="T62" fmla="*/ 1060 w 1088"/>
                <a:gd name="T63" fmla="*/ 315 h 1047"/>
                <a:gd name="T64" fmla="*/ 1071 w 1088"/>
                <a:gd name="T65" fmla="*/ 241 h 1047"/>
                <a:gd name="T66" fmla="*/ 1054 w 1088"/>
                <a:gd name="T67" fmla="*/ 132 h 1047"/>
                <a:gd name="T68" fmla="*/ 940 w 1088"/>
                <a:gd name="T69" fmla="*/ 98 h 1047"/>
                <a:gd name="T70" fmla="*/ 928 w 1088"/>
                <a:gd name="T71" fmla="*/ 87 h 1047"/>
                <a:gd name="T72" fmla="*/ 922 w 1088"/>
                <a:gd name="T73" fmla="*/ 52 h 1047"/>
                <a:gd name="T74" fmla="*/ 882 w 1088"/>
                <a:gd name="T75" fmla="*/ 47 h 1047"/>
                <a:gd name="T76" fmla="*/ 751 w 1088"/>
                <a:gd name="T77" fmla="*/ 58 h 1047"/>
                <a:gd name="T78" fmla="*/ 734 w 1088"/>
                <a:gd name="T79" fmla="*/ 64 h 1047"/>
                <a:gd name="T80" fmla="*/ 711 w 1088"/>
                <a:gd name="T81" fmla="*/ 104 h 1047"/>
                <a:gd name="T82" fmla="*/ 705 w 1088"/>
                <a:gd name="T83" fmla="*/ 132 h 1047"/>
                <a:gd name="T84" fmla="*/ 671 w 1088"/>
                <a:gd name="T85" fmla="*/ 144 h 1047"/>
                <a:gd name="T86" fmla="*/ 597 w 1088"/>
                <a:gd name="T87" fmla="*/ 121 h 1047"/>
                <a:gd name="T88" fmla="*/ 557 w 1088"/>
                <a:gd name="T89" fmla="*/ 52 h 1047"/>
                <a:gd name="T90" fmla="*/ 551 w 1088"/>
                <a:gd name="T91" fmla="*/ 81 h 1047"/>
                <a:gd name="T92" fmla="*/ 500 w 1088"/>
                <a:gd name="T93" fmla="*/ 8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047">
                  <a:moveTo>
                    <a:pt x="500" y="87"/>
                  </a:moveTo>
                  <a:cubicBezTo>
                    <a:pt x="403" y="114"/>
                    <a:pt x="361" y="111"/>
                    <a:pt x="237" y="115"/>
                  </a:cubicBezTo>
                  <a:cubicBezTo>
                    <a:pt x="224" y="146"/>
                    <a:pt x="217" y="167"/>
                    <a:pt x="185" y="178"/>
                  </a:cubicBezTo>
                  <a:cubicBezTo>
                    <a:pt x="183" y="188"/>
                    <a:pt x="185" y="199"/>
                    <a:pt x="179" y="207"/>
                  </a:cubicBezTo>
                  <a:cubicBezTo>
                    <a:pt x="176" y="212"/>
                    <a:pt x="165" y="207"/>
                    <a:pt x="162" y="212"/>
                  </a:cubicBezTo>
                  <a:cubicBezTo>
                    <a:pt x="121" y="270"/>
                    <a:pt x="186" y="254"/>
                    <a:pt x="71" y="264"/>
                  </a:cubicBezTo>
                  <a:cubicBezTo>
                    <a:pt x="60" y="296"/>
                    <a:pt x="59" y="329"/>
                    <a:pt x="48" y="361"/>
                  </a:cubicBezTo>
                  <a:cubicBezTo>
                    <a:pt x="41" y="537"/>
                    <a:pt x="54" y="462"/>
                    <a:pt x="25" y="544"/>
                  </a:cubicBezTo>
                  <a:cubicBezTo>
                    <a:pt x="23" y="576"/>
                    <a:pt x="22" y="609"/>
                    <a:pt x="19" y="641"/>
                  </a:cubicBezTo>
                  <a:cubicBezTo>
                    <a:pt x="17" y="659"/>
                    <a:pt x="2" y="692"/>
                    <a:pt x="2" y="692"/>
                  </a:cubicBezTo>
                  <a:cubicBezTo>
                    <a:pt x="20" y="743"/>
                    <a:pt x="0" y="827"/>
                    <a:pt x="25" y="864"/>
                  </a:cubicBezTo>
                  <a:cubicBezTo>
                    <a:pt x="34" y="877"/>
                    <a:pt x="56" y="872"/>
                    <a:pt x="71" y="875"/>
                  </a:cubicBezTo>
                  <a:cubicBezTo>
                    <a:pt x="89" y="968"/>
                    <a:pt x="63" y="945"/>
                    <a:pt x="105" y="972"/>
                  </a:cubicBezTo>
                  <a:cubicBezTo>
                    <a:pt x="121" y="1047"/>
                    <a:pt x="202" y="1004"/>
                    <a:pt x="265" y="1012"/>
                  </a:cubicBezTo>
                  <a:cubicBezTo>
                    <a:pt x="322" y="1003"/>
                    <a:pt x="381" y="998"/>
                    <a:pt x="437" y="984"/>
                  </a:cubicBezTo>
                  <a:cubicBezTo>
                    <a:pt x="444" y="982"/>
                    <a:pt x="443" y="971"/>
                    <a:pt x="448" y="967"/>
                  </a:cubicBezTo>
                  <a:cubicBezTo>
                    <a:pt x="454" y="962"/>
                    <a:pt x="492" y="955"/>
                    <a:pt x="494" y="955"/>
                  </a:cubicBezTo>
                  <a:cubicBezTo>
                    <a:pt x="525" y="963"/>
                    <a:pt x="548" y="954"/>
                    <a:pt x="580" y="949"/>
                  </a:cubicBezTo>
                  <a:cubicBezTo>
                    <a:pt x="611" y="918"/>
                    <a:pt x="619" y="911"/>
                    <a:pt x="660" y="898"/>
                  </a:cubicBezTo>
                  <a:cubicBezTo>
                    <a:pt x="681" y="906"/>
                    <a:pt x="707" y="905"/>
                    <a:pt x="722" y="921"/>
                  </a:cubicBezTo>
                  <a:cubicBezTo>
                    <a:pt x="734" y="934"/>
                    <a:pt x="722" y="956"/>
                    <a:pt x="728" y="972"/>
                  </a:cubicBezTo>
                  <a:cubicBezTo>
                    <a:pt x="734" y="987"/>
                    <a:pt x="758" y="981"/>
                    <a:pt x="774" y="984"/>
                  </a:cubicBezTo>
                  <a:cubicBezTo>
                    <a:pt x="785" y="1036"/>
                    <a:pt x="809" y="1019"/>
                    <a:pt x="854" y="1012"/>
                  </a:cubicBezTo>
                  <a:cubicBezTo>
                    <a:pt x="878" y="945"/>
                    <a:pt x="845" y="899"/>
                    <a:pt x="934" y="881"/>
                  </a:cubicBezTo>
                  <a:cubicBezTo>
                    <a:pt x="940" y="870"/>
                    <a:pt x="943" y="857"/>
                    <a:pt x="951" y="847"/>
                  </a:cubicBezTo>
                  <a:cubicBezTo>
                    <a:pt x="955" y="842"/>
                    <a:pt x="968" y="847"/>
                    <a:pt x="968" y="841"/>
                  </a:cubicBezTo>
                  <a:cubicBezTo>
                    <a:pt x="976" y="750"/>
                    <a:pt x="973" y="718"/>
                    <a:pt x="934" y="658"/>
                  </a:cubicBezTo>
                  <a:cubicBezTo>
                    <a:pt x="936" y="644"/>
                    <a:pt x="947" y="567"/>
                    <a:pt x="951" y="561"/>
                  </a:cubicBezTo>
                  <a:cubicBezTo>
                    <a:pt x="958" y="551"/>
                    <a:pt x="985" y="549"/>
                    <a:pt x="985" y="549"/>
                  </a:cubicBezTo>
                  <a:cubicBezTo>
                    <a:pt x="997" y="533"/>
                    <a:pt x="1016" y="522"/>
                    <a:pt x="1025" y="504"/>
                  </a:cubicBezTo>
                  <a:cubicBezTo>
                    <a:pt x="1036" y="482"/>
                    <a:pt x="1044" y="411"/>
                    <a:pt x="1048" y="384"/>
                  </a:cubicBezTo>
                  <a:cubicBezTo>
                    <a:pt x="1052" y="361"/>
                    <a:pt x="1056" y="338"/>
                    <a:pt x="1060" y="315"/>
                  </a:cubicBezTo>
                  <a:cubicBezTo>
                    <a:pt x="1064" y="290"/>
                    <a:pt x="1071" y="241"/>
                    <a:pt x="1071" y="241"/>
                  </a:cubicBezTo>
                  <a:cubicBezTo>
                    <a:pt x="1069" y="204"/>
                    <a:pt x="1088" y="146"/>
                    <a:pt x="1054" y="132"/>
                  </a:cubicBezTo>
                  <a:cubicBezTo>
                    <a:pt x="1017" y="117"/>
                    <a:pt x="940" y="98"/>
                    <a:pt x="940" y="98"/>
                  </a:cubicBezTo>
                  <a:cubicBezTo>
                    <a:pt x="936" y="94"/>
                    <a:pt x="930" y="92"/>
                    <a:pt x="928" y="87"/>
                  </a:cubicBezTo>
                  <a:cubicBezTo>
                    <a:pt x="924" y="76"/>
                    <a:pt x="931" y="60"/>
                    <a:pt x="922" y="52"/>
                  </a:cubicBezTo>
                  <a:cubicBezTo>
                    <a:pt x="912" y="43"/>
                    <a:pt x="895" y="49"/>
                    <a:pt x="882" y="47"/>
                  </a:cubicBezTo>
                  <a:cubicBezTo>
                    <a:pt x="839" y="0"/>
                    <a:pt x="833" y="31"/>
                    <a:pt x="751" y="58"/>
                  </a:cubicBezTo>
                  <a:cubicBezTo>
                    <a:pt x="745" y="60"/>
                    <a:pt x="734" y="64"/>
                    <a:pt x="734" y="64"/>
                  </a:cubicBezTo>
                  <a:cubicBezTo>
                    <a:pt x="728" y="78"/>
                    <a:pt x="717" y="90"/>
                    <a:pt x="711" y="104"/>
                  </a:cubicBezTo>
                  <a:cubicBezTo>
                    <a:pt x="707" y="113"/>
                    <a:pt x="712" y="125"/>
                    <a:pt x="705" y="132"/>
                  </a:cubicBezTo>
                  <a:cubicBezTo>
                    <a:pt x="697" y="140"/>
                    <a:pt x="671" y="144"/>
                    <a:pt x="671" y="144"/>
                  </a:cubicBezTo>
                  <a:cubicBezTo>
                    <a:pt x="637" y="139"/>
                    <a:pt x="627" y="131"/>
                    <a:pt x="597" y="121"/>
                  </a:cubicBezTo>
                  <a:cubicBezTo>
                    <a:pt x="573" y="91"/>
                    <a:pt x="563" y="89"/>
                    <a:pt x="557" y="52"/>
                  </a:cubicBezTo>
                  <a:cubicBezTo>
                    <a:pt x="555" y="62"/>
                    <a:pt x="559" y="76"/>
                    <a:pt x="551" y="81"/>
                  </a:cubicBezTo>
                  <a:cubicBezTo>
                    <a:pt x="519" y="102"/>
                    <a:pt x="515" y="32"/>
                    <a:pt x="500" y="87"/>
                  </a:cubicBezTo>
                  <a:close/>
                </a:path>
              </a:pathLst>
            </a:custGeom>
            <a:solidFill>
              <a:schemeClr val="accent5">
                <a:lumMod val="40000"/>
                <a:lumOff val="60000"/>
              </a:schemeClr>
            </a:solidFill>
            <a:ln w="28575" cap="sq" cmpd="sng">
              <a:solidFill>
                <a:srgbClr val="000000"/>
              </a:solidFill>
              <a:prstDash val="solid"/>
              <a:round/>
              <a:headEnd/>
              <a:tailEnd/>
            </a:ln>
            <a:effectLst>
              <a:outerShdw blurRad="63500" dist="25400" dir="5400000" algn="ctr" rotWithShape="0">
                <a:srgbClr val="000000"/>
              </a:outerShdw>
            </a:effectLst>
            <a:extLst/>
          </p:spPr>
          <p:txBody>
            <a:bodyPr wrap="none" anchor="ctr"/>
            <a:lstStyle/>
            <a:p>
              <a:pPr eaLnBrk="1" fontAlgn="auto" hangingPunct="1">
                <a:spcBef>
                  <a:spcPts val="0"/>
                </a:spcBef>
                <a:spcAft>
                  <a:spcPts val="0"/>
                </a:spcAft>
                <a:defRPr/>
              </a:pPr>
              <a:endParaRPr lang="en-GB" noProof="1">
                <a:latin typeface="Calibri"/>
                <a:ea typeface="+mn-ea"/>
                <a:cs typeface="+mn-cs"/>
              </a:endParaRPr>
            </a:p>
          </p:txBody>
        </p:sp>
        <p:grpSp>
          <p:nvGrpSpPr>
            <p:cNvPr id="47114" name="Group 5"/>
            <p:cNvGrpSpPr>
              <a:grpSpLocks/>
            </p:cNvGrpSpPr>
            <p:nvPr/>
          </p:nvGrpSpPr>
          <p:grpSpPr bwMode="auto">
            <a:xfrm>
              <a:off x="758983" y="2252349"/>
              <a:ext cx="2873831" cy="2212765"/>
              <a:chOff x="451" y="1480"/>
              <a:chExt cx="1526" cy="1177"/>
            </a:xfrm>
          </p:grpSpPr>
          <p:sp>
            <p:nvSpPr>
              <p:cNvPr id="47129" name="Line 6"/>
              <p:cNvSpPr>
                <a:spLocks noChangeShapeType="1"/>
              </p:cNvSpPr>
              <p:nvPr/>
            </p:nvSpPr>
            <p:spPr bwMode="auto">
              <a:xfrm>
                <a:off x="543"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0" name="Line 7"/>
              <p:cNvSpPr>
                <a:spLocks noChangeShapeType="1"/>
              </p:cNvSpPr>
              <p:nvPr/>
            </p:nvSpPr>
            <p:spPr bwMode="auto">
              <a:xfrm>
                <a:off x="900"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1" name="Line 8"/>
              <p:cNvSpPr>
                <a:spLocks noChangeShapeType="1"/>
              </p:cNvSpPr>
              <p:nvPr/>
            </p:nvSpPr>
            <p:spPr bwMode="auto">
              <a:xfrm>
                <a:off x="1704"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2" name="Line 9"/>
              <p:cNvSpPr>
                <a:spLocks noChangeShapeType="1"/>
              </p:cNvSpPr>
              <p:nvPr/>
            </p:nvSpPr>
            <p:spPr bwMode="auto">
              <a:xfrm>
                <a:off x="1295"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3" name="Line 10"/>
              <p:cNvSpPr>
                <a:spLocks noChangeShapeType="1"/>
              </p:cNvSpPr>
              <p:nvPr/>
            </p:nvSpPr>
            <p:spPr bwMode="auto">
              <a:xfrm>
                <a:off x="451" y="1874"/>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4" name="Line 11"/>
              <p:cNvSpPr>
                <a:spLocks noChangeShapeType="1"/>
              </p:cNvSpPr>
              <p:nvPr/>
            </p:nvSpPr>
            <p:spPr bwMode="auto">
              <a:xfrm>
                <a:off x="451" y="2313"/>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115" name="Group 12"/>
            <p:cNvGrpSpPr>
              <a:grpSpLocks/>
            </p:cNvGrpSpPr>
            <p:nvPr/>
          </p:nvGrpSpPr>
          <p:grpSpPr bwMode="auto">
            <a:xfrm>
              <a:off x="1701933" y="3478186"/>
              <a:ext cx="133711" cy="184241"/>
              <a:chOff x="2287" y="1874"/>
              <a:chExt cx="285" cy="348"/>
            </a:xfrm>
          </p:grpSpPr>
          <p:sp>
            <p:nvSpPr>
              <p:cNvPr id="47127"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8"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116" name="Group 21"/>
            <p:cNvGrpSpPr>
              <a:grpSpLocks/>
            </p:cNvGrpSpPr>
            <p:nvPr/>
          </p:nvGrpSpPr>
          <p:grpSpPr bwMode="auto">
            <a:xfrm>
              <a:off x="2956175" y="3173625"/>
              <a:ext cx="133711" cy="184241"/>
              <a:chOff x="2287" y="1874"/>
              <a:chExt cx="285" cy="348"/>
            </a:xfrm>
          </p:grpSpPr>
          <p:sp>
            <p:nvSpPr>
              <p:cNvPr id="47125"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6"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7117" name="Group 24"/>
            <p:cNvGrpSpPr>
              <a:grpSpLocks/>
            </p:cNvGrpSpPr>
            <p:nvPr/>
          </p:nvGrpSpPr>
          <p:grpSpPr bwMode="auto">
            <a:xfrm>
              <a:off x="2212295" y="2900493"/>
              <a:ext cx="133711" cy="184241"/>
              <a:chOff x="2287" y="1874"/>
              <a:chExt cx="285" cy="348"/>
            </a:xfrm>
          </p:grpSpPr>
          <p:sp>
            <p:nvSpPr>
              <p:cNvPr id="47123"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24"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7118" name="TextBox 2"/>
            <p:cNvSpPr txBox="1">
              <a:spLocks noChangeArrowheads="1"/>
            </p:cNvSpPr>
            <p:nvPr/>
          </p:nvSpPr>
          <p:spPr bwMode="auto">
            <a:xfrm>
              <a:off x="1438280" y="3230455"/>
              <a:ext cx="624110" cy="3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altLang="en-US" noProof="1">
                  <a:solidFill>
                    <a:srgbClr val="800000"/>
                  </a:solidFill>
                  <a:latin typeface="Consolas" charset="0"/>
                  <a:ea typeface="Consolas" charset="0"/>
                  <a:cs typeface="Consolas" charset="0"/>
                </a:rPr>
                <a:t>p</a:t>
              </a:r>
              <a:r>
                <a:rPr altLang="en-US" baseline="-25000" noProof="1">
                  <a:solidFill>
                    <a:srgbClr val="800000"/>
                  </a:solidFill>
                  <a:latin typeface="Consolas" charset="0"/>
                  <a:ea typeface="Consolas" charset="0"/>
                  <a:cs typeface="Consolas" charset="0"/>
                </a:rPr>
                <a:t>1</a:t>
              </a:r>
            </a:p>
          </p:txBody>
        </p:sp>
        <p:sp>
          <p:nvSpPr>
            <p:cNvPr id="47119" name="TextBox 147"/>
            <p:cNvSpPr txBox="1">
              <a:spLocks noChangeArrowheads="1"/>
            </p:cNvSpPr>
            <p:nvPr/>
          </p:nvSpPr>
          <p:spPr bwMode="auto">
            <a:xfrm>
              <a:off x="1900240" y="2612457"/>
              <a:ext cx="624110" cy="3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altLang="en-US" noProof="1">
                  <a:solidFill>
                    <a:srgbClr val="800000"/>
                  </a:solidFill>
                  <a:latin typeface="Consolas" charset="0"/>
                  <a:ea typeface="Consolas" charset="0"/>
                  <a:cs typeface="Consolas" charset="0"/>
                </a:rPr>
                <a:t>p</a:t>
              </a:r>
              <a:r>
                <a:rPr altLang="en-US" baseline="-25000" noProof="1">
                  <a:solidFill>
                    <a:srgbClr val="800000"/>
                  </a:solidFill>
                  <a:latin typeface="Consolas" charset="0"/>
                  <a:ea typeface="Consolas" charset="0"/>
                  <a:cs typeface="Consolas" charset="0"/>
                </a:rPr>
                <a:t>2</a:t>
              </a:r>
            </a:p>
          </p:txBody>
        </p:sp>
        <p:sp>
          <p:nvSpPr>
            <p:cNvPr id="47120" name="TextBox 148"/>
            <p:cNvSpPr txBox="1">
              <a:spLocks noChangeArrowheads="1"/>
            </p:cNvSpPr>
            <p:nvPr/>
          </p:nvSpPr>
          <p:spPr bwMode="auto">
            <a:xfrm>
              <a:off x="2707457" y="2893769"/>
              <a:ext cx="624110" cy="3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altLang="en-US" noProof="1">
                  <a:solidFill>
                    <a:srgbClr val="800000"/>
                  </a:solidFill>
                  <a:latin typeface="Consolas" charset="0"/>
                  <a:ea typeface="Consolas" charset="0"/>
                  <a:cs typeface="Consolas" charset="0"/>
                </a:rPr>
                <a:t>p</a:t>
              </a:r>
              <a:r>
                <a:rPr altLang="en-US" baseline="-25000" noProof="1">
                  <a:solidFill>
                    <a:srgbClr val="800000"/>
                  </a:solidFill>
                  <a:latin typeface="Consolas" charset="0"/>
                  <a:ea typeface="Consolas" charset="0"/>
                  <a:cs typeface="Consolas" charset="0"/>
                </a:rPr>
                <a:t>3</a:t>
              </a:r>
            </a:p>
          </p:txBody>
        </p:sp>
        <p:sp>
          <p:nvSpPr>
            <p:cNvPr id="47121" name="Diamond 6"/>
            <p:cNvSpPr>
              <a:spLocks noChangeArrowheads="1"/>
            </p:cNvSpPr>
            <p:nvPr/>
          </p:nvSpPr>
          <p:spPr bwMode="auto">
            <a:xfrm>
              <a:off x="2769735" y="3635934"/>
              <a:ext cx="152541" cy="135532"/>
            </a:xfrm>
            <a:prstGeom prst="diamond">
              <a:avLst/>
            </a:prstGeom>
            <a:solidFill>
              <a:srgbClr val="660066"/>
            </a:solidFill>
            <a:ln w="9525">
              <a:solidFill>
                <a:schemeClr val="tx1"/>
              </a:solidFill>
              <a:miter lim="800000"/>
              <a:headEnd/>
              <a:tailEnd/>
            </a:ln>
          </p:spPr>
          <p:txBody>
            <a:bodyPr wrap="none"/>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defTabSz="914400" eaLnBrk="1" hangingPunct="1"/>
              <a:endParaRPr altLang="en-US" noProof="1">
                <a:solidFill>
                  <a:srgbClr val="660066"/>
                </a:solidFill>
                <a:latin typeface="Calibri" charset="0"/>
              </a:endParaRPr>
            </a:p>
          </p:txBody>
        </p:sp>
        <p:sp>
          <p:nvSpPr>
            <p:cNvPr id="47122" name="TextBox 153"/>
            <p:cNvSpPr txBox="1">
              <a:spLocks noChangeArrowheads="1"/>
            </p:cNvSpPr>
            <p:nvPr/>
          </p:nvSpPr>
          <p:spPr bwMode="auto">
            <a:xfrm>
              <a:off x="2298166" y="3541586"/>
              <a:ext cx="624110" cy="340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altLang="en-US" noProof="1">
                  <a:solidFill>
                    <a:srgbClr val="800000"/>
                  </a:solidFill>
                  <a:latin typeface="Consolas" charset="0"/>
                  <a:ea typeface="Consolas" charset="0"/>
                  <a:cs typeface="Consolas" charset="0"/>
                </a:rPr>
                <a:t>p</a:t>
              </a:r>
              <a:r>
                <a:rPr altLang="en-US" baseline="-25000" noProof="1">
                  <a:solidFill>
                    <a:srgbClr val="800000"/>
                  </a:solidFill>
                  <a:latin typeface="Consolas" charset="0"/>
                  <a:ea typeface="Consolas" charset="0"/>
                  <a:cs typeface="Consolas" charset="0"/>
                </a:rPr>
                <a:t>new</a:t>
              </a:r>
            </a:p>
          </p:txBody>
        </p:sp>
      </p:grpSp>
      <p:sp>
        <p:nvSpPr>
          <p:cNvPr id="47109" name="CaixaDeTexto 7"/>
          <p:cNvSpPr txBox="1">
            <a:spLocks noChangeArrowheads="1"/>
          </p:cNvSpPr>
          <p:nvPr/>
        </p:nvSpPr>
        <p:spPr bwMode="auto">
          <a:xfrm>
            <a:off x="0" y="5602288"/>
            <a:ext cx="8736013" cy="954087"/>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altLang="en-US" noProof="1">
                <a:solidFill>
                  <a:srgbClr val="00005E"/>
                </a:solidFill>
                <a:ea typeface="ヒラギノ角ゴ Pro W3" charset="-128"/>
                <a:cs typeface="Calibri" charset="0"/>
              </a:rPr>
              <a:t>Domain defines granularity</a:t>
            </a:r>
          </a:p>
          <a:p>
            <a:pPr algn="ctr" eaLnBrk="1" hangingPunct="1">
              <a:spcBef>
                <a:spcPct val="0"/>
              </a:spcBef>
              <a:buClrTx/>
              <a:buSzTx/>
              <a:buFontTx/>
              <a:buNone/>
            </a:pPr>
            <a:r>
              <a:rPr altLang="en-US" noProof="1">
                <a:solidFill>
                  <a:srgbClr val="00005E"/>
                </a:solidFill>
                <a:ea typeface="ヒラギノ角ゴ Pro W3" charset="-128"/>
                <a:cs typeface="Calibri" charset="0"/>
              </a:rPr>
              <a:t>Estimator provides value on all positions inside the extent</a:t>
            </a:r>
          </a:p>
        </p:txBody>
      </p:sp>
      <p:sp>
        <p:nvSpPr>
          <p:cNvPr id="47110" name="CaixaDeTexto 7"/>
          <p:cNvSpPr txBox="1">
            <a:spLocks noChangeArrowheads="1"/>
          </p:cNvSpPr>
          <p:nvPr/>
        </p:nvSpPr>
        <p:spPr bwMode="auto">
          <a:xfrm>
            <a:off x="141288" y="2259013"/>
            <a:ext cx="1335087" cy="461962"/>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altLang="en-US" sz="2400" noProof="1">
                <a:solidFill>
                  <a:srgbClr val="00005E"/>
                </a:solidFill>
                <a:ea typeface="ヒラギノ角ゴ Pro W3" charset="-128"/>
                <a:cs typeface="Calibri" charset="0"/>
              </a:rPr>
              <a:t>extent</a:t>
            </a:r>
          </a:p>
        </p:txBody>
      </p:sp>
      <p:cxnSp>
        <p:nvCxnSpPr>
          <p:cNvPr id="5" name="Straight Arrow Connector 4"/>
          <p:cNvCxnSpPr>
            <a:endCxn id="66705" idx="4"/>
          </p:cNvCxnSpPr>
          <p:nvPr/>
        </p:nvCxnSpPr>
        <p:spPr>
          <a:xfrm>
            <a:off x="1003300" y="2757488"/>
            <a:ext cx="377825" cy="417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112" name="CaixaDeTexto 7"/>
          <p:cNvSpPr txBox="1">
            <a:spLocks noChangeArrowheads="1"/>
          </p:cNvSpPr>
          <p:nvPr/>
        </p:nvSpPr>
        <p:spPr bwMode="auto">
          <a:xfrm>
            <a:off x="2711450" y="2874963"/>
            <a:ext cx="565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altLang="en-US" sz="2400" noProof="1">
                <a:solidFill>
                  <a:srgbClr val="00005E"/>
                </a:solidFill>
                <a:ea typeface="ヒラギノ角ゴ Pro W3" charset="-128"/>
                <a:cs typeface="Calibri" charset="0"/>
              </a:rPr>
              <a:t>A</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ítulo 1"/>
          <p:cNvSpPr>
            <a:spLocks noGrp="1"/>
          </p:cNvSpPr>
          <p:nvPr>
            <p:ph type="title"/>
          </p:nvPr>
        </p:nvSpPr>
        <p:spPr/>
        <p:txBody>
          <a:bodyPr/>
          <a:lstStyle/>
          <a:p>
            <a:pPr eaLnBrk="1" hangingPunct="1"/>
            <a:r>
              <a:rPr lang="pt-BR" altLang="en-US">
                <a:latin typeface="Calibri" charset="0"/>
              </a:rPr>
              <a:t>What is a geo-sensor?</a:t>
            </a:r>
          </a:p>
        </p:txBody>
      </p:sp>
      <p:pic>
        <p:nvPicPr>
          <p:cNvPr id="49154" name="Picture 2" descr="npo00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2"/>
          <p:cNvSpPr txBox="1">
            <a:spLocks noChangeArrowheads="1"/>
          </p:cNvSpPr>
          <p:nvPr/>
        </p:nvSpPr>
        <p:spPr bwMode="auto">
          <a:xfrm>
            <a:off x="1219200" y="228600"/>
            <a:ext cx="6324600" cy="5842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50000"/>
              </a:spcBef>
              <a:buClrTx/>
              <a:buSzTx/>
              <a:buFontTx/>
              <a:buNone/>
            </a:pPr>
            <a:r>
              <a:rPr lang="en-US" altLang="en-US" sz="3200" b="1">
                <a:solidFill>
                  <a:srgbClr val="00007D"/>
                </a:solidFill>
                <a:latin typeface="Humnst777 BT" charset="0"/>
                <a:ea typeface="ヒラギノ角ゴ Pro W3" charset="-128"/>
                <a:cs typeface="ヒラギノ角ゴ Pro W3" charset="-128"/>
              </a:rPr>
              <a:t>What is a geo-sensor?</a:t>
            </a:r>
          </a:p>
        </p:txBody>
      </p:sp>
      <p:sp>
        <p:nvSpPr>
          <p:cNvPr id="49156" name="Retângulo 5"/>
          <p:cNvSpPr>
            <a:spLocks noChangeArrowheads="1"/>
          </p:cNvSpPr>
          <p:nvPr/>
        </p:nvSpPr>
        <p:spPr bwMode="auto">
          <a:xfrm>
            <a:off x="762000" y="5041900"/>
            <a:ext cx="7543800" cy="1816100"/>
          </a:xfrm>
          <a:prstGeom prst="rect">
            <a:avLst/>
          </a:prstGeom>
          <a:solidFill>
            <a:srgbClr val="FFFF99">
              <a:alpha val="6313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pt-BR" altLang="en-US" sz="2800" b="1">
                <a:solidFill>
                  <a:srgbClr val="000000"/>
                </a:solidFill>
                <a:latin typeface="Prestige12 BT" charset="0"/>
              </a:rPr>
              <a:t>measure (s,t) =  v</a:t>
            </a:r>
            <a:endParaRPr lang="pt-BR" altLang="en-US" sz="2800">
              <a:solidFill>
                <a:srgbClr val="000000"/>
              </a:solidFill>
              <a:latin typeface="Prestige12 BT" charset="0"/>
            </a:endParaRPr>
          </a:p>
          <a:p>
            <a:pPr eaLnBrk="1" hangingPunct="1"/>
            <a:r>
              <a:rPr lang="en-US" altLang="en-US" sz="2800">
                <a:solidFill>
                  <a:srgbClr val="000000"/>
                </a:solidFill>
                <a:latin typeface="Prestige12 BT" charset="0"/>
              </a:rPr>
              <a:t>s </a:t>
            </a:r>
            <a:r>
              <a:rPr lang="en-US" altLang="en-US" sz="2800">
                <a:solidFill>
                  <a:srgbClr val="000000"/>
                </a:solidFill>
                <a:latin typeface="Cambria Math" charset="0"/>
              </a:rPr>
              <a:t>⋲</a:t>
            </a:r>
            <a:r>
              <a:rPr lang="en-US" altLang="en-US" sz="2800">
                <a:solidFill>
                  <a:srgbClr val="000000"/>
                </a:solidFill>
                <a:latin typeface="Prestige12 BT" charset="0"/>
              </a:rPr>
              <a:t> S - set of locations in space</a:t>
            </a:r>
          </a:p>
          <a:p>
            <a:pPr eaLnBrk="1" hangingPunct="1"/>
            <a:r>
              <a:rPr lang="en-US" altLang="en-US" sz="2800">
                <a:solidFill>
                  <a:srgbClr val="000000"/>
                </a:solidFill>
                <a:latin typeface="Prestige12 BT" charset="0"/>
              </a:rPr>
              <a:t>t </a:t>
            </a:r>
            <a:r>
              <a:rPr lang="en-US" altLang="en-US" sz="2800">
                <a:solidFill>
                  <a:srgbClr val="000000"/>
                </a:solidFill>
                <a:latin typeface="Cambria Math" charset="0"/>
              </a:rPr>
              <a:t>⋲  </a:t>
            </a:r>
            <a:r>
              <a:rPr lang="en-US" altLang="en-US" sz="2800">
                <a:solidFill>
                  <a:srgbClr val="000000"/>
                </a:solidFill>
                <a:latin typeface="Prestige12 BT" charset="0"/>
              </a:rPr>
              <a:t>T - is the set of times. </a:t>
            </a:r>
          </a:p>
          <a:p>
            <a:pPr eaLnBrk="1" hangingPunct="1"/>
            <a:r>
              <a:rPr lang="en-US" altLang="en-US" sz="2800">
                <a:solidFill>
                  <a:srgbClr val="000000"/>
                </a:solidFill>
                <a:latin typeface="Prestige12 BT" charset="0"/>
              </a:rPr>
              <a:t>v </a:t>
            </a:r>
            <a:r>
              <a:rPr lang="en-US" altLang="en-US" sz="2800">
                <a:solidFill>
                  <a:srgbClr val="000000"/>
                </a:solidFill>
                <a:latin typeface="Cambria Math" charset="0"/>
              </a:rPr>
              <a:t>⋲ </a:t>
            </a:r>
            <a:r>
              <a:rPr lang="en-US" altLang="en-US" sz="2800">
                <a:solidFill>
                  <a:srgbClr val="000000"/>
                </a:solidFill>
                <a:latin typeface="Prestige12 BT" charset="0"/>
              </a:rPr>
              <a:t>V  - set of values</a:t>
            </a:r>
          </a:p>
        </p:txBody>
      </p:sp>
      <p:pic>
        <p:nvPicPr>
          <p:cNvPr id="49157" name="Picture 4" descr="=MANA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9144000" cy="81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CaixaDeTexto 7"/>
          <p:cNvSpPr txBox="1">
            <a:spLocks noChangeArrowheads="1"/>
          </p:cNvSpPr>
          <p:nvPr/>
        </p:nvSpPr>
        <p:spPr bwMode="auto">
          <a:xfrm>
            <a:off x="323850" y="963613"/>
            <a:ext cx="8515350" cy="5262562"/>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Field [E, P, V, G] uses E:Extent, P:Position, V:Value, G:Estimator </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new:	   E x G → Field</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add:       Field x (P, V) → Field</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obs:       Field → {(P, V)}</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domain:    Field → {P}</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extent:    Field → E</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estimate:  Field x P → V</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subfield:  Field x E → Field </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filter:    Field x (V → Bool) → Field</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map:       Field x (V → V) → Field</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combine:   Field x Field x (V x V → V) → Field</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reduce:    Field x (V x V → V) → V</a:t>
            </a:r>
          </a:p>
          <a:p>
            <a:pPr eaLnBrk="1" hangingPunct="1">
              <a:spcBef>
                <a:spcPct val="0"/>
              </a:spcBef>
              <a:buClrTx/>
              <a:buSzTx/>
              <a:buFontTx/>
              <a:buNone/>
            </a:pPr>
            <a:r>
              <a:rPr lang="en-US" altLang="en-US" sz="2400">
                <a:solidFill>
                  <a:srgbClr val="00005E"/>
                </a:solidFill>
                <a:latin typeface="Consolas" charset="0"/>
                <a:ea typeface="ヒラギノ角ゴ Pro W3" charset="-128"/>
                <a:cs typeface="Consolas" charset="0"/>
              </a:rPr>
              <a:t>   neigh:     Field x P x (P x P → Bool) → Field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57"/>
          <p:cNvSpPr>
            <a:spLocks noGrp="1" noChangeArrowheads="1"/>
          </p:cNvSpPr>
          <p:nvPr>
            <p:ph type="title"/>
          </p:nvPr>
        </p:nvSpPr>
        <p:spPr/>
        <p:txBody>
          <a:bodyPr/>
          <a:lstStyle/>
          <a:p>
            <a:r>
              <a:rPr lang="en-US" altLang="en-US">
                <a:latin typeface="Calibri" charset="0"/>
              </a:rPr>
              <a:t>Operations on fields</a:t>
            </a:r>
          </a:p>
        </p:txBody>
      </p:sp>
      <p:sp>
        <p:nvSpPr>
          <p:cNvPr id="66564" name="Rectangle 4"/>
          <p:cNvSpPr>
            <a:spLocks noChangeArrowheads="1"/>
          </p:cNvSpPr>
          <p:nvPr/>
        </p:nvSpPr>
        <p:spPr bwMode="auto">
          <a:xfrm>
            <a:off x="1058863" y="2635250"/>
            <a:ext cx="1506537" cy="1733550"/>
          </a:xfrm>
          <a:prstGeom prst="rect">
            <a:avLst/>
          </a:prstGeom>
          <a:noFill/>
          <a:ln w="12700" cap="sq">
            <a:solidFill>
              <a:srgbClr val="000000"/>
            </a:solidFill>
            <a:miter lim="800000"/>
            <a:headEnd/>
            <a:tailEnd/>
          </a:ln>
          <a:effectLst>
            <a:outerShdw blurRad="63500" dist="38099" dir="2700000" algn="ctr" rotWithShape="0">
              <a:schemeClr val="bg2">
                <a:alpha val="74998"/>
              </a:schemeClr>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50179" name="Group 5"/>
          <p:cNvGrpSpPr>
            <a:grpSpLocks/>
          </p:cNvGrpSpPr>
          <p:nvPr/>
        </p:nvGrpSpPr>
        <p:grpSpPr bwMode="auto">
          <a:xfrm>
            <a:off x="950913" y="2635250"/>
            <a:ext cx="1795462" cy="1733550"/>
            <a:chOff x="451" y="1480"/>
            <a:chExt cx="1526" cy="1177"/>
          </a:xfrm>
        </p:grpSpPr>
        <p:sp>
          <p:nvSpPr>
            <p:cNvPr id="50295" name="Line 6"/>
            <p:cNvSpPr>
              <a:spLocks noChangeShapeType="1"/>
            </p:cNvSpPr>
            <p:nvPr/>
          </p:nvSpPr>
          <p:spPr bwMode="auto">
            <a:xfrm>
              <a:off x="543"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6" name="Line 7"/>
            <p:cNvSpPr>
              <a:spLocks noChangeShapeType="1"/>
            </p:cNvSpPr>
            <p:nvPr/>
          </p:nvSpPr>
          <p:spPr bwMode="auto">
            <a:xfrm>
              <a:off x="900"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7" name="Line 8"/>
            <p:cNvSpPr>
              <a:spLocks noChangeShapeType="1"/>
            </p:cNvSpPr>
            <p:nvPr/>
          </p:nvSpPr>
          <p:spPr bwMode="auto">
            <a:xfrm>
              <a:off x="1704"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8" name="Line 9"/>
            <p:cNvSpPr>
              <a:spLocks noChangeShapeType="1"/>
            </p:cNvSpPr>
            <p:nvPr/>
          </p:nvSpPr>
          <p:spPr bwMode="auto">
            <a:xfrm>
              <a:off x="1295"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9" name="Line 10"/>
            <p:cNvSpPr>
              <a:spLocks noChangeShapeType="1"/>
            </p:cNvSpPr>
            <p:nvPr/>
          </p:nvSpPr>
          <p:spPr bwMode="auto">
            <a:xfrm>
              <a:off x="451" y="1874"/>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300" name="Line 11"/>
            <p:cNvSpPr>
              <a:spLocks noChangeShapeType="1"/>
            </p:cNvSpPr>
            <p:nvPr/>
          </p:nvSpPr>
          <p:spPr bwMode="auto">
            <a:xfrm>
              <a:off x="451" y="2313"/>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80" name="Group 12"/>
          <p:cNvGrpSpPr>
            <a:grpSpLocks/>
          </p:cNvGrpSpPr>
          <p:nvPr/>
        </p:nvGrpSpPr>
        <p:grpSpPr bwMode="auto">
          <a:xfrm>
            <a:off x="1281113" y="3581400"/>
            <a:ext cx="84137" cy="144463"/>
            <a:chOff x="2287" y="1874"/>
            <a:chExt cx="285" cy="348"/>
          </a:xfrm>
        </p:grpSpPr>
        <p:sp>
          <p:nvSpPr>
            <p:cNvPr id="50293"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4"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81" name="Group 21"/>
          <p:cNvGrpSpPr>
            <a:grpSpLocks/>
          </p:cNvGrpSpPr>
          <p:nvPr/>
        </p:nvGrpSpPr>
        <p:grpSpPr bwMode="auto">
          <a:xfrm>
            <a:off x="2065338" y="3341688"/>
            <a:ext cx="82550" cy="144462"/>
            <a:chOff x="2287" y="1874"/>
            <a:chExt cx="285" cy="348"/>
          </a:xfrm>
        </p:grpSpPr>
        <p:sp>
          <p:nvSpPr>
            <p:cNvPr id="50291"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2"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82" name="Group 24"/>
          <p:cNvGrpSpPr>
            <a:grpSpLocks/>
          </p:cNvGrpSpPr>
          <p:nvPr/>
        </p:nvGrpSpPr>
        <p:grpSpPr bwMode="auto">
          <a:xfrm>
            <a:off x="1600200" y="3127375"/>
            <a:ext cx="82550" cy="144463"/>
            <a:chOff x="2287" y="1874"/>
            <a:chExt cx="285" cy="348"/>
          </a:xfrm>
        </p:grpSpPr>
        <p:sp>
          <p:nvSpPr>
            <p:cNvPr id="50289"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90"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0183" name="Text Box 61"/>
          <p:cNvSpPr txBox="1">
            <a:spLocks noChangeArrowheads="1"/>
          </p:cNvSpPr>
          <p:nvPr/>
        </p:nvSpPr>
        <p:spPr bwMode="auto">
          <a:xfrm>
            <a:off x="1735138" y="3913188"/>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184" name="Text Box 62"/>
          <p:cNvSpPr txBox="1">
            <a:spLocks noChangeArrowheads="1"/>
          </p:cNvSpPr>
          <p:nvPr/>
        </p:nvSpPr>
        <p:spPr bwMode="auto">
          <a:xfrm>
            <a:off x="1830388" y="3913188"/>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185" name="Text Box 74"/>
          <p:cNvSpPr txBox="1">
            <a:spLocks noChangeArrowheads="1"/>
          </p:cNvSpPr>
          <p:nvPr/>
        </p:nvSpPr>
        <p:spPr bwMode="auto">
          <a:xfrm>
            <a:off x="2116138" y="3800475"/>
            <a:ext cx="247650" cy="246063"/>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186" name="Text Box 84"/>
          <p:cNvSpPr txBox="1">
            <a:spLocks noChangeArrowheads="1"/>
          </p:cNvSpPr>
          <p:nvPr/>
        </p:nvSpPr>
        <p:spPr bwMode="auto">
          <a:xfrm>
            <a:off x="2116138" y="3630613"/>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66705" name="Freeform 145" descr="Diagonal para cima clara"/>
          <p:cNvSpPr>
            <a:spLocks/>
          </p:cNvSpPr>
          <p:nvPr/>
        </p:nvSpPr>
        <p:spPr bwMode="auto">
          <a:xfrm>
            <a:off x="1116013" y="2692400"/>
            <a:ext cx="1281112" cy="1543050"/>
          </a:xfrm>
          <a:custGeom>
            <a:avLst/>
            <a:gdLst>
              <a:gd name="T0" fmla="*/ 500 w 1088"/>
              <a:gd name="T1" fmla="*/ 87 h 1047"/>
              <a:gd name="T2" fmla="*/ 237 w 1088"/>
              <a:gd name="T3" fmla="*/ 115 h 1047"/>
              <a:gd name="T4" fmla="*/ 185 w 1088"/>
              <a:gd name="T5" fmla="*/ 178 h 1047"/>
              <a:gd name="T6" fmla="*/ 179 w 1088"/>
              <a:gd name="T7" fmla="*/ 207 h 1047"/>
              <a:gd name="T8" fmla="*/ 162 w 1088"/>
              <a:gd name="T9" fmla="*/ 212 h 1047"/>
              <a:gd name="T10" fmla="*/ 71 w 1088"/>
              <a:gd name="T11" fmla="*/ 264 h 1047"/>
              <a:gd name="T12" fmla="*/ 48 w 1088"/>
              <a:gd name="T13" fmla="*/ 361 h 1047"/>
              <a:gd name="T14" fmla="*/ 25 w 1088"/>
              <a:gd name="T15" fmla="*/ 544 h 1047"/>
              <a:gd name="T16" fmla="*/ 19 w 1088"/>
              <a:gd name="T17" fmla="*/ 641 h 1047"/>
              <a:gd name="T18" fmla="*/ 2 w 1088"/>
              <a:gd name="T19" fmla="*/ 692 h 1047"/>
              <a:gd name="T20" fmla="*/ 25 w 1088"/>
              <a:gd name="T21" fmla="*/ 864 h 1047"/>
              <a:gd name="T22" fmla="*/ 71 w 1088"/>
              <a:gd name="T23" fmla="*/ 875 h 1047"/>
              <a:gd name="T24" fmla="*/ 105 w 1088"/>
              <a:gd name="T25" fmla="*/ 972 h 1047"/>
              <a:gd name="T26" fmla="*/ 265 w 1088"/>
              <a:gd name="T27" fmla="*/ 1012 h 1047"/>
              <a:gd name="T28" fmla="*/ 437 w 1088"/>
              <a:gd name="T29" fmla="*/ 984 h 1047"/>
              <a:gd name="T30" fmla="*/ 448 w 1088"/>
              <a:gd name="T31" fmla="*/ 967 h 1047"/>
              <a:gd name="T32" fmla="*/ 494 w 1088"/>
              <a:gd name="T33" fmla="*/ 955 h 1047"/>
              <a:gd name="T34" fmla="*/ 580 w 1088"/>
              <a:gd name="T35" fmla="*/ 949 h 1047"/>
              <a:gd name="T36" fmla="*/ 660 w 1088"/>
              <a:gd name="T37" fmla="*/ 898 h 1047"/>
              <a:gd name="T38" fmla="*/ 722 w 1088"/>
              <a:gd name="T39" fmla="*/ 921 h 1047"/>
              <a:gd name="T40" fmla="*/ 728 w 1088"/>
              <a:gd name="T41" fmla="*/ 972 h 1047"/>
              <a:gd name="T42" fmla="*/ 774 w 1088"/>
              <a:gd name="T43" fmla="*/ 984 h 1047"/>
              <a:gd name="T44" fmla="*/ 854 w 1088"/>
              <a:gd name="T45" fmla="*/ 1012 h 1047"/>
              <a:gd name="T46" fmla="*/ 934 w 1088"/>
              <a:gd name="T47" fmla="*/ 881 h 1047"/>
              <a:gd name="T48" fmla="*/ 951 w 1088"/>
              <a:gd name="T49" fmla="*/ 847 h 1047"/>
              <a:gd name="T50" fmla="*/ 968 w 1088"/>
              <a:gd name="T51" fmla="*/ 841 h 1047"/>
              <a:gd name="T52" fmla="*/ 934 w 1088"/>
              <a:gd name="T53" fmla="*/ 658 h 1047"/>
              <a:gd name="T54" fmla="*/ 951 w 1088"/>
              <a:gd name="T55" fmla="*/ 561 h 1047"/>
              <a:gd name="T56" fmla="*/ 985 w 1088"/>
              <a:gd name="T57" fmla="*/ 549 h 1047"/>
              <a:gd name="T58" fmla="*/ 1025 w 1088"/>
              <a:gd name="T59" fmla="*/ 504 h 1047"/>
              <a:gd name="T60" fmla="*/ 1048 w 1088"/>
              <a:gd name="T61" fmla="*/ 384 h 1047"/>
              <a:gd name="T62" fmla="*/ 1060 w 1088"/>
              <a:gd name="T63" fmla="*/ 315 h 1047"/>
              <a:gd name="T64" fmla="*/ 1071 w 1088"/>
              <a:gd name="T65" fmla="*/ 241 h 1047"/>
              <a:gd name="T66" fmla="*/ 1054 w 1088"/>
              <a:gd name="T67" fmla="*/ 132 h 1047"/>
              <a:gd name="T68" fmla="*/ 940 w 1088"/>
              <a:gd name="T69" fmla="*/ 98 h 1047"/>
              <a:gd name="T70" fmla="*/ 928 w 1088"/>
              <a:gd name="T71" fmla="*/ 87 h 1047"/>
              <a:gd name="T72" fmla="*/ 922 w 1088"/>
              <a:gd name="T73" fmla="*/ 52 h 1047"/>
              <a:gd name="T74" fmla="*/ 882 w 1088"/>
              <a:gd name="T75" fmla="*/ 47 h 1047"/>
              <a:gd name="T76" fmla="*/ 751 w 1088"/>
              <a:gd name="T77" fmla="*/ 58 h 1047"/>
              <a:gd name="T78" fmla="*/ 734 w 1088"/>
              <a:gd name="T79" fmla="*/ 64 h 1047"/>
              <a:gd name="T80" fmla="*/ 711 w 1088"/>
              <a:gd name="T81" fmla="*/ 104 h 1047"/>
              <a:gd name="T82" fmla="*/ 705 w 1088"/>
              <a:gd name="T83" fmla="*/ 132 h 1047"/>
              <a:gd name="T84" fmla="*/ 671 w 1088"/>
              <a:gd name="T85" fmla="*/ 144 h 1047"/>
              <a:gd name="T86" fmla="*/ 597 w 1088"/>
              <a:gd name="T87" fmla="*/ 121 h 1047"/>
              <a:gd name="T88" fmla="*/ 557 w 1088"/>
              <a:gd name="T89" fmla="*/ 52 h 1047"/>
              <a:gd name="T90" fmla="*/ 551 w 1088"/>
              <a:gd name="T91" fmla="*/ 81 h 1047"/>
              <a:gd name="T92" fmla="*/ 500 w 1088"/>
              <a:gd name="T93" fmla="*/ 8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047">
                <a:moveTo>
                  <a:pt x="500" y="87"/>
                </a:moveTo>
                <a:cubicBezTo>
                  <a:pt x="403" y="114"/>
                  <a:pt x="361" y="111"/>
                  <a:pt x="237" y="115"/>
                </a:cubicBezTo>
                <a:cubicBezTo>
                  <a:pt x="224" y="146"/>
                  <a:pt x="217" y="167"/>
                  <a:pt x="185" y="178"/>
                </a:cubicBezTo>
                <a:cubicBezTo>
                  <a:pt x="183" y="188"/>
                  <a:pt x="185" y="199"/>
                  <a:pt x="179" y="207"/>
                </a:cubicBezTo>
                <a:cubicBezTo>
                  <a:pt x="176" y="212"/>
                  <a:pt x="165" y="207"/>
                  <a:pt x="162" y="212"/>
                </a:cubicBezTo>
                <a:cubicBezTo>
                  <a:pt x="121" y="270"/>
                  <a:pt x="186" y="254"/>
                  <a:pt x="71" y="264"/>
                </a:cubicBezTo>
                <a:cubicBezTo>
                  <a:pt x="60" y="296"/>
                  <a:pt x="59" y="329"/>
                  <a:pt x="48" y="361"/>
                </a:cubicBezTo>
                <a:cubicBezTo>
                  <a:pt x="41" y="537"/>
                  <a:pt x="54" y="462"/>
                  <a:pt x="25" y="544"/>
                </a:cubicBezTo>
                <a:cubicBezTo>
                  <a:pt x="23" y="576"/>
                  <a:pt x="22" y="609"/>
                  <a:pt x="19" y="641"/>
                </a:cubicBezTo>
                <a:cubicBezTo>
                  <a:pt x="17" y="659"/>
                  <a:pt x="2" y="692"/>
                  <a:pt x="2" y="692"/>
                </a:cubicBezTo>
                <a:cubicBezTo>
                  <a:pt x="20" y="743"/>
                  <a:pt x="0" y="827"/>
                  <a:pt x="25" y="864"/>
                </a:cubicBezTo>
                <a:cubicBezTo>
                  <a:pt x="34" y="877"/>
                  <a:pt x="56" y="872"/>
                  <a:pt x="71" y="875"/>
                </a:cubicBezTo>
                <a:cubicBezTo>
                  <a:pt x="89" y="968"/>
                  <a:pt x="63" y="945"/>
                  <a:pt x="105" y="972"/>
                </a:cubicBezTo>
                <a:cubicBezTo>
                  <a:pt x="121" y="1047"/>
                  <a:pt x="202" y="1004"/>
                  <a:pt x="265" y="1012"/>
                </a:cubicBezTo>
                <a:cubicBezTo>
                  <a:pt x="322" y="1003"/>
                  <a:pt x="381" y="998"/>
                  <a:pt x="437" y="984"/>
                </a:cubicBezTo>
                <a:cubicBezTo>
                  <a:pt x="444" y="982"/>
                  <a:pt x="443" y="971"/>
                  <a:pt x="448" y="967"/>
                </a:cubicBezTo>
                <a:cubicBezTo>
                  <a:pt x="454" y="962"/>
                  <a:pt x="492" y="955"/>
                  <a:pt x="494" y="955"/>
                </a:cubicBezTo>
                <a:cubicBezTo>
                  <a:pt x="525" y="963"/>
                  <a:pt x="548" y="954"/>
                  <a:pt x="580" y="949"/>
                </a:cubicBezTo>
                <a:cubicBezTo>
                  <a:pt x="611" y="918"/>
                  <a:pt x="619" y="911"/>
                  <a:pt x="660" y="898"/>
                </a:cubicBezTo>
                <a:cubicBezTo>
                  <a:pt x="681" y="906"/>
                  <a:pt x="707" y="905"/>
                  <a:pt x="722" y="921"/>
                </a:cubicBezTo>
                <a:cubicBezTo>
                  <a:pt x="734" y="934"/>
                  <a:pt x="722" y="956"/>
                  <a:pt x="728" y="972"/>
                </a:cubicBezTo>
                <a:cubicBezTo>
                  <a:pt x="734" y="987"/>
                  <a:pt x="758" y="981"/>
                  <a:pt x="774" y="984"/>
                </a:cubicBezTo>
                <a:cubicBezTo>
                  <a:pt x="785" y="1036"/>
                  <a:pt x="809" y="1019"/>
                  <a:pt x="854" y="1012"/>
                </a:cubicBezTo>
                <a:cubicBezTo>
                  <a:pt x="878" y="945"/>
                  <a:pt x="845" y="899"/>
                  <a:pt x="934" y="881"/>
                </a:cubicBezTo>
                <a:cubicBezTo>
                  <a:pt x="940" y="870"/>
                  <a:pt x="943" y="857"/>
                  <a:pt x="951" y="847"/>
                </a:cubicBezTo>
                <a:cubicBezTo>
                  <a:pt x="955" y="842"/>
                  <a:pt x="968" y="847"/>
                  <a:pt x="968" y="841"/>
                </a:cubicBezTo>
                <a:cubicBezTo>
                  <a:pt x="976" y="750"/>
                  <a:pt x="973" y="718"/>
                  <a:pt x="934" y="658"/>
                </a:cubicBezTo>
                <a:cubicBezTo>
                  <a:pt x="936" y="644"/>
                  <a:pt x="947" y="567"/>
                  <a:pt x="951" y="561"/>
                </a:cubicBezTo>
                <a:cubicBezTo>
                  <a:pt x="958" y="551"/>
                  <a:pt x="985" y="549"/>
                  <a:pt x="985" y="549"/>
                </a:cubicBezTo>
                <a:cubicBezTo>
                  <a:pt x="997" y="533"/>
                  <a:pt x="1016" y="522"/>
                  <a:pt x="1025" y="504"/>
                </a:cubicBezTo>
                <a:cubicBezTo>
                  <a:pt x="1036" y="482"/>
                  <a:pt x="1044" y="411"/>
                  <a:pt x="1048" y="384"/>
                </a:cubicBezTo>
                <a:cubicBezTo>
                  <a:pt x="1052" y="361"/>
                  <a:pt x="1056" y="338"/>
                  <a:pt x="1060" y="315"/>
                </a:cubicBezTo>
                <a:cubicBezTo>
                  <a:pt x="1064" y="290"/>
                  <a:pt x="1071" y="241"/>
                  <a:pt x="1071" y="241"/>
                </a:cubicBezTo>
                <a:cubicBezTo>
                  <a:pt x="1069" y="204"/>
                  <a:pt x="1088" y="146"/>
                  <a:pt x="1054" y="132"/>
                </a:cubicBezTo>
                <a:cubicBezTo>
                  <a:pt x="1017" y="117"/>
                  <a:pt x="940" y="98"/>
                  <a:pt x="940" y="98"/>
                </a:cubicBezTo>
                <a:cubicBezTo>
                  <a:pt x="936" y="94"/>
                  <a:pt x="930" y="92"/>
                  <a:pt x="928" y="87"/>
                </a:cubicBezTo>
                <a:cubicBezTo>
                  <a:pt x="924" y="76"/>
                  <a:pt x="931" y="60"/>
                  <a:pt x="922" y="52"/>
                </a:cubicBezTo>
                <a:cubicBezTo>
                  <a:pt x="912" y="43"/>
                  <a:pt x="895" y="49"/>
                  <a:pt x="882" y="47"/>
                </a:cubicBezTo>
                <a:cubicBezTo>
                  <a:pt x="839" y="0"/>
                  <a:pt x="833" y="31"/>
                  <a:pt x="751" y="58"/>
                </a:cubicBezTo>
                <a:cubicBezTo>
                  <a:pt x="745" y="60"/>
                  <a:pt x="734" y="64"/>
                  <a:pt x="734" y="64"/>
                </a:cubicBezTo>
                <a:cubicBezTo>
                  <a:pt x="728" y="78"/>
                  <a:pt x="717" y="90"/>
                  <a:pt x="711" y="104"/>
                </a:cubicBezTo>
                <a:cubicBezTo>
                  <a:pt x="707" y="113"/>
                  <a:pt x="712" y="125"/>
                  <a:pt x="705" y="132"/>
                </a:cubicBezTo>
                <a:cubicBezTo>
                  <a:pt x="697" y="140"/>
                  <a:pt x="671" y="144"/>
                  <a:pt x="671" y="144"/>
                </a:cubicBezTo>
                <a:cubicBezTo>
                  <a:pt x="637" y="139"/>
                  <a:pt x="627" y="131"/>
                  <a:pt x="597" y="121"/>
                </a:cubicBezTo>
                <a:cubicBezTo>
                  <a:pt x="573" y="91"/>
                  <a:pt x="563" y="89"/>
                  <a:pt x="557" y="52"/>
                </a:cubicBezTo>
                <a:cubicBezTo>
                  <a:pt x="555" y="62"/>
                  <a:pt x="559" y="76"/>
                  <a:pt x="551" y="81"/>
                </a:cubicBezTo>
                <a:cubicBezTo>
                  <a:pt x="519" y="102"/>
                  <a:pt x="515" y="32"/>
                  <a:pt x="500" y="87"/>
                </a:cubicBezTo>
                <a:close/>
              </a:path>
            </a:pathLst>
          </a:custGeom>
          <a:noFill/>
          <a:ln w="28575" cap="sq" cmpd="sng">
            <a:solidFill>
              <a:srgbClr val="000000"/>
            </a:solidFill>
            <a:prstDash val="solid"/>
            <a:round/>
            <a:headEnd/>
            <a:tailEnd/>
          </a:ln>
          <a:effectLst>
            <a:outerShdw blurRad="63500" dist="25400" dir="5400000" algn="ctr" rotWithShape="0">
              <a:srgbClr val="000000"/>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sp>
        <p:nvSpPr>
          <p:cNvPr id="48" name="Rectangle 4"/>
          <p:cNvSpPr>
            <a:spLocks noChangeArrowheads="1"/>
          </p:cNvSpPr>
          <p:nvPr/>
        </p:nvSpPr>
        <p:spPr bwMode="auto">
          <a:xfrm>
            <a:off x="3556000" y="2619375"/>
            <a:ext cx="1506538" cy="1735138"/>
          </a:xfrm>
          <a:prstGeom prst="rect">
            <a:avLst/>
          </a:prstGeom>
          <a:noFill/>
          <a:ln w="12700" cap="sq">
            <a:solidFill>
              <a:srgbClr val="000000"/>
            </a:solidFill>
            <a:miter lim="800000"/>
            <a:headEnd/>
            <a:tailEnd/>
          </a:ln>
          <a:effectLst>
            <a:outerShdw blurRad="63500" dist="38099" dir="2700000" algn="ctr" rotWithShape="0">
              <a:schemeClr val="bg2">
                <a:alpha val="74998"/>
              </a:schemeClr>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50189" name="Group 5"/>
          <p:cNvGrpSpPr>
            <a:grpSpLocks/>
          </p:cNvGrpSpPr>
          <p:nvPr/>
        </p:nvGrpSpPr>
        <p:grpSpPr bwMode="auto">
          <a:xfrm>
            <a:off x="3448050" y="2619375"/>
            <a:ext cx="1795463" cy="1735138"/>
            <a:chOff x="451" y="1480"/>
            <a:chExt cx="1526" cy="1177"/>
          </a:xfrm>
        </p:grpSpPr>
        <p:sp>
          <p:nvSpPr>
            <p:cNvPr id="50283" name="Line 6"/>
            <p:cNvSpPr>
              <a:spLocks noChangeShapeType="1"/>
            </p:cNvSpPr>
            <p:nvPr/>
          </p:nvSpPr>
          <p:spPr bwMode="auto">
            <a:xfrm>
              <a:off x="543"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4" name="Line 7"/>
            <p:cNvSpPr>
              <a:spLocks noChangeShapeType="1"/>
            </p:cNvSpPr>
            <p:nvPr/>
          </p:nvSpPr>
          <p:spPr bwMode="auto">
            <a:xfrm>
              <a:off x="900"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5" name="Line 8"/>
            <p:cNvSpPr>
              <a:spLocks noChangeShapeType="1"/>
            </p:cNvSpPr>
            <p:nvPr/>
          </p:nvSpPr>
          <p:spPr bwMode="auto">
            <a:xfrm>
              <a:off x="1704"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6" name="Line 9"/>
            <p:cNvSpPr>
              <a:spLocks noChangeShapeType="1"/>
            </p:cNvSpPr>
            <p:nvPr/>
          </p:nvSpPr>
          <p:spPr bwMode="auto">
            <a:xfrm>
              <a:off x="1295"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7" name="Line 10"/>
            <p:cNvSpPr>
              <a:spLocks noChangeShapeType="1"/>
            </p:cNvSpPr>
            <p:nvPr/>
          </p:nvSpPr>
          <p:spPr bwMode="auto">
            <a:xfrm>
              <a:off x="451" y="1874"/>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8" name="Line 11"/>
            <p:cNvSpPr>
              <a:spLocks noChangeShapeType="1"/>
            </p:cNvSpPr>
            <p:nvPr/>
          </p:nvSpPr>
          <p:spPr bwMode="auto">
            <a:xfrm>
              <a:off x="451" y="2313"/>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0" name="Group 12"/>
          <p:cNvGrpSpPr>
            <a:grpSpLocks/>
          </p:cNvGrpSpPr>
          <p:nvPr/>
        </p:nvGrpSpPr>
        <p:grpSpPr bwMode="auto">
          <a:xfrm>
            <a:off x="3865563" y="3368675"/>
            <a:ext cx="84137" cy="144463"/>
            <a:chOff x="2287" y="1874"/>
            <a:chExt cx="285" cy="348"/>
          </a:xfrm>
        </p:grpSpPr>
        <p:sp>
          <p:nvSpPr>
            <p:cNvPr id="50281"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2"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1" name="Group 15"/>
          <p:cNvGrpSpPr>
            <a:grpSpLocks/>
          </p:cNvGrpSpPr>
          <p:nvPr/>
        </p:nvGrpSpPr>
        <p:grpSpPr bwMode="auto">
          <a:xfrm>
            <a:off x="3790950" y="3906838"/>
            <a:ext cx="82550" cy="144462"/>
            <a:chOff x="2287" y="1874"/>
            <a:chExt cx="285" cy="348"/>
          </a:xfrm>
        </p:grpSpPr>
        <p:sp>
          <p:nvSpPr>
            <p:cNvPr id="50279" name="Line 16"/>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80" name="Line 17"/>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2" name="Group 18"/>
          <p:cNvGrpSpPr>
            <a:grpSpLocks/>
          </p:cNvGrpSpPr>
          <p:nvPr/>
        </p:nvGrpSpPr>
        <p:grpSpPr bwMode="auto">
          <a:xfrm>
            <a:off x="4170363" y="3775075"/>
            <a:ext cx="84137" cy="144463"/>
            <a:chOff x="2287" y="1874"/>
            <a:chExt cx="285" cy="348"/>
          </a:xfrm>
        </p:grpSpPr>
        <p:sp>
          <p:nvSpPr>
            <p:cNvPr id="50277" name="Line 19"/>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78" name="Line 20"/>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3" name="Group 21"/>
          <p:cNvGrpSpPr>
            <a:grpSpLocks/>
          </p:cNvGrpSpPr>
          <p:nvPr/>
        </p:nvGrpSpPr>
        <p:grpSpPr bwMode="auto">
          <a:xfrm>
            <a:off x="4562475" y="3327400"/>
            <a:ext cx="84138" cy="144463"/>
            <a:chOff x="2287" y="1874"/>
            <a:chExt cx="285" cy="348"/>
          </a:xfrm>
        </p:grpSpPr>
        <p:sp>
          <p:nvSpPr>
            <p:cNvPr id="50275"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76"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4" name="Group 24"/>
          <p:cNvGrpSpPr>
            <a:grpSpLocks/>
          </p:cNvGrpSpPr>
          <p:nvPr/>
        </p:nvGrpSpPr>
        <p:grpSpPr bwMode="auto">
          <a:xfrm>
            <a:off x="4084638" y="3522663"/>
            <a:ext cx="84137" cy="144462"/>
            <a:chOff x="2287" y="1874"/>
            <a:chExt cx="285" cy="348"/>
          </a:xfrm>
        </p:grpSpPr>
        <p:sp>
          <p:nvSpPr>
            <p:cNvPr id="50273"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74"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5" name="Group 27"/>
          <p:cNvGrpSpPr>
            <a:grpSpLocks/>
          </p:cNvGrpSpPr>
          <p:nvPr/>
        </p:nvGrpSpPr>
        <p:grpSpPr bwMode="auto">
          <a:xfrm>
            <a:off x="3873500" y="3009900"/>
            <a:ext cx="84138" cy="144463"/>
            <a:chOff x="2287" y="1874"/>
            <a:chExt cx="285" cy="348"/>
          </a:xfrm>
        </p:grpSpPr>
        <p:sp>
          <p:nvSpPr>
            <p:cNvPr id="50271" name="Line 2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72" name="Line 2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6" name="Group 30"/>
          <p:cNvGrpSpPr>
            <a:grpSpLocks/>
          </p:cNvGrpSpPr>
          <p:nvPr/>
        </p:nvGrpSpPr>
        <p:grpSpPr bwMode="auto">
          <a:xfrm>
            <a:off x="4552950" y="2767013"/>
            <a:ext cx="84138" cy="144462"/>
            <a:chOff x="2287" y="1874"/>
            <a:chExt cx="285" cy="348"/>
          </a:xfrm>
        </p:grpSpPr>
        <p:sp>
          <p:nvSpPr>
            <p:cNvPr id="50269" name="Line 31"/>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70" name="Line 32"/>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197" name="Group 37"/>
          <p:cNvGrpSpPr>
            <a:grpSpLocks/>
          </p:cNvGrpSpPr>
          <p:nvPr/>
        </p:nvGrpSpPr>
        <p:grpSpPr bwMode="auto">
          <a:xfrm>
            <a:off x="4548188" y="3878263"/>
            <a:ext cx="84137" cy="144462"/>
            <a:chOff x="2287" y="1874"/>
            <a:chExt cx="285" cy="348"/>
          </a:xfrm>
        </p:grpSpPr>
        <p:sp>
          <p:nvSpPr>
            <p:cNvPr id="50267" name="Line 3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8" name="Line 3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0198" name="Text Box 61"/>
          <p:cNvSpPr txBox="1">
            <a:spLocks noChangeArrowheads="1"/>
          </p:cNvSpPr>
          <p:nvPr/>
        </p:nvSpPr>
        <p:spPr bwMode="auto">
          <a:xfrm>
            <a:off x="4232275" y="3897313"/>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199" name="Text Box 62"/>
          <p:cNvSpPr txBox="1">
            <a:spLocks noChangeArrowheads="1"/>
          </p:cNvSpPr>
          <p:nvPr/>
        </p:nvSpPr>
        <p:spPr bwMode="auto">
          <a:xfrm>
            <a:off x="4327525" y="3897313"/>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00" name="Text Box 64"/>
          <p:cNvSpPr txBox="1">
            <a:spLocks noChangeArrowheads="1"/>
          </p:cNvSpPr>
          <p:nvPr/>
        </p:nvSpPr>
        <p:spPr bwMode="auto">
          <a:xfrm>
            <a:off x="4518025" y="3897313"/>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01" name="Text Box 74"/>
          <p:cNvSpPr txBox="1">
            <a:spLocks noChangeArrowheads="1"/>
          </p:cNvSpPr>
          <p:nvPr/>
        </p:nvSpPr>
        <p:spPr bwMode="auto">
          <a:xfrm>
            <a:off x="4613275" y="3786188"/>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02" name="Text Box 84"/>
          <p:cNvSpPr txBox="1">
            <a:spLocks noChangeArrowheads="1"/>
          </p:cNvSpPr>
          <p:nvPr/>
        </p:nvSpPr>
        <p:spPr bwMode="auto">
          <a:xfrm>
            <a:off x="4613275" y="3614738"/>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64" name="Freeform 145" descr="Diagonal para cima clara"/>
          <p:cNvSpPr>
            <a:spLocks/>
          </p:cNvSpPr>
          <p:nvPr/>
        </p:nvSpPr>
        <p:spPr bwMode="auto">
          <a:xfrm>
            <a:off x="3613150" y="2676525"/>
            <a:ext cx="1281113" cy="1543050"/>
          </a:xfrm>
          <a:custGeom>
            <a:avLst/>
            <a:gdLst>
              <a:gd name="T0" fmla="*/ 500 w 1088"/>
              <a:gd name="T1" fmla="*/ 87 h 1047"/>
              <a:gd name="T2" fmla="*/ 237 w 1088"/>
              <a:gd name="T3" fmla="*/ 115 h 1047"/>
              <a:gd name="T4" fmla="*/ 185 w 1088"/>
              <a:gd name="T5" fmla="*/ 178 h 1047"/>
              <a:gd name="T6" fmla="*/ 179 w 1088"/>
              <a:gd name="T7" fmla="*/ 207 h 1047"/>
              <a:gd name="T8" fmla="*/ 162 w 1088"/>
              <a:gd name="T9" fmla="*/ 212 h 1047"/>
              <a:gd name="T10" fmla="*/ 71 w 1088"/>
              <a:gd name="T11" fmla="*/ 264 h 1047"/>
              <a:gd name="T12" fmla="*/ 48 w 1088"/>
              <a:gd name="T13" fmla="*/ 361 h 1047"/>
              <a:gd name="T14" fmla="*/ 25 w 1088"/>
              <a:gd name="T15" fmla="*/ 544 h 1047"/>
              <a:gd name="T16" fmla="*/ 19 w 1088"/>
              <a:gd name="T17" fmla="*/ 641 h 1047"/>
              <a:gd name="T18" fmla="*/ 2 w 1088"/>
              <a:gd name="T19" fmla="*/ 692 h 1047"/>
              <a:gd name="T20" fmla="*/ 25 w 1088"/>
              <a:gd name="T21" fmla="*/ 864 h 1047"/>
              <a:gd name="T22" fmla="*/ 71 w 1088"/>
              <a:gd name="T23" fmla="*/ 875 h 1047"/>
              <a:gd name="T24" fmla="*/ 105 w 1088"/>
              <a:gd name="T25" fmla="*/ 972 h 1047"/>
              <a:gd name="T26" fmla="*/ 265 w 1088"/>
              <a:gd name="T27" fmla="*/ 1012 h 1047"/>
              <a:gd name="T28" fmla="*/ 437 w 1088"/>
              <a:gd name="T29" fmla="*/ 984 h 1047"/>
              <a:gd name="T30" fmla="*/ 448 w 1088"/>
              <a:gd name="T31" fmla="*/ 967 h 1047"/>
              <a:gd name="T32" fmla="*/ 494 w 1088"/>
              <a:gd name="T33" fmla="*/ 955 h 1047"/>
              <a:gd name="T34" fmla="*/ 580 w 1088"/>
              <a:gd name="T35" fmla="*/ 949 h 1047"/>
              <a:gd name="T36" fmla="*/ 660 w 1088"/>
              <a:gd name="T37" fmla="*/ 898 h 1047"/>
              <a:gd name="T38" fmla="*/ 722 w 1088"/>
              <a:gd name="T39" fmla="*/ 921 h 1047"/>
              <a:gd name="T40" fmla="*/ 728 w 1088"/>
              <a:gd name="T41" fmla="*/ 972 h 1047"/>
              <a:gd name="T42" fmla="*/ 774 w 1088"/>
              <a:gd name="T43" fmla="*/ 984 h 1047"/>
              <a:gd name="T44" fmla="*/ 854 w 1088"/>
              <a:gd name="T45" fmla="*/ 1012 h 1047"/>
              <a:gd name="T46" fmla="*/ 934 w 1088"/>
              <a:gd name="T47" fmla="*/ 881 h 1047"/>
              <a:gd name="T48" fmla="*/ 951 w 1088"/>
              <a:gd name="T49" fmla="*/ 847 h 1047"/>
              <a:gd name="T50" fmla="*/ 968 w 1088"/>
              <a:gd name="T51" fmla="*/ 841 h 1047"/>
              <a:gd name="T52" fmla="*/ 934 w 1088"/>
              <a:gd name="T53" fmla="*/ 658 h 1047"/>
              <a:gd name="T54" fmla="*/ 951 w 1088"/>
              <a:gd name="T55" fmla="*/ 561 h 1047"/>
              <a:gd name="T56" fmla="*/ 985 w 1088"/>
              <a:gd name="T57" fmla="*/ 549 h 1047"/>
              <a:gd name="T58" fmla="*/ 1025 w 1088"/>
              <a:gd name="T59" fmla="*/ 504 h 1047"/>
              <a:gd name="T60" fmla="*/ 1048 w 1088"/>
              <a:gd name="T61" fmla="*/ 384 h 1047"/>
              <a:gd name="T62" fmla="*/ 1060 w 1088"/>
              <a:gd name="T63" fmla="*/ 315 h 1047"/>
              <a:gd name="T64" fmla="*/ 1071 w 1088"/>
              <a:gd name="T65" fmla="*/ 241 h 1047"/>
              <a:gd name="T66" fmla="*/ 1054 w 1088"/>
              <a:gd name="T67" fmla="*/ 132 h 1047"/>
              <a:gd name="T68" fmla="*/ 940 w 1088"/>
              <a:gd name="T69" fmla="*/ 98 h 1047"/>
              <a:gd name="T70" fmla="*/ 928 w 1088"/>
              <a:gd name="T71" fmla="*/ 87 h 1047"/>
              <a:gd name="T72" fmla="*/ 922 w 1088"/>
              <a:gd name="T73" fmla="*/ 52 h 1047"/>
              <a:gd name="T74" fmla="*/ 882 w 1088"/>
              <a:gd name="T75" fmla="*/ 47 h 1047"/>
              <a:gd name="T76" fmla="*/ 751 w 1088"/>
              <a:gd name="T77" fmla="*/ 58 h 1047"/>
              <a:gd name="T78" fmla="*/ 734 w 1088"/>
              <a:gd name="T79" fmla="*/ 64 h 1047"/>
              <a:gd name="T80" fmla="*/ 711 w 1088"/>
              <a:gd name="T81" fmla="*/ 104 h 1047"/>
              <a:gd name="T82" fmla="*/ 705 w 1088"/>
              <a:gd name="T83" fmla="*/ 132 h 1047"/>
              <a:gd name="T84" fmla="*/ 671 w 1088"/>
              <a:gd name="T85" fmla="*/ 144 h 1047"/>
              <a:gd name="T86" fmla="*/ 597 w 1088"/>
              <a:gd name="T87" fmla="*/ 121 h 1047"/>
              <a:gd name="T88" fmla="*/ 557 w 1088"/>
              <a:gd name="T89" fmla="*/ 52 h 1047"/>
              <a:gd name="T90" fmla="*/ 551 w 1088"/>
              <a:gd name="T91" fmla="*/ 81 h 1047"/>
              <a:gd name="T92" fmla="*/ 500 w 1088"/>
              <a:gd name="T93" fmla="*/ 8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047">
                <a:moveTo>
                  <a:pt x="500" y="87"/>
                </a:moveTo>
                <a:cubicBezTo>
                  <a:pt x="403" y="114"/>
                  <a:pt x="361" y="111"/>
                  <a:pt x="237" y="115"/>
                </a:cubicBezTo>
                <a:cubicBezTo>
                  <a:pt x="224" y="146"/>
                  <a:pt x="217" y="167"/>
                  <a:pt x="185" y="178"/>
                </a:cubicBezTo>
                <a:cubicBezTo>
                  <a:pt x="183" y="188"/>
                  <a:pt x="185" y="199"/>
                  <a:pt x="179" y="207"/>
                </a:cubicBezTo>
                <a:cubicBezTo>
                  <a:pt x="176" y="212"/>
                  <a:pt x="165" y="207"/>
                  <a:pt x="162" y="212"/>
                </a:cubicBezTo>
                <a:cubicBezTo>
                  <a:pt x="121" y="270"/>
                  <a:pt x="186" y="254"/>
                  <a:pt x="71" y="264"/>
                </a:cubicBezTo>
                <a:cubicBezTo>
                  <a:pt x="60" y="296"/>
                  <a:pt x="59" y="329"/>
                  <a:pt x="48" y="361"/>
                </a:cubicBezTo>
                <a:cubicBezTo>
                  <a:pt x="41" y="537"/>
                  <a:pt x="54" y="462"/>
                  <a:pt x="25" y="544"/>
                </a:cubicBezTo>
                <a:cubicBezTo>
                  <a:pt x="23" y="576"/>
                  <a:pt x="22" y="609"/>
                  <a:pt x="19" y="641"/>
                </a:cubicBezTo>
                <a:cubicBezTo>
                  <a:pt x="17" y="659"/>
                  <a:pt x="2" y="692"/>
                  <a:pt x="2" y="692"/>
                </a:cubicBezTo>
                <a:cubicBezTo>
                  <a:pt x="20" y="743"/>
                  <a:pt x="0" y="827"/>
                  <a:pt x="25" y="864"/>
                </a:cubicBezTo>
                <a:cubicBezTo>
                  <a:pt x="34" y="877"/>
                  <a:pt x="56" y="872"/>
                  <a:pt x="71" y="875"/>
                </a:cubicBezTo>
                <a:cubicBezTo>
                  <a:pt x="89" y="968"/>
                  <a:pt x="63" y="945"/>
                  <a:pt x="105" y="972"/>
                </a:cubicBezTo>
                <a:cubicBezTo>
                  <a:pt x="121" y="1047"/>
                  <a:pt x="202" y="1004"/>
                  <a:pt x="265" y="1012"/>
                </a:cubicBezTo>
                <a:cubicBezTo>
                  <a:pt x="322" y="1003"/>
                  <a:pt x="381" y="998"/>
                  <a:pt x="437" y="984"/>
                </a:cubicBezTo>
                <a:cubicBezTo>
                  <a:pt x="444" y="982"/>
                  <a:pt x="443" y="971"/>
                  <a:pt x="448" y="967"/>
                </a:cubicBezTo>
                <a:cubicBezTo>
                  <a:pt x="454" y="962"/>
                  <a:pt x="492" y="955"/>
                  <a:pt x="494" y="955"/>
                </a:cubicBezTo>
                <a:cubicBezTo>
                  <a:pt x="525" y="963"/>
                  <a:pt x="548" y="954"/>
                  <a:pt x="580" y="949"/>
                </a:cubicBezTo>
                <a:cubicBezTo>
                  <a:pt x="611" y="918"/>
                  <a:pt x="619" y="911"/>
                  <a:pt x="660" y="898"/>
                </a:cubicBezTo>
                <a:cubicBezTo>
                  <a:pt x="681" y="906"/>
                  <a:pt x="707" y="905"/>
                  <a:pt x="722" y="921"/>
                </a:cubicBezTo>
                <a:cubicBezTo>
                  <a:pt x="734" y="934"/>
                  <a:pt x="722" y="956"/>
                  <a:pt x="728" y="972"/>
                </a:cubicBezTo>
                <a:cubicBezTo>
                  <a:pt x="734" y="987"/>
                  <a:pt x="758" y="981"/>
                  <a:pt x="774" y="984"/>
                </a:cubicBezTo>
                <a:cubicBezTo>
                  <a:pt x="785" y="1036"/>
                  <a:pt x="809" y="1019"/>
                  <a:pt x="854" y="1012"/>
                </a:cubicBezTo>
                <a:cubicBezTo>
                  <a:pt x="878" y="945"/>
                  <a:pt x="845" y="899"/>
                  <a:pt x="934" y="881"/>
                </a:cubicBezTo>
                <a:cubicBezTo>
                  <a:pt x="940" y="870"/>
                  <a:pt x="943" y="857"/>
                  <a:pt x="951" y="847"/>
                </a:cubicBezTo>
                <a:cubicBezTo>
                  <a:pt x="955" y="842"/>
                  <a:pt x="968" y="847"/>
                  <a:pt x="968" y="841"/>
                </a:cubicBezTo>
                <a:cubicBezTo>
                  <a:pt x="976" y="750"/>
                  <a:pt x="973" y="718"/>
                  <a:pt x="934" y="658"/>
                </a:cubicBezTo>
                <a:cubicBezTo>
                  <a:pt x="936" y="644"/>
                  <a:pt x="947" y="567"/>
                  <a:pt x="951" y="561"/>
                </a:cubicBezTo>
                <a:cubicBezTo>
                  <a:pt x="958" y="551"/>
                  <a:pt x="985" y="549"/>
                  <a:pt x="985" y="549"/>
                </a:cubicBezTo>
                <a:cubicBezTo>
                  <a:pt x="997" y="533"/>
                  <a:pt x="1016" y="522"/>
                  <a:pt x="1025" y="504"/>
                </a:cubicBezTo>
                <a:cubicBezTo>
                  <a:pt x="1036" y="482"/>
                  <a:pt x="1044" y="411"/>
                  <a:pt x="1048" y="384"/>
                </a:cubicBezTo>
                <a:cubicBezTo>
                  <a:pt x="1052" y="361"/>
                  <a:pt x="1056" y="338"/>
                  <a:pt x="1060" y="315"/>
                </a:cubicBezTo>
                <a:cubicBezTo>
                  <a:pt x="1064" y="290"/>
                  <a:pt x="1071" y="241"/>
                  <a:pt x="1071" y="241"/>
                </a:cubicBezTo>
                <a:cubicBezTo>
                  <a:pt x="1069" y="204"/>
                  <a:pt x="1088" y="146"/>
                  <a:pt x="1054" y="132"/>
                </a:cubicBezTo>
                <a:cubicBezTo>
                  <a:pt x="1017" y="117"/>
                  <a:pt x="940" y="98"/>
                  <a:pt x="940" y="98"/>
                </a:cubicBezTo>
                <a:cubicBezTo>
                  <a:pt x="936" y="94"/>
                  <a:pt x="930" y="92"/>
                  <a:pt x="928" y="87"/>
                </a:cubicBezTo>
                <a:cubicBezTo>
                  <a:pt x="924" y="76"/>
                  <a:pt x="931" y="60"/>
                  <a:pt x="922" y="52"/>
                </a:cubicBezTo>
                <a:cubicBezTo>
                  <a:pt x="912" y="43"/>
                  <a:pt x="895" y="49"/>
                  <a:pt x="882" y="47"/>
                </a:cubicBezTo>
                <a:cubicBezTo>
                  <a:pt x="839" y="0"/>
                  <a:pt x="833" y="31"/>
                  <a:pt x="751" y="58"/>
                </a:cubicBezTo>
                <a:cubicBezTo>
                  <a:pt x="745" y="60"/>
                  <a:pt x="734" y="64"/>
                  <a:pt x="734" y="64"/>
                </a:cubicBezTo>
                <a:cubicBezTo>
                  <a:pt x="728" y="78"/>
                  <a:pt x="717" y="90"/>
                  <a:pt x="711" y="104"/>
                </a:cubicBezTo>
                <a:cubicBezTo>
                  <a:pt x="707" y="113"/>
                  <a:pt x="712" y="125"/>
                  <a:pt x="705" y="132"/>
                </a:cubicBezTo>
                <a:cubicBezTo>
                  <a:pt x="697" y="140"/>
                  <a:pt x="671" y="144"/>
                  <a:pt x="671" y="144"/>
                </a:cubicBezTo>
                <a:cubicBezTo>
                  <a:pt x="637" y="139"/>
                  <a:pt x="627" y="131"/>
                  <a:pt x="597" y="121"/>
                </a:cubicBezTo>
                <a:cubicBezTo>
                  <a:pt x="573" y="91"/>
                  <a:pt x="563" y="89"/>
                  <a:pt x="557" y="52"/>
                </a:cubicBezTo>
                <a:cubicBezTo>
                  <a:pt x="555" y="62"/>
                  <a:pt x="559" y="76"/>
                  <a:pt x="551" y="81"/>
                </a:cubicBezTo>
                <a:cubicBezTo>
                  <a:pt x="519" y="102"/>
                  <a:pt x="515" y="32"/>
                  <a:pt x="500" y="87"/>
                </a:cubicBezTo>
                <a:close/>
              </a:path>
            </a:pathLst>
          </a:custGeom>
          <a:noFill/>
          <a:ln w="28575" cap="sq" cmpd="sng">
            <a:solidFill>
              <a:srgbClr val="000000"/>
            </a:solidFill>
            <a:prstDash val="solid"/>
            <a:round/>
            <a:headEnd/>
            <a:tailEnd/>
          </a:ln>
          <a:effectLst>
            <a:outerShdw blurRad="63500" dist="25400" dir="5400000" algn="ctr" rotWithShape="0">
              <a:srgbClr val="000000"/>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50204" name="Group 86"/>
          <p:cNvGrpSpPr>
            <a:grpSpLocks/>
          </p:cNvGrpSpPr>
          <p:nvPr/>
        </p:nvGrpSpPr>
        <p:grpSpPr bwMode="auto">
          <a:xfrm>
            <a:off x="6065838" y="2662238"/>
            <a:ext cx="1795462" cy="1733550"/>
            <a:chOff x="685800" y="1340825"/>
            <a:chExt cx="4517532" cy="3881107"/>
          </a:xfrm>
        </p:grpSpPr>
        <p:sp>
          <p:nvSpPr>
            <p:cNvPr id="88" name="Rectangle 4"/>
            <p:cNvSpPr>
              <a:spLocks noChangeArrowheads="1"/>
            </p:cNvSpPr>
            <p:nvPr/>
          </p:nvSpPr>
          <p:spPr bwMode="auto">
            <a:xfrm>
              <a:off x="957411" y="1340825"/>
              <a:ext cx="3790573" cy="3881107"/>
            </a:xfrm>
            <a:prstGeom prst="rect">
              <a:avLst/>
            </a:prstGeom>
            <a:noFill/>
            <a:ln w="12700" cap="sq">
              <a:solidFill>
                <a:srgbClr val="000000"/>
              </a:solidFill>
              <a:miter lim="800000"/>
              <a:headEnd/>
              <a:tailEnd/>
            </a:ln>
            <a:effectLst>
              <a:outerShdw blurRad="63500" dist="38099" dir="2700000" algn="ctr" rotWithShape="0">
                <a:schemeClr val="bg2">
                  <a:alpha val="74998"/>
                </a:schemeClr>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50229" name="Group 5"/>
            <p:cNvGrpSpPr>
              <a:grpSpLocks/>
            </p:cNvGrpSpPr>
            <p:nvPr/>
          </p:nvGrpSpPr>
          <p:grpSpPr bwMode="auto">
            <a:xfrm>
              <a:off x="685800" y="1340825"/>
              <a:ext cx="4517532" cy="3881107"/>
              <a:chOff x="451" y="1480"/>
              <a:chExt cx="1526" cy="1177"/>
            </a:xfrm>
          </p:grpSpPr>
          <p:sp>
            <p:nvSpPr>
              <p:cNvPr id="50261" name="Line 6"/>
              <p:cNvSpPr>
                <a:spLocks noChangeShapeType="1"/>
              </p:cNvSpPr>
              <p:nvPr/>
            </p:nvSpPr>
            <p:spPr bwMode="auto">
              <a:xfrm>
                <a:off x="543"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2" name="Line 7"/>
              <p:cNvSpPr>
                <a:spLocks noChangeShapeType="1"/>
              </p:cNvSpPr>
              <p:nvPr/>
            </p:nvSpPr>
            <p:spPr bwMode="auto">
              <a:xfrm>
                <a:off x="900"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3" name="Line 8"/>
              <p:cNvSpPr>
                <a:spLocks noChangeShapeType="1"/>
              </p:cNvSpPr>
              <p:nvPr/>
            </p:nvSpPr>
            <p:spPr bwMode="auto">
              <a:xfrm>
                <a:off x="1704"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4" name="Line 9"/>
              <p:cNvSpPr>
                <a:spLocks noChangeShapeType="1"/>
              </p:cNvSpPr>
              <p:nvPr/>
            </p:nvSpPr>
            <p:spPr bwMode="auto">
              <a:xfrm>
                <a:off x="1295"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5" name="Line 10"/>
              <p:cNvSpPr>
                <a:spLocks noChangeShapeType="1"/>
              </p:cNvSpPr>
              <p:nvPr/>
            </p:nvSpPr>
            <p:spPr bwMode="auto">
              <a:xfrm>
                <a:off x="451" y="1874"/>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6" name="Line 11"/>
              <p:cNvSpPr>
                <a:spLocks noChangeShapeType="1"/>
              </p:cNvSpPr>
              <p:nvPr/>
            </p:nvSpPr>
            <p:spPr bwMode="auto">
              <a:xfrm>
                <a:off x="451" y="2313"/>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0" name="Group 12"/>
            <p:cNvGrpSpPr>
              <a:grpSpLocks/>
            </p:cNvGrpSpPr>
            <p:nvPr/>
          </p:nvGrpSpPr>
          <p:grpSpPr bwMode="auto">
            <a:xfrm>
              <a:off x="1517664" y="3457792"/>
              <a:ext cx="210188" cy="323151"/>
              <a:chOff x="2287" y="1874"/>
              <a:chExt cx="285" cy="348"/>
            </a:xfrm>
          </p:grpSpPr>
          <p:sp>
            <p:nvSpPr>
              <p:cNvPr id="50259"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60"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1" name="Group 15"/>
            <p:cNvGrpSpPr>
              <a:grpSpLocks/>
            </p:cNvGrpSpPr>
            <p:nvPr/>
          </p:nvGrpSpPr>
          <p:grpSpPr bwMode="auto">
            <a:xfrm>
              <a:off x="1547268" y="4222802"/>
              <a:ext cx="210188" cy="323151"/>
              <a:chOff x="2287" y="1874"/>
              <a:chExt cx="285" cy="348"/>
            </a:xfrm>
          </p:grpSpPr>
          <p:sp>
            <p:nvSpPr>
              <p:cNvPr id="50257" name="Line 16"/>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8" name="Line 17"/>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2" name="Group 18"/>
            <p:cNvGrpSpPr>
              <a:grpSpLocks/>
            </p:cNvGrpSpPr>
            <p:nvPr/>
          </p:nvGrpSpPr>
          <p:grpSpPr bwMode="auto">
            <a:xfrm>
              <a:off x="2503470" y="3926031"/>
              <a:ext cx="210186" cy="323151"/>
              <a:chOff x="2287" y="1874"/>
              <a:chExt cx="285" cy="348"/>
            </a:xfrm>
          </p:grpSpPr>
          <p:sp>
            <p:nvSpPr>
              <p:cNvPr id="50255" name="Line 19"/>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6" name="Line 20"/>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3" name="Group 21"/>
            <p:cNvGrpSpPr>
              <a:grpSpLocks/>
            </p:cNvGrpSpPr>
            <p:nvPr/>
          </p:nvGrpSpPr>
          <p:grpSpPr bwMode="auto">
            <a:xfrm>
              <a:off x="3489274" y="2923604"/>
              <a:ext cx="210188" cy="323151"/>
              <a:chOff x="2287" y="1874"/>
              <a:chExt cx="285" cy="348"/>
            </a:xfrm>
          </p:grpSpPr>
          <p:sp>
            <p:nvSpPr>
              <p:cNvPr id="50253"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4"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4" name="Group 24"/>
            <p:cNvGrpSpPr>
              <a:grpSpLocks/>
            </p:cNvGrpSpPr>
            <p:nvPr/>
          </p:nvGrpSpPr>
          <p:grpSpPr bwMode="auto">
            <a:xfrm>
              <a:off x="2476826" y="2897224"/>
              <a:ext cx="210188" cy="323151"/>
              <a:chOff x="2287" y="1874"/>
              <a:chExt cx="285" cy="348"/>
            </a:xfrm>
          </p:grpSpPr>
          <p:sp>
            <p:nvSpPr>
              <p:cNvPr id="50251"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2"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5" name="Group 27"/>
            <p:cNvGrpSpPr>
              <a:grpSpLocks/>
            </p:cNvGrpSpPr>
            <p:nvPr/>
          </p:nvGrpSpPr>
          <p:grpSpPr bwMode="auto">
            <a:xfrm>
              <a:off x="1757456" y="2214652"/>
              <a:ext cx="210186" cy="323151"/>
              <a:chOff x="2287" y="1874"/>
              <a:chExt cx="285" cy="348"/>
            </a:xfrm>
          </p:grpSpPr>
          <p:sp>
            <p:nvSpPr>
              <p:cNvPr id="50249" name="Line 2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50" name="Line 2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6" name="Group 30"/>
            <p:cNvGrpSpPr>
              <a:grpSpLocks/>
            </p:cNvGrpSpPr>
            <p:nvPr/>
          </p:nvGrpSpPr>
          <p:grpSpPr bwMode="auto">
            <a:xfrm>
              <a:off x="3465591" y="1670571"/>
              <a:ext cx="210188" cy="323151"/>
              <a:chOff x="2287" y="1874"/>
              <a:chExt cx="285" cy="348"/>
            </a:xfrm>
          </p:grpSpPr>
          <p:sp>
            <p:nvSpPr>
              <p:cNvPr id="50247" name="Line 31"/>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48" name="Line 32"/>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37" name="Group 37"/>
            <p:cNvGrpSpPr>
              <a:grpSpLocks/>
            </p:cNvGrpSpPr>
            <p:nvPr/>
          </p:nvGrpSpPr>
          <p:grpSpPr bwMode="auto">
            <a:xfrm>
              <a:off x="3453750" y="4156853"/>
              <a:ext cx="210188" cy="323151"/>
              <a:chOff x="2287" y="1874"/>
              <a:chExt cx="285" cy="348"/>
            </a:xfrm>
          </p:grpSpPr>
          <p:sp>
            <p:nvSpPr>
              <p:cNvPr id="50245" name="Line 3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46" name="Line 3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0238" name="Text Box 61"/>
            <p:cNvSpPr txBox="1">
              <a:spLocks noChangeArrowheads="1"/>
            </p:cNvSpPr>
            <p:nvPr/>
          </p:nvSpPr>
          <p:spPr bwMode="auto">
            <a:xfrm>
              <a:off x="2658663" y="4201192"/>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39" name="Text Box 62"/>
            <p:cNvSpPr txBox="1">
              <a:spLocks noChangeArrowheads="1"/>
            </p:cNvSpPr>
            <p:nvPr/>
          </p:nvSpPr>
          <p:spPr bwMode="auto">
            <a:xfrm>
              <a:off x="2898451" y="4201192"/>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40" name="Text Box 64"/>
            <p:cNvSpPr txBox="1">
              <a:spLocks noChangeArrowheads="1"/>
            </p:cNvSpPr>
            <p:nvPr/>
          </p:nvSpPr>
          <p:spPr bwMode="auto">
            <a:xfrm>
              <a:off x="3378033" y="4201192"/>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41" name="Text Box 74"/>
            <p:cNvSpPr txBox="1">
              <a:spLocks noChangeArrowheads="1"/>
            </p:cNvSpPr>
            <p:nvPr/>
          </p:nvSpPr>
          <p:spPr bwMode="auto">
            <a:xfrm>
              <a:off x="3617824" y="3950585"/>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42" name="Text Box 84"/>
            <p:cNvSpPr txBox="1">
              <a:spLocks noChangeArrowheads="1"/>
            </p:cNvSpPr>
            <p:nvPr/>
          </p:nvSpPr>
          <p:spPr bwMode="auto">
            <a:xfrm>
              <a:off x="3617824" y="3568081"/>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50243" name="Text Box 132"/>
            <p:cNvSpPr txBox="1">
              <a:spLocks noChangeArrowheads="1"/>
            </p:cNvSpPr>
            <p:nvPr/>
          </p:nvSpPr>
          <p:spPr bwMode="auto">
            <a:xfrm>
              <a:off x="1060448" y="2652851"/>
              <a:ext cx="464456" cy="482151"/>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endParaRPr lang="pt-BR" altLang="en-US" sz="800">
                <a:latin typeface="Calibri" charset="0"/>
              </a:endParaRPr>
            </a:p>
          </p:txBody>
        </p:sp>
        <p:sp>
          <p:nvSpPr>
            <p:cNvPr id="104" name="Freeform 145" descr="Diagonal para cima clara"/>
            <p:cNvSpPr>
              <a:spLocks/>
            </p:cNvSpPr>
            <p:nvPr/>
          </p:nvSpPr>
          <p:spPr bwMode="auto">
            <a:xfrm>
              <a:off x="1105198" y="1468774"/>
              <a:ext cx="3219392" cy="3454612"/>
            </a:xfrm>
            <a:custGeom>
              <a:avLst/>
              <a:gdLst>
                <a:gd name="T0" fmla="*/ 500 w 1088"/>
                <a:gd name="T1" fmla="*/ 87 h 1047"/>
                <a:gd name="T2" fmla="*/ 237 w 1088"/>
                <a:gd name="T3" fmla="*/ 115 h 1047"/>
                <a:gd name="T4" fmla="*/ 185 w 1088"/>
                <a:gd name="T5" fmla="*/ 178 h 1047"/>
                <a:gd name="T6" fmla="*/ 179 w 1088"/>
                <a:gd name="T7" fmla="*/ 207 h 1047"/>
                <a:gd name="T8" fmla="*/ 162 w 1088"/>
                <a:gd name="T9" fmla="*/ 212 h 1047"/>
                <a:gd name="T10" fmla="*/ 71 w 1088"/>
                <a:gd name="T11" fmla="*/ 264 h 1047"/>
                <a:gd name="T12" fmla="*/ 48 w 1088"/>
                <a:gd name="T13" fmla="*/ 361 h 1047"/>
                <a:gd name="T14" fmla="*/ 25 w 1088"/>
                <a:gd name="T15" fmla="*/ 544 h 1047"/>
                <a:gd name="T16" fmla="*/ 19 w 1088"/>
                <a:gd name="T17" fmla="*/ 641 h 1047"/>
                <a:gd name="T18" fmla="*/ 2 w 1088"/>
                <a:gd name="T19" fmla="*/ 692 h 1047"/>
                <a:gd name="T20" fmla="*/ 25 w 1088"/>
                <a:gd name="T21" fmla="*/ 864 h 1047"/>
                <a:gd name="T22" fmla="*/ 71 w 1088"/>
                <a:gd name="T23" fmla="*/ 875 h 1047"/>
                <a:gd name="T24" fmla="*/ 105 w 1088"/>
                <a:gd name="T25" fmla="*/ 972 h 1047"/>
                <a:gd name="T26" fmla="*/ 265 w 1088"/>
                <a:gd name="T27" fmla="*/ 1012 h 1047"/>
                <a:gd name="T28" fmla="*/ 437 w 1088"/>
                <a:gd name="T29" fmla="*/ 984 h 1047"/>
                <a:gd name="T30" fmla="*/ 448 w 1088"/>
                <a:gd name="T31" fmla="*/ 967 h 1047"/>
                <a:gd name="T32" fmla="*/ 494 w 1088"/>
                <a:gd name="T33" fmla="*/ 955 h 1047"/>
                <a:gd name="T34" fmla="*/ 580 w 1088"/>
                <a:gd name="T35" fmla="*/ 949 h 1047"/>
                <a:gd name="T36" fmla="*/ 660 w 1088"/>
                <a:gd name="T37" fmla="*/ 898 h 1047"/>
                <a:gd name="T38" fmla="*/ 722 w 1088"/>
                <a:gd name="T39" fmla="*/ 921 h 1047"/>
                <a:gd name="T40" fmla="*/ 728 w 1088"/>
                <a:gd name="T41" fmla="*/ 972 h 1047"/>
                <a:gd name="T42" fmla="*/ 774 w 1088"/>
                <a:gd name="T43" fmla="*/ 984 h 1047"/>
                <a:gd name="T44" fmla="*/ 854 w 1088"/>
                <a:gd name="T45" fmla="*/ 1012 h 1047"/>
                <a:gd name="T46" fmla="*/ 934 w 1088"/>
                <a:gd name="T47" fmla="*/ 881 h 1047"/>
                <a:gd name="T48" fmla="*/ 951 w 1088"/>
                <a:gd name="T49" fmla="*/ 847 h 1047"/>
                <a:gd name="T50" fmla="*/ 968 w 1088"/>
                <a:gd name="T51" fmla="*/ 841 h 1047"/>
                <a:gd name="T52" fmla="*/ 934 w 1088"/>
                <a:gd name="T53" fmla="*/ 658 h 1047"/>
                <a:gd name="T54" fmla="*/ 951 w 1088"/>
                <a:gd name="T55" fmla="*/ 561 h 1047"/>
                <a:gd name="T56" fmla="*/ 985 w 1088"/>
                <a:gd name="T57" fmla="*/ 549 h 1047"/>
                <a:gd name="T58" fmla="*/ 1025 w 1088"/>
                <a:gd name="T59" fmla="*/ 504 h 1047"/>
                <a:gd name="T60" fmla="*/ 1048 w 1088"/>
                <a:gd name="T61" fmla="*/ 384 h 1047"/>
                <a:gd name="T62" fmla="*/ 1060 w 1088"/>
                <a:gd name="T63" fmla="*/ 315 h 1047"/>
                <a:gd name="T64" fmla="*/ 1071 w 1088"/>
                <a:gd name="T65" fmla="*/ 241 h 1047"/>
                <a:gd name="T66" fmla="*/ 1054 w 1088"/>
                <a:gd name="T67" fmla="*/ 132 h 1047"/>
                <a:gd name="T68" fmla="*/ 940 w 1088"/>
                <a:gd name="T69" fmla="*/ 98 h 1047"/>
                <a:gd name="T70" fmla="*/ 928 w 1088"/>
                <a:gd name="T71" fmla="*/ 87 h 1047"/>
                <a:gd name="T72" fmla="*/ 922 w 1088"/>
                <a:gd name="T73" fmla="*/ 52 h 1047"/>
                <a:gd name="T74" fmla="*/ 882 w 1088"/>
                <a:gd name="T75" fmla="*/ 47 h 1047"/>
                <a:gd name="T76" fmla="*/ 751 w 1088"/>
                <a:gd name="T77" fmla="*/ 58 h 1047"/>
                <a:gd name="T78" fmla="*/ 734 w 1088"/>
                <a:gd name="T79" fmla="*/ 64 h 1047"/>
                <a:gd name="T80" fmla="*/ 711 w 1088"/>
                <a:gd name="T81" fmla="*/ 104 h 1047"/>
                <a:gd name="T82" fmla="*/ 705 w 1088"/>
                <a:gd name="T83" fmla="*/ 132 h 1047"/>
                <a:gd name="T84" fmla="*/ 671 w 1088"/>
                <a:gd name="T85" fmla="*/ 144 h 1047"/>
                <a:gd name="T86" fmla="*/ 597 w 1088"/>
                <a:gd name="T87" fmla="*/ 121 h 1047"/>
                <a:gd name="T88" fmla="*/ 557 w 1088"/>
                <a:gd name="T89" fmla="*/ 52 h 1047"/>
                <a:gd name="T90" fmla="*/ 551 w 1088"/>
                <a:gd name="T91" fmla="*/ 81 h 1047"/>
                <a:gd name="T92" fmla="*/ 500 w 1088"/>
                <a:gd name="T93" fmla="*/ 8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047">
                  <a:moveTo>
                    <a:pt x="500" y="87"/>
                  </a:moveTo>
                  <a:cubicBezTo>
                    <a:pt x="403" y="114"/>
                    <a:pt x="361" y="111"/>
                    <a:pt x="237" y="115"/>
                  </a:cubicBezTo>
                  <a:cubicBezTo>
                    <a:pt x="224" y="146"/>
                    <a:pt x="217" y="167"/>
                    <a:pt x="185" y="178"/>
                  </a:cubicBezTo>
                  <a:cubicBezTo>
                    <a:pt x="183" y="188"/>
                    <a:pt x="185" y="199"/>
                    <a:pt x="179" y="207"/>
                  </a:cubicBezTo>
                  <a:cubicBezTo>
                    <a:pt x="176" y="212"/>
                    <a:pt x="165" y="207"/>
                    <a:pt x="162" y="212"/>
                  </a:cubicBezTo>
                  <a:cubicBezTo>
                    <a:pt x="121" y="270"/>
                    <a:pt x="186" y="254"/>
                    <a:pt x="71" y="264"/>
                  </a:cubicBezTo>
                  <a:cubicBezTo>
                    <a:pt x="60" y="296"/>
                    <a:pt x="59" y="329"/>
                    <a:pt x="48" y="361"/>
                  </a:cubicBezTo>
                  <a:cubicBezTo>
                    <a:pt x="41" y="537"/>
                    <a:pt x="54" y="462"/>
                    <a:pt x="25" y="544"/>
                  </a:cubicBezTo>
                  <a:cubicBezTo>
                    <a:pt x="23" y="576"/>
                    <a:pt x="22" y="609"/>
                    <a:pt x="19" y="641"/>
                  </a:cubicBezTo>
                  <a:cubicBezTo>
                    <a:pt x="17" y="659"/>
                    <a:pt x="2" y="692"/>
                    <a:pt x="2" y="692"/>
                  </a:cubicBezTo>
                  <a:cubicBezTo>
                    <a:pt x="20" y="743"/>
                    <a:pt x="0" y="827"/>
                    <a:pt x="25" y="864"/>
                  </a:cubicBezTo>
                  <a:cubicBezTo>
                    <a:pt x="34" y="877"/>
                    <a:pt x="56" y="872"/>
                    <a:pt x="71" y="875"/>
                  </a:cubicBezTo>
                  <a:cubicBezTo>
                    <a:pt x="89" y="968"/>
                    <a:pt x="63" y="945"/>
                    <a:pt x="105" y="972"/>
                  </a:cubicBezTo>
                  <a:cubicBezTo>
                    <a:pt x="121" y="1047"/>
                    <a:pt x="202" y="1004"/>
                    <a:pt x="265" y="1012"/>
                  </a:cubicBezTo>
                  <a:cubicBezTo>
                    <a:pt x="322" y="1003"/>
                    <a:pt x="381" y="998"/>
                    <a:pt x="437" y="984"/>
                  </a:cubicBezTo>
                  <a:cubicBezTo>
                    <a:pt x="444" y="982"/>
                    <a:pt x="443" y="971"/>
                    <a:pt x="448" y="967"/>
                  </a:cubicBezTo>
                  <a:cubicBezTo>
                    <a:pt x="454" y="962"/>
                    <a:pt x="492" y="955"/>
                    <a:pt x="494" y="955"/>
                  </a:cubicBezTo>
                  <a:cubicBezTo>
                    <a:pt x="525" y="963"/>
                    <a:pt x="548" y="954"/>
                    <a:pt x="580" y="949"/>
                  </a:cubicBezTo>
                  <a:cubicBezTo>
                    <a:pt x="611" y="918"/>
                    <a:pt x="619" y="911"/>
                    <a:pt x="660" y="898"/>
                  </a:cubicBezTo>
                  <a:cubicBezTo>
                    <a:pt x="681" y="906"/>
                    <a:pt x="707" y="905"/>
                    <a:pt x="722" y="921"/>
                  </a:cubicBezTo>
                  <a:cubicBezTo>
                    <a:pt x="734" y="934"/>
                    <a:pt x="722" y="956"/>
                    <a:pt x="728" y="972"/>
                  </a:cubicBezTo>
                  <a:cubicBezTo>
                    <a:pt x="734" y="987"/>
                    <a:pt x="758" y="981"/>
                    <a:pt x="774" y="984"/>
                  </a:cubicBezTo>
                  <a:cubicBezTo>
                    <a:pt x="785" y="1036"/>
                    <a:pt x="809" y="1019"/>
                    <a:pt x="854" y="1012"/>
                  </a:cubicBezTo>
                  <a:cubicBezTo>
                    <a:pt x="878" y="945"/>
                    <a:pt x="845" y="899"/>
                    <a:pt x="934" y="881"/>
                  </a:cubicBezTo>
                  <a:cubicBezTo>
                    <a:pt x="940" y="870"/>
                    <a:pt x="943" y="857"/>
                    <a:pt x="951" y="847"/>
                  </a:cubicBezTo>
                  <a:cubicBezTo>
                    <a:pt x="955" y="842"/>
                    <a:pt x="968" y="847"/>
                    <a:pt x="968" y="841"/>
                  </a:cubicBezTo>
                  <a:cubicBezTo>
                    <a:pt x="976" y="750"/>
                    <a:pt x="973" y="718"/>
                    <a:pt x="934" y="658"/>
                  </a:cubicBezTo>
                  <a:cubicBezTo>
                    <a:pt x="936" y="644"/>
                    <a:pt x="947" y="567"/>
                    <a:pt x="951" y="561"/>
                  </a:cubicBezTo>
                  <a:cubicBezTo>
                    <a:pt x="958" y="551"/>
                    <a:pt x="985" y="549"/>
                    <a:pt x="985" y="549"/>
                  </a:cubicBezTo>
                  <a:cubicBezTo>
                    <a:pt x="997" y="533"/>
                    <a:pt x="1016" y="522"/>
                    <a:pt x="1025" y="504"/>
                  </a:cubicBezTo>
                  <a:cubicBezTo>
                    <a:pt x="1036" y="482"/>
                    <a:pt x="1044" y="411"/>
                    <a:pt x="1048" y="384"/>
                  </a:cubicBezTo>
                  <a:cubicBezTo>
                    <a:pt x="1052" y="361"/>
                    <a:pt x="1056" y="338"/>
                    <a:pt x="1060" y="315"/>
                  </a:cubicBezTo>
                  <a:cubicBezTo>
                    <a:pt x="1064" y="290"/>
                    <a:pt x="1071" y="241"/>
                    <a:pt x="1071" y="241"/>
                  </a:cubicBezTo>
                  <a:cubicBezTo>
                    <a:pt x="1069" y="204"/>
                    <a:pt x="1088" y="146"/>
                    <a:pt x="1054" y="132"/>
                  </a:cubicBezTo>
                  <a:cubicBezTo>
                    <a:pt x="1017" y="117"/>
                    <a:pt x="940" y="98"/>
                    <a:pt x="940" y="98"/>
                  </a:cubicBezTo>
                  <a:cubicBezTo>
                    <a:pt x="936" y="94"/>
                    <a:pt x="930" y="92"/>
                    <a:pt x="928" y="87"/>
                  </a:cubicBezTo>
                  <a:cubicBezTo>
                    <a:pt x="924" y="76"/>
                    <a:pt x="931" y="60"/>
                    <a:pt x="922" y="52"/>
                  </a:cubicBezTo>
                  <a:cubicBezTo>
                    <a:pt x="912" y="43"/>
                    <a:pt x="895" y="49"/>
                    <a:pt x="882" y="47"/>
                  </a:cubicBezTo>
                  <a:cubicBezTo>
                    <a:pt x="839" y="0"/>
                    <a:pt x="833" y="31"/>
                    <a:pt x="751" y="58"/>
                  </a:cubicBezTo>
                  <a:cubicBezTo>
                    <a:pt x="745" y="60"/>
                    <a:pt x="734" y="64"/>
                    <a:pt x="734" y="64"/>
                  </a:cubicBezTo>
                  <a:cubicBezTo>
                    <a:pt x="728" y="78"/>
                    <a:pt x="717" y="90"/>
                    <a:pt x="711" y="104"/>
                  </a:cubicBezTo>
                  <a:cubicBezTo>
                    <a:pt x="707" y="113"/>
                    <a:pt x="712" y="125"/>
                    <a:pt x="705" y="132"/>
                  </a:cubicBezTo>
                  <a:cubicBezTo>
                    <a:pt x="697" y="140"/>
                    <a:pt x="671" y="144"/>
                    <a:pt x="671" y="144"/>
                  </a:cubicBezTo>
                  <a:cubicBezTo>
                    <a:pt x="637" y="139"/>
                    <a:pt x="627" y="131"/>
                    <a:pt x="597" y="121"/>
                  </a:cubicBezTo>
                  <a:cubicBezTo>
                    <a:pt x="573" y="91"/>
                    <a:pt x="563" y="89"/>
                    <a:pt x="557" y="52"/>
                  </a:cubicBezTo>
                  <a:cubicBezTo>
                    <a:pt x="555" y="62"/>
                    <a:pt x="559" y="76"/>
                    <a:pt x="551" y="81"/>
                  </a:cubicBezTo>
                  <a:cubicBezTo>
                    <a:pt x="519" y="102"/>
                    <a:pt x="515" y="32"/>
                    <a:pt x="500" y="87"/>
                  </a:cubicBezTo>
                  <a:close/>
                </a:path>
              </a:pathLst>
            </a:custGeom>
            <a:noFill/>
            <a:ln w="28575" cap="sq" cmpd="sng">
              <a:solidFill>
                <a:srgbClr val="000000"/>
              </a:solidFill>
              <a:prstDash val="solid"/>
              <a:round/>
              <a:headEnd/>
              <a:tailEnd/>
            </a:ln>
            <a:effectLst>
              <a:outerShdw blurRad="63500" dist="25400" dir="5400000" algn="ctr" rotWithShape="0">
                <a:srgbClr val="000000"/>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grpSp>
        <p:nvGrpSpPr>
          <p:cNvPr id="50205" name="Group 24"/>
          <p:cNvGrpSpPr>
            <a:grpSpLocks/>
          </p:cNvGrpSpPr>
          <p:nvPr/>
        </p:nvGrpSpPr>
        <p:grpSpPr bwMode="auto">
          <a:xfrm>
            <a:off x="4311650" y="3467100"/>
            <a:ext cx="84138" cy="144463"/>
            <a:chOff x="2287" y="1874"/>
            <a:chExt cx="285" cy="348"/>
          </a:xfrm>
        </p:grpSpPr>
        <p:sp>
          <p:nvSpPr>
            <p:cNvPr id="50226"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7"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06" name="Group 12"/>
          <p:cNvGrpSpPr>
            <a:grpSpLocks/>
          </p:cNvGrpSpPr>
          <p:nvPr/>
        </p:nvGrpSpPr>
        <p:grpSpPr bwMode="auto">
          <a:xfrm>
            <a:off x="3930650" y="3717925"/>
            <a:ext cx="84138" cy="144463"/>
            <a:chOff x="2287" y="1874"/>
            <a:chExt cx="285" cy="348"/>
          </a:xfrm>
        </p:grpSpPr>
        <p:sp>
          <p:nvSpPr>
            <p:cNvPr id="50224"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5"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07" name="Group 30"/>
          <p:cNvGrpSpPr>
            <a:grpSpLocks/>
          </p:cNvGrpSpPr>
          <p:nvPr/>
        </p:nvGrpSpPr>
        <p:grpSpPr bwMode="auto">
          <a:xfrm>
            <a:off x="4705350" y="2919413"/>
            <a:ext cx="84138" cy="144462"/>
            <a:chOff x="2287" y="1874"/>
            <a:chExt cx="285" cy="348"/>
          </a:xfrm>
        </p:grpSpPr>
        <p:sp>
          <p:nvSpPr>
            <p:cNvPr id="50222" name="Line 31"/>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3" name="Line 32"/>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08" name="Group 27"/>
          <p:cNvGrpSpPr>
            <a:grpSpLocks/>
          </p:cNvGrpSpPr>
          <p:nvPr/>
        </p:nvGrpSpPr>
        <p:grpSpPr bwMode="auto">
          <a:xfrm>
            <a:off x="4025900" y="3162300"/>
            <a:ext cx="84138" cy="144463"/>
            <a:chOff x="2287" y="1874"/>
            <a:chExt cx="285" cy="348"/>
          </a:xfrm>
        </p:grpSpPr>
        <p:sp>
          <p:nvSpPr>
            <p:cNvPr id="50220" name="Line 2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1" name="Line 2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09" name="Group 21"/>
          <p:cNvGrpSpPr>
            <a:grpSpLocks/>
          </p:cNvGrpSpPr>
          <p:nvPr/>
        </p:nvGrpSpPr>
        <p:grpSpPr bwMode="auto">
          <a:xfrm>
            <a:off x="4310063" y="3143250"/>
            <a:ext cx="84137" cy="144463"/>
            <a:chOff x="2287" y="1874"/>
            <a:chExt cx="285" cy="348"/>
          </a:xfrm>
        </p:grpSpPr>
        <p:sp>
          <p:nvSpPr>
            <p:cNvPr id="50218"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9"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0210" name="Group 18"/>
          <p:cNvGrpSpPr>
            <a:grpSpLocks/>
          </p:cNvGrpSpPr>
          <p:nvPr/>
        </p:nvGrpSpPr>
        <p:grpSpPr bwMode="auto">
          <a:xfrm>
            <a:off x="4498975" y="3729038"/>
            <a:ext cx="84138" cy="144462"/>
            <a:chOff x="2287" y="1874"/>
            <a:chExt cx="285" cy="348"/>
          </a:xfrm>
        </p:grpSpPr>
        <p:sp>
          <p:nvSpPr>
            <p:cNvPr id="50216" name="Line 19"/>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7" name="Line 20"/>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0211" name="CaixaDeTexto 7"/>
          <p:cNvSpPr txBox="1">
            <a:spLocks noChangeArrowheads="1"/>
          </p:cNvSpPr>
          <p:nvPr/>
        </p:nvSpPr>
        <p:spPr bwMode="auto">
          <a:xfrm>
            <a:off x="720725" y="1260475"/>
            <a:ext cx="7823200" cy="830263"/>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lang="pt-BR" altLang="en-US" sz="2400">
                <a:solidFill>
                  <a:srgbClr val="00005E"/>
                </a:solidFill>
                <a:ea typeface="ヒラギノ角ゴ Pro W3" charset="-128"/>
                <a:cs typeface="Calibri" charset="0"/>
              </a:rPr>
              <a:t>Three fields, same extent, </a:t>
            </a:r>
          </a:p>
          <a:p>
            <a:pPr algn="ctr" eaLnBrk="1" hangingPunct="1">
              <a:spcBef>
                <a:spcPct val="0"/>
              </a:spcBef>
              <a:buClrTx/>
              <a:buSzTx/>
              <a:buFontTx/>
              <a:buNone/>
            </a:pPr>
            <a:r>
              <a:rPr lang="pt-BR" altLang="en-US" sz="2400">
                <a:solidFill>
                  <a:srgbClr val="00005E"/>
                </a:solidFill>
                <a:ea typeface="ヒラギノ角ゴ Pro W3" charset="-128"/>
                <a:cs typeface="Calibri" charset="0"/>
              </a:rPr>
              <a:t>different granularities, different estimators</a:t>
            </a:r>
            <a:r>
              <a:rPr lang="pt-BR" altLang="en-US" sz="2000">
                <a:solidFill>
                  <a:srgbClr val="00005E"/>
                </a:solidFill>
                <a:latin typeface="Consolas" charset="0"/>
                <a:ea typeface="ヒラギノ角ゴ Pro W3" charset="-128"/>
                <a:cs typeface="Linux Libertine O" charset="0"/>
              </a:rPr>
              <a:t> </a:t>
            </a:r>
            <a:endParaRPr lang="pt-BR" altLang="en-US" sz="2000" b="1">
              <a:solidFill>
                <a:srgbClr val="00005E"/>
              </a:solidFill>
              <a:latin typeface="Excellent-Regular" charset="0"/>
              <a:ea typeface="ヒラギノ角ゴ Pro W3" charset="-128"/>
              <a:cs typeface="Linux Libertine O" charset="0"/>
            </a:endParaRPr>
          </a:p>
        </p:txBody>
      </p:sp>
      <p:sp>
        <p:nvSpPr>
          <p:cNvPr id="50212" name="CaixaDeTexto 7"/>
          <p:cNvSpPr txBox="1">
            <a:spLocks noChangeArrowheads="1"/>
          </p:cNvSpPr>
          <p:nvPr/>
        </p:nvSpPr>
        <p:spPr bwMode="auto">
          <a:xfrm>
            <a:off x="2095500" y="5372100"/>
            <a:ext cx="4429125" cy="830263"/>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lang="pt-BR" altLang="en-US" sz="2400">
                <a:solidFill>
                  <a:srgbClr val="00005E"/>
                </a:solidFill>
                <a:ea typeface="ヒラギノ角ゴ Pro W3" charset="-128"/>
                <a:cs typeface="Calibri" charset="0"/>
              </a:rPr>
              <a:t>How do we express the operation </a:t>
            </a:r>
          </a:p>
          <a:p>
            <a:pPr algn="ctr" eaLnBrk="1" hangingPunct="1">
              <a:spcBef>
                <a:spcPct val="0"/>
              </a:spcBef>
              <a:buClrTx/>
              <a:buSzTx/>
              <a:buFontTx/>
              <a:buNone/>
            </a:pPr>
            <a:r>
              <a:rPr lang="pt-BR" altLang="en-US" sz="2400">
                <a:solidFill>
                  <a:srgbClr val="00005E"/>
                </a:solidFill>
                <a:latin typeface="Consolas" charset="0"/>
                <a:ea typeface="ヒラギノ角ゴ Pro W3" charset="-128"/>
                <a:cs typeface="Consolas" charset="0"/>
              </a:rPr>
              <a:t>f3 = max (f1,f2)</a:t>
            </a:r>
            <a:r>
              <a:rPr lang="pt-BR" altLang="en-US" sz="2400">
                <a:solidFill>
                  <a:srgbClr val="00005E"/>
                </a:solidFill>
                <a:ea typeface="ヒラギノ角ゴ Pro W3" charset="-128"/>
                <a:cs typeface="Calibri" charset="0"/>
              </a:rPr>
              <a:t>?</a:t>
            </a:r>
          </a:p>
        </p:txBody>
      </p:sp>
      <p:sp>
        <p:nvSpPr>
          <p:cNvPr id="50213" name="TextBox 1"/>
          <p:cNvSpPr txBox="1">
            <a:spLocks noChangeArrowheads="1"/>
          </p:cNvSpPr>
          <p:nvPr/>
        </p:nvSpPr>
        <p:spPr bwMode="auto">
          <a:xfrm>
            <a:off x="1541463" y="4497388"/>
            <a:ext cx="52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onsolas" charset="0"/>
                <a:ea typeface="Consolas" charset="0"/>
                <a:cs typeface="Consolas" charset="0"/>
              </a:rPr>
              <a:t>f1</a:t>
            </a:r>
          </a:p>
        </p:txBody>
      </p:sp>
      <p:sp>
        <p:nvSpPr>
          <p:cNvPr id="50214" name="TextBox 146"/>
          <p:cNvSpPr txBox="1">
            <a:spLocks noChangeArrowheads="1"/>
          </p:cNvSpPr>
          <p:nvPr/>
        </p:nvSpPr>
        <p:spPr bwMode="auto">
          <a:xfrm>
            <a:off x="4025900" y="4497388"/>
            <a:ext cx="522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onsolas" charset="0"/>
                <a:ea typeface="Consolas" charset="0"/>
                <a:cs typeface="Consolas" charset="0"/>
              </a:rPr>
              <a:t>f2</a:t>
            </a:r>
          </a:p>
        </p:txBody>
      </p:sp>
      <p:sp>
        <p:nvSpPr>
          <p:cNvPr id="50215" name="TextBox 149"/>
          <p:cNvSpPr txBox="1">
            <a:spLocks noChangeArrowheads="1"/>
          </p:cNvSpPr>
          <p:nvPr/>
        </p:nvSpPr>
        <p:spPr bwMode="auto">
          <a:xfrm>
            <a:off x="6683375" y="4489450"/>
            <a:ext cx="52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onsolas" charset="0"/>
                <a:ea typeface="Consolas" charset="0"/>
                <a:cs typeface="Consolas" charset="0"/>
              </a:rPr>
              <a:t>f3</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5" descr="catarin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5788" y="3521075"/>
            <a:ext cx="4594225"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Text Box 14"/>
          <p:cNvSpPr txBox="1">
            <a:spLocks noChangeArrowheads="1"/>
          </p:cNvSpPr>
          <p:nvPr/>
        </p:nvSpPr>
        <p:spPr bwMode="auto">
          <a:xfrm>
            <a:off x="835025" y="6318250"/>
            <a:ext cx="7381875" cy="461963"/>
          </a:xfrm>
          <a:prstGeom prst="rect">
            <a:avLst/>
          </a:prstGeom>
          <a:solidFill>
            <a:srgbClr val="C7E4E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lang="pt-BR" altLang="en-US" sz="2400">
                <a:solidFill>
                  <a:srgbClr val="000066"/>
                </a:solidFill>
                <a:ea typeface="ヒラギノ角ゴ Pro W3" charset="-128"/>
                <a:cs typeface="ＭＳ Ｐゴシック" charset="-128"/>
              </a:rPr>
              <a:t>Humans identify natural objects by convention</a:t>
            </a:r>
          </a:p>
        </p:txBody>
      </p:sp>
      <p:sp>
        <p:nvSpPr>
          <p:cNvPr id="10243" name="Rectangle 2"/>
          <p:cNvSpPr>
            <a:spLocks noGrp="1" noChangeArrowheads="1"/>
          </p:cNvSpPr>
          <p:nvPr>
            <p:ph type="title"/>
          </p:nvPr>
        </p:nvSpPr>
        <p:spPr/>
        <p:txBody>
          <a:bodyPr/>
          <a:lstStyle/>
          <a:p>
            <a:pPr eaLnBrk="1" hangingPunct="1"/>
            <a:r>
              <a:rPr lang="en-US" altLang="en-US">
                <a:latin typeface="Calibri" charset="0"/>
                <a:ea typeface="ＭＳ Ｐゴシック" charset="-128"/>
                <a:cs typeface="ＭＳ Ｐゴシック" charset="-128"/>
              </a:rPr>
              <a:t>Natural objects</a:t>
            </a:r>
          </a:p>
        </p:txBody>
      </p:sp>
      <p:pic>
        <p:nvPicPr>
          <p:cNvPr id="102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48175" y="436563"/>
            <a:ext cx="453548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 descr="landsat_akpat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966913"/>
            <a:ext cx="3749675"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57"/>
          <p:cNvSpPr>
            <a:spLocks noGrp="1" noChangeArrowheads="1"/>
          </p:cNvSpPr>
          <p:nvPr>
            <p:ph type="title"/>
          </p:nvPr>
        </p:nvSpPr>
        <p:spPr/>
        <p:txBody>
          <a:bodyPr/>
          <a:lstStyle/>
          <a:p>
            <a:r>
              <a:rPr lang="en-US" altLang="en-US">
                <a:latin typeface="Calibri" charset="0"/>
              </a:rPr>
              <a:t>Operations on fields</a:t>
            </a:r>
          </a:p>
        </p:txBody>
      </p:sp>
      <p:sp>
        <p:nvSpPr>
          <p:cNvPr id="66564" name="Rectangle 4"/>
          <p:cNvSpPr>
            <a:spLocks noChangeArrowheads="1"/>
          </p:cNvSpPr>
          <p:nvPr/>
        </p:nvSpPr>
        <p:spPr bwMode="auto">
          <a:xfrm>
            <a:off x="1058863" y="2635250"/>
            <a:ext cx="1506537" cy="1733550"/>
          </a:xfrm>
          <a:prstGeom prst="rect">
            <a:avLst/>
          </a:prstGeom>
          <a:noFill/>
          <a:ln w="12700" cap="sq">
            <a:solidFill>
              <a:srgbClr val="000000"/>
            </a:solidFill>
            <a:miter lim="800000"/>
            <a:headEnd/>
            <a:tailEnd/>
          </a:ln>
          <a:effectLst>
            <a:outerShdw blurRad="63500" dist="38099" dir="2700000" algn="ctr" rotWithShape="0">
              <a:schemeClr val="bg2">
                <a:alpha val="74998"/>
              </a:schemeClr>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4099" name="Group 5"/>
          <p:cNvGrpSpPr>
            <a:grpSpLocks/>
          </p:cNvGrpSpPr>
          <p:nvPr/>
        </p:nvGrpSpPr>
        <p:grpSpPr bwMode="auto">
          <a:xfrm>
            <a:off x="950913" y="2635250"/>
            <a:ext cx="1795462" cy="1733550"/>
            <a:chOff x="451" y="1480"/>
            <a:chExt cx="1526" cy="1177"/>
          </a:xfrm>
        </p:grpSpPr>
        <p:sp>
          <p:nvSpPr>
            <p:cNvPr id="4217" name="Line 6"/>
            <p:cNvSpPr>
              <a:spLocks noChangeShapeType="1"/>
            </p:cNvSpPr>
            <p:nvPr/>
          </p:nvSpPr>
          <p:spPr bwMode="auto">
            <a:xfrm>
              <a:off x="543"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18" name="Line 7"/>
            <p:cNvSpPr>
              <a:spLocks noChangeShapeType="1"/>
            </p:cNvSpPr>
            <p:nvPr/>
          </p:nvSpPr>
          <p:spPr bwMode="auto">
            <a:xfrm>
              <a:off x="900"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19" name="Line 8"/>
            <p:cNvSpPr>
              <a:spLocks noChangeShapeType="1"/>
            </p:cNvSpPr>
            <p:nvPr/>
          </p:nvSpPr>
          <p:spPr bwMode="auto">
            <a:xfrm>
              <a:off x="1704"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20" name="Line 9"/>
            <p:cNvSpPr>
              <a:spLocks noChangeShapeType="1"/>
            </p:cNvSpPr>
            <p:nvPr/>
          </p:nvSpPr>
          <p:spPr bwMode="auto">
            <a:xfrm>
              <a:off x="1295"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21" name="Line 10"/>
            <p:cNvSpPr>
              <a:spLocks noChangeShapeType="1"/>
            </p:cNvSpPr>
            <p:nvPr/>
          </p:nvSpPr>
          <p:spPr bwMode="auto">
            <a:xfrm>
              <a:off x="451" y="1874"/>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22" name="Line 11"/>
            <p:cNvSpPr>
              <a:spLocks noChangeShapeType="1"/>
            </p:cNvSpPr>
            <p:nvPr/>
          </p:nvSpPr>
          <p:spPr bwMode="auto">
            <a:xfrm>
              <a:off x="451" y="2313"/>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0" name="Group 12"/>
          <p:cNvGrpSpPr>
            <a:grpSpLocks/>
          </p:cNvGrpSpPr>
          <p:nvPr/>
        </p:nvGrpSpPr>
        <p:grpSpPr bwMode="auto">
          <a:xfrm>
            <a:off x="1281113" y="3581400"/>
            <a:ext cx="84137" cy="144463"/>
            <a:chOff x="2287" y="1874"/>
            <a:chExt cx="285" cy="348"/>
          </a:xfrm>
        </p:grpSpPr>
        <p:sp>
          <p:nvSpPr>
            <p:cNvPr id="4215"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16"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1" name="Group 21"/>
          <p:cNvGrpSpPr>
            <a:grpSpLocks/>
          </p:cNvGrpSpPr>
          <p:nvPr/>
        </p:nvGrpSpPr>
        <p:grpSpPr bwMode="auto">
          <a:xfrm>
            <a:off x="2065338" y="3341688"/>
            <a:ext cx="82550" cy="144462"/>
            <a:chOff x="2287" y="1874"/>
            <a:chExt cx="285" cy="348"/>
          </a:xfrm>
        </p:grpSpPr>
        <p:sp>
          <p:nvSpPr>
            <p:cNvPr id="4213"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14"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02" name="Group 24"/>
          <p:cNvGrpSpPr>
            <a:grpSpLocks/>
          </p:cNvGrpSpPr>
          <p:nvPr/>
        </p:nvGrpSpPr>
        <p:grpSpPr bwMode="auto">
          <a:xfrm>
            <a:off x="1600200" y="3127375"/>
            <a:ext cx="82550" cy="144463"/>
            <a:chOff x="2287" y="1874"/>
            <a:chExt cx="285" cy="348"/>
          </a:xfrm>
        </p:grpSpPr>
        <p:sp>
          <p:nvSpPr>
            <p:cNvPr id="4211"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12"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103" name="Text Box 61"/>
          <p:cNvSpPr txBox="1">
            <a:spLocks noChangeArrowheads="1"/>
          </p:cNvSpPr>
          <p:nvPr/>
        </p:nvSpPr>
        <p:spPr bwMode="auto">
          <a:xfrm>
            <a:off x="1735138" y="3913188"/>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04" name="Text Box 62"/>
          <p:cNvSpPr txBox="1">
            <a:spLocks noChangeArrowheads="1"/>
          </p:cNvSpPr>
          <p:nvPr/>
        </p:nvSpPr>
        <p:spPr bwMode="auto">
          <a:xfrm>
            <a:off x="1830388" y="3913188"/>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05" name="Text Box 74"/>
          <p:cNvSpPr txBox="1">
            <a:spLocks noChangeArrowheads="1"/>
          </p:cNvSpPr>
          <p:nvPr/>
        </p:nvSpPr>
        <p:spPr bwMode="auto">
          <a:xfrm>
            <a:off x="2116138" y="3800475"/>
            <a:ext cx="247650" cy="246063"/>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06" name="Text Box 84"/>
          <p:cNvSpPr txBox="1">
            <a:spLocks noChangeArrowheads="1"/>
          </p:cNvSpPr>
          <p:nvPr/>
        </p:nvSpPr>
        <p:spPr bwMode="auto">
          <a:xfrm>
            <a:off x="2116138" y="3630613"/>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66705" name="Freeform 145" descr="Diagonal para cima clara"/>
          <p:cNvSpPr>
            <a:spLocks/>
          </p:cNvSpPr>
          <p:nvPr/>
        </p:nvSpPr>
        <p:spPr bwMode="auto">
          <a:xfrm>
            <a:off x="1116013" y="2692400"/>
            <a:ext cx="1281112" cy="1543050"/>
          </a:xfrm>
          <a:custGeom>
            <a:avLst/>
            <a:gdLst>
              <a:gd name="T0" fmla="*/ 500 w 1088"/>
              <a:gd name="T1" fmla="*/ 87 h 1047"/>
              <a:gd name="T2" fmla="*/ 237 w 1088"/>
              <a:gd name="T3" fmla="*/ 115 h 1047"/>
              <a:gd name="T4" fmla="*/ 185 w 1088"/>
              <a:gd name="T5" fmla="*/ 178 h 1047"/>
              <a:gd name="T6" fmla="*/ 179 w 1088"/>
              <a:gd name="T7" fmla="*/ 207 h 1047"/>
              <a:gd name="T8" fmla="*/ 162 w 1088"/>
              <a:gd name="T9" fmla="*/ 212 h 1047"/>
              <a:gd name="T10" fmla="*/ 71 w 1088"/>
              <a:gd name="T11" fmla="*/ 264 h 1047"/>
              <a:gd name="T12" fmla="*/ 48 w 1088"/>
              <a:gd name="T13" fmla="*/ 361 h 1047"/>
              <a:gd name="T14" fmla="*/ 25 w 1088"/>
              <a:gd name="T15" fmla="*/ 544 h 1047"/>
              <a:gd name="T16" fmla="*/ 19 w 1088"/>
              <a:gd name="T17" fmla="*/ 641 h 1047"/>
              <a:gd name="T18" fmla="*/ 2 w 1088"/>
              <a:gd name="T19" fmla="*/ 692 h 1047"/>
              <a:gd name="T20" fmla="*/ 25 w 1088"/>
              <a:gd name="T21" fmla="*/ 864 h 1047"/>
              <a:gd name="T22" fmla="*/ 71 w 1088"/>
              <a:gd name="T23" fmla="*/ 875 h 1047"/>
              <a:gd name="T24" fmla="*/ 105 w 1088"/>
              <a:gd name="T25" fmla="*/ 972 h 1047"/>
              <a:gd name="T26" fmla="*/ 265 w 1088"/>
              <a:gd name="T27" fmla="*/ 1012 h 1047"/>
              <a:gd name="T28" fmla="*/ 437 w 1088"/>
              <a:gd name="T29" fmla="*/ 984 h 1047"/>
              <a:gd name="T30" fmla="*/ 448 w 1088"/>
              <a:gd name="T31" fmla="*/ 967 h 1047"/>
              <a:gd name="T32" fmla="*/ 494 w 1088"/>
              <a:gd name="T33" fmla="*/ 955 h 1047"/>
              <a:gd name="T34" fmla="*/ 580 w 1088"/>
              <a:gd name="T35" fmla="*/ 949 h 1047"/>
              <a:gd name="T36" fmla="*/ 660 w 1088"/>
              <a:gd name="T37" fmla="*/ 898 h 1047"/>
              <a:gd name="T38" fmla="*/ 722 w 1088"/>
              <a:gd name="T39" fmla="*/ 921 h 1047"/>
              <a:gd name="T40" fmla="*/ 728 w 1088"/>
              <a:gd name="T41" fmla="*/ 972 h 1047"/>
              <a:gd name="T42" fmla="*/ 774 w 1088"/>
              <a:gd name="T43" fmla="*/ 984 h 1047"/>
              <a:gd name="T44" fmla="*/ 854 w 1088"/>
              <a:gd name="T45" fmla="*/ 1012 h 1047"/>
              <a:gd name="T46" fmla="*/ 934 w 1088"/>
              <a:gd name="T47" fmla="*/ 881 h 1047"/>
              <a:gd name="T48" fmla="*/ 951 w 1088"/>
              <a:gd name="T49" fmla="*/ 847 h 1047"/>
              <a:gd name="T50" fmla="*/ 968 w 1088"/>
              <a:gd name="T51" fmla="*/ 841 h 1047"/>
              <a:gd name="T52" fmla="*/ 934 w 1088"/>
              <a:gd name="T53" fmla="*/ 658 h 1047"/>
              <a:gd name="T54" fmla="*/ 951 w 1088"/>
              <a:gd name="T55" fmla="*/ 561 h 1047"/>
              <a:gd name="T56" fmla="*/ 985 w 1088"/>
              <a:gd name="T57" fmla="*/ 549 h 1047"/>
              <a:gd name="T58" fmla="*/ 1025 w 1088"/>
              <a:gd name="T59" fmla="*/ 504 h 1047"/>
              <a:gd name="T60" fmla="*/ 1048 w 1088"/>
              <a:gd name="T61" fmla="*/ 384 h 1047"/>
              <a:gd name="T62" fmla="*/ 1060 w 1088"/>
              <a:gd name="T63" fmla="*/ 315 h 1047"/>
              <a:gd name="T64" fmla="*/ 1071 w 1088"/>
              <a:gd name="T65" fmla="*/ 241 h 1047"/>
              <a:gd name="T66" fmla="*/ 1054 w 1088"/>
              <a:gd name="T67" fmla="*/ 132 h 1047"/>
              <a:gd name="T68" fmla="*/ 940 w 1088"/>
              <a:gd name="T69" fmla="*/ 98 h 1047"/>
              <a:gd name="T70" fmla="*/ 928 w 1088"/>
              <a:gd name="T71" fmla="*/ 87 h 1047"/>
              <a:gd name="T72" fmla="*/ 922 w 1088"/>
              <a:gd name="T73" fmla="*/ 52 h 1047"/>
              <a:gd name="T74" fmla="*/ 882 w 1088"/>
              <a:gd name="T75" fmla="*/ 47 h 1047"/>
              <a:gd name="T76" fmla="*/ 751 w 1088"/>
              <a:gd name="T77" fmla="*/ 58 h 1047"/>
              <a:gd name="T78" fmla="*/ 734 w 1088"/>
              <a:gd name="T79" fmla="*/ 64 h 1047"/>
              <a:gd name="T80" fmla="*/ 711 w 1088"/>
              <a:gd name="T81" fmla="*/ 104 h 1047"/>
              <a:gd name="T82" fmla="*/ 705 w 1088"/>
              <a:gd name="T83" fmla="*/ 132 h 1047"/>
              <a:gd name="T84" fmla="*/ 671 w 1088"/>
              <a:gd name="T85" fmla="*/ 144 h 1047"/>
              <a:gd name="T86" fmla="*/ 597 w 1088"/>
              <a:gd name="T87" fmla="*/ 121 h 1047"/>
              <a:gd name="T88" fmla="*/ 557 w 1088"/>
              <a:gd name="T89" fmla="*/ 52 h 1047"/>
              <a:gd name="T90" fmla="*/ 551 w 1088"/>
              <a:gd name="T91" fmla="*/ 81 h 1047"/>
              <a:gd name="T92" fmla="*/ 500 w 1088"/>
              <a:gd name="T93" fmla="*/ 8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047">
                <a:moveTo>
                  <a:pt x="500" y="87"/>
                </a:moveTo>
                <a:cubicBezTo>
                  <a:pt x="403" y="114"/>
                  <a:pt x="361" y="111"/>
                  <a:pt x="237" y="115"/>
                </a:cubicBezTo>
                <a:cubicBezTo>
                  <a:pt x="224" y="146"/>
                  <a:pt x="217" y="167"/>
                  <a:pt x="185" y="178"/>
                </a:cubicBezTo>
                <a:cubicBezTo>
                  <a:pt x="183" y="188"/>
                  <a:pt x="185" y="199"/>
                  <a:pt x="179" y="207"/>
                </a:cubicBezTo>
                <a:cubicBezTo>
                  <a:pt x="176" y="212"/>
                  <a:pt x="165" y="207"/>
                  <a:pt x="162" y="212"/>
                </a:cubicBezTo>
                <a:cubicBezTo>
                  <a:pt x="121" y="270"/>
                  <a:pt x="186" y="254"/>
                  <a:pt x="71" y="264"/>
                </a:cubicBezTo>
                <a:cubicBezTo>
                  <a:pt x="60" y="296"/>
                  <a:pt x="59" y="329"/>
                  <a:pt x="48" y="361"/>
                </a:cubicBezTo>
                <a:cubicBezTo>
                  <a:pt x="41" y="537"/>
                  <a:pt x="54" y="462"/>
                  <a:pt x="25" y="544"/>
                </a:cubicBezTo>
                <a:cubicBezTo>
                  <a:pt x="23" y="576"/>
                  <a:pt x="22" y="609"/>
                  <a:pt x="19" y="641"/>
                </a:cubicBezTo>
                <a:cubicBezTo>
                  <a:pt x="17" y="659"/>
                  <a:pt x="2" y="692"/>
                  <a:pt x="2" y="692"/>
                </a:cubicBezTo>
                <a:cubicBezTo>
                  <a:pt x="20" y="743"/>
                  <a:pt x="0" y="827"/>
                  <a:pt x="25" y="864"/>
                </a:cubicBezTo>
                <a:cubicBezTo>
                  <a:pt x="34" y="877"/>
                  <a:pt x="56" y="872"/>
                  <a:pt x="71" y="875"/>
                </a:cubicBezTo>
                <a:cubicBezTo>
                  <a:pt x="89" y="968"/>
                  <a:pt x="63" y="945"/>
                  <a:pt x="105" y="972"/>
                </a:cubicBezTo>
                <a:cubicBezTo>
                  <a:pt x="121" y="1047"/>
                  <a:pt x="202" y="1004"/>
                  <a:pt x="265" y="1012"/>
                </a:cubicBezTo>
                <a:cubicBezTo>
                  <a:pt x="322" y="1003"/>
                  <a:pt x="381" y="998"/>
                  <a:pt x="437" y="984"/>
                </a:cubicBezTo>
                <a:cubicBezTo>
                  <a:pt x="444" y="982"/>
                  <a:pt x="443" y="971"/>
                  <a:pt x="448" y="967"/>
                </a:cubicBezTo>
                <a:cubicBezTo>
                  <a:pt x="454" y="962"/>
                  <a:pt x="492" y="955"/>
                  <a:pt x="494" y="955"/>
                </a:cubicBezTo>
                <a:cubicBezTo>
                  <a:pt x="525" y="963"/>
                  <a:pt x="548" y="954"/>
                  <a:pt x="580" y="949"/>
                </a:cubicBezTo>
                <a:cubicBezTo>
                  <a:pt x="611" y="918"/>
                  <a:pt x="619" y="911"/>
                  <a:pt x="660" y="898"/>
                </a:cubicBezTo>
                <a:cubicBezTo>
                  <a:pt x="681" y="906"/>
                  <a:pt x="707" y="905"/>
                  <a:pt x="722" y="921"/>
                </a:cubicBezTo>
                <a:cubicBezTo>
                  <a:pt x="734" y="934"/>
                  <a:pt x="722" y="956"/>
                  <a:pt x="728" y="972"/>
                </a:cubicBezTo>
                <a:cubicBezTo>
                  <a:pt x="734" y="987"/>
                  <a:pt x="758" y="981"/>
                  <a:pt x="774" y="984"/>
                </a:cubicBezTo>
                <a:cubicBezTo>
                  <a:pt x="785" y="1036"/>
                  <a:pt x="809" y="1019"/>
                  <a:pt x="854" y="1012"/>
                </a:cubicBezTo>
                <a:cubicBezTo>
                  <a:pt x="878" y="945"/>
                  <a:pt x="845" y="899"/>
                  <a:pt x="934" y="881"/>
                </a:cubicBezTo>
                <a:cubicBezTo>
                  <a:pt x="940" y="870"/>
                  <a:pt x="943" y="857"/>
                  <a:pt x="951" y="847"/>
                </a:cubicBezTo>
                <a:cubicBezTo>
                  <a:pt x="955" y="842"/>
                  <a:pt x="968" y="847"/>
                  <a:pt x="968" y="841"/>
                </a:cubicBezTo>
                <a:cubicBezTo>
                  <a:pt x="976" y="750"/>
                  <a:pt x="973" y="718"/>
                  <a:pt x="934" y="658"/>
                </a:cubicBezTo>
                <a:cubicBezTo>
                  <a:pt x="936" y="644"/>
                  <a:pt x="947" y="567"/>
                  <a:pt x="951" y="561"/>
                </a:cubicBezTo>
                <a:cubicBezTo>
                  <a:pt x="958" y="551"/>
                  <a:pt x="985" y="549"/>
                  <a:pt x="985" y="549"/>
                </a:cubicBezTo>
                <a:cubicBezTo>
                  <a:pt x="997" y="533"/>
                  <a:pt x="1016" y="522"/>
                  <a:pt x="1025" y="504"/>
                </a:cubicBezTo>
                <a:cubicBezTo>
                  <a:pt x="1036" y="482"/>
                  <a:pt x="1044" y="411"/>
                  <a:pt x="1048" y="384"/>
                </a:cubicBezTo>
                <a:cubicBezTo>
                  <a:pt x="1052" y="361"/>
                  <a:pt x="1056" y="338"/>
                  <a:pt x="1060" y="315"/>
                </a:cubicBezTo>
                <a:cubicBezTo>
                  <a:pt x="1064" y="290"/>
                  <a:pt x="1071" y="241"/>
                  <a:pt x="1071" y="241"/>
                </a:cubicBezTo>
                <a:cubicBezTo>
                  <a:pt x="1069" y="204"/>
                  <a:pt x="1088" y="146"/>
                  <a:pt x="1054" y="132"/>
                </a:cubicBezTo>
                <a:cubicBezTo>
                  <a:pt x="1017" y="117"/>
                  <a:pt x="940" y="98"/>
                  <a:pt x="940" y="98"/>
                </a:cubicBezTo>
                <a:cubicBezTo>
                  <a:pt x="936" y="94"/>
                  <a:pt x="930" y="92"/>
                  <a:pt x="928" y="87"/>
                </a:cubicBezTo>
                <a:cubicBezTo>
                  <a:pt x="924" y="76"/>
                  <a:pt x="931" y="60"/>
                  <a:pt x="922" y="52"/>
                </a:cubicBezTo>
                <a:cubicBezTo>
                  <a:pt x="912" y="43"/>
                  <a:pt x="895" y="49"/>
                  <a:pt x="882" y="47"/>
                </a:cubicBezTo>
                <a:cubicBezTo>
                  <a:pt x="839" y="0"/>
                  <a:pt x="833" y="31"/>
                  <a:pt x="751" y="58"/>
                </a:cubicBezTo>
                <a:cubicBezTo>
                  <a:pt x="745" y="60"/>
                  <a:pt x="734" y="64"/>
                  <a:pt x="734" y="64"/>
                </a:cubicBezTo>
                <a:cubicBezTo>
                  <a:pt x="728" y="78"/>
                  <a:pt x="717" y="90"/>
                  <a:pt x="711" y="104"/>
                </a:cubicBezTo>
                <a:cubicBezTo>
                  <a:pt x="707" y="113"/>
                  <a:pt x="712" y="125"/>
                  <a:pt x="705" y="132"/>
                </a:cubicBezTo>
                <a:cubicBezTo>
                  <a:pt x="697" y="140"/>
                  <a:pt x="671" y="144"/>
                  <a:pt x="671" y="144"/>
                </a:cubicBezTo>
                <a:cubicBezTo>
                  <a:pt x="637" y="139"/>
                  <a:pt x="627" y="131"/>
                  <a:pt x="597" y="121"/>
                </a:cubicBezTo>
                <a:cubicBezTo>
                  <a:pt x="573" y="91"/>
                  <a:pt x="563" y="89"/>
                  <a:pt x="557" y="52"/>
                </a:cubicBezTo>
                <a:cubicBezTo>
                  <a:pt x="555" y="62"/>
                  <a:pt x="559" y="76"/>
                  <a:pt x="551" y="81"/>
                </a:cubicBezTo>
                <a:cubicBezTo>
                  <a:pt x="519" y="102"/>
                  <a:pt x="515" y="32"/>
                  <a:pt x="500" y="87"/>
                </a:cubicBezTo>
                <a:close/>
              </a:path>
            </a:pathLst>
          </a:custGeom>
          <a:noFill/>
          <a:ln w="28575" cap="sq" cmpd="sng">
            <a:solidFill>
              <a:srgbClr val="000000"/>
            </a:solidFill>
            <a:prstDash val="solid"/>
            <a:round/>
            <a:headEnd/>
            <a:tailEnd/>
          </a:ln>
          <a:effectLst>
            <a:outerShdw blurRad="63500" dist="25400" dir="5400000" algn="ctr" rotWithShape="0">
              <a:srgbClr val="000000"/>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sp>
        <p:nvSpPr>
          <p:cNvPr id="48" name="Rectangle 4"/>
          <p:cNvSpPr>
            <a:spLocks noChangeArrowheads="1"/>
          </p:cNvSpPr>
          <p:nvPr/>
        </p:nvSpPr>
        <p:spPr bwMode="auto">
          <a:xfrm>
            <a:off x="3556000" y="2619375"/>
            <a:ext cx="1506538" cy="1735138"/>
          </a:xfrm>
          <a:prstGeom prst="rect">
            <a:avLst/>
          </a:prstGeom>
          <a:noFill/>
          <a:ln w="12700" cap="sq">
            <a:solidFill>
              <a:srgbClr val="000000"/>
            </a:solidFill>
            <a:miter lim="800000"/>
            <a:headEnd/>
            <a:tailEnd/>
          </a:ln>
          <a:effectLst>
            <a:outerShdw blurRad="63500" dist="38099" dir="2700000" algn="ctr" rotWithShape="0">
              <a:schemeClr val="bg2">
                <a:alpha val="74998"/>
              </a:schemeClr>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4109" name="Group 5"/>
          <p:cNvGrpSpPr>
            <a:grpSpLocks/>
          </p:cNvGrpSpPr>
          <p:nvPr/>
        </p:nvGrpSpPr>
        <p:grpSpPr bwMode="auto">
          <a:xfrm>
            <a:off x="3448050" y="2619375"/>
            <a:ext cx="1795463" cy="1735138"/>
            <a:chOff x="451" y="1480"/>
            <a:chExt cx="1526" cy="1177"/>
          </a:xfrm>
        </p:grpSpPr>
        <p:sp>
          <p:nvSpPr>
            <p:cNvPr id="4205" name="Line 6"/>
            <p:cNvSpPr>
              <a:spLocks noChangeShapeType="1"/>
            </p:cNvSpPr>
            <p:nvPr/>
          </p:nvSpPr>
          <p:spPr bwMode="auto">
            <a:xfrm>
              <a:off x="543"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6" name="Line 7"/>
            <p:cNvSpPr>
              <a:spLocks noChangeShapeType="1"/>
            </p:cNvSpPr>
            <p:nvPr/>
          </p:nvSpPr>
          <p:spPr bwMode="auto">
            <a:xfrm>
              <a:off x="900"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7" name="Line 8"/>
            <p:cNvSpPr>
              <a:spLocks noChangeShapeType="1"/>
            </p:cNvSpPr>
            <p:nvPr/>
          </p:nvSpPr>
          <p:spPr bwMode="auto">
            <a:xfrm>
              <a:off x="1704"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8" name="Line 9"/>
            <p:cNvSpPr>
              <a:spLocks noChangeShapeType="1"/>
            </p:cNvSpPr>
            <p:nvPr/>
          </p:nvSpPr>
          <p:spPr bwMode="auto">
            <a:xfrm>
              <a:off x="1295"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9" name="Line 10"/>
            <p:cNvSpPr>
              <a:spLocks noChangeShapeType="1"/>
            </p:cNvSpPr>
            <p:nvPr/>
          </p:nvSpPr>
          <p:spPr bwMode="auto">
            <a:xfrm>
              <a:off x="451" y="1874"/>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10" name="Line 11"/>
            <p:cNvSpPr>
              <a:spLocks noChangeShapeType="1"/>
            </p:cNvSpPr>
            <p:nvPr/>
          </p:nvSpPr>
          <p:spPr bwMode="auto">
            <a:xfrm>
              <a:off x="451" y="2313"/>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0" name="Group 12"/>
          <p:cNvGrpSpPr>
            <a:grpSpLocks/>
          </p:cNvGrpSpPr>
          <p:nvPr/>
        </p:nvGrpSpPr>
        <p:grpSpPr bwMode="auto">
          <a:xfrm>
            <a:off x="3865563" y="3368675"/>
            <a:ext cx="84137" cy="144463"/>
            <a:chOff x="2287" y="1874"/>
            <a:chExt cx="285" cy="348"/>
          </a:xfrm>
        </p:grpSpPr>
        <p:sp>
          <p:nvSpPr>
            <p:cNvPr id="4203"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4"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1" name="Group 15"/>
          <p:cNvGrpSpPr>
            <a:grpSpLocks/>
          </p:cNvGrpSpPr>
          <p:nvPr/>
        </p:nvGrpSpPr>
        <p:grpSpPr bwMode="auto">
          <a:xfrm>
            <a:off x="3790950" y="3906838"/>
            <a:ext cx="82550" cy="144462"/>
            <a:chOff x="2287" y="1874"/>
            <a:chExt cx="285" cy="348"/>
          </a:xfrm>
        </p:grpSpPr>
        <p:sp>
          <p:nvSpPr>
            <p:cNvPr id="4201" name="Line 16"/>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2" name="Line 17"/>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2" name="Group 18"/>
          <p:cNvGrpSpPr>
            <a:grpSpLocks/>
          </p:cNvGrpSpPr>
          <p:nvPr/>
        </p:nvGrpSpPr>
        <p:grpSpPr bwMode="auto">
          <a:xfrm>
            <a:off x="4170363" y="3775075"/>
            <a:ext cx="84137" cy="144463"/>
            <a:chOff x="2287" y="1874"/>
            <a:chExt cx="285" cy="348"/>
          </a:xfrm>
        </p:grpSpPr>
        <p:sp>
          <p:nvSpPr>
            <p:cNvPr id="4199" name="Line 19"/>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00" name="Line 20"/>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3" name="Group 21"/>
          <p:cNvGrpSpPr>
            <a:grpSpLocks/>
          </p:cNvGrpSpPr>
          <p:nvPr/>
        </p:nvGrpSpPr>
        <p:grpSpPr bwMode="auto">
          <a:xfrm>
            <a:off x="4562475" y="3327400"/>
            <a:ext cx="84138" cy="144463"/>
            <a:chOff x="2287" y="1874"/>
            <a:chExt cx="285" cy="348"/>
          </a:xfrm>
        </p:grpSpPr>
        <p:sp>
          <p:nvSpPr>
            <p:cNvPr id="4197"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8"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4" name="Group 24"/>
          <p:cNvGrpSpPr>
            <a:grpSpLocks/>
          </p:cNvGrpSpPr>
          <p:nvPr/>
        </p:nvGrpSpPr>
        <p:grpSpPr bwMode="auto">
          <a:xfrm>
            <a:off x="4084638" y="3522663"/>
            <a:ext cx="84137" cy="144462"/>
            <a:chOff x="2287" y="1874"/>
            <a:chExt cx="285" cy="348"/>
          </a:xfrm>
        </p:grpSpPr>
        <p:sp>
          <p:nvSpPr>
            <p:cNvPr id="4195"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6"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5" name="Group 27"/>
          <p:cNvGrpSpPr>
            <a:grpSpLocks/>
          </p:cNvGrpSpPr>
          <p:nvPr/>
        </p:nvGrpSpPr>
        <p:grpSpPr bwMode="auto">
          <a:xfrm>
            <a:off x="3873500" y="3009900"/>
            <a:ext cx="84138" cy="144463"/>
            <a:chOff x="2287" y="1874"/>
            <a:chExt cx="285" cy="348"/>
          </a:xfrm>
        </p:grpSpPr>
        <p:sp>
          <p:nvSpPr>
            <p:cNvPr id="4193" name="Line 2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4" name="Line 2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6" name="Group 30"/>
          <p:cNvGrpSpPr>
            <a:grpSpLocks/>
          </p:cNvGrpSpPr>
          <p:nvPr/>
        </p:nvGrpSpPr>
        <p:grpSpPr bwMode="auto">
          <a:xfrm>
            <a:off x="4552950" y="2767013"/>
            <a:ext cx="84138" cy="144462"/>
            <a:chOff x="2287" y="1874"/>
            <a:chExt cx="285" cy="348"/>
          </a:xfrm>
        </p:grpSpPr>
        <p:sp>
          <p:nvSpPr>
            <p:cNvPr id="4191" name="Line 31"/>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2" name="Line 32"/>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17" name="Group 37"/>
          <p:cNvGrpSpPr>
            <a:grpSpLocks/>
          </p:cNvGrpSpPr>
          <p:nvPr/>
        </p:nvGrpSpPr>
        <p:grpSpPr bwMode="auto">
          <a:xfrm>
            <a:off x="4548188" y="3878263"/>
            <a:ext cx="84137" cy="144462"/>
            <a:chOff x="2287" y="1874"/>
            <a:chExt cx="285" cy="348"/>
          </a:xfrm>
        </p:grpSpPr>
        <p:sp>
          <p:nvSpPr>
            <p:cNvPr id="4189" name="Line 3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0" name="Line 3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118" name="Text Box 61"/>
          <p:cNvSpPr txBox="1">
            <a:spLocks noChangeArrowheads="1"/>
          </p:cNvSpPr>
          <p:nvPr/>
        </p:nvSpPr>
        <p:spPr bwMode="auto">
          <a:xfrm>
            <a:off x="4232275" y="3897313"/>
            <a:ext cx="247650"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19" name="Text Box 62"/>
          <p:cNvSpPr txBox="1">
            <a:spLocks noChangeArrowheads="1"/>
          </p:cNvSpPr>
          <p:nvPr/>
        </p:nvSpPr>
        <p:spPr bwMode="auto">
          <a:xfrm>
            <a:off x="4327525" y="3897313"/>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20" name="Text Box 64"/>
          <p:cNvSpPr txBox="1">
            <a:spLocks noChangeArrowheads="1"/>
          </p:cNvSpPr>
          <p:nvPr/>
        </p:nvSpPr>
        <p:spPr bwMode="auto">
          <a:xfrm>
            <a:off x="4518025" y="3897313"/>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21" name="Text Box 74"/>
          <p:cNvSpPr txBox="1">
            <a:spLocks noChangeArrowheads="1"/>
          </p:cNvSpPr>
          <p:nvPr/>
        </p:nvSpPr>
        <p:spPr bwMode="auto">
          <a:xfrm>
            <a:off x="4613275" y="3786188"/>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22" name="Text Box 84"/>
          <p:cNvSpPr txBox="1">
            <a:spLocks noChangeArrowheads="1"/>
          </p:cNvSpPr>
          <p:nvPr/>
        </p:nvSpPr>
        <p:spPr bwMode="auto">
          <a:xfrm>
            <a:off x="4613275" y="3614738"/>
            <a:ext cx="249238" cy="2460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64" name="Freeform 145" descr="Diagonal para cima clara"/>
          <p:cNvSpPr>
            <a:spLocks/>
          </p:cNvSpPr>
          <p:nvPr/>
        </p:nvSpPr>
        <p:spPr bwMode="auto">
          <a:xfrm>
            <a:off x="3613150" y="2676525"/>
            <a:ext cx="1281113" cy="1543050"/>
          </a:xfrm>
          <a:custGeom>
            <a:avLst/>
            <a:gdLst>
              <a:gd name="T0" fmla="*/ 500 w 1088"/>
              <a:gd name="T1" fmla="*/ 87 h 1047"/>
              <a:gd name="T2" fmla="*/ 237 w 1088"/>
              <a:gd name="T3" fmla="*/ 115 h 1047"/>
              <a:gd name="T4" fmla="*/ 185 w 1088"/>
              <a:gd name="T5" fmla="*/ 178 h 1047"/>
              <a:gd name="T6" fmla="*/ 179 w 1088"/>
              <a:gd name="T7" fmla="*/ 207 h 1047"/>
              <a:gd name="T8" fmla="*/ 162 w 1088"/>
              <a:gd name="T9" fmla="*/ 212 h 1047"/>
              <a:gd name="T10" fmla="*/ 71 w 1088"/>
              <a:gd name="T11" fmla="*/ 264 h 1047"/>
              <a:gd name="T12" fmla="*/ 48 w 1088"/>
              <a:gd name="T13" fmla="*/ 361 h 1047"/>
              <a:gd name="T14" fmla="*/ 25 w 1088"/>
              <a:gd name="T15" fmla="*/ 544 h 1047"/>
              <a:gd name="T16" fmla="*/ 19 w 1088"/>
              <a:gd name="T17" fmla="*/ 641 h 1047"/>
              <a:gd name="T18" fmla="*/ 2 w 1088"/>
              <a:gd name="T19" fmla="*/ 692 h 1047"/>
              <a:gd name="T20" fmla="*/ 25 w 1088"/>
              <a:gd name="T21" fmla="*/ 864 h 1047"/>
              <a:gd name="T22" fmla="*/ 71 w 1088"/>
              <a:gd name="T23" fmla="*/ 875 h 1047"/>
              <a:gd name="T24" fmla="*/ 105 w 1088"/>
              <a:gd name="T25" fmla="*/ 972 h 1047"/>
              <a:gd name="T26" fmla="*/ 265 w 1088"/>
              <a:gd name="T27" fmla="*/ 1012 h 1047"/>
              <a:gd name="T28" fmla="*/ 437 w 1088"/>
              <a:gd name="T29" fmla="*/ 984 h 1047"/>
              <a:gd name="T30" fmla="*/ 448 w 1088"/>
              <a:gd name="T31" fmla="*/ 967 h 1047"/>
              <a:gd name="T32" fmla="*/ 494 w 1088"/>
              <a:gd name="T33" fmla="*/ 955 h 1047"/>
              <a:gd name="T34" fmla="*/ 580 w 1088"/>
              <a:gd name="T35" fmla="*/ 949 h 1047"/>
              <a:gd name="T36" fmla="*/ 660 w 1088"/>
              <a:gd name="T37" fmla="*/ 898 h 1047"/>
              <a:gd name="T38" fmla="*/ 722 w 1088"/>
              <a:gd name="T39" fmla="*/ 921 h 1047"/>
              <a:gd name="T40" fmla="*/ 728 w 1088"/>
              <a:gd name="T41" fmla="*/ 972 h 1047"/>
              <a:gd name="T42" fmla="*/ 774 w 1088"/>
              <a:gd name="T43" fmla="*/ 984 h 1047"/>
              <a:gd name="T44" fmla="*/ 854 w 1088"/>
              <a:gd name="T45" fmla="*/ 1012 h 1047"/>
              <a:gd name="T46" fmla="*/ 934 w 1088"/>
              <a:gd name="T47" fmla="*/ 881 h 1047"/>
              <a:gd name="T48" fmla="*/ 951 w 1088"/>
              <a:gd name="T49" fmla="*/ 847 h 1047"/>
              <a:gd name="T50" fmla="*/ 968 w 1088"/>
              <a:gd name="T51" fmla="*/ 841 h 1047"/>
              <a:gd name="T52" fmla="*/ 934 w 1088"/>
              <a:gd name="T53" fmla="*/ 658 h 1047"/>
              <a:gd name="T54" fmla="*/ 951 w 1088"/>
              <a:gd name="T55" fmla="*/ 561 h 1047"/>
              <a:gd name="T56" fmla="*/ 985 w 1088"/>
              <a:gd name="T57" fmla="*/ 549 h 1047"/>
              <a:gd name="T58" fmla="*/ 1025 w 1088"/>
              <a:gd name="T59" fmla="*/ 504 h 1047"/>
              <a:gd name="T60" fmla="*/ 1048 w 1088"/>
              <a:gd name="T61" fmla="*/ 384 h 1047"/>
              <a:gd name="T62" fmla="*/ 1060 w 1088"/>
              <a:gd name="T63" fmla="*/ 315 h 1047"/>
              <a:gd name="T64" fmla="*/ 1071 w 1088"/>
              <a:gd name="T65" fmla="*/ 241 h 1047"/>
              <a:gd name="T66" fmla="*/ 1054 w 1088"/>
              <a:gd name="T67" fmla="*/ 132 h 1047"/>
              <a:gd name="T68" fmla="*/ 940 w 1088"/>
              <a:gd name="T69" fmla="*/ 98 h 1047"/>
              <a:gd name="T70" fmla="*/ 928 w 1088"/>
              <a:gd name="T71" fmla="*/ 87 h 1047"/>
              <a:gd name="T72" fmla="*/ 922 w 1088"/>
              <a:gd name="T73" fmla="*/ 52 h 1047"/>
              <a:gd name="T74" fmla="*/ 882 w 1088"/>
              <a:gd name="T75" fmla="*/ 47 h 1047"/>
              <a:gd name="T76" fmla="*/ 751 w 1088"/>
              <a:gd name="T77" fmla="*/ 58 h 1047"/>
              <a:gd name="T78" fmla="*/ 734 w 1088"/>
              <a:gd name="T79" fmla="*/ 64 h 1047"/>
              <a:gd name="T80" fmla="*/ 711 w 1088"/>
              <a:gd name="T81" fmla="*/ 104 h 1047"/>
              <a:gd name="T82" fmla="*/ 705 w 1088"/>
              <a:gd name="T83" fmla="*/ 132 h 1047"/>
              <a:gd name="T84" fmla="*/ 671 w 1088"/>
              <a:gd name="T85" fmla="*/ 144 h 1047"/>
              <a:gd name="T86" fmla="*/ 597 w 1088"/>
              <a:gd name="T87" fmla="*/ 121 h 1047"/>
              <a:gd name="T88" fmla="*/ 557 w 1088"/>
              <a:gd name="T89" fmla="*/ 52 h 1047"/>
              <a:gd name="T90" fmla="*/ 551 w 1088"/>
              <a:gd name="T91" fmla="*/ 81 h 1047"/>
              <a:gd name="T92" fmla="*/ 500 w 1088"/>
              <a:gd name="T93" fmla="*/ 8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047">
                <a:moveTo>
                  <a:pt x="500" y="87"/>
                </a:moveTo>
                <a:cubicBezTo>
                  <a:pt x="403" y="114"/>
                  <a:pt x="361" y="111"/>
                  <a:pt x="237" y="115"/>
                </a:cubicBezTo>
                <a:cubicBezTo>
                  <a:pt x="224" y="146"/>
                  <a:pt x="217" y="167"/>
                  <a:pt x="185" y="178"/>
                </a:cubicBezTo>
                <a:cubicBezTo>
                  <a:pt x="183" y="188"/>
                  <a:pt x="185" y="199"/>
                  <a:pt x="179" y="207"/>
                </a:cubicBezTo>
                <a:cubicBezTo>
                  <a:pt x="176" y="212"/>
                  <a:pt x="165" y="207"/>
                  <a:pt x="162" y="212"/>
                </a:cubicBezTo>
                <a:cubicBezTo>
                  <a:pt x="121" y="270"/>
                  <a:pt x="186" y="254"/>
                  <a:pt x="71" y="264"/>
                </a:cubicBezTo>
                <a:cubicBezTo>
                  <a:pt x="60" y="296"/>
                  <a:pt x="59" y="329"/>
                  <a:pt x="48" y="361"/>
                </a:cubicBezTo>
                <a:cubicBezTo>
                  <a:pt x="41" y="537"/>
                  <a:pt x="54" y="462"/>
                  <a:pt x="25" y="544"/>
                </a:cubicBezTo>
                <a:cubicBezTo>
                  <a:pt x="23" y="576"/>
                  <a:pt x="22" y="609"/>
                  <a:pt x="19" y="641"/>
                </a:cubicBezTo>
                <a:cubicBezTo>
                  <a:pt x="17" y="659"/>
                  <a:pt x="2" y="692"/>
                  <a:pt x="2" y="692"/>
                </a:cubicBezTo>
                <a:cubicBezTo>
                  <a:pt x="20" y="743"/>
                  <a:pt x="0" y="827"/>
                  <a:pt x="25" y="864"/>
                </a:cubicBezTo>
                <a:cubicBezTo>
                  <a:pt x="34" y="877"/>
                  <a:pt x="56" y="872"/>
                  <a:pt x="71" y="875"/>
                </a:cubicBezTo>
                <a:cubicBezTo>
                  <a:pt x="89" y="968"/>
                  <a:pt x="63" y="945"/>
                  <a:pt x="105" y="972"/>
                </a:cubicBezTo>
                <a:cubicBezTo>
                  <a:pt x="121" y="1047"/>
                  <a:pt x="202" y="1004"/>
                  <a:pt x="265" y="1012"/>
                </a:cubicBezTo>
                <a:cubicBezTo>
                  <a:pt x="322" y="1003"/>
                  <a:pt x="381" y="998"/>
                  <a:pt x="437" y="984"/>
                </a:cubicBezTo>
                <a:cubicBezTo>
                  <a:pt x="444" y="982"/>
                  <a:pt x="443" y="971"/>
                  <a:pt x="448" y="967"/>
                </a:cubicBezTo>
                <a:cubicBezTo>
                  <a:pt x="454" y="962"/>
                  <a:pt x="492" y="955"/>
                  <a:pt x="494" y="955"/>
                </a:cubicBezTo>
                <a:cubicBezTo>
                  <a:pt x="525" y="963"/>
                  <a:pt x="548" y="954"/>
                  <a:pt x="580" y="949"/>
                </a:cubicBezTo>
                <a:cubicBezTo>
                  <a:pt x="611" y="918"/>
                  <a:pt x="619" y="911"/>
                  <a:pt x="660" y="898"/>
                </a:cubicBezTo>
                <a:cubicBezTo>
                  <a:pt x="681" y="906"/>
                  <a:pt x="707" y="905"/>
                  <a:pt x="722" y="921"/>
                </a:cubicBezTo>
                <a:cubicBezTo>
                  <a:pt x="734" y="934"/>
                  <a:pt x="722" y="956"/>
                  <a:pt x="728" y="972"/>
                </a:cubicBezTo>
                <a:cubicBezTo>
                  <a:pt x="734" y="987"/>
                  <a:pt x="758" y="981"/>
                  <a:pt x="774" y="984"/>
                </a:cubicBezTo>
                <a:cubicBezTo>
                  <a:pt x="785" y="1036"/>
                  <a:pt x="809" y="1019"/>
                  <a:pt x="854" y="1012"/>
                </a:cubicBezTo>
                <a:cubicBezTo>
                  <a:pt x="878" y="945"/>
                  <a:pt x="845" y="899"/>
                  <a:pt x="934" y="881"/>
                </a:cubicBezTo>
                <a:cubicBezTo>
                  <a:pt x="940" y="870"/>
                  <a:pt x="943" y="857"/>
                  <a:pt x="951" y="847"/>
                </a:cubicBezTo>
                <a:cubicBezTo>
                  <a:pt x="955" y="842"/>
                  <a:pt x="968" y="847"/>
                  <a:pt x="968" y="841"/>
                </a:cubicBezTo>
                <a:cubicBezTo>
                  <a:pt x="976" y="750"/>
                  <a:pt x="973" y="718"/>
                  <a:pt x="934" y="658"/>
                </a:cubicBezTo>
                <a:cubicBezTo>
                  <a:pt x="936" y="644"/>
                  <a:pt x="947" y="567"/>
                  <a:pt x="951" y="561"/>
                </a:cubicBezTo>
                <a:cubicBezTo>
                  <a:pt x="958" y="551"/>
                  <a:pt x="985" y="549"/>
                  <a:pt x="985" y="549"/>
                </a:cubicBezTo>
                <a:cubicBezTo>
                  <a:pt x="997" y="533"/>
                  <a:pt x="1016" y="522"/>
                  <a:pt x="1025" y="504"/>
                </a:cubicBezTo>
                <a:cubicBezTo>
                  <a:pt x="1036" y="482"/>
                  <a:pt x="1044" y="411"/>
                  <a:pt x="1048" y="384"/>
                </a:cubicBezTo>
                <a:cubicBezTo>
                  <a:pt x="1052" y="361"/>
                  <a:pt x="1056" y="338"/>
                  <a:pt x="1060" y="315"/>
                </a:cubicBezTo>
                <a:cubicBezTo>
                  <a:pt x="1064" y="290"/>
                  <a:pt x="1071" y="241"/>
                  <a:pt x="1071" y="241"/>
                </a:cubicBezTo>
                <a:cubicBezTo>
                  <a:pt x="1069" y="204"/>
                  <a:pt x="1088" y="146"/>
                  <a:pt x="1054" y="132"/>
                </a:cubicBezTo>
                <a:cubicBezTo>
                  <a:pt x="1017" y="117"/>
                  <a:pt x="940" y="98"/>
                  <a:pt x="940" y="98"/>
                </a:cubicBezTo>
                <a:cubicBezTo>
                  <a:pt x="936" y="94"/>
                  <a:pt x="930" y="92"/>
                  <a:pt x="928" y="87"/>
                </a:cubicBezTo>
                <a:cubicBezTo>
                  <a:pt x="924" y="76"/>
                  <a:pt x="931" y="60"/>
                  <a:pt x="922" y="52"/>
                </a:cubicBezTo>
                <a:cubicBezTo>
                  <a:pt x="912" y="43"/>
                  <a:pt x="895" y="49"/>
                  <a:pt x="882" y="47"/>
                </a:cubicBezTo>
                <a:cubicBezTo>
                  <a:pt x="839" y="0"/>
                  <a:pt x="833" y="31"/>
                  <a:pt x="751" y="58"/>
                </a:cubicBezTo>
                <a:cubicBezTo>
                  <a:pt x="745" y="60"/>
                  <a:pt x="734" y="64"/>
                  <a:pt x="734" y="64"/>
                </a:cubicBezTo>
                <a:cubicBezTo>
                  <a:pt x="728" y="78"/>
                  <a:pt x="717" y="90"/>
                  <a:pt x="711" y="104"/>
                </a:cubicBezTo>
                <a:cubicBezTo>
                  <a:pt x="707" y="113"/>
                  <a:pt x="712" y="125"/>
                  <a:pt x="705" y="132"/>
                </a:cubicBezTo>
                <a:cubicBezTo>
                  <a:pt x="697" y="140"/>
                  <a:pt x="671" y="144"/>
                  <a:pt x="671" y="144"/>
                </a:cubicBezTo>
                <a:cubicBezTo>
                  <a:pt x="637" y="139"/>
                  <a:pt x="627" y="131"/>
                  <a:pt x="597" y="121"/>
                </a:cubicBezTo>
                <a:cubicBezTo>
                  <a:pt x="573" y="91"/>
                  <a:pt x="563" y="89"/>
                  <a:pt x="557" y="52"/>
                </a:cubicBezTo>
                <a:cubicBezTo>
                  <a:pt x="555" y="62"/>
                  <a:pt x="559" y="76"/>
                  <a:pt x="551" y="81"/>
                </a:cubicBezTo>
                <a:cubicBezTo>
                  <a:pt x="519" y="102"/>
                  <a:pt x="515" y="32"/>
                  <a:pt x="500" y="87"/>
                </a:cubicBezTo>
                <a:close/>
              </a:path>
            </a:pathLst>
          </a:custGeom>
          <a:noFill/>
          <a:ln w="28575" cap="sq" cmpd="sng">
            <a:solidFill>
              <a:srgbClr val="000000"/>
            </a:solidFill>
            <a:prstDash val="solid"/>
            <a:round/>
            <a:headEnd/>
            <a:tailEnd/>
          </a:ln>
          <a:effectLst>
            <a:outerShdw blurRad="63500" dist="25400" dir="5400000" algn="ctr" rotWithShape="0">
              <a:srgbClr val="000000"/>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4124" name="Group 86"/>
          <p:cNvGrpSpPr>
            <a:grpSpLocks/>
          </p:cNvGrpSpPr>
          <p:nvPr/>
        </p:nvGrpSpPr>
        <p:grpSpPr bwMode="auto">
          <a:xfrm>
            <a:off x="6065838" y="2662238"/>
            <a:ext cx="1795462" cy="1733550"/>
            <a:chOff x="685800" y="1340825"/>
            <a:chExt cx="4517532" cy="3881107"/>
          </a:xfrm>
        </p:grpSpPr>
        <p:sp>
          <p:nvSpPr>
            <p:cNvPr id="88" name="Rectangle 4"/>
            <p:cNvSpPr>
              <a:spLocks noChangeArrowheads="1"/>
            </p:cNvSpPr>
            <p:nvPr/>
          </p:nvSpPr>
          <p:spPr bwMode="auto">
            <a:xfrm>
              <a:off x="957411" y="1340825"/>
              <a:ext cx="3790573" cy="3881107"/>
            </a:xfrm>
            <a:prstGeom prst="rect">
              <a:avLst/>
            </a:prstGeom>
            <a:noFill/>
            <a:ln w="12700" cap="sq">
              <a:solidFill>
                <a:srgbClr val="000000"/>
              </a:solidFill>
              <a:miter lim="800000"/>
              <a:headEnd/>
              <a:tailEnd/>
            </a:ln>
            <a:effectLst>
              <a:outerShdw blurRad="63500" dist="38099" dir="2700000" algn="ctr" rotWithShape="0">
                <a:schemeClr val="bg2">
                  <a:alpha val="74998"/>
                </a:schemeClr>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nvGrpSpPr>
            <p:cNvPr id="4151" name="Group 5"/>
            <p:cNvGrpSpPr>
              <a:grpSpLocks/>
            </p:cNvGrpSpPr>
            <p:nvPr/>
          </p:nvGrpSpPr>
          <p:grpSpPr bwMode="auto">
            <a:xfrm>
              <a:off x="685800" y="1340825"/>
              <a:ext cx="4517532" cy="3881107"/>
              <a:chOff x="451" y="1480"/>
              <a:chExt cx="1526" cy="1177"/>
            </a:xfrm>
          </p:grpSpPr>
          <p:sp>
            <p:nvSpPr>
              <p:cNvPr id="4183" name="Line 6"/>
              <p:cNvSpPr>
                <a:spLocks noChangeShapeType="1"/>
              </p:cNvSpPr>
              <p:nvPr/>
            </p:nvSpPr>
            <p:spPr bwMode="auto">
              <a:xfrm>
                <a:off x="543"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84" name="Line 7"/>
              <p:cNvSpPr>
                <a:spLocks noChangeShapeType="1"/>
              </p:cNvSpPr>
              <p:nvPr/>
            </p:nvSpPr>
            <p:spPr bwMode="auto">
              <a:xfrm>
                <a:off x="900"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85" name="Line 8"/>
              <p:cNvSpPr>
                <a:spLocks noChangeShapeType="1"/>
              </p:cNvSpPr>
              <p:nvPr/>
            </p:nvSpPr>
            <p:spPr bwMode="auto">
              <a:xfrm>
                <a:off x="1704"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86" name="Line 9"/>
              <p:cNvSpPr>
                <a:spLocks noChangeShapeType="1"/>
              </p:cNvSpPr>
              <p:nvPr/>
            </p:nvSpPr>
            <p:spPr bwMode="auto">
              <a:xfrm>
                <a:off x="1295" y="1480"/>
                <a:ext cx="103" cy="1177"/>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87" name="Line 10"/>
              <p:cNvSpPr>
                <a:spLocks noChangeShapeType="1"/>
              </p:cNvSpPr>
              <p:nvPr/>
            </p:nvSpPr>
            <p:spPr bwMode="auto">
              <a:xfrm>
                <a:off x="451" y="1874"/>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88" name="Line 11"/>
              <p:cNvSpPr>
                <a:spLocks noChangeShapeType="1"/>
              </p:cNvSpPr>
              <p:nvPr/>
            </p:nvSpPr>
            <p:spPr bwMode="auto">
              <a:xfrm>
                <a:off x="451" y="2313"/>
                <a:ext cx="1526" cy="0"/>
              </a:xfrm>
              <a:prstGeom prst="line">
                <a:avLst/>
              </a:prstGeom>
              <a:noFill/>
              <a:ln w="6350">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2" name="Group 12"/>
            <p:cNvGrpSpPr>
              <a:grpSpLocks/>
            </p:cNvGrpSpPr>
            <p:nvPr/>
          </p:nvGrpSpPr>
          <p:grpSpPr bwMode="auto">
            <a:xfrm>
              <a:off x="1517664" y="3457792"/>
              <a:ext cx="210188" cy="323151"/>
              <a:chOff x="2287" y="1874"/>
              <a:chExt cx="285" cy="348"/>
            </a:xfrm>
          </p:grpSpPr>
          <p:sp>
            <p:nvSpPr>
              <p:cNvPr id="4181"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82"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3" name="Group 15"/>
            <p:cNvGrpSpPr>
              <a:grpSpLocks/>
            </p:cNvGrpSpPr>
            <p:nvPr/>
          </p:nvGrpSpPr>
          <p:grpSpPr bwMode="auto">
            <a:xfrm>
              <a:off x="1547268" y="4222802"/>
              <a:ext cx="210188" cy="323151"/>
              <a:chOff x="2287" y="1874"/>
              <a:chExt cx="285" cy="348"/>
            </a:xfrm>
          </p:grpSpPr>
          <p:sp>
            <p:nvSpPr>
              <p:cNvPr id="4179" name="Line 16"/>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80" name="Line 17"/>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4" name="Group 18"/>
            <p:cNvGrpSpPr>
              <a:grpSpLocks/>
            </p:cNvGrpSpPr>
            <p:nvPr/>
          </p:nvGrpSpPr>
          <p:grpSpPr bwMode="auto">
            <a:xfrm>
              <a:off x="2503470" y="3926031"/>
              <a:ext cx="210186" cy="323151"/>
              <a:chOff x="2287" y="1874"/>
              <a:chExt cx="285" cy="348"/>
            </a:xfrm>
          </p:grpSpPr>
          <p:sp>
            <p:nvSpPr>
              <p:cNvPr id="4177" name="Line 19"/>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78" name="Line 20"/>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5" name="Group 21"/>
            <p:cNvGrpSpPr>
              <a:grpSpLocks/>
            </p:cNvGrpSpPr>
            <p:nvPr/>
          </p:nvGrpSpPr>
          <p:grpSpPr bwMode="auto">
            <a:xfrm>
              <a:off x="3489274" y="2923604"/>
              <a:ext cx="210188" cy="323151"/>
              <a:chOff x="2287" y="1874"/>
              <a:chExt cx="285" cy="348"/>
            </a:xfrm>
          </p:grpSpPr>
          <p:sp>
            <p:nvSpPr>
              <p:cNvPr id="4175"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76"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6" name="Group 24"/>
            <p:cNvGrpSpPr>
              <a:grpSpLocks/>
            </p:cNvGrpSpPr>
            <p:nvPr/>
          </p:nvGrpSpPr>
          <p:grpSpPr bwMode="auto">
            <a:xfrm>
              <a:off x="2476826" y="2897224"/>
              <a:ext cx="210188" cy="323151"/>
              <a:chOff x="2287" y="1874"/>
              <a:chExt cx="285" cy="348"/>
            </a:xfrm>
          </p:grpSpPr>
          <p:sp>
            <p:nvSpPr>
              <p:cNvPr id="4173"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74"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7" name="Group 27"/>
            <p:cNvGrpSpPr>
              <a:grpSpLocks/>
            </p:cNvGrpSpPr>
            <p:nvPr/>
          </p:nvGrpSpPr>
          <p:grpSpPr bwMode="auto">
            <a:xfrm>
              <a:off x="1757456" y="2214652"/>
              <a:ext cx="210186" cy="323151"/>
              <a:chOff x="2287" y="1874"/>
              <a:chExt cx="285" cy="348"/>
            </a:xfrm>
          </p:grpSpPr>
          <p:sp>
            <p:nvSpPr>
              <p:cNvPr id="4171" name="Line 2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72" name="Line 2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8" name="Group 30"/>
            <p:cNvGrpSpPr>
              <a:grpSpLocks/>
            </p:cNvGrpSpPr>
            <p:nvPr/>
          </p:nvGrpSpPr>
          <p:grpSpPr bwMode="auto">
            <a:xfrm>
              <a:off x="3465591" y="1670571"/>
              <a:ext cx="210188" cy="323151"/>
              <a:chOff x="2287" y="1874"/>
              <a:chExt cx="285" cy="348"/>
            </a:xfrm>
          </p:grpSpPr>
          <p:sp>
            <p:nvSpPr>
              <p:cNvPr id="4169" name="Line 31"/>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70" name="Line 32"/>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59" name="Group 37"/>
            <p:cNvGrpSpPr>
              <a:grpSpLocks/>
            </p:cNvGrpSpPr>
            <p:nvPr/>
          </p:nvGrpSpPr>
          <p:grpSpPr bwMode="auto">
            <a:xfrm>
              <a:off x="3453750" y="4156853"/>
              <a:ext cx="210188" cy="323151"/>
              <a:chOff x="2287" y="1874"/>
              <a:chExt cx="285" cy="348"/>
            </a:xfrm>
          </p:grpSpPr>
          <p:sp>
            <p:nvSpPr>
              <p:cNvPr id="4167" name="Line 3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68" name="Line 3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160" name="Text Box 61"/>
            <p:cNvSpPr txBox="1">
              <a:spLocks noChangeArrowheads="1"/>
            </p:cNvSpPr>
            <p:nvPr/>
          </p:nvSpPr>
          <p:spPr bwMode="auto">
            <a:xfrm>
              <a:off x="2658663" y="4201192"/>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61" name="Text Box 62"/>
            <p:cNvSpPr txBox="1">
              <a:spLocks noChangeArrowheads="1"/>
            </p:cNvSpPr>
            <p:nvPr/>
          </p:nvSpPr>
          <p:spPr bwMode="auto">
            <a:xfrm>
              <a:off x="2898451" y="4201192"/>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62" name="Text Box 64"/>
            <p:cNvSpPr txBox="1">
              <a:spLocks noChangeArrowheads="1"/>
            </p:cNvSpPr>
            <p:nvPr/>
          </p:nvSpPr>
          <p:spPr bwMode="auto">
            <a:xfrm>
              <a:off x="3378033" y="4201192"/>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63" name="Text Box 74"/>
            <p:cNvSpPr txBox="1">
              <a:spLocks noChangeArrowheads="1"/>
            </p:cNvSpPr>
            <p:nvPr/>
          </p:nvSpPr>
          <p:spPr bwMode="auto">
            <a:xfrm>
              <a:off x="3617824" y="3950585"/>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64" name="Text Box 84"/>
            <p:cNvSpPr txBox="1">
              <a:spLocks noChangeArrowheads="1"/>
            </p:cNvSpPr>
            <p:nvPr/>
          </p:nvSpPr>
          <p:spPr bwMode="auto">
            <a:xfrm>
              <a:off x="3617824" y="3568081"/>
              <a:ext cx="625096" cy="551028"/>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r>
                <a:rPr lang="pt-BR" altLang="en-US" sz="1000">
                  <a:solidFill>
                    <a:srgbClr val="FF3300"/>
                  </a:solidFill>
                  <a:latin typeface="Calibri" charset="0"/>
                </a:rPr>
                <a:t>•</a:t>
              </a:r>
              <a:endParaRPr lang="pt-BR" altLang="en-US" sz="800">
                <a:latin typeface="Calibri" charset="0"/>
              </a:endParaRPr>
            </a:p>
          </p:txBody>
        </p:sp>
        <p:sp>
          <p:nvSpPr>
            <p:cNvPr id="4165" name="Text Box 132"/>
            <p:cNvSpPr txBox="1">
              <a:spLocks noChangeArrowheads="1"/>
            </p:cNvSpPr>
            <p:nvPr/>
          </p:nvSpPr>
          <p:spPr bwMode="auto">
            <a:xfrm>
              <a:off x="1060448" y="2652851"/>
              <a:ext cx="464456" cy="482151"/>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a:spcBef>
                  <a:spcPct val="20000"/>
                </a:spcBef>
              </a:pPr>
              <a:endParaRPr lang="pt-BR" altLang="en-US" sz="800">
                <a:latin typeface="Calibri" charset="0"/>
              </a:endParaRPr>
            </a:p>
          </p:txBody>
        </p:sp>
        <p:sp>
          <p:nvSpPr>
            <p:cNvPr id="104" name="Freeform 145" descr="Diagonal para cima clara"/>
            <p:cNvSpPr>
              <a:spLocks/>
            </p:cNvSpPr>
            <p:nvPr/>
          </p:nvSpPr>
          <p:spPr bwMode="auto">
            <a:xfrm>
              <a:off x="1105198" y="1468774"/>
              <a:ext cx="3219392" cy="3454612"/>
            </a:xfrm>
            <a:custGeom>
              <a:avLst/>
              <a:gdLst>
                <a:gd name="T0" fmla="*/ 500 w 1088"/>
                <a:gd name="T1" fmla="*/ 87 h 1047"/>
                <a:gd name="T2" fmla="*/ 237 w 1088"/>
                <a:gd name="T3" fmla="*/ 115 h 1047"/>
                <a:gd name="T4" fmla="*/ 185 w 1088"/>
                <a:gd name="T5" fmla="*/ 178 h 1047"/>
                <a:gd name="T6" fmla="*/ 179 w 1088"/>
                <a:gd name="T7" fmla="*/ 207 h 1047"/>
                <a:gd name="T8" fmla="*/ 162 w 1088"/>
                <a:gd name="T9" fmla="*/ 212 h 1047"/>
                <a:gd name="T10" fmla="*/ 71 w 1088"/>
                <a:gd name="T11" fmla="*/ 264 h 1047"/>
                <a:gd name="T12" fmla="*/ 48 w 1088"/>
                <a:gd name="T13" fmla="*/ 361 h 1047"/>
                <a:gd name="T14" fmla="*/ 25 w 1088"/>
                <a:gd name="T15" fmla="*/ 544 h 1047"/>
                <a:gd name="T16" fmla="*/ 19 w 1088"/>
                <a:gd name="T17" fmla="*/ 641 h 1047"/>
                <a:gd name="T18" fmla="*/ 2 w 1088"/>
                <a:gd name="T19" fmla="*/ 692 h 1047"/>
                <a:gd name="T20" fmla="*/ 25 w 1088"/>
                <a:gd name="T21" fmla="*/ 864 h 1047"/>
                <a:gd name="T22" fmla="*/ 71 w 1088"/>
                <a:gd name="T23" fmla="*/ 875 h 1047"/>
                <a:gd name="T24" fmla="*/ 105 w 1088"/>
                <a:gd name="T25" fmla="*/ 972 h 1047"/>
                <a:gd name="T26" fmla="*/ 265 w 1088"/>
                <a:gd name="T27" fmla="*/ 1012 h 1047"/>
                <a:gd name="T28" fmla="*/ 437 w 1088"/>
                <a:gd name="T29" fmla="*/ 984 h 1047"/>
                <a:gd name="T30" fmla="*/ 448 w 1088"/>
                <a:gd name="T31" fmla="*/ 967 h 1047"/>
                <a:gd name="T32" fmla="*/ 494 w 1088"/>
                <a:gd name="T33" fmla="*/ 955 h 1047"/>
                <a:gd name="T34" fmla="*/ 580 w 1088"/>
                <a:gd name="T35" fmla="*/ 949 h 1047"/>
                <a:gd name="T36" fmla="*/ 660 w 1088"/>
                <a:gd name="T37" fmla="*/ 898 h 1047"/>
                <a:gd name="T38" fmla="*/ 722 w 1088"/>
                <a:gd name="T39" fmla="*/ 921 h 1047"/>
                <a:gd name="T40" fmla="*/ 728 w 1088"/>
                <a:gd name="T41" fmla="*/ 972 h 1047"/>
                <a:gd name="T42" fmla="*/ 774 w 1088"/>
                <a:gd name="T43" fmla="*/ 984 h 1047"/>
                <a:gd name="T44" fmla="*/ 854 w 1088"/>
                <a:gd name="T45" fmla="*/ 1012 h 1047"/>
                <a:gd name="T46" fmla="*/ 934 w 1088"/>
                <a:gd name="T47" fmla="*/ 881 h 1047"/>
                <a:gd name="T48" fmla="*/ 951 w 1088"/>
                <a:gd name="T49" fmla="*/ 847 h 1047"/>
                <a:gd name="T50" fmla="*/ 968 w 1088"/>
                <a:gd name="T51" fmla="*/ 841 h 1047"/>
                <a:gd name="T52" fmla="*/ 934 w 1088"/>
                <a:gd name="T53" fmla="*/ 658 h 1047"/>
                <a:gd name="T54" fmla="*/ 951 w 1088"/>
                <a:gd name="T55" fmla="*/ 561 h 1047"/>
                <a:gd name="T56" fmla="*/ 985 w 1088"/>
                <a:gd name="T57" fmla="*/ 549 h 1047"/>
                <a:gd name="T58" fmla="*/ 1025 w 1088"/>
                <a:gd name="T59" fmla="*/ 504 h 1047"/>
                <a:gd name="T60" fmla="*/ 1048 w 1088"/>
                <a:gd name="T61" fmla="*/ 384 h 1047"/>
                <a:gd name="T62" fmla="*/ 1060 w 1088"/>
                <a:gd name="T63" fmla="*/ 315 h 1047"/>
                <a:gd name="T64" fmla="*/ 1071 w 1088"/>
                <a:gd name="T65" fmla="*/ 241 h 1047"/>
                <a:gd name="T66" fmla="*/ 1054 w 1088"/>
                <a:gd name="T67" fmla="*/ 132 h 1047"/>
                <a:gd name="T68" fmla="*/ 940 w 1088"/>
                <a:gd name="T69" fmla="*/ 98 h 1047"/>
                <a:gd name="T70" fmla="*/ 928 w 1088"/>
                <a:gd name="T71" fmla="*/ 87 h 1047"/>
                <a:gd name="T72" fmla="*/ 922 w 1088"/>
                <a:gd name="T73" fmla="*/ 52 h 1047"/>
                <a:gd name="T74" fmla="*/ 882 w 1088"/>
                <a:gd name="T75" fmla="*/ 47 h 1047"/>
                <a:gd name="T76" fmla="*/ 751 w 1088"/>
                <a:gd name="T77" fmla="*/ 58 h 1047"/>
                <a:gd name="T78" fmla="*/ 734 w 1088"/>
                <a:gd name="T79" fmla="*/ 64 h 1047"/>
                <a:gd name="T80" fmla="*/ 711 w 1088"/>
                <a:gd name="T81" fmla="*/ 104 h 1047"/>
                <a:gd name="T82" fmla="*/ 705 w 1088"/>
                <a:gd name="T83" fmla="*/ 132 h 1047"/>
                <a:gd name="T84" fmla="*/ 671 w 1088"/>
                <a:gd name="T85" fmla="*/ 144 h 1047"/>
                <a:gd name="T86" fmla="*/ 597 w 1088"/>
                <a:gd name="T87" fmla="*/ 121 h 1047"/>
                <a:gd name="T88" fmla="*/ 557 w 1088"/>
                <a:gd name="T89" fmla="*/ 52 h 1047"/>
                <a:gd name="T90" fmla="*/ 551 w 1088"/>
                <a:gd name="T91" fmla="*/ 81 h 1047"/>
                <a:gd name="T92" fmla="*/ 500 w 1088"/>
                <a:gd name="T93" fmla="*/ 87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8" h="1047">
                  <a:moveTo>
                    <a:pt x="500" y="87"/>
                  </a:moveTo>
                  <a:cubicBezTo>
                    <a:pt x="403" y="114"/>
                    <a:pt x="361" y="111"/>
                    <a:pt x="237" y="115"/>
                  </a:cubicBezTo>
                  <a:cubicBezTo>
                    <a:pt x="224" y="146"/>
                    <a:pt x="217" y="167"/>
                    <a:pt x="185" y="178"/>
                  </a:cubicBezTo>
                  <a:cubicBezTo>
                    <a:pt x="183" y="188"/>
                    <a:pt x="185" y="199"/>
                    <a:pt x="179" y="207"/>
                  </a:cubicBezTo>
                  <a:cubicBezTo>
                    <a:pt x="176" y="212"/>
                    <a:pt x="165" y="207"/>
                    <a:pt x="162" y="212"/>
                  </a:cubicBezTo>
                  <a:cubicBezTo>
                    <a:pt x="121" y="270"/>
                    <a:pt x="186" y="254"/>
                    <a:pt x="71" y="264"/>
                  </a:cubicBezTo>
                  <a:cubicBezTo>
                    <a:pt x="60" y="296"/>
                    <a:pt x="59" y="329"/>
                    <a:pt x="48" y="361"/>
                  </a:cubicBezTo>
                  <a:cubicBezTo>
                    <a:pt x="41" y="537"/>
                    <a:pt x="54" y="462"/>
                    <a:pt x="25" y="544"/>
                  </a:cubicBezTo>
                  <a:cubicBezTo>
                    <a:pt x="23" y="576"/>
                    <a:pt x="22" y="609"/>
                    <a:pt x="19" y="641"/>
                  </a:cubicBezTo>
                  <a:cubicBezTo>
                    <a:pt x="17" y="659"/>
                    <a:pt x="2" y="692"/>
                    <a:pt x="2" y="692"/>
                  </a:cubicBezTo>
                  <a:cubicBezTo>
                    <a:pt x="20" y="743"/>
                    <a:pt x="0" y="827"/>
                    <a:pt x="25" y="864"/>
                  </a:cubicBezTo>
                  <a:cubicBezTo>
                    <a:pt x="34" y="877"/>
                    <a:pt x="56" y="872"/>
                    <a:pt x="71" y="875"/>
                  </a:cubicBezTo>
                  <a:cubicBezTo>
                    <a:pt x="89" y="968"/>
                    <a:pt x="63" y="945"/>
                    <a:pt x="105" y="972"/>
                  </a:cubicBezTo>
                  <a:cubicBezTo>
                    <a:pt x="121" y="1047"/>
                    <a:pt x="202" y="1004"/>
                    <a:pt x="265" y="1012"/>
                  </a:cubicBezTo>
                  <a:cubicBezTo>
                    <a:pt x="322" y="1003"/>
                    <a:pt x="381" y="998"/>
                    <a:pt x="437" y="984"/>
                  </a:cubicBezTo>
                  <a:cubicBezTo>
                    <a:pt x="444" y="982"/>
                    <a:pt x="443" y="971"/>
                    <a:pt x="448" y="967"/>
                  </a:cubicBezTo>
                  <a:cubicBezTo>
                    <a:pt x="454" y="962"/>
                    <a:pt x="492" y="955"/>
                    <a:pt x="494" y="955"/>
                  </a:cubicBezTo>
                  <a:cubicBezTo>
                    <a:pt x="525" y="963"/>
                    <a:pt x="548" y="954"/>
                    <a:pt x="580" y="949"/>
                  </a:cubicBezTo>
                  <a:cubicBezTo>
                    <a:pt x="611" y="918"/>
                    <a:pt x="619" y="911"/>
                    <a:pt x="660" y="898"/>
                  </a:cubicBezTo>
                  <a:cubicBezTo>
                    <a:pt x="681" y="906"/>
                    <a:pt x="707" y="905"/>
                    <a:pt x="722" y="921"/>
                  </a:cubicBezTo>
                  <a:cubicBezTo>
                    <a:pt x="734" y="934"/>
                    <a:pt x="722" y="956"/>
                    <a:pt x="728" y="972"/>
                  </a:cubicBezTo>
                  <a:cubicBezTo>
                    <a:pt x="734" y="987"/>
                    <a:pt x="758" y="981"/>
                    <a:pt x="774" y="984"/>
                  </a:cubicBezTo>
                  <a:cubicBezTo>
                    <a:pt x="785" y="1036"/>
                    <a:pt x="809" y="1019"/>
                    <a:pt x="854" y="1012"/>
                  </a:cubicBezTo>
                  <a:cubicBezTo>
                    <a:pt x="878" y="945"/>
                    <a:pt x="845" y="899"/>
                    <a:pt x="934" y="881"/>
                  </a:cubicBezTo>
                  <a:cubicBezTo>
                    <a:pt x="940" y="870"/>
                    <a:pt x="943" y="857"/>
                    <a:pt x="951" y="847"/>
                  </a:cubicBezTo>
                  <a:cubicBezTo>
                    <a:pt x="955" y="842"/>
                    <a:pt x="968" y="847"/>
                    <a:pt x="968" y="841"/>
                  </a:cubicBezTo>
                  <a:cubicBezTo>
                    <a:pt x="976" y="750"/>
                    <a:pt x="973" y="718"/>
                    <a:pt x="934" y="658"/>
                  </a:cubicBezTo>
                  <a:cubicBezTo>
                    <a:pt x="936" y="644"/>
                    <a:pt x="947" y="567"/>
                    <a:pt x="951" y="561"/>
                  </a:cubicBezTo>
                  <a:cubicBezTo>
                    <a:pt x="958" y="551"/>
                    <a:pt x="985" y="549"/>
                    <a:pt x="985" y="549"/>
                  </a:cubicBezTo>
                  <a:cubicBezTo>
                    <a:pt x="997" y="533"/>
                    <a:pt x="1016" y="522"/>
                    <a:pt x="1025" y="504"/>
                  </a:cubicBezTo>
                  <a:cubicBezTo>
                    <a:pt x="1036" y="482"/>
                    <a:pt x="1044" y="411"/>
                    <a:pt x="1048" y="384"/>
                  </a:cubicBezTo>
                  <a:cubicBezTo>
                    <a:pt x="1052" y="361"/>
                    <a:pt x="1056" y="338"/>
                    <a:pt x="1060" y="315"/>
                  </a:cubicBezTo>
                  <a:cubicBezTo>
                    <a:pt x="1064" y="290"/>
                    <a:pt x="1071" y="241"/>
                    <a:pt x="1071" y="241"/>
                  </a:cubicBezTo>
                  <a:cubicBezTo>
                    <a:pt x="1069" y="204"/>
                    <a:pt x="1088" y="146"/>
                    <a:pt x="1054" y="132"/>
                  </a:cubicBezTo>
                  <a:cubicBezTo>
                    <a:pt x="1017" y="117"/>
                    <a:pt x="940" y="98"/>
                    <a:pt x="940" y="98"/>
                  </a:cubicBezTo>
                  <a:cubicBezTo>
                    <a:pt x="936" y="94"/>
                    <a:pt x="930" y="92"/>
                    <a:pt x="928" y="87"/>
                  </a:cubicBezTo>
                  <a:cubicBezTo>
                    <a:pt x="924" y="76"/>
                    <a:pt x="931" y="60"/>
                    <a:pt x="922" y="52"/>
                  </a:cubicBezTo>
                  <a:cubicBezTo>
                    <a:pt x="912" y="43"/>
                    <a:pt x="895" y="49"/>
                    <a:pt x="882" y="47"/>
                  </a:cubicBezTo>
                  <a:cubicBezTo>
                    <a:pt x="839" y="0"/>
                    <a:pt x="833" y="31"/>
                    <a:pt x="751" y="58"/>
                  </a:cubicBezTo>
                  <a:cubicBezTo>
                    <a:pt x="745" y="60"/>
                    <a:pt x="734" y="64"/>
                    <a:pt x="734" y="64"/>
                  </a:cubicBezTo>
                  <a:cubicBezTo>
                    <a:pt x="728" y="78"/>
                    <a:pt x="717" y="90"/>
                    <a:pt x="711" y="104"/>
                  </a:cubicBezTo>
                  <a:cubicBezTo>
                    <a:pt x="707" y="113"/>
                    <a:pt x="712" y="125"/>
                    <a:pt x="705" y="132"/>
                  </a:cubicBezTo>
                  <a:cubicBezTo>
                    <a:pt x="697" y="140"/>
                    <a:pt x="671" y="144"/>
                    <a:pt x="671" y="144"/>
                  </a:cubicBezTo>
                  <a:cubicBezTo>
                    <a:pt x="637" y="139"/>
                    <a:pt x="627" y="131"/>
                    <a:pt x="597" y="121"/>
                  </a:cubicBezTo>
                  <a:cubicBezTo>
                    <a:pt x="573" y="91"/>
                    <a:pt x="563" y="89"/>
                    <a:pt x="557" y="52"/>
                  </a:cubicBezTo>
                  <a:cubicBezTo>
                    <a:pt x="555" y="62"/>
                    <a:pt x="559" y="76"/>
                    <a:pt x="551" y="81"/>
                  </a:cubicBezTo>
                  <a:cubicBezTo>
                    <a:pt x="519" y="102"/>
                    <a:pt x="515" y="32"/>
                    <a:pt x="500" y="87"/>
                  </a:cubicBezTo>
                  <a:close/>
                </a:path>
              </a:pathLst>
            </a:custGeom>
            <a:noFill/>
            <a:ln w="28575" cap="sq" cmpd="sng">
              <a:solidFill>
                <a:srgbClr val="000000"/>
              </a:solidFill>
              <a:prstDash val="solid"/>
              <a:round/>
              <a:headEnd/>
              <a:tailEnd/>
            </a:ln>
            <a:effectLst>
              <a:outerShdw blurRad="63500" dist="25400" dir="5400000" algn="ctr" rotWithShape="0">
                <a:srgbClr val="000000"/>
              </a:outerShdw>
            </a:effectLst>
            <a:extLst>
              <a:ext uri="{909E8E84-426E-40dd-AFC4-6F175D3DCCD1}"/>
            </a:extLst>
          </p:spPr>
          <p:txBody>
            <a:bodyPr wrap="none" anchor="ctr"/>
            <a:lstStyle/>
            <a:p>
              <a:pPr eaLnBrk="1" fontAlgn="auto" hangingPunct="1">
                <a:spcBef>
                  <a:spcPts val="0"/>
                </a:spcBef>
                <a:spcAft>
                  <a:spcPts val="0"/>
                </a:spcAft>
                <a:defRPr/>
              </a:pPr>
              <a:endParaRPr lang="en-GB">
                <a:latin typeface="+mn-lt"/>
                <a:ea typeface="+mn-ea"/>
                <a:cs typeface="+mn-cs"/>
              </a:endParaRPr>
            </a:p>
          </p:txBody>
        </p:sp>
      </p:grpSp>
      <p:grpSp>
        <p:nvGrpSpPr>
          <p:cNvPr id="4125" name="Group 24"/>
          <p:cNvGrpSpPr>
            <a:grpSpLocks/>
          </p:cNvGrpSpPr>
          <p:nvPr/>
        </p:nvGrpSpPr>
        <p:grpSpPr bwMode="auto">
          <a:xfrm>
            <a:off x="4311650" y="3467100"/>
            <a:ext cx="84138" cy="144463"/>
            <a:chOff x="2287" y="1874"/>
            <a:chExt cx="285" cy="348"/>
          </a:xfrm>
        </p:grpSpPr>
        <p:sp>
          <p:nvSpPr>
            <p:cNvPr id="4148" name="Line 25"/>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9" name="Line 26"/>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26" name="Group 12"/>
          <p:cNvGrpSpPr>
            <a:grpSpLocks/>
          </p:cNvGrpSpPr>
          <p:nvPr/>
        </p:nvGrpSpPr>
        <p:grpSpPr bwMode="auto">
          <a:xfrm>
            <a:off x="3930650" y="3717925"/>
            <a:ext cx="84138" cy="144463"/>
            <a:chOff x="2287" y="1874"/>
            <a:chExt cx="285" cy="348"/>
          </a:xfrm>
        </p:grpSpPr>
        <p:sp>
          <p:nvSpPr>
            <p:cNvPr id="4146" name="Line 13"/>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7" name="Line 14"/>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27" name="Group 30"/>
          <p:cNvGrpSpPr>
            <a:grpSpLocks/>
          </p:cNvGrpSpPr>
          <p:nvPr/>
        </p:nvGrpSpPr>
        <p:grpSpPr bwMode="auto">
          <a:xfrm>
            <a:off x="4705350" y="2919413"/>
            <a:ext cx="84138" cy="144462"/>
            <a:chOff x="2287" y="1874"/>
            <a:chExt cx="285" cy="348"/>
          </a:xfrm>
        </p:grpSpPr>
        <p:sp>
          <p:nvSpPr>
            <p:cNvPr id="4144" name="Line 31"/>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5" name="Line 32"/>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28" name="Group 27"/>
          <p:cNvGrpSpPr>
            <a:grpSpLocks/>
          </p:cNvGrpSpPr>
          <p:nvPr/>
        </p:nvGrpSpPr>
        <p:grpSpPr bwMode="auto">
          <a:xfrm>
            <a:off x="4025900" y="3162300"/>
            <a:ext cx="84138" cy="144463"/>
            <a:chOff x="2287" y="1874"/>
            <a:chExt cx="285" cy="348"/>
          </a:xfrm>
        </p:grpSpPr>
        <p:sp>
          <p:nvSpPr>
            <p:cNvPr id="4142" name="Line 28"/>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3" name="Line 29"/>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29" name="Group 21"/>
          <p:cNvGrpSpPr>
            <a:grpSpLocks/>
          </p:cNvGrpSpPr>
          <p:nvPr/>
        </p:nvGrpSpPr>
        <p:grpSpPr bwMode="auto">
          <a:xfrm>
            <a:off x="4310063" y="3143250"/>
            <a:ext cx="84137" cy="144463"/>
            <a:chOff x="2287" y="1874"/>
            <a:chExt cx="285" cy="348"/>
          </a:xfrm>
        </p:grpSpPr>
        <p:sp>
          <p:nvSpPr>
            <p:cNvPr id="4140" name="Line 22"/>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41" name="Line 23"/>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130" name="Group 18"/>
          <p:cNvGrpSpPr>
            <a:grpSpLocks/>
          </p:cNvGrpSpPr>
          <p:nvPr/>
        </p:nvGrpSpPr>
        <p:grpSpPr bwMode="auto">
          <a:xfrm>
            <a:off x="4498975" y="3729038"/>
            <a:ext cx="84138" cy="144462"/>
            <a:chOff x="2287" y="1874"/>
            <a:chExt cx="285" cy="348"/>
          </a:xfrm>
        </p:grpSpPr>
        <p:sp>
          <p:nvSpPr>
            <p:cNvPr id="4138" name="Line 19"/>
            <p:cNvSpPr>
              <a:spLocks noChangeShapeType="1"/>
            </p:cNvSpPr>
            <p:nvPr/>
          </p:nvSpPr>
          <p:spPr bwMode="auto">
            <a:xfrm flipH="1">
              <a:off x="2287" y="2046"/>
              <a:ext cx="285" cy="0"/>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39" name="Line 20"/>
            <p:cNvSpPr>
              <a:spLocks noChangeShapeType="1"/>
            </p:cNvSpPr>
            <p:nvPr/>
          </p:nvSpPr>
          <p:spPr bwMode="auto">
            <a:xfrm>
              <a:off x="2422" y="1874"/>
              <a:ext cx="0" cy="348"/>
            </a:xfrm>
            <a:prstGeom prst="line">
              <a:avLst/>
            </a:prstGeom>
            <a:noFill/>
            <a:ln w="19050" cap="sq">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131" name="CaixaDeTexto 7"/>
          <p:cNvSpPr txBox="1">
            <a:spLocks noChangeArrowheads="1"/>
          </p:cNvSpPr>
          <p:nvPr/>
        </p:nvSpPr>
        <p:spPr bwMode="auto">
          <a:xfrm>
            <a:off x="720725" y="1260475"/>
            <a:ext cx="7823200" cy="830263"/>
          </a:xfrm>
          <a:prstGeom prst="rect">
            <a:avLst/>
          </a:prstGeom>
          <a:solidFill>
            <a:srgbClr val="D6D6EB">
              <a:alpha val="7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charset="2"/>
              <a:buChar char="n"/>
              <a:defRPr sz="2800">
                <a:solidFill>
                  <a:schemeClr val="tx1"/>
                </a:solidFill>
                <a:latin typeface="Calibri" charset="0"/>
                <a:ea typeface="Geneva" charset="0"/>
                <a:cs typeface="Geneva" charset="0"/>
              </a:defRPr>
            </a:lvl1pPr>
            <a:lvl2pPr marL="742950" indent="-285750">
              <a:spcBef>
                <a:spcPct val="20000"/>
              </a:spcBef>
              <a:buClr>
                <a:schemeClr val="accent2"/>
              </a:buClr>
              <a:buSzPct val="80000"/>
              <a:buFont typeface="Wingdings" charset="2"/>
              <a:buChar char="¨"/>
              <a:defRPr sz="2400">
                <a:solidFill>
                  <a:schemeClr val="tx1"/>
                </a:solidFill>
                <a:latin typeface="Calibri" charset="0"/>
                <a:ea typeface="Geneva" charset="0"/>
                <a:cs typeface="Geneva" charset="0"/>
              </a:defRPr>
            </a:lvl2pPr>
            <a:lvl3pPr marL="1143000" indent="-228600">
              <a:spcBef>
                <a:spcPct val="20000"/>
              </a:spcBef>
              <a:buClr>
                <a:schemeClr val="bg2"/>
              </a:buClr>
              <a:buSzPct val="65000"/>
              <a:buFont typeface="Wingdings" charset="2"/>
              <a:buChar char="n"/>
              <a:defRPr sz="2000">
                <a:solidFill>
                  <a:schemeClr val="tx1"/>
                </a:solidFill>
                <a:latin typeface="Calibri" charset="0"/>
                <a:ea typeface="Geneva" charset="0"/>
                <a:cs typeface="Geneva" charset="0"/>
              </a:defRPr>
            </a:lvl3pPr>
            <a:lvl4pPr marL="1600200" indent="-228600">
              <a:spcBef>
                <a:spcPct val="20000"/>
              </a:spcBef>
              <a:buClr>
                <a:schemeClr val="accent2"/>
              </a:buClr>
              <a:buSzPct val="70000"/>
              <a:buFont typeface="Wingdings" charset="2"/>
              <a:buChar char="¨"/>
              <a:defRPr sz="1600">
                <a:solidFill>
                  <a:schemeClr val="tx1"/>
                </a:solidFill>
                <a:latin typeface="Calibri Regular" charset="0"/>
                <a:ea typeface="Geneva" charset="0"/>
                <a:cs typeface="Geneva" charset="0"/>
              </a:defRPr>
            </a:lvl4pPr>
            <a:lvl5pPr marL="2057400" indent="-228600">
              <a:spcBef>
                <a:spcPct val="20000"/>
              </a:spcBef>
              <a:buClr>
                <a:schemeClr val="bg2"/>
              </a:buClr>
              <a:buFont typeface="Wingdings" charset="2"/>
              <a:buChar char="§"/>
              <a:defRPr sz="2000">
                <a:solidFill>
                  <a:schemeClr val="tx1"/>
                </a:solidFill>
                <a:latin typeface="Calibri Regular" charset="0"/>
                <a:ea typeface="Geneva" charset="0"/>
                <a:cs typeface="Geneva" charset="0"/>
              </a:defRPr>
            </a:lvl5pPr>
            <a:lvl6pPr marL="25146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6pPr>
            <a:lvl7pPr marL="29718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7pPr>
            <a:lvl8pPr marL="34290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8pPr>
            <a:lvl9pPr marL="3886200" indent="-228600" defTabSz="457200" eaLnBrk="0" fontAlgn="base" hangingPunct="0">
              <a:spcBef>
                <a:spcPct val="20000"/>
              </a:spcBef>
              <a:spcAft>
                <a:spcPct val="0"/>
              </a:spcAft>
              <a:buClr>
                <a:schemeClr val="bg2"/>
              </a:buClr>
              <a:buFont typeface="Wingdings" charset="2"/>
              <a:buChar char="§"/>
              <a:defRPr sz="2000">
                <a:solidFill>
                  <a:schemeClr val="tx1"/>
                </a:solidFill>
                <a:latin typeface="Calibri Regular" charset="0"/>
                <a:ea typeface="Geneva" charset="0"/>
                <a:cs typeface="Geneva" charset="0"/>
              </a:defRPr>
            </a:lvl9pPr>
          </a:lstStyle>
          <a:p>
            <a:pPr algn="ctr" eaLnBrk="1" hangingPunct="1">
              <a:spcBef>
                <a:spcPct val="0"/>
              </a:spcBef>
              <a:buClrTx/>
              <a:buSzTx/>
              <a:buFontTx/>
              <a:buNone/>
            </a:pPr>
            <a:r>
              <a:rPr lang="pt-BR" altLang="en-US" sz="2400">
                <a:solidFill>
                  <a:srgbClr val="00005E"/>
                </a:solidFill>
                <a:ea typeface="ヒラギノ角ゴ Pro W3" charset="-128"/>
                <a:cs typeface="Calibri" charset="0"/>
              </a:rPr>
              <a:t>Three fields, same extent, </a:t>
            </a:r>
          </a:p>
          <a:p>
            <a:pPr algn="ctr" eaLnBrk="1" hangingPunct="1">
              <a:spcBef>
                <a:spcPct val="0"/>
              </a:spcBef>
              <a:buClrTx/>
              <a:buSzTx/>
              <a:buFontTx/>
              <a:buNone/>
            </a:pPr>
            <a:r>
              <a:rPr lang="pt-BR" altLang="en-US" sz="2400">
                <a:solidFill>
                  <a:srgbClr val="00005E"/>
                </a:solidFill>
                <a:ea typeface="ヒラギノ角ゴ Pro W3" charset="-128"/>
                <a:cs typeface="Calibri" charset="0"/>
              </a:rPr>
              <a:t>different granularities, different estimators</a:t>
            </a:r>
            <a:r>
              <a:rPr lang="pt-BR" altLang="en-US" sz="2000">
                <a:solidFill>
                  <a:srgbClr val="00005E"/>
                </a:solidFill>
                <a:latin typeface="Consolas" charset="0"/>
                <a:ea typeface="ヒラギノ角ゴ Pro W3" charset="-128"/>
                <a:cs typeface="Linux Libertine O" charset="0"/>
              </a:rPr>
              <a:t> </a:t>
            </a:r>
            <a:endParaRPr lang="pt-BR" altLang="en-US" sz="2000" b="1">
              <a:solidFill>
                <a:srgbClr val="00005E"/>
              </a:solidFill>
              <a:latin typeface="Excellent-Regular" charset="0"/>
              <a:ea typeface="ヒラギノ角ゴ Pro W3" charset="-128"/>
              <a:cs typeface="Linux Libertine O" charset="0"/>
            </a:endParaRPr>
          </a:p>
        </p:txBody>
      </p:sp>
      <p:sp>
        <p:nvSpPr>
          <p:cNvPr id="4132" name="TextBox 1"/>
          <p:cNvSpPr txBox="1">
            <a:spLocks noChangeArrowheads="1"/>
          </p:cNvSpPr>
          <p:nvPr/>
        </p:nvSpPr>
        <p:spPr bwMode="auto">
          <a:xfrm>
            <a:off x="1541463" y="4497388"/>
            <a:ext cx="52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onsolas" charset="0"/>
                <a:ea typeface="Consolas" charset="0"/>
                <a:cs typeface="Consolas" charset="0"/>
              </a:rPr>
              <a:t>f1</a:t>
            </a:r>
          </a:p>
        </p:txBody>
      </p:sp>
      <p:sp>
        <p:nvSpPr>
          <p:cNvPr id="4133" name="TextBox 146"/>
          <p:cNvSpPr txBox="1">
            <a:spLocks noChangeArrowheads="1"/>
          </p:cNvSpPr>
          <p:nvPr/>
        </p:nvSpPr>
        <p:spPr bwMode="auto">
          <a:xfrm>
            <a:off x="4025900" y="4497388"/>
            <a:ext cx="522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onsolas" charset="0"/>
                <a:ea typeface="Consolas" charset="0"/>
                <a:cs typeface="Consolas" charset="0"/>
              </a:rPr>
              <a:t>f2</a:t>
            </a:r>
          </a:p>
        </p:txBody>
      </p:sp>
      <p:sp>
        <p:nvSpPr>
          <p:cNvPr id="4134" name="TextBox 149"/>
          <p:cNvSpPr txBox="1">
            <a:spLocks noChangeArrowheads="1"/>
          </p:cNvSpPr>
          <p:nvPr/>
        </p:nvSpPr>
        <p:spPr bwMode="auto">
          <a:xfrm>
            <a:off x="6683375" y="4489450"/>
            <a:ext cx="5222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onsolas" charset="0"/>
                <a:ea typeface="Consolas" charset="0"/>
                <a:cs typeface="Consolas" charset="0"/>
              </a:rPr>
              <a:t>f3</a:t>
            </a:r>
          </a:p>
        </p:txBody>
      </p:sp>
      <p:graphicFrame>
        <p:nvGraphicFramePr>
          <p:cNvPr id="4135" name="Object 2"/>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226" name="Equation" r:id="rId4" imgW="114300" imgH="165100" progId="Equation.3">
                  <p:embed/>
                </p:oleObj>
              </mc:Choice>
              <mc:Fallback>
                <p:oleObj name="Equation" r:id="rId4" imgW="114300" imgH="1651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36" name="Object 7"/>
          <p:cNvGraphicFramePr>
            <a:graphicFrameLocks noChangeAspect="1"/>
          </p:cNvGraphicFramePr>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227" name="Equation" r:id="rId6" imgW="114300" imgH="165100" progId="Equation.3">
                  <p:embed/>
                </p:oleObj>
              </mc:Choice>
              <mc:Fallback>
                <p:oleObj name="Equation" r:id="rId6" imgW="114300" imgH="1651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37" name="Picture 4" descr="max.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46100" y="5287963"/>
            <a:ext cx="83708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82563" y="3019425"/>
            <a:ext cx="1703387" cy="1951038"/>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800" dirty="0">
                <a:solidFill>
                  <a:srgbClr val="000090"/>
                </a:solidFill>
                <a:latin typeface="Calibri" charset="0"/>
                <a:ea typeface="Calibri" charset="0"/>
                <a:cs typeface="Calibri" charset="0"/>
              </a:rPr>
              <a:t>External Reality</a:t>
            </a:r>
          </a:p>
        </p:txBody>
      </p:sp>
      <p:sp>
        <p:nvSpPr>
          <p:cNvPr id="8" name="Right Arrow 7"/>
          <p:cNvSpPr/>
          <p:nvPr/>
        </p:nvSpPr>
        <p:spPr>
          <a:xfrm>
            <a:off x="2016125" y="3870325"/>
            <a:ext cx="446088" cy="274638"/>
          </a:xfrm>
          <a:prstGeom prst="rightArrow">
            <a:avLst/>
          </a:prstGeom>
          <a:solidFill>
            <a:srgbClr val="DCE6F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libri" charset="0"/>
              <a:ea typeface="Calibri" charset="0"/>
              <a:cs typeface="Calibri" charset="0"/>
            </a:endParaRPr>
          </a:p>
        </p:txBody>
      </p:sp>
      <p:sp>
        <p:nvSpPr>
          <p:cNvPr id="9" name="Rectangle 8"/>
          <p:cNvSpPr/>
          <p:nvPr/>
        </p:nvSpPr>
        <p:spPr>
          <a:xfrm>
            <a:off x="2522538" y="3014663"/>
            <a:ext cx="1758950" cy="1876425"/>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800" dirty="0" err="1">
                <a:solidFill>
                  <a:srgbClr val="000090"/>
                </a:solidFill>
                <a:latin typeface="Calibri" charset="0"/>
                <a:ea typeface="Calibri" charset="0"/>
                <a:cs typeface="Calibri" charset="0"/>
              </a:rPr>
              <a:t>Observ</a:t>
            </a:r>
            <a:r>
              <a:rPr lang="en-US" sz="2800" dirty="0">
                <a:solidFill>
                  <a:srgbClr val="000090"/>
                </a:solidFill>
                <a:latin typeface="Calibri" charset="0"/>
                <a:ea typeface="Calibri" charset="0"/>
                <a:cs typeface="Calibri" charset="0"/>
              </a:rPr>
              <a:t>.</a:t>
            </a:r>
          </a:p>
        </p:txBody>
      </p:sp>
      <p:sp>
        <p:nvSpPr>
          <p:cNvPr id="10" name="Right Arrow 9"/>
          <p:cNvSpPr/>
          <p:nvPr/>
        </p:nvSpPr>
        <p:spPr>
          <a:xfrm>
            <a:off x="4392613" y="3865563"/>
            <a:ext cx="446087" cy="274637"/>
          </a:xfrm>
          <a:prstGeom prst="rightArrow">
            <a:avLst/>
          </a:prstGeom>
          <a:solidFill>
            <a:srgbClr val="DCE6F2"/>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libri" charset="0"/>
              <a:ea typeface="Calibri" charset="0"/>
              <a:cs typeface="Calibri" charset="0"/>
            </a:endParaRPr>
          </a:p>
        </p:txBody>
      </p:sp>
      <p:sp>
        <p:nvSpPr>
          <p:cNvPr id="11" name="Rectangle 10"/>
          <p:cNvSpPr/>
          <p:nvPr/>
        </p:nvSpPr>
        <p:spPr>
          <a:xfrm>
            <a:off x="4913313" y="3009900"/>
            <a:ext cx="1758950" cy="1876425"/>
          </a:xfrm>
          <a:prstGeom prst="rect">
            <a:avLst/>
          </a:prstGeom>
          <a:solidFill>
            <a:srgbClr val="DDE1FF"/>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800" dirty="0">
                <a:solidFill>
                  <a:srgbClr val="000090"/>
                </a:solidFill>
                <a:latin typeface="Calibri" charset="0"/>
                <a:ea typeface="Calibri" charset="0"/>
                <a:cs typeface="Calibri" charset="0"/>
              </a:rPr>
              <a:t>Fields</a:t>
            </a:r>
          </a:p>
        </p:txBody>
      </p:sp>
      <p:sp>
        <p:nvSpPr>
          <p:cNvPr id="12" name="Rectangle 11"/>
          <p:cNvSpPr/>
          <p:nvPr/>
        </p:nvSpPr>
        <p:spPr>
          <a:xfrm>
            <a:off x="7385050" y="1717675"/>
            <a:ext cx="1758950" cy="1817688"/>
          </a:xfrm>
          <a:prstGeom prst="rect">
            <a:avLst/>
          </a:prstGeom>
          <a:solidFill>
            <a:srgbClr val="DDE1FF"/>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800" dirty="0">
                <a:solidFill>
                  <a:srgbClr val="000090"/>
                </a:solidFill>
                <a:latin typeface="Calibri" charset="0"/>
                <a:ea typeface="Calibri" charset="0"/>
                <a:cs typeface="Calibri" charset="0"/>
              </a:rPr>
              <a:t>Objects</a:t>
            </a:r>
          </a:p>
        </p:txBody>
      </p:sp>
      <p:sp>
        <p:nvSpPr>
          <p:cNvPr id="13" name="Rectangle 12"/>
          <p:cNvSpPr/>
          <p:nvPr/>
        </p:nvSpPr>
        <p:spPr>
          <a:xfrm>
            <a:off x="7385050" y="4981575"/>
            <a:ext cx="1758950" cy="1733550"/>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2800" dirty="0">
                <a:solidFill>
                  <a:srgbClr val="000090"/>
                </a:solidFill>
                <a:latin typeface="Calibri" charset="0"/>
                <a:ea typeface="Calibri" charset="0"/>
                <a:cs typeface="Calibri" charset="0"/>
              </a:rPr>
              <a:t>Events</a:t>
            </a:r>
          </a:p>
        </p:txBody>
      </p:sp>
      <p:sp>
        <p:nvSpPr>
          <p:cNvPr id="15" name="Right Arrow 14"/>
          <p:cNvSpPr/>
          <p:nvPr/>
        </p:nvSpPr>
        <p:spPr>
          <a:xfrm rot="9106939">
            <a:off x="6610350" y="3346450"/>
            <a:ext cx="839788" cy="325438"/>
          </a:xfrm>
          <a:prstGeom prst="rightArrow">
            <a:avLst/>
          </a:prstGeom>
          <a:solidFill>
            <a:srgbClr val="DDE1FF"/>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libri" charset="0"/>
              <a:ea typeface="Calibri" charset="0"/>
              <a:cs typeface="Calibri" charset="0"/>
            </a:endParaRPr>
          </a:p>
        </p:txBody>
      </p:sp>
      <p:sp>
        <p:nvSpPr>
          <p:cNvPr id="16" name="Right Arrow 15"/>
          <p:cNvSpPr/>
          <p:nvPr/>
        </p:nvSpPr>
        <p:spPr>
          <a:xfrm rot="12705522">
            <a:off x="6629400" y="4567238"/>
            <a:ext cx="839788" cy="327025"/>
          </a:xfrm>
          <a:prstGeom prst="rightArrow">
            <a:avLst/>
          </a:prstGeom>
          <a:solidFill>
            <a:srgbClr val="DDE1FF"/>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libri" charset="0"/>
              <a:ea typeface="Calibri" charset="0"/>
              <a:cs typeface="Calibri" charset="0"/>
            </a:endParaRPr>
          </a:p>
        </p:txBody>
      </p:sp>
      <p:sp>
        <p:nvSpPr>
          <p:cNvPr id="17" name="Up-Down Arrow 16"/>
          <p:cNvSpPr/>
          <p:nvPr/>
        </p:nvSpPr>
        <p:spPr>
          <a:xfrm>
            <a:off x="8115300" y="3538538"/>
            <a:ext cx="320675" cy="1295400"/>
          </a:xfrm>
          <a:prstGeom prst="upDownArrow">
            <a:avLst/>
          </a:prstGeom>
          <a:solidFill>
            <a:srgbClr val="DDE1FF"/>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latin typeface="Calibri" charset="0"/>
              <a:ea typeface="Calibri" charset="0"/>
              <a:cs typeface="Calibri" charset="0"/>
            </a:endParaRPr>
          </a:p>
        </p:txBody>
      </p:sp>
      <p:sp>
        <p:nvSpPr>
          <p:cNvPr id="53259" name="Rectangle 157"/>
          <p:cNvSpPr txBox="1">
            <a:spLocks noChangeArrowheads="1"/>
          </p:cNvSpPr>
          <p:nvPr/>
        </p:nvSpPr>
        <p:spPr bwMode="auto">
          <a:xfrm>
            <a:off x="0" y="0"/>
            <a:ext cx="9144000" cy="1374775"/>
          </a:xfrm>
          <a:prstGeom prst="rect">
            <a:avLst/>
          </a:prstGeom>
          <a:solidFill>
            <a:srgbClr val="E8E8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algn="ctr" eaLnBrk="1" hangingPunct="1"/>
            <a:r>
              <a:rPr altLang="en-US" sz="3200" noProof="1">
                <a:solidFill>
                  <a:srgbClr val="000090"/>
                </a:solidFill>
                <a:latin typeface="Calibri" charset="0"/>
                <a:ea typeface="Calibri" charset="0"/>
                <a:cs typeface="Calibri" charset="0"/>
              </a:rPr>
              <a:t>Conjecture 6: </a:t>
            </a:r>
            <a:r>
              <a:rPr altLang="en-US" sz="3200" noProof="1">
                <a:solidFill>
                  <a:srgbClr val="800000"/>
                </a:solidFill>
                <a:latin typeface="Calibri" charset="0"/>
                <a:ea typeface="Calibri" charset="0"/>
                <a:cs typeface="Calibri" charset="0"/>
              </a:rPr>
              <a:t>Properties of objects and events of reality can be expressed as fields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altLang="en-US">
                <a:latin typeface="Calibri" charset="0"/>
              </a:rPr>
              <a:t>A catch-all concept in geospatial ontologies</a:t>
            </a:r>
          </a:p>
        </p:txBody>
      </p:sp>
      <p:sp>
        <p:nvSpPr>
          <p:cNvPr id="12290" name="Rectangle 2"/>
          <p:cNvSpPr>
            <a:spLocks noChangeArrowheads="1"/>
          </p:cNvSpPr>
          <p:nvPr/>
        </p:nvSpPr>
        <p:spPr bwMode="auto">
          <a:xfrm>
            <a:off x="3338513" y="2986088"/>
            <a:ext cx="2368550" cy="1300162"/>
          </a:xfrm>
          <a:prstGeom prst="rect">
            <a:avLst/>
          </a:prstGeom>
          <a:solidFill>
            <a:srgbClr val="D3EFA7"/>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r>
              <a:rPr lang="en-US" altLang="en-US" sz="2800">
                <a:latin typeface="Calibri" charset="0"/>
                <a:ea typeface="Calibri" charset="0"/>
                <a:cs typeface="Calibri" charset="0"/>
              </a:rPr>
              <a:t>Object</a:t>
            </a:r>
          </a:p>
        </p:txBody>
      </p:sp>
      <p:sp>
        <p:nvSpPr>
          <p:cNvPr id="4" name="Oval 3"/>
          <p:cNvSpPr/>
          <p:nvPr/>
        </p:nvSpPr>
        <p:spPr bwMode="auto">
          <a:xfrm>
            <a:off x="1046163" y="1619250"/>
            <a:ext cx="1719262" cy="1068388"/>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”Amazon</a:t>
            </a:r>
          </a:p>
          <a:p>
            <a:pPr algn="ctr" defTabSz="914400" eaLnBrk="1" hangingPunct="1">
              <a:defRPr/>
            </a:pPr>
            <a:r>
              <a:rPr lang="en-US" sz="2400" dirty="0">
                <a:latin typeface="Calibri" charset="0"/>
                <a:ea typeface="Calibri" charset="0"/>
                <a:cs typeface="Calibri" charset="0"/>
              </a:rPr>
              <a:t>forest”</a:t>
            </a:r>
          </a:p>
        </p:txBody>
      </p:sp>
      <p:sp>
        <p:nvSpPr>
          <p:cNvPr id="5" name="Oval 4"/>
          <p:cNvSpPr/>
          <p:nvPr/>
        </p:nvSpPr>
        <p:spPr bwMode="auto">
          <a:xfrm>
            <a:off x="3656013" y="1606550"/>
            <a:ext cx="1717675" cy="1068388"/>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”Barack </a:t>
            </a:r>
          </a:p>
          <a:p>
            <a:pPr algn="ctr" defTabSz="914400" eaLnBrk="1" hangingPunct="1">
              <a:defRPr/>
            </a:pPr>
            <a:r>
              <a:rPr lang="en-US" sz="2400" dirty="0">
                <a:latin typeface="Calibri" charset="0"/>
                <a:ea typeface="Calibri" charset="0"/>
                <a:cs typeface="Calibri" charset="0"/>
              </a:rPr>
              <a:t>Obama”</a:t>
            </a:r>
          </a:p>
        </p:txBody>
      </p:sp>
      <p:sp>
        <p:nvSpPr>
          <p:cNvPr id="6" name="Oval 5"/>
          <p:cNvSpPr/>
          <p:nvPr/>
        </p:nvSpPr>
        <p:spPr bwMode="auto">
          <a:xfrm>
            <a:off x="6253163" y="1538288"/>
            <a:ext cx="1719262" cy="1068387"/>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”Linux”</a:t>
            </a:r>
          </a:p>
        </p:txBody>
      </p:sp>
      <p:sp>
        <p:nvSpPr>
          <p:cNvPr id="7" name="Oval 6"/>
          <p:cNvSpPr/>
          <p:nvPr/>
        </p:nvSpPr>
        <p:spPr bwMode="auto">
          <a:xfrm>
            <a:off x="968375" y="3170238"/>
            <a:ext cx="1717675" cy="1069975"/>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”hurricane </a:t>
            </a:r>
          </a:p>
          <a:p>
            <a:pPr algn="ctr" defTabSz="914400" eaLnBrk="1" hangingPunct="1">
              <a:defRPr/>
            </a:pPr>
            <a:r>
              <a:rPr lang="en-US" sz="2400" dirty="0">
                <a:latin typeface="Calibri" charset="0"/>
                <a:ea typeface="Calibri" charset="0"/>
                <a:cs typeface="Calibri" charset="0"/>
              </a:rPr>
              <a:t>Katrina”</a:t>
            </a:r>
          </a:p>
        </p:txBody>
      </p:sp>
      <p:sp>
        <p:nvSpPr>
          <p:cNvPr id="8" name="Oval 7"/>
          <p:cNvSpPr/>
          <p:nvPr/>
        </p:nvSpPr>
        <p:spPr bwMode="auto">
          <a:xfrm>
            <a:off x="6318250" y="3057525"/>
            <a:ext cx="1719263" cy="1068388"/>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”Mont Blanc”</a:t>
            </a:r>
          </a:p>
        </p:txBody>
      </p:sp>
      <p:sp>
        <p:nvSpPr>
          <p:cNvPr id="9" name="Oval 8"/>
          <p:cNvSpPr/>
          <p:nvPr/>
        </p:nvSpPr>
        <p:spPr bwMode="auto">
          <a:xfrm>
            <a:off x="1042988" y="4778375"/>
            <a:ext cx="1719262" cy="1068388"/>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”Germany”</a:t>
            </a:r>
          </a:p>
        </p:txBody>
      </p:sp>
      <p:sp>
        <p:nvSpPr>
          <p:cNvPr id="10" name="Oval 9"/>
          <p:cNvSpPr/>
          <p:nvPr/>
        </p:nvSpPr>
        <p:spPr bwMode="auto">
          <a:xfrm>
            <a:off x="3695700" y="4781550"/>
            <a:ext cx="1625600" cy="1095375"/>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”Artic ice”</a:t>
            </a:r>
          </a:p>
        </p:txBody>
      </p:sp>
      <p:sp>
        <p:nvSpPr>
          <p:cNvPr id="11" name="Oval 10"/>
          <p:cNvSpPr/>
          <p:nvPr/>
        </p:nvSpPr>
        <p:spPr bwMode="auto">
          <a:xfrm>
            <a:off x="6392863" y="4668838"/>
            <a:ext cx="1625600" cy="1096962"/>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”Adige </a:t>
            </a:r>
          </a:p>
          <a:p>
            <a:pPr algn="ctr" defTabSz="914400" eaLnBrk="1" hangingPunct="1">
              <a:defRPr/>
            </a:pPr>
            <a:r>
              <a:rPr lang="en-US" sz="2400" dirty="0">
                <a:latin typeface="Calibri" charset="0"/>
                <a:ea typeface="Calibri" charset="0"/>
                <a:cs typeface="Calibri" charset="0"/>
              </a:rPr>
              <a:t>river”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altLang="en-US">
                <a:latin typeface="Calibri" charset="0"/>
              </a:rPr>
              <a:t>What’s in an geospatial object?</a:t>
            </a:r>
          </a:p>
        </p:txBody>
      </p:sp>
      <p:sp>
        <p:nvSpPr>
          <p:cNvPr id="13314" name="Rectangle 2"/>
          <p:cNvSpPr>
            <a:spLocks noChangeArrowheads="1"/>
          </p:cNvSpPr>
          <p:nvPr/>
        </p:nvSpPr>
        <p:spPr bwMode="auto">
          <a:xfrm>
            <a:off x="3360738" y="1563688"/>
            <a:ext cx="2368550" cy="1300162"/>
          </a:xfrm>
          <a:prstGeom prst="rect">
            <a:avLst/>
          </a:prstGeom>
          <a:solidFill>
            <a:srgbClr val="D3EFA7"/>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r>
              <a:rPr lang="en-US" altLang="en-US" sz="2800">
                <a:latin typeface="Calibri" charset="0"/>
                <a:ea typeface="Calibri" charset="0"/>
                <a:cs typeface="Calibri" charset="0"/>
              </a:rPr>
              <a:t>Object</a:t>
            </a:r>
          </a:p>
        </p:txBody>
      </p:sp>
      <p:sp>
        <p:nvSpPr>
          <p:cNvPr id="7" name="Oval 6"/>
          <p:cNvSpPr/>
          <p:nvPr/>
        </p:nvSpPr>
        <p:spPr bwMode="auto">
          <a:xfrm>
            <a:off x="749300" y="3448050"/>
            <a:ext cx="2203450" cy="1584325"/>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Spatiotemporal </a:t>
            </a:r>
          </a:p>
          <a:p>
            <a:pPr algn="ctr" defTabSz="914400" eaLnBrk="1" hangingPunct="1">
              <a:defRPr/>
            </a:pPr>
            <a:r>
              <a:rPr lang="en-US" sz="2400" dirty="0">
                <a:latin typeface="Calibri" charset="0"/>
                <a:ea typeface="Calibri" charset="0"/>
                <a:cs typeface="Calibri" charset="0"/>
              </a:rPr>
              <a:t>support</a:t>
            </a:r>
          </a:p>
        </p:txBody>
      </p:sp>
      <p:sp>
        <p:nvSpPr>
          <p:cNvPr id="8" name="Oval 7"/>
          <p:cNvSpPr/>
          <p:nvPr/>
        </p:nvSpPr>
        <p:spPr bwMode="auto">
          <a:xfrm>
            <a:off x="3316288" y="3548063"/>
            <a:ext cx="2466975" cy="1420812"/>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Observable </a:t>
            </a:r>
          </a:p>
          <a:p>
            <a:pPr algn="ctr" defTabSz="914400" eaLnBrk="1" hangingPunct="1">
              <a:defRPr/>
            </a:pPr>
            <a:r>
              <a:rPr lang="en-US" sz="2400" dirty="0">
                <a:latin typeface="Calibri" charset="0"/>
                <a:ea typeface="Calibri" charset="0"/>
                <a:cs typeface="Calibri" charset="0"/>
              </a:rPr>
              <a:t>properties</a:t>
            </a:r>
          </a:p>
        </p:txBody>
      </p:sp>
      <p:sp>
        <p:nvSpPr>
          <p:cNvPr id="12" name="Oval 11"/>
          <p:cNvSpPr/>
          <p:nvPr/>
        </p:nvSpPr>
        <p:spPr bwMode="auto">
          <a:xfrm>
            <a:off x="6178550" y="3490913"/>
            <a:ext cx="2468563" cy="1420812"/>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Inferred </a:t>
            </a:r>
          </a:p>
          <a:p>
            <a:pPr algn="ctr" defTabSz="914400" eaLnBrk="1" hangingPunct="1">
              <a:defRPr/>
            </a:pPr>
            <a:r>
              <a:rPr lang="en-US" sz="2400" dirty="0">
                <a:latin typeface="Calibri" charset="0"/>
                <a:ea typeface="Calibri" charset="0"/>
                <a:cs typeface="Calibri" charset="0"/>
              </a:rPr>
              <a:t>properties</a:t>
            </a:r>
          </a:p>
        </p:txBody>
      </p:sp>
      <p:cxnSp>
        <p:nvCxnSpPr>
          <p:cNvPr id="13318" name="Straight Arrow Connector 13"/>
          <p:cNvCxnSpPr>
            <a:cxnSpLocks noChangeShapeType="1"/>
          </p:cNvCxnSpPr>
          <p:nvPr/>
        </p:nvCxnSpPr>
        <p:spPr bwMode="auto">
          <a:xfrm flipH="1">
            <a:off x="2468563" y="2841625"/>
            <a:ext cx="914400" cy="695325"/>
          </a:xfrm>
          <a:prstGeom prst="straightConnector1">
            <a:avLst/>
          </a:prstGeom>
          <a:noFill/>
          <a:ln w="57150">
            <a:solidFill>
              <a:schemeClr val="tx1"/>
            </a:solidFill>
            <a:miter lim="800000"/>
            <a:headEnd/>
            <a:tailEnd type="triangle" w="med" len="med"/>
          </a:ln>
        </p:spPr>
      </p:cxnSp>
      <p:cxnSp>
        <p:nvCxnSpPr>
          <p:cNvPr id="13319" name="Straight Arrow Connector 15"/>
          <p:cNvCxnSpPr>
            <a:cxnSpLocks noChangeShapeType="1"/>
            <a:stCxn id="13314" idx="2"/>
            <a:endCxn id="8" idx="0"/>
          </p:cNvCxnSpPr>
          <p:nvPr/>
        </p:nvCxnSpPr>
        <p:spPr bwMode="auto">
          <a:xfrm>
            <a:off x="4545013" y="2863850"/>
            <a:ext cx="4762" cy="684213"/>
          </a:xfrm>
          <a:prstGeom prst="straightConnector1">
            <a:avLst/>
          </a:prstGeom>
          <a:noFill/>
          <a:ln w="57150">
            <a:solidFill>
              <a:schemeClr val="tx1"/>
            </a:solidFill>
            <a:miter lim="800000"/>
            <a:headEnd/>
            <a:tailEnd type="triangle" w="med" len="med"/>
          </a:ln>
        </p:spPr>
      </p:cxnSp>
      <p:cxnSp>
        <p:nvCxnSpPr>
          <p:cNvPr id="13320" name="Straight Arrow Connector 19"/>
          <p:cNvCxnSpPr>
            <a:cxnSpLocks noChangeShapeType="1"/>
            <a:endCxn id="12" idx="1"/>
          </p:cNvCxnSpPr>
          <p:nvPr/>
        </p:nvCxnSpPr>
        <p:spPr bwMode="auto">
          <a:xfrm>
            <a:off x="5772150" y="2852738"/>
            <a:ext cx="768350" cy="846137"/>
          </a:xfrm>
          <a:prstGeom prst="straightConnector1">
            <a:avLst/>
          </a:prstGeom>
          <a:noFill/>
          <a:ln w="57150">
            <a:solidFill>
              <a:schemeClr val="tx1"/>
            </a:solidFill>
            <a:miter lim="800000"/>
            <a:headEnd/>
            <a:tailEnd type="triangle" w="med" len="med"/>
          </a:ln>
        </p:spPr>
      </p:cxnSp>
      <p:cxnSp>
        <p:nvCxnSpPr>
          <p:cNvPr id="13321" name="Curved Connector 24"/>
          <p:cNvCxnSpPr>
            <a:cxnSpLocks noChangeShapeType="1"/>
            <a:stCxn id="7" idx="4"/>
            <a:endCxn id="8" idx="4"/>
          </p:cNvCxnSpPr>
          <p:nvPr/>
        </p:nvCxnSpPr>
        <p:spPr bwMode="auto">
          <a:xfrm rot="5400000" flipH="1" flipV="1">
            <a:off x="3168650" y="3651250"/>
            <a:ext cx="63500" cy="2698750"/>
          </a:xfrm>
          <a:prstGeom prst="curvedConnector3">
            <a:avLst>
              <a:gd name="adj1" fmla="val -355708"/>
            </a:avLst>
          </a:prstGeom>
          <a:noFill/>
          <a:ln w="57150">
            <a:solidFill>
              <a:schemeClr val="tx1"/>
            </a:solidFill>
            <a:miter lim="800000"/>
            <a:headEnd/>
            <a:tailEnd type="triangle" w="med" len="med"/>
          </a:ln>
        </p:spPr>
      </p:cxnSp>
      <p:cxnSp>
        <p:nvCxnSpPr>
          <p:cNvPr id="13322" name="Curved Connector 28"/>
          <p:cNvCxnSpPr>
            <a:cxnSpLocks noChangeShapeType="1"/>
            <a:stCxn id="7" idx="4"/>
            <a:endCxn id="12" idx="4"/>
          </p:cNvCxnSpPr>
          <p:nvPr/>
        </p:nvCxnSpPr>
        <p:spPr bwMode="auto">
          <a:xfrm rot="5400000" flipH="1" flipV="1">
            <a:off x="4571207" y="2191543"/>
            <a:ext cx="120650" cy="5561013"/>
          </a:xfrm>
          <a:prstGeom prst="curvedConnector3">
            <a:avLst>
              <a:gd name="adj1" fmla="val -834083"/>
            </a:avLst>
          </a:prstGeom>
          <a:noFill/>
          <a:ln w="57150">
            <a:solidFill>
              <a:schemeClr val="tx1"/>
            </a:solidFill>
            <a:miter lim="800000"/>
            <a:headEnd/>
            <a:tailEnd type="triangl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a:latin typeface="Calibri" charset="0"/>
              </a:rPr>
              <a:t>What’s in an geospatial object?</a:t>
            </a:r>
          </a:p>
        </p:txBody>
      </p:sp>
      <p:sp>
        <p:nvSpPr>
          <p:cNvPr id="14338" name="Rectangle 2"/>
          <p:cNvSpPr>
            <a:spLocks noChangeArrowheads="1"/>
          </p:cNvSpPr>
          <p:nvPr/>
        </p:nvSpPr>
        <p:spPr bwMode="auto">
          <a:xfrm>
            <a:off x="3360738" y="1563688"/>
            <a:ext cx="2368550" cy="1300162"/>
          </a:xfrm>
          <a:prstGeom prst="rect">
            <a:avLst/>
          </a:prstGeom>
          <a:solidFill>
            <a:srgbClr val="D3EFA7"/>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r>
              <a:rPr lang="en-US" altLang="en-US" sz="2800">
                <a:latin typeface="Calibri" charset="0"/>
                <a:ea typeface="Calibri" charset="0"/>
                <a:cs typeface="Calibri" charset="0"/>
              </a:rPr>
              <a:t>Object</a:t>
            </a:r>
          </a:p>
        </p:txBody>
      </p:sp>
      <p:sp>
        <p:nvSpPr>
          <p:cNvPr id="7" name="Oval 6"/>
          <p:cNvSpPr/>
          <p:nvPr/>
        </p:nvSpPr>
        <p:spPr bwMode="auto">
          <a:xfrm>
            <a:off x="749300" y="3448050"/>
            <a:ext cx="2203450" cy="1584325"/>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Spatiotemporal </a:t>
            </a:r>
          </a:p>
          <a:p>
            <a:pPr algn="ctr" defTabSz="914400" eaLnBrk="1" hangingPunct="1">
              <a:defRPr/>
            </a:pPr>
            <a:r>
              <a:rPr lang="en-US" sz="2400" dirty="0">
                <a:latin typeface="Calibri" charset="0"/>
                <a:ea typeface="Calibri" charset="0"/>
                <a:cs typeface="Calibri" charset="0"/>
              </a:rPr>
              <a:t>support</a:t>
            </a:r>
          </a:p>
        </p:txBody>
      </p:sp>
      <p:sp>
        <p:nvSpPr>
          <p:cNvPr id="8" name="Oval 7"/>
          <p:cNvSpPr/>
          <p:nvPr/>
        </p:nvSpPr>
        <p:spPr bwMode="auto">
          <a:xfrm>
            <a:off x="3316288" y="3548063"/>
            <a:ext cx="2466975" cy="1420812"/>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Observable </a:t>
            </a:r>
          </a:p>
          <a:p>
            <a:pPr algn="ctr" defTabSz="914400" eaLnBrk="1" hangingPunct="1">
              <a:defRPr/>
            </a:pPr>
            <a:r>
              <a:rPr lang="en-US" sz="2400" dirty="0">
                <a:latin typeface="Calibri" charset="0"/>
                <a:ea typeface="Calibri" charset="0"/>
                <a:cs typeface="Calibri" charset="0"/>
              </a:rPr>
              <a:t>properties</a:t>
            </a:r>
          </a:p>
        </p:txBody>
      </p:sp>
      <p:sp>
        <p:nvSpPr>
          <p:cNvPr id="12" name="Oval 11"/>
          <p:cNvSpPr/>
          <p:nvPr/>
        </p:nvSpPr>
        <p:spPr bwMode="auto">
          <a:xfrm>
            <a:off x="6178550" y="3490913"/>
            <a:ext cx="2468563" cy="1420812"/>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Inferred </a:t>
            </a:r>
          </a:p>
          <a:p>
            <a:pPr algn="ctr" defTabSz="914400" eaLnBrk="1" hangingPunct="1">
              <a:defRPr/>
            </a:pPr>
            <a:r>
              <a:rPr lang="en-US" sz="2400" dirty="0">
                <a:latin typeface="Calibri" charset="0"/>
                <a:ea typeface="Calibri" charset="0"/>
                <a:cs typeface="Calibri" charset="0"/>
              </a:rPr>
              <a:t>properties</a:t>
            </a:r>
          </a:p>
        </p:txBody>
      </p:sp>
      <p:cxnSp>
        <p:nvCxnSpPr>
          <p:cNvPr id="14342" name="Straight Arrow Connector 13"/>
          <p:cNvCxnSpPr>
            <a:cxnSpLocks noChangeShapeType="1"/>
          </p:cNvCxnSpPr>
          <p:nvPr/>
        </p:nvCxnSpPr>
        <p:spPr bwMode="auto">
          <a:xfrm flipH="1">
            <a:off x="2468563" y="2841625"/>
            <a:ext cx="914400" cy="695325"/>
          </a:xfrm>
          <a:prstGeom prst="straightConnector1">
            <a:avLst/>
          </a:prstGeom>
          <a:noFill/>
          <a:ln w="57150">
            <a:solidFill>
              <a:schemeClr val="tx1"/>
            </a:solidFill>
            <a:miter lim="800000"/>
            <a:headEnd/>
            <a:tailEnd type="triangle" w="med" len="med"/>
          </a:ln>
        </p:spPr>
      </p:cxnSp>
      <p:cxnSp>
        <p:nvCxnSpPr>
          <p:cNvPr id="14343" name="Straight Arrow Connector 15"/>
          <p:cNvCxnSpPr>
            <a:cxnSpLocks noChangeShapeType="1"/>
            <a:stCxn id="14338" idx="2"/>
            <a:endCxn id="8" idx="0"/>
          </p:cNvCxnSpPr>
          <p:nvPr/>
        </p:nvCxnSpPr>
        <p:spPr bwMode="auto">
          <a:xfrm>
            <a:off x="4545013" y="2863850"/>
            <a:ext cx="4762" cy="684213"/>
          </a:xfrm>
          <a:prstGeom prst="straightConnector1">
            <a:avLst/>
          </a:prstGeom>
          <a:noFill/>
          <a:ln w="57150">
            <a:solidFill>
              <a:schemeClr val="tx1"/>
            </a:solidFill>
            <a:miter lim="800000"/>
            <a:headEnd/>
            <a:tailEnd type="triangle" w="med" len="med"/>
          </a:ln>
        </p:spPr>
      </p:cxnSp>
      <p:cxnSp>
        <p:nvCxnSpPr>
          <p:cNvPr id="14344" name="Straight Arrow Connector 19"/>
          <p:cNvCxnSpPr>
            <a:cxnSpLocks noChangeShapeType="1"/>
            <a:endCxn id="12" idx="1"/>
          </p:cNvCxnSpPr>
          <p:nvPr/>
        </p:nvCxnSpPr>
        <p:spPr bwMode="auto">
          <a:xfrm>
            <a:off x="5772150" y="2852738"/>
            <a:ext cx="768350" cy="846137"/>
          </a:xfrm>
          <a:prstGeom prst="straightConnector1">
            <a:avLst/>
          </a:prstGeom>
          <a:noFill/>
          <a:ln w="57150">
            <a:solidFill>
              <a:schemeClr val="tx1"/>
            </a:solidFill>
            <a:miter lim="800000"/>
            <a:headEnd/>
            <a:tailEnd type="triangle" w="med" len="med"/>
          </a:ln>
        </p:spPr>
      </p:cxnSp>
      <p:cxnSp>
        <p:nvCxnSpPr>
          <p:cNvPr id="14345" name="Curved Connector 24"/>
          <p:cNvCxnSpPr>
            <a:cxnSpLocks noChangeShapeType="1"/>
            <a:stCxn id="7" idx="4"/>
            <a:endCxn id="8" idx="4"/>
          </p:cNvCxnSpPr>
          <p:nvPr/>
        </p:nvCxnSpPr>
        <p:spPr bwMode="auto">
          <a:xfrm rot="5400000" flipH="1" flipV="1">
            <a:off x="3168650" y="3651250"/>
            <a:ext cx="63500" cy="2698750"/>
          </a:xfrm>
          <a:prstGeom prst="curvedConnector3">
            <a:avLst>
              <a:gd name="adj1" fmla="val -355708"/>
            </a:avLst>
          </a:prstGeom>
          <a:noFill/>
          <a:ln w="57150">
            <a:solidFill>
              <a:schemeClr val="tx1"/>
            </a:solidFill>
            <a:miter lim="800000"/>
            <a:headEnd/>
            <a:tailEnd type="triangle" w="med" len="med"/>
          </a:ln>
        </p:spPr>
      </p:cxnSp>
      <p:cxnSp>
        <p:nvCxnSpPr>
          <p:cNvPr id="14346" name="Curved Connector 28"/>
          <p:cNvCxnSpPr>
            <a:cxnSpLocks noChangeShapeType="1"/>
            <a:stCxn id="7" idx="4"/>
            <a:endCxn id="12" idx="4"/>
          </p:cNvCxnSpPr>
          <p:nvPr/>
        </p:nvCxnSpPr>
        <p:spPr bwMode="auto">
          <a:xfrm rot="5400000" flipH="1" flipV="1">
            <a:off x="4571207" y="2191543"/>
            <a:ext cx="120650" cy="5561013"/>
          </a:xfrm>
          <a:prstGeom prst="curvedConnector3">
            <a:avLst>
              <a:gd name="adj1" fmla="val -834083"/>
            </a:avLst>
          </a:prstGeom>
          <a:noFill/>
          <a:ln w="57150">
            <a:solidFill>
              <a:schemeClr val="tx1"/>
            </a:solidFill>
            <a:miter lim="800000"/>
            <a:headEnd/>
            <a:tailEnd type="triangle" w="med" len="med"/>
          </a:ln>
        </p:spPr>
      </p:cxnSp>
      <p:sp>
        <p:nvSpPr>
          <p:cNvPr id="14347" name="TextBox 3"/>
          <p:cNvSpPr txBox="1">
            <a:spLocks noChangeArrowheads="1"/>
          </p:cNvSpPr>
          <p:nvPr/>
        </p:nvSpPr>
        <p:spPr bwMode="auto">
          <a:xfrm>
            <a:off x="2600325" y="5232400"/>
            <a:ext cx="176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alibri" charset="0"/>
                <a:ea typeface="Calibri" charset="0"/>
                <a:cs typeface="Calibri" charset="0"/>
              </a:rPr>
              <a:t>ObsFunction</a:t>
            </a:r>
          </a:p>
        </p:txBody>
      </p:sp>
      <p:sp>
        <p:nvSpPr>
          <p:cNvPr id="14348" name="TextBox 12"/>
          <p:cNvSpPr txBox="1">
            <a:spLocks noChangeArrowheads="1"/>
          </p:cNvSpPr>
          <p:nvPr/>
        </p:nvSpPr>
        <p:spPr bwMode="auto">
          <a:xfrm>
            <a:off x="4041775" y="6111875"/>
            <a:ext cx="196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alibri" charset="0"/>
                <a:ea typeface="Calibri" charset="0"/>
                <a:cs typeface="Calibri" charset="0"/>
              </a:rPr>
              <a:t>EstimFunction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altLang="en-US">
                <a:latin typeface="Calibri" charset="0"/>
              </a:rPr>
              <a:t>What’s in an geospatial object?</a:t>
            </a:r>
          </a:p>
        </p:txBody>
      </p:sp>
      <p:graphicFrame>
        <p:nvGraphicFramePr>
          <p:cNvPr id="3" name="Table 2"/>
          <p:cNvGraphicFramePr>
            <a:graphicFrameLocks noGrp="1"/>
          </p:cNvGraphicFramePr>
          <p:nvPr/>
        </p:nvGraphicFramePr>
        <p:xfrm>
          <a:off x="727075" y="1539875"/>
          <a:ext cx="8416926" cy="3995737"/>
        </p:xfrm>
        <a:graphic>
          <a:graphicData uri="http://schemas.openxmlformats.org/drawingml/2006/table">
            <a:tbl>
              <a:tblPr firstRow="1" bandRow="1">
                <a:tableStyleId>{0E3FDE45-AF77-4B5C-9715-49D594BDF05E}</a:tableStyleId>
              </a:tblPr>
              <a:tblGrid>
                <a:gridCol w="2805642"/>
                <a:gridCol w="2805642"/>
                <a:gridCol w="2805642"/>
              </a:tblGrid>
              <a:tr h="497705">
                <a:tc>
                  <a:txBody>
                    <a:bodyPr/>
                    <a:lstStyle/>
                    <a:p>
                      <a:endParaRPr lang="en-US" sz="2400" dirty="0">
                        <a:latin typeface="Calibri" charset="0"/>
                        <a:ea typeface="Calibri" charset="0"/>
                        <a:cs typeface="Calibri" charset="0"/>
                      </a:endParaRPr>
                    </a:p>
                  </a:txBody>
                  <a:tcPr marT="45732" marB="4573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charset="0"/>
                          <a:ea typeface="Calibri" charset="0"/>
                          <a:cs typeface="Calibri" charset="0"/>
                        </a:rPr>
                        <a:t>ST support</a:t>
                      </a:r>
                    </a:p>
                  </a:txBody>
                  <a:tcPr marT="45732" marB="45732"/>
                </a:tc>
                <a:tc>
                  <a:txBody>
                    <a:bodyPr/>
                    <a:lstStyle/>
                    <a:p>
                      <a:r>
                        <a:rPr lang="en-US" sz="2400" dirty="0" smtClean="0">
                          <a:latin typeface="Calibri" charset="0"/>
                          <a:ea typeface="Calibri" charset="0"/>
                          <a:cs typeface="Calibri" charset="0"/>
                        </a:rPr>
                        <a:t>Property</a:t>
                      </a:r>
                      <a:endParaRPr lang="en-US" sz="2400" dirty="0">
                        <a:latin typeface="Calibri" charset="0"/>
                        <a:ea typeface="Calibri" charset="0"/>
                        <a:cs typeface="Calibri" charset="0"/>
                      </a:endParaRPr>
                    </a:p>
                  </a:txBody>
                  <a:tcPr marT="45732" marB="45732"/>
                </a:tc>
              </a:tr>
              <a:tr h="823183">
                <a:tc>
                  <a:txBody>
                    <a:bodyPr/>
                    <a:lstStyle/>
                    <a:p>
                      <a:r>
                        <a:rPr lang="en-US" sz="2400" dirty="0" smtClean="0">
                          <a:latin typeface="Calibri" charset="0"/>
                          <a:ea typeface="Calibri" charset="0"/>
                          <a:cs typeface="Calibri" charset="0"/>
                        </a:rPr>
                        <a:t>”Amazon forest”</a:t>
                      </a:r>
                      <a:endParaRPr lang="en-US" sz="2400" dirty="0">
                        <a:latin typeface="Calibri" charset="0"/>
                        <a:ea typeface="Calibri" charset="0"/>
                        <a:cs typeface="Calibri" charset="0"/>
                      </a:endParaRPr>
                    </a:p>
                  </a:txBody>
                  <a:tcPr marT="45732" marB="45732"/>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latin typeface="Calibri" charset="0"/>
                          <a:ea typeface="Calibri" charset="0"/>
                          <a:cs typeface="Calibri" charset="0"/>
                        </a:rPr>
                        <a:t>XIX Century</a:t>
                      </a:r>
                    </a:p>
                    <a:p>
                      <a:r>
                        <a:rPr lang="en-US" sz="2400" dirty="0" smtClean="0">
                          <a:latin typeface="Calibri" charset="0"/>
                          <a:ea typeface="Calibri" charset="0"/>
                          <a:cs typeface="Calibri" charset="0"/>
                        </a:rPr>
                        <a:t>Amazon biome</a:t>
                      </a:r>
                      <a:endParaRPr lang="en-US" sz="2400" dirty="0">
                        <a:latin typeface="Calibri" charset="0"/>
                        <a:ea typeface="Calibri" charset="0"/>
                        <a:cs typeface="Calibri" charset="0"/>
                      </a:endParaRPr>
                    </a:p>
                  </a:txBody>
                  <a:tcPr marT="45732" marB="45732"/>
                </a:tc>
                <a:tc>
                  <a:txBody>
                    <a:bodyPr/>
                    <a:lstStyle/>
                    <a:p>
                      <a:r>
                        <a:rPr lang="en-US" sz="2400" dirty="0" smtClean="0">
                          <a:latin typeface="Calibri" charset="0"/>
                          <a:ea typeface="Calibri" charset="0"/>
                          <a:cs typeface="Calibri" charset="0"/>
                        </a:rPr>
                        <a:t>Existence</a:t>
                      </a:r>
                      <a:r>
                        <a:rPr lang="en-US" sz="2400" baseline="0" dirty="0" smtClean="0">
                          <a:latin typeface="Calibri" charset="0"/>
                          <a:ea typeface="Calibri" charset="0"/>
                          <a:cs typeface="Calibri" charset="0"/>
                        </a:rPr>
                        <a:t> of a tree coverage</a:t>
                      </a:r>
                      <a:endParaRPr lang="en-US" sz="2400" dirty="0">
                        <a:latin typeface="Calibri" charset="0"/>
                        <a:ea typeface="Calibri" charset="0"/>
                        <a:cs typeface="Calibri" charset="0"/>
                      </a:endParaRPr>
                    </a:p>
                  </a:txBody>
                  <a:tcPr marT="45732" marB="45732"/>
                </a:tc>
              </a:tr>
              <a:tr h="1028483">
                <a:tc>
                  <a:txBody>
                    <a:bodyPr/>
                    <a:lstStyle/>
                    <a:p>
                      <a:r>
                        <a:rPr lang="en-US" sz="2400" dirty="0" smtClean="0">
                          <a:latin typeface="Calibri" charset="0"/>
                          <a:ea typeface="Calibri" charset="0"/>
                          <a:cs typeface="Calibri" charset="0"/>
                        </a:rPr>
                        <a:t>”Linux”</a:t>
                      </a:r>
                      <a:endParaRPr lang="en-US" sz="2400" dirty="0">
                        <a:latin typeface="Calibri" charset="0"/>
                        <a:ea typeface="Calibri" charset="0"/>
                        <a:cs typeface="Calibri" charset="0"/>
                      </a:endParaRPr>
                    </a:p>
                  </a:txBody>
                  <a:tcPr marT="45732" marB="45732"/>
                </a:tc>
                <a:tc>
                  <a:txBody>
                    <a:bodyPr/>
                    <a:lstStyle/>
                    <a:p>
                      <a:r>
                        <a:rPr lang="en-US" sz="2400" dirty="0" smtClean="0">
                          <a:latin typeface="Calibri" charset="0"/>
                          <a:ea typeface="Calibri" charset="0"/>
                          <a:cs typeface="Calibri" charset="0"/>
                        </a:rPr>
                        <a:t>Physical</a:t>
                      </a:r>
                      <a:r>
                        <a:rPr lang="en-US" sz="2400" baseline="0" dirty="0" smtClean="0">
                          <a:latin typeface="Calibri" charset="0"/>
                          <a:ea typeface="Calibri" charset="0"/>
                          <a:cs typeface="Calibri" charset="0"/>
                        </a:rPr>
                        <a:t> boundaries of the dog</a:t>
                      </a:r>
                      <a:endParaRPr lang="en-US" sz="2400" dirty="0">
                        <a:latin typeface="Calibri" charset="0"/>
                        <a:ea typeface="Calibri" charset="0"/>
                        <a:cs typeface="Calibri" charset="0"/>
                      </a:endParaRPr>
                    </a:p>
                  </a:txBody>
                  <a:tcPr marT="45732" marB="45732"/>
                </a:tc>
                <a:tc>
                  <a:txBody>
                    <a:bodyPr/>
                    <a:lstStyle/>
                    <a:p>
                      <a:r>
                        <a:rPr lang="en-US" sz="2400" dirty="0" smtClean="0">
                          <a:latin typeface="Calibri" charset="0"/>
                          <a:ea typeface="Calibri" charset="0"/>
                          <a:cs typeface="Calibri" charset="0"/>
                        </a:rPr>
                        <a:t>Current</a:t>
                      </a:r>
                      <a:r>
                        <a:rPr lang="en-US" sz="2400" baseline="0" dirty="0" smtClean="0">
                          <a:latin typeface="Calibri" charset="0"/>
                          <a:ea typeface="Calibri" charset="0"/>
                          <a:cs typeface="Calibri" charset="0"/>
                        </a:rPr>
                        <a:t> location of the dog</a:t>
                      </a:r>
                      <a:endParaRPr lang="en-US" sz="2400" dirty="0">
                        <a:latin typeface="Calibri" charset="0"/>
                        <a:ea typeface="Calibri" charset="0"/>
                        <a:cs typeface="Calibri" charset="0"/>
                      </a:endParaRPr>
                    </a:p>
                  </a:txBody>
                  <a:tcPr marT="45732" marB="45732"/>
                </a:tc>
              </a:tr>
              <a:tr h="823183">
                <a:tc>
                  <a:txBody>
                    <a:bodyPr/>
                    <a:lstStyle/>
                    <a:p>
                      <a:r>
                        <a:rPr lang="en-US" sz="2400" dirty="0" smtClean="0">
                          <a:latin typeface="Calibri" charset="0"/>
                          <a:ea typeface="Calibri" charset="0"/>
                          <a:cs typeface="Calibri" charset="0"/>
                        </a:rPr>
                        <a:t>”Germany”</a:t>
                      </a:r>
                      <a:endParaRPr lang="en-US" sz="2400" dirty="0">
                        <a:latin typeface="Calibri" charset="0"/>
                        <a:ea typeface="Calibri" charset="0"/>
                        <a:cs typeface="Calibri" charset="0"/>
                      </a:endParaRPr>
                    </a:p>
                  </a:txBody>
                  <a:tcPr marT="45732" marB="45732"/>
                </a:tc>
                <a:tc>
                  <a:txBody>
                    <a:bodyPr/>
                    <a:lstStyle/>
                    <a:p>
                      <a:r>
                        <a:rPr lang="en-US" sz="2400" dirty="0" smtClean="0">
                          <a:latin typeface="Calibri" charset="0"/>
                          <a:ea typeface="Calibri" charset="0"/>
                          <a:cs typeface="Calibri" charset="0"/>
                        </a:rPr>
                        <a:t>Boundaries of FDR</a:t>
                      </a:r>
                      <a:endParaRPr lang="en-US" sz="2400" dirty="0">
                        <a:latin typeface="Calibri" charset="0"/>
                        <a:ea typeface="Calibri" charset="0"/>
                        <a:cs typeface="Calibri" charset="0"/>
                      </a:endParaRPr>
                    </a:p>
                  </a:txBody>
                  <a:tcPr marT="45732" marB="45732"/>
                </a:tc>
                <a:tc>
                  <a:txBody>
                    <a:bodyPr/>
                    <a:lstStyle/>
                    <a:p>
                      <a:r>
                        <a:rPr lang="en-US" sz="2400" dirty="0" smtClean="0">
                          <a:latin typeface="Calibri" charset="0"/>
                          <a:ea typeface="Calibri" charset="0"/>
                          <a:cs typeface="Calibri" charset="0"/>
                        </a:rPr>
                        <a:t>Sovereignty over</a:t>
                      </a:r>
                      <a:r>
                        <a:rPr lang="en-US" sz="2400" baseline="0" dirty="0" smtClean="0">
                          <a:latin typeface="Calibri" charset="0"/>
                          <a:ea typeface="Calibri" charset="0"/>
                          <a:cs typeface="Calibri" charset="0"/>
                        </a:rPr>
                        <a:t> a territory</a:t>
                      </a:r>
                      <a:endParaRPr lang="en-US" sz="2400" dirty="0">
                        <a:latin typeface="Calibri" charset="0"/>
                        <a:ea typeface="Calibri" charset="0"/>
                        <a:cs typeface="Calibri" charset="0"/>
                      </a:endParaRPr>
                    </a:p>
                  </a:txBody>
                  <a:tcPr marT="45732" marB="45732"/>
                </a:tc>
              </a:tr>
              <a:tr h="823183">
                <a:tc>
                  <a:txBody>
                    <a:bodyPr/>
                    <a:lstStyle/>
                    <a:p>
                      <a:r>
                        <a:rPr lang="en-US" sz="2400" dirty="0" smtClean="0">
                          <a:latin typeface="Calibri" charset="0"/>
                          <a:ea typeface="Calibri" charset="0"/>
                          <a:cs typeface="Calibri" charset="0"/>
                        </a:rPr>
                        <a:t>”Pacific Ocean”</a:t>
                      </a:r>
                      <a:endParaRPr lang="en-US" sz="2400" dirty="0">
                        <a:latin typeface="Calibri" charset="0"/>
                        <a:ea typeface="Calibri" charset="0"/>
                        <a:cs typeface="Calibri" charset="0"/>
                      </a:endParaRPr>
                    </a:p>
                  </a:txBody>
                  <a:tcPr marT="45732" marB="45732"/>
                </a:tc>
                <a:tc>
                  <a:txBody>
                    <a:bodyPr/>
                    <a:lstStyle/>
                    <a:p>
                      <a:r>
                        <a:rPr lang="en-US" sz="2400" dirty="0" smtClean="0">
                          <a:latin typeface="Calibri" charset="0"/>
                          <a:ea typeface="Calibri" charset="0"/>
                          <a:cs typeface="Calibri" charset="0"/>
                        </a:rPr>
                        <a:t>Agreed limits by</a:t>
                      </a:r>
                      <a:r>
                        <a:rPr lang="en-US" sz="2400" baseline="0" dirty="0" smtClean="0">
                          <a:latin typeface="Calibri" charset="0"/>
                          <a:ea typeface="Calibri" charset="0"/>
                          <a:cs typeface="Calibri" charset="0"/>
                        </a:rPr>
                        <a:t> convention</a:t>
                      </a:r>
                      <a:endParaRPr lang="en-US" sz="2400" dirty="0">
                        <a:latin typeface="Calibri" charset="0"/>
                        <a:ea typeface="Calibri" charset="0"/>
                        <a:cs typeface="Calibri" charset="0"/>
                      </a:endParaRPr>
                    </a:p>
                  </a:txBody>
                  <a:tcPr marT="45732" marB="45732"/>
                </a:tc>
                <a:tc>
                  <a:txBody>
                    <a:bodyPr/>
                    <a:lstStyle/>
                    <a:p>
                      <a:r>
                        <a:rPr lang="en-US" sz="2400" dirty="0" smtClean="0">
                          <a:latin typeface="Calibri" charset="0"/>
                          <a:ea typeface="Calibri" charset="0"/>
                          <a:cs typeface="Calibri" charset="0"/>
                        </a:rPr>
                        <a:t>Sea surface</a:t>
                      </a:r>
                      <a:r>
                        <a:rPr lang="en-US" sz="2400" baseline="0" dirty="0" smtClean="0">
                          <a:latin typeface="Calibri" charset="0"/>
                          <a:ea typeface="Calibri" charset="0"/>
                          <a:cs typeface="Calibri" charset="0"/>
                        </a:rPr>
                        <a:t> temperature</a:t>
                      </a:r>
                      <a:endParaRPr lang="en-US" sz="2400" dirty="0">
                        <a:latin typeface="Calibri" charset="0"/>
                        <a:ea typeface="Calibri" charset="0"/>
                        <a:cs typeface="Calibri" charset="0"/>
                      </a:endParaRPr>
                    </a:p>
                  </a:txBody>
                  <a:tcPr marT="45732" marB="45732"/>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altLang="en-US">
                <a:latin typeface="Calibri" charset="0"/>
              </a:rPr>
              <a:t>What’s in an geospatial object?</a:t>
            </a:r>
          </a:p>
        </p:txBody>
      </p:sp>
      <p:sp>
        <p:nvSpPr>
          <p:cNvPr id="16386" name="Rectangle 2"/>
          <p:cNvSpPr>
            <a:spLocks noChangeArrowheads="1"/>
          </p:cNvSpPr>
          <p:nvPr/>
        </p:nvSpPr>
        <p:spPr bwMode="auto">
          <a:xfrm>
            <a:off x="3360738" y="1563688"/>
            <a:ext cx="2368550" cy="1300162"/>
          </a:xfrm>
          <a:prstGeom prst="rect">
            <a:avLst/>
          </a:prstGeom>
          <a:solidFill>
            <a:srgbClr val="D3EFA7"/>
          </a:solidFill>
          <a:ln w="9525">
            <a:solidFill>
              <a:schemeClr val="tx1"/>
            </a:solidFill>
            <a:miter lim="800000"/>
            <a:headEnd/>
            <a:tailEnd/>
          </a:ln>
        </p:spPr>
        <p:txBody>
          <a:bodyPr wrap="none" anchor="ct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fontAlgn="base">
              <a:spcBef>
                <a:spcPct val="0"/>
              </a:spcBef>
              <a:spcAft>
                <a:spcPct val="0"/>
              </a:spcAft>
              <a:defRPr>
                <a:solidFill>
                  <a:schemeClr val="tx1"/>
                </a:solidFill>
                <a:latin typeface="Humnst777 BT" charset="0"/>
                <a:ea typeface="Geneva" charset="0"/>
                <a:cs typeface="Geneva" charset="0"/>
              </a:defRPr>
            </a:lvl6pPr>
            <a:lvl7pPr marL="2971800" indent="-228600" fontAlgn="base">
              <a:spcBef>
                <a:spcPct val="0"/>
              </a:spcBef>
              <a:spcAft>
                <a:spcPct val="0"/>
              </a:spcAft>
              <a:defRPr>
                <a:solidFill>
                  <a:schemeClr val="tx1"/>
                </a:solidFill>
                <a:latin typeface="Humnst777 BT" charset="0"/>
                <a:ea typeface="Geneva" charset="0"/>
                <a:cs typeface="Geneva" charset="0"/>
              </a:defRPr>
            </a:lvl7pPr>
            <a:lvl8pPr marL="3429000" indent="-228600" fontAlgn="base">
              <a:spcBef>
                <a:spcPct val="0"/>
              </a:spcBef>
              <a:spcAft>
                <a:spcPct val="0"/>
              </a:spcAft>
              <a:defRPr>
                <a:solidFill>
                  <a:schemeClr val="tx1"/>
                </a:solidFill>
                <a:latin typeface="Humnst777 BT" charset="0"/>
                <a:ea typeface="Geneva" charset="0"/>
                <a:cs typeface="Geneva" charset="0"/>
              </a:defRPr>
            </a:lvl8pPr>
            <a:lvl9pPr marL="3886200" indent="-228600" fontAlgn="base">
              <a:spcBef>
                <a:spcPct val="0"/>
              </a:spcBef>
              <a:spcAft>
                <a:spcPct val="0"/>
              </a:spcAft>
              <a:defRPr>
                <a:solidFill>
                  <a:schemeClr val="tx1"/>
                </a:solidFill>
                <a:latin typeface="Humnst777 BT" charset="0"/>
                <a:ea typeface="Geneva" charset="0"/>
                <a:cs typeface="Geneva" charset="0"/>
              </a:defRPr>
            </a:lvl9pPr>
          </a:lstStyle>
          <a:p>
            <a:pPr algn="ctr" defTabSz="914400" eaLnBrk="1" hangingPunct="1"/>
            <a:r>
              <a:rPr lang="en-US" altLang="en-US" sz="2800">
                <a:latin typeface="Calibri" charset="0"/>
                <a:ea typeface="Calibri" charset="0"/>
                <a:cs typeface="Calibri" charset="0"/>
              </a:rPr>
              <a:t>Object</a:t>
            </a:r>
          </a:p>
        </p:txBody>
      </p:sp>
      <p:sp>
        <p:nvSpPr>
          <p:cNvPr id="7" name="Oval 6"/>
          <p:cNvSpPr/>
          <p:nvPr/>
        </p:nvSpPr>
        <p:spPr bwMode="auto">
          <a:xfrm>
            <a:off x="749300" y="3448050"/>
            <a:ext cx="2203450" cy="1584325"/>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Spatiotemporal </a:t>
            </a:r>
          </a:p>
          <a:p>
            <a:pPr algn="ctr" defTabSz="914400" eaLnBrk="1" hangingPunct="1">
              <a:defRPr/>
            </a:pPr>
            <a:r>
              <a:rPr lang="en-US" sz="2400" dirty="0">
                <a:solidFill>
                  <a:srgbClr val="851B2A"/>
                </a:solidFill>
                <a:latin typeface="Calibri" charset="0"/>
                <a:ea typeface="Calibri" charset="0"/>
                <a:cs typeface="Calibri" charset="0"/>
              </a:rPr>
              <a:t>position</a:t>
            </a:r>
          </a:p>
        </p:txBody>
      </p:sp>
      <p:sp>
        <p:nvSpPr>
          <p:cNvPr id="8" name="Oval 7"/>
          <p:cNvSpPr/>
          <p:nvPr/>
        </p:nvSpPr>
        <p:spPr bwMode="auto">
          <a:xfrm>
            <a:off x="3316288" y="3548063"/>
            <a:ext cx="2466975" cy="1420812"/>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Observed </a:t>
            </a:r>
          </a:p>
          <a:p>
            <a:pPr algn="ctr" defTabSz="914400" eaLnBrk="1" hangingPunct="1">
              <a:defRPr/>
            </a:pPr>
            <a:r>
              <a:rPr lang="en-US" sz="2400" dirty="0">
                <a:solidFill>
                  <a:srgbClr val="851B2A"/>
                </a:solidFill>
                <a:latin typeface="Calibri" charset="0"/>
                <a:ea typeface="Calibri" charset="0"/>
                <a:cs typeface="Calibri" charset="0"/>
              </a:rPr>
              <a:t>values</a:t>
            </a:r>
          </a:p>
        </p:txBody>
      </p:sp>
      <p:sp>
        <p:nvSpPr>
          <p:cNvPr id="12" name="Oval 11"/>
          <p:cNvSpPr/>
          <p:nvPr/>
        </p:nvSpPr>
        <p:spPr bwMode="auto">
          <a:xfrm>
            <a:off x="6178550" y="3490913"/>
            <a:ext cx="2468563" cy="1420812"/>
          </a:xfrm>
          <a:prstGeom prst="ellipse">
            <a:avLst/>
          </a:prstGeom>
          <a:solidFill>
            <a:schemeClr val="accent6">
              <a:lumMod val="20000"/>
              <a:lumOff val="80000"/>
            </a:schemeClr>
          </a:solidFill>
          <a:ln w="9525" cap="flat" cmpd="sng" algn="ctr">
            <a:solidFill>
              <a:schemeClr val="tx1"/>
            </a:solidFill>
            <a:prstDash val="solid"/>
            <a:miter lim="800000"/>
            <a:headEnd type="none" w="med" len="med"/>
            <a:tailEnd type="none" w="med" len="med"/>
          </a:ln>
          <a:effectLst/>
          <a:extLst>
            <a:ext uri="{AF507438-7753-43e0-B8FC-AC1667EBCBE1}"/>
          </a:extLst>
        </p:spPr>
        <p:txBody>
          <a:bodyPr wrap="none" anchor="ctr"/>
          <a:lstStyle/>
          <a:p>
            <a:pPr algn="ctr" defTabSz="914400" eaLnBrk="1" hangingPunct="1">
              <a:defRPr/>
            </a:pPr>
            <a:r>
              <a:rPr lang="en-US" sz="2400" dirty="0">
                <a:latin typeface="Calibri" charset="0"/>
                <a:ea typeface="Calibri" charset="0"/>
                <a:cs typeface="Calibri" charset="0"/>
              </a:rPr>
              <a:t>Inferred </a:t>
            </a:r>
          </a:p>
          <a:p>
            <a:pPr algn="ctr" defTabSz="914400" eaLnBrk="1" hangingPunct="1">
              <a:defRPr/>
            </a:pPr>
            <a:r>
              <a:rPr lang="en-US" sz="2400" dirty="0">
                <a:solidFill>
                  <a:srgbClr val="851B2A"/>
                </a:solidFill>
                <a:latin typeface="Calibri" charset="0"/>
                <a:ea typeface="Calibri" charset="0"/>
                <a:cs typeface="Calibri" charset="0"/>
              </a:rPr>
              <a:t>values</a:t>
            </a:r>
          </a:p>
        </p:txBody>
      </p:sp>
      <p:cxnSp>
        <p:nvCxnSpPr>
          <p:cNvPr id="16390" name="Straight Arrow Connector 13"/>
          <p:cNvCxnSpPr>
            <a:cxnSpLocks noChangeShapeType="1"/>
          </p:cNvCxnSpPr>
          <p:nvPr/>
        </p:nvCxnSpPr>
        <p:spPr bwMode="auto">
          <a:xfrm flipH="1">
            <a:off x="2468563" y="2841625"/>
            <a:ext cx="914400" cy="695325"/>
          </a:xfrm>
          <a:prstGeom prst="straightConnector1">
            <a:avLst/>
          </a:prstGeom>
          <a:noFill/>
          <a:ln w="57150">
            <a:solidFill>
              <a:schemeClr val="tx1"/>
            </a:solidFill>
            <a:miter lim="800000"/>
            <a:headEnd/>
            <a:tailEnd type="triangle" w="med" len="med"/>
          </a:ln>
        </p:spPr>
      </p:cxnSp>
      <p:cxnSp>
        <p:nvCxnSpPr>
          <p:cNvPr id="16391" name="Straight Arrow Connector 15"/>
          <p:cNvCxnSpPr>
            <a:cxnSpLocks noChangeShapeType="1"/>
            <a:stCxn id="16386" idx="2"/>
            <a:endCxn id="8" idx="0"/>
          </p:cNvCxnSpPr>
          <p:nvPr/>
        </p:nvCxnSpPr>
        <p:spPr bwMode="auto">
          <a:xfrm>
            <a:off x="4545013" y="2863850"/>
            <a:ext cx="4762" cy="684213"/>
          </a:xfrm>
          <a:prstGeom prst="straightConnector1">
            <a:avLst/>
          </a:prstGeom>
          <a:noFill/>
          <a:ln w="57150">
            <a:solidFill>
              <a:schemeClr val="tx1"/>
            </a:solidFill>
            <a:miter lim="800000"/>
            <a:headEnd/>
            <a:tailEnd type="triangle" w="med" len="med"/>
          </a:ln>
        </p:spPr>
      </p:cxnSp>
      <p:cxnSp>
        <p:nvCxnSpPr>
          <p:cNvPr id="16392" name="Straight Arrow Connector 19"/>
          <p:cNvCxnSpPr>
            <a:cxnSpLocks noChangeShapeType="1"/>
            <a:endCxn id="12" idx="1"/>
          </p:cNvCxnSpPr>
          <p:nvPr/>
        </p:nvCxnSpPr>
        <p:spPr bwMode="auto">
          <a:xfrm>
            <a:off x="5772150" y="2852738"/>
            <a:ext cx="768350" cy="846137"/>
          </a:xfrm>
          <a:prstGeom prst="straightConnector1">
            <a:avLst/>
          </a:prstGeom>
          <a:noFill/>
          <a:ln w="57150">
            <a:solidFill>
              <a:schemeClr val="tx1"/>
            </a:solidFill>
            <a:miter lim="800000"/>
            <a:headEnd/>
            <a:tailEnd type="triangle" w="med" len="med"/>
          </a:ln>
        </p:spPr>
      </p:cxnSp>
      <p:cxnSp>
        <p:nvCxnSpPr>
          <p:cNvPr id="16393" name="Curved Connector 24"/>
          <p:cNvCxnSpPr>
            <a:cxnSpLocks noChangeShapeType="1"/>
            <a:stCxn id="7" idx="4"/>
            <a:endCxn id="8" idx="4"/>
          </p:cNvCxnSpPr>
          <p:nvPr/>
        </p:nvCxnSpPr>
        <p:spPr bwMode="auto">
          <a:xfrm rot="5400000" flipH="1" flipV="1">
            <a:off x="3168650" y="3651250"/>
            <a:ext cx="63500" cy="2698750"/>
          </a:xfrm>
          <a:prstGeom prst="curvedConnector3">
            <a:avLst>
              <a:gd name="adj1" fmla="val -355708"/>
            </a:avLst>
          </a:prstGeom>
          <a:noFill/>
          <a:ln w="57150">
            <a:solidFill>
              <a:schemeClr val="tx1"/>
            </a:solidFill>
            <a:miter lim="800000"/>
            <a:headEnd/>
            <a:tailEnd type="triangle" w="med" len="med"/>
          </a:ln>
        </p:spPr>
      </p:cxnSp>
      <p:cxnSp>
        <p:nvCxnSpPr>
          <p:cNvPr id="16394" name="Curved Connector 28"/>
          <p:cNvCxnSpPr>
            <a:cxnSpLocks noChangeShapeType="1"/>
            <a:stCxn id="7" idx="4"/>
            <a:endCxn id="12" idx="4"/>
          </p:cNvCxnSpPr>
          <p:nvPr/>
        </p:nvCxnSpPr>
        <p:spPr bwMode="auto">
          <a:xfrm rot="5400000" flipH="1" flipV="1">
            <a:off x="4571207" y="2191543"/>
            <a:ext cx="120650" cy="5561013"/>
          </a:xfrm>
          <a:prstGeom prst="curvedConnector3">
            <a:avLst>
              <a:gd name="adj1" fmla="val -834083"/>
            </a:avLst>
          </a:prstGeom>
          <a:noFill/>
          <a:ln w="57150">
            <a:solidFill>
              <a:schemeClr val="tx1"/>
            </a:solidFill>
            <a:miter lim="800000"/>
            <a:headEnd/>
            <a:tailEnd type="triangle" w="med" len="med"/>
          </a:ln>
        </p:spPr>
      </p:cxnSp>
      <p:sp>
        <p:nvSpPr>
          <p:cNvPr id="16395" name="TextBox 3"/>
          <p:cNvSpPr txBox="1">
            <a:spLocks noChangeArrowheads="1"/>
          </p:cNvSpPr>
          <p:nvPr/>
        </p:nvSpPr>
        <p:spPr bwMode="auto">
          <a:xfrm>
            <a:off x="2600325" y="5232400"/>
            <a:ext cx="1760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alibri" charset="0"/>
                <a:ea typeface="Calibri" charset="0"/>
                <a:cs typeface="Calibri" charset="0"/>
              </a:rPr>
              <a:t>ObsFunction</a:t>
            </a:r>
          </a:p>
        </p:txBody>
      </p:sp>
      <p:sp>
        <p:nvSpPr>
          <p:cNvPr id="16396" name="TextBox 12"/>
          <p:cNvSpPr txBox="1">
            <a:spLocks noChangeArrowheads="1"/>
          </p:cNvSpPr>
          <p:nvPr/>
        </p:nvSpPr>
        <p:spPr bwMode="auto">
          <a:xfrm>
            <a:off x="4041775" y="6111875"/>
            <a:ext cx="196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Humnst777 BT" charset="0"/>
                <a:ea typeface="Geneva" charset="0"/>
                <a:cs typeface="Geneva" charset="0"/>
              </a:defRPr>
            </a:lvl1pPr>
            <a:lvl2pPr marL="742950" indent="-285750">
              <a:defRPr>
                <a:solidFill>
                  <a:schemeClr val="tx1"/>
                </a:solidFill>
                <a:latin typeface="Humnst777 BT" charset="0"/>
                <a:ea typeface="Geneva" charset="0"/>
                <a:cs typeface="Geneva" charset="0"/>
              </a:defRPr>
            </a:lvl2pPr>
            <a:lvl3pPr marL="1143000" indent="-228600">
              <a:defRPr>
                <a:solidFill>
                  <a:schemeClr val="tx1"/>
                </a:solidFill>
                <a:latin typeface="Humnst777 BT" charset="0"/>
                <a:ea typeface="Geneva" charset="0"/>
                <a:cs typeface="Geneva" charset="0"/>
              </a:defRPr>
            </a:lvl3pPr>
            <a:lvl4pPr marL="1600200" indent="-228600">
              <a:defRPr>
                <a:solidFill>
                  <a:schemeClr val="tx1"/>
                </a:solidFill>
                <a:latin typeface="Humnst777 BT" charset="0"/>
                <a:ea typeface="Geneva" charset="0"/>
                <a:cs typeface="Geneva" charset="0"/>
              </a:defRPr>
            </a:lvl4pPr>
            <a:lvl5pPr marL="2057400" indent="-228600">
              <a:defRPr>
                <a:solidFill>
                  <a:schemeClr val="tx1"/>
                </a:solidFill>
                <a:latin typeface="Humnst777 BT" charset="0"/>
                <a:ea typeface="Geneva" charset="0"/>
                <a:cs typeface="Geneva" charset="0"/>
              </a:defRPr>
            </a:lvl5pPr>
            <a:lvl6pPr marL="2514600" indent="-228600" defTabSz="457200" fontAlgn="base">
              <a:spcBef>
                <a:spcPct val="0"/>
              </a:spcBef>
              <a:spcAft>
                <a:spcPct val="0"/>
              </a:spcAft>
              <a:defRPr>
                <a:solidFill>
                  <a:schemeClr val="tx1"/>
                </a:solidFill>
                <a:latin typeface="Humnst777 BT" charset="0"/>
                <a:ea typeface="Geneva" charset="0"/>
                <a:cs typeface="Geneva" charset="0"/>
              </a:defRPr>
            </a:lvl6pPr>
            <a:lvl7pPr marL="2971800" indent="-228600" defTabSz="457200" fontAlgn="base">
              <a:spcBef>
                <a:spcPct val="0"/>
              </a:spcBef>
              <a:spcAft>
                <a:spcPct val="0"/>
              </a:spcAft>
              <a:defRPr>
                <a:solidFill>
                  <a:schemeClr val="tx1"/>
                </a:solidFill>
                <a:latin typeface="Humnst777 BT" charset="0"/>
                <a:ea typeface="Geneva" charset="0"/>
                <a:cs typeface="Geneva" charset="0"/>
              </a:defRPr>
            </a:lvl7pPr>
            <a:lvl8pPr marL="3429000" indent="-228600" defTabSz="457200" fontAlgn="base">
              <a:spcBef>
                <a:spcPct val="0"/>
              </a:spcBef>
              <a:spcAft>
                <a:spcPct val="0"/>
              </a:spcAft>
              <a:defRPr>
                <a:solidFill>
                  <a:schemeClr val="tx1"/>
                </a:solidFill>
                <a:latin typeface="Humnst777 BT" charset="0"/>
                <a:ea typeface="Geneva" charset="0"/>
                <a:cs typeface="Geneva" charset="0"/>
              </a:defRPr>
            </a:lvl8pPr>
            <a:lvl9pPr marL="3886200" indent="-228600" defTabSz="457200" fontAlgn="base">
              <a:spcBef>
                <a:spcPct val="0"/>
              </a:spcBef>
              <a:spcAft>
                <a:spcPct val="0"/>
              </a:spcAft>
              <a:defRPr>
                <a:solidFill>
                  <a:schemeClr val="tx1"/>
                </a:solidFill>
                <a:latin typeface="Humnst777 BT" charset="0"/>
                <a:ea typeface="Geneva" charset="0"/>
                <a:cs typeface="Geneva" charset="0"/>
              </a:defRPr>
            </a:lvl9pPr>
          </a:lstStyle>
          <a:p>
            <a:pPr eaLnBrk="1" hangingPunct="1"/>
            <a:r>
              <a:rPr lang="en-US" altLang="en-US" sz="2400">
                <a:latin typeface="Calibri" charset="0"/>
                <a:ea typeface="Calibri" charset="0"/>
                <a:cs typeface="Calibri" charset="0"/>
              </a:rPr>
              <a:t>EstimFunction</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GILBERTOCAMARA@C02G58BSDJWT3PP7" val="5263"/>
</p:tagLst>
</file>

<file path=ppt/theme/theme1.xml><?xml version="1.0" encoding="utf-8"?>
<a:theme xmlns:a="http://schemas.openxmlformats.org/drawingml/2006/main" name="1_Pixel">
  <a:themeElements>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Pixel">
      <a:majorFont>
        <a:latin typeface="ZapfHumnst BT"/>
        <a:ea typeface="Geneva"/>
        <a:cs typeface=""/>
      </a:majorFont>
      <a:minorFont>
        <a:latin typeface="Humnst777 BT"/>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Genev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Geneva" charset="0"/>
          </a:defRPr>
        </a:defPPr>
      </a:lstStyle>
    </a:lnDef>
  </a:objectDefaults>
  <a:extraClrSchemeLst>
    <a:extraClrScheme>
      <a:clrScheme name="1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2574</TotalTime>
  <Words>1006</Words>
  <Application>Microsoft Macintosh PowerPoint</Application>
  <PresentationFormat>On-screen Show (4:3)</PresentationFormat>
  <Paragraphs>255</Paragraphs>
  <Slides>41</Slides>
  <Notes>8</Notes>
  <HiddenSlides>0</HiddenSlides>
  <MMClips>0</MMClips>
  <ScaleCrop>false</ScaleCrop>
  <HeadingPairs>
    <vt:vector size="8" baseType="variant">
      <vt:variant>
        <vt:lpstr>Fonts Used</vt:lpstr>
      </vt:variant>
      <vt:variant>
        <vt:i4>19</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63" baseType="lpstr">
      <vt:lpstr>Arial Black</vt:lpstr>
      <vt:lpstr>Calibri</vt:lpstr>
      <vt:lpstr>Calibri Regular</vt:lpstr>
      <vt:lpstr>Cambria Math</vt:lpstr>
      <vt:lpstr>Consolas</vt:lpstr>
      <vt:lpstr>Excellent-Regular</vt:lpstr>
      <vt:lpstr>Geneva</vt:lpstr>
      <vt:lpstr>Humnst777 BT</vt:lpstr>
      <vt:lpstr>Linux Libertine O</vt:lpstr>
      <vt:lpstr>ＭＳ Ｐゴシック</vt:lpstr>
      <vt:lpstr>Optima</vt:lpstr>
      <vt:lpstr>Prestige12 BT</vt:lpstr>
      <vt:lpstr>Symbol</vt:lpstr>
      <vt:lpstr>Times</vt:lpstr>
      <vt:lpstr>Times New Roman</vt:lpstr>
      <vt:lpstr>Wingdings</vt:lpstr>
      <vt:lpstr>ZapfHumnst BT</vt:lpstr>
      <vt:lpstr>ヒラギノ角ゴ Pro W3</vt:lpstr>
      <vt:lpstr>Arial</vt:lpstr>
      <vt:lpstr>1_Pixel</vt:lpstr>
      <vt:lpstr>Imagem bitmap</vt:lpstr>
      <vt:lpstr>Equation</vt:lpstr>
      <vt:lpstr>Introduction to Geoinformatics: Geographical Fields</vt:lpstr>
      <vt:lpstr>Social objects</vt:lpstr>
      <vt:lpstr>Moving objects</vt:lpstr>
      <vt:lpstr>Natural objects</vt:lpstr>
      <vt:lpstr>A catch-all concept in geospatial ontologies</vt:lpstr>
      <vt:lpstr>What’s in an geospatial object?</vt:lpstr>
      <vt:lpstr>What’s in an geospatial object?</vt:lpstr>
      <vt:lpstr>What’s in an geospatial object?</vt:lpstr>
      <vt:lpstr>What’s in an geospatial object?</vt:lpstr>
      <vt:lpstr>What’s in an geospatial object?</vt:lpstr>
      <vt:lpstr>What’s in an geospatial object?</vt:lpstr>
      <vt:lpstr>It all begins with observations…</vt:lpstr>
      <vt:lpstr>Everything starts with measurements (Kuhn)</vt:lpstr>
      <vt:lpstr>We measure properties of the world</vt:lpstr>
      <vt:lpstr>An observation is a measure of a value in a location in space and a position in time</vt:lpstr>
      <vt:lpstr>Observations</vt:lpstr>
      <vt:lpstr>PowerPoint Presentation</vt:lpstr>
      <vt:lpstr>PowerPoint Presentation</vt:lpstr>
      <vt:lpstr>PowerPoint Presentation</vt:lpstr>
      <vt:lpstr>Premise 3: Computer representations of  space and time should approximate the  continuity of external reality</vt:lpstr>
      <vt:lpstr>Natural world has continuous spatial variation</vt:lpstr>
      <vt:lpstr>PowerPoint Presentation</vt:lpstr>
      <vt:lpstr>PowerPoint Presentation</vt:lpstr>
      <vt:lpstr>PowerPoint Presentation</vt:lpstr>
      <vt:lpstr>PowerPoint Presentation</vt:lpstr>
      <vt:lpstr>Conjecture 5: Fields = Sensor data + Estimators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choices for spatial estimators:  same data source, different fields</vt:lpstr>
      <vt:lpstr>Field data model</vt:lpstr>
      <vt:lpstr>What is a geo-sensor?</vt:lpstr>
      <vt:lpstr>Operations on fields</vt:lpstr>
      <vt:lpstr>Operations on fields</vt:lpstr>
      <vt:lpstr>PowerPoint Presentation</vt:lpstr>
    </vt:vector>
  </TitlesOfParts>
  <Company>WWU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starts with measurements (Kuhn)</dc:title>
  <dc:creator>Gilberto Camara</dc:creator>
  <cp:lastModifiedBy>Gilberto Camara</cp:lastModifiedBy>
  <cp:revision>93</cp:revision>
  <dcterms:created xsi:type="dcterms:W3CDTF">2014-05-07T07:21:30Z</dcterms:created>
  <dcterms:modified xsi:type="dcterms:W3CDTF">2016-07-26T20:04:15Z</dcterms:modified>
</cp:coreProperties>
</file>