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303" r:id="rId2"/>
    <p:sldId id="358" r:id="rId3"/>
    <p:sldId id="359" r:id="rId4"/>
    <p:sldId id="360" r:id="rId5"/>
    <p:sldId id="306" r:id="rId6"/>
    <p:sldId id="350" r:id="rId7"/>
    <p:sldId id="381" r:id="rId8"/>
    <p:sldId id="382" r:id="rId9"/>
    <p:sldId id="383" r:id="rId10"/>
    <p:sldId id="384" r:id="rId11"/>
    <p:sldId id="385" r:id="rId12"/>
    <p:sldId id="386" r:id="rId13"/>
    <p:sldId id="387" r:id="rId14"/>
    <p:sldId id="388" r:id="rId15"/>
    <p:sldId id="389" r:id="rId16"/>
    <p:sldId id="379" r:id="rId17"/>
    <p:sldId id="365" r:id="rId18"/>
    <p:sldId id="366" r:id="rId19"/>
    <p:sldId id="367" r:id="rId20"/>
    <p:sldId id="368" r:id="rId21"/>
    <p:sldId id="312" r:id="rId22"/>
    <p:sldId id="369" r:id="rId23"/>
    <p:sldId id="273" r:id="rId24"/>
    <p:sldId id="274" r:id="rId25"/>
    <p:sldId id="275" r:id="rId26"/>
    <p:sldId id="313" r:id="rId27"/>
    <p:sldId id="314" r:id="rId28"/>
    <p:sldId id="317" r:id="rId29"/>
    <p:sldId id="318" r:id="rId30"/>
    <p:sldId id="320" r:id="rId31"/>
    <p:sldId id="279" r:id="rId32"/>
    <p:sldId id="282" r:id="rId33"/>
    <p:sldId id="283" r:id="rId34"/>
    <p:sldId id="286" r:id="rId35"/>
    <p:sldId id="370" r:id="rId36"/>
    <p:sldId id="371" r:id="rId37"/>
    <p:sldId id="372" r:id="rId38"/>
    <p:sldId id="332" r:id="rId39"/>
    <p:sldId id="373" r:id="rId40"/>
    <p:sldId id="374" r:id="rId41"/>
    <p:sldId id="375" r:id="rId42"/>
    <p:sldId id="376" r:id="rId43"/>
    <p:sldId id="377" r:id="rId44"/>
    <p:sldId id="378" r:id="rId45"/>
    <p:sldId id="380" r:id="rId46"/>
    <p:sldId id="390" r:id="rId47"/>
    <p:sldId id="391" r:id="rId48"/>
    <p:sldId id="392" r:id="rId4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Humnst777 BT"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Humnst777 BT"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Humnst777 BT"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Humnst777 BT"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Humnst777 BT" charset="0"/>
        <a:ea typeface="ヒラギノ角ゴ Pro W3" charset="-128"/>
        <a:cs typeface="+mn-cs"/>
      </a:defRPr>
    </a:lvl5pPr>
    <a:lvl6pPr marL="2286000" algn="l" defTabSz="914400" rtl="0" eaLnBrk="1" latinLnBrk="0" hangingPunct="1">
      <a:defRPr kern="1200">
        <a:solidFill>
          <a:schemeClr val="tx1"/>
        </a:solidFill>
        <a:latin typeface="Humnst777 BT" charset="0"/>
        <a:ea typeface="ヒラギノ角ゴ Pro W3" charset="-128"/>
        <a:cs typeface="+mn-cs"/>
      </a:defRPr>
    </a:lvl6pPr>
    <a:lvl7pPr marL="2743200" algn="l" defTabSz="914400" rtl="0" eaLnBrk="1" latinLnBrk="0" hangingPunct="1">
      <a:defRPr kern="1200">
        <a:solidFill>
          <a:schemeClr val="tx1"/>
        </a:solidFill>
        <a:latin typeface="Humnst777 BT" charset="0"/>
        <a:ea typeface="ヒラギノ角ゴ Pro W3" charset="-128"/>
        <a:cs typeface="+mn-cs"/>
      </a:defRPr>
    </a:lvl7pPr>
    <a:lvl8pPr marL="3200400" algn="l" defTabSz="914400" rtl="0" eaLnBrk="1" latinLnBrk="0" hangingPunct="1">
      <a:defRPr kern="1200">
        <a:solidFill>
          <a:schemeClr val="tx1"/>
        </a:solidFill>
        <a:latin typeface="Humnst777 BT" charset="0"/>
        <a:ea typeface="ヒラギノ角ゴ Pro W3" charset="-128"/>
        <a:cs typeface="+mn-cs"/>
      </a:defRPr>
    </a:lvl8pPr>
    <a:lvl9pPr marL="3657600" algn="l" defTabSz="914400" rtl="0" eaLnBrk="1" latinLnBrk="0" hangingPunct="1">
      <a:defRPr kern="1200">
        <a:solidFill>
          <a:schemeClr val="tx1"/>
        </a:solidFill>
        <a:latin typeface="Humnst777 BT"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55"/>
    <p:restoredTop sz="93984"/>
  </p:normalViewPr>
  <p:slideViewPr>
    <p:cSldViewPr snapToGrid="0" snapToObjects="1">
      <p:cViewPr>
        <p:scale>
          <a:sx n="126" d="100"/>
          <a:sy n="126" d="100"/>
        </p:scale>
        <p:origin x="-48"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7EB179E1-6249-EC46-BE8B-799C5A787E13}" type="datetimeFigureOut">
              <a:rPr lang="en-US" altLang="en-US"/>
              <a:pPr>
                <a:defRPr/>
              </a:pPr>
              <a:t>7/26/16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037B3F0F-0B18-8B4A-B2C6-B0C4E14369A0}" type="slidenum">
              <a:rPr lang="en-US" altLang="en-US"/>
              <a:pPr>
                <a:defRPr/>
              </a:pPr>
              <a:t>‹#›</a:t>
            </a:fld>
            <a:endParaRPr lang="en-US" altLang="en-US"/>
          </a:p>
        </p:txBody>
      </p:sp>
    </p:spTree>
    <p:extLst>
      <p:ext uri="{BB962C8B-B14F-4D97-AF65-F5344CB8AC3E}">
        <p14:creationId xmlns:p14="http://schemas.microsoft.com/office/powerpoint/2010/main" val="20375215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Geneva" charset="0"/>
                <a:cs typeface="Geneva" charset="0"/>
              </a:defRPr>
            </a:lvl1pPr>
            <a:lvl2pPr marL="742950" indent="-285750" eaLnBrk="0" hangingPunct="0">
              <a:defRPr sz="2400">
                <a:solidFill>
                  <a:schemeClr val="tx1"/>
                </a:solidFill>
                <a:latin typeface="Times" charset="0"/>
                <a:ea typeface="Geneva" charset="0"/>
              </a:defRPr>
            </a:lvl2pPr>
            <a:lvl3pPr marL="1143000" indent="-228600" eaLnBrk="0" hangingPunct="0">
              <a:defRPr sz="2400">
                <a:solidFill>
                  <a:schemeClr val="tx1"/>
                </a:solidFill>
                <a:latin typeface="Times" charset="0"/>
                <a:ea typeface="Geneva" charset="0"/>
              </a:defRPr>
            </a:lvl3pPr>
            <a:lvl4pPr marL="1600200" indent="-228600" eaLnBrk="0" hangingPunct="0">
              <a:defRPr sz="2400">
                <a:solidFill>
                  <a:schemeClr val="tx1"/>
                </a:solidFill>
                <a:latin typeface="Times" charset="0"/>
                <a:ea typeface="Geneva" charset="0"/>
              </a:defRPr>
            </a:lvl4pPr>
            <a:lvl5pPr marL="2057400" indent="-228600" eaLnBrk="0" hangingPunct="0">
              <a:defRPr sz="2400">
                <a:solidFill>
                  <a:schemeClr val="tx1"/>
                </a:solidFill>
                <a:latin typeface="Times" charset="0"/>
                <a:ea typeface="Geneva" charset="0"/>
              </a:defRPr>
            </a:lvl5pPr>
            <a:lvl6pPr marL="2514600" indent="-228600" eaLnBrk="0" fontAlgn="base" hangingPunct="0">
              <a:spcBef>
                <a:spcPct val="0"/>
              </a:spcBef>
              <a:spcAft>
                <a:spcPct val="0"/>
              </a:spcAft>
              <a:defRPr sz="2400">
                <a:solidFill>
                  <a:schemeClr val="tx1"/>
                </a:solidFill>
                <a:latin typeface="Times" charset="0"/>
                <a:ea typeface="Geneva" charset="0"/>
              </a:defRPr>
            </a:lvl6pPr>
            <a:lvl7pPr marL="2971800" indent="-228600" eaLnBrk="0" fontAlgn="base" hangingPunct="0">
              <a:spcBef>
                <a:spcPct val="0"/>
              </a:spcBef>
              <a:spcAft>
                <a:spcPct val="0"/>
              </a:spcAft>
              <a:defRPr sz="2400">
                <a:solidFill>
                  <a:schemeClr val="tx1"/>
                </a:solidFill>
                <a:latin typeface="Times" charset="0"/>
                <a:ea typeface="Geneva" charset="0"/>
              </a:defRPr>
            </a:lvl7pPr>
            <a:lvl8pPr marL="3429000" indent="-228600" eaLnBrk="0" fontAlgn="base" hangingPunct="0">
              <a:spcBef>
                <a:spcPct val="0"/>
              </a:spcBef>
              <a:spcAft>
                <a:spcPct val="0"/>
              </a:spcAft>
              <a:defRPr sz="2400">
                <a:solidFill>
                  <a:schemeClr val="tx1"/>
                </a:solidFill>
                <a:latin typeface="Times" charset="0"/>
                <a:ea typeface="Geneva" charset="0"/>
              </a:defRPr>
            </a:lvl8pPr>
            <a:lvl9pPr marL="3886200" indent="-228600" eaLnBrk="0" fontAlgn="base" hangingPunct="0">
              <a:spcBef>
                <a:spcPct val="0"/>
              </a:spcBef>
              <a:spcAft>
                <a:spcPct val="0"/>
              </a:spcAft>
              <a:defRPr sz="2400">
                <a:solidFill>
                  <a:schemeClr val="tx1"/>
                </a:solidFill>
                <a:latin typeface="Times" charset="0"/>
                <a:ea typeface="Geneva" charset="0"/>
              </a:defRPr>
            </a:lvl9pPr>
          </a:lstStyle>
          <a:p>
            <a:pPr eaLnBrk="1" hangingPunct="1"/>
            <a:fld id="{EE200274-3657-FC44-8AF2-170B7D761524}" type="slidenum">
              <a:rPr lang="pt-BR" sz="1200">
                <a:solidFill>
                  <a:srgbClr val="000000"/>
                </a:solidFill>
                <a:latin typeface="Arial" charset="0"/>
              </a:rPr>
              <a:pPr eaLnBrk="1" hangingPunct="1"/>
              <a:t>6</a:t>
            </a:fld>
            <a:endParaRPr lang="pt-BR" sz="1200">
              <a:solidFill>
                <a:srgbClr val="000000"/>
              </a:solidFill>
              <a:latin typeface="Arial" charset="0"/>
            </a:endParaRPr>
          </a:p>
        </p:txBody>
      </p:sp>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atin typeface="Arial" charset="0"/>
            </a:endParaRPr>
          </a:p>
        </p:txBody>
      </p:sp>
    </p:spTree>
    <p:extLst>
      <p:ext uri="{BB962C8B-B14F-4D97-AF65-F5344CB8AC3E}">
        <p14:creationId xmlns:p14="http://schemas.microsoft.com/office/powerpoint/2010/main" val="105233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defTabSz="457200" fontAlgn="base">
              <a:spcBef>
                <a:spcPct val="0"/>
              </a:spcBef>
              <a:spcAft>
                <a:spcPct val="0"/>
              </a:spcAft>
              <a:defRPr>
                <a:solidFill>
                  <a:schemeClr val="tx1"/>
                </a:solidFill>
                <a:latin typeface="Humnst777 BT" charset="0"/>
                <a:ea typeface="Geneva" charset="0"/>
                <a:cs typeface="Geneva" charset="0"/>
              </a:defRPr>
            </a:lvl6pPr>
            <a:lvl7pPr marL="2971800" indent="-228600" defTabSz="457200" fontAlgn="base">
              <a:spcBef>
                <a:spcPct val="0"/>
              </a:spcBef>
              <a:spcAft>
                <a:spcPct val="0"/>
              </a:spcAft>
              <a:defRPr>
                <a:solidFill>
                  <a:schemeClr val="tx1"/>
                </a:solidFill>
                <a:latin typeface="Humnst777 BT" charset="0"/>
                <a:ea typeface="Geneva" charset="0"/>
                <a:cs typeface="Geneva" charset="0"/>
              </a:defRPr>
            </a:lvl7pPr>
            <a:lvl8pPr marL="3429000" indent="-228600" defTabSz="457200" fontAlgn="base">
              <a:spcBef>
                <a:spcPct val="0"/>
              </a:spcBef>
              <a:spcAft>
                <a:spcPct val="0"/>
              </a:spcAft>
              <a:defRPr>
                <a:solidFill>
                  <a:schemeClr val="tx1"/>
                </a:solidFill>
                <a:latin typeface="Humnst777 BT" charset="0"/>
                <a:ea typeface="Geneva" charset="0"/>
                <a:cs typeface="Geneva" charset="0"/>
              </a:defRPr>
            </a:lvl8pPr>
            <a:lvl9pPr marL="3886200" indent="-228600" defTabSz="457200" fontAlgn="base">
              <a:spcBef>
                <a:spcPct val="0"/>
              </a:spcBef>
              <a:spcAft>
                <a:spcPct val="0"/>
              </a:spcAft>
              <a:defRPr>
                <a:solidFill>
                  <a:schemeClr val="tx1"/>
                </a:solidFill>
                <a:latin typeface="Humnst777 BT" charset="0"/>
                <a:ea typeface="Geneva" charset="0"/>
                <a:cs typeface="Geneva" charset="0"/>
              </a:defRPr>
            </a:lvl9pPr>
          </a:lstStyle>
          <a:p>
            <a:pPr fontAlgn="base">
              <a:spcBef>
                <a:spcPct val="0"/>
              </a:spcBef>
              <a:spcAft>
                <a:spcPct val="0"/>
              </a:spcAft>
            </a:pPr>
            <a:fld id="{F3945393-D9E3-4D4B-B807-485E297D0A1B}" type="slidenum">
              <a:rPr lang="en-US" altLang="en-US">
                <a:solidFill>
                  <a:srgbClr val="000000"/>
                </a:solidFill>
                <a:latin typeface="Calibri" charset="0"/>
                <a:ea typeface="ＭＳ Ｐゴシック" charset="-128"/>
                <a:cs typeface="ＭＳ Ｐゴシック" charset="-128"/>
              </a:rPr>
              <a:pPr fontAlgn="base">
                <a:spcBef>
                  <a:spcPct val="0"/>
                </a:spcBef>
                <a:spcAft>
                  <a:spcPct val="0"/>
                </a:spcAft>
              </a:pPr>
              <a:t>35</a:t>
            </a:fld>
            <a:endParaRPr lang="en-US" altLang="en-US">
              <a:solidFill>
                <a:srgbClr val="000000"/>
              </a:solidFill>
              <a:latin typeface="Calibri" charset="0"/>
              <a:ea typeface="ＭＳ Ｐゴシック" charset="-128"/>
              <a:cs typeface="ＭＳ Ｐゴシック" charset="-128"/>
            </a:endParaRPr>
          </a:p>
        </p:txBody>
      </p:sp>
      <p:sp>
        <p:nvSpPr>
          <p:cNvPr id="2050" name="Rectangle 2"/>
          <p:cNvSpPr>
            <a:spLocks noGrp="1" noRot="1" noChangeAspect="1" noChangeArrowheads="1" noTextEdit="1"/>
          </p:cNvSpPr>
          <p:nvPr>
            <p:ph type="sldImg"/>
          </p:nvPr>
        </p:nvSpPr>
        <p:spPr bwMode="auto">
          <a:xfrm>
            <a:off x="0" y="695325"/>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idx="1"/>
          </p:nvPr>
        </p:nvSpPr>
        <p:spPr bwMode="auto">
          <a:xfrm>
            <a:off x="469900" y="4441825"/>
            <a:ext cx="5449888" cy="417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pt-PT" altLang="en-US">
              <a:ea typeface="ＭＳ Ｐゴシック" charset="-128"/>
              <a:cs typeface="ＭＳ Ｐゴシック" charset="-128"/>
            </a:endParaRPr>
          </a:p>
        </p:txBody>
      </p:sp>
    </p:spTree>
    <p:extLst>
      <p:ext uri="{BB962C8B-B14F-4D97-AF65-F5344CB8AC3E}">
        <p14:creationId xmlns:p14="http://schemas.microsoft.com/office/powerpoint/2010/main" val="87473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defTabSz="457200" fontAlgn="base">
              <a:spcBef>
                <a:spcPct val="0"/>
              </a:spcBef>
              <a:spcAft>
                <a:spcPct val="0"/>
              </a:spcAft>
              <a:defRPr>
                <a:solidFill>
                  <a:schemeClr val="tx1"/>
                </a:solidFill>
                <a:latin typeface="Humnst777 BT" charset="0"/>
                <a:ea typeface="Geneva" charset="0"/>
                <a:cs typeface="Geneva" charset="0"/>
              </a:defRPr>
            </a:lvl6pPr>
            <a:lvl7pPr marL="2971800" indent="-228600" defTabSz="457200" fontAlgn="base">
              <a:spcBef>
                <a:spcPct val="0"/>
              </a:spcBef>
              <a:spcAft>
                <a:spcPct val="0"/>
              </a:spcAft>
              <a:defRPr>
                <a:solidFill>
                  <a:schemeClr val="tx1"/>
                </a:solidFill>
                <a:latin typeface="Humnst777 BT" charset="0"/>
                <a:ea typeface="Geneva" charset="0"/>
                <a:cs typeface="Geneva" charset="0"/>
              </a:defRPr>
            </a:lvl7pPr>
            <a:lvl8pPr marL="3429000" indent="-228600" defTabSz="457200" fontAlgn="base">
              <a:spcBef>
                <a:spcPct val="0"/>
              </a:spcBef>
              <a:spcAft>
                <a:spcPct val="0"/>
              </a:spcAft>
              <a:defRPr>
                <a:solidFill>
                  <a:schemeClr val="tx1"/>
                </a:solidFill>
                <a:latin typeface="Humnst777 BT" charset="0"/>
                <a:ea typeface="Geneva" charset="0"/>
                <a:cs typeface="Geneva" charset="0"/>
              </a:defRPr>
            </a:lvl8pPr>
            <a:lvl9pPr marL="3886200" indent="-228600" defTabSz="457200" fontAlgn="base">
              <a:spcBef>
                <a:spcPct val="0"/>
              </a:spcBef>
              <a:spcAft>
                <a:spcPct val="0"/>
              </a:spcAft>
              <a:defRPr>
                <a:solidFill>
                  <a:schemeClr val="tx1"/>
                </a:solidFill>
                <a:latin typeface="Humnst777 BT" charset="0"/>
                <a:ea typeface="Geneva" charset="0"/>
                <a:cs typeface="Geneva" charset="0"/>
              </a:defRPr>
            </a:lvl9pPr>
          </a:lstStyle>
          <a:p>
            <a:pPr fontAlgn="base">
              <a:spcBef>
                <a:spcPct val="0"/>
              </a:spcBef>
              <a:spcAft>
                <a:spcPct val="0"/>
              </a:spcAft>
            </a:pPr>
            <a:fld id="{15400B0E-728C-B04F-A585-A92281DC796A}" type="slidenum">
              <a:rPr lang="en-US" altLang="en-US">
                <a:solidFill>
                  <a:srgbClr val="000000"/>
                </a:solidFill>
                <a:latin typeface="Calibri" charset="0"/>
                <a:ea typeface="ヒラギノ角ゴ Pro W3" charset="-128"/>
              </a:rPr>
              <a:pPr fontAlgn="base">
                <a:spcBef>
                  <a:spcPct val="0"/>
                </a:spcBef>
                <a:spcAft>
                  <a:spcPct val="0"/>
                </a:spcAft>
              </a:pPr>
              <a:t>36</a:t>
            </a:fld>
            <a:endParaRPr lang="en-US" altLang="en-US">
              <a:solidFill>
                <a:srgbClr val="000000"/>
              </a:solidFill>
              <a:latin typeface="Calibri" charset="0"/>
              <a:ea typeface="ヒラギノ角ゴ Pro W3" charset="-128"/>
            </a:endParaRPr>
          </a:p>
        </p:txBody>
      </p:sp>
      <p:sp>
        <p:nvSpPr>
          <p:cNvPr id="11266" name="Rectangle 2"/>
          <p:cNvSpPr>
            <a:spLocks noGrp="1" noRot="1" noChangeAspect="1" noChangeArrowheads="1" noTextEdit="1"/>
          </p:cNvSpPr>
          <p:nvPr>
            <p:ph type="sldImg"/>
          </p:nvPr>
        </p:nvSpPr>
        <p:spPr bwMode="auto">
          <a:xfrm>
            <a:off x="0" y="695325"/>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469900" y="4441825"/>
            <a:ext cx="5449888" cy="417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pt-PT" altLang="en-US">
              <a:ea typeface="ヒラギノ角ゴ Pro W3" charset="-128"/>
              <a:cs typeface="ヒラギノ角ゴ Pro W3" charset="-128"/>
            </a:endParaRPr>
          </a:p>
        </p:txBody>
      </p:sp>
    </p:spTree>
    <p:extLst>
      <p:ext uri="{BB962C8B-B14F-4D97-AF65-F5344CB8AC3E}">
        <p14:creationId xmlns:p14="http://schemas.microsoft.com/office/powerpoint/2010/main" val="284462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Humnst777 BT" charset="0"/>
                <a:ea typeface="ヒラギノ角ゴ Pro W3" charset="-128"/>
              </a:defRPr>
            </a:lvl9pPr>
          </a:lstStyle>
          <a:p>
            <a:pPr eaLnBrk="1" hangingPunct="1"/>
            <a:fld id="{7EF05FBD-D5BF-EC42-8A1B-AAD17D5F078B}" type="slidenum">
              <a:rPr lang="en-US" altLang="en-US" sz="1200">
                <a:latin typeface="Calibri" charset="0"/>
              </a:rPr>
              <a:pPr eaLnBrk="1" hangingPunct="1"/>
              <a:t>37</a:t>
            </a:fld>
            <a:endParaRPr lang="en-US" altLang="en-US" sz="1200">
              <a:latin typeface="Calibri" charset="0"/>
            </a:endParaRPr>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cs typeface="Consolas" charset="0"/>
            </a:endParaRPr>
          </a:p>
        </p:txBody>
      </p:sp>
    </p:spTree>
    <p:extLst>
      <p:ext uri="{BB962C8B-B14F-4D97-AF65-F5344CB8AC3E}">
        <p14:creationId xmlns:p14="http://schemas.microsoft.com/office/powerpoint/2010/main" val="1846514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7F4C3671-619B-D245-AB48-BADBCDA6D997}" type="slidenum">
              <a:rPr lang="en-US" altLang="en-US"/>
              <a:pPr>
                <a:spcBef>
                  <a:spcPct val="0"/>
                </a:spcBef>
              </a:pPr>
              <a:t>40</a:t>
            </a:fld>
            <a:endParaRPr lang="en-US" altLang="en-US"/>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843152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419FC24D-181A-3F4C-98AE-21F22EA0515E}" type="slidenum">
              <a:rPr lang="en-US" altLang="en-US"/>
              <a:pPr>
                <a:spcBef>
                  <a:spcPct val="0"/>
                </a:spcBef>
              </a:pPr>
              <a:t>41</a:t>
            </a:fld>
            <a:endParaRPr lang="en-US" alt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1705118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E8954D41-A266-2A43-8657-D93DA1129A4A}" type="slidenum">
              <a:rPr lang="en-US" altLang="en-US"/>
              <a:pPr>
                <a:spcBef>
                  <a:spcPct val="0"/>
                </a:spcBef>
              </a:pPr>
              <a:t>43</a:t>
            </a:fld>
            <a:endParaRPr lang="en-US" altLang="en-US"/>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120205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7B3F0F-0B18-8B4A-B2C6-B0C4E14369A0}" type="slidenum">
              <a:rPr lang="en-US" altLang="en-US" smtClean="0"/>
              <a:pPr>
                <a:defRPr/>
              </a:pPr>
              <a:t>44</a:t>
            </a:fld>
            <a:endParaRPr lang="en-US" altLang="en-US"/>
          </a:p>
        </p:txBody>
      </p:sp>
    </p:spTree>
    <p:extLst>
      <p:ext uri="{BB962C8B-B14F-4D97-AF65-F5344CB8AC3E}">
        <p14:creationId xmlns:p14="http://schemas.microsoft.com/office/powerpoint/2010/main" val="101450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GB" altLang="en-US">
              <a:latin typeface="Calibri" charset="0"/>
              <a:cs typeface="ＭＳ Ｐゴシック" charset="-128"/>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Geneva" charset="0"/>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3F4651D3-A158-3248-A64A-5DEFE56A8309}" type="slidenum">
              <a:rPr lang="en-US" altLang="en-US">
                <a:solidFill>
                  <a:srgbClr val="000000"/>
                </a:solidFill>
                <a:latin typeface="Times" charset="0"/>
              </a:rPr>
              <a:pPr>
                <a:spcBef>
                  <a:spcPct val="0"/>
                </a:spcBef>
              </a:pPr>
              <a:t>9</a:t>
            </a:fld>
            <a:endParaRPr lang="en-US" altLang="en-US">
              <a:solidFill>
                <a:srgbClr val="000000"/>
              </a:solidFill>
              <a:latin typeface="Times" charset="0"/>
            </a:endParaRPr>
          </a:p>
        </p:txBody>
      </p:sp>
    </p:spTree>
    <p:extLst>
      <p:ext uri="{BB962C8B-B14F-4D97-AF65-F5344CB8AC3E}">
        <p14:creationId xmlns:p14="http://schemas.microsoft.com/office/powerpoint/2010/main" val="201555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Geneva" charset="0"/>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eaLnBrk="1" hangingPunct="1">
              <a:spcBef>
                <a:spcPct val="0"/>
              </a:spcBef>
            </a:pPr>
            <a:fld id="{17861111-7043-754D-9238-112E37409E70}" type="slidenum">
              <a:rPr lang="pt-BR" altLang="en-US">
                <a:solidFill>
                  <a:srgbClr val="000000"/>
                </a:solidFill>
              </a:rPr>
              <a:pPr eaLnBrk="1" hangingPunct="1">
                <a:spcBef>
                  <a:spcPct val="0"/>
                </a:spcBef>
              </a:pPr>
              <a:t>12</a:t>
            </a:fld>
            <a:endParaRPr lang="pt-BR" altLang="en-US">
              <a:solidFill>
                <a:srgbClr val="000000"/>
              </a:solidFill>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Times New Roman" charset="0"/>
              <a:cs typeface="ＭＳ Ｐゴシック" charset="-128"/>
            </a:endParaRPr>
          </a:p>
        </p:txBody>
      </p:sp>
    </p:spTree>
    <p:extLst>
      <p:ext uri="{BB962C8B-B14F-4D97-AF65-F5344CB8AC3E}">
        <p14:creationId xmlns:p14="http://schemas.microsoft.com/office/powerpoint/2010/main" val="25546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alibri" charset="0"/>
                <a:cs typeface="ＭＳ Ｐゴシック" charset="-128"/>
              </a:rPr>
              <a:t>Na TerraLib partimos do principio que existem core concepts compartilhados na area de geoinformatica e uma idéia interessante que vem crescendo em aceitacao na comunidade\</a:t>
            </a:r>
          </a:p>
          <a:p>
            <a:endParaRPr lang="en-US" altLang="en-US">
              <a:latin typeface="Calibri" charset="0"/>
              <a:cs typeface="ＭＳ Ｐゴシック" charset="-128"/>
            </a:endParaRP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Geneva" charset="0"/>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F636B86D-159B-4644-BA51-F0C48B121D83}" type="slidenum">
              <a:rPr lang="en-US" altLang="en-US">
                <a:solidFill>
                  <a:srgbClr val="000000"/>
                </a:solidFill>
                <a:latin typeface="Times" charset="0"/>
                <a:ea typeface="ヒラギノ角ゴ Pro W3" charset="-128"/>
              </a:rPr>
              <a:pPr>
                <a:spcBef>
                  <a:spcPct val="0"/>
                </a:spcBef>
              </a:pPr>
              <a:t>14</a:t>
            </a:fld>
            <a:endParaRPr lang="en-US" altLang="en-US">
              <a:solidFill>
                <a:srgbClr val="000000"/>
              </a:solidFill>
              <a:latin typeface="Times" charset="0"/>
              <a:ea typeface="ヒラギノ角ゴ Pro W3" charset="-128"/>
            </a:endParaRPr>
          </a:p>
        </p:txBody>
      </p:sp>
    </p:spTree>
    <p:extLst>
      <p:ext uri="{BB962C8B-B14F-4D97-AF65-F5344CB8AC3E}">
        <p14:creationId xmlns:p14="http://schemas.microsoft.com/office/powerpoint/2010/main" val="142974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GB" altLang="en-US">
              <a:latin typeface="Calibri" charset="0"/>
              <a:cs typeface="ＭＳ Ｐゴシック" charset="-128"/>
            </a:endParaRPr>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Geneva" charset="0"/>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A0285F1-1AED-E04D-8550-1C69E96FB714}" type="slidenum">
              <a:rPr lang="en-US" altLang="en-US">
                <a:latin typeface="Times" charset="0"/>
                <a:ea typeface="ヒラギノ角ゴ Pro W3" charset="-128"/>
              </a:rPr>
              <a:pPr>
                <a:spcBef>
                  <a:spcPct val="0"/>
                </a:spcBef>
              </a:pPr>
              <a:t>15</a:t>
            </a:fld>
            <a:endParaRPr lang="en-US" altLang="en-US">
              <a:latin typeface="Times" charset="0"/>
              <a:ea typeface="ヒラギノ角ゴ Pro W3" charset="-128"/>
            </a:endParaRPr>
          </a:p>
        </p:txBody>
      </p:sp>
    </p:spTree>
    <p:extLst>
      <p:ext uri="{BB962C8B-B14F-4D97-AF65-F5344CB8AC3E}">
        <p14:creationId xmlns:p14="http://schemas.microsoft.com/office/powerpoint/2010/main" val="4251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B8EE582D-C2D2-5F46-AEF0-A495CB274B01}" type="slidenum">
              <a:rPr lang="en-US" altLang="en-US"/>
              <a:pPr>
                <a:spcBef>
                  <a:spcPct val="0"/>
                </a:spcBef>
              </a:pPr>
              <a:t>31</a:t>
            </a:fld>
            <a:endParaRPr lang="en-US" altLang="en-US"/>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86850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D9E821BB-F0CA-3A43-A280-DCF8FA01E97A}" type="slidenum">
              <a:rPr lang="en-US" altLang="en-US"/>
              <a:pPr>
                <a:spcBef>
                  <a:spcPct val="0"/>
                </a:spcBef>
              </a:pPr>
              <a:t>32</a:t>
            </a:fld>
            <a:endParaRPr lang="en-US" altLang="en-US"/>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206306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CE4155B5-BB09-6D47-9036-594DB490A231}" type="slidenum">
              <a:rPr lang="en-US" altLang="en-US"/>
              <a:pPr>
                <a:spcBef>
                  <a:spcPct val="0"/>
                </a:spcBef>
              </a:pPr>
              <a:t>33</a:t>
            </a:fld>
            <a:endParaRPr lang="en-US" altLang="en-US"/>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69958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ヒラギノ角ゴ Pro W3" charset="-128"/>
                <a:cs typeface="Geneva" charset="0"/>
              </a:defRPr>
            </a:lvl1pPr>
            <a:lvl2pPr marL="742950" indent="-285750">
              <a:spcBef>
                <a:spcPct val="30000"/>
              </a:spcBef>
              <a:defRPr sz="1200">
                <a:solidFill>
                  <a:schemeClr val="tx1"/>
                </a:solidFill>
                <a:latin typeface="Calibri" charset="0"/>
                <a:ea typeface="Geneva" charset="0"/>
                <a:cs typeface="Geneva" charset="0"/>
              </a:defRPr>
            </a:lvl2pPr>
            <a:lvl3pPr marL="1143000" indent="-228600">
              <a:spcBef>
                <a:spcPct val="30000"/>
              </a:spcBef>
              <a:defRPr sz="1200">
                <a:solidFill>
                  <a:schemeClr val="tx1"/>
                </a:solidFill>
                <a:latin typeface="Calibri" charset="0"/>
                <a:ea typeface="Geneva" charset="0"/>
                <a:cs typeface="Geneva" charset="0"/>
              </a:defRPr>
            </a:lvl3pPr>
            <a:lvl4pPr marL="1600200" indent="-228600">
              <a:spcBef>
                <a:spcPct val="30000"/>
              </a:spcBef>
              <a:defRPr sz="1200">
                <a:solidFill>
                  <a:schemeClr val="tx1"/>
                </a:solidFill>
                <a:latin typeface="Calibri" charset="0"/>
                <a:ea typeface="Geneva" charset="0"/>
                <a:cs typeface="Geneva" charset="0"/>
              </a:defRPr>
            </a:lvl4pPr>
            <a:lvl5pPr marL="2057400" indent="-228600">
              <a:spcBef>
                <a:spcPct val="30000"/>
              </a:spcBef>
              <a:defRPr sz="1200">
                <a:solidFill>
                  <a:schemeClr val="tx1"/>
                </a:solidFill>
                <a:latin typeface="Calibri" charset="0"/>
                <a:ea typeface="Geneva" charset="0"/>
                <a:cs typeface="Geneva" charset="0"/>
              </a:defRPr>
            </a:lvl5pPr>
            <a:lvl6pPr marL="25146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6pPr>
            <a:lvl7pPr marL="29718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7pPr>
            <a:lvl8pPr marL="34290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8pPr>
            <a:lvl9pPr marL="3886200" indent="-228600" defTabSz="457200" eaLnBrk="0" fontAlgn="base" hangingPunct="0">
              <a:spcBef>
                <a:spcPct val="30000"/>
              </a:spcBef>
              <a:spcAft>
                <a:spcPct val="0"/>
              </a:spcAft>
              <a:defRPr sz="1200">
                <a:solidFill>
                  <a:schemeClr val="tx1"/>
                </a:solidFill>
                <a:latin typeface="Calibri" charset="0"/>
                <a:ea typeface="Geneva" charset="0"/>
                <a:cs typeface="Geneva" charset="0"/>
              </a:defRPr>
            </a:lvl9pPr>
          </a:lstStyle>
          <a:p>
            <a:pPr>
              <a:spcBef>
                <a:spcPct val="0"/>
              </a:spcBef>
            </a:pPr>
            <a:fld id="{AE5DD9B1-5D39-C044-84B7-B79C50B871B0}" type="slidenum">
              <a:rPr lang="en-US" altLang="en-US"/>
              <a:pPr>
                <a:spcBef>
                  <a:spcPct val="0"/>
                </a:spcBef>
              </a:pPr>
              <a:t>34</a:t>
            </a:fld>
            <a:endParaRPr lang="en-US" altLang="en-US"/>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tLang="en-US">
              <a:ea typeface="ヒラギノ角ゴ Pro W3" charset="-128"/>
            </a:endParaRPr>
          </a:p>
        </p:txBody>
      </p:sp>
    </p:spTree>
    <p:extLst>
      <p:ext uri="{BB962C8B-B14F-4D97-AF65-F5344CB8AC3E}">
        <p14:creationId xmlns:p14="http://schemas.microsoft.com/office/powerpoint/2010/main" val="140712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0" tIns="45667" rIns="91330" bIns="45667" anchor="ct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algn="ctr" defTabSz="914400" eaLnBrk="1" hangingPunct="1">
              <a:defRPr/>
            </a:pPr>
            <a:endParaRPr lang="pt-BR" altLang="en-US" smtClean="0">
              <a:solidFill>
                <a:srgbClr val="000000"/>
              </a:solidFill>
              <a:latin typeface="Times New Roman" charset="0"/>
              <a:ea typeface="ＭＳ Ｐゴシック" charset="-128"/>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0" tIns="45667" rIns="91330" bIns="45667"/>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2"/>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330" tIns="45667" rIns="91330" bIns="45667" numCol="1" anchor="b" anchorCtr="0" compatLnSpc="1">
            <a:prstTxWarp prst="textNoShape">
              <a:avLst/>
            </a:prstTxWarp>
          </a:bodyPr>
          <a:lstStyle>
            <a:lvl1pPr defTabSz="914400" eaLnBrk="1" hangingPunct="1">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30" tIns="45667" rIns="91330" bIns="45667" numCol="1" anchor="b" anchorCtr="0" compatLnSpc="1">
            <a:prstTxWarp prst="textNoShape">
              <a:avLst/>
            </a:prstTxWarp>
          </a:bodyPr>
          <a:lstStyle>
            <a:lvl1pPr algn="ctr" defTabSz="914400" eaLnBrk="1" hangingPunct="1">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330" tIns="45667" rIns="91330" bIns="45667" numCol="1" anchor="b" anchorCtr="0" compatLnSpc="1">
            <a:prstTxWarp prst="textNoShape">
              <a:avLst/>
            </a:prstTxWarp>
          </a:bodyPr>
          <a:lstStyle>
            <a:lvl1pPr algn="r" defTabSz="914400" eaLnBrk="1" hangingPunct="1">
              <a:defRPr sz="1200">
                <a:solidFill>
                  <a:srgbClr val="000000"/>
                </a:solidFill>
                <a:latin typeface="Arial Black" charset="0"/>
                <a:ea typeface="ＭＳ Ｐゴシック" charset="-128"/>
              </a:defRPr>
            </a:lvl1pPr>
          </a:lstStyle>
          <a:p>
            <a:pPr>
              <a:defRPr/>
            </a:pPr>
            <a:fld id="{26654859-2149-104E-A437-EEE52DB60019}" type="slidenum">
              <a:rPr lang="pt-BR" altLang="en-US"/>
              <a:pPr>
                <a:defRPr/>
              </a:pPr>
              <a:t>‹#›</a:t>
            </a:fld>
            <a:endParaRPr lang="pt-BR" altLang="en-US"/>
          </a:p>
        </p:txBody>
      </p:sp>
    </p:spTree>
    <p:extLst>
      <p:ext uri="{BB962C8B-B14F-4D97-AF65-F5344CB8AC3E}">
        <p14:creationId xmlns:p14="http://schemas.microsoft.com/office/powerpoint/2010/main" val="121735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88333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1"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1848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28712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52605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57348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77388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1"/>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8"/>
            <a:ext cx="7772400" cy="1500187"/>
          </a:xfrm>
        </p:spPr>
        <p:txBody>
          <a:bodyPr anchor="b"/>
          <a:lstStyle>
            <a:lvl1pPr marL="0" indent="0">
              <a:buNone/>
              <a:defRPr sz="2000"/>
            </a:lvl1pPr>
            <a:lvl2pPr marL="456678" indent="0">
              <a:buNone/>
              <a:defRPr sz="1800"/>
            </a:lvl2pPr>
            <a:lvl3pPr marL="913358" indent="0">
              <a:buNone/>
              <a:defRPr sz="1600"/>
            </a:lvl3pPr>
            <a:lvl4pPr marL="1370038" indent="0">
              <a:buNone/>
              <a:defRPr sz="1400"/>
            </a:lvl4pPr>
            <a:lvl5pPr marL="1826715" indent="0">
              <a:buNone/>
              <a:defRPr sz="1400"/>
            </a:lvl5pPr>
            <a:lvl6pPr marL="2283396" indent="0">
              <a:buNone/>
              <a:defRPr sz="1400"/>
            </a:lvl6pPr>
            <a:lvl7pPr marL="2740074" indent="0">
              <a:buNone/>
              <a:defRPr sz="1400"/>
            </a:lvl7pPr>
            <a:lvl8pPr marL="3196748" indent="0">
              <a:buNone/>
              <a:defRPr sz="1400"/>
            </a:lvl8pPr>
            <a:lvl9pPr marL="3653431"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153432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9689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4"/>
            <a:ext cx="4041775" cy="639762"/>
          </a:xfrm>
        </p:spPr>
        <p:txBody>
          <a:bodyPr anchor="b"/>
          <a:lstStyle>
            <a:lvl1pPr marL="0" indent="0">
              <a:buNone/>
              <a:defRPr sz="2400" b="1"/>
            </a:lvl1pPr>
            <a:lvl2pPr marL="456678" indent="0">
              <a:buNone/>
              <a:defRPr sz="2000" b="1"/>
            </a:lvl2pPr>
            <a:lvl3pPr marL="913358" indent="0">
              <a:buNone/>
              <a:defRPr sz="1800" b="1"/>
            </a:lvl3pPr>
            <a:lvl4pPr marL="1370038" indent="0">
              <a:buNone/>
              <a:defRPr sz="1600" b="1"/>
            </a:lvl4pPr>
            <a:lvl5pPr marL="1826715" indent="0">
              <a:buNone/>
              <a:defRPr sz="1600" b="1"/>
            </a:lvl5pPr>
            <a:lvl6pPr marL="2283396" indent="0">
              <a:buNone/>
              <a:defRPr sz="1600" b="1"/>
            </a:lvl6pPr>
            <a:lvl7pPr marL="2740074" indent="0">
              <a:buNone/>
              <a:defRPr sz="1600" b="1"/>
            </a:lvl7pPr>
            <a:lvl8pPr marL="3196748" indent="0">
              <a:buNone/>
              <a:defRPr sz="1600" b="1"/>
            </a:lvl8pPr>
            <a:lvl9pPr marL="3653431"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0203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130964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2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4"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4"/>
            <a:ext cx="3008313" cy="4691063"/>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08659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6678" indent="0">
              <a:buNone/>
              <a:defRPr sz="2800"/>
            </a:lvl2pPr>
            <a:lvl3pPr marL="913358" indent="0">
              <a:buNone/>
              <a:defRPr sz="2400"/>
            </a:lvl3pPr>
            <a:lvl4pPr marL="1370038" indent="0">
              <a:buNone/>
              <a:defRPr sz="2000"/>
            </a:lvl4pPr>
            <a:lvl5pPr marL="1826715" indent="0">
              <a:buNone/>
              <a:defRPr sz="2000"/>
            </a:lvl5pPr>
            <a:lvl6pPr marL="2283396" indent="0">
              <a:buNone/>
              <a:defRPr sz="2000"/>
            </a:lvl6pPr>
            <a:lvl7pPr marL="2740074" indent="0">
              <a:buNone/>
              <a:defRPr sz="2000"/>
            </a:lvl7pPr>
            <a:lvl8pPr marL="3196748" indent="0">
              <a:buNone/>
              <a:defRPr sz="2000"/>
            </a:lvl8pPr>
            <a:lvl9pPr marL="3653431"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6678" indent="0">
              <a:buNone/>
              <a:defRPr sz="1200"/>
            </a:lvl2pPr>
            <a:lvl3pPr marL="913358" indent="0">
              <a:buNone/>
              <a:defRPr sz="1000"/>
            </a:lvl3pPr>
            <a:lvl4pPr marL="1370038" indent="0">
              <a:buNone/>
              <a:defRPr sz="900"/>
            </a:lvl4pPr>
            <a:lvl5pPr marL="1826715" indent="0">
              <a:buNone/>
              <a:defRPr sz="900"/>
            </a:lvl5pPr>
            <a:lvl6pPr marL="2283396" indent="0">
              <a:buNone/>
              <a:defRPr sz="900"/>
            </a:lvl6pPr>
            <a:lvl7pPr marL="2740074" indent="0">
              <a:buNone/>
              <a:defRPr sz="900"/>
            </a:lvl7pPr>
            <a:lvl8pPr marL="3196748" indent="0">
              <a:buNone/>
              <a:defRPr sz="900"/>
            </a:lvl8pPr>
            <a:lvl9pPr marL="3653431"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99634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91330" tIns="45667" rIns="91330" bIns="45667"/>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defRPr sz="2400">
                <a:solidFill>
                  <a:schemeClr val="tx1"/>
                </a:solidFill>
                <a:latin typeface="Humnst777 BT" charset="0"/>
                <a:ea typeface="ヒラギノ角ゴ Pro W3" charset="-128"/>
              </a:defRPr>
            </a:lvl9pPr>
          </a:lstStyle>
          <a:p>
            <a:pPr defTabSz="914400" eaLnBrk="1" hangingPunct="1">
              <a:defRPr/>
            </a:pPr>
            <a:endParaRPr lang="pt-BR" altLang="en-US" smtClean="0">
              <a:solidFill>
                <a:srgbClr val="000000"/>
              </a:solidFill>
              <a:latin typeface="Times New Roman" charset="0"/>
              <a:ea typeface="ＭＳ Ｐゴシック" charset="-128"/>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ctr" anchorCtr="0" compatLnSpc="1">
            <a:prstTxWarp prst="textNoShape">
              <a:avLst/>
            </a:prstTxWarp>
          </a:bodyPr>
          <a:lstStyle/>
          <a:p>
            <a:pPr lvl="0"/>
            <a:r>
              <a:rPr lang="pt-BR" altLang="en-US"/>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0" tIns="45667" rIns="91330" bIns="45667" numCol="1" anchor="t" anchorCtr="0" compatLnSpc="1">
            <a:prstTxWarp prst="textNoShape">
              <a:avLst/>
            </a:prstTxWarp>
          </a:bodyPr>
          <a:lstStyle/>
          <a:p>
            <a:pPr lvl="0"/>
            <a:r>
              <a:rPr lang="pt-BR" altLang="en-US"/>
              <a:t>Clique para editar os estilos do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pic>
        <p:nvPicPr>
          <p:cNvPr id="1029" name="Picture 5" descr="inpe_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330" tIns="45667" rIns="91330" bIns="45667"/>
          <a:lstStyle/>
          <a:p>
            <a:endParaRPr lang="en-US"/>
          </a:p>
        </p:txBody>
      </p:sp>
    </p:spTree>
  </p:cSld>
  <p:clrMap bg1="lt1" tx1="dk1" bg2="lt2" tx2="dk2" accent1="accent1" accent2="accent2" accent3="accent3" accent4="accent4" accent5="accent5" accent6="accent6" hlink="hlink" folHlink="folHlink"/>
  <p:sldLayoutIdLst>
    <p:sldLayoutId id="2147483790"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xStyles>
    <p:titleStyle>
      <a:lvl1pPr algn="l" rtl="0" eaLnBrk="0" fontAlgn="base" hangingPunct="0">
        <a:spcBef>
          <a:spcPct val="0"/>
        </a:spcBef>
        <a:spcAft>
          <a:spcPct val="0"/>
        </a:spcAft>
        <a:defRPr sz="3200" b="1">
          <a:solidFill>
            <a:srgbClr val="003366"/>
          </a:solidFill>
          <a:latin typeface="Calibri"/>
          <a:ea typeface="Geneva"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Geneva"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Geneva"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Geneva"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Geneva" charset="0"/>
          <a:cs typeface="ＭＳ Ｐゴシック" charset="0"/>
        </a:defRPr>
      </a:lvl5pPr>
      <a:lvl6pPr marL="456678" algn="l" rtl="0" eaLnBrk="1" fontAlgn="base" hangingPunct="1">
        <a:spcBef>
          <a:spcPct val="0"/>
        </a:spcBef>
        <a:spcAft>
          <a:spcPct val="0"/>
        </a:spcAft>
        <a:defRPr sz="3200" b="1">
          <a:solidFill>
            <a:srgbClr val="003366"/>
          </a:solidFill>
          <a:latin typeface="ZapfHumnst BT" pitchFamily="34" charset="0"/>
        </a:defRPr>
      </a:lvl6pPr>
      <a:lvl7pPr marL="913358" algn="l" rtl="0" eaLnBrk="1" fontAlgn="base" hangingPunct="1">
        <a:spcBef>
          <a:spcPct val="0"/>
        </a:spcBef>
        <a:spcAft>
          <a:spcPct val="0"/>
        </a:spcAft>
        <a:defRPr sz="3200" b="1">
          <a:solidFill>
            <a:srgbClr val="003366"/>
          </a:solidFill>
          <a:latin typeface="ZapfHumnst BT" pitchFamily="34" charset="0"/>
        </a:defRPr>
      </a:lvl7pPr>
      <a:lvl8pPr marL="1370038" algn="l" rtl="0" eaLnBrk="1" fontAlgn="base" hangingPunct="1">
        <a:spcBef>
          <a:spcPct val="0"/>
        </a:spcBef>
        <a:spcAft>
          <a:spcPct val="0"/>
        </a:spcAft>
        <a:defRPr sz="3200" b="1">
          <a:solidFill>
            <a:srgbClr val="003366"/>
          </a:solidFill>
          <a:latin typeface="ZapfHumnst BT" pitchFamily="34" charset="0"/>
        </a:defRPr>
      </a:lvl8pPr>
      <a:lvl9pPr marL="1826715" algn="l" rtl="0" eaLnBrk="1" fontAlgn="base" hangingPunct="1">
        <a:spcBef>
          <a:spcPct val="0"/>
        </a:spcBef>
        <a:spcAft>
          <a:spcPct val="0"/>
        </a:spcAft>
        <a:defRPr sz="3200" b="1">
          <a:solidFill>
            <a:srgbClr val="003366"/>
          </a:solidFill>
          <a:latin typeface="ZapfHumnst BT" pitchFamily="34" charset="0"/>
        </a:defRPr>
      </a:lvl9pPr>
    </p:titleStyle>
    <p:bodyStyle>
      <a:lvl1pPr marL="339725" indent="-339725" algn="l" rtl="0" eaLnBrk="0" fontAlgn="base" hangingPunct="0">
        <a:spcBef>
          <a:spcPct val="20000"/>
        </a:spcBef>
        <a:spcAft>
          <a:spcPct val="0"/>
        </a:spcAft>
        <a:buClr>
          <a:schemeClr val="bg2"/>
        </a:buClr>
        <a:buSzPct val="75000"/>
        <a:buFont typeface="Wingdings" charset="2"/>
        <a:buChar char="n"/>
        <a:defRPr sz="2400">
          <a:solidFill>
            <a:schemeClr val="tx1"/>
          </a:solidFill>
          <a:latin typeface="Calibri"/>
          <a:ea typeface="Geneva" charset="0"/>
          <a:cs typeface="ＭＳ Ｐゴシック" charset="0"/>
        </a:defRPr>
      </a:lvl1pPr>
      <a:lvl2pPr marL="739775" indent="-282575" algn="l" rtl="0" eaLnBrk="0" fontAlgn="base" hangingPunct="0">
        <a:spcBef>
          <a:spcPct val="20000"/>
        </a:spcBef>
        <a:spcAft>
          <a:spcPct val="0"/>
        </a:spcAft>
        <a:buClr>
          <a:schemeClr val="accent2"/>
        </a:buClr>
        <a:buSzPct val="80000"/>
        <a:buFont typeface="Wingdings" charset="2"/>
        <a:buChar char="¨"/>
        <a:defRPr sz="2000">
          <a:solidFill>
            <a:schemeClr val="tx1"/>
          </a:solidFill>
          <a:latin typeface="Calibri"/>
          <a:ea typeface="ＭＳ Ｐゴシック" charset="0"/>
          <a:cs typeface="ＭＳ Ｐゴシック" charset="0"/>
        </a:defRPr>
      </a:lvl2pPr>
      <a:lvl3pPr marL="1139825" indent="-225425" algn="l" rtl="0" eaLnBrk="0" fontAlgn="base" hangingPunct="0">
        <a:spcBef>
          <a:spcPct val="20000"/>
        </a:spcBef>
        <a:spcAft>
          <a:spcPct val="0"/>
        </a:spcAft>
        <a:buClr>
          <a:schemeClr val="bg2"/>
        </a:buClr>
        <a:buSzPct val="65000"/>
        <a:buFont typeface="Wingdings" charset="2"/>
        <a:buChar char="n"/>
        <a:defRPr sz="2400">
          <a:solidFill>
            <a:schemeClr val="tx1"/>
          </a:solidFill>
          <a:latin typeface="Calibri"/>
          <a:ea typeface="ＭＳ Ｐゴシック" charset="0"/>
          <a:cs typeface="ＭＳ Ｐゴシック" charset="0"/>
        </a:defRPr>
      </a:lvl3pPr>
      <a:lvl4pPr marL="1597025" indent="-225425" algn="l" rtl="0" eaLnBrk="0" fontAlgn="base" hangingPunct="0">
        <a:spcBef>
          <a:spcPct val="20000"/>
        </a:spcBef>
        <a:spcAft>
          <a:spcPct val="0"/>
        </a:spcAft>
        <a:buClr>
          <a:schemeClr val="accent2"/>
        </a:buClr>
        <a:buSzPct val="70000"/>
        <a:buFont typeface="Wingdings" charset="2"/>
        <a:buChar char="¨"/>
        <a:defRPr sz="1600">
          <a:solidFill>
            <a:schemeClr val="tx1"/>
          </a:solidFill>
          <a:latin typeface="Calibri"/>
          <a:ea typeface="ＭＳ Ｐゴシック" charset="0"/>
          <a:cs typeface="ＭＳ Ｐゴシック" charset="0"/>
        </a:defRPr>
      </a:lvl4pPr>
      <a:lvl5pPr marL="2052638" indent="-225425" algn="l" rtl="0" eaLnBrk="0" fontAlgn="base" hangingPunct="0">
        <a:spcBef>
          <a:spcPct val="20000"/>
        </a:spcBef>
        <a:spcAft>
          <a:spcPct val="0"/>
        </a:spcAft>
        <a:buClr>
          <a:schemeClr val="bg2"/>
        </a:buClr>
        <a:buFont typeface="Wingdings" charset="2"/>
        <a:buChar char="§"/>
        <a:defRPr sz="2000">
          <a:solidFill>
            <a:schemeClr val="tx1"/>
          </a:solidFill>
          <a:latin typeface="Calibri"/>
          <a:ea typeface="ＭＳ Ｐゴシック" charset="0"/>
          <a:cs typeface="ＭＳ Ｐゴシック" charset="0"/>
        </a:defRPr>
      </a:lvl5pPr>
      <a:lvl6pPr marL="2511735" indent="-22834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68414" indent="-22834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5093" indent="-22834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1771" indent="-22834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3358" rtl="0" eaLnBrk="1" latinLnBrk="0" hangingPunct="1">
        <a:defRPr sz="1800" kern="1200">
          <a:solidFill>
            <a:schemeClr val="tx1"/>
          </a:solidFill>
          <a:latin typeface="+mn-lt"/>
          <a:ea typeface="+mn-ea"/>
          <a:cs typeface="+mn-cs"/>
        </a:defRPr>
      </a:lvl1pPr>
      <a:lvl2pPr marL="456678" algn="l" defTabSz="913358" rtl="0" eaLnBrk="1" latinLnBrk="0" hangingPunct="1">
        <a:defRPr sz="1800" kern="1200">
          <a:solidFill>
            <a:schemeClr val="tx1"/>
          </a:solidFill>
          <a:latin typeface="+mn-lt"/>
          <a:ea typeface="+mn-ea"/>
          <a:cs typeface="+mn-cs"/>
        </a:defRPr>
      </a:lvl2pPr>
      <a:lvl3pPr marL="913358" algn="l" defTabSz="913358" rtl="0" eaLnBrk="1" latinLnBrk="0" hangingPunct="1">
        <a:defRPr sz="1800" kern="1200">
          <a:solidFill>
            <a:schemeClr val="tx1"/>
          </a:solidFill>
          <a:latin typeface="+mn-lt"/>
          <a:ea typeface="+mn-ea"/>
          <a:cs typeface="+mn-cs"/>
        </a:defRPr>
      </a:lvl3pPr>
      <a:lvl4pPr marL="1370038" algn="l" defTabSz="913358" rtl="0" eaLnBrk="1" latinLnBrk="0" hangingPunct="1">
        <a:defRPr sz="1800" kern="1200">
          <a:solidFill>
            <a:schemeClr val="tx1"/>
          </a:solidFill>
          <a:latin typeface="+mn-lt"/>
          <a:ea typeface="+mn-ea"/>
          <a:cs typeface="+mn-cs"/>
        </a:defRPr>
      </a:lvl4pPr>
      <a:lvl5pPr marL="1826715" algn="l" defTabSz="913358" rtl="0" eaLnBrk="1" latinLnBrk="0" hangingPunct="1">
        <a:defRPr sz="1800" kern="1200">
          <a:solidFill>
            <a:schemeClr val="tx1"/>
          </a:solidFill>
          <a:latin typeface="+mn-lt"/>
          <a:ea typeface="+mn-ea"/>
          <a:cs typeface="+mn-cs"/>
        </a:defRPr>
      </a:lvl5pPr>
      <a:lvl6pPr marL="2283396" algn="l" defTabSz="913358" rtl="0" eaLnBrk="1" latinLnBrk="0" hangingPunct="1">
        <a:defRPr sz="1800" kern="1200">
          <a:solidFill>
            <a:schemeClr val="tx1"/>
          </a:solidFill>
          <a:latin typeface="+mn-lt"/>
          <a:ea typeface="+mn-ea"/>
          <a:cs typeface="+mn-cs"/>
        </a:defRPr>
      </a:lvl6pPr>
      <a:lvl7pPr marL="2740074" algn="l" defTabSz="913358" rtl="0" eaLnBrk="1" latinLnBrk="0" hangingPunct="1">
        <a:defRPr sz="1800" kern="1200">
          <a:solidFill>
            <a:schemeClr val="tx1"/>
          </a:solidFill>
          <a:latin typeface="+mn-lt"/>
          <a:ea typeface="+mn-ea"/>
          <a:cs typeface="+mn-cs"/>
        </a:defRPr>
      </a:lvl7pPr>
      <a:lvl8pPr marL="3196748" algn="l" defTabSz="913358" rtl="0" eaLnBrk="1" latinLnBrk="0" hangingPunct="1">
        <a:defRPr sz="1800" kern="1200">
          <a:solidFill>
            <a:schemeClr val="tx1"/>
          </a:solidFill>
          <a:latin typeface="+mn-lt"/>
          <a:ea typeface="+mn-ea"/>
          <a:cs typeface="+mn-cs"/>
        </a:defRPr>
      </a:lvl8pPr>
      <a:lvl9pPr marL="3653431" algn="l" defTabSz="91335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hyperlink" Target="Mtetna.MPG" TargetMode="External"/><Relationship Id="rId9"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 Id="rId3"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34.jpeg"/><Relationship Id="rId5"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67.tif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9.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a:xfrm>
            <a:off x="2915920" y="1828800"/>
            <a:ext cx="6228080" cy="2209800"/>
          </a:xfrm>
        </p:spPr>
        <p:txBody>
          <a:bodyPr/>
          <a:lstStyle/>
          <a:p>
            <a:r>
              <a:rPr lang="en-US" altLang="en-US" sz="3600" b="0" dirty="0" smtClean="0">
                <a:latin typeface="Calibri" charset="0"/>
                <a:cs typeface="ＭＳ Ｐゴシック" charset="-128"/>
              </a:rPr>
              <a:t>Introduction to </a:t>
            </a:r>
            <a:r>
              <a:rPr lang="en-US" altLang="en-US" sz="3600" b="0" dirty="0" err="1" smtClean="0">
                <a:latin typeface="Calibri" charset="0"/>
                <a:cs typeface="ＭＳ Ｐゴシック" charset="-128"/>
              </a:rPr>
              <a:t>Geoinformatics</a:t>
            </a:r>
            <a:r>
              <a:rPr lang="en-US" altLang="en-US" sz="3600" b="0" dirty="0" smtClean="0">
                <a:latin typeface="Calibri" charset="0"/>
                <a:cs typeface="ＭＳ Ｐゴシック" charset="-128"/>
              </a:rPr>
              <a:t>: </a:t>
            </a:r>
            <a:r>
              <a:rPr lang="en-US" altLang="en-US" sz="3600" b="0" dirty="0" smtClean="0">
                <a:latin typeface="Calibri" charset="0"/>
                <a:cs typeface="ＭＳ Ｐゴシック" charset="-128"/>
              </a:rPr>
              <a:t>Geographical Objects</a:t>
            </a:r>
            <a:endParaRPr lang="en-US" altLang="en-US" sz="3600" b="0" dirty="0">
              <a:latin typeface="Calibri" charset="0"/>
              <a:cs typeface="ＭＳ Ｐゴシック" charset="-128"/>
            </a:endParaRPr>
          </a:p>
        </p:txBody>
      </p:sp>
      <p:sp>
        <p:nvSpPr>
          <p:cNvPr id="4098" name="Subtitle 2"/>
          <p:cNvSpPr>
            <a:spLocks noGrp="1"/>
          </p:cNvSpPr>
          <p:nvPr>
            <p:ph type="subTitle" idx="1"/>
          </p:nvPr>
        </p:nvSpPr>
        <p:spPr>
          <a:xfrm>
            <a:off x="2971800" y="4267200"/>
            <a:ext cx="6172200" cy="1752600"/>
          </a:xfrm>
        </p:spPr>
        <p:txBody>
          <a:bodyPr/>
          <a:lstStyle/>
          <a:p>
            <a:pPr>
              <a:buFont typeface="Wingdings" charset="2"/>
              <a:buNone/>
            </a:pPr>
            <a:r>
              <a:rPr lang="en-US" altLang="en-US">
                <a:latin typeface="Calibri" charset="0"/>
                <a:cs typeface="ＭＳ Ｐゴシック" charset="-128"/>
              </a:rPr>
              <a:t>Gilberto Camara</a:t>
            </a:r>
          </a:p>
          <a:p>
            <a:pPr>
              <a:buFont typeface="Wingdings" charset="2"/>
              <a:buNone/>
            </a:pPr>
            <a:r>
              <a:rPr lang="en-US" altLang="en-US">
                <a:latin typeface="Calibri" charset="0"/>
                <a:cs typeface="ＭＳ Ｐゴシック" charset="-128"/>
              </a:rPr>
              <a:t>National Institute for Space Research, Brazil</a:t>
            </a:r>
          </a:p>
        </p:txBody>
      </p:sp>
      <p:sp>
        <p:nvSpPr>
          <p:cNvPr id="4099" name="Subtitle 2"/>
          <p:cNvSpPr txBox="1">
            <a:spLocks/>
          </p:cNvSpPr>
          <p:nvPr/>
        </p:nvSpPr>
        <p:spPr bwMode="auto">
          <a:xfrm>
            <a:off x="3203575" y="1052513"/>
            <a:ext cx="6172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30" tIns="45667" rIns="91330" bIns="45667"/>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buFont typeface="Wingdings" charset="2"/>
              <a:buNone/>
            </a:pPr>
            <a:endParaRPr lang="en-GB" altLang="en-US" sz="2600">
              <a:ea typeface="ヒラギノ角ゴ Pro W3"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le 10"/>
          <p:cNvSpPr txBox="1">
            <a:spLocks/>
          </p:cNvSpPr>
          <p:nvPr/>
        </p:nvSpPr>
        <p:spPr bwMode="auto">
          <a:xfrm>
            <a:off x="0" y="0"/>
            <a:ext cx="9144000" cy="585788"/>
          </a:xfrm>
          <a:prstGeom prst="rect">
            <a:avLst/>
          </a:prstGeom>
          <a:solidFill>
            <a:srgbClr val="FFFFFF">
              <a:alpha val="63921"/>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a:spcBef>
                <a:spcPct val="0"/>
              </a:spcBef>
              <a:buClrTx/>
              <a:buSzTx/>
              <a:buFontTx/>
              <a:buNone/>
            </a:pPr>
            <a:r>
              <a:rPr lang="en-US" altLang="en-US" sz="3400">
                <a:solidFill>
                  <a:srgbClr val="00005E"/>
                </a:solidFill>
              </a:rPr>
              <a:t>Semantics of big data</a:t>
            </a:r>
            <a:endParaRPr lang="en-US" altLang="en-US" sz="3400">
              <a:solidFill>
                <a:srgbClr val="800000"/>
              </a:solidFill>
            </a:endParaRPr>
          </a:p>
        </p:txBody>
      </p:sp>
      <p:sp>
        <p:nvSpPr>
          <p:cNvPr id="126979" name="Título 10"/>
          <p:cNvSpPr txBox="1">
            <a:spLocks/>
          </p:cNvSpPr>
          <p:nvPr/>
        </p:nvSpPr>
        <p:spPr bwMode="auto">
          <a:xfrm>
            <a:off x="0" y="2854325"/>
            <a:ext cx="9144000" cy="574675"/>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pt-BR" altLang="en-US" sz="3400">
                <a:solidFill>
                  <a:srgbClr val="003366"/>
                </a:solidFill>
              </a:rPr>
              <a:t>Records of interaction on human societies</a:t>
            </a:r>
          </a:p>
        </p:txBody>
      </p:sp>
      <p:sp>
        <p:nvSpPr>
          <p:cNvPr id="126980" name="Título 10"/>
          <p:cNvSpPr txBox="1">
            <a:spLocks/>
          </p:cNvSpPr>
          <p:nvPr/>
        </p:nvSpPr>
        <p:spPr bwMode="auto">
          <a:xfrm>
            <a:off x="0" y="6299200"/>
            <a:ext cx="9144000" cy="558800"/>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en-US" altLang="en-US" sz="3400">
                <a:solidFill>
                  <a:srgbClr val="003366"/>
                </a:solidFill>
              </a:rPr>
              <a:t>primary aim: </a:t>
            </a:r>
            <a:r>
              <a:rPr lang="en-US" altLang="en-US" sz="3400">
                <a:solidFill>
                  <a:srgbClr val="800000"/>
                </a:solidFill>
              </a:rPr>
              <a:t>communication</a:t>
            </a:r>
            <a:endParaRPr lang="pt-BR" altLang="en-US" sz="3400">
              <a:solidFill>
                <a:srgbClr val="800000"/>
              </a:solidFill>
            </a:endParaRPr>
          </a:p>
        </p:txBody>
      </p:sp>
    </p:spTree>
    <p:extLst>
      <p:ext uri="{BB962C8B-B14F-4D97-AF65-F5344CB8AC3E}">
        <p14:creationId xmlns:p14="http://schemas.microsoft.com/office/powerpoint/2010/main" val="1044140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8" descr="landsat_art_jau_lrg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itle 10"/>
          <p:cNvSpPr txBox="1">
            <a:spLocks/>
          </p:cNvSpPr>
          <p:nvPr/>
        </p:nvSpPr>
        <p:spPr bwMode="auto">
          <a:xfrm>
            <a:off x="0" y="-9525"/>
            <a:ext cx="9144000" cy="544513"/>
          </a:xfrm>
          <a:prstGeom prst="rect">
            <a:avLst/>
          </a:prstGeom>
          <a:solidFill>
            <a:srgbClr val="FFFFFF">
              <a:alpha val="63921"/>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tIns="0" bIns="0" anchor="ct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a:spcBef>
                <a:spcPct val="0"/>
              </a:spcBef>
              <a:buClrTx/>
              <a:buSzTx/>
              <a:buFontTx/>
              <a:buNone/>
            </a:pPr>
            <a:r>
              <a:rPr lang="en-US" altLang="en-US" sz="3400">
                <a:solidFill>
                  <a:srgbClr val="00005E"/>
                </a:solidFill>
              </a:rPr>
              <a:t>Semantics of big data</a:t>
            </a:r>
            <a:endParaRPr lang="en-US" altLang="en-US" sz="3400">
              <a:solidFill>
                <a:srgbClr val="800000"/>
              </a:solidFill>
            </a:endParaRPr>
          </a:p>
        </p:txBody>
      </p:sp>
      <p:sp>
        <p:nvSpPr>
          <p:cNvPr id="128003" name="Título 10"/>
          <p:cNvSpPr txBox="1">
            <a:spLocks/>
          </p:cNvSpPr>
          <p:nvPr/>
        </p:nvSpPr>
        <p:spPr bwMode="auto">
          <a:xfrm>
            <a:off x="0" y="2824163"/>
            <a:ext cx="9144000" cy="604837"/>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pt-BR" altLang="en-US" sz="3400">
                <a:solidFill>
                  <a:srgbClr val="003366"/>
                </a:solidFill>
              </a:rPr>
              <a:t>Observations of nature</a:t>
            </a:r>
          </a:p>
        </p:txBody>
      </p:sp>
      <p:sp>
        <p:nvSpPr>
          <p:cNvPr id="128004" name="Título 10"/>
          <p:cNvSpPr txBox="1">
            <a:spLocks/>
          </p:cNvSpPr>
          <p:nvPr/>
        </p:nvSpPr>
        <p:spPr bwMode="auto">
          <a:xfrm>
            <a:off x="0" y="6310313"/>
            <a:ext cx="9144000" cy="547687"/>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0" rIns="7200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en-US" altLang="en-US" sz="3400">
                <a:solidFill>
                  <a:srgbClr val="003366"/>
                </a:solidFill>
              </a:rPr>
              <a:t>primary aim: </a:t>
            </a:r>
            <a:r>
              <a:rPr lang="en-US" altLang="en-US" sz="3400">
                <a:solidFill>
                  <a:srgbClr val="800000"/>
                </a:solidFill>
              </a:rPr>
              <a:t>description</a:t>
            </a:r>
            <a:endParaRPr lang="pt-BR" altLang="en-US" sz="3400">
              <a:solidFill>
                <a:srgbClr val="800000"/>
              </a:solidFill>
            </a:endParaRPr>
          </a:p>
        </p:txBody>
      </p:sp>
    </p:spTree>
    <p:extLst>
      <p:ext uri="{BB962C8B-B14F-4D97-AF65-F5344CB8AC3E}">
        <p14:creationId xmlns:p14="http://schemas.microsoft.com/office/powerpoint/2010/main" val="1772856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827088" y="981075"/>
            <a:ext cx="9072562" cy="571500"/>
          </a:xfrm>
          <a:prstGeom prst="rect">
            <a:avLst/>
          </a:prstGeom>
          <a:noFill/>
        </p:spPr>
        <p:txBody>
          <a:bodyPr lIns="91412" tIns="45705" rIns="91412" bIns="45705"/>
          <a:lstStyle/>
          <a:p>
            <a:pPr>
              <a:defRPr/>
            </a:pPr>
            <a:endParaRPr lang="pt-BR" sz="3000" b="1" kern="0" dirty="0">
              <a:solidFill>
                <a:srgbClr val="003366"/>
              </a:solidFill>
              <a:latin typeface="Calibri" pitchFamily="34" charset="0"/>
            </a:endParaRPr>
          </a:p>
        </p:txBody>
      </p:sp>
      <p:sp>
        <p:nvSpPr>
          <p:cNvPr id="129027" name="Título 10"/>
          <p:cNvSpPr>
            <a:spLocks noGrp="1"/>
          </p:cNvSpPr>
          <p:nvPr>
            <p:ph type="title"/>
          </p:nvPr>
        </p:nvSpPr>
        <p:spPr>
          <a:xfrm>
            <a:off x="0" y="2792413"/>
            <a:ext cx="9236075" cy="638175"/>
          </a:xfrm>
          <a:solidFill>
            <a:schemeClr val="bg1">
              <a:alpha val="76077"/>
            </a:schemeClr>
          </a:solidFill>
        </p:spPr>
        <p:txBody>
          <a:bodyPr tIns="0" bIns="0"/>
          <a:lstStyle/>
          <a:p>
            <a:pPr algn="ctr" eaLnBrk="1" hangingPunct="1"/>
            <a:r>
              <a:rPr lang="pt-BR" altLang="en-US" sz="3400" b="0">
                <a:latin typeface="Calibri" charset="0"/>
                <a:cs typeface="ＭＳ Ｐゴシック" charset="-128"/>
              </a:rPr>
              <a:t>Measurements of nature-society interaction</a:t>
            </a:r>
          </a:p>
        </p:txBody>
      </p:sp>
      <p:sp>
        <p:nvSpPr>
          <p:cNvPr id="129028" name="Title 10"/>
          <p:cNvSpPr txBox="1">
            <a:spLocks/>
          </p:cNvSpPr>
          <p:nvPr/>
        </p:nvSpPr>
        <p:spPr bwMode="auto">
          <a:xfrm>
            <a:off x="0" y="-20638"/>
            <a:ext cx="9215438" cy="588963"/>
          </a:xfrm>
          <a:prstGeom prst="rect">
            <a:avLst/>
          </a:prstGeom>
          <a:solidFill>
            <a:srgbClr val="FFFFFF">
              <a:alpha val="63921"/>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tIns="0" bIns="0" anchor="ct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a:spcBef>
                <a:spcPct val="0"/>
              </a:spcBef>
              <a:buClrTx/>
              <a:buSzTx/>
              <a:buFontTx/>
              <a:buNone/>
            </a:pPr>
            <a:r>
              <a:rPr lang="en-US" altLang="en-US" sz="3400">
                <a:solidFill>
                  <a:srgbClr val="00005E"/>
                </a:solidFill>
              </a:rPr>
              <a:t>Semantics of big data</a:t>
            </a:r>
            <a:endParaRPr lang="en-US" altLang="en-US" sz="3400">
              <a:solidFill>
                <a:srgbClr val="800000"/>
              </a:solidFill>
            </a:endParaRPr>
          </a:p>
        </p:txBody>
      </p:sp>
      <p:sp>
        <p:nvSpPr>
          <p:cNvPr id="129029" name="Título 10"/>
          <p:cNvSpPr txBox="1">
            <a:spLocks/>
          </p:cNvSpPr>
          <p:nvPr/>
        </p:nvSpPr>
        <p:spPr bwMode="auto">
          <a:xfrm>
            <a:off x="0" y="6235700"/>
            <a:ext cx="9239250" cy="622300"/>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en-US" altLang="en-US" sz="3400">
                <a:solidFill>
                  <a:srgbClr val="003366"/>
                </a:solidFill>
              </a:rPr>
              <a:t>primary aim: </a:t>
            </a:r>
            <a:r>
              <a:rPr lang="en-US" altLang="en-US" sz="3400">
                <a:solidFill>
                  <a:srgbClr val="800000"/>
                </a:solidFill>
              </a:rPr>
              <a:t>sustainability</a:t>
            </a:r>
            <a:endParaRPr lang="pt-BR" altLang="en-US" sz="3400">
              <a:solidFill>
                <a:srgbClr val="800000"/>
              </a:solidFill>
            </a:endParaRPr>
          </a:p>
        </p:txBody>
      </p:sp>
    </p:spTree>
    <p:extLst>
      <p:ext uri="{BB962C8B-B14F-4D97-AF65-F5344CB8AC3E}">
        <p14:creationId xmlns:p14="http://schemas.microsoft.com/office/powerpoint/2010/main" val="6658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altLang="en-US">
                <a:latin typeface="Calibri" charset="0"/>
                <a:cs typeface="ＭＳ Ｐゴシック" charset="-128"/>
              </a:rPr>
              <a:t>Current GIS is map-based</a:t>
            </a:r>
          </a:p>
        </p:txBody>
      </p:sp>
      <p:pic>
        <p:nvPicPr>
          <p:cNvPr id="131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655763"/>
            <a:ext cx="3976688"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1666875"/>
            <a:ext cx="39973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3088" y="5410200"/>
            <a:ext cx="8426450" cy="522288"/>
          </a:xfrm>
          <a:prstGeom prst="rect">
            <a:avLst/>
          </a:prstGeom>
          <a:solidFill>
            <a:schemeClr val="bg2">
              <a:lumMod val="20000"/>
              <a:lumOff val="80000"/>
              <a:alpha val="68000"/>
            </a:schemeClr>
          </a:solidFill>
        </p:spPr>
        <p:txBody>
          <a:bodyPr>
            <a:spAutoFit/>
          </a:bodyPr>
          <a:lstStyle/>
          <a:p>
            <a:pPr algn="ctr" eaLnBrk="1" hangingPunct="1">
              <a:defRPr/>
            </a:pPr>
            <a:r>
              <a:rPr lang="en-US" sz="2800" dirty="0">
                <a:solidFill>
                  <a:srgbClr val="800000"/>
                </a:solidFill>
                <a:latin typeface="Calibri"/>
                <a:cs typeface="Calibri"/>
              </a:rPr>
              <a:t>Big data does not fit in the “map as set of layers” model</a:t>
            </a:r>
          </a:p>
        </p:txBody>
      </p:sp>
    </p:spTree>
    <p:extLst>
      <p:ext uri="{BB962C8B-B14F-4D97-AF65-F5344CB8AC3E}">
        <p14:creationId xmlns:p14="http://schemas.microsoft.com/office/powerpoint/2010/main" val="828512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a:xfrm>
            <a:off x="0" y="3213100"/>
            <a:ext cx="9144000" cy="762000"/>
          </a:xfrm>
          <a:solidFill>
            <a:srgbClr val="EBEBF5"/>
          </a:solidFill>
        </p:spPr>
        <p:txBody>
          <a:bodyPr/>
          <a:lstStyle/>
          <a:p>
            <a:pPr algn="ctr"/>
            <a:r>
              <a:rPr lang="en-US" altLang="en-US" sz="3000">
                <a:latin typeface="Calibri" charset="0"/>
                <a:cs typeface="ＭＳ Ｐゴシック" charset="-128"/>
              </a:rPr>
              <a:t>Core concepts of spatial information (Kuhn, IJGIS, 2012)</a:t>
            </a:r>
          </a:p>
        </p:txBody>
      </p:sp>
      <p:sp>
        <p:nvSpPr>
          <p:cNvPr id="3" name="Retângulo 2"/>
          <p:cNvSpPr/>
          <p:nvPr/>
        </p:nvSpPr>
        <p:spPr>
          <a:xfrm>
            <a:off x="0" y="2565400"/>
            <a:ext cx="1331913" cy="463550"/>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defRPr/>
            </a:pPr>
            <a:r>
              <a:rPr lang="x-none" dirty="0">
                <a:solidFill>
                  <a:srgbClr val="16165D"/>
                </a:solidFill>
                <a:latin typeface="Calibri" pitchFamily="34" charset="0"/>
                <a:ea typeface="Geneva" charset="0"/>
                <a:cs typeface="ＭＳ Ｐゴシック" charset="0"/>
              </a:rPr>
              <a:t>location</a:t>
            </a:r>
            <a:endParaRPr lang="en-GB" dirty="0">
              <a:solidFill>
                <a:srgbClr val="16165D"/>
              </a:solidFill>
              <a:latin typeface="Calibri" pitchFamily="34" charset="0"/>
              <a:ea typeface="Geneva" charset="0"/>
              <a:cs typeface="ＭＳ Ｐゴシック" charset="0"/>
            </a:endParaRPr>
          </a:p>
        </p:txBody>
      </p:sp>
      <p:pic>
        <p:nvPicPr>
          <p:cNvPr id="1320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3213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2"/>
          <p:cNvSpPr/>
          <p:nvPr/>
        </p:nvSpPr>
        <p:spPr>
          <a:xfrm>
            <a:off x="7092950" y="2420938"/>
            <a:ext cx="2051050" cy="463550"/>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lgn="r">
              <a:defRPr/>
            </a:pPr>
            <a:r>
              <a:rPr lang="x-none" dirty="0">
                <a:solidFill>
                  <a:srgbClr val="16165D"/>
                </a:solidFill>
                <a:latin typeface="Calibri" pitchFamily="34" charset="0"/>
                <a:ea typeface="Geneva" charset="0"/>
                <a:cs typeface="ＭＳ Ｐゴシック" charset="0"/>
              </a:rPr>
              <a:t>neighborhood</a:t>
            </a:r>
            <a:endParaRPr lang="en-GB" dirty="0">
              <a:solidFill>
                <a:srgbClr val="16165D"/>
              </a:solidFill>
              <a:latin typeface="Calibri" pitchFamily="34" charset="0"/>
              <a:ea typeface="Geneva" charset="0"/>
              <a:cs typeface="ＭＳ Ｐゴシック" charset="0"/>
            </a:endParaRPr>
          </a:p>
        </p:txBody>
      </p:sp>
      <p:pic>
        <p:nvPicPr>
          <p:cNvPr id="13210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9963" y="0"/>
            <a:ext cx="30940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 y="4581525"/>
            <a:ext cx="31162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4581525"/>
            <a:ext cx="305911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549275"/>
            <a:ext cx="2808288" cy="2600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tângulo 2"/>
          <p:cNvSpPr/>
          <p:nvPr/>
        </p:nvSpPr>
        <p:spPr>
          <a:xfrm>
            <a:off x="3348038" y="0"/>
            <a:ext cx="2519362" cy="525463"/>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lgn="ctr">
              <a:defRPr/>
            </a:pPr>
            <a:r>
              <a:rPr lang="en-US" sz="2800" dirty="0">
                <a:solidFill>
                  <a:srgbClr val="16165D"/>
                </a:solidFill>
                <a:latin typeface="Calibri" pitchFamily="34" charset="0"/>
                <a:ea typeface="Geneva" charset="0"/>
                <a:cs typeface="ＭＳ Ｐゴシック" charset="0"/>
              </a:rPr>
              <a:t>network </a:t>
            </a:r>
          </a:p>
        </p:txBody>
      </p:sp>
      <p:sp>
        <p:nvSpPr>
          <p:cNvPr id="12" name="Retângulo 2"/>
          <p:cNvSpPr/>
          <p:nvPr/>
        </p:nvSpPr>
        <p:spPr>
          <a:xfrm>
            <a:off x="0" y="4076700"/>
            <a:ext cx="1403350" cy="463550"/>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defRPr/>
            </a:pPr>
            <a:r>
              <a:rPr lang="en-US" dirty="0">
                <a:solidFill>
                  <a:srgbClr val="16165D"/>
                </a:solidFill>
                <a:latin typeface="Calibri" pitchFamily="34" charset="0"/>
                <a:ea typeface="Geneva" charset="0"/>
                <a:cs typeface="ＭＳ Ｐゴシック" charset="0"/>
              </a:rPr>
              <a:t>field </a:t>
            </a:r>
          </a:p>
        </p:txBody>
      </p:sp>
      <p:sp>
        <p:nvSpPr>
          <p:cNvPr id="13" name="Retângulo 2"/>
          <p:cNvSpPr/>
          <p:nvPr/>
        </p:nvSpPr>
        <p:spPr>
          <a:xfrm>
            <a:off x="7885113" y="4076700"/>
            <a:ext cx="1258887" cy="463550"/>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lgn="r">
              <a:defRPr/>
            </a:pPr>
            <a:r>
              <a:rPr lang="en-US" dirty="0">
                <a:solidFill>
                  <a:srgbClr val="16165D"/>
                </a:solidFill>
                <a:latin typeface="Calibri" pitchFamily="34" charset="0"/>
                <a:ea typeface="Geneva" charset="0"/>
                <a:cs typeface="ＭＳ Ｐゴシック" charset="0"/>
              </a:rPr>
              <a:t>object </a:t>
            </a:r>
          </a:p>
        </p:txBody>
      </p:sp>
      <p:pic>
        <p:nvPicPr>
          <p:cNvPr id="14" name="Picture 2">
            <a:hlinkClick r:id="rId8" action="ppaction://hlinkfi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1840" y="4149080"/>
            <a:ext cx="2841350" cy="2088232"/>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Retângulo 2"/>
          <p:cNvSpPr/>
          <p:nvPr/>
        </p:nvSpPr>
        <p:spPr>
          <a:xfrm>
            <a:off x="3779838" y="6365875"/>
            <a:ext cx="1655762" cy="463550"/>
          </a:xfrm>
          <a:prstGeom prst="rect">
            <a:avLst/>
          </a:prstGeom>
          <a:solidFill>
            <a:srgbClr val="E8E8F1"/>
          </a:solidFill>
          <a:ln>
            <a:solidFill>
              <a:schemeClr val="accent5">
                <a:lumMod val="60000"/>
                <a:lumOff val="40000"/>
              </a:schemeClr>
            </a:solidFill>
          </a:ln>
        </p:spPr>
        <p:txBody>
          <a:bodyPr lIns="91410" tIns="46785" rIns="91410" bIns="46785">
            <a:spAutoFit/>
          </a:bodyPr>
          <a:lstStyle/>
          <a:p>
            <a:pPr algn="ctr">
              <a:defRPr/>
            </a:pPr>
            <a:r>
              <a:rPr lang="en-US" dirty="0">
                <a:solidFill>
                  <a:srgbClr val="16165D"/>
                </a:solidFill>
                <a:latin typeface="Calibri" pitchFamily="34" charset="0"/>
                <a:ea typeface="Geneva" charset="0"/>
                <a:cs typeface="ＭＳ Ｐゴシック" charset="0"/>
              </a:rPr>
              <a:t>event  </a:t>
            </a:r>
          </a:p>
        </p:txBody>
      </p:sp>
    </p:spTree>
    <p:extLst>
      <p:ext uri="{BB962C8B-B14F-4D97-AF65-F5344CB8AC3E}">
        <p14:creationId xmlns:p14="http://schemas.microsoft.com/office/powerpoint/2010/main" val="528427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611188" y="5084763"/>
            <a:ext cx="2736850" cy="461962"/>
          </a:xfrm>
          <a:prstGeom prst="rect">
            <a:avLst/>
          </a:prstGeom>
          <a:noFill/>
        </p:spPr>
        <p:txBody>
          <a:bodyPr lIns="91410" tIns="45706" rIns="91410" bIns="45706">
            <a:spAutoFit/>
          </a:bodyPr>
          <a:lstStyle/>
          <a:p>
            <a:pPr>
              <a:defRPr/>
            </a:pPr>
            <a:r>
              <a:rPr lang="pt-BR" dirty="0" err="1">
                <a:solidFill>
                  <a:schemeClr val="bg2">
                    <a:lumMod val="75000"/>
                  </a:schemeClr>
                </a:solidFill>
                <a:latin typeface="Calibri"/>
                <a:ea typeface="Geneva" charset="0"/>
                <a:cs typeface="Calibri"/>
              </a:rPr>
              <a:t>Geometry</a:t>
            </a:r>
            <a:endParaRPr lang="pt-BR" dirty="0">
              <a:solidFill>
                <a:schemeClr val="bg2">
                  <a:lumMod val="75000"/>
                </a:schemeClr>
              </a:solidFill>
              <a:latin typeface="Calibri"/>
              <a:ea typeface="Geneva" charset="0"/>
              <a:cs typeface="Calibri"/>
            </a:endParaRPr>
          </a:p>
        </p:txBody>
      </p:sp>
      <p:grpSp>
        <p:nvGrpSpPr>
          <p:cNvPr id="134146" name="Grupo 50"/>
          <p:cNvGrpSpPr>
            <a:grpSpLocks/>
          </p:cNvGrpSpPr>
          <p:nvPr/>
        </p:nvGrpSpPr>
        <p:grpSpPr bwMode="auto">
          <a:xfrm>
            <a:off x="1187450" y="5229225"/>
            <a:ext cx="1871663" cy="1512888"/>
            <a:chOff x="2843808" y="1575842"/>
            <a:chExt cx="1368152" cy="1080120"/>
          </a:xfrm>
        </p:grpSpPr>
        <p:sp>
          <p:nvSpPr>
            <p:cNvPr id="22" name="Pentágono regular 21"/>
            <p:cNvSpPr/>
            <p:nvPr/>
          </p:nvSpPr>
          <p:spPr>
            <a:xfrm>
              <a:off x="2915755" y="1647246"/>
              <a:ext cx="1224258" cy="936179"/>
            </a:xfrm>
            <a:prstGeom prst="pentagon">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3" name="Elipse 22"/>
            <p:cNvSpPr/>
            <p:nvPr/>
          </p:nvSpPr>
          <p:spPr>
            <a:xfrm>
              <a:off x="4068066" y="1936260"/>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4" name="Elipse 23"/>
            <p:cNvSpPr/>
            <p:nvPr/>
          </p:nvSpPr>
          <p:spPr>
            <a:xfrm>
              <a:off x="2843808" y="1936260"/>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5" name="Triângulo isósceles 24"/>
            <p:cNvSpPr/>
            <p:nvPr/>
          </p:nvSpPr>
          <p:spPr>
            <a:xfrm>
              <a:off x="3347436" y="2080200"/>
              <a:ext cx="288948" cy="215344"/>
            </a:xfrm>
            <a:prstGeom prst="triangl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6" name="Triângulo isósceles 25"/>
            <p:cNvSpPr/>
            <p:nvPr/>
          </p:nvSpPr>
          <p:spPr>
            <a:xfrm>
              <a:off x="3347436" y="2007664"/>
              <a:ext cx="360895" cy="287881"/>
            </a:xfrm>
            <a:prstGeom prst="triangl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7" name="Elipse 26"/>
            <p:cNvSpPr/>
            <p:nvPr/>
          </p:nvSpPr>
          <p:spPr>
            <a:xfrm>
              <a:off x="3275489" y="2224140"/>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8" name="Elipse 27"/>
            <p:cNvSpPr/>
            <p:nvPr/>
          </p:nvSpPr>
          <p:spPr>
            <a:xfrm>
              <a:off x="3636385" y="2224140"/>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29" name="Elipse 28"/>
            <p:cNvSpPr/>
            <p:nvPr/>
          </p:nvSpPr>
          <p:spPr>
            <a:xfrm>
              <a:off x="3454196" y="1953261"/>
              <a:ext cx="143894" cy="143940"/>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30" name="Elipse 29"/>
            <p:cNvSpPr/>
            <p:nvPr/>
          </p:nvSpPr>
          <p:spPr>
            <a:xfrm>
              <a:off x="3059649" y="2512021"/>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31" name="Elipse 30"/>
            <p:cNvSpPr/>
            <p:nvPr/>
          </p:nvSpPr>
          <p:spPr>
            <a:xfrm>
              <a:off x="3832498" y="2512021"/>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sp>
          <p:nvSpPr>
            <p:cNvPr id="32" name="Elipse 31"/>
            <p:cNvSpPr/>
            <p:nvPr/>
          </p:nvSpPr>
          <p:spPr>
            <a:xfrm>
              <a:off x="3463480" y="1575842"/>
              <a:ext cx="143894" cy="143941"/>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pt-BR" dirty="0">
                <a:solidFill>
                  <a:schemeClr val="bg2">
                    <a:lumMod val="75000"/>
                  </a:schemeClr>
                </a:solidFill>
                <a:latin typeface="Calibri"/>
                <a:cs typeface="Calibri"/>
              </a:endParaRPr>
            </a:p>
          </p:txBody>
        </p:sp>
      </p:grpSp>
      <p:sp>
        <p:nvSpPr>
          <p:cNvPr id="46" name="CaixaDeTexto 45"/>
          <p:cNvSpPr txBox="1"/>
          <p:nvPr/>
        </p:nvSpPr>
        <p:spPr>
          <a:xfrm>
            <a:off x="539750" y="2708275"/>
            <a:ext cx="2736850" cy="461963"/>
          </a:xfrm>
          <a:prstGeom prst="rect">
            <a:avLst/>
          </a:prstGeom>
          <a:noFill/>
        </p:spPr>
        <p:txBody>
          <a:bodyPr lIns="91410" tIns="45706" rIns="91410" bIns="45706">
            <a:spAutoFit/>
          </a:bodyPr>
          <a:lstStyle/>
          <a:p>
            <a:pPr>
              <a:defRPr/>
            </a:pPr>
            <a:r>
              <a:rPr lang="pt-BR" dirty="0" err="1">
                <a:solidFill>
                  <a:schemeClr val="bg2">
                    <a:lumMod val="75000"/>
                  </a:schemeClr>
                </a:solidFill>
                <a:latin typeface="Calibri"/>
                <a:ea typeface="Geneva" charset="0"/>
                <a:cs typeface="Calibri"/>
              </a:rPr>
              <a:t>Cellular</a:t>
            </a:r>
            <a:r>
              <a:rPr lang="pt-BR" dirty="0">
                <a:solidFill>
                  <a:schemeClr val="bg2">
                    <a:lumMod val="75000"/>
                  </a:schemeClr>
                </a:solidFill>
                <a:latin typeface="Calibri"/>
                <a:ea typeface="Geneva" charset="0"/>
                <a:cs typeface="Calibri"/>
              </a:rPr>
              <a:t> </a:t>
            </a:r>
            <a:r>
              <a:rPr lang="pt-BR" dirty="0" err="1">
                <a:solidFill>
                  <a:schemeClr val="bg2">
                    <a:lumMod val="75000"/>
                  </a:schemeClr>
                </a:solidFill>
                <a:latin typeface="Calibri"/>
                <a:ea typeface="Geneva" charset="0"/>
                <a:cs typeface="Calibri"/>
              </a:rPr>
              <a:t>Space</a:t>
            </a:r>
            <a:endParaRPr lang="pt-BR" dirty="0">
              <a:solidFill>
                <a:schemeClr val="bg2">
                  <a:lumMod val="75000"/>
                </a:schemeClr>
              </a:solidFill>
              <a:latin typeface="Calibri"/>
              <a:ea typeface="Geneva" charset="0"/>
              <a:cs typeface="Calibri"/>
            </a:endParaRPr>
          </a:p>
        </p:txBody>
      </p:sp>
      <p:sp>
        <p:nvSpPr>
          <p:cNvPr id="48" name="CaixaDeTexto 47"/>
          <p:cNvSpPr txBox="1"/>
          <p:nvPr/>
        </p:nvSpPr>
        <p:spPr>
          <a:xfrm>
            <a:off x="6407150" y="2997200"/>
            <a:ext cx="2736850" cy="461963"/>
          </a:xfrm>
          <a:prstGeom prst="rect">
            <a:avLst/>
          </a:prstGeom>
          <a:noFill/>
        </p:spPr>
        <p:txBody>
          <a:bodyPr lIns="91410" tIns="45706" rIns="91410" bIns="45706">
            <a:spAutoFit/>
          </a:bodyPr>
          <a:lstStyle/>
          <a:p>
            <a:pPr algn="r">
              <a:defRPr/>
            </a:pPr>
            <a:r>
              <a:rPr lang="pt-BR" dirty="0">
                <a:solidFill>
                  <a:schemeClr val="bg2">
                    <a:lumMod val="75000"/>
                  </a:schemeClr>
                </a:solidFill>
                <a:latin typeface="Calibri"/>
                <a:ea typeface="Geneva" charset="0"/>
                <a:cs typeface="Calibri"/>
              </a:rPr>
              <a:t>Social Network</a:t>
            </a:r>
          </a:p>
        </p:txBody>
      </p:sp>
      <p:sp>
        <p:nvSpPr>
          <p:cNvPr id="50" name="CaixaDeTexto 49"/>
          <p:cNvSpPr txBox="1"/>
          <p:nvPr/>
        </p:nvSpPr>
        <p:spPr>
          <a:xfrm>
            <a:off x="6434138" y="4724400"/>
            <a:ext cx="2736850" cy="461963"/>
          </a:xfrm>
          <a:prstGeom prst="rect">
            <a:avLst/>
          </a:prstGeom>
          <a:noFill/>
        </p:spPr>
        <p:txBody>
          <a:bodyPr lIns="91410" tIns="45706" rIns="91410" bIns="45706">
            <a:spAutoFit/>
          </a:bodyPr>
          <a:lstStyle/>
          <a:p>
            <a:pPr algn="r">
              <a:defRPr/>
            </a:pPr>
            <a:r>
              <a:rPr lang="pt-BR" dirty="0" err="1">
                <a:solidFill>
                  <a:schemeClr val="bg2">
                    <a:lumMod val="75000"/>
                  </a:schemeClr>
                </a:solidFill>
                <a:latin typeface="Calibri"/>
                <a:ea typeface="Geneva" charset="0"/>
                <a:cs typeface="Calibri"/>
              </a:rPr>
              <a:t>Object</a:t>
            </a:r>
            <a:endParaRPr lang="pt-BR" dirty="0">
              <a:solidFill>
                <a:schemeClr val="bg2">
                  <a:lumMod val="75000"/>
                </a:schemeClr>
              </a:solidFill>
              <a:latin typeface="Calibri"/>
              <a:ea typeface="Geneva" charset="0"/>
              <a:cs typeface="Calibri"/>
            </a:endParaRPr>
          </a:p>
        </p:txBody>
      </p:sp>
      <p:pic>
        <p:nvPicPr>
          <p:cNvPr id="134150" name="Picture 3" descr="hs_bas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21240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5084763"/>
            <a:ext cx="20367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52" name="Picture 4" descr="casa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5157788"/>
            <a:ext cx="22383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7363" y="3384550"/>
            <a:ext cx="231933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6"/>
          <p:cNvSpPr txBox="1">
            <a:spLocks noChangeArrowheads="1"/>
          </p:cNvSpPr>
          <p:nvPr/>
        </p:nvSpPr>
        <p:spPr bwMode="auto">
          <a:xfrm>
            <a:off x="0" y="22225"/>
            <a:ext cx="9144000" cy="554038"/>
          </a:xfrm>
          <a:prstGeom prst="rect">
            <a:avLst/>
          </a:prstGeom>
          <a:solidFill>
            <a:schemeClr val="accent6">
              <a:lumMod val="20000"/>
              <a:lumOff val="80000"/>
              <a:alpha val="79999"/>
            </a:schemeClr>
          </a:solidFill>
          <a:ln>
            <a:noFill/>
          </a:ln>
          <a:extLst/>
        </p:spPr>
        <p:txBody>
          <a:bodyPr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defRPr/>
            </a:pPr>
            <a:r>
              <a:rPr lang="en-US" sz="3000" dirty="0" smtClean="0">
                <a:solidFill>
                  <a:schemeClr val="bg2">
                    <a:lumMod val="75000"/>
                  </a:schemeClr>
                </a:solidFill>
                <a:latin typeface="Calibri"/>
                <a:cs typeface="Calibri"/>
              </a:rPr>
              <a:t>Core concepts as abstract data types</a:t>
            </a:r>
          </a:p>
        </p:txBody>
      </p:sp>
      <p:sp>
        <p:nvSpPr>
          <p:cNvPr id="44" name="CaixaDeTexto 43"/>
          <p:cNvSpPr txBox="1"/>
          <p:nvPr/>
        </p:nvSpPr>
        <p:spPr>
          <a:xfrm>
            <a:off x="2843213" y="6237288"/>
            <a:ext cx="2736850" cy="461962"/>
          </a:xfrm>
          <a:prstGeom prst="rect">
            <a:avLst/>
          </a:prstGeom>
          <a:noFill/>
        </p:spPr>
        <p:txBody>
          <a:bodyPr lIns="91410" tIns="45706" rIns="91410" bIns="45706">
            <a:spAutoFit/>
          </a:bodyPr>
          <a:lstStyle/>
          <a:p>
            <a:pPr algn="ctr">
              <a:defRPr/>
            </a:pPr>
            <a:r>
              <a:rPr lang="pt-BR" dirty="0" err="1">
                <a:solidFill>
                  <a:schemeClr val="bg2">
                    <a:lumMod val="75000"/>
                  </a:schemeClr>
                </a:solidFill>
                <a:latin typeface="Calibri"/>
                <a:ea typeface="Geneva" charset="0"/>
                <a:cs typeface="Calibri"/>
              </a:rPr>
              <a:t>Coverage</a:t>
            </a:r>
            <a:endParaRPr lang="pt-BR" dirty="0">
              <a:solidFill>
                <a:schemeClr val="bg2">
                  <a:lumMod val="75000"/>
                </a:schemeClr>
              </a:solidFill>
              <a:latin typeface="Calibri"/>
              <a:ea typeface="Geneva" charset="0"/>
              <a:cs typeface="Calibri"/>
            </a:endParaRPr>
          </a:p>
        </p:txBody>
      </p:sp>
      <p:sp>
        <p:nvSpPr>
          <p:cNvPr id="39" name="CaixaDeTexto 41"/>
          <p:cNvSpPr txBox="1"/>
          <p:nvPr/>
        </p:nvSpPr>
        <p:spPr>
          <a:xfrm>
            <a:off x="611188" y="620713"/>
            <a:ext cx="2736850" cy="461962"/>
          </a:xfrm>
          <a:prstGeom prst="rect">
            <a:avLst/>
          </a:prstGeom>
          <a:noFill/>
        </p:spPr>
        <p:txBody>
          <a:bodyPr lIns="91410" tIns="45706" rIns="91410" bIns="45706">
            <a:spAutoFit/>
          </a:bodyPr>
          <a:lstStyle/>
          <a:p>
            <a:pPr>
              <a:defRPr/>
            </a:pPr>
            <a:r>
              <a:rPr lang="pt-BR" dirty="0">
                <a:solidFill>
                  <a:schemeClr val="bg2">
                    <a:lumMod val="75000"/>
                  </a:schemeClr>
                </a:solidFill>
                <a:latin typeface="Calibri"/>
                <a:ea typeface="Geneva" charset="0"/>
                <a:cs typeface="Calibri"/>
              </a:rPr>
              <a:t>Time Series</a:t>
            </a:r>
          </a:p>
        </p:txBody>
      </p:sp>
      <p:sp>
        <p:nvSpPr>
          <p:cNvPr id="40" name="CaixaDeTexto 42"/>
          <p:cNvSpPr txBox="1"/>
          <p:nvPr/>
        </p:nvSpPr>
        <p:spPr>
          <a:xfrm>
            <a:off x="3559175" y="692150"/>
            <a:ext cx="2736850" cy="461963"/>
          </a:xfrm>
          <a:prstGeom prst="rect">
            <a:avLst/>
          </a:prstGeom>
          <a:noFill/>
        </p:spPr>
        <p:txBody>
          <a:bodyPr lIns="91410" tIns="45706" rIns="91410" bIns="45706">
            <a:spAutoFit/>
          </a:bodyPr>
          <a:lstStyle/>
          <a:p>
            <a:pPr algn="ctr">
              <a:defRPr/>
            </a:pPr>
            <a:r>
              <a:rPr lang="pt-BR" dirty="0" err="1">
                <a:solidFill>
                  <a:schemeClr val="bg2">
                    <a:lumMod val="75000"/>
                  </a:schemeClr>
                </a:solidFill>
                <a:latin typeface="Calibri"/>
                <a:ea typeface="Geneva" charset="0"/>
                <a:cs typeface="Calibri"/>
              </a:rPr>
              <a:t>Trajectory</a:t>
            </a:r>
            <a:endParaRPr lang="pt-BR" dirty="0">
              <a:solidFill>
                <a:schemeClr val="bg2">
                  <a:lumMod val="75000"/>
                </a:schemeClr>
              </a:solidFill>
              <a:latin typeface="Calibri"/>
              <a:ea typeface="Geneva" charset="0"/>
              <a:cs typeface="Calibri"/>
            </a:endParaRPr>
          </a:p>
        </p:txBody>
      </p:sp>
      <p:sp>
        <p:nvSpPr>
          <p:cNvPr id="52" name="CaixaDeTexto 48"/>
          <p:cNvSpPr txBox="1"/>
          <p:nvPr/>
        </p:nvSpPr>
        <p:spPr>
          <a:xfrm>
            <a:off x="6407150" y="765175"/>
            <a:ext cx="2736850" cy="461963"/>
          </a:xfrm>
          <a:prstGeom prst="rect">
            <a:avLst/>
          </a:prstGeom>
          <a:noFill/>
        </p:spPr>
        <p:txBody>
          <a:bodyPr lIns="91410" tIns="45706" rIns="91410" bIns="45706">
            <a:spAutoFit/>
          </a:bodyPr>
          <a:lstStyle/>
          <a:p>
            <a:pPr algn="r">
              <a:defRPr/>
            </a:pPr>
            <a:r>
              <a:rPr lang="pt-BR" dirty="0" err="1">
                <a:solidFill>
                  <a:schemeClr val="bg2">
                    <a:lumMod val="75000"/>
                  </a:schemeClr>
                </a:solidFill>
                <a:latin typeface="Calibri"/>
                <a:ea typeface="Geneva" charset="0"/>
                <a:cs typeface="Calibri"/>
              </a:rPr>
              <a:t>Event</a:t>
            </a:r>
            <a:endParaRPr lang="pt-BR" dirty="0">
              <a:solidFill>
                <a:schemeClr val="bg2">
                  <a:lumMod val="75000"/>
                </a:schemeClr>
              </a:solidFill>
              <a:latin typeface="Calibri"/>
              <a:ea typeface="Geneva" charset="0"/>
              <a:cs typeface="Calibri"/>
            </a:endParaRPr>
          </a:p>
        </p:txBody>
      </p:sp>
      <p:pic>
        <p:nvPicPr>
          <p:cNvPr id="13415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325" y="1211263"/>
            <a:ext cx="2395538"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6513" y="1171575"/>
            <a:ext cx="2449512"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1" name="Picture 4" descr="sankai_2.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1196975"/>
            <a:ext cx="217328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3213100"/>
            <a:ext cx="1625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 name="CaixaDeTexto 46"/>
          <p:cNvSpPr txBox="1"/>
          <p:nvPr/>
        </p:nvSpPr>
        <p:spPr>
          <a:xfrm>
            <a:off x="4500563" y="3213100"/>
            <a:ext cx="2016125" cy="461963"/>
          </a:xfrm>
          <a:prstGeom prst="rect">
            <a:avLst/>
          </a:prstGeom>
          <a:noFill/>
        </p:spPr>
        <p:txBody>
          <a:bodyPr lIns="91410" tIns="45706" rIns="91410" bIns="45706">
            <a:spAutoFit/>
          </a:bodyPr>
          <a:lstStyle/>
          <a:p>
            <a:pPr algn="ctr">
              <a:defRPr/>
            </a:pPr>
            <a:r>
              <a:rPr lang="pt-BR" dirty="0" err="1">
                <a:solidFill>
                  <a:schemeClr val="bg2">
                    <a:lumMod val="75000"/>
                  </a:schemeClr>
                </a:solidFill>
                <a:latin typeface="Calibri"/>
                <a:ea typeface="Geneva" charset="0"/>
                <a:cs typeface="Calibri"/>
              </a:rPr>
              <a:t>Agent</a:t>
            </a:r>
            <a:endParaRPr lang="pt-BR" dirty="0">
              <a:solidFill>
                <a:schemeClr val="bg2">
                  <a:lumMod val="75000"/>
                </a:schemeClr>
              </a:solidFill>
              <a:latin typeface="Calibri"/>
              <a:ea typeface="Geneva" charset="0"/>
              <a:cs typeface="Calibri"/>
            </a:endParaRPr>
          </a:p>
        </p:txBody>
      </p:sp>
      <p:sp>
        <p:nvSpPr>
          <p:cNvPr id="134164" name="Text Box 5"/>
          <p:cNvSpPr txBox="1">
            <a:spLocks noChangeArrowheads="1"/>
          </p:cNvSpPr>
          <p:nvPr/>
        </p:nvSpPr>
        <p:spPr bwMode="auto">
          <a:xfrm rot="-5400000">
            <a:off x="-238918" y="6117431"/>
            <a:ext cx="7937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60876" rIns="90000" bIns="45000"/>
          <a:lstStyle>
            <a:lvl1pPr defTabSz="406400">
              <a:tabLst>
                <a:tab pos="723900" algn="l"/>
              </a:tabLst>
              <a:defRPr sz="2400">
                <a:solidFill>
                  <a:schemeClr val="tx1"/>
                </a:solidFill>
                <a:latin typeface="Times" charset="0"/>
                <a:ea typeface="ヒラギノ角ゴ Pro W3" charset="-128"/>
              </a:defRPr>
            </a:lvl1pPr>
            <a:lvl2pPr defTabSz="406400">
              <a:tabLst>
                <a:tab pos="723900" algn="l"/>
              </a:tabLst>
              <a:defRPr sz="2400">
                <a:solidFill>
                  <a:schemeClr val="tx1"/>
                </a:solidFill>
                <a:latin typeface="Times" charset="0"/>
                <a:ea typeface="ヒラギノ角ゴ Pro W3" charset="-128"/>
              </a:defRPr>
            </a:lvl2pPr>
            <a:lvl3pPr defTabSz="406400">
              <a:tabLst>
                <a:tab pos="723900" algn="l"/>
              </a:tabLst>
              <a:defRPr sz="2400">
                <a:solidFill>
                  <a:schemeClr val="tx1"/>
                </a:solidFill>
                <a:latin typeface="Times" charset="0"/>
                <a:ea typeface="ヒラギノ角ゴ Pro W3" charset="-128"/>
              </a:defRPr>
            </a:lvl3pPr>
            <a:lvl4pPr defTabSz="406400">
              <a:tabLst>
                <a:tab pos="723900" algn="l"/>
              </a:tabLst>
              <a:defRPr sz="2400">
                <a:solidFill>
                  <a:schemeClr val="tx1"/>
                </a:solidFill>
                <a:latin typeface="Times" charset="0"/>
                <a:ea typeface="ヒラギノ角ゴ Pro W3" charset="-128"/>
              </a:defRPr>
            </a:lvl4pPr>
            <a:lvl5pPr defTabSz="406400">
              <a:tabLst>
                <a:tab pos="723900" algn="l"/>
              </a:tabLst>
              <a:defRPr sz="2400">
                <a:solidFill>
                  <a:schemeClr val="tx1"/>
                </a:solidFill>
                <a:latin typeface="Times" charset="0"/>
                <a:ea typeface="ヒラギノ角ゴ Pro W3" charset="-128"/>
              </a:defRPr>
            </a:lvl5pPr>
            <a:lvl6pPr marL="22812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6pPr>
            <a:lvl7pPr marL="27384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7pPr>
            <a:lvl8pPr marL="31956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8pPr>
            <a:lvl9pPr marL="36528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9pPr>
          </a:lstStyle>
          <a:p>
            <a:pPr algn="ctr">
              <a:lnSpc>
                <a:spcPct val="93000"/>
              </a:lnSpc>
              <a:buClr>
                <a:srgbClr val="000000"/>
              </a:buClr>
              <a:buSzPct val="100000"/>
            </a:pPr>
            <a:r>
              <a:rPr lang="pt-BR" altLang="en-US">
                <a:solidFill>
                  <a:srgbClr val="000000"/>
                </a:solidFill>
                <a:latin typeface="Calibri" charset="0"/>
                <a:ea typeface="Geneva" charset="0"/>
                <a:cs typeface="Calibri" charset="0"/>
              </a:rPr>
              <a:t>2002</a:t>
            </a:r>
          </a:p>
        </p:txBody>
      </p:sp>
      <p:sp>
        <p:nvSpPr>
          <p:cNvPr id="134165" name="Text Box 17"/>
          <p:cNvSpPr txBox="1">
            <a:spLocks noChangeArrowheads="1"/>
          </p:cNvSpPr>
          <p:nvPr/>
        </p:nvSpPr>
        <p:spPr bwMode="auto">
          <a:xfrm rot="-5400000">
            <a:off x="-275431" y="3704431"/>
            <a:ext cx="8636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60876" rIns="90000" bIns="45000"/>
          <a:lstStyle>
            <a:lvl1pPr defTabSz="406400">
              <a:tabLst>
                <a:tab pos="723900" algn="l"/>
              </a:tabLst>
              <a:defRPr sz="2400">
                <a:solidFill>
                  <a:schemeClr val="tx1"/>
                </a:solidFill>
                <a:latin typeface="Times" charset="0"/>
                <a:ea typeface="ヒラギノ角ゴ Pro W3" charset="-128"/>
              </a:defRPr>
            </a:lvl1pPr>
            <a:lvl2pPr defTabSz="406400">
              <a:tabLst>
                <a:tab pos="723900" algn="l"/>
              </a:tabLst>
              <a:defRPr sz="2400">
                <a:solidFill>
                  <a:schemeClr val="tx1"/>
                </a:solidFill>
                <a:latin typeface="Times" charset="0"/>
                <a:ea typeface="ヒラギノ角ゴ Pro W3" charset="-128"/>
              </a:defRPr>
            </a:lvl2pPr>
            <a:lvl3pPr defTabSz="406400">
              <a:tabLst>
                <a:tab pos="723900" algn="l"/>
              </a:tabLst>
              <a:defRPr sz="2400">
                <a:solidFill>
                  <a:schemeClr val="tx1"/>
                </a:solidFill>
                <a:latin typeface="Times" charset="0"/>
                <a:ea typeface="ヒラギノ角ゴ Pro W3" charset="-128"/>
              </a:defRPr>
            </a:lvl3pPr>
            <a:lvl4pPr defTabSz="406400">
              <a:tabLst>
                <a:tab pos="723900" algn="l"/>
              </a:tabLst>
              <a:defRPr sz="2400">
                <a:solidFill>
                  <a:schemeClr val="tx1"/>
                </a:solidFill>
                <a:latin typeface="Times" charset="0"/>
                <a:ea typeface="ヒラギノ角ゴ Pro W3" charset="-128"/>
              </a:defRPr>
            </a:lvl4pPr>
            <a:lvl5pPr defTabSz="406400">
              <a:tabLst>
                <a:tab pos="723900" algn="l"/>
              </a:tabLst>
              <a:defRPr sz="2400">
                <a:solidFill>
                  <a:schemeClr val="tx1"/>
                </a:solidFill>
                <a:latin typeface="Times" charset="0"/>
                <a:ea typeface="ヒラギノ角ゴ Pro W3" charset="-128"/>
              </a:defRPr>
            </a:lvl5pPr>
            <a:lvl6pPr marL="22812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6pPr>
            <a:lvl7pPr marL="27384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7pPr>
            <a:lvl8pPr marL="31956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8pPr>
            <a:lvl9pPr marL="36528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9pPr>
          </a:lstStyle>
          <a:p>
            <a:pPr algn="ctr">
              <a:lnSpc>
                <a:spcPct val="93000"/>
              </a:lnSpc>
              <a:buClr>
                <a:srgbClr val="000000"/>
              </a:buClr>
              <a:buSzPct val="100000"/>
            </a:pPr>
            <a:r>
              <a:rPr lang="pt-BR" altLang="en-US">
                <a:solidFill>
                  <a:srgbClr val="000000"/>
                </a:solidFill>
                <a:latin typeface="Calibri" charset="0"/>
                <a:ea typeface="Geneva" charset="0"/>
                <a:cs typeface="Calibri" charset="0"/>
              </a:rPr>
              <a:t>2010</a:t>
            </a:r>
          </a:p>
        </p:txBody>
      </p:sp>
      <p:sp>
        <p:nvSpPr>
          <p:cNvPr id="134166" name="Text Box 26"/>
          <p:cNvSpPr txBox="1">
            <a:spLocks noChangeArrowheads="1"/>
          </p:cNvSpPr>
          <p:nvPr/>
        </p:nvSpPr>
        <p:spPr bwMode="auto">
          <a:xfrm rot="-5400000">
            <a:off x="-247650" y="1135063"/>
            <a:ext cx="81756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60876" rIns="90000" bIns="45000"/>
          <a:lstStyle>
            <a:lvl1pPr defTabSz="406400">
              <a:tabLst>
                <a:tab pos="723900" algn="l"/>
              </a:tabLst>
              <a:defRPr sz="2400">
                <a:solidFill>
                  <a:schemeClr val="tx1"/>
                </a:solidFill>
                <a:latin typeface="Times" charset="0"/>
                <a:ea typeface="ヒラギノ角ゴ Pro W3" charset="-128"/>
              </a:defRPr>
            </a:lvl1pPr>
            <a:lvl2pPr defTabSz="406400">
              <a:tabLst>
                <a:tab pos="723900" algn="l"/>
              </a:tabLst>
              <a:defRPr sz="2400">
                <a:solidFill>
                  <a:schemeClr val="tx1"/>
                </a:solidFill>
                <a:latin typeface="Times" charset="0"/>
                <a:ea typeface="ヒラギノ角ゴ Pro W3" charset="-128"/>
              </a:defRPr>
            </a:lvl2pPr>
            <a:lvl3pPr defTabSz="406400">
              <a:tabLst>
                <a:tab pos="723900" algn="l"/>
              </a:tabLst>
              <a:defRPr sz="2400">
                <a:solidFill>
                  <a:schemeClr val="tx1"/>
                </a:solidFill>
                <a:latin typeface="Times" charset="0"/>
                <a:ea typeface="ヒラギノ角ゴ Pro W3" charset="-128"/>
              </a:defRPr>
            </a:lvl3pPr>
            <a:lvl4pPr defTabSz="406400">
              <a:tabLst>
                <a:tab pos="723900" algn="l"/>
              </a:tabLst>
              <a:defRPr sz="2400">
                <a:solidFill>
                  <a:schemeClr val="tx1"/>
                </a:solidFill>
                <a:latin typeface="Times" charset="0"/>
                <a:ea typeface="ヒラギノ角ゴ Pro W3" charset="-128"/>
              </a:defRPr>
            </a:lvl4pPr>
            <a:lvl5pPr defTabSz="406400">
              <a:tabLst>
                <a:tab pos="723900" algn="l"/>
              </a:tabLst>
              <a:defRPr sz="2400">
                <a:solidFill>
                  <a:schemeClr val="tx1"/>
                </a:solidFill>
                <a:latin typeface="Times" charset="0"/>
                <a:ea typeface="ヒラギノ角ゴ Pro W3" charset="-128"/>
              </a:defRPr>
            </a:lvl5pPr>
            <a:lvl6pPr marL="22812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6pPr>
            <a:lvl7pPr marL="27384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7pPr>
            <a:lvl8pPr marL="31956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8pPr>
            <a:lvl9pPr marL="3652838" indent="4763" defTabSz="406400" eaLnBrk="0" fontAlgn="base" hangingPunct="0">
              <a:spcBef>
                <a:spcPct val="0"/>
              </a:spcBef>
              <a:spcAft>
                <a:spcPct val="0"/>
              </a:spcAft>
              <a:tabLst>
                <a:tab pos="723900" algn="l"/>
              </a:tabLst>
              <a:defRPr sz="2400">
                <a:solidFill>
                  <a:schemeClr val="tx1"/>
                </a:solidFill>
                <a:latin typeface="Times" charset="0"/>
                <a:ea typeface="ヒラギノ角ゴ Pro W3" charset="-128"/>
              </a:defRPr>
            </a:lvl9pPr>
          </a:lstStyle>
          <a:p>
            <a:pPr algn="ctr">
              <a:lnSpc>
                <a:spcPct val="93000"/>
              </a:lnSpc>
              <a:buClr>
                <a:srgbClr val="000000"/>
              </a:buClr>
              <a:buSzPct val="100000"/>
            </a:pPr>
            <a:r>
              <a:rPr lang="pt-BR" altLang="en-US">
                <a:solidFill>
                  <a:srgbClr val="000000"/>
                </a:solidFill>
                <a:latin typeface="Calibri" charset="0"/>
                <a:ea typeface="Geneva" charset="0"/>
                <a:cs typeface="Calibri" charset="0"/>
              </a:rPr>
              <a:t>2014</a:t>
            </a:r>
          </a:p>
        </p:txBody>
      </p:sp>
    </p:spTree>
    <p:extLst>
      <p:ext uri="{BB962C8B-B14F-4D97-AF65-F5344CB8AC3E}">
        <p14:creationId xmlns:p14="http://schemas.microsoft.com/office/powerpoint/2010/main" val="1484343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GB" altLang="en-US">
                <a:latin typeface="Calibri" charset="0"/>
                <a:ea typeface="Consolas" charset="0"/>
                <a:cs typeface="ＭＳ Ｐゴシック" charset="-128"/>
              </a:rPr>
              <a:t>It all begins with observations…</a:t>
            </a: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196975"/>
            <a:ext cx="45354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41438"/>
            <a:ext cx="27368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0"/>
          <p:cNvSpPr txBox="1">
            <a:spLocks noChangeArrowheads="1"/>
          </p:cNvSpPr>
          <p:nvPr/>
        </p:nvSpPr>
        <p:spPr bwMode="auto">
          <a:xfrm>
            <a:off x="2268538" y="1484313"/>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Humnst777 BT" charset="0"/>
                <a:ea typeface="ヒラギノ角ゴ Pro W3" charset="-128"/>
              </a:defRPr>
            </a:lvl9pPr>
          </a:lstStyle>
          <a:p>
            <a:pPr eaLnBrk="1" hangingPunct="1"/>
            <a:r>
              <a:rPr lang="en-GB" altLang="en-US" sz="1800">
                <a:latin typeface="Calibri" charset="0"/>
              </a:rPr>
              <a:t>What’s out there?</a:t>
            </a:r>
          </a:p>
        </p:txBody>
      </p:sp>
      <p:pic>
        <p:nvPicPr>
          <p:cNvPr id="2355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365625"/>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3"/>
          <p:cNvSpPr txBox="1">
            <a:spLocks noChangeArrowheads="1"/>
          </p:cNvSpPr>
          <p:nvPr/>
        </p:nvSpPr>
        <p:spPr bwMode="auto">
          <a:xfrm>
            <a:off x="2843213" y="5013325"/>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ヒラギノ角ゴ Pro W3" charset="-128"/>
              </a:defRPr>
            </a:lvl1pPr>
            <a:lvl2pPr marL="742950" indent="-285750" eaLnBrk="0" hangingPunct="0">
              <a:defRPr sz="2400">
                <a:solidFill>
                  <a:schemeClr val="tx1"/>
                </a:solidFill>
                <a:latin typeface="Humnst777 BT" charset="0"/>
                <a:ea typeface="ヒラギノ角ゴ Pro W3" charset="-128"/>
              </a:defRPr>
            </a:lvl2pPr>
            <a:lvl3pPr marL="1143000" indent="-228600" eaLnBrk="0" hangingPunct="0">
              <a:defRPr sz="2400">
                <a:solidFill>
                  <a:schemeClr val="tx1"/>
                </a:solidFill>
                <a:latin typeface="Humnst777 BT" charset="0"/>
                <a:ea typeface="ヒラギノ角ゴ Pro W3" charset="-128"/>
              </a:defRPr>
            </a:lvl3pPr>
            <a:lvl4pPr marL="1600200" indent="-228600" eaLnBrk="0" hangingPunct="0">
              <a:defRPr sz="2400">
                <a:solidFill>
                  <a:schemeClr val="tx1"/>
                </a:solidFill>
                <a:latin typeface="Humnst777 BT" charset="0"/>
                <a:ea typeface="ヒラギノ角ゴ Pro W3" charset="-128"/>
              </a:defRPr>
            </a:lvl4pPr>
            <a:lvl5pPr marL="2057400" indent="-228600" eaLnBrk="0" hangingPunct="0">
              <a:defRPr sz="2400">
                <a:solidFill>
                  <a:schemeClr val="tx1"/>
                </a:solidFill>
                <a:latin typeface="Humnst777 BT"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Humnst777 BT"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Humnst777 BT"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Humnst777 BT"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Humnst777 BT" charset="0"/>
                <a:ea typeface="ヒラギノ角ゴ Pro W3" charset="-128"/>
              </a:defRPr>
            </a:lvl9pPr>
          </a:lstStyle>
          <a:p>
            <a:pPr eaLnBrk="1" hangingPunct="1"/>
            <a:r>
              <a:rPr lang="en-GB" altLang="en-US">
                <a:latin typeface="Calibri" charset="0"/>
              </a:rPr>
              <a:t>We use words in our language to describe the world</a:t>
            </a:r>
          </a:p>
        </p:txBody>
      </p:sp>
    </p:spTree>
    <p:extLst>
      <p:ext uri="{BB962C8B-B14F-4D97-AF65-F5344CB8AC3E}">
        <p14:creationId xmlns:p14="http://schemas.microsoft.com/office/powerpoint/2010/main" val="34500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tLang="en-US">
                <a:latin typeface="Calibri" charset="0"/>
                <a:cs typeface="ＭＳ Ｐゴシック" charset="-128"/>
              </a:rPr>
              <a:t>What about objects? </a:t>
            </a:r>
          </a:p>
        </p:txBody>
      </p:sp>
      <p:pic>
        <p:nvPicPr>
          <p:cNvPr id="6553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412875"/>
            <a:ext cx="5003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39" name="Group 14"/>
          <p:cNvGrpSpPr>
            <a:grpSpLocks/>
          </p:cNvGrpSpPr>
          <p:nvPr/>
        </p:nvGrpSpPr>
        <p:grpSpPr bwMode="auto">
          <a:xfrm>
            <a:off x="827088" y="1341438"/>
            <a:ext cx="3313112" cy="4687887"/>
            <a:chOff x="683568" y="1340768"/>
            <a:chExt cx="3312368" cy="4688377"/>
          </a:xfrm>
        </p:grpSpPr>
        <p:pic>
          <p:nvPicPr>
            <p:cNvPr id="65541" name="Picture 15" descr="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40768"/>
              <a:ext cx="3312368" cy="46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2" name="Group 16"/>
            <p:cNvGrpSpPr>
              <a:grpSpLocks/>
            </p:cNvGrpSpPr>
            <p:nvPr/>
          </p:nvGrpSpPr>
          <p:grpSpPr bwMode="auto">
            <a:xfrm>
              <a:off x="2699792" y="1412776"/>
              <a:ext cx="720080" cy="576064"/>
              <a:chOff x="2915816" y="1556792"/>
              <a:chExt cx="792088" cy="576064"/>
            </a:xfrm>
          </p:grpSpPr>
          <p:sp>
            <p:nvSpPr>
              <p:cNvPr id="19" name="Isosceles Triangle 18"/>
              <p:cNvSpPr/>
              <p:nvPr/>
            </p:nvSpPr>
            <p:spPr bwMode="auto">
              <a:xfrm>
                <a:off x="2915209" y="1556229"/>
                <a:ext cx="792619" cy="576323"/>
              </a:xfrm>
              <a:prstGeom prst="triangle">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defTabSz="914400" eaLnBrk="1" hangingPunct="1">
                  <a:defRPr/>
                </a:pPr>
                <a:endParaRPr lang="en-US" sz="1400">
                  <a:solidFill>
                    <a:srgbClr val="000000"/>
                  </a:solidFill>
                  <a:latin typeface="Arial" charset="0"/>
                  <a:ea typeface="Geneva" charset="0"/>
                  <a:cs typeface="ＭＳ Ｐゴシック" charset="0"/>
                </a:endParaRPr>
              </a:p>
            </p:txBody>
          </p:sp>
          <p:sp>
            <p:nvSpPr>
              <p:cNvPr id="20" name="Isosceles Triangle 19"/>
              <p:cNvSpPr/>
              <p:nvPr/>
            </p:nvSpPr>
            <p:spPr bwMode="auto">
              <a:xfrm>
                <a:off x="3168358" y="1556229"/>
                <a:ext cx="279337" cy="215922"/>
              </a:xfrm>
              <a:prstGeom prst="triangl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wrap="none"/>
              <a:lstStyle/>
              <a:p>
                <a:pPr defTabSz="914400" eaLnBrk="1" hangingPunct="1">
                  <a:defRPr/>
                </a:pPr>
                <a:endParaRPr lang="en-US" sz="1400">
                  <a:solidFill>
                    <a:srgbClr val="000000"/>
                  </a:solidFill>
                  <a:latin typeface="Arial" charset="0"/>
                  <a:ea typeface="Geneva" charset="0"/>
                  <a:cs typeface="ＭＳ Ｐゴシック" charset="0"/>
                </a:endParaRPr>
              </a:p>
            </p:txBody>
          </p:sp>
        </p:grpSp>
        <p:sp>
          <p:nvSpPr>
            <p:cNvPr id="65543" name="TextBox 17"/>
            <p:cNvSpPr txBox="1">
              <a:spLocks noChangeArrowheads="1"/>
            </p:cNvSpPr>
            <p:nvPr/>
          </p:nvSpPr>
          <p:spPr bwMode="auto">
            <a:xfrm>
              <a:off x="2555776" y="1988840"/>
              <a:ext cx="1146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defTabSz="914400">
                <a:spcBef>
                  <a:spcPct val="0"/>
                </a:spcBef>
                <a:buClrTx/>
                <a:buSzTx/>
                <a:buFontTx/>
                <a:buNone/>
              </a:pPr>
              <a:r>
                <a:rPr lang="en-US" altLang="en-US" sz="1600">
                  <a:solidFill>
                    <a:srgbClr val="000000"/>
                  </a:solidFill>
                  <a:ea typeface="ヒラギノ角ゴ Pro W3" charset="-128"/>
                </a:rPr>
                <a:t>Mont Blanc</a:t>
              </a:r>
            </a:p>
          </p:txBody>
        </p:sp>
      </p:grpSp>
      <p:sp>
        <p:nvSpPr>
          <p:cNvPr id="65540" name="CaixaDeTexto 8"/>
          <p:cNvSpPr txBox="1">
            <a:spLocks noChangeArrowheads="1"/>
          </p:cNvSpPr>
          <p:nvPr/>
        </p:nvSpPr>
        <p:spPr bwMode="auto">
          <a:xfrm>
            <a:off x="3276600" y="5013325"/>
            <a:ext cx="5688013" cy="1646238"/>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a:solidFill>
                  <a:srgbClr val="00003E"/>
                </a:solidFill>
                <a:ea typeface="ヒラギノ角ゴ Pro W3" charset="-128"/>
              </a:rPr>
              <a:t>Objects are language constructs, built upon observations </a:t>
            </a:r>
          </a:p>
          <a:p>
            <a:pPr defTabSz="914400">
              <a:spcBef>
                <a:spcPts val="600"/>
              </a:spcBef>
              <a:buClrTx/>
              <a:buSzTx/>
              <a:buFontTx/>
              <a:buNone/>
            </a:pPr>
            <a:r>
              <a:rPr lang="en-GB" altLang="en-US">
                <a:solidFill>
                  <a:srgbClr val="00003E"/>
                </a:solidFill>
                <a:ea typeface="ヒラギノ角ゴ Pro W3" charset="-128"/>
              </a:rPr>
              <a:t>They require both an external reality and a conscious act to identify their existence </a:t>
            </a:r>
            <a:endParaRPr lang="pt-BR" altLang="en-US">
              <a:solidFill>
                <a:srgbClr val="00003E"/>
              </a:solidFill>
              <a:ea typeface="ヒラギノ角ゴ Pro W3" charset="-128"/>
            </a:endParaRPr>
          </a:p>
        </p:txBody>
      </p:sp>
    </p:spTree>
    <p:extLst>
      <p:ext uri="{BB962C8B-B14F-4D97-AF65-F5344CB8AC3E}">
        <p14:creationId xmlns:p14="http://schemas.microsoft.com/office/powerpoint/2010/main" val="1790678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412875"/>
            <a:ext cx="63865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altLang="en-US" dirty="0">
                <a:latin typeface="Calibri" charset="0"/>
                <a:cs typeface="ＭＳ Ｐゴシック" charset="-128"/>
              </a:rPr>
              <a:t>Objects as mental constructions derived from physical </a:t>
            </a:r>
            <a:r>
              <a:rPr lang="en-US" altLang="en-US" dirty="0" smtClean="0">
                <a:latin typeface="Calibri" charset="0"/>
                <a:cs typeface="ＭＳ Ｐゴシック" charset="-128"/>
              </a:rPr>
              <a:t>reality</a:t>
            </a:r>
            <a:endParaRPr lang="en-US" altLang="en-US" dirty="0">
              <a:latin typeface="Calibri" charset="0"/>
              <a:cs typeface="ＭＳ Ｐゴシック" charset="-128"/>
            </a:endParaRPr>
          </a:p>
        </p:txBody>
      </p:sp>
      <p:grpSp>
        <p:nvGrpSpPr>
          <p:cNvPr id="66563" name="Group 13"/>
          <p:cNvGrpSpPr>
            <a:grpSpLocks/>
          </p:cNvGrpSpPr>
          <p:nvPr/>
        </p:nvGrpSpPr>
        <p:grpSpPr bwMode="auto">
          <a:xfrm>
            <a:off x="827088" y="1341438"/>
            <a:ext cx="3313112" cy="4687887"/>
            <a:chOff x="683568" y="1340768"/>
            <a:chExt cx="3312368" cy="4688377"/>
          </a:xfrm>
        </p:grpSpPr>
        <p:pic>
          <p:nvPicPr>
            <p:cNvPr id="66565" name="Picture 14" descr="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40768"/>
              <a:ext cx="3312368" cy="46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Group 15"/>
            <p:cNvGrpSpPr>
              <a:grpSpLocks/>
            </p:cNvGrpSpPr>
            <p:nvPr/>
          </p:nvGrpSpPr>
          <p:grpSpPr bwMode="auto">
            <a:xfrm>
              <a:off x="2699792" y="1412776"/>
              <a:ext cx="720080" cy="576064"/>
              <a:chOff x="2915816" y="1556792"/>
              <a:chExt cx="792088" cy="576064"/>
            </a:xfrm>
          </p:grpSpPr>
          <p:sp>
            <p:nvSpPr>
              <p:cNvPr id="18" name="Isosceles Triangle 17"/>
              <p:cNvSpPr/>
              <p:nvPr/>
            </p:nvSpPr>
            <p:spPr bwMode="auto">
              <a:xfrm>
                <a:off x="2915209" y="1556229"/>
                <a:ext cx="792619" cy="576323"/>
              </a:xfrm>
              <a:prstGeom prst="triangle">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defTabSz="914400" eaLnBrk="1" hangingPunct="1">
                  <a:defRPr/>
                </a:pPr>
                <a:endParaRPr lang="en-US" sz="1400">
                  <a:solidFill>
                    <a:srgbClr val="000000"/>
                  </a:solidFill>
                  <a:latin typeface="Arial" charset="0"/>
                  <a:ea typeface="Geneva" charset="0"/>
                  <a:cs typeface="ＭＳ Ｐゴシック" charset="0"/>
                </a:endParaRPr>
              </a:p>
            </p:txBody>
          </p:sp>
          <p:sp>
            <p:nvSpPr>
              <p:cNvPr id="19" name="Isosceles Triangle 18"/>
              <p:cNvSpPr/>
              <p:nvPr/>
            </p:nvSpPr>
            <p:spPr bwMode="auto">
              <a:xfrm>
                <a:off x="3168358" y="1556229"/>
                <a:ext cx="279337" cy="215922"/>
              </a:xfrm>
              <a:prstGeom prst="triangl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wrap="none"/>
              <a:lstStyle/>
              <a:p>
                <a:pPr defTabSz="914400" eaLnBrk="1" hangingPunct="1">
                  <a:defRPr/>
                </a:pPr>
                <a:endParaRPr lang="en-US" sz="1400">
                  <a:solidFill>
                    <a:srgbClr val="000000"/>
                  </a:solidFill>
                  <a:latin typeface="Arial" charset="0"/>
                  <a:ea typeface="Geneva" charset="0"/>
                  <a:cs typeface="ＭＳ Ｐゴシック" charset="0"/>
                </a:endParaRPr>
              </a:p>
            </p:txBody>
          </p:sp>
        </p:grpSp>
        <p:sp>
          <p:nvSpPr>
            <p:cNvPr id="66567" name="TextBox 16"/>
            <p:cNvSpPr txBox="1">
              <a:spLocks noChangeArrowheads="1"/>
            </p:cNvSpPr>
            <p:nvPr/>
          </p:nvSpPr>
          <p:spPr bwMode="auto">
            <a:xfrm>
              <a:off x="2555776" y="1988840"/>
              <a:ext cx="1146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defTabSz="914400">
                <a:spcBef>
                  <a:spcPct val="0"/>
                </a:spcBef>
                <a:buClrTx/>
                <a:buSzTx/>
                <a:buFontTx/>
                <a:buNone/>
              </a:pPr>
              <a:r>
                <a:rPr lang="en-US" altLang="en-US" sz="1600">
                  <a:solidFill>
                    <a:srgbClr val="000000"/>
                  </a:solidFill>
                  <a:ea typeface="ヒラギノ角ゴ Pro W3" charset="-128"/>
                </a:rPr>
                <a:t>Mont Blanc</a:t>
              </a:r>
            </a:p>
          </p:txBody>
        </p:sp>
      </p:grpSp>
      <p:sp>
        <p:nvSpPr>
          <p:cNvPr id="66564" name="CaixaDeTexto 8"/>
          <p:cNvSpPr txBox="1">
            <a:spLocks noChangeArrowheads="1"/>
          </p:cNvSpPr>
          <p:nvPr/>
        </p:nvSpPr>
        <p:spPr bwMode="auto">
          <a:xfrm>
            <a:off x="3203575" y="5013325"/>
            <a:ext cx="5832475" cy="1524000"/>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3E"/>
                </a:solidFill>
                <a:ea typeface="ヒラギノ角ゴ Pro W3" charset="-128"/>
              </a:rPr>
              <a:t>“Mont Blanc” is a socially-accepted name for a specific topographic feature</a:t>
            </a:r>
          </a:p>
          <a:p>
            <a:pPr defTabSz="914400">
              <a:spcBef>
                <a:spcPts val="600"/>
              </a:spcBef>
              <a:buClrTx/>
              <a:buSzTx/>
              <a:buFontTx/>
              <a:buNone/>
            </a:pPr>
            <a:r>
              <a:rPr lang="en-GB" altLang="en-US" sz="2200">
                <a:solidFill>
                  <a:srgbClr val="00003E"/>
                </a:solidFill>
                <a:ea typeface="ヒラギノ角ゴ Pro W3" charset="-128"/>
              </a:rPr>
              <a:t>Where does “Mont Blanc” start and “</a:t>
            </a:r>
            <a:r>
              <a:rPr lang="en-GB" altLang="ja-JP" sz="2200">
                <a:solidFill>
                  <a:srgbClr val="00003E"/>
                </a:solidFill>
                <a:ea typeface="ヒラギノ角ゴ Pro W3" charset="-128"/>
              </a:rPr>
              <a:t>Dôme du Goûter</a:t>
            </a:r>
            <a:r>
              <a:rPr lang="en-GB" altLang="en-US" sz="2200">
                <a:solidFill>
                  <a:srgbClr val="00003E"/>
                </a:solidFill>
                <a:ea typeface="ヒラギノ角ゴ Pro W3" charset="-128"/>
              </a:rPr>
              <a:t>”</a:t>
            </a:r>
            <a:r>
              <a:rPr lang="en-GB" altLang="ja-JP" sz="2200">
                <a:solidFill>
                  <a:srgbClr val="00003E"/>
                </a:solidFill>
                <a:ea typeface="ヒラギノ角ゴ Pro W3" charset="-128"/>
              </a:rPr>
              <a:t> end? </a:t>
            </a:r>
            <a:endParaRPr lang="pt-BR" altLang="en-US" sz="2200">
              <a:solidFill>
                <a:srgbClr val="00003E"/>
              </a:solidFill>
              <a:ea typeface="ヒラギノ角ゴ Pro W3" charset="-128"/>
            </a:endParaRPr>
          </a:p>
        </p:txBody>
      </p:sp>
    </p:spTree>
    <p:extLst>
      <p:ext uri="{BB962C8B-B14F-4D97-AF65-F5344CB8AC3E}">
        <p14:creationId xmlns:p14="http://schemas.microsoft.com/office/powerpoint/2010/main" val="1098493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tLang="en-US" dirty="0">
                <a:latin typeface="Calibri" charset="0"/>
                <a:cs typeface="ＭＳ Ｐゴシック" charset="-128"/>
              </a:rPr>
              <a:t>Objects as mental constructions derived from physical </a:t>
            </a:r>
            <a:r>
              <a:rPr lang="en-US" altLang="en-US" dirty="0" smtClean="0">
                <a:latin typeface="Calibri" charset="0"/>
                <a:cs typeface="ＭＳ Ｐゴシック" charset="-128"/>
              </a:rPr>
              <a:t>reality</a:t>
            </a:r>
            <a:endParaRPr lang="en-US" altLang="en-US" dirty="0">
              <a:latin typeface="Calibri" charset="0"/>
              <a:cs typeface="ＭＳ Ｐゴシック" charset="-128"/>
            </a:endParaRPr>
          </a:p>
        </p:txBody>
      </p:sp>
      <p:grpSp>
        <p:nvGrpSpPr>
          <p:cNvPr id="67586" name="Group 13"/>
          <p:cNvGrpSpPr>
            <a:grpSpLocks/>
          </p:cNvGrpSpPr>
          <p:nvPr/>
        </p:nvGrpSpPr>
        <p:grpSpPr bwMode="auto">
          <a:xfrm>
            <a:off x="827088" y="1341438"/>
            <a:ext cx="3313112" cy="4687887"/>
            <a:chOff x="683568" y="1340768"/>
            <a:chExt cx="3312368" cy="4688377"/>
          </a:xfrm>
        </p:grpSpPr>
        <p:pic>
          <p:nvPicPr>
            <p:cNvPr id="67590" name="Picture 14" descr="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3312368" cy="46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16"/>
            <p:cNvSpPr txBox="1">
              <a:spLocks noChangeArrowheads="1"/>
            </p:cNvSpPr>
            <p:nvPr/>
          </p:nvSpPr>
          <p:spPr bwMode="auto">
            <a:xfrm>
              <a:off x="2555776" y="1988840"/>
              <a:ext cx="1105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defTabSz="914400">
                <a:spcBef>
                  <a:spcPct val="0"/>
                </a:spcBef>
                <a:buClrTx/>
                <a:buSzTx/>
                <a:buFontTx/>
                <a:buNone/>
              </a:pPr>
              <a:r>
                <a:rPr lang="en-US" altLang="en-US" sz="1600">
                  <a:solidFill>
                    <a:srgbClr val="000000"/>
                  </a:solidFill>
                  <a:ea typeface="ヒラギノ角ゴ Pro W3" charset="-128"/>
                </a:rPr>
                <a:t>Walrus W1</a:t>
              </a:r>
            </a:p>
          </p:txBody>
        </p:sp>
      </p:grpSp>
      <p:sp>
        <p:nvSpPr>
          <p:cNvPr id="67587" name="CaixaDeTexto 8"/>
          <p:cNvSpPr txBox="1">
            <a:spLocks noChangeArrowheads="1"/>
          </p:cNvSpPr>
          <p:nvPr/>
        </p:nvSpPr>
        <p:spPr bwMode="auto">
          <a:xfrm>
            <a:off x="3203575" y="5013325"/>
            <a:ext cx="5832475" cy="769938"/>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3E"/>
                </a:solidFill>
                <a:ea typeface="ヒラギノ角ゴ Pro W3" charset="-128"/>
              </a:rPr>
              <a:t>To understand animal behaviour, we tag them and assign them an identity</a:t>
            </a:r>
          </a:p>
        </p:txBody>
      </p:sp>
      <p:pic>
        <p:nvPicPr>
          <p:cNvPr id="675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2420938"/>
            <a:ext cx="5283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71613"/>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41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en-US">
                <a:latin typeface="Calibri" charset="0"/>
                <a:cs typeface="ＭＳ Ｐゴシック" charset="-128"/>
              </a:rPr>
              <a:t>Representation</a:t>
            </a:r>
          </a:p>
        </p:txBody>
      </p:sp>
      <p:pic>
        <p:nvPicPr>
          <p:cNvPr id="26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6125" y="0"/>
            <a:ext cx="4587875"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p:cNvSpPr>
            <a:spLocks noChangeArrowheads="1"/>
          </p:cNvSpPr>
          <p:nvPr/>
        </p:nvSpPr>
        <p:spPr bwMode="auto">
          <a:xfrm>
            <a:off x="611188" y="1916113"/>
            <a:ext cx="3889375" cy="3540125"/>
          </a:xfrm>
          <a:prstGeom prst="rect">
            <a:avLst/>
          </a:prstGeom>
          <a:solidFill>
            <a:srgbClr val="D6D6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ClrTx/>
              <a:buSzTx/>
              <a:buFontTx/>
              <a:buNone/>
            </a:pPr>
            <a:r>
              <a:rPr lang="en-US" altLang="en-US" sz="2800" dirty="0">
                <a:solidFill>
                  <a:srgbClr val="000055"/>
                </a:solidFill>
                <a:ea typeface="ヒラギノ角ゴ Pro W3" charset="-128"/>
              </a:rPr>
              <a:t>The Medieval King has in him two Bodies: a Body natural, and a Body politic.</a:t>
            </a:r>
          </a:p>
          <a:p>
            <a:pPr eaLnBrk="1" hangingPunct="1">
              <a:spcBef>
                <a:spcPct val="0"/>
              </a:spcBef>
              <a:buClrTx/>
              <a:buSzTx/>
              <a:buFontTx/>
              <a:buNone/>
            </a:pPr>
            <a:endParaRPr lang="en-US" altLang="en-US" sz="2800" dirty="0">
              <a:solidFill>
                <a:srgbClr val="000055"/>
              </a:solidFill>
              <a:ea typeface="ヒラギノ角ゴ Pro W3" charset="-128"/>
            </a:endParaRPr>
          </a:p>
          <a:p>
            <a:pPr eaLnBrk="1" hangingPunct="1">
              <a:spcBef>
                <a:spcPct val="0"/>
              </a:spcBef>
              <a:buClrTx/>
              <a:buSzTx/>
              <a:buFontTx/>
              <a:buNone/>
            </a:pPr>
            <a:r>
              <a:rPr lang="en-US" altLang="en-US" sz="2800" dirty="0">
                <a:solidFill>
                  <a:srgbClr val="000055"/>
                </a:solidFill>
                <a:ea typeface="ヒラギノ角ゴ Pro W3" charset="-128"/>
              </a:rPr>
              <a:t>Representations of the King fulfill a key political function</a:t>
            </a:r>
          </a:p>
        </p:txBody>
      </p:sp>
    </p:spTree>
    <p:extLst>
      <p:ext uri="{BB962C8B-B14F-4D97-AF65-F5344CB8AC3E}">
        <p14:creationId xmlns:p14="http://schemas.microsoft.com/office/powerpoint/2010/main" val="42153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latin typeface="Calibri" charset="0"/>
                <a:cs typeface="ＭＳ Ｐゴシック" charset="-128"/>
              </a:rPr>
              <a:t>Objects as mental constructions derived from physical reality</a:t>
            </a:r>
          </a:p>
        </p:txBody>
      </p:sp>
      <p:grpSp>
        <p:nvGrpSpPr>
          <p:cNvPr id="68610" name="Group 13"/>
          <p:cNvGrpSpPr>
            <a:grpSpLocks/>
          </p:cNvGrpSpPr>
          <p:nvPr/>
        </p:nvGrpSpPr>
        <p:grpSpPr bwMode="auto">
          <a:xfrm>
            <a:off x="827088" y="1341438"/>
            <a:ext cx="3313112" cy="4687887"/>
            <a:chOff x="683568" y="1340768"/>
            <a:chExt cx="3312368" cy="4688377"/>
          </a:xfrm>
        </p:grpSpPr>
        <p:pic>
          <p:nvPicPr>
            <p:cNvPr id="68614" name="Picture 14" descr="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3312368" cy="46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16"/>
            <p:cNvSpPr txBox="1">
              <a:spLocks noChangeArrowheads="1"/>
            </p:cNvSpPr>
            <p:nvPr/>
          </p:nvSpPr>
          <p:spPr bwMode="auto">
            <a:xfrm>
              <a:off x="2555776" y="1988840"/>
              <a:ext cx="1105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defTabSz="914400">
                <a:spcBef>
                  <a:spcPct val="0"/>
                </a:spcBef>
                <a:buClrTx/>
                <a:buSzTx/>
                <a:buFontTx/>
                <a:buNone/>
              </a:pPr>
              <a:r>
                <a:rPr lang="en-US" altLang="en-US" sz="1600">
                  <a:solidFill>
                    <a:srgbClr val="000000"/>
                  </a:solidFill>
                  <a:ea typeface="ヒラギノ角ゴ Pro W3" charset="-128"/>
                </a:rPr>
                <a:t>Walrus W1</a:t>
              </a:r>
            </a:p>
          </p:txBody>
        </p:sp>
      </p:grpSp>
      <p:sp>
        <p:nvSpPr>
          <p:cNvPr id="68611" name="CaixaDeTexto 8"/>
          <p:cNvSpPr txBox="1">
            <a:spLocks noChangeArrowheads="1"/>
          </p:cNvSpPr>
          <p:nvPr/>
        </p:nvSpPr>
        <p:spPr bwMode="auto">
          <a:xfrm>
            <a:off x="3059113" y="5949950"/>
            <a:ext cx="6084887" cy="768350"/>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3E"/>
                </a:solidFill>
                <a:ea typeface="ヒラギノ角ゴ Pro W3" charset="-128"/>
              </a:rPr>
              <a:t>To understand animal behaviour, we tag them, assign them an identity and track their movements</a:t>
            </a:r>
          </a:p>
        </p:txBody>
      </p:sp>
      <p:pic>
        <p:nvPicPr>
          <p:cNvPr id="686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71613"/>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052513"/>
            <a:ext cx="482441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080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GB" altLang="en-US">
                <a:latin typeface="Calibri" charset="0"/>
                <a:cs typeface="ＭＳ Ｐゴシック" charset="-128"/>
              </a:rPr>
              <a:t>Boundaries: a key concept </a:t>
            </a:r>
          </a:p>
        </p:txBody>
      </p:sp>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341438"/>
            <a:ext cx="38195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en-US">
                <a:latin typeface="Calibri" charset="0"/>
              </a:rPr>
              <a:t>Social objects</a:t>
            </a:r>
          </a:p>
        </p:txBody>
      </p:sp>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117600"/>
            <a:ext cx="73025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194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684213" y="476250"/>
            <a:ext cx="8153400" cy="762000"/>
          </a:xfrm>
        </p:spPr>
        <p:txBody>
          <a:bodyPr/>
          <a:lstStyle/>
          <a:p>
            <a:r>
              <a:rPr lang="en-US" altLang="en-US">
                <a:latin typeface="Calibri" charset="0"/>
                <a:cs typeface="ＭＳ Ｐゴシック" charset="-128"/>
              </a:rPr>
              <a:t>Objects as mental constructs derived from  social reality</a:t>
            </a:r>
          </a:p>
        </p:txBody>
      </p:sp>
      <p:sp>
        <p:nvSpPr>
          <p:cNvPr id="34818" name="CaixaDeTexto 8"/>
          <p:cNvSpPr txBox="1">
            <a:spLocks noChangeArrowheads="1"/>
          </p:cNvSpPr>
          <p:nvPr/>
        </p:nvSpPr>
        <p:spPr bwMode="auto">
          <a:xfrm>
            <a:off x="6443663" y="1557338"/>
            <a:ext cx="2700337" cy="4124325"/>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dirty="0">
                <a:solidFill>
                  <a:srgbClr val="000055"/>
                </a:solidFill>
                <a:ea typeface="ヒラギノ角ゴ Pro W3" charset="-128"/>
              </a:rPr>
              <a:t>“</a:t>
            </a:r>
            <a:r>
              <a:rPr lang="en-GB" altLang="en-US" sz="2200">
                <a:solidFill>
                  <a:srgbClr val="000055"/>
                </a:solidFill>
                <a:ea typeface="ヒラギノ角ゴ Pro W3" charset="-128"/>
              </a:rPr>
              <a:t>Germany </a:t>
            </a:r>
            <a:r>
              <a:rPr lang="en-GB" altLang="en-US" sz="2200" smtClean="0">
                <a:solidFill>
                  <a:srgbClr val="000055"/>
                </a:solidFill>
                <a:ea typeface="ヒラギノ角ゴ Pro W3" charset="-128"/>
              </a:rPr>
              <a:t>(1871)” </a:t>
            </a:r>
            <a:r>
              <a:rPr lang="en-GB" altLang="en-US" sz="2200" dirty="0">
                <a:solidFill>
                  <a:srgbClr val="000055"/>
                </a:solidFill>
                <a:ea typeface="ヒラギノ角ゴ Pro W3" charset="-128"/>
              </a:rPr>
              <a:t>is a geographical object whose existence is defined by laws and treaties </a:t>
            </a:r>
          </a:p>
          <a:p>
            <a:pPr defTabSz="914400">
              <a:spcBef>
                <a:spcPts val="600"/>
              </a:spcBef>
              <a:buClrTx/>
              <a:buSzTx/>
              <a:buFontTx/>
              <a:buNone/>
            </a:pPr>
            <a:endParaRPr lang="en-GB" altLang="en-US" sz="2200" dirty="0">
              <a:solidFill>
                <a:srgbClr val="000055"/>
              </a:solidFill>
              <a:ea typeface="ヒラギノ角ゴ Pro W3" charset="-128"/>
            </a:endParaRPr>
          </a:p>
          <a:p>
            <a:pPr defTabSz="914400">
              <a:spcBef>
                <a:spcPts val="600"/>
              </a:spcBef>
              <a:buClrTx/>
              <a:buSzTx/>
              <a:buFontTx/>
              <a:buNone/>
            </a:pPr>
            <a:r>
              <a:rPr lang="en-GB" altLang="en-US" sz="2200" dirty="0">
                <a:solidFill>
                  <a:srgbClr val="000055"/>
                </a:solidFill>
                <a:ea typeface="ヒラギノ角ゴ Pro W3" charset="-128"/>
              </a:rPr>
              <a:t>Die </a:t>
            </a:r>
            <a:r>
              <a:rPr lang="en-GB" altLang="en-US" sz="2200" dirty="0" err="1">
                <a:solidFill>
                  <a:srgbClr val="000055"/>
                </a:solidFill>
                <a:ea typeface="ヒラギノ角ゴ Pro W3" charset="-128"/>
              </a:rPr>
              <a:t>Proklamation</a:t>
            </a:r>
            <a:r>
              <a:rPr lang="en-GB" altLang="en-US" sz="2200" dirty="0">
                <a:solidFill>
                  <a:srgbClr val="000055"/>
                </a:solidFill>
                <a:ea typeface="ヒラギノ角ゴ Pro W3" charset="-128"/>
              </a:rPr>
              <a:t> des </a:t>
            </a:r>
            <a:r>
              <a:rPr lang="en-GB" altLang="en-US" sz="2200" dirty="0" err="1">
                <a:solidFill>
                  <a:srgbClr val="000055"/>
                </a:solidFill>
                <a:ea typeface="ヒラギノ角ゴ Pro W3" charset="-128"/>
              </a:rPr>
              <a:t>Deutschen</a:t>
            </a:r>
            <a:r>
              <a:rPr lang="en-GB" altLang="en-US" sz="2200" dirty="0">
                <a:solidFill>
                  <a:srgbClr val="000055"/>
                </a:solidFill>
                <a:ea typeface="ヒラギノ角ゴ Pro W3" charset="-128"/>
              </a:rPr>
              <a:t> </a:t>
            </a:r>
            <a:r>
              <a:rPr lang="en-GB" altLang="en-US" sz="2200" dirty="0" err="1">
                <a:solidFill>
                  <a:srgbClr val="000055"/>
                </a:solidFill>
                <a:ea typeface="ヒラギノ角ゴ Pro W3" charset="-128"/>
              </a:rPr>
              <a:t>Kaiserreiches</a:t>
            </a:r>
            <a:r>
              <a:rPr lang="en-GB" altLang="en-US" sz="2200" dirty="0">
                <a:solidFill>
                  <a:srgbClr val="000055"/>
                </a:solidFill>
                <a:ea typeface="ヒラギノ角ゴ Pro W3" charset="-128"/>
              </a:rPr>
              <a:t> 1871</a:t>
            </a:r>
          </a:p>
          <a:p>
            <a:pPr defTabSz="914400">
              <a:spcBef>
                <a:spcPts val="600"/>
              </a:spcBef>
              <a:buClrTx/>
              <a:buSzTx/>
              <a:buFontTx/>
              <a:buNone/>
            </a:pPr>
            <a:endParaRPr lang="en-GB" altLang="en-US" sz="2200" dirty="0">
              <a:solidFill>
                <a:srgbClr val="000055"/>
              </a:solidFill>
              <a:ea typeface="ヒラギノ角ゴ Pro W3" charset="-128"/>
            </a:endParaRPr>
          </a:p>
          <a:p>
            <a:pPr defTabSz="914400">
              <a:spcBef>
                <a:spcPts val="600"/>
              </a:spcBef>
              <a:buClrTx/>
              <a:buSzTx/>
              <a:buFontTx/>
              <a:buNone/>
            </a:pPr>
            <a:endParaRPr lang="en-GB" altLang="en-US" sz="2200" dirty="0">
              <a:solidFill>
                <a:srgbClr val="000055"/>
              </a:solidFill>
              <a:ea typeface="ヒラギノ角ゴ Pro W3" charset="-128"/>
            </a:endParaRPr>
          </a:p>
        </p:txBody>
      </p:sp>
      <p:pic>
        <p:nvPicPr>
          <p:cNvPr id="348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875"/>
            <a:ext cx="575945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tLang="en-US">
                <a:latin typeface="Calibri" charset="0"/>
                <a:cs typeface="ＭＳ Ｐゴシック" charset="-128"/>
              </a:rPr>
              <a:t>Objects as mental constructs derived from  social reality</a:t>
            </a:r>
          </a:p>
        </p:txBody>
      </p:sp>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424497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ixaDeTexto 8"/>
          <p:cNvSpPr txBox="1">
            <a:spLocks noChangeArrowheads="1"/>
          </p:cNvSpPr>
          <p:nvPr/>
        </p:nvSpPr>
        <p:spPr bwMode="auto">
          <a:xfrm>
            <a:off x="5292725" y="1484313"/>
            <a:ext cx="3851275" cy="2693987"/>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55"/>
                </a:solidFill>
                <a:ea typeface="ヒラギノ角ゴ Pro W3" charset="-128"/>
              </a:rPr>
              <a:t>“Germany (2013)” is a geographical object whose existence is defined by laws and treaties </a:t>
            </a:r>
          </a:p>
          <a:p>
            <a:pPr defTabSz="914400">
              <a:spcBef>
                <a:spcPts val="600"/>
              </a:spcBef>
              <a:buClrTx/>
              <a:buSzTx/>
              <a:buFontTx/>
              <a:buNone/>
            </a:pPr>
            <a:endParaRPr lang="en-GB" altLang="en-US" sz="2200">
              <a:solidFill>
                <a:srgbClr val="000055"/>
              </a:solidFill>
              <a:ea typeface="ヒラギノ角ゴ Pro W3" charset="-128"/>
            </a:endParaRPr>
          </a:p>
          <a:p>
            <a:pPr defTabSz="914400">
              <a:spcBef>
                <a:spcPts val="600"/>
              </a:spcBef>
              <a:buClrTx/>
              <a:buSzTx/>
              <a:buFontTx/>
              <a:buNone/>
            </a:pPr>
            <a:r>
              <a:rPr lang="en-GB" altLang="en-US" sz="2200">
                <a:solidFill>
                  <a:srgbClr val="000055"/>
                </a:solidFill>
                <a:ea typeface="ヒラギノ角ゴ Pro W3" charset="-128"/>
              </a:rPr>
              <a:t>Einigunsvertrag 1990</a:t>
            </a:r>
          </a:p>
          <a:p>
            <a:pPr defTabSz="914400">
              <a:spcBef>
                <a:spcPts val="600"/>
              </a:spcBef>
              <a:buClrTx/>
              <a:buSzTx/>
              <a:buFontTx/>
              <a:buNone/>
            </a:pPr>
            <a:r>
              <a:rPr lang="en-GB" altLang="en-US" sz="2200">
                <a:solidFill>
                  <a:srgbClr val="000055"/>
                </a:solidFill>
                <a:ea typeface="ヒラギノ角ゴ Pro W3" charset="-128"/>
              </a:rPr>
              <a:t>Two-plus-Four Agreement 1990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85800" y="381000"/>
            <a:ext cx="8458200" cy="762000"/>
          </a:xfrm>
        </p:spPr>
        <p:txBody>
          <a:bodyPr/>
          <a:lstStyle/>
          <a:p>
            <a:r>
              <a:rPr lang="en-US" altLang="en-US">
                <a:latin typeface="Calibri" charset="0"/>
                <a:cs typeface="ＭＳ Ｐゴシック" charset="-128"/>
              </a:rPr>
              <a:t>Was Germany a nation before it were a state? </a:t>
            </a:r>
          </a:p>
        </p:txBody>
      </p:sp>
      <p:sp>
        <p:nvSpPr>
          <p:cNvPr id="36866" name="CaixaDeTexto 8"/>
          <p:cNvSpPr txBox="1">
            <a:spLocks noChangeArrowheads="1"/>
          </p:cNvSpPr>
          <p:nvPr/>
        </p:nvSpPr>
        <p:spPr bwMode="auto">
          <a:xfrm>
            <a:off x="4895850" y="1341438"/>
            <a:ext cx="4248150" cy="846137"/>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3E"/>
                </a:solidFill>
                <a:ea typeface="ヒラギノ角ゴ Pro W3" charset="-128"/>
              </a:rPr>
              <a:t>Germania, in a 1834 fresco. </a:t>
            </a:r>
          </a:p>
          <a:p>
            <a:pPr defTabSz="914400">
              <a:spcBef>
                <a:spcPts val="600"/>
              </a:spcBef>
              <a:buClrTx/>
              <a:buSzTx/>
              <a:buFontTx/>
              <a:buNone/>
            </a:pPr>
            <a:r>
              <a:rPr lang="en-GB" altLang="en-US" sz="2200">
                <a:solidFill>
                  <a:srgbClr val="00003E"/>
                </a:solidFill>
                <a:ea typeface="ヒラギノ角ゴ Pro W3" charset="-128"/>
              </a:rPr>
              <a:t>When did Germany start to exist? </a:t>
            </a:r>
          </a:p>
        </p:txBody>
      </p:sp>
      <p:pic>
        <p:nvPicPr>
          <p:cNvPr id="3686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068638"/>
            <a:ext cx="358933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aixaDeTexto 8"/>
          <p:cNvSpPr txBox="1">
            <a:spLocks noChangeArrowheads="1"/>
          </p:cNvSpPr>
          <p:nvPr/>
        </p:nvSpPr>
        <p:spPr bwMode="auto">
          <a:xfrm>
            <a:off x="5292725" y="6083300"/>
            <a:ext cx="3671888" cy="768350"/>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tabLst>
                <a:tab pos="273050" algn="l"/>
                <a:tab pos="457200" algn="l"/>
              </a:tabLst>
              <a:defRPr sz="2400">
                <a:solidFill>
                  <a:schemeClr val="tx1"/>
                </a:solidFill>
                <a:latin typeface="Calibri" charset="0"/>
                <a:ea typeface="Geneva" charset="0"/>
                <a:cs typeface="ＭＳ Ｐゴシック" charset="-128"/>
              </a:defRPr>
            </a:lvl1pPr>
            <a:lvl2pPr marL="742950" indent="-285750">
              <a:spcBef>
                <a:spcPct val="20000"/>
              </a:spcBef>
              <a:buClr>
                <a:schemeClr val="accent2"/>
              </a:buClr>
              <a:buSzPct val="80000"/>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tabLst>
                <a:tab pos="273050" algn="l"/>
                <a:tab pos="457200" algn="l"/>
              </a:tabLst>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tabLst>
                <a:tab pos="273050" algn="l"/>
                <a:tab pos="457200" algn="l"/>
              </a:tabLst>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Clr>
                <a:schemeClr val="bg2"/>
              </a:buClr>
              <a:buFont typeface="Wingdings" charset="2"/>
              <a:buChar char="§"/>
              <a:tabLst>
                <a:tab pos="273050" algn="l"/>
                <a:tab pos="457200" algn="l"/>
              </a:tabLst>
              <a:defRPr sz="2000">
                <a:solidFill>
                  <a:schemeClr val="tx1"/>
                </a:solidFill>
                <a:latin typeface="Calibri" charset="0"/>
                <a:ea typeface="ＭＳ Ｐゴシック" charset="-128"/>
                <a:cs typeface="ＭＳ Ｐゴシック" charset="-128"/>
              </a:defRPr>
            </a:lvl9pPr>
          </a:lstStyle>
          <a:p>
            <a:pPr defTabSz="914400">
              <a:spcBef>
                <a:spcPts val="600"/>
              </a:spcBef>
              <a:buClrTx/>
              <a:buSzTx/>
              <a:buFontTx/>
              <a:buNone/>
            </a:pPr>
            <a:r>
              <a:rPr lang="en-GB" altLang="en-US" sz="2200">
                <a:solidFill>
                  <a:srgbClr val="00003E"/>
                </a:solidFill>
                <a:ea typeface="ヒラギノ角ゴ Pro W3" charset="-128"/>
              </a:rPr>
              <a:t>What were the boundaries of Germany when Goethe lived? </a:t>
            </a:r>
          </a:p>
        </p:txBody>
      </p:sp>
      <p:pic>
        <p:nvPicPr>
          <p:cNvPr id="3686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25538"/>
            <a:ext cx="381635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endParaRPr lang="en-GB" altLang="en-US">
              <a:latin typeface="Calibri" charset="0"/>
              <a:cs typeface="ＭＳ Ｐゴシック" charset="-128"/>
            </a:endParaRPr>
          </a:p>
        </p:txBody>
      </p:sp>
      <p:pic>
        <p:nvPicPr>
          <p:cNvPr id="532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856038" y="6273800"/>
            <a:ext cx="5257800" cy="584200"/>
          </a:xfrm>
          <a:prstGeom prst="rect">
            <a:avLst/>
          </a:prstGeom>
          <a:solidFill>
            <a:schemeClr val="accent2">
              <a:lumMod val="20000"/>
              <a:lumOff val="80000"/>
            </a:schemeClr>
          </a:solidFill>
          <a:ln>
            <a:noFill/>
          </a:ln>
          <a:effectLst/>
          <a:extLst/>
        </p:spPr>
        <p:txBody>
          <a:bodyPr>
            <a:spAutoFit/>
          </a:bodyPr>
          <a:lstStyle/>
          <a:p>
            <a:pPr algn="ctr">
              <a:defRPr/>
            </a:pPr>
            <a:r>
              <a:rPr lang="pt-BR" sz="3200" dirty="0">
                <a:solidFill>
                  <a:srgbClr val="00007D">
                    <a:lumMod val="50000"/>
                  </a:srgbClr>
                </a:solidFill>
                <a:latin typeface="Calibri"/>
                <a:ea typeface="Geneva" charset="0"/>
                <a:cs typeface="Geneva" charset="0"/>
              </a:rPr>
              <a:t>The enclaves </a:t>
            </a:r>
            <a:r>
              <a:rPr lang="pt-BR" sz="3200" dirty="0" err="1">
                <a:solidFill>
                  <a:srgbClr val="00007D">
                    <a:lumMod val="50000"/>
                  </a:srgbClr>
                </a:solidFill>
                <a:latin typeface="Calibri"/>
                <a:ea typeface="Geneva" charset="0"/>
                <a:cs typeface="Geneva" charset="0"/>
              </a:rPr>
              <a:t>of</a:t>
            </a:r>
            <a:r>
              <a:rPr lang="pt-BR" sz="3200" dirty="0">
                <a:solidFill>
                  <a:srgbClr val="00007D">
                    <a:lumMod val="50000"/>
                  </a:srgbClr>
                </a:solidFill>
                <a:latin typeface="Calibri"/>
                <a:ea typeface="Geneva" charset="0"/>
                <a:cs typeface="Geneva" charset="0"/>
              </a:rPr>
              <a:t> </a:t>
            </a:r>
            <a:r>
              <a:rPr lang="pt-BR" sz="3200" dirty="0" err="1">
                <a:solidFill>
                  <a:srgbClr val="00007D">
                    <a:lumMod val="50000"/>
                  </a:srgbClr>
                </a:solidFill>
                <a:latin typeface="Calibri"/>
                <a:ea typeface="Geneva" charset="0"/>
                <a:cs typeface="Geneva" charset="0"/>
              </a:rPr>
              <a:t>Baale-Hartog</a:t>
            </a:r>
            <a:endParaRPr lang="pt-BR" sz="3200" dirty="0">
              <a:solidFill>
                <a:srgbClr val="00007D">
                  <a:lumMod val="50000"/>
                </a:srgbClr>
              </a:solidFill>
              <a:latin typeface="Calibri"/>
              <a:ea typeface="Geneva" charset="0"/>
              <a:cs typeface="Geneva"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GB" altLang="en-US">
                <a:latin typeface="Calibri" charset="0"/>
                <a:cs typeface="ＭＳ Ｐゴシック" charset="-128"/>
              </a:rPr>
              <a:t>India-Bangladesh enclaves</a:t>
            </a:r>
          </a:p>
        </p:txBody>
      </p:sp>
      <p:pic>
        <p:nvPicPr>
          <p:cNvPr id="542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80295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GB" altLang="en-US">
                <a:latin typeface="Calibri" charset="0"/>
                <a:cs typeface="ＭＳ Ｐゴシック" charset="-128"/>
              </a:rPr>
              <a:t>Dahala Khagrabari: a 3</a:t>
            </a:r>
            <a:r>
              <a:rPr lang="en-GB" altLang="en-US" baseline="30000">
                <a:latin typeface="Calibri" charset="0"/>
                <a:cs typeface="ＭＳ Ｐゴシック" charset="-128"/>
              </a:rPr>
              <a:t>rd</a:t>
            </a:r>
            <a:r>
              <a:rPr lang="en-GB" altLang="en-US">
                <a:latin typeface="Calibri" charset="0"/>
                <a:cs typeface="ＭＳ Ｐゴシック" charset="-128"/>
              </a:rPr>
              <a:t> order enclave</a:t>
            </a:r>
          </a:p>
        </p:txBody>
      </p:sp>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216025"/>
            <a:ext cx="5037138"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GB" altLang="en-US">
                <a:latin typeface="Calibri" charset="0"/>
                <a:ea typeface="ヒラギノ角ゴ Pro W3" charset="-128"/>
                <a:cs typeface="ＭＳ Ｐゴシック" charset="-128"/>
              </a:rPr>
              <a:t>Büsingen in Germany</a:t>
            </a:r>
          </a:p>
        </p:txBody>
      </p:sp>
      <p:pic>
        <p:nvPicPr>
          <p:cNvPr id="563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79121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5"/>
          <p:cNvSpPr>
            <a:spLocks noGrp="1"/>
          </p:cNvSpPr>
          <p:nvPr>
            <p:ph type="title"/>
          </p:nvPr>
        </p:nvSpPr>
        <p:spPr/>
        <p:txBody>
          <a:bodyPr/>
          <a:lstStyle/>
          <a:p>
            <a:r>
              <a:rPr lang="en-US" altLang="en-US">
                <a:latin typeface="Calibri" charset="0"/>
                <a:cs typeface="ＭＳ Ｐゴシック" charset="-128"/>
              </a:rPr>
              <a:t>Representation </a:t>
            </a:r>
          </a:p>
        </p:txBody>
      </p:sp>
      <p:pic>
        <p:nvPicPr>
          <p:cNvPr id="2765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60463"/>
            <a:ext cx="4294187"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7"/>
          <p:cNvSpPr>
            <a:spLocks noChangeArrowheads="1"/>
          </p:cNvSpPr>
          <p:nvPr/>
        </p:nvSpPr>
        <p:spPr bwMode="auto">
          <a:xfrm>
            <a:off x="5508625" y="1628775"/>
            <a:ext cx="3527425" cy="1570038"/>
          </a:xfrm>
          <a:prstGeom prst="rect">
            <a:avLst/>
          </a:prstGeom>
          <a:solidFill>
            <a:schemeClr val="accent6">
              <a:lumMod val="40000"/>
              <a:lumOff val="60000"/>
            </a:schemeClr>
          </a:solidFill>
          <a:ln>
            <a:noFill/>
          </a:ln>
        </p:spPr>
        <p:txBody>
          <a:bodyPr>
            <a:spAutoFit/>
          </a:bodyPr>
          <a:lstStyle/>
          <a:p>
            <a:pPr eaLnBrk="1" hangingPunct="1">
              <a:defRPr/>
            </a:pPr>
            <a:r>
              <a:rPr lang="en-US" dirty="0">
                <a:solidFill>
                  <a:srgbClr val="000055"/>
                </a:solidFill>
                <a:latin typeface="Calibri" charset="0"/>
                <a:ea typeface="ヒラギノ角ゴ Pro W3" charset="0"/>
                <a:cs typeface="Calibri" charset="0"/>
              </a:rPr>
              <a:t>The King had two bodies:</a:t>
            </a:r>
          </a:p>
          <a:p>
            <a:pPr eaLnBrk="1" hangingPunct="1">
              <a:defRPr/>
            </a:pPr>
            <a:endParaRPr lang="en-US" dirty="0">
              <a:solidFill>
                <a:srgbClr val="000055"/>
              </a:solidFill>
              <a:latin typeface="Calibri" charset="0"/>
              <a:ea typeface="ヒラギノ角ゴ Pro W3" charset="0"/>
              <a:cs typeface="Calibri" charset="0"/>
            </a:endParaRPr>
          </a:p>
          <a:p>
            <a:pPr eaLnBrk="1" hangingPunct="1">
              <a:defRPr/>
            </a:pPr>
            <a:r>
              <a:rPr lang="en-US" dirty="0" err="1">
                <a:solidFill>
                  <a:srgbClr val="000055"/>
                </a:solidFill>
                <a:latin typeface="Calibri" charset="0"/>
                <a:ea typeface="ヒラギノ角ゴ Pro W3" charset="0"/>
                <a:cs typeface="Calibri" charset="0"/>
              </a:rPr>
              <a:t>Otho</a:t>
            </a:r>
            <a:r>
              <a:rPr lang="en-US" dirty="0">
                <a:solidFill>
                  <a:srgbClr val="000055"/>
                </a:solidFill>
                <a:latin typeface="Calibri" charset="0"/>
                <a:ea typeface="ヒラギノ角ゴ Pro W3" charset="0"/>
                <a:cs typeface="Calibri" charset="0"/>
              </a:rPr>
              <a:t> III, holding a royal orb, inside a </a:t>
            </a:r>
            <a:r>
              <a:rPr lang="en-US" dirty="0" err="1">
                <a:solidFill>
                  <a:srgbClr val="000055"/>
                </a:solidFill>
                <a:latin typeface="Calibri" charset="0"/>
                <a:ea typeface="ヒラギノ角ゴ Pro W3" charset="0"/>
                <a:cs typeface="Calibri" charset="0"/>
              </a:rPr>
              <a:t>mandorla</a:t>
            </a:r>
            <a:r>
              <a:rPr lang="en-US" dirty="0">
                <a:solidFill>
                  <a:srgbClr val="000055"/>
                </a:solidFill>
                <a:latin typeface="Calibri" charset="0"/>
                <a:ea typeface="ヒラギノ角ゴ Pro W3" charset="0"/>
                <a:cs typeface="Calibri" charset="0"/>
              </a:rPr>
              <a:t>.</a:t>
            </a:r>
          </a:p>
        </p:txBody>
      </p:sp>
      <p:sp>
        <p:nvSpPr>
          <p:cNvPr id="9" name="Rectangle 8"/>
          <p:cNvSpPr/>
          <p:nvPr/>
        </p:nvSpPr>
        <p:spPr>
          <a:xfrm>
            <a:off x="5580063" y="4221163"/>
            <a:ext cx="3240087" cy="522287"/>
          </a:xfrm>
          <a:prstGeom prst="rect">
            <a:avLst/>
          </a:prstGeom>
          <a:solidFill>
            <a:schemeClr val="accent2">
              <a:lumMod val="40000"/>
              <a:lumOff val="60000"/>
            </a:schemeClr>
          </a:solidFill>
        </p:spPr>
        <p:txBody>
          <a:bodyPr>
            <a:spAutoFit/>
          </a:bodyPr>
          <a:lstStyle/>
          <a:p>
            <a:pPr eaLnBrk="1" hangingPunct="1">
              <a:defRPr/>
            </a:pPr>
            <a:r>
              <a:rPr lang="en-US" sz="2800" i="1" dirty="0" err="1">
                <a:latin typeface="Calibri"/>
                <a:ea typeface="ヒラギノ角ゴ Pro W3" charset="0"/>
                <a:cs typeface="Calibri"/>
              </a:rPr>
              <a:t>Vivet</a:t>
            </a:r>
            <a:r>
              <a:rPr lang="en-US" sz="2800" i="1" dirty="0">
                <a:latin typeface="Calibri"/>
                <a:ea typeface="ヒラギノ角ゴ Pro W3" charset="0"/>
                <a:cs typeface="Calibri"/>
              </a:rPr>
              <a:t> et non </a:t>
            </a:r>
            <a:r>
              <a:rPr lang="en-US" sz="2800" i="1" dirty="0" err="1">
                <a:latin typeface="Calibri"/>
                <a:ea typeface="ヒラギノ角ゴ Pro W3" charset="0"/>
                <a:cs typeface="Calibri"/>
              </a:rPr>
              <a:t>vivit</a:t>
            </a:r>
            <a:r>
              <a:rPr lang="en-US" sz="2800" i="1" dirty="0">
                <a:latin typeface="Calibri"/>
                <a:ea typeface="ヒラギノ角ゴ Pro W3" charset="0"/>
                <a:cs typeface="Calibri"/>
              </a:rPr>
              <a:t> </a:t>
            </a:r>
          </a:p>
        </p:txBody>
      </p:sp>
    </p:spTree>
    <p:extLst>
      <p:ext uri="{BB962C8B-B14F-4D97-AF65-F5344CB8AC3E}">
        <p14:creationId xmlns:p14="http://schemas.microsoft.com/office/powerpoint/2010/main" val="1943384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GB" altLang="en-US">
                <a:latin typeface="Calibri" charset="0"/>
                <a:cs typeface="ＭＳ Ｐゴシック" charset="-128"/>
              </a:rPr>
              <a:t>What makes a sovereign state?</a:t>
            </a:r>
          </a:p>
        </p:txBody>
      </p:sp>
      <p:pic>
        <p:nvPicPr>
          <p:cNvPr id="583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748982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endParaRPr lang="en-GB" altLang="en-US">
              <a:latin typeface="Calibri" charset="0"/>
              <a:cs typeface="ＭＳ Ｐゴシック" charset="-128"/>
            </a:endParaRPr>
          </a:p>
        </p:txBody>
      </p:sp>
      <p:pic>
        <p:nvPicPr>
          <p:cNvPr id="39938" name="Picture 4" descr="Brit_IndianEmpireReligio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5"/>
          <p:cNvSpPr>
            <a:spLocks noChangeArrowheads="1"/>
          </p:cNvSpPr>
          <p:nvPr/>
        </p:nvSpPr>
        <p:spPr bwMode="auto">
          <a:xfrm>
            <a:off x="1981200" y="0"/>
            <a:ext cx="5638800" cy="519113"/>
          </a:xfrm>
          <a:prstGeom prst="rect">
            <a:avLst/>
          </a:prstGeom>
          <a:solidFill>
            <a:srgbClr val="CCFFCC"/>
          </a:solidFill>
          <a:ln>
            <a:noFill/>
          </a:ln>
          <a:effectLst/>
          <a:extLst>
            <a:ext uri="{91240B29-F687-4f45-9708-019B960494DF}"/>
            <a:ext uri="{AF507438-7753-43e0-B8FC-AC1667EBCBE1}"/>
          </a:extLst>
        </p:spPr>
        <p:txBody>
          <a:bodyPr>
            <a:spAutoFit/>
          </a:bodyPr>
          <a:lstStyle/>
          <a:p>
            <a:pPr lvl="1" algn="ctr" eaLnBrk="1" fontAlgn="auto" hangingPunct="1">
              <a:spcBef>
                <a:spcPts val="0"/>
              </a:spcBef>
              <a:spcAft>
                <a:spcPts val="0"/>
              </a:spcAft>
              <a:defRPr/>
            </a:pPr>
            <a:r>
              <a:rPr lang="pt-BR" sz="2800" dirty="0">
                <a:ea typeface="+mn-ea"/>
              </a:rPr>
              <a:t>British </a:t>
            </a:r>
            <a:r>
              <a:rPr lang="pt-BR" sz="2800" dirty="0" err="1">
                <a:ea typeface="+mn-ea"/>
              </a:rPr>
              <a:t>Raj</a:t>
            </a:r>
            <a:r>
              <a:rPr lang="pt-BR" sz="2800" dirty="0">
                <a:ea typeface="+mn-ea"/>
              </a:rPr>
              <a:t> (1909)</a:t>
            </a:r>
            <a:endParaRPr lang="en-US" sz="2800" dirty="0">
              <a:ea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endParaRPr lang="en-GB" altLang="en-US">
              <a:latin typeface="Calibri" charset="0"/>
              <a:cs typeface="ＭＳ Ｐゴシック" charset="-128"/>
            </a:endParaRPr>
          </a:p>
        </p:txBody>
      </p:sp>
      <p:pic>
        <p:nvPicPr>
          <p:cNvPr id="46082" name="Picture 4" descr="Modern_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63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en-US" altLang="en-US">
                <a:latin typeface="Calibri" charset="0"/>
                <a:cs typeface="ＭＳ Ｐゴシック" charset="-128"/>
              </a:rPr>
              <a:t>The human cost of boundaries…</a:t>
            </a:r>
          </a:p>
        </p:txBody>
      </p:sp>
      <p:pic>
        <p:nvPicPr>
          <p:cNvPr id="48130" name="Picture 4" descr="Oxcart-train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9248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descr="catari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ChangeArrowheads="1"/>
          </p:cNvSpPr>
          <p:nvPr>
            <p:ph type="title"/>
          </p:nvPr>
        </p:nvSpPr>
        <p:spPr>
          <a:xfrm>
            <a:off x="685800" y="0"/>
            <a:ext cx="8153400" cy="609600"/>
          </a:xfrm>
          <a:solidFill>
            <a:srgbClr val="CCFFCC"/>
          </a:solidFill>
        </p:spPr>
        <p:txBody>
          <a:bodyPr/>
          <a:lstStyle/>
          <a:p>
            <a:r>
              <a:rPr lang="en-US" altLang="en-US">
                <a:latin typeface="Calibri" charset="0"/>
                <a:cs typeface="ＭＳ Ｐゴシック" charset="-128"/>
              </a:rPr>
              <a:t>Not all entities have fiat boundaries…</a:t>
            </a:r>
          </a:p>
        </p:txBody>
      </p:sp>
      <p:sp>
        <p:nvSpPr>
          <p:cNvPr id="531462" name="Text Box 6"/>
          <p:cNvSpPr txBox="1">
            <a:spLocks noChangeArrowheads="1"/>
          </p:cNvSpPr>
          <p:nvPr/>
        </p:nvSpPr>
        <p:spPr bwMode="auto">
          <a:xfrm>
            <a:off x="3276600" y="6408738"/>
            <a:ext cx="2341563" cy="457200"/>
          </a:xfrm>
          <a:prstGeom prst="rect">
            <a:avLst/>
          </a:prstGeom>
          <a:solidFill>
            <a:srgbClr val="CCFFCC"/>
          </a:solidFill>
          <a:ln>
            <a:noFill/>
          </a:ln>
          <a:effectLst/>
          <a:extLst>
            <a:ext uri="{91240B29-F687-4f45-9708-019B960494DF}"/>
            <a:ext uri="{AF507438-7753-43e0-B8FC-AC1667EBCBE1}"/>
          </a:extLst>
        </p:spPr>
        <p:txBody>
          <a:bodyPr wrap="none">
            <a:spAutoFit/>
          </a:bodyPr>
          <a:lstStyle/>
          <a:p>
            <a:pPr eaLnBrk="1" fontAlgn="auto" hangingPunct="1">
              <a:spcBef>
                <a:spcPts val="0"/>
              </a:spcBef>
              <a:spcAft>
                <a:spcPts val="0"/>
              </a:spcAft>
              <a:defRPr/>
            </a:pPr>
            <a:r>
              <a:rPr lang="en-US" sz="2400">
                <a:latin typeface="ZapfHumnst Dm BT" charset="0"/>
                <a:ea typeface="+mn-ea"/>
              </a:rPr>
              <a:t>Ciclone Catarina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2"/>
          <p:cNvSpPr>
            <a:spLocks noGrp="1" noChangeArrowheads="1"/>
          </p:cNvSpPr>
          <p:nvPr>
            <p:ph type="title"/>
          </p:nvPr>
        </p:nvSpPr>
        <p:spPr>
          <a:xfrm>
            <a:off x="714375" y="357188"/>
            <a:ext cx="7747000" cy="695325"/>
          </a:xfrm>
        </p:spPr>
        <p:txBody>
          <a:bodyPr/>
          <a:lstStyle/>
          <a:p>
            <a:pPr eaLnBrk="1" hangingPunct="1"/>
            <a:r>
              <a:rPr lang="en-US" altLang="en-US">
                <a:latin typeface="Calibri" charset="0"/>
                <a:ea typeface="ＭＳ Ｐゴシック" charset="-128"/>
                <a:cs typeface="ＭＳ Ｐゴシック" charset="-128"/>
              </a:rPr>
              <a:t>Moving objects</a:t>
            </a:r>
          </a:p>
        </p:txBody>
      </p:sp>
      <p:pic>
        <p:nvPicPr>
          <p:cNvPr id="10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071563"/>
            <a:ext cx="288131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714625"/>
            <a:ext cx="36179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1214438"/>
            <a:ext cx="29114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1000125"/>
            <a:ext cx="35718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3643313"/>
            <a:ext cx="28575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063" y="4214813"/>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4"/>
          <p:cNvSpPr txBox="1">
            <a:spLocks noChangeArrowheads="1"/>
          </p:cNvSpPr>
          <p:nvPr/>
        </p:nvSpPr>
        <p:spPr bwMode="auto">
          <a:xfrm>
            <a:off x="928688" y="5857875"/>
            <a:ext cx="7572375" cy="830263"/>
          </a:xfrm>
          <a:prstGeom prst="rect">
            <a:avLst/>
          </a:prstGeom>
          <a:solidFill>
            <a:srgbClr val="C7E4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2800">
                <a:solidFill>
                  <a:schemeClr val="tx1"/>
                </a:solidFill>
                <a:latin typeface="Calibri" charset="0"/>
                <a:ea typeface="Geneva" charset="0"/>
                <a:cs typeface="Geneva" charset="0"/>
              </a:defRPr>
            </a:lvl1pPr>
            <a:lvl2pPr marL="742950" indent="-285750">
              <a:spcBef>
                <a:spcPct val="20000"/>
              </a:spcBef>
              <a:buClr>
                <a:schemeClr val="accent2"/>
              </a:buClr>
              <a:buSzPct val="80000"/>
              <a:buFont typeface="Wingdings" charset="2"/>
              <a:buChar char="¨"/>
              <a:defRPr sz="2400">
                <a:solidFill>
                  <a:schemeClr val="tx1"/>
                </a:solidFill>
                <a:latin typeface="Calibri" charset="0"/>
                <a:ea typeface="Geneva" charset="0"/>
                <a:cs typeface="Geneva" charset="0"/>
              </a:defRPr>
            </a:lvl2pPr>
            <a:lvl3pPr marL="1143000" indent="-228600">
              <a:spcBef>
                <a:spcPct val="20000"/>
              </a:spcBef>
              <a:buClr>
                <a:schemeClr val="bg2"/>
              </a:buClr>
              <a:buSzPct val="65000"/>
              <a:buFont typeface="Wingdings" charset="2"/>
              <a:buChar char="n"/>
              <a:defRPr sz="2000">
                <a:solidFill>
                  <a:schemeClr val="tx1"/>
                </a:solidFill>
                <a:latin typeface="Calibri" charset="0"/>
                <a:ea typeface="Geneva" charset="0"/>
                <a:cs typeface="Geneva" charset="0"/>
              </a:defRPr>
            </a:lvl3pPr>
            <a:lvl4pPr marL="1600200" indent="-228600">
              <a:spcBef>
                <a:spcPct val="20000"/>
              </a:spcBef>
              <a:buClr>
                <a:schemeClr val="accent2"/>
              </a:buClr>
              <a:buSzPct val="70000"/>
              <a:buFont typeface="Wingdings" charset="2"/>
              <a:buChar char="¨"/>
              <a:defRPr sz="1600">
                <a:solidFill>
                  <a:schemeClr val="tx1"/>
                </a:solidFill>
                <a:latin typeface="Calibri Regular" charset="0"/>
                <a:ea typeface="Geneva" charset="0"/>
                <a:cs typeface="Geneva" charset="0"/>
              </a:defRPr>
            </a:lvl4pPr>
            <a:lvl5pPr marL="2057400" indent="-228600">
              <a:spcBef>
                <a:spcPct val="20000"/>
              </a:spcBef>
              <a:buClr>
                <a:schemeClr val="bg2"/>
              </a:buClr>
              <a:buFont typeface="Wingdings" charset="2"/>
              <a:buChar char="§"/>
              <a:defRPr sz="2000">
                <a:solidFill>
                  <a:schemeClr val="tx1"/>
                </a:solidFill>
                <a:latin typeface="Calibri Regular" charset="0"/>
                <a:ea typeface="Geneva" charset="0"/>
                <a:cs typeface="Geneva" charset="0"/>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9pPr>
          </a:lstStyle>
          <a:p>
            <a:pPr algn="ctr" eaLnBrk="1" hangingPunct="1">
              <a:spcBef>
                <a:spcPct val="0"/>
              </a:spcBef>
              <a:buClrTx/>
              <a:buSzTx/>
              <a:buFontTx/>
              <a:buNone/>
            </a:pPr>
            <a:r>
              <a:rPr lang="pt-BR" altLang="en-US" sz="2400">
                <a:solidFill>
                  <a:srgbClr val="000066"/>
                </a:solidFill>
                <a:ea typeface="ＭＳ Ｐゴシック" charset="-128"/>
                <a:cs typeface="ＭＳ Ｐゴシック" charset="-128"/>
              </a:rPr>
              <a:t>MOVING OBJECTS</a:t>
            </a:r>
          </a:p>
          <a:p>
            <a:pPr algn="ctr" eaLnBrk="1" hangingPunct="1">
              <a:spcBef>
                <a:spcPct val="0"/>
              </a:spcBef>
              <a:buClrTx/>
              <a:buSzTx/>
              <a:buFontTx/>
              <a:buNone/>
            </a:pPr>
            <a:r>
              <a:rPr lang="pt-BR" altLang="en-US" sz="2400">
                <a:solidFill>
                  <a:srgbClr val="000066"/>
                </a:solidFill>
                <a:ea typeface="ＭＳ Ｐゴシック" charset="-128"/>
                <a:cs typeface="ＭＳ Ｐゴシック" charset="-128"/>
              </a:rPr>
              <a:t> </a:t>
            </a:r>
            <a:r>
              <a:rPr lang="en-US" altLang="en-US" sz="2400">
                <a:solidFill>
                  <a:srgbClr val="000066"/>
                </a:solidFill>
                <a:ea typeface="ＭＳ Ｐゴシック" charset="-128"/>
                <a:cs typeface="ＭＳ Ｐゴシック" charset="-128"/>
              </a:rPr>
              <a:t>Objects whose position and extent change continuously</a:t>
            </a:r>
            <a:r>
              <a:rPr lang="pt-BR" altLang="en-US" sz="2400">
                <a:solidFill>
                  <a:srgbClr val="000066"/>
                </a:solidFill>
                <a:ea typeface="ＭＳ Ｐゴシック" charset="-128"/>
                <a:cs typeface="ＭＳ Ｐゴシック" charset="-128"/>
              </a:rPr>
              <a:t> </a:t>
            </a:r>
          </a:p>
        </p:txBody>
      </p:sp>
      <p:pic>
        <p:nvPicPr>
          <p:cNvPr id="1033"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6188" y="3184525"/>
            <a:ext cx="27146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540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5" descr="catari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3521075"/>
            <a:ext cx="45942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 Box 14"/>
          <p:cNvSpPr txBox="1">
            <a:spLocks noChangeArrowheads="1"/>
          </p:cNvSpPr>
          <p:nvPr/>
        </p:nvSpPr>
        <p:spPr bwMode="auto">
          <a:xfrm>
            <a:off x="835025" y="6318250"/>
            <a:ext cx="7381875" cy="461963"/>
          </a:xfrm>
          <a:prstGeom prst="rect">
            <a:avLst/>
          </a:prstGeom>
          <a:solidFill>
            <a:srgbClr val="C7E4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2800">
                <a:solidFill>
                  <a:schemeClr val="tx1"/>
                </a:solidFill>
                <a:latin typeface="Calibri" charset="0"/>
                <a:ea typeface="Geneva" charset="0"/>
                <a:cs typeface="Geneva" charset="0"/>
              </a:defRPr>
            </a:lvl1pPr>
            <a:lvl2pPr marL="742950" indent="-285750">
              <a:spcBef>
                <a:spcPct val="20000"/>
              </a:spcBef>
              <a:buClr>
                <a:schemeClr val="accent2"/>
              </a:buClr>
              <a:buSzPct val="80000"/>
              <a:buFont typeface="Wingdings" charset="2"/>
              <a:buChar char="¨"/>
              <a:defRPr sz="2400">
                <a:solidFill>
                  <a:schemeClr val="tx1"/>
                </a:solidFill>
                <a:latin typeface="Calibri" charset="0"/>
                <a:ea typeface="Geneva" charset="0"/>
                <a:cs typeface="Geneva" charset="0"/>
              </a:defRPr>
            </a:lvl2pPr>
            <a:lvl3pPr marL="1143000" indent="-228600">
              <a:spcBef>
                <a:spcPct val="20000"/>
              </a:spcBef>
              <a:buClr>
                <a:schemeClr val="bg2"/>
              </a:buClr>
              <a:buSzPct val="65000"/>
              <a:buFont typeface="Wingdings" charset="2"/>
              <a:buChar char="n"/>
              <a:defRPr sz="2000">
                <a:solidFill>
                  <a:schemeClr val="tx1"/>
                </a:solidFill>
                <a:latin typeface="Calibri" charset="0"/>
                <a:ea typeface="Geneva" charset="0"/>
                <a:cs typeface="Geneva" charset="0"/>
              </a:defRPr>
            </a:lvl3pPr>
            <a:lvl4pPr marL="1600200" indent="-228600">
              <a:spcBef>
                <a:spcPct val="20000"/>
              </a:spcBef>
              <a:buClr>
                <a:schemeClr val="accent2"/>
              </a:buClr>
              <a:buSzPct val="70000"/>
              <a:buFont typeface="Wingdings" charset="2"/>
              <a:buChar char="¨"/>
              <a:defRPr sz="1600">
                <a:solidFill>
                  <a:schemeClr val="tx1"/>
                </a:solidFill>
                <a:latin typeface="Calibri Regular" charset="0"/>
                <a:ea typeface="Geneva" charset="0"/>
                <a:cs typeface="Geneva" charset="0"/>
              </a:defRPr>
            </a:lvl4pPr>
            <a:lvl5pPr marL="2057400" indent="-228600">
              <a:spcBef>
                <a:spcPct val="20000"/>
              </a:spcBef>
              <a:buClr>
                <a:schemeClr val="bg2"/>
              </a:buClr>
              <a:buFont typeface="Wingdings" charset="2"/>
              <a:buChar char="§"/>
              <a:defRPr sz="2000">
                <a:solidFill>
                  <a:schemeClr val="tx1"/>
                </a:solidFill>
                <a:latin typeface="Calibri Regular" charset="0"/>
                <a:ea typeface="Geneva" charset="0"/>
                <a:cs typeface="Geneva" charset="0"/>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Regular" charset="0"/>
                <a:ea typeface="Geneva" charset="0"/>
                <a:cs typeface="Geneva" charset="0"/>
              </a:defRPr>
            </a:lvl9pPr>
          </a:lstStyle>
          <a:p>
            <a:pPr algn="ctr" eaLnBrk="1" hangingPunct="1">
              <a:spcBef>
                <a:spcPct val="0"/>
              </a:spcBef>
              <a:buClrTx/>
              <a:buSzTx/>
              <a:buFontTx/>
              <a:buNone/>
            </a:pPr>
            <a:r>
              <a:rPr lang="pt-BR" altLang="en-US" sz="2400">
                <a:solidFill>
                  <a:srgbClr val="000066"/>
                </a:solidFill>
                <a:ea typeface="ヒラギノ角ゴ Pro W3" charset="-128"/>
                <a:cs typeface="ＭＳ Ｐゴシック" charset="-128"/>
              </a:rPr>
              <a:t>Humans identify natural objects by convention</a:t>
            </a:r>
          </a:p>
        </p:txBody>
      </p:sp>
      <p:sp>
        <p:nvSpPr>
          <p:cNvPr id="10243" name="Rectangle 2"/>
          <p:cNvSpPr>
            <a:spLocks noGrp="1" noChangeArrowheads="1"/>
          </p:cNvSpPr>
          <p:nvPr>
            <p:ph type="title"/>
          </p:nvPr>
        </p:nvSpPr>
        <p:spPr/>
        <p:txBody>
          <a:bodyPr/>
          <a:lstStyle/>
          <a:p>
            <a:pPr eaLnBrk="1" hangingPunct="1"/>
            <a:r>
              <a:rPr lang="en-US" altLang="en-US">
                <a:latin typeface="Calibri" charset="0"/>
                <a:ea typeface="ＭＳ Ｐゴシック" charset="-128"/>
                <a:cs typeface="ＭＳ Ｐゴシック" charset="-128"/>
              </a:rPr>
              <a:t>Natural objects</a:t>
            </a:r>
          </a:p>
        </p:txBody>
      </p:sp>
      <p:pic>
        <p:nvPicPr>
          <p:cNvPr id="102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436563"/>
            <a:ext cx="45354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descr="landsat_akpat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966913"/>
            <a:ext cx="37496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764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685800" y="381000"/>
            <a:ext cx="8153400" cy="957263"/>
          </a:xfrm>
        </p:spPr>
        <p:txBody>
          <a:bodyPr/>
          <a:lstStyle/>
          <a:p>
            <a:r>
              <a:rPr lang="pt-BR" altLang="en-US">
                <a:latin typeface="Calibri" charset="0"/>
                <a:ea typeface="Consolas" charset="0"/>
                <a:cs typeface="ＭＳ Ｐゴシック" charset="-128"/>
              </a:rPr>
              <a:t>Boundaries of natural and social objects may coincide (but are not the same)</a:t>
            </a:r>
          </a:p>
        </p:txBody>
      </p:sp>
      <p:pic>
        <p:nvPicPr>
          <p:cNvPr id="64514" name="Picture 4" descr="polcentrocaribe"/>
          <p:cNvPicPr>
            <a:picLocks noChangeAspect="1" noChangeArrowheads="1"/>
          </p:cNvPicPr>
          <p:nvPr/>
        </p:nvPicPr>
        <p:blipFill>
          <a:blip r:embed="rId3">
            <a:extLst>
              <a:ext uri="{28A0092B-C50C-407E-A947-70E740481C1C}">
                <a14:useLocalDpi xmlns:a14="http://schemas.microsoft.com/office/drawing/2010/main" val="0"/>
              </a:ext>
            </a:extLst>
          </a:blip>
          <a:srcRect r="43" b="-31"/>
          <a:stretch>
            <a:fillRect/>
          </a:stretch>
        </p:blipFill>
        <p:spPr bwMode="auto">
          <a:xfrm>
            <a:off x="684213" y="1916113"/>
            <a:ext cx="76088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aixaDeTexto 8"/>
          <p:cNvSpPr txBox="1">
            <a:spLocks noChangeArrowheads="1"/>
          </p:cNvSpPr>
          <p:nvPr/>
        </p:nvSpPr>
        <p:spPr bwMode="auto">
          <a:xfrm>
            <a:off x="684213" y="5238750"/>
            <a:ext cx="7608887" cy="831850"/>
          </a:xfrm>
          <a:prstGeom prst="rect">
            <a:avLst/>
          </a:prstGeom>
          <a:solidFill>
            <a:srgbClr val="D6D6EB">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73050" algn="l"/>
                <a:tab pos="457200" algn="l"/>
              </a:tabLst>
              <a:defRPr sz="2400">
                <a:solidFill>
                  <a:schemeClr val="tx1"/>
                </a:solidFill>
                <a:latin typeface="Humnst777 BT" charset="0"/>
                <a:ea typeface="ヒラギノ角ゴ Pro W3" charset="-128"/>
              </a:defRPr>
            </a:lvl1pPr>
            <a:lvl2pPr marL="742950" indent="-285750" eaLnBrk="0" hangingPunct="0">
              <a:tabLst>
                <a:tab pos="273050" algn="l"/>
                <a:tab pos="457200" algn="l"/>
              </a:tabLst>
              <a:defRPr sz="2400">
                <a:solidFill>
                  <a:schemeClr val="tx1"/>
                </a:solidFill>
                <a:latin typeface="Humnst777 BT" charset="0"/>
                <a:ea typeface="ヒラギノ角ゴ Pro W3" charset="-128"/>
              </a:defRPr>
            </a:lvl2pPr>
            <a:lvl3pPr marL="1143000" indent="-228600" eaLnBrk="0" hangingPunct="0">
              <a:tabLst>
                <a:tab pos="273050" algn="l"/>
                <a:tab pos="457200" algn="l"/>
              </a:tabLst>
              <a:defRPr sz="2400">
                <a:solidFill>
                  <a:schemeClr val="tx1"/>
                </a:solidFill>
                <a:latin typeface="Humnst777 BT" charset="0"/>
                <a:ea typeface="ヒラギノ角ゴ Pro W3" charset="-128"/>
              </a:defRPr>
            </a:lvl3pPr>
            <a:lvl4pPr marL="1600200" indent="-228600" eaLnBrk="0" hangingPunct="0">
              <a:tabLst>
                <a:tab pos="273050" algn="l"/>
                <a:tab pos="457200" algn="l"/>
              </a:tabLst>
              <a:defRPr sz="2400">
                <a:solidFill>
                  <a:schemeClr val="tx1"/>
                </a:solidFill>
                <a:latin typeface="Humnst777 BT" charset="0"/>
                <a:ea typeface="ヒラギノ角ゴ Pro W3" charset="-128"/>
              </a:defRPr>
            </a:lvl4pPr>
            <a:lvl5pPr marL="2057400" indent="-228600" eaLnBrk="0" hangingPunct="0">
              <a:tabLst>
                <a:tab pos="273050" algn="l"/>
                <a:tab pos="457200" algn="l"/>
              </a:tabLst>
              <a:defRPr sz="2400">
                <a:solidFill>
                  <a:schemeClr val="tx1"/>
                </a:solidFill>
                <a:latin typeface="Humnst777 BT" charset="0"/>
                <a:ea typeface="ヒラギノ角ゴ Pro W3" charset="-128"/>
              </a:defRPr>
            </a:lvl5pPr>
            <a:lvl6pPr marL="2514600" indent="-228600" eaLnBrk="0" fontAlgn="base" hangingPunct="0">
              <a:spcBef>
                <a:spcPct val="0"/>
              </a:spcBef>
              <a:spcAft>
                <a:spcPct val="0"/>
              </a:spcAft>
              <a:tabLst>
                <a:tab pos="273050" algn="l"/>
                <a:tab pos="457200" algn="l"/>
              </a:tabLst>
              <a:defRPr sz="2400">
                <a:solidFill>
                  <a:schemeClr val="tx1"/>
                </a:solidFill>
                <a:latin typeface="Humnst777 BT" charset="0"/>
                <a:ea typeface="ヒラギノ角ゴ Pro W3" charset="-128"/>
              </a:defRPr>
            </a:lvl6pPr>
            <a:lvl7pPr marL="2971800" indent="-228600" eaLnBrk="0" fontAlgn="base" hangingPunct="0">
              <a:spcBef>
                <a:spcPct val="0"/>
              </a:spcBef>
              <a:spcAft>
                <a:spcPct val="0"/>
              </a:spcAft>
              <a:tabLst>
                <a:tab pos="273050" algn="l"/>
                <a:tab pos="457200" algn="l"/>
              </a:tabLst>
              <a:defRPr sz="2400">
                <a:solidFill>
                  <a:schemeClr val="tx1"/>
                </a:solidFill>
                <a:latin typeface="Humnst777 BT" charset="0"/>
                <a:ea typeface="ヒラギノ角ゴ Pro W3" charset="-128"/>
              </a:defRPr>
            </a:lvl7pPr>
            <a:lvl8pPr marL="3429000" indent="-228600" eaLnBrk="0" fontAlgn="base" hangingPunct="0">
              <a:spcBef>
                <a:spcPct val="0"/>
              </a:spcBef>
              <a:spcAft>
                <a:spcPct val="0"/>
              </a:spcAft>
              <a:tabLst>
                <a:tab pos="273050" algn="l"/>
                <a:tab pos="457200" algn="l"/>
              </a:tabLst>
              <a:defRPr sz="2400">
                <a:solidFill>
                  <a:schemeClr val="tx1"/>
                </a:solidFill>
                <a:latin typeface="Humnst777 BT" charset="0"/>
                <a:ea typeface="ヒラギノ角ゴ Pro W3" charset="-128"/>
              </a:defRPr>
            </a:lvl8pPr>
            <a:lvl9pPr marL="3886200" indent="-228600" eaLnBrk="0" fontAlgn="base" hangingPunct="0">
              <a:spcBef>
                <a:spcPct val="0"/>
              </a:spcBef>
              <a:spcAft>
                <a:spcPct val="0"/>
              </a:spcAft>
              <a:tabLst>
                <a:tab pos="273050" algn="l"/>
                <a:tab pos="457200" algn="l"/>
              </a:tabLst>
              <a:defRPr sz="2400">
                <a:solidFill>
                  <a:schemeClr val="tx1"/>
                </a:solidFill>
                <a:latin typeface="Humnst777 BT" charset="0"/>
                <a:ea typeface="ヒラギノ角ゴ Pro W3" charset="-128"/>
              </a:defRPr>
            </a:lvl9pPr>
          </a:lstStyle>
          <a:p>
            <a:pPr defTabSz="914400">
              <a:spcBef>
                <a:spcPts val="600"/>
              </a:spcBef>
            </a:pPr>
            <a:r>
              <a:rPr lang="en-GB" altLang="en-US">
                <a:solidFill>
                  <a:srgbClr val="00003E"/>
                </a:solidFill>
                <a:latin typeface="Calibri" charset="0"/>
              </a:rPr>
              <a:t>The boundaries of the Republic of Cuba are </a:t>
            </a:r>
            <a:r>
              <a:rPr lang="en-GB" altLang="en-US">
                <a:solidFill>
                  <a:srgbClr val="800000"/>
                </a:solidFill>
                <a:latin typeface="Calibri" charset="0"/>
              </a:rPr>
              <a:t>not</a:t>
            </a:r>
            <a:r>
              <a:rPr lang="en-GB" altLang="en-US">
                <a:solidFill>
                  <a:srgbClr val="00003E"/>
                </a:solidFill>
                <a:latin typeface="Calibri" charset="0"/>
              </a:rPr>
              <a:t> the boundaries of the island of Cuba (think of Guantánamo) </a:t>
            </a:r>
          </a:p>
        </p:txBody>
      </p:sp>
    </p:spTree>
    <p:extLst>
      <p:ext uri="{BB962C8B-B14F-4D97-AF65-F5344CB8AC3E}">
        <p14:creationId xmlns:p14="http://schemas.microsoft.com/office/powerpoint/2010/main" val="658269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8" descr="landsat_art_jau_lrg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0"/>
          <p:cNvSpPr txBox="1">
            <a:spLocks/>
          </p:cNvSpPr>
          <p:nvPr/>
        </p:nvSpPr>
        <p:spPr bwMode="auto">
          <a:xfrm>
            <a:off x="0" y="-9525"/>
            <a:ext cx="9144000" cy="544513"/>
          </a:xfrm>
          <a:prstGeom prst="rect">
            <a:avLst/>
          </a:prstGeom>
          <a:solidFill>
            <a:srgbClr val="FFFFFF">
              <a:alpha val="64000"/>
            </a:srgbClr>
          </a:solidFill>
          <a:ln>
            <a:noFill/>
          </a:ln>
          <a:extLst>
            <a:ext uri="{FAA26D3D-D897-4be2-8F04-BA451C77F1D7}">
              <ma14:placeholderFlag xmlns:ma14="http://schemas.microsoft.com/office/mac/drawingml/2011/main" val="1"/>
            </a:ext>
            <a:ext uri="{91240B29-F687-4f45-9708-019B960494DF}"/>
          </a:extLst>
        </p:spPr>
        <p:txBody>
          <a:bodyPr tIns="0" bIns="0"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2800" b="0" dirty="0" smtClean="0">
                <a:solidFill>
                  <a:schemeClr val="bg2">
                    <a:lumMod val="75000"/>
                  </a:schemeClr>
                </a:solidFill>
              </a:rPr>
              <a:t>We observe nature, and describe it</a:t>
            </a:r>
            <a:endParaRPr lang="en-US" sz="2800" b="0" dirty="0">
              <a:solidFill>
                <a:srgbClr val="800000"/>
              </a:solidFill>
            </a:endParaRPr>
          </a:p>
        </p:txBody>
      </p:sp>
      <p:sp>
        <p:nvSpPr>
          <p:cNvPr id="62467" name="Título 10"/>
          <p:cNvSpPr txBox="1">
            <a:spLocks/>
          </p:cNvSpPr>
          <p:nvPr/>
        </p:nvSpPr>
        <p:spPr bwMode="auto">
          <a:xfrm>
            <a:off x="0" y="2824163"/>
            <a:ext cx="9144000" cy="604837"/>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pt-BR" altLang="en-US" sz="3400">
                <a:solidFill>
                  <a:srgbClr val="003366"/>
                </a:solidFill>
                <a:ea typeface="ＭＳ Ｐゴシック" charset="-128"/>
              </a:rPr>
              <a:t>One river?</a:t>
            </a:r>
          </a:p>
        </p:txBody>
      </p:sp>
      <p:sp>
        <p:nvSpPr>
          <p:cNvPr id="62468" name="Título 10"/>
          <p:cNvSpPr txBox="1">
            <a:spLocks/>
          </p:cNvSpPr>
          <p:nvPr/>
        </p:nvSpPr>
        <p:spPr bwMode="auto">
          <a:xfrm>
            <a:off x="0" y="6310313"/>
            <a:ext cx="9144000" cy="547687"/>
          </a:xfrm>
          <a:prstGeom prst="rect">
            <a:avLst/>
          </a:prstGeom>
          <a:solidFill>
            <a:schemeClr val="bg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0" rIns="72000" bIns="0"/>
          <a:lstStyle>
            <a:lvl1pPr>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marL="739775" indent="-282575">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39825" indent="-225425">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597025" indent="-225425">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2638" indent="-225425">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098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670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42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1438" indent="-225425"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ClrTx/>
              <a:buSzTx/>
              <a:buFontTx/>
              <a:buNone/>
            </a:pPr>
            <a:r>
              <a:rPr lang="en-US" altLang="en-US" sz="2800">
                <a:solidFill>
                  <a:srgbClr val="003366"/>
                </a:solidFill>
                <a:ea typeface="ＭＳ Ｐゴシック" charset="-128"/>
              </a:rPr>
              <a:t>Social conventions </a:t>
            </a:r>
            <a:endParaRPr lang="pt-BR" altLang="en-US" sz="2800">
              <a:solidFill>
                <a:srgbClr val="800000"/>
              </a:solidFill>
              <a:ea typeface="ＭＳ Ｐゴシック"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726440"/>
          </a:xfrm>
        </p:spPr>
        <p:txBody>
          <a:bodyPr/>
          <a:lstStyle/>
          <a:p>
            <a:r>
              <a:rPr lang="en-US" dirty="0"/>
              <a:t>A</a:t>
            </a:r>
            <a:r>
              <a:rPr lang="en-US" dirty="0" smtClean="0"/>
              <a:t>pproaches to spatial ontology: (1) Searle</a:t>
            </a:r>
            <a:endParaRPr lang="en-US" dirty="0"/>
          </a:p>
        </p:txBody>
      </p:sp>
      <p:sp>
        <p:nvSpPr>
          <p:cNvPr id="3" name="Rectangle 2"/>
          <p:cNvSpPr/>
          <p:nvPr/>
        </p:nvSpPr>
        <p:spPr>
          <a:xfrm>
            <a:off x="1097280" y="1368475"/>
            <a:ext cx="6400800" cy="461665"/>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X acts as Y </a:t>
            </a:r>
            <a:r>
              <a:rPr lang="en-US" sz="2400" smtClean="0">
                <a:latin typeface="Calibri" charset="0"/>
                <a:ea typeface="Calibri" charset="0"/>
                <a:cs typeface="Calibri" charset="0"/>
              </a:rPr>
              <a:t>in context C</a:t>
            </a:r>
            <a:endParaRPr lang="en-US" sz="2400" dirty="0">
              <a:latin typeface="Calibri" charset="0"/>
              <a:ea typeface="Calibri" charset="0"/>
              <a:cs typeface="Calibri" charset="0"/>
            </a:endParaRPr>
          </a:p>
        </p:txBody>
      </p:sp>
      <p:pic>
        <p:nvPicPr>
          <p:cNvPr id="4" name="Picture 3"/>
          <p:cNvPicPr>
            <a:picLocks noChangeAspect="1"/>
          </p:cNvPicPr>
          <p:nvPr/>
        </p:nvPicPr>
        <p:blipFill>
          <a:blip r:embed="rId2"/>
          <a:stretch>
            <a:fillRect/>
          </a:stretch>
        </p:blipFill>
        <p:spPr>
          <a:xfrm>
            <a:off x="2001520" y="1862854"/>
            <a:ext cx="4338320" cy="4016963"/>
          </a:xfrm>
          <a:prstGeom prst="rect">
            <a:avLst/>
          </a:prstGeom>
        </p:spPr>
      </p:pic>
      <p:sp>
        <p:nvSpPr>
          <p:cNvPr id="5" name="Rectangle 4"/>
          <p:cNvSpPr/>
          <p:nvPr/>
        </p:nvSpPr>
        <p:spPr>
          <a:xfrm>
            <a:off x="1016000" y="5940475"/>
            <a:ext cx="6400800" cy="830997"/>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These 23 states act as the European Union in the context of the Treaty of Lisbon</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005074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tLang="en-US">
                <a:latin typeface="Calibri" charset="0"/>
                <a:cs typeface="ＭＳ Ｐゴシック" charset="-128"/>
              </a:rPr>
              <a:t>Representation</a:t>
            </a:r>
          </a:p>
        </p:txBody>
      </p:sp>
      <p:pic>
        <p:nvPicPr>
          <p:cNvPr id="286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875"/>
            <a:ext cx="372427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98988" y="1989138"/>
            <a:ext cx="4572000" cy="4524375"/>
          </a:xfrm>
          <a:prstGeom prst="rect">
            <a:avLst/>
          </a:prstGeom>
          <a:solidFill>
            <a:schemeClr val="accent2">
              <a:lumMod val="40000"/>
              <a:lumOff val="60000"/>
            </a:schemeClr>
          </a:solidFill>
        </p:spPr>
        <p:txBody>
          <a:bodyPr>
            <a:spAutoFit/>
          </a:bodyPr>
          <a:lstStyle>
            <a:lvl1pPr eaLnBrk="0" hangingPunct="0">
              <a:defRPr sz="2400">
                <a:solidFill>
                  <a:schemeClr val="tx1"/>
                </a:solidFill>
                <a:latin typeface="Times" charset="0"/>
                <a:ea typeface="ヒラギノ角ゴ Pro W3" charset="-128"/>
              </a:defRPr>
            </a:lvl1pPr>
            <a:lvl2pPr marL="742950" indent="-285750" eaLnBrk="0" hangingPunct="0">
              <a:defRPr sz="2400">
                <a:solidFill>
                  <a:schemeClr val="tx1"/>
                </a:solidFill>
                <a:latin typeface="Times" charset="0"/>
                <a:ea typeface="ヒラギノ角ゴ Pro W3" charset="-128"/>
              </a:defRPr>
            </a:lvl2pPr>
            <a:lvl3pPr marL="1143000" indent="-228600" eaLnBrk="0" hangingPunct="0">
              <a:defRPr sz="2400">
                <a:solidFill>
                  <a:schemeClr val="tx1"/>
                </a:solidFill>
                <a:latin typeface="Times" charset="0"/>
                <a:ea typeface="ヒラギノ角ゴ Pro W3" charset="-128"/>
              </a:defRPr>
            </a:lvl3pPr>
            <a:lvl4pPr marL="1600200" indent="-228600" eaLnBrk="0" hangingPunct="0">
              <a:defRPr sz="2400">
                <a:solidFill>
                  <a:schemeClr val="tx1"/>
                </a:solidFill>
                <a:latin typeface="Times" charset="0"/>
                <a:ea typeface="ヒラギノ角ゴ Pro W3" charset="-128"/>
              </a:defRPr>
            </a:lvl4pPr>
            <a:lvl5pPr marL="2057400" indent="-228600" eaLnBrk="0" hangingPunct="0">
              <a:defRPr sz="2400">
                <a:solidFill>
                  <a:schemeClr val="tx1"/>
                </a:solidFill>
                <a:latin typeface="Times"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charset="0"/>
                <a:ea typeface="ヒラギノ角ゴ Pro W3" charset="-128"/>
              </a:defRPr>
            </a:lvl9pPr>
          </a:lstStyle>
          <a:p>
            <a:pPr eaLnBrk="1" hangingPunct="1">
              <a:defRPr/>
            </a:pPr>
            <a:r>
              <a:rPr lang="en-US" altLang="en-US" smtClean="0">
                <a:solidFill>
                  <a:srgbClr val="000055"/>
                </a:solidFill>
                <a:latin typeface="Calibri" charset="0"/>
              </a:rPr>
              <a:t>"Mosaic in the Martorana at Palermo, representing the coronation of King Roger II at the hands of Christ, where the desired effect of making the God manifest in the king was achieved by a striking facial resemblance between Roger and Christ."  Ernst H. Kantorowicz, The King's Two Bodies:  A Study in Mediaeval Political Theology (Princeton:  1957) 65</a:t>
            </a:r>
          </a:p>
        </p:txBody>
      </p:sp>
    </p:spTree>
    <p:extLst>
      <p:ext uri="{BB962C8B-B14F-4D97-AF65-F5344CB8AC3E}">
        <p14:creationId xmlns:p14="http://schemas.microsoft.com/office/powerpoint/2010/main" val="1388722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bank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4"/>
          <p:cNvSpPr>
            <a:spLocks noChangeArrowheads="1"/>
          </p:cNvSpPr>
          <p:nvPr/>
        </p:nvSpPr>
        <p:spPr bwMode="auto">
          <a:xfrm>
            <a:off x="457200" y="0"/>
            <a:ext cx="7924800" cy="12001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Wingdings" charset="2"/>
              <a:buChar char="n"/>
              <a:defRPr sz="2400">
                <a:solidFill>
                  <a:schemeClr val="tx1"/>
                </a:solidFill>
                <a:latin typeface="Calibri" charset="0"/>
                <a:ea typeface="Geneva" charset="0"/>
                <a:cs typeface="ＭＳ Ｐゴシック" charset="-128"/>
              </a:defRPr>
            </a:lvl1pPr>
            <a:lvl2pPr>
              <a:spcBef>
                <a:spcPct val="20000"/>
              </a:spcBef>
              <a:buClr>
                <a:schemeClr val="accent2"/>
              </a:buClr>
              <a:buSzPct val="80000"/>
              <a:buFont typeface="Wingdings" charset="2"/>
              <a:buChar char="¨"/>
              <a:defRPr sz="2000">
                <a:solidFill>
                  <a:schemeClr val="tx1"/>
                </a:solidFill>
                <a:latin typeface="Calibri" charset="0"/>
                <a:ea typeface="ＭＳ Ｐゴシック" charset="-128"/>
                <a:cs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cs typeface="ＭＳ Ｐゴシック" charset="-128"/>
              </a:defRPr>
            </a:lvl3pPr>
            <a:lvl4pPr marL="1600200" indent="-228600">
              <a:spcBef>
                <a:spcPct val="20000"/>
              </a:spcBef>
              <a:buClr>
                <a:schemeClr val="accent2"/>
              </a:buClr>
              <a:buSzPct val="70000"/>
              <a:buFont typeface="Wingdings" charset="2"/>
              <a:buChar char="¨"/>
              <a:defRPr sz="1600">
                <a:solidFill>
                  <a:schemeClr val="tx1"/>
                </a:solidFill>
                <a:latin typeface="Calibri" charset="0"/>
                <a:ea typeface="ＭＳ Ｐゴシック" charset="-128"/>
                <a:cs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cs typeface="ＭＳ Ｐゴシック" charset="-128"/>
              </a:defRPr>
            </a:lvl9pPr>
          </a:lstStyle>
          <a:p>
            <a:pPr lvl="1" algn="ctr" eaLnBrk="1" hangingPunct="1">
              <a:spcBef>
                <a:spcPct val="0"/>
              </a:spcBef>
              <a:buClrTx/>
              <a:buSzTx/>
              <a:buFontTx/>
              <a:buNone/>
            </a:pPr>
            <a:r>
              <a:rPr lang="pt-BR" altLang="en-US" sz="2400">
                <a:solidFill>
                  <a:srgbClr val="00005E"/>
                </a:solidFill>
              </a:rPr>
              <a:t>Searle (“The Construction of Social Reality”)</a:t>
            </a:r>
          </a:p>
          <a:p>
            <a:pPr lvl="1" algn="ctr" eaLnBrk="1" hangingPunct="1">
              <a:spcBef>
                <a:spcPct val="0"/>
              </a:spcBef>
              <a:buClrTx/>
              <a:buSzTx/>
              <a:buFontTx/>
              <a:buNone/>
            </a:pPr>
            <a:r>
              <a:rPr lang="pt-BR" altLang="en-US" sz="2400">
                <a:solidFill>
                  <a:srgbClr val="00005E"/>
                </a:solidFill>
              </a:rPr>
              <a:t>Institutional fact= physical fact + social function</a:t>
            </a:r>
          </a:p>
          <a:p>
            <a:pPr lvl="1" algn="ctr" eaLnBrk="1" hangingPunct="1">
              <a:spcBef>
                <a:spcPct val="0"/>
              </a:spcBef>
              <a:buClrTx/>
              <a:buSzTx/>
              <a:buFontTx/>
              <a:buNone/>
            </a:pPr>
            <a:r>
              <a:rPr lang="pt-BR" altLang="en-US" sz="2400">
                <a:solidFill>
                  <a:srgbClr val="00005E"/>
                </a:solidFill>
              </a:rPr>
              <a:t>(e.g., paper or money)</a:t>
            </a:r>
            <a:endParaRPr lang="en-US" altLang="en-US" sz="2400">
              <a:solidFill>
                <a:srgbClr val="00005E"/>
              </a:solidFill>
            </a:endParaRPr>
          </a:p>
        </p:txBody>
      </p:sp>
    </p:spTree>
    <p:extLst>
      <p:ext uri="{BB962C8B-B14F-4D97-AF65-F5344CB8AC3E}">
        <p14:creationId xmlns:p14="http://schemas.microsoft.com/office/powerpoint/2010/main" val="188771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moneybillscoi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838200" y="0"/>
            <a:ext cx="7162800" cy="609600"/>
          </a:xfrm>
          <a:solidFill>
            <a:srgbClr val="EAEAEA"/>
          </a:solidFill>
        </p:spPr>
        <p:txBody>
          <a:bodyPr/>
          <a:lstStyle/>
          <a:p>
            <a:pPr algn="ctr"/>
            <a:r>
              <a:rPr lang="en-US" altLang="en-US">
                <a:latin typeface="Calibri" charset="0"/>
                <a:cs typeface="ＭＳ Ｐゴシック" charset="-128"/>
              </a:rPr>
              <a:t>When does paper turns into money?</a:t>
            </a:r>
          </a:p>
        </p:txBody>
      </p:sp>
    </p:spTree>
    <p:extLst>
      <p:ext uri="{BB962C8B-B14F-4D97-AF65-F5344CB8AC3E}">
        <p14:creationId xmlns:p14="http://schemas.microsoft.com/office/powerpoint/2010/main" val="1774359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726440"/>
          </a:xfrm>
        </p:spPr>
        <p:txBody>
          <a:bodyPr/>
          <a:lstStyle/>
          <a:p>
            <a:r>
              <a:rPr lang="en-US" dirty="0"/>
              <a:t>A</a:t>
            </a:r>
            <a:r>
              <a:rPr lang="en-US" dirty="0" smtClean="0"/>
              <a:t>pproaches to spatial ontology: (2) Smith</a:t>
            </a:r>
            <a:endParaRPr lang="en-US" dirty="0"/>
          </a:p>
        </p:txBody>
      </p:sp>
      <p:sp>
        <p:nvSpPr>
          <p:cNvPr id="3" name="Rectangle 2"/>
          <p:cNvSpPr/>
          <p:nvPr/>
        </p:nvSpPr>
        <p:spPr>
          <a:xfrm>
            <a:off x="1097280" y="1368475"/>
            <a:ext cx="6400800" cy="461665"/>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Fiat and bona fide objects</a:t>
            </a:r>
            <a:endParaRPr lang="en-US" sz="2400" dirty="0">
              <a:latin typeface="Calibri" charset="0"/>
              <a:ea typeface="Calibri" charset="0"/>
              <a:cs typeface="Calibri" charset="0"/>
            </a:endParaRPr>
          </a:p>
        </p:txBody>
      </p:sp>
      <p:sp>
        <p:nvSpPr>
          <p:cNvPr id="5" name="Rectangle 4"/>
          <p:cNvSpPr/>
          <p:nvPr/>
        </p:nvSpPr>
        <p:spPr>
          <a:xfrm>
            <a:off x="4693920" y="5930315"/>
            <a:ext cx="3108960" cy="830997"/>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A fiat </a:t>
            </a:r>
            <a:r>
              <a:rPr lang="en-US" sz="2400" smtClean="0">
                <a:latin typeface="Calibri" charset="0"/>
                <a:ea typeface="Calibri" charset="0"/>
                <a:cs typeface="Calibri" charset="0"/>
              </a:rPr>
              <a:t>object </a:t>
            </a:r>
          </a:p>
          <a:p>
            <a:pPr algn="ctr"/>
            <a:r>
              <a:rPr lang="en-US" sz="2400" dirty="0" smtClean="0">
                <a:latin typeface="Calibri" charset="0"/>
                <a:ea typeface="Calibri" charset="0"/>
                <a:cs typeface="Calibri" charset="0"/>
              </a:rPr>
              <a:t>(Germany)</a:t>
            </a:r>
            <a:endParaRPr lang="en-US" sz="2400" dirty="0">
              <a:latin typeface="Calibri" charset="0"/>
              <a:ea typeface="Calibri" charset="0"/>
              <a:cs typeface="Calibri" charset="0"/>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2179" y="2296478"/>
            <a:ext cx="2531572"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930440" y="2631440"/>
            <a:ext cx="3341318" cy="2956560"/>
          </a:xfrm>
          <a:prstGeom prst="rect">
            <a:avLst/>
          </a:prstGeom>
        </p:spPr>
      </p:pic>
      <p:sp>
        <p:nvSpPr>
          <p:cNvPr id="8" name="Rectangle 7"/>
          <p:cNvSpPr/>
          <p:nvPr/>
        </p:nvSpPr>
        <p:spPr>
          <a:xfrm>
            <a:off x="1056640" y="5930315"/>
            <a:ext cx="3108960" cy="830997"/>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A bona fide object </a:t>
            </a:r>
          </a:p>
          <a:p>
            <a:pPr algn="ctr"/>
            <a:r>
              <a:rPr lang="en-US" sz="2400" dirty="0" smtClean="0">
                <a:latin typeface="Calibri" charset="0"/>
                <a:ea typeface="Calibri" charset="0"/>
                <a:cs typeface="Calibri" charset="0"/>
              </a:rPr>
              <a:t>(the Moon)</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907801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pt-BR" altLang="en-US" dirty="0" smtClean="0">
                <a:latin typeface="Calibri" charset="0"/>
                <a:cs typeface="ＭＳ Ｐゴシック" charset="-128"/>
              </a:rPr>
              <a:t>Fiat </a:t>
            </a:r>
            <a:r>
              <a:rPr lang="pt-BR" altLang="en-US" dirty="0" err="1" smtClean="0">
                <a:latin typeface="Calibri" charset="0"/>
                <a:cs typeface="ＭＳ Ｐゴシック" charset="-128"/>
              </a:rPr>
              <a:t>and</a:t>
            </a:r>
            <a:r>
              <a:rPr lang="pt-BR" altLang="en-US" dirty="0" smtClean="0">
                <a:latin typeface="Calibri" charset="0"/>
                <a:cs typeface="ＭＳ Ｐゴシック" charset="-128"/>
              </a:rPr>
              <a:t> </a:t>
            </a:r>
            <a:r>
              <a:rPr lang="pt-BR" altLang="en-US" dirty="0" err="1" smtClean="0">
                <a:latin typeface="Calibri" charset="0"/>
                <a:cs typeface="ＭＳ Ｐゴシック" charset="-128"/>
              </a:rPr>
              <a:t>bona</a:t>
            </a:r>
            <a:r>
              <a:rPr lang="pt-BR" altLang="en-US" dirty="0" smtClean="0">
                <a:latin typeface="Calibri" charset="0"/>
                <a:cs typeface="ＭＳ Ｐゴシック" charset="-128"/>
              </a:rPr>
              <a:t> </a:t>
            </a:r>
            <a:r>
              <a:rPr lang="pt-BR" altLang="en-US" dirty="0" err="1" smtClean="0">
                <a:latin typeface="Calibri" charset="0"/>
                <a:cs typeface="ＭＳ Ｐゴシック" charset="-128"/>
              </a:rPr>
              <a:t>fide</a:t>
            </a:r>
            <a:r>
              <a:rPr lang="pt-BR" altLang="en-US" dirty="0" smtClean="0">
                <a:latin typeface="Calibri" charset="0"/>
                <a:cs typeface="ＭＳ Ｐゴシック" charset="-128"/>
              </a:rPr>
              <a:t> </a:t>
            </a:r>
            <a:r>
              <a:rPr lang="pt-BR" altLang="en-US" dirty="0" err="1" smtClean="0">
                <a:latin typeface="Calibri" charset="0"/>
                <a:cs typeface="ＭＳ Ｐゴシック" charset="-128"/>
              </a:rPr>
              <a:t>boundaries</a:t>
            </a:r>
            <a:endParaRPr lang="pt-BR" altLang="en-US" dirty="0">
              <a:latin typeface="Calibri" charset="0"/>
              <a:cs typeface="ＭＳ Ｐゴシック" charset="-128"/>
            </a:endParaRPr>
          </a:p>
        </p:txBody>
      </p:sp>
      <p:sp>
        <p:nvSpPr>
          <p:cNvPr id="32770" name="Rectangle 3"/>
          <p:cNvSpPr>
            <a:spLocks noGrp="1" noChangeArrowheads="1"/>
          </p:cNvSpPr>
          <p:nvPr>
            <p:ph type="body" idx="1"/>
          </p:nvPr>
        </p:nvSpPr>
        <p:spPr>
          <a:xfrm>
            <a:off x="533400" y="1295400"/>
            <a:ext cx="8229600" cy="2133600"/>
          </a:xfrm>
        </p:spPr>
        <p:txBody>
          <a:bodyPr/>
          <a:lstStyle/>
          <a:p>
            <a:r>
              <a:rPr lang="pt-BR" altLang="en-US">
                <a:latin typeface="Calibri" charset="0"/>
                <a:cs typeface="ＭＳ Ｐゴシック" charset="-128"/>
              </a:rPr>
              <a:t>Approximations of reality (</a:t>
            </a:r>
            <a:r>
              <a:rPr lang="pt-BR" altLang="en-US" i="1">
                <a:latin typeface="Calibri" charset="0"/>
                <a:cs typeface="ＭＳ Ｐゴシック" charset="-128"/>
              </a:rPr>
              <a:t>bona fide)</a:t>
            </a:r>
          </a:p>
          <a:p>
            <a:pPr lvl="1"/>
            <a:r>
              <a:rPr lang="pt-BR" altLang="en-US">
                <a:latin typeface="Calibri" charset="0"/>
                <a:ea typeface="ＭＳ Ｐゴシック" charset="-128"/>
                <a:cs typeface="ＭＳ Ｐゴシック" charset="-128"/>
              </a:rPr>
              <a:t>ex. Coastline</a:t>
            </a:r>
          </a:p>
          <a:p>
            <a:r>
              <a:rPr lang="pt-BR" altLang="en-US">
                <a:latin typeface="Calibri" charset="0"/>
                <a:cs typeface="ＭＳ Ｐゴシック" charset="-128"/>
              </a:rPr>
              <a:t>Social conventions (</a:t>
            </a:r>
            <a:r>
              <a:rPr lang="pt-BR" altLang="en-US" i="1">
                <a:latin typeface="Calibri" charset="0"/>
                <a:cs typeface="ＭＳ Ｐゴシック" charset="-128"/>
              </a:rPr>
              <a:t>fiat)</a:t>
            </a:r>
          </a:p>
          <a:p>
            <a:pPr lvl="1"/>
            <a:r>
              <a:rPr lang="pt-BR" altLang="en-US">
                <a:latin typeface="Calibri" charset="0"/>
                <a:ea typeface="ＭＳ Ｐゴシック" charset="-128"/>
                <a:cs typeface="ＭＳ Ｐゴシック" charset="-128"/>
              </a:rPr>
              <a:t>ex. Country boundaries</a:t>
            </a:r>
          </a:p>
          <a:p>
            <a:pPr lvl="1">
              <a:buFont typeface="Wingdings" charset="2"/>
              <a:buNone/>
            </a:pPr>
            <a:endParaRPr lang="pt-BR" altLang="en-US">
              <a:latin typeface="Calibri" charset="0"/>
              <a:ea typeface="ＭＳ Ｐゴシック" charset="-128"/>
              <a:cs typeface="ＭＳ Ｐゴシック" charset="-128"/>
            </a:endParaRPr>
          </a:p>
        </p:txBody>
      </p:sp>
      <p:pic>
        <p:nvPicPr>
          <p:cNvPr id="32771" name="Picture 4" descr="NDVI-Mai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3079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9063" y="2160588"/>
            <a:ext cx="32416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75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726440"/>
          </a:xfrm>
        </p:spPr>
        <p:txBody>
          <a:bodyPr/>
          <a:lstStyle/>
          <a:p>
            <a:r>
              <a:rPr lang="en-US" dirty="0"/>
              <a:t>A</a:t>
            </a:r>
            <a:r>
              <a:rPr lang="en-US" dirty="0" smtClean="0"/>
              <a:t>pproaches to spatial ontology: (3) Galton</a:t>
            </a:r>
            <a:endParaRPr lang="en-US" dirty="0"/>
          </a:p>
        </p:txBody>
      </p:sp>
      <p:sp>
        <p:nvSpPr>
          <p:cNvPr id="3" name="Rectangle 2"/>
          <p:cNvSpPr/>
          <p:nvPr/>
        </p:nvSpPr>
        <p:spPr>
          <a:xfrm>
            <a:off x="1249680" y="1490395"/>
            <a:ext cx="6400800" cy="461665"/>
          </a:xfrm>
          <a:prstGeom prst="rect">
            <a:avLst/>
          </a:prstGeom>
          <a:solidFill>
            <a:schemeClr val="accent6">
              <a:lumMod val="20000"/>
              <a:lumOff val="80000"/>
            </a:schemeClr>
          </a:solidFill>
        </p:spPr>
        <p:txBody>
          <a:bodyPr wrap="square">
            <a:spAutoFit/>
          </a:bodyPr>
          <a:lstStyle/>
          <a:p>
            <a:pPr algn="ctr"/>
            <a:r>
              <a:rPr lang="en-US" sz="2400" dirty="0" smtClean="0">
                <a:latin typeface="Calibri" charset="0"/>
                <a:ea typeface="Calibri" charset="0"/>
                <a:cs typeface="Calibri" charset="0"/>
              </a:rPr>
              <a:t>Physical </a:t>
            </a:r>
            <a:r>
              <a:rPr lang="en-US" sz="2400" smtClean="0">
                <a:latin typeface="Calibri" charset="0"/>
                <a:ea typeface="Calibri" charset="0"/>
                <a:cs typeface="Calibri" charset="0"/>
              </a:rPr>
              <a:t>and institutional boundaries</a:t>
            </a:r>
            <a:endParaRPr lang="en-US" sz="2400" dirty="0">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a:off x="786792" y="2360471"/>
            <a:ext cx="8062568" cy="3156410"/>
          </a:xfrm>
          <a:prstGeom prst="rect">
            <a:avLst/>
          </a:prstGeom>
        </p:spPr>
      </p:pic>
    </p:spTree>
    <p:extLst>
      <p:ext uri="{BB962C8B-B14F-4D97-AF65-F5344CB8AC3E}">
        <p14:creationId xmlns:p14="http://schemas.microsoft.com/office/powerpoint/2010/main" val="14872122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tLang="en-US">
                <a:latin typeface="Calibri" charset="0"/>
              </a:rPr>
              <a:t>A catch-all concept in geospatial ontologies</a:t>
            </a:r>
          </a:p>
        </p:txBody>
      </p:sp>
      <p:sp>
        <p:nvSpPr>
          <p:cNvPr id="12290" name="Rectangle 2"/>
          <p:cNvSpPr>
            <a:spLocks noChangeArrowheads="1"/>
          </p:cNvSpPr>
          <p:nvPr/>
        </p:nvSpPr>
        <p:spPr bwMode="auto">
          <a:xfrm>
            <a:off x="3338513" y="2986088"/>
            <a:ext cx="2368550" cy="1300162"/>
          </a:xfrm>
          <a:prstGeom prst="rect">
            <a:avLst/>
          </a:prstGeom>
          <a:solidFill>
            <a:srgbClr val="D3EFA7"/>
          </a:solidFill>
          <a:ln w="9525">
            <a:solidFill>
              <a:schemeClr val="tx1"/>
            </a:solidFill>
            <a:miter lim="800000"/>
            <a:headEnd/>
            <a:tailEnd/>
          </a:ln>
        </p:spPr>
        <p:txBody>
          <a:bodyPr wrap="none" anchor="ct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fontAlgn="base">
              <a:spcBef>
                <a:spcPct val="0"/>
              </a:spcBef>
              <a:spcAft>
                <a:spcPct val="0"/>
              </a:spcAft>
              <a:defRPr>
                <a:solidFill>
                  <a:schemeClr val="tx1"/>
                </a:solidFill>
                <a:latin typeface="Humnst777 BT" charset="0"/>
                <a:ea typeface="Geneva" charset="0"/>
                <a:cs typeface="Geneva" charset="0"/>
              </a:defRPr>
            </a:lvl6pPr>
            <a:lvl7pPr marL="2971800" indent="-228600" fontAlgn="base">
              <a:spcBef>
                <a:spcPct val="0"/>
              </a:spcBef>
              <a:spcAft>
                <a:spcPct val="0"/>
              </a:spcAft>
              <a:defRPr>
                <a:solidFill>
                  <a:schemeClr val="tx1"/>
                </a:solidFill>
                <a:latin typeface="Humnst777 BT" charset="0"/>
                <a:ea typeface="Geneva" charset="0"/>
                <a:cs typeface="Geneva" charset="0"/>
              </a:defRPr>
            </a:lvl7pPr>
            <a:lvl8pPr marL="3429000" indent="-228600" fontAlgn="base">
              <a:spcBef>
                <a:spcPct val="0"/>
              </a:spcBef>
              <a:spcAft>
                <a:spcPct val="0"/>
              </a:spcAft>
              <a:defRPr>
                <a:solidFill>
                  <a:schemeClr val="tx1"/>
                </a:solidFill>
                <a:latin typeface="Humnst777 BT" charset="0"/>
                <a:ea typeface="Geneva" charset="0"/>
                <a:cs typeface="Geneva" charset="0"/>
              </a:defRPr>
            </a:lvl8pPr>
            <a:lvl9pPr marL="3886200" indent="-228600" fontAlgn="base">
              <a:spcBef>
                <a:spcPct val="0"/>
              </a:spcBef>
              <a:spcAft>
                <a:spcPct val="0"/>
              </a:spcAft>
              <a:defRPr>
                <a:solidFill>
                  <a:schemeClr val="tx1"/>
                </a:solidFill>
                <a:latin typeface="Humnst777 BT" charset="0"/>
                <a:ea typeface="Geneva" charset="0"/>
                <a:cs typeface="Geneva" charset="0"/>
              </a:defRPr>
            </a:lvl9pPr>
          </a:lstStyle>
          <a:p>
            <a:pPr algn="ctr" defTabSz="914400" eaLnBrk="1" hangingPunct="1"/>
            <a:r>
              <a:rPr lang="en-US" altLang="en-US" sz="2800">
                <a:latin typeface="Calibri" charset="0"/>
                <a:ea typeface="Calibri" charset="0"/>
                <a:cs typeface="Calibri" charset="0"/>
              </a:rPr>
              <a:t>Object</a:t>
            </a:r>
          </a:p>
        </p:txBody>
      </p:sp>
      <p:sp>
        <p:nvSpPr>
          <p:cNvPr id="4" name="Oval 3"/>
          <p:cNvSpPr/>
          <p:nvPr/>
        </p:nvSpPr>
        <p:spPr bwMode="auto">
          <a:xfrm>
            <a:off x="1046163" y="1619250"/>
            <a:ext cx="1719262" cy="1068388"/>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”Amazon</a:t>
            </a:r>
          </a:p>
          <a:p>
            <a:pPr algn="ctr" defTabSz="914400" eaLnBrk="1" hangingPunct="1">
              <a:defRPr/>
            </a:pPr>
            <a:r>
              <a:rPr lang="en-US" sz="2400" dirty="0">
                <a:latin typeface="Calibri" charset="0"/>
                <a:ea typeface="Calibri" charset="0"/>
                <a:cs typeface="Calibri" charset="0"/>
              </a:rPr>
              <a:t>forest”</a:t>
            </a:r>
          </a:p>
        </p:txBody>
      </p:sp>
      <p:sp>
        <p:nvSpPr>
          <p:cNvPr id="5" name="Oval 4"/>
          <p:cNvSpPr/>
          <p:nvPr/>
        </p:nvSpPr>
        <p:spPr bwMode="auto">
          <a:xfrm>
            <a:off x="3656013" y="1606550"/>
            <a:ext cx="1717675" cy="1068388"/>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”Barack </a:t>
            </a:r>
          </a:p>
          <a:p>
            <a:pPr algn="ctr" defTabSz="914400" eaLnBrk="1" hangingPunct="1">
              <a:defRPr/>
            </a:pPr>
            <a:r>
              <a:rPr lang="en-US" sz="2400" dirty="0">
                <a:latin typeface="Calibri" charset="0"/>
                <a:ea typeface="Calibri" charset="0"/>
                <a:cs typeface="Calibri" charset="0"/>
              </a:rPr>
              <a:t>Obama”</a:t>
            </a:r>
          </a:p>
        </p:txBody>
      </p:sp>
      <p:sp>
        <p:nvSpPr>
          <p:cNvPr id="6" name="Oval 5"/>
          <p:cNvSpPr/>
          <p:nvPr/>
        </p:nvSpPr>
        <p:spPr bwMode="auto">
          <a:xfrm>
            <a:off x="6253163" y="1538288"/>
            <a:ext cx="1719262" cy="1068387"/>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”Linux”</a:t>
            </a:r>
          </a:p>
        </p:txBody>
      </p:sp>
      <p:sp>
        <p:nvSpPr>
          <p:cNvPr id="7" name="Oval 6"/>
          <p:cNvSpPr/>
          <p:nvPr/>
        </p:nvSpPr>
        <p:spPr bwMode="auto">
          <a:xfrm>
            <a:off x="968375" y="3170238"/>
            <a:ext cx="1717675" cy="1069975"/>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”hurricane </a:t>
            </a:r>
          </a:p>
          <a:p>
            <a:pPr algn="ctr" defTabSz="914400" eaLnBrk="1" hangingPunct="1">
              <a:defRPr/>
            </a:pPr>
            <a:r>
              <a:rPr lang="en-US" sz="2400" dirty="0">
                <a:latin typeface="Calibri" charset="0"/>
                <a:ea typeface="Calibri" charset="0"/>
                <a:cs typeface="Calibri" charset="0"/>
              </a:rPr>
              <a:t>Katrina”</a:t>
            </a:r>
          </a:p>
        </p:txBody>
      </p:sp>
      <p:sp>
        <p:nvSpPr>
          <p:cNvPr id="8" name="Oval 7"/>
          <p:cNvSpPr/>
          <p:nvPr/>
        </p:nvSpPr>
        <p:spPr bwMode="auto">
          <a:xfrm>
            <a:off x="6318250" y="3057525"/>
            <a:ext cx="1719263" cy="1068388"/>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”Mont Blanc”</a:t>
            </a:r>
          </a:p>
        </p:txBody>
      </p:sp>
      <p:sp>
        <p:nvSpPr>
          <p:cNvPr id="9" name="Oval 8"/>
          <p:cNvSpPr/>
          <p:nvPr/>
        </p:nvSpPr>
        <p:spPr bwMode="auto">
          <a:xfrm>
            <a:off x="1042988" y="4778375"/>
            <a:ext cx="1719262" cy="1068388"/>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”Germany”</a:t>
            </a:r>
          </a:p>
        </p:txBody>
      </p:sp>
      <p:sp>
        <p:nvSpPr>
          <p:cNvPr id="10" name="Oval 9"/>
          <p:cNvSpPr/>
          <p:nvPr/>
        </p:nvSpPr>
        <p:spPr bwMode="auto">
          <a:xfrm>
            <a:off x="3695700" y="4781550"/>
            <a:ext cx="1625600" cy="1095375"/>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”Artic ice”</a:t>
            </a:r>
          </a:p>
        </p:txBody>
      </p:sp>
      <p:sp>
        <p:nvSpPr>
          <p:cNvPr id="11" name="Oval 10"/>
          <p:cNvSpPr/>
          <p:nvPr/>
        </p:nvSpPr>
        <p:spPr bwMode="auto">
          <a:xfrm>
            <a:off x="6392863" y="4668838"/>
            <a:ext cx="1625600" cy="1096962"/>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”Adige </a:t>
            </a:r>
          </a:p>
          <a:p>
            <a:pPr algn="ctr" defTabSz="914400" eaLnBrk="1" hangingPunct="1">
              <a:defRPr/>
            </a:pPr>
            <a:r>
              <a:rPr lang="en-US" sz="2400" dirty="0">
                <a:latin typeface="Calibri" charset="0"/>
                <a:ea typeface="Calibri" charset="0"/>
                <a:cs typeface="Calibri" charset="0"/>
              </a:rPr>
              <a:t>river”</a:t>
            </a:r>
          </a:p>
        </p:txBody>
      </p:sp>
    </p:spTree>
    <p:extLst>
      <p:ext uri="{BB962C8B-B14F-4D97-AF65-F5344CB8AC3E}">
        <p14:creationId xmlns:p14="http://schemas.microsoft.com/office/powerpoint/2010/main" val="782619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tLang="en-US">
                <a:latin typeface="Calibri" charset="0"/>
              </a:rPr>
              <a:t>What’s in an geospatial object?</a:t>
            </a:r>
          </a:p>
        </p:txBody>
      </p:sp>
      <p:sp>
        <p:nvSpPr>
          <p:cNvPr id="13314" name="Rectangle 2"/>
          <p:cNvSpPr>
            <a:spLocks noChangeArrowheads="1"/>
          </p:cNvSpPr>
          <p:nvPr/>
        </p:nvSpPr>
        <p:spPr bwMode="auto">
          <a:xfrm>
            <a:off x="3360738" y="1563688"/>
            <a:ext cx="2368550" cy="1300162"/>
          </a:xfrm>
          <a:prstGeom prst="rect">
            <a:avLst/>
          </a:prstGeom>
          <a:solidFill>
            <a:srgbClr val="D3EFA7"/>
          </a:solidFill>
          <a:ln w="9525">
            <a:solidFill>
              <a:schemeClr val="tx1"/>
            </a:solidFill>
            <a:miter lim="800000"/>
            <a:headEnd/>
            <a:tailEnd/>
          </a:ln>
        </p:spPr>
        <p:txBody>
          <a:bodyPr wrap="none" anchor="ct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fontAlgn="base">
              <a:spcBef>
                <a:spcPct val="0"/>
              </a:spcBef>
              <a:spcAft>
                <a:spcPct val="0"/>
              </a:spcAft>
              <a:defRPr>
                <a:solidFill>
                  <a:schemeClr val="tx1"/>
                </a:solidFill>
                <a:latin typeface="Humnst777 BT" charset="0"/>
                <a:ea typeface="Geneva" charset="0"/>
                <a:cs typeface="Geneva" charset="0"/>
              </a:defRPr>
            </a:lvl6pPr>
            <a:lvl7pPr marL="2971800" indent="-228600" fontAlgn="base">
              <a:spcBef>
                <a:spcPct val="0"/>
              </a:spcBef>
              <a:spcAft>
                <a:spcPct val="0"/>
              </a:spcAft>
              <a:defRPr>
                <a:solidFill>
                  <a:schemeClr val="tx1"/>
                </a:solidFill>
                <a:latin typeface="Humnst777 BT" charset="0"/>
                <a:ea typeface="Geneva" charset="0"/>
                <a:cs typeface="Geneva" charset="0"/>
              </a:defRPr>
            </a:lvl7pPr>
            <a:lvl8pPr marL="3429000" indent="-228600" fontAlgn="base">
              <a:spcBef>
                <a:spcPct val="0"/>
              </a:spcBef>
              <a:spcAft>
                <a:spcPct val="0"/>
              </a:spcAft>
              <a:defRPr>
                <a:solidFill>
                  <a:schemeClr val="tx1"/>
                </a:solidFill>
                <a:latin typeface="Humnst777 BT" charset="0"/>
                <a:ea typeface="Geneva" charset="0"/>
                <a:cs typeface="Geneva" charset="0"/>
              </a:defRPr>
            </a:lvl8pPr>
            <a:lvl9pPr marL="3886200" indent="-228600" fontAlgn="base">
              <a:spcBef>
                <a:spcPct val="0"/>
              </a:spcBef>
              <a:spcAft>
                <a:spcPct val="0"/>
              </a:spcAft>
              <a:defRPr>
                <a:solidFill>
                  <a:schemeClr val="tx1"/>
                </a:solidFill>
                <a:latin typeface="Humnst777 BT" charset="0"/>
                <a:ea typeface="Geneva" charset="0"/>
                <a:cs typeface="Geneva" charset="0"/>
              </a:defRPr>
            </a:lvl9pPr>
          </a:lstStyle>
          <a:p>
            <a:pPr algn="ctr" defTabSz="914400" eaLnBrk="1" hangingPunct="1"/>
            <a:r>
              <a:rPr lang="en-US" altLang="en-US" sz="2800">
                <a:latin typeface="Calibri" charset="0"/>
                <a:ea typeface="Calibri" charset="0"/>
                <a:cs typeface="Calibri" charset="0"/>
              </a:rPr>
              <a:t>Object</a:t>
            </a:r>
          </a:p>
        </p:txBody>
      </p:sp>
      <p:sp>
        <p:nvSpPr>
          <p:cNvPr id="7" name="Oval 6"/>
          <p:cNvSpPr/>
          <p:nvPr/>
        </p:nvSpPr>
        <p:spPr bwMode="auto">
          <a:xfrm>
            <a:off x="749300" y="3448050"/>
            <a:ext cx="2203450" cy="1584325"/>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Spatiotemporal </a:t>
            </a:r>
          </a:p>
          <a:p>
            <a:pPr algn="ctr" defTabSz="914400" eaLnBrk="1" hangingPunct="1">
              <a:defRPr/>
            </a:pPr>
            <a:r>
              <a:rPr lang="en-US" sz="2400" dirty="0">
                <a:latin typeface="Calibri" charset="0"/>
                <a:ea typeface="Calibri" charset="0"/>
                <a:cs typeface="Calibri" charset="0"/>
              </a:rPr>
              <a:t>support</a:t>
            </a:r>
          </a:p>
        </p:txBody>
      </p:sp>
      <p:sp>
        <p:nvSpPr>
          <p:cNvPr id="8" name="Oval 7"/>
          <p:cNvSpPr/>
          <p:nvPr/>
        </p:nvSpPr>
        <p:spPr bwMode="auto">
          <a:xfrm>
            <a:off x="3316288" y="3548063"/>
            <a:ext cx="2466975" cy="1420812"/>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Observable </a:t>
            </a:r>
          </a:p>
          <a:p>
            <a:pPr algn="ctr" defTabSz="914400" eaLnBrk="1" hangingPunct="1">
              <a:defRPr/>
            </a:pPr>
            <a:r>
              <a:rPr lang="en-US" sz="2400" dirty="0">
                <a:latin typeface="Calibri" charset="0"/>
                <a:ea typeface="Calibri" charset="0"/>
                <a:cs typeface="Calibri" charset="0"/>
              </a:rPr>
              <a:t>properties</a:t>
            </a:r>
          </a:p>
        </p:txBody>
      </p:sp>
      <p:sp>
        <p:nvSpPr>
          <p:cNvPr id="12" name="Oval 11"/>
          <p:cNvSpPr/>
          <p:nvPr/>
        </p:nvSpPr>
        <p:spPr bwMode="auto">
          <a:xfrm>
            <a:off x="6178550" y="3490913"/>
            <a:ext cx="2468563" cy="1420812"/>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Inferred </a:t>
            </a:r>
          </a:p>
          <a:p>
            <a:pPr algn="ctr" defTabSz="914400" eaLnBrk="1" hangingPunct="1">
              <a:defRPr/>
            </a:pPr>
            <a:r>
              <a:rPr lang="en-US" sz="2400" dirty="0">
                <a:latin typeface="Calibri" charset="0"/>
                <a:ea typeface="Calibri" charset="0"/>
                <a:cs typeface="Calibri" charset="0"/>
              </a:rPr>
              <a:t>properties</a:t>
            </a:r>
          </a:p>
        </p:txBody>
      </p:sp>
      <p:cxnSp>
        <p:nvCxnSpPr>
          <p:cNvPr id="13318" name="Straight Arrow Connector 13"/>
          <p:cNvCxnSpPr>
            <a:cxnSpLocks noChangeShapeType="1"/>
          </p:cNvCxnSpPr>
          <p:nvPr/>
        </p:nvCxnSpPr>
        <p:spPr bwMode="auto">
          <a:xfrm flipH="1">
            <a:off x="2468563" y="2841625"/>
            <a:ext cx="914400" cy="695325"/>
          </a:xfrm>
          <a:prstGeom prst="straightConnector1">
            <a:avLst/>
          </a:prstGeom>
          <a:noFill/>
          <a:ln w="57150">
            <a:solidFill>
              <a:schemeClr val="tx1"/>
            </a:solidFill>
            <a:miter lim="800000"/>
            <a:headEnd/>
            <a:tailEnd type="triangle" w="med" len="med"/>
          </a:ln>
        </p:spPr>
      </p:cxnSp>
      <p:cxnSp>
        <p:nvCxnSpPr>
          <p:cNvPr id="13319" name="Straight Arrow Connector 15"/>
          <p:cNvCxnSpPr>
            <a:cxnSpLocks noChangeShapeType="1"/>
            <a:stCxn id="13314" idx="2"/>
            <a:endCxn id="8" idx="0"/>
          </p:cNvCxnSpPr>
          <p:nvPr/>
        </p:nvCxnSpPr>
        <p:spPr bwMode="auto">
          <a:xfrm>
            <a:off x="4545013" y="2863850"/>
            <a:ext cx="4762" cy="684213"/>
          </a:xfrm>
          <a:prstGeom prst="straightConnector1">
            <a:avLst/>
          </a:prstGeom>
          <a:noFill/>
          <a:ln w="57150">
            <a:solidFill>
              <a:schemeClr val="tx1"/>
            </a:solidFill>
            <a:miter lim="800000"/>
            <a:headEnd/>
            <a:tailEnd type="triangle" w="med" len="med"/>
          </a:ln>
        </p:spPr>
      </p:cxnSp>
      <p:cxnSp>
        <p:nvCxnSpPr>
          <p:cNvPr id="13320" name="Straight Arrow Connector 19"/>
          <p:cNvCxnSpPr>
            <a:cxnSpLocks noChangeShapeType="1"/>
            <a:endCxn id="12" idx="1"/>
          </p:cNvCxnSpPr>
          <p:nvPr/>
        </p:nvCxnSpPr>
        <p:spPr bwMode="auto">
          <a:xfrm>
            <a:off x="5772150" y="2852738"/>
            <a:ext cx="768350" cy="846137"/>
          </a:xfrm>
          <a:prstGeom prst="straightConnector1">
            <a:avLst/>
          </a:prstGeom>
          <a:noFill/>
          <a:ln w="57150">
            <a:solidFill>
              <a:schemeClr val="tx1"/>
            </a:solidFill>
            <a:miter lim="800000"/>
            <a:headEnd/>
            <a:tailEnd type="triangle" w="med" len="med"/>
          </a:ln>
        </p:spPr>
      </p:cxnSp>
      <p:cxnSp>
        <p:nvCxnSpPr>
          <p:cNvPr id="13321" name="Curved Connector 24"/>
          <p:cNvCxnSpPr>
            <a:cxnSpLocks noChangeShapeType="1"/>
            <a:stCxn id="7" idx="4"/>
            <a:endCxn id="8" idx="4"/>
          </p:cNvCxnSpPr>
          <p:nvPr/>
        </p:nvCxnSpPr>
        <p:spPr bwMode="auto">
          <a:xfrm rot="5400000" flipH="1" flipV="1">
            <a:off x="3168650" y="3651250"/>
            <a:ext cx="63500" cy="2698750"/>
          </a:xfrm>
          <a:prstGeom prst="curvedConnector3">
            <a:avLst>
              <a:gd name="adj1" fmla="val -355708"/>
            </a:avLst>
          </a:prstGeom>
          <a:noFill/>
          <a:ln w="57150">
            <a:solidFill>
              <a:schemeClr val="tx1"/>
            </a:solidFill>
            <a:miter lim="800000"/>
            <a:headEnd/>
            <a:tailEnd type="triangle" w="med" len="med"/>
          </a:ln>
        </p:spPr>
      </p:cxnSp>
      <p:cxnSp>
        <p:nvCxnSpPr>
          <p:cNvPr id="13322" name="Curved Connector 28"/>
          <p:cNvCxnSpPr>
            <a:cxnSpLocks noChangeShapeType="1"/>
            <a:stCxn id="7" idx="4"/>
            <a:endCxn id="12" idx="4"/>
          </p:cNvCxnSpPr>
          <p:nvPr/>
        </p:nvCxnSpPr>
        <p:spPr bwMode="auto">
          <a:xfrm rot="5400000" flipH="1" flipV="1">
            <a:off x="4571207" y="2191543"/>
            <a:ext cx="120650" cy="5561013"/>
          </a:xfrm>
          <a:prstGeom prst="curvedConnector3">
            <a:avLst>
              <a:gd name="adj1" fmla="val -834083"/>
            </a:avLst>
          </a:prstGeom>
          <a:noFill/>
          <a:ln w="57150">
            <a:solidFill>
              <a:schemeClr val="tx1"/>
            </a:solidFill>
            <a:miter lim="800000"/>
            <a:headEnd/>
            <a:tailEnd type="triangle" w="med" len="med"/>
          </a:ln>
        </p:spPr>
      </p:cxnSp>
    </p:spTree>
    <p:extLst>
      <p:ext uri="{BB962C8B-B14F-4D97-AF65-F5344CB8AC3E}">
        <p14:creationId xmlns:p14="http://schemas.microsoft.com/office/powerpoint/2010/main" val="230021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tLang="en-US">
                <a:latin typeface="Calibri" charset="0"/>
              </a:rPr>
              <a:t>What’s in an geospatial object?</a:t>
            </a:r>
          </a:p>
        </p:txBody>
      </p:sp>
      <p:sp>
        <p:nvSpPr>
          <p:cNvPr id="14338" name="Rectangle 2"/>
          <p:cNvSpPr>
            <a:spLocks noChangeArrowheads="1"/>
          </p:cNvSpPr>
          <p:nvPr/>
        </p:nvSpPr>
        <p:spPr bwMode="auto">
          <a:xfrm>
            <a:off x="3360738" y="1563688"/>
            <a:ext cx="2368550" cy="1300162"/>
          </a:xfrm>
          <a:prstGeom prst="rect">
            <a:avLst/>
          </a:prstGeom>
          <a:solidFill>
            <a:srgbClr val="D3EFA7"/>
          </a:solidFill>
          <a:ln w="9525">
            <a:solidFill>
              <a:schemeClr val="tx1"/>
            </a:solidFill>
            <a:miter lim="800000"/>
            <a:headEnd/>
            <a:tailEnd/>
          </a:ln>
        </p:spPr>
        <p:txBody>
          <a:bodyPr wrap="none" anchor="ct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fontAlgn="base">
              <a:spcBef>
                <a:spcPct val="0"/>
              </a:spcBef>
              <a:spcAft>
                <a:spcPct val="0"/>
              </a:spcAft>
              <a:defRPr>
                <a:solidFill>
                  <a:schemeClr val="tx1"/>
                </a:solidFill>
                <a:latin typeface="Humnst777 BT" charset="0"/>
                <a:ea typeface="Geneva" charset="0"/>
                <a:cs typeface="Geneva" charset="0"/>
              </a:defRPr>
            </a:lvl6pPr>
            <a:lvl7pPr marL="2971800" indent="-228600" fontAlgn="base">
              <a:spcBef>
                <a:spcPct val="0"/>
              </a:spcBef>
              <a:spcAft>
                <a:spcPct val="0"/>
              </a:spcAft>
              <a:defRPr>
                <a:solidFill>
                  <a:schemeClr val="tx1"/>
                </a:solidFill>
                <a:latin typeface="Humnst777 BT" charset="0"/>
                <a:ea typeface="Geneva" charset="0"/>
                <a:cs typeface="Geneva" charset="0"/>
              </a:defRPr>
            </a:lvl7pPr>
            <a:lvl8pPr marL="3429000" indent="-228600" fontAlgn="base">
              <a:spcBef>
                <a:spcPct val="0"/>
              </a:spcBef>
              <a:spcAft>
                <a:spcPct val="0"/>
              </a:spcAft>
              <a:defRPr>
                <a:solidFill>
                  <a:schemeClr val="tx1"/>
                </a:solidFill>
                <a:latin typeface="Humnst777 BT" charset="0"/>
                <a:ea typeface="Geneva" charset="0"/>
                <a:cs typeface="Geneva" charset="0"/>
              </a:defRPr>
            </a:lvl8pPr>
            <a:lvl9pPr marL="3886200" indent="-228600" fontAlgn="base">
              <a:spcBef>
                <a:spcPct val="0"/>
              </a:spcBef>
              <a:spcAft>
                <a:spcPct val="0"/>
              </a:spcAft>
              <a:defRPr>
                <a:solidFill>
                  <a:schemeClr val="tx1"/>
                </a:solidFill>
                <a:latin typeface="Humnst777 BT" charset="0"/>
                <a:ea typeface="Geneva" charset="0"/>
                <a:cs typeface="Geneva" charset="0"/>
              </a:defRPr>
            </a:lvl9pPr>
          </a:lstStyle>
          <a:p>
            <a:pPr algn="ctr" defTabSz="914400" eaLnBrk="1" hangingPunct="1"/>
            <a:r>
              <a:rPr lang="en-US" altLang="en-US" sz="2800">
                <a:latin typeface="Calibri" charset="0"/>
                <a:ea typeface="Calibri" charset="0"/>
                <a:cs typeface="Calibri" charset="0"/>
              </a:rPr>
              <a:t>Object</a:t>
            </a:r>
          </a:p>
        </p:txBody>
      </p:sp>
      <p:sp>
        <p:nvSpPr>
          <p:cNvPr id="7" name="Oval 6"/>
          <p:cNvSpPr/>
          <p:nvPr/>
        </p:nvSpPr>
        <p:spPr bwMode="auto">
          <a:xfrm>
            <a:off x="749300" y="3448050"/>
            <a:ext cx="2203450" cy="1584325"/>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Spatiotemporal </a:t>
            </a:r>
          </a:p>
          <a:p>
            <a:pPr algn="ctr" defTabSz="914400" eaLnBrk="1" hangingPunct="1">
              <a:defRPr/>
            </a:pPr>
            <a:r>
              <a:rPr lang="en-US" sz="2400" dirty="0">
                <a:latin typeface="Calibri" charset="0"/>
                <a:ea typeface="Calibri" charset="0"/>
                <a:cs typeface="Calibri" charset="0"/>
              </a:rPr>
              <a:t>support</a:t>
            </a:r>
          </a:p>
        </p:txBody>
      </p:sp>
      <p:sp>
        <p:nvSpPr>
          <p:cNvPr id="8" name="Oval 7"/>
          <p:cNvSpPr/>
          <p:nvPr/>
        </p:nvSpPr>
        <p:spPr bwMode="auto">
          <a:xfrm>
            <a:off x="3316288" y="3548063"/>
            <a:ext cx="2466975" cy="1420812"/>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Observable </a:t>
            </a:r>
          </a:p>
          <a:p>
            <a:pPr algn="ctr" defTabSz="914400" eaLnBrk="1" hangingPunct="1">
              <a:defRPr/>
            </a:pPr>
            <a:r>
              <a:rPr lang="en-US" sz="2400" dirty="0">
                <a:latin typeface="Calibri" charset="0"/>
                <a:ea typeface="Calibri" charset="0"/>
                <a:cs typeface="Calibri" charset="0"/>
              </a:rPr>
              <a:t>properties</a:t>
            </a:r>
          </a:p>
        </p:txBody>
      </p:sp>
      <p:sp>
        <p:nvSpPr>
          <p:cNvPr id="12" name="Oval 11"/>
          <p:cNvSpPr/>
          <p:nvPr/>
        </p:nvSpPr>
        <p:spPr bwMode="auto">
          <a:xfrm>
            <a:off x="6178550" y="3490913"/>
            <a:ext cx="2468563" cy="1420812"/>
          </a:xfrm>
          <a:prstGeom prst="ellipse">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a:extLst>
            <a:ext uri="{AF507438-7753-43e0-B8FC-AC1667EBCBE1}"/>
          </a:extLst>
        </p:spPr>
        <p:txBody>
          <a:bodyPr wrap="none" anchor="ctr"/>
          <a:lstStyle/>
          <a:p>
            <a:pPr algn="ctr" defTabSz="914400" eaLnBrk="1" hangingPunct="1">
              <a:defRPr/>
            </a:pPr>
            <a:r>
              <a:rPr lang="en-US" sz="2400" dirty="0">
                <a:latin typeface="Calibri" charset="0"/>
                <a:ea typeface="Calibri" charset="0"/>
                <a:cs typeface="Calibri" charset="0"/>
              </a:rPr>
              <a:t>Inferred </a:t>
            </a:r>
          </a:p>
          <a:p>
            <a:pPr algn="ctr" defTabSz="914400" eaLnBrk="1" hangingPunct="1">
              <a:defRPr/>
            </a:pPr>
            <a:r>
              <a:rPr lang="en-US" sz="2400" dirty="0">
                <a:latin typeface="Calibri" charset="0"/>
                <a:ea typeface="Calibri" charset="0"/>
                <a:cs typeface="Calibri" charset="0"/>
              </a:rPr>
              <a:t>properties</a:t>
            </a:r>
          </a:p>
        </p:txBody>
      </p:sp>
      <p:cxnSp>
        <p:nvCxnSpPr>
          <p:cNvPr id="14342" name="Straight Arrow Connector 13"/>
          <p:cNvCxnSpPr>
            <a:cxnSpLocks noChangeShapeType="1"/>
          </p:cNvCxnSpPr>
          <p:nvPr/>
        </p:nvCxnSpPr>
        <p:spPr bwMode="auto">
          <a:xfrm flipH="1">
            <a:off x="2468563" y="2841625"/>
            <a:ext cx="914400" cy="695325"/>
          </a:xfrm>
          <a:prstGeom prst="straightConnector1">
            <a:avLst/>
          </a:prstGeom>
          <a:noFill/>
          <a:ln w="57150">
            <a:solidFill>
              <a:schemeClr val="tx1"/>
            </a:solidFill>
            <a:miter lim="800000"/>
            <a:headEnd/>
            <a:tailEnd type="triangle" w="med" len="med"/>
          </a:ln>
        </p:spPr>
      </p:cxnSp>
      <p:cxnSp>
        <p:nvCxnSpPr>
          <p:cNvPr id="14343" name="Straight Arrow Connector 15"/>
          <p:cNvCxnSpPr>
            <a:cxnSpLocks noChangeShapeType="1"/>
            <a:stCxn id="14338" idx="2"/>
            <a:endCxn id="8" idx="0"/>
          </p:cNvCxnSpPr>
          <p:nvPr/>
        </p:nvCxnSpPr>
        <p:spPr bwMode="auto">
          <a:xfrm>
            <a:off x="4545013" y="2863850"/>
            <a:ext cx="4762" cy="684213"/>
          </a:xfrm>
          <a:prstGeom prst="straightConnector1">
            <a:avLst/>
          </a:prstGeom>
          <a:noFill/>
          <a:ln w="57150">
            <a:solidFill>
              <a:schemeClr val="tx1"/>
            </a:solidFill>
            <a:miter lim="800000"/>
            <a:headEnd/>
            <a:tailEnd type="triangle" w="med" len="med"/>
          </a:ln>
        </p:spPr>
      </p:cxnSp>
      <p:cxnSp>
        <p:nvCxnSpPr>
          <p:cNvPr id="14344" name="Straight Arrow Connector 19"/>
          <p:cNvCxnSpPr>
            <a:cxnSpLocks noChangeShapeType="1"/>
            <a:endCxn id="12" idx="1"/>
          </p:cNvCxnSpPr>
          <p:nvPr/>
        </p:nvCxnSpPr>
        <p:spPr bwMode="auto">
          <a:xfrm>
            <a:off x="5772150" y="2852738"/>
            <a:ext cx="768350" cy="846137"/>
          </a:xfrm>
          <a:prstGeom prst="straightConnector1">
            <a:avLst/>
          </a:prstGeom>
          <a:noFill/>
          <a:ln w="57150">
            <a:solidFill>
              <a:schemeClr val="tx1"/>
            </a:solidFill>
            <a:miter lim="800000"/>
            <a:headEnd/>
            <a:tailEnd type="triangle" w="med" len="med"/>
          </a:ln>
        </p:spPr>
      </p:cxnSp>
      <p:cxnSp>
        <p:nvCxnSpPr>
          <p:cNvPr id="14345" name="Curved Connector 24"/>
          <p:cNvCxnSpPr>
            <a:cxnSpLocks noChangeShapeType="1"/>
            <a:stCxn id="7" idx="4"/>
            <a:endCxn id="8" idx="4"/>
          </p:cNvCxnSpPr>
          <p:nvPr/>
        </p:nvCxnSpPr>
        <p:spPr bwMode="auto">
          <a:xfrm rot="5400000" flipH="1" flipV="1">
            <a:off x="3168650" y="3651250"/>
            <a:ext cx="63500" cy="2698750"/>
          </a:xfrm>
          <a:prstGeom prst="curvedConnector3">
            <a:avLst>
              <a:gd name="adj1" fmla="val -355708"/>
            </a:avLst>
          </a:prstGeom>
          <a:noFill/>
          <a:ln w="57150">
            <a:solidFill>
              <a:schemeClr val="tx1"/>
            </a:solidFill>
            <a:miter lim="800000"/>
            <a:headEnd/>
            <a:tailEnd type="triangle" w="med" len="med"/>
          </a:ln>
        </p:spPr>
      </p:cxnSp>
      <p:cxnSp>
        <p:nvCxnSpPr>
          <p:cNvPr id="14346" name="Curved Connector 28"/>
          <p:cNvCxnSpPr>
            <a:cxnSpLocks noChangeShapeType="1"/>
            <a:stCxn id="7" idx="4"/>
            <a:endCxn id="12" idx="4"/>
          </p:cNvCxnSpPr>
          <p:nvPr/>
        </p:nvCxnSpPr>
        <p:spPr bwMode="auto">
          <a:xfrm rot="5400000" flipH="1" flipV="1">
            <a:off x="4571207" y="2191543"/>
            <a:ext cx="120650" cy="5561013"/>
          </a:xfrm>
          <a:prstGeom prst="curvedConnector3">
            <a:avLst>
              <a:gd name="adj1" fmla="val -834083"/>
            </a:avLst>
          </a:prstGeom>
          <a:noFill/>
          <a:ln w="57150">
            <a:solidFill>
              <a:schemeClr val="tx1"/>
            </a:solidFill>
            <a:miter lim="800000"/>
            <a:headEnd/>
            <a:tailEnd type="triangle" w="med" len="med"/>
          </a:ln>
        </p:spPr>
      </p:cxnSp>
      <p:sp>
        <p:nvSpPr>
          <p:cNvPr id="14347" name="TextBox 3"/>
          <p:cNvSpPr txBox="1">
            <a:spLocks noChangeArrowheads="1"/>
          </p:cNvSpPr>
          <p:nvPr/>
        </p:nvSpPr>
        <p:spPr bwMode="auto">
          <a:xfrm>
            <a:off x="2600325" y="5232400"/>
            <a:ext cx="176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defTabSz="457200" fontAlgn="base">
              <a:spcBef>
                <a:spcPct val="0"/>
              </a:spcBef>
              <a:spcAft>
                <a:spcPct val="0"/>
              </a:spcAft>
              <a:defRPr>
                <a:solidFill>
                  <a:schemeClr val="tx1"/>
                </a:solidFill>
                <a:latin typeface="Humnst777 BT" charset="0"/>
                <a:ea typeface="Geneva" charset="0"/>
                <a:cs typeface="Geneva" charset="0"/>
              </a:defRPr>
            </a:lvl6pPr>
            <a:lvl7pPr marL="2971800" indent="-228600" defTabSz="457200" fontAlgn="base">
              <a:spcBef>
                <a:spcPct val="0"/>
              </a:spcBef>
              <a:spcAft>
                <a:spcPct val="0"/>
              </a:spcAft>
              <a:defRPr>
                <a:solidFill>
                  <a:schemeClr val="tx1"/>
                </a:solidFill>
                <a:latin typeface="Humnst777 BT" charset="0"/>
                <a:ea typeface="Geneva" charset="0"/>
                <a:cs typeface="Geneva" charset="0"/>
              </a:defRPr>
            </a:lvl7pPr>
            <a:lvl8pPr marL="3429000" indent="-228600" defTabSz="457200" fontAlgn="base">
              <a:spcBef>
                <a:spcPct val="0"/>
              </a:spcBef>
              <a:spcAft>
                <a:spcPct val="0"/>
              </a:spcAft>
              <a:defRPr>
                <a:solidFill>
                  <a:schemeClr val="tx1"/>
                </a:solidFill>
                <a:latin typeface="Humnst777 BT" charset="0"/>
                <a:ea typeface="Geneva" charset="0"/>
                <a:cs typeface="Geneva" charset="0"/>
              </a:defRPr>
            </a:lvl8pPr>
            <a:lvl9pPr marL="3886200" indent="-228600" defTabSz="457200" fontAlgn="base">
              <a:spcBef>
                <a:spcPct val="0"/>
              </a:spcBef>
              <a:spcAft>
                <a:spcPct val="0"/>
              </a:spcAft>
              <a:defRPr>
                <a:solidFill>
                  <a:schemeClr val="tx1"/>
                </a:solidFill>
                <a:latin typeface="Humnst777 BT" charset="0"/>
                <a:ea typeface="Geneva" charset="0"/>
                <a:cs typeface="Geneva" charset="0"/>
              </a:defRPr>
            </a:lvl9pPr>
          </a:lstStyle>
          <a:p>
            <a:pPr eaLnBrk="1" hangingPunct="1"/>
            <a:r>
              <a:rPr lang="en-US" altLang="en-US" sz="2400">
                <a:latin typeface="Calibri" charset="0"/>
                <a:ea typeface="Calibri" charset="0"/>
                <a:cs typeface="Calibri" charset="0"/>
              </a:rPr>
              <a:t>ObsFunction</a:t>
            </a:r>
          </a:p>
        </p:txBody>
      </p:sp>
      <p:sp>
        <p:nvSpPr>
          <p:cNvPr id="14348" name="TextBox 12"/>
          <p:cNvSpPr txBox="1">
            <a:spLocks noChangeArrowheads="1"/>
          </p:cNvSpPr>
          <p:nvPr/>
        </p:nvSpPr>
        <p:spPr bwMode="auto">
          <a:xfrm>
            <a:off x="4041775" y="6111875"/>
            <a:ext cx="196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umnst777 BT" charset="0"/>
                <a:ea typeface="Geneva" charset="0"/>
                <a:cs typeface="Geneva" charset="0"/>
              </a:defRPr>
            </a:lvl1pPr>
            <a:lvl2pPr marL="742950" indent="-285750">
              <a:defRPr>
                <a:solidFill>
                  <a:schemeClr val="tx1"/>
                </a:solidFill>
                <a:latin typeface="Humnst777 BT" charset="0"/>
                <a:ea typeface="Geneva" charset="0"/>
                <a:cs typeface="Geneva" charset="0"/>
              </a:defRPr>
            </a:lvl2pPr>
            <a:lvl3pPr marL="1143000" indent="-228600">
              <a:defRPr>
                <a:solidFill>
                  <a:schemeClr val="tx1"/>
                </a:solidFill>
                <a:latin typeface="Humnst777 BT" charset="0"/>
                <a:ea typeface="Geneva" charset="0"/>
                <a:cs typeface="Geneva" charset="0"/>
              </a:defRPr>
            </a:lvl3pPr>
            <a:lvl4pPr marL="1600200" indent="-228600">
              <a:defRPr>
                <a:solidFill>
                  <a:schemeClr val="tx1"/>
                </a:solidFill>
                <a:latin typeface="Humnst777 BT" charset="0"/>
                <a:ea typeface="Geneva" charset="0"/>
                <a:cs typeface="Geneva" charset="0"/>
              </a:defRPr>
            </a:lvl4pPr>
            <a:lvl5pPr marL="2057400" indent="-228600">
              <a:defRPr>
                <a:solidFill>
                  <a:schemeClr val="tx1"/>
                </a:solidFill>
                <a:latin typeface="Humnst777 BT" charset="0"/>
                <a:ea typeface="Geneva" charset="0"/>
                <a:cs typeface="Geneva" charset="0"/>
              </a:defRPr>
            </a:lvl5pPr>
            <a:lvl6pPr marL="2514600" indent="-228600" defTabSz="457200" fontAlgn="base">
              <a:spcBef>
                <a:spcPct val="0"/>
              </a:spcBef>
              <a:spcAft>
                <a:spcPct val="0"/>
              </a:spcAft>
              <a:defRPr>
                <a:solidFill>
                  <a:schemeClr val="tx1"/>
                </a:solidFill>
                <a:latin typeface="Humnst777 BT" charset="0"/>
                <a:ea typeface="Geneva" charset="0"/>
                <a:cs typeface="Geneva" charset="0"/>
              </a:defRPr>
            </a:lvl6pPr>
            <a:lvl7pPr marL="2971800" indent="-228600" defTabSz="457200" fontAlgn="base">
              <a:spcBef>
                <a:spcPct val="0"/>
              </a:spcBef>
              <a:spcAft>
                <a:spcPct val="0"/>
              </a:spcAft>
              <a:defRPr>
                <a:solidFill>
                  <a:schemeClr val="tx1"/>
                </a:solidFill>
                <a:latin typeface="Humnst777 BT" charset="0"/>
                <a:ea typeface="Geneva" charset="0"/>
                <a:cs typeface="Geneva" charset="0"/>
              </a:defRPr>
            </a:lvl7pPr>
            <a:lvl8pPr marL="3429000" indent="-228600" defTabSz="457200" fontAlgn="base">
              <a:spcBef>
                <a:spcPct val="0"/>
              </a:spcBef>
              <a:spcAft>
                <a:spcPct val="0"/>
              </a:spcAft>
              <a:defRPr>
                <a:solidFill>
                  <a:schemeClr val="tx1"/>
                </a:solidFill>
                <a:latin typeface="Humnst777 BT" charset="0"/>
                <a:ea typeface="Geneva" charset="0"/>
                <a:cs typeface="Geneva" charset="0"/>
              </a:defRPr>
            </a:lvl8pPr>
            <a:lvl9pPr marL="3886200" indent="-228600" defTabSz="457200" fontAlgn="base">
              <a:spcBef>
                <a:spcPct val="0"/>
              </a:spcBef>
              <a:spcAft>
                <a:spcPct val="0"/>
              </a:spcAft>
              <a:defRPr>
                <a:solidFill>
                  <a:schemeClr val="tx1"/>
                </a:solidFill>
                <a:latin typeface="Humnst777 BT" charset="0"/>
                <a:ea typeface="Geneva" charset="0"/>
                <a:cs typeface="Geneva" charset="0"/>
              </a:defRPr>
            </a:lvl9pPr>
          </a:lstStyle>
          <a:p>
            <a:pPr eaLnBrk="1" hangingPunct="1"/>
            <a:r>
              <a:rPr lang="en-US" altLang="en-US" sz="2400">
                <a:latin typeface="Calibri" charset="0"/>
                <a:ea typeface="Calibri" charset="0"/>
                <a:cs typeface="Calibri" charset="0"/>
              </a:rPr>
              <a:t>EstimFunction</a:t>
            </a:r>
          </a:p>
        </p:txBody>
      </p:sp>
    </p:spTree>
    <p:extLst>
      <p:ext uri="{BB962C8B-B14F-4D97-AF65-F5344CB8AC3E}">
        <p14:creationId xmlns:p14="http://schemas.microsoft.com/office/powerpoint/2010/main" val="5082482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en-US">
                <a:latin typeface="Calibri" charset="0"/>
              </a:rPr>
              <a:t>What’s in an geospatial object?</a:t>
            </a:r>
          </a:p>
        </p:txBody>
      </p:sp>
      <p:graphicFrame>
        <p:nvGraphicFramePr>
          <p:cNvPr id="3" name="Table 2"/>
          <p:cNvGraphicFramePr>
            <a:graphicFrameLocks noGrp="1"/>
          </p:cNvGraphicFramePr>
          <p:nvPr/>
        </p:nvGraphicFramePr>
        <p:xfrm>
          <a:off x="727075" y="1539875"/>
          <a:ext cx="8416926" cy="3995737"/>
        </p:xfrm>
        <a:graphic>
          <a:graphicData uri="http://schemas.openxmlformats.org/drawingml/2006/table">
            <a:tbl>
              <a:tblPr firstRow="1" bandRow="1">
                <a:tableStyleId>{0E3FDE45-AF77-4B5C-9715-49D594BDF05E}</a:tableStyleId>
              </a:tblPr>
              <a:tblGrid>
                <a:gridCol w="2805642"/>
                <a:gridCol w="2805642"/>
                <a:gridCol w="2805642"/>
              </a:tblGrid>
              <a:tr h="497705">
                <a:tc>
                  <a:txBody>
                    <a:bodyPr/>
                    <a:lstStyle/>
                    <a:p>
                      <a:endParaRPr lang="en-US" sz="2400" dirty="0">
                        <a:latin typeface="Calibri" charset="0"/>
                        <a:ea typeface="Calibri" charset="0"/>
                        <a:cs typeface="Calibri" charset="0"/>
                      </a:endParaRPr>
                    </a:p>
                  </a:txBody>
                  <a:tcPr marT="45732" marB="4573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charset="0"/>
                          <a:ea typeface="Calibri" charset="0"/>
                          <a:cs typeface="Calibri" charset="0"/>
                        </a:rPr>
                        <a:t>ST support</a:t>
                      </a:r>
                    </a:p>
                  </a:txBody>
                  <a:tcPr marT="45732" marB="45732"/>
                </a:tc>
                <a:tc>
                  <a:txBody>
                    <a:bodyPr/>
                    <a:lstStyle/>
                    <a:p>
                      <a:r>
                        <a:rPr lang="en-US" sz="2400" dirty="0" smtClean="0">
                          <a:latin typeface="Calibri" charset="0"/>
                          <a:ea typeface="Calibri" charset="0"/>
                          <a:cs typeface="Calibri" charset="0"/>
                        </a:rPr>
                        <a:t>Property</a:t>
                      </a:r>
                      <a:endParaRPr lang="en-US" sz="2400" dirty="0">
                        <a:latin typeface="Calibri" charset="0"/>
                        <a:ea typeface="Calibri" charset="0"/>
                        <a:cs typeface="Calibri" charset="0"/>
                      </a:endParaRPr>
                    </a:p>
                  </a:txBody>
                  <a:tcPr marT="45732" marB="45732"/>
                </a:tc>
              </a:tr>
              <a:tr h="823183">
                <a:tc>
                  <a:txBody>
                    <a:bodyPr/>
                    <a:lstStyle/>
                    <a:p>
                      <a:r>
                        <a:rPr lang="en-US" sz="2400" dirty="0" smtClean="0">
                          <a:latin typeface="Calibri" charset="0"/>
                          <a:ea typeface="Calibri" charset="0"/>
                          <a:cs typeface="Calibri" charset="0"/>
                        </a:rPr>
                        <a:t>”Amazon forest”</a:t>
                      </a:r>
                      <a:endParaRPr lang="en-US" sz="2400" dirty="0">
                        <a:latin typeface="Calibri" charset="0"/>
                        <a:ea typeface="Calibri" charset="0"/>
                        <a:cs typeface="Calibri" charset="0"/>
                      </a:endParaRPr>
                    </a:p>
                  </a:txBody>
                  <a:tcPr marT="45732" marB="4573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Calibri" charset="0"/>
                          <a:ea typeface="Calibri" charset="0"/>
                          <a:cs typeface="Calibri" charset="0"/>
                        </a:rPr>
                        <a:t>XIX Century</a:t>
                      </a:r>
                    </a:p>
                    <a:p>
                      <a:r>
                        <a:rPr lang="en-US" sz="2400" dirty="0" smtClean="0">
                          <a:latin typeface="Calibri" charset="0"/>
                          <a:ea typeface="Calibri" charset="0"/>
                          <a:cs typeface="Calibri" charset="0"/>
                        </a:rPr>
                        <a:t>Amazon biome</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Existence</a:t>
                      </a:r>
                      <a:r>
                        <a:rPr lang="en-US" sz="2400" baseline="0" dirty="0" smtClean="0">
                          <a:latin typeface="Calibri" charset="0"/>
                          <a:ea typeface="Calibri" charset="0"/>
                          <a:cs typeface="Calibri" charset="0"/>
                        </a:rPr>
                        <a:t> of a tree coverage</a:t>
                      </a:r>
                      <a:endParaRPr lang="en-US" sz="2400" dirty="0">
                        <a:latin typeface="Calibri" charset="0"/>
                        <a:ea typeface="Calibri" charset="0"/>
                        <a:cs typeface="Calibri" charset="0"/>
                      </a:endParaRPr>
                    </a:p>
                  </a:txBody>
                  <a:tcPr marT="45732" marB="45732"/>
                </a:tc>
              </a:tr>
              <a:tr h="1028483">
                <a:tc>
                  <a:txBody>
                    <a:bodyPr/>
                    <a:lstStyle/>
                    <a:p>
                      <a:r>
                        <a:rPr lang="en-US" sz="2400" dirty="0" smtClean="0">
                          <a:latin typeface="Calibri" charset="0"/>
                          <a:ea typeface="Calibri" charset="0"/>
                          <a:cs typeface="Calibri" charset="0"/>
                        </a:rPr>
                        <a:t>”Linux”</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Physical</a:t>
                      </a:r>
                      <a:r>
                        <a:rPr lang="en-US" sz="2400" baseline="0" dirty="0" smtClean="0">
                          <a:latin typeface="Calibri" charset="0"/>
                          <a:ea typeface="Calibri" charset="0"/>
                          <a:cs typeface="Calibri" charset="0"/>
                        </a:rPr>
                        <a:t> boundaries of the dog</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Current</a:t>
                      </a:r>
                      <a:r>
                        <a:rPr lang="en-US" sz="2400" baseline="0" dirty="0" smtClean="0">
                          <a:latin typeface="Calibri" charset="0"/>
                          <a:ea typeface="Calibri" charset="0"/>
                          <a:cs typeface="Calibri" charset="0"/>
                        </a:rPr>
                        <a:t> location of the dog</a:t>
                      </a:r>
                      <a:endParaRPr lang="en-US" sz="2400" dirty="0">
                        <a:latin typeface="Calibri" charset="0"/>
                        <a:ea typeface="Calibri" charset="0"/>
                        <a:cs typeface="Calibri" charset="0"/>
                      </a:endParaRPr>
                    </a:p>
                  </a:txBody>
                  <a:tcPr marT="45732" marB="45732"/>
                </a:tc>
              </a:tr>
              <a:tr h="823183">
                <a:tc>
                  <a:txBody>
                    <a:bodyPr/>
                    <a:lstStyle/>
                    <a:p>
                      <a:r>
                        <a:rPr lang="en-US" sz="2400" dirty="0" smtClean="0">
                          <a:latin typeface="Calibri" charset="0"/>
                          <a:ea typeface="Calibri" charset="0"/>
                          <a:cs typeface="Calibri" charset="0"/>
                        </a:rPr>
                        <a:t>”Germany”</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Boundaries of FDR</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Sovereignty over</a:t>
                      </a:r>
                      <a:r>
                        <a:rPr lang="en-US" sz="2400" baseline="0" dirty="0" smtClean="0">
                          <a:latin typeface="Calibri" charset="0"/>
                          <a:ea typeface="Calibri" charset="0"/>
                          <a:cs typeface="Calibri" charset="0"/>
                        </a:rPr>
                        <a:t> a territory</a:t>
                      </a:r>
                      <a:endParaRPr lang="en-US" sz="2400" dirty="0">
                        <a:latin typeface="Calibri" charset="0"/>
                        <a:ea typeface="Calibri" charset="0"/>
                        <a:cs typeface="Calibri" charset="0"/>
                      </a:endParaRPr>
                    </a:p>
                  </a:txBody>
                  <a:tcPr marT="45732" marB="45732"/>
                </a:tc>
              </a:tr>
              <a:tr h="823183">
                <a:tc>
                  <a:txBody>
                    <a:bodyPr/>
                    <a:lstStyle/>
                    <a:p>
                      <a:r>
                        <a:rPr lang="en-US" sz="2400" dirty="0" smtClean="0">
                          <a:latin typeface="Calibri" charset="0"/>
                          <a:ea typeface="Calibri" charset="0"/>
                          <a:cs typeface="Calibri" charset="0"/>
                        </a:rPr>
                        <a:t>”Pacific Ocean”</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Agreed limits by</a:t>
                      </a:r>
                      <a:r>
                        <a:rPr lang="en-US" sz="2400" baseline="0" dirty="0" smtClean="0">
                          <a:latin typeface="Calibri" charset="0"/>
                          <a:ea typeface="Calibri" charset="0"/>
                          <a:cs typeface="Calibri" charset="0"/>
                        </a:rPr>
                        <a:t> convention</a:t>
                      </a:r>
                      <a:endParaRPr lang="en-US" sz="2400" dirty="0">
                        <a:latin typeface="Calibri" charset="0"/>
                        <a:ea typeface="Calibri" charset="0"/>
                        <a:cs typeface="Calibri" charset="0"/>
                      </a:endParaRPr>
                    </a:p>
                  </a:txBody>
                  <a:tcPr marT="45732" marB="45732"/>
                </a:tc>
                <a:tc>
                  <a:txBody>
                    <a:bodyPr/>
                    <a:lstStyle/>
                    <a:p>
                      <a:r>
                        <a:rPr lang="en-US" sz="2400" dirty="0" smtClean="0">
                          <a:latin typeface="Calibri" charset="0"/>
                          <a:ea typeface="Calibri" charset="0"/>
                          <a:cs typeface="Calibri" charset="0"/>
                        </a:rPr>
                        <a:t>Sea surface</a:t>
                      </a:r>
                      <a:r>
                        <a:rPr lang="en-US" sz="2400" baseline="0" dirty="0" smtClean="0">
                          <a:latin typeface="Calibri" charset="0"/>
                          <a:ea typeface="Calibri" charset="0"/>
                          <a:cs typeface="Calibri" charset="0"/>
                        </a:rPr>
                        <a:t> temperature</a:t>
                      </a:r>
                      <a:endParaRPr lang="en-US" sz="2400" dirty="0">
                        <a:latin typeface="Calibri" charset="0"/>
                        <a:ea typeface="Calibri" charset="0"/>
                        <a:cs typeface="Calibri" charset="0"/>
                      </a:endParaRPr>
                    </a:p>
                  </a:txBody>
                  <a:tcPr marT="45732" marB="45732"/>
                </a:tc>
              </a:tr>
            </a:tbl>
          </a:graphicData>
        </a:graphic>
      </p:graphicFrame>
    </p:spTree>
    <p:extLst>
      <p:ext uri="{BB962C8B-B14F-4D97-AF65-F5344CB8AC3E}">
        <p14:creationId xmlns:p14="http://schemas.microsoft.com/office/powerpoint/2010/main" val="1585167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GB" altLang="en-US">
                <a:latin typeface="Calibri" charset="0"/>
                <a:cs typeface="ＭＳ Ｐゴシック" charset="-128"/>
              </a:rPr>
              <a:t>Humans before language: cave paintings </a:t>
            </a:r>
          </a:p>
        </p:txBody>
      </p:sp>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143000"/>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39925" y="6181725"/>
            <a:ext cx="4333875" cy="523875"/>
          </a:xfrm>
          <a:prstGeom prst="rect">
            <a:avLst/>
          </a:prstGeom>
        </p:spPr>
        <p:txBody>
          <a:bodyPr wrap="none">
            <a:spAutoFit/>
          </a:bodyPr>
          <a:lstStyle/>
          <a:p>
            <a:pPr eaLnBrk="1" hangingPunct="1">
              <a:defRPr/>
            </a:pPr>
            <a:r>
              <a:rPr lang="en-US" sz="2800" b="1" dirty="0">
                <a:solidFill>
                  <a:schemeClr val="bg2">
                    <a:lumMod val="50000"/>
                  </a:schemeClr>
                </a:solidFill>
                <a:latin typeface="Calibri"/>
                <a:ea typeface="Geneva" charset="0"/>
                <a:cs typeface="Calibri"/>
              </a:rPr>
              <a:t>17,000 BCE, Lascaux, France </a:t>
            </a:r>
            <a:endParaRPr lang="en-GB" sz="2800" dirty="0">
              <a:solidFill>
                <a:schemeClr val="bg2">
                  <a:lumMod val="50000"/>
                </a:schemeClr>
              </a:solidFill>
              <a:latin typeface="Calibri"/>
              <a:ea typeface="Geneva" charset="0"/>
              <a:cs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0" y="0"/>
            <a:ext cx="9144000" cy="1071563"/>
          </a:xfrm>
          <a:solidFill>
            <a:srgbClr val="D6D6EB"/>
          </a:solidFill>
        </p:spPr>
        <p:txBody>
          <a:bodyPr/>
          <a:lstStyle/>
          <a:p>
            <a:pPr eaLnBrk="1" hangingPunct="1"/>
            <a:r>
              <a:rPr lang="en-US">
                <a:latin typeface="Calibri" charset="0"/>
              </a:rPr>
              <a:t>Geoinformatics enables crucial links between nature and society</a:t>
            </a:r>
          </a:p>
        </p:txBody>
      </p:sp>
      <p:pic>
        <p:nvPicPr>
          <p:cNvPr id="13314" name="Picture 3" descr="landsat_akpat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3672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2" descr="npo00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71600"/>
            <a:ext cx="4800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5"/>
          <p:cNvSpPr>
            <a:spLocks noChangeArrowheads="1"/>
          </p:cNvSpPr>
          <p:nvPr/>
        </p:nvSpPr>
        <p:spPr bwMode="auto">
          <a:xfrm>
            <a:off x="0" y="5715000"/>
            <a:ext cx="3886200" cy="838200"/>
          </a:xfrm>
          <a:prstGeom prst="rect">
            <a:avLst/>
          </a:prstGeom>
          <a:solidFill>
            <a:srgbClr val="D6D6EB"/>
          </a:solidFill>
          <a:ln w="9525">
            <a:solidFill>
              <a:schemeClr val="tx1"/>
            </a:solidFill>
            <a:miter lim="800000"/>
            <a:headEnd/>
            <a:tailEnd/>
          </a:ln>
        </p:spPr>
        <p:txBody>
          <a:bodyPr wrap="none" anchor="ctr"/>
          <a:lstStyle/>
          <a:p>
            <a:pPr algn="ctr" eaLnBrk="0" hangingPunct="0"/>
            <a:r>
              <a:rPr lang="en-US" sz="2400" dirty="0" smtClean="0">
                <a:solidFill>
                  <a:srgbClr val="000066"/>
                </a:solidFill>
                <a:latin typeface="Calibri" charset="0"/>
                <a:ea typeface="Geneva" charset="0"/>
                <a:cs typeface="Geneva" charset="0"/>
              </a:rPr>
              <a:t>Nature: Physical equations </a:t>
            </a:r>
          </a:p>
          <a:p>
            <a:pPr algn="ctr" eaLnBrk="0" hangingPunct="0"/>
            <a:r>
              <a:rPr lang="en-US" sz="2400" dirty="0">
                <a:solidFill>
                  <a:srgbClr val="000066"/>
                </a:solidFill>
                <a:latin typeface="Calibri" charset="0"/>
                <a:ea typeface="Geneva" charset="0"/>
                <a:cs typeface="Geneva" charset="0"/>
              </a:rPr>
              <a:t>d</a:t>
            </a:r>
            <a:r>
              <a:rPr lang="en-US" sz="2400" dirty="0" smtClean="0">
                <a:solidFill>
                  <a:srgbClr val="000066"/>
                </a:solidFill>
                <a:latin typeface="Calibri" charset="0"/>
                <a:ea typeface="Geneva" charset="0"/>
                <a:cs typeface="Geneva" charset="0"/>
              </a:rPr>
              <a:t>escribe processes</a:t>
            </a:r>
          </a:p>
        </p:txBody>
      </p:sp>
      <p:sp>
        <p:nvSpPr>
          <p:cNvPr id="13317" name="Rectangle 6"/>
          <p:cNvSpPr>
            <a:spLocks noChangeArrowheads="1"/>
          </p:cNvSpPr>
          <p:nvPr/>
        </p:nvSpPr>
        <p:spPr bwMode="auto">
          <a:xfrm>
            <a:off x="5029200" y="5715000"/>
            <a:ext cx="4114800" cy="838200"/>
          </a:xfrm>
          <a:prstGeom prst="rect">
            <a:avLst/>
          </a:prstGeom>
          <a:solidFill>
            <a:srgbClr val="D6D6EB"/>
          </a:solidFill>
          <a:ln w="9525">
            <a:solidFill>
              <a:schemeClr val="tx1"/>
            </a:solidFill>
            <a:miter lim="800000"/>
            <a:headEnd/>
            <a:tailEnd/>
          </a:ln>
        </p:spPr>
        <p:txBody>
          <a:bodyPr wrap="none" anchor="ctr"/>
          <a:lstStyle/>
          <a:p>
            <a:pPr algn="ctr" eaLnBrk="0" hangingPunct="0"/>
            <a:r>
              <a:rPr lang="en-US" sz="2400" dirty="0" smtClean="0">
                <a:solidFill>
                  <a:srgbClr val="000066"/>
                </a:solidFill>
                <a:latin typeface="Calibri" charset="0"/>
                <a:ea typeface="Geneva" charset="0"/>
                <a:cs typeface="Geneva" charset="0"/>
              </a:rPr>
              <a:t>Society: Decisions on how to </a:t>
            </a:r>
          </a:p>
          <a:p>
            <a:pPr algn="ctr" eaLnBrk="0" hangingPunct="0"/>
            <a:r>
              <a:rPr lang="en-US" sz="2400" dirty="0">
                <a:solidFill>
                  <a:srgbClr val="000066"/>
                </a:solidFill>
                <a:latin typeface="Calibri" charset="0"/>
                <a:ea typeface="Geneva" charset="0"/>
                <a:cs typeface="Geneva" charset="0"/>
              </a:rPr>
              <a:t>u</a:t>
            </a:r>
            <a:r>
              <a:rPr lang="en-US" sz="2400" dirty="0" smtClean="0">
                <a:solidFill>
                  <a:srgbClr val="000066"/>
                </a:solidFill>
                <a:latin typeface="Calibri" charset="0"/>
                <a:ea typeface="Geneva" charset="0"/>
                <a:cs typeface="Geneva" charset="0"/>
              </a:rPr>
              <a:t>se Earth´s resources</a:t>
            </a:r>
          </a:p>
        </p:txBody>
      </p:sp>
      <p:sp>
        <p:nvSpPr>
          <p:cNvPr id="13318" name="AutoShape 7"/>
          <p:cNvSpPr>
            <a:spLocks noChangeArrowheads="1"/>
          </p:cNvSpPr>
          <p:nvPr/>
        </p:nvSpPr>
        <p:spPr bwMode="auto">
          <a:xfrm>
            <a:off x="4114800" y="5715000"/>
            <a:ext cx="838200" cy="304800"/>
          </a:xfrm>
          <a:prstGeom prst="rightArrow">
            <a:avLst>
              <a:gd name="adj1" fmla="val 50000"/>
              <a:gd name="adj2" fmla="val 68750"/>
            </a:avLst>
          </a:prstGeom>
          <a:solidFill>
            <a:srgbClr val="D6D6EB"/>
          </a:solidFill>
          <a:ln w="9525">
            <a:solidFill>
              <a:schemeClr val="tx1"/>
            </a:solidFill>
            <a:miter lim="800000"/>
            <a:headEnd/>
            <a:tailEnd/>
          </a:ln>
        </p:spPr>
        <p:txBody>
          <a:bodyPr wrap="none" anchor="ctr"/>
          <a:lstStyle/>
          <a:p>
            <a:pPr eaLnBrk="0" hangingPunct="0"/>
            <a:endParaRPr lang="pt-BR" sz="2400" smtClean="0">
              <a:solidFill>
                <a:srgbClr val="000000"/>
              </a:solidFill>
              <a:latin typeface="Times" charset="0"/>
              <a:ea typeface="Geneva" charset="0"/>
              <a:cs typeface="Geneva" charset="0"/>
            </a:endParaRPr>
          </a:p>
        </p:txBody>
      </p:sp>
      <p:sp>
        <p:nvSpPr>
          <p:cNvPr id="13319" name="AutoShape 8"/>
          <p:cNvSpPr>
            <a:spLocks noChangeArrowheads="1"/>
          </p:cNvSpPr>
          <p:nvPr/>
        </p:nvSpPr>
        <p:spPr bwMode="auto">
          <a:xfrm>
            <a:off x="4114800" y="6096000"/>
            <a:ext cx="838200" cy="304800"/>
          </a:xfrm>
          <a:prstGeom prst="leftArrow">
            <a:avLst>
              <a:gd name="adj1" fmla="val 50000"/>
              <a:gd name="adj2" fmla="val 68750"/>
            </a:avLst>
          </a:prstGeom>
          <a:solidFill>
            <a:srgbClr val="D6D6EB"/>
          </a:solidFill>
          <a:ln w="9525">
            <a:solidFill>
              <a:schemeClr val="tx1"/>
            </a:solidFill>
            <a:miter lim="800000"/>
            <a:headEnd/>
            <a:tailEnd/>
          </a:ln>
        </p:spPr>
        <p:txBody>
          <a:bodyPr wrap="none" anchor="ctr"/>
          <a:lstStyle/>
          <a:p>
            <a:pPr eaLnBrk="0" hangingPunct="0"/>
            <a:endParaRPr lang="pt-BR" sz="2400" smtClean="0">
              <a:solidFill>
                <a:srgbClr val="000000"/>
              </a:solidFill>
              <a:latin typeface="Times" charset="0"/>
              <a:ea typeface="Geneva" charset="0"/>
              <a:cs typeface="Geneva" charset="0"/>
            </a:endParaRPr>
          </a:p>
        </p:txBody>
      </p:sp>
    </p:spTree>
    <p:extLst>
      <p:ext uri="{BB962C8B-B14F-4D97-AF65-F5344CB8AC3E}">
        <p14:creationId xmlns:p14="http://schemas.microsoft.com/office/powerpoint/2010/main" val="359105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altLang="en-US">
                <a:latin typeface="Calibri" charset="0"/>
                <a:cs typeface="ＭＳ Ｐゴシック" charset="-128"/>
              </a:rPr>
              <a:t>The motivation for </a:t>
            </a:r>
            <a:r>
              <a:rPr lang="en-US" altLang="en-GB">
                <a:latin typeface="Calibri" charset="0"/>
                <a:cs typeface="ＭＳ Ｐゴシック" charset="-128"/>
              </a:rPr>
              <a:t>“</a:t>
            </a:r>
            <a:r>
              <a:rPr lang="en-US" altLang="en-US">
                <a:latin typeface="Calibri" charset="0"/>
                <a:cs typeface="ＭＳ Ｐゴシック" charset="-128"/>
              </a:rPr>
              <a:t>big data</a:t>
            </a:r>
            <a:r>
              <a:rPr lang="en-US" altLang="en-GB">
                <a:latin typeface="Calibri" charset="0"/>
                <a:cs typeface="ＭＳ Ｐゴシック" charset="-128"/>
              </a:rPr>
              <a:t>”</a:t>
            </a:r>
            <a:endParaRPr lang="en-US" altLang="en-US">
              <a:latin typeface="Calibri" charset="0"/>
              <a:cs typeface="ＭＳ Ｐゴシック" charset="-128"/>
            </a:endParaRPr>
          </a:p>
        </p:txBody>
      </p:sp>
      <p:pic>
        <p:nvPicPr>
          <p:cNvPr id="1228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8763"/>
            <a:ext cx="7977188"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356100" y="6389688"/>
            <a:ext cx="4787900" cy="400050"/>
          </a:xfrm>
          <a:prstGeom prst="rect">
            <a:avLst/>
          </a:prstGeom>
          <a:solidFill>
            <a:schemeClr val="accent6">
              <a:lumMod val="20000"/>
              <a:lumOff val="80000"/>
            </a:schemeClr>
          </a:solidFill>
        </p:spPr>
        <p:txBody>
          <a:bodyPr>
            <a:spAutoFit/>
          </a:bodyPr>
          <a:lstStyle/>
          <a:p>
            <a:pPr algn="r">
              <a:defRPr/>
            </a:pPr>
            <a:r>
              <a:rPr lang="en-US" sz="2000" dirty="0">
                <a:solidFill>
                  <a:schemeClr val="bg2">
                    <a:lumMod val="50000"/>
                  </a:schemeClr>
                </a:solidFill>
                <a:latin typeface="Calibri"/>
                <a:ea typeface="Geneva" charset="0"/>
                <a:cs typeface="Calibri"/>
              </a:rPr>
              <a:t>source: Louis </a:t>
            </a:r>
            <a:r>
              <a:rPr lang="en-US" sz="2000" dirty="0" err="1">
                <a:solidFill>
                  <a:schemeClr val="bg2">
                    <a:lumMod val="50000"/>
                  </a:schemeClr>
                </a:solidFill>
                <a:latin typeface="Calibri"/>
                <a:ea typeface="Geneva" charset="0"/>
                <a:cs typeface="Calibri"/>
              </a:rPr>
              <a:t>Perrochon</a:t>
            </a:r>
            <a:r>
              <a:rPr lang="en-US" sz="2000" dirty="0">
                <a:solidFill>
                  <a:schemeClr val="bg2">
                    <a:lumMod val="50000"/>
                  </a:schemeClr>
                </a:solidFill>
                <a:latin typeface="Calibri"/>
                <a:ea typeface="Geneva" charset="0"/>
                <a:cs typeface="Calibri"/>
              </a:rPr>
              <a:t> (Google)</a:t>
            </a:r>
          </a:p>
        </p:txBody>
      </p:sp>
    </p:spTree>
    <p:extLst>
      <p:ext uri="{BB962C8B-B14F-4D97-AF65-F5344CB8AC3E}">
        <p14:creationId xmlns:p14="http://schemas.microsoft.com/office/powerpoint/2010/main" val="23588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a:latin typeface="Calibri" charset="0"/>
                <a:cs typeface="ＭＳ Ｐゴシック" charset="-128"/>
              </a:rPr>
              <a:t>Is the scientific method obsolete?</a:t>
            </a:r>
          </a:p>
        </p:txBody>
      </p:sp>
      <p:pic>
        <p:nvPicPr>
          <p:cNvPr id="1239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117600"/>
            <a:ext cx="82042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67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missisipi_del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2667000"/>
            <a:ext cx="4271962"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73550" cy="300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04813"/>
            <a:ext cx="4067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6300788" y="0"/>
            <a:ext cx="2808287" cy="500063"/>
          </a:xfrm>
          <a:prstGeom prst="rect">
            <a:avLst/>
          </a:prstGeom>
          <a:solidFill>
            <a:srgbClr val="E8E8F1"/>
          </a:solidFill>
          <a:ln w="9525">
            <a:noFill/>
            <a:miter lim="800000"/>
            <a:headEnd/>
            <a:tailEnd/>
          </a:ln>
        </p:spPr>
        <p:txBody>
          <a:bodyPr lIns="91410" tIns="45706" rIns="91410" bIns="45706"/>
          <a:lstStyle/>
          <a:p>
            <a:pPr marL="342793" indent="-342793" algn="r">
              <a:spcBef>
                <a:spcPct val="20000"/>
              </a:spcBef>
              <a:buClr>
                <a:srgbClr val="00007D"/>
              </a:buClr>
              <a:buSzPct val="75000"/>
              <a:defRPr/>
            </a:pPr>
            <a:r>
              <a:rPr lang="pt-BR" kern="0" dirty="0">
                <a:solidFill>
                  <a:srgbClr val="000066"/>
                </a:solidFill>
                <a:latin typeface="Calibri"/>
              </a:rPr>
              <a:t>	social networks</a:t>
            </a:r>
          </a:p>
          <a:p>
            <a:pPr marL="342793" indent="-342793">
              <a:spcBef>
                <a:spcPct val="20000"/>
              </a:spcBef>
              <a:buClr>
                <a:srgbClr val="00007D"/>
              </a:buClr>
              <a:buSzPct val="75000"/>
              <a:buFont typeface="Wingdings" pitchFamily="2" charset="2"/>
              <a:buChar char="n"/>
              <a:defRPr/>
            </a:pPr>
            <a:endParaRPr lang="pt-BR" kern="0" dirty="0">
              <a:solidFill>
                <a:srgbClr val="000066"/>
              </a:solidFill>
              <a:latin typeface="Calibri"/>
            </a:endParaRPr>
          </a:p>
        </p:txBody>
      </p:sp>
      <p:pic>
        <p:nvPicPr>
          <p:cNvPr id="1249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09975"/>
            <a:ext cx="40671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0" y="6357938"/>
            <a:ext cx="2789238" cy="500062"/>
          </a:xfrm>
          <a:prstGeom prst="rect">
            <a:avLst/>
          </a:prstGeom>
          <a:solidFill>
            <a:srgbClr val="E8E8F1"/>
          </a:solidFill>
          <a:ln w="9525">
            <a:noFill/>
            <a:miter lim="800000"/>
            <a:headEnd/>
            <a:tailEnd/>
          </a:ln>
        </p:spPr>
        <p:txBody>
          <a:bodyPr lIns="91410" tIns="45706" rIns="91410" bIns="45706"/>
          <a:lstStyle/>
          <a:p>
            <a:pPr marL="342793" indent="-342793">
              <a:spcBef>
                <a:spcPct val="20000"/>
              </a:spcBef>
              <a:buClr>
                <a:srgbClr val="00007D"/>
              </a:buClr>
              <a:buSzPct val="75000"/>
              <a:defRPr/>
            </a:pPr>
            <a:r>
              <a:rPr lang="pt-BR" kern="0" dirty="0" err="1">
                <a:solidFill>
                  <a:srgbClr val="000066"/>
                </a:solidFill>
                <a:latin typeface="Calibri"/>
              </a:rPr>
              <a:t>sensors</a:t>
            </a:r>
            <a:r>
              <a:rPr lang="pt-BR" kern="0" dirty="0">
                <a:solidFill>
                  <a:srgbClr val="000066"/>
                </a:solidFill>
                <a:latin typeface="Calibri"/>
              </a:rPr>
              <a:t> </a:t>
            </a:r>
            <a:r>
              <a:rPr lang="pt-BR" kern="0" dirty="0" err="1">
                <a:solidFill>
                  <a:srgbClr val="000066"/>
                </a:solidFill>
                <a:latin typeface="Calibri"/>
              </a:rPr>
              <a:t>everywhere</a:t>
            </a:r>
            <a:endParaRPr lang="pt-BR" kern="0" dirty="0">
              <a:solidFill>
                <a:srgbClr val="000066"/>
              </a:solidFill>
              <a:latin typeface="Calibri"/>
            </a:endParaRPr>
          </a:p>
        </p:txBody>
      </p:sp>
      <p:sp>
        <p:nvSpPr>
          <p:cNvPr id="15" name="Rectangle 3"/>
          <p:cNvSpPr txBox="1">
            <a:spLocks noChangeArrowheads="1"/>
          </p:cNvSpPr>
          <p:nvPr/>
        </p:nvSpPr>
        <p:spPr bwMode="auto">
          <a:xfrm>
            <a:off x="0" y="0"/>
            <a:ext cx="2484438" cy="500063"/>
          </a:xfrm>
          <a:prstGeom prst="rect">
            <a:avLst/>
          </a:prstGeom>
          <a:solidFill>
            <a:srgbClr val="E8E8F1"/>
          </a:solidFill>
          <a:ln w="9525">
            <a:noFill/>
            <a:miter lim="800000"/>
            <a:headEnd/>
            <a:tailEnd/>
          </a:ln>
        </p:spPr>
        <p:txBody>
          <a:bodyPr lIns="91410" tIns="45706" rIns="91410" bIns="45706"/>
          <a:lstStyle/>
          <a:p>
            <a:pPr marL="342793" indent="-342793">
              <a:spcBef>
                <a:spcPct val="20000"/>
              </a:spcBef>
              <a:buClr>
                <a:srgbClr val="00007D"/>
              </a:buClr>
              <a:buSzPct val="75000"/>
              <a:defRPr/>
            </a:pPr>
            <a:r>
              <a:rPr lang="pt-BR" kern="0" dirty="0">
                <a:solidFill>
                  <a:srgbClr val="000066"/>
                </a:solidFill>
                <a:latin typeface="Calibri"/>
              </a:rPr>
              <a:t>mobile </a:t>
            </a:r>
            <a:r>
              <a:rPr lang="pt-BR" kern="0" dirty="0" err="1">
                <a:solidFill>
                  <a:srgbClr val="000066"/>
                </a:solidFill>
                <a:latin typeface="Calibri"/>
              </a:rPr>
              <a:t>devices</a:t>
            </a:r>
            <a:endParaRPr lang="pt-BR" kern="0" dirty="0">
              <a:solidFill>
                <a:srgbClr val="000066"/>
              </a:solidFill>
              <a:latin typeface="Calibri"/>
            </a:endParaRPr>
          </a:p>
          <a:p>
            <a:pPr marL="342793" indent="-342793">
              <a:spcBef>
                <a:spcPct val="20000"/>
              </a:spcBef>
              <a:buClr>
                <a:srgbClr val="00007D"/>
              </a:buClr>
              <a:buSzPct val="75000"/>
              <a:buFont typeface="Wingdings" pitchFamily="2" charset="2"/>
              <a:buChar char="n"/>
              <a:defRPr/>
            </a:pPr>
            <a:endParaRPr lang="pt-BR" kern="0" dirty="0">
              <a:solidFill>
                <a:srgbClr val="000066"/>
              </a:solidFill>
              <a:latin typeface="Calibri"/>
            </a:endParaRPr>
          </a:p>
        </p:txBody>
      </p:sp>
      <p:sp>
        <p:nvSpPr>
          <p:cNvPr id="19" name="Rectangle 3"/>
          <p:cNvSpPr txBox="1">
            <a:spLocks noChangeArrowheads="1"/>
          </p:cNvSpPr>
          <p:nvPr/>
        </p:nvSpPr>
        <p:spPr bwMode="auto">
          <a:xfrm>
            <a:off x="6450013" y="6357938"/>
            <a:ext cx="2693987" cy="500062"/>
          </a:xfrm>
          <a:prstGeom prst="rect">
            <a:avLst/>
          </a:prstGeom>
          <a:solidFill>
            <a:srgbClr val="E8E8F1"/>
          </a:solidFill>
          <a:ln w="9525">
            <a:noFill/>
            <a:miter lim="800000"/>
            <a:headEnd/>
            <a:tailEnd/>
          </a:ln>
        </p:spPr>
        <p:txBody>
          <a:bodyPr lIns="91410" tIns="45706" rIns="91410" bIns="45706"/>
          <a:lstStyle/>
          <a:p>
            <a:pPr marL="342793" indent="-342793" algn="r">
              <a:spcBef>
                <a:spcPct val="20000"/>
              </a:spcBef>
              <a:buClr>
                <a:srgbClr val="00007D"/>
              </a:buClr>
              <a:buSzPct val="75000"/>
              <a:defRPr/>
            </a:pPr>
            <a:r>
              <a:rPr lang="pt-BR" kern="0" dirty="0" err="1">
                <a:solidFill>
                  <a:srgbClr val="000066"/>
                </a:solidFill>
                <a:latin typeface="Calibri"/>
              </a:rPr>
              <a:t>ubiquitous</a:t>
            </a:r>
            <a:r>
              <a:rPr lang="pt-BR" kern="0" dirty="0">
                <a:solidFill>
                  <a:srgbClr val="000066"/>
                </a:solidFill>
                <a:latin typeface="Calibri"/>
              </a:rPr>
              <a:t> </a:t>
            </a:r>
            <a:r>
              <a:rPr lang="pt-BR" kern="0" dirty="0" err="1">
                <a:solidFill>
                  <a:srgbClr val="000066"/>
                </a:solidFill>
                <a:latin typeface="Calibri"/>
              </a:rPr>
              <a:t>imagery</a:t>
            </a:r>
            <a:endParaRPr lang="pt-BR" kern="0" dirty="0">
              <a:solidFill>
                <a:srgbClr val="000066"/>
              </a:solidFill>
              <a:latin typeface="Calibri"/>
            </a:endParaRPr>
          </a:p>
        </p:txBody>
      </p:sp>
      <p:sp>
        <p:nvSpPr>
          <p:cNvPr id="20" name="Rectangle 3"/>
          <p:cNvSpPr txBox="1">
            <a:spLocks noChangeArrowheads="1"/>
          </p:cNvSpPr>
          <p:nvPr/>
        </p:nvSpPr>
        <p:spPr bwMode="auto">
          <a:xfrm>
            <a:off x="0" y="2636838"/>
            <a:ext cx="9144000" cy="1079500"/>
          </a:xfrm>
          <a:prstGeom prst="rect">
            <a:avLst/>
          </a:prstGeom>
          <a:solidFill>
            <a:srgbClr val="E8E8F1"/>
          </a:solidFill>
          <a:ln w="9525">
            <a:noFill/>
            <a:miter lim="800000"/>
            <a:headEnd/>
            <a:tailEnd/>
          </a:ln>
        </p:spPr>
        <p:txBody>
          <a:bodyPr lIns="91410" tIns="45706" rIns="91410" bIns="45706"/>
          <a:lstStyle/>
          <a:p>
            <a:pPr marL="342793" indent="-342793" algn="ctr">
              <a:spcBef>
                <a:spcPts val="600"/>
              </a:spcBef>
              <a:spcAft>
                <a:spcPts val="0"/>
              </a:spcAft>
              <a:buClr>
                <a:srgbClr val="00007D"/>
              </a:buClr>
              <a:buSzPct val="75000"/>
              <a:defRPr/>
            </a:pPr>
            <a:r>
              <a:rPr lang="pt-BR" sz="2800" kern="0" dirty="0">
                <a:solidFill>
                  <a:srgbClr val="000066"/>
                </a:solidFill>
                <a:latin typeface="Calibri"/>
              </a:rPr>
              <a:t>Mobile </a:t>
            </a:r>
            <a:r>
              <a:rPr lang="pt-BR" sz="2800" kern="0" dirty="0" err="1">
                <a:solidFill>
                  <a:srgbClr val="000066"/>
                </a:solidFill>
                <a:latin typeface="Calibri"/>
              </a:rPr>
              <a:t>devices</a:t>
            </a:r>
            <a:r>
              <a:rPr lang="pt-BR" sz="2800" kern="0" dirty="0">
                <a:solidFill>
                  <a:srgbClr val="000066"/>
                </a:solidFill>
                <a:latin typeface="Calibri"/>
              </a:rPr>
              <a:t>, </a:t>
            </a:r>
            <a:r>
              <a:rPr lang="pt-BR" sz="2800" kern="0" dirty="0" err="1">
                <a:solidFill>
                  <a:srgbClr val="000066"/>
                </a:solidFill>
                <a:latin typeface="Calibri"/>
              </a:rPr>
              <a:t>crowdsourcing</a:t>
            </a:r>
            <a:r>
              <a:rPr lang="pt-BR" sz="2800" kern="0" dirty="0">
                <a:solidFill>
                  <a:srgbClr val="000066"/>
                </a:solidFill>
                <a:latin typeface="Calibri"/>
              </a:rPr>
              <a:t>, </a:t>
            </a:r>
            <a:r>
              <a:rPr lang="pt-BR" sz="2800" kern="0" dirty="0" err="1">
                <a:solidFill>
                  <a:srgbClr val="000066"/>
                </a:solidFill>
                <a:latin typeface="Calibri"/>
              </a:rPr>
              <a:t>massive</a:t>
            </a:r>
            <a:r>
              <a:rPr lang="pt-BR" sz="2800" kern="0" dirty="0">
                <a:solidFill>
                  <a:srgbClr val="000066"/>
                </a:solidFill>
                <a:latin typeface="Calibri"/>
              </a:rPr>
              <a:t> Earth </a:t>
            </a:r>
            <a:r>
              <a:rPr lang="pt-BR" sz="2800" kern="0" dirty="0" err="1">
                <a:solidFill>
                  <a:srgbClr val="000066"/>
                </a:solidFill>
                <a:latin typeface="Calibri"/>
              </a:rPr>
              <a:t>observation</a:t>
            </a:r>
            <a:r>
              <a:rPr lang="pt-BR" sz="2800" kern="0" dirty="0">
                <a:solidFill>
                  <a:srgbClr val="000066"/>
                </a:solidFill>
                <a:latin typeface="Calibri"/>
              </a:rPr>
              <a:t> sets: new </a:t>
            </a:r>
            <a:r>
              <a:rPr lang="pt-BR" sz="2800" kern="0" dirty="0" err="1">
                <a:solidFill>
                  <a:srgbClr val="000066"/>
                </a:solidFill>
                <a:latin typeface="Calibri"/>
              </a:rPr>
              <a:t>technologies</a:t>
            </a:r>
            <a:r>
              <a:rPr lang="pt-BR" sz="2800" kern="0" dirty="0">
                <a:solidFill>
                  <a:srgbClr val="000066"/>
                </a:solidFill>
                <a:latin typeface="Calibri"/>
              </a:rPr>
              <a:t>, new </a:t>
            </a:r>
            <a:r>
              <a:rPr lang="pt-BR" sz="2800" kern="0" dirty="0" err="1">
                <a:solidFill>
                  <a:srgbClr val="000066"/>
                </a:solidFill>
                <a:latin typeface="Calibri"/>
              </a:rPr>
              <a:t>challenges</a:t>
            </a:r>
            <a:endParaRPr lang="pt-BR" sz="2800" kern="0" dirty="0">
              <a:solidFill>
                <a:srgbClr val="000066"/>
              </a:solidFill>
              <a:latin typeface="Calibri"/>
            </a:endParaRPr>
          </a:p>
          <a:p>
            <a:pPr marL="342793" indent="-342793" algn="ctr">
              <a:spcBef>
                <a:spcPct val="20000"/>
              </a:spcBef>
              <a:buClr>
                <a:srgbClr val="00007D"/>
              </a:buClr>
              <a:buSzPct val="75000"/>
              <a:defRPr/>
            </a:pPr>
            <a:endParaRPr lang="pt-BR" sz="2800" kern="0" dirty="0">
              <a:solidFill>
                <a:srgbClr val="000066"/>
              </a:solidFill>
              <a:latin typeface="Calibri"/>
            </a:endParaRPr>
          </a:p>
        </p:txBody>
      </p:sp>
    </p:spTree>
    <p:extLst>
      <p:ext uri="{BB962C8B-B14F-4D97-AF65-F5344CB8AC3E}">
        <p14:creationId xmlns:p14="http://schemas.microsoft.com/office/powerpoint/2010/main" val="99010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7484</TotalTime>
  <Words>943</Words>
  <Application>Microsoft Macintosh PowerPoint</Application>
  <PresentationFormat>On-screen Show (4:3)</PresentationFormat>
  <Paragraphs>196</Paragraphs>
  <Slides>48</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Arial Black</vt:lpstr>
      <vt:lpstr>Calibri</vt:lpstr>
      <vt:lpstr>Consolas</vt:lpstr>
      <vt:lpstr>Geneva</vt:lpstr>
      <vt:lpstr>Humnst777 BT</vt:lpstr>
      <vt:lpstr>ＭＳ Ｐゴシック</vt:lpstr>
      <vt:lpstr>Times</vt:lpstr>
      <vt:lpstr>Times New Roman</vt:lpstr>
      <vt:lpstr>Wingdings</vt:lpstr>
      <vt:lpstr>ZapfHumnst BT</vt:lpstr>
      <vt:lpstr>ZapfHumnst Dm BT</vt:lpstr>
      <vt:lpstr>ヒラギノ角ゴ Pro W3</vt:lpstr>
      <vt:lpstr>Arial</vt:lpstr>
      <vt:lpstr>metodo_cientifico</vt:lpstr>
      <vt:lpstr>Introduction to Geoinformatics: Geographical Objects</vt:lpstr>
      <vt:lpstr>Representation</vt:lpstr>
      <vt:lpstr>Representation </vt:lpstr>
      <vt:lpstr>Representation</vt:lpstr>
      <vt:lpstr>Humans before language: cave paintings </vt:lpstr>
      <vt:lpstr>Geoinformatics enables crucial links between nature and society</vt:lpstr>
      <vt:lpstr>The motivation for “big data”</vt:lpstr>
      <vt:lpstr>Is the scientific method obsolete?</vt:lpstr>
      <vt:lpstr>PowerPoint Presentation</vt:lpstr>
      <vt:lpstr>PowerPoint Presentation</vt:lpstr>
      <vt:lpstr>PowerPoint Presentation</vt:lpstr>
      <vt:lpstr>Measurements of nature-society interaction</vt:lpstr>
      <vt:lpstr>Current GIS is map-based</vt:lpstr>
      <vt:lpstr>Core concepts of spatial information (Kuhn, IJGIS, 2012)</vt:lpstr>
      <vt:lpstr>PowerPoint Presentation</vt:lpstr>
      <vt:lpstr>It all begins with observations…</vt:lpstr>
      <vt:lpstr>What about objects? </vt:lpstr>
      <vt:lpstr>Objects as mental constructions derived from physical reality</vt:lpstr>
      <vt:lpstr>Objects as mental constructions derived from physical reality</vt:lpstr>
      <vt:lpstr>Objects as mental constructions derived from physical reality</vt:lpstr>
      <vt:lpstr>Boundaries: a key concept </vt:lpstr>
      <vt:lpstr>Social objects</vt:lpstr>
      <vt:lpstr>Objects as mental constructs derived from  social reality</vt:lpstr>
      <vt:lpstr>Objects as mental constructs derived from  social reality</vt:lpstr>
      <vt:lpstr>Was Germany a nation before it were a state? </vt:lpstr>
      <vt:lpstr>PowerPoint Presentation</vt:lpstr>
      <vt:lpstr>India-Bangladesh enclaves</vt:lpstr>
      <vt:lpstr>Dahala Khagrabari: a 3rd order enclave</vt:lpstr>
      <vt:lpstr>Büsingen in Germany</vt:lpstr>
      <vt:lpstr>What makes a sovereign state?</vt:lpstr>
      <vt:lpstr>PowerPoint Presentation</vt:lpstr>
      <vt:lpstr>PowerPoint Presentation</vt:lpstr>
      <vt:lpstr>The human cost of boundaries…</vt:lpstr>
      <vt:lpstr>Not all entities have fiat boundaries…</vt:lpstr>
      <vt:lpstr>Moving objects</vt:lpstr>
      <vt:lpstr>Natural objects</vt:lpstr>
      <vt:lpstr>Boundaries of natural and social objects may coincide (but are not the same)</vt:lpstr>
      <vt:lpstr>PowerPoint Presentation</vt:lpstr>
      <vt:lpstr>Approaches to spatial ontology: (1) Searle</vt:lpstr>
      <vt:lpstr>PowerPoint Presentation</vt:lpstr>
      <vt:lpstr>When does paper turns into money?</vt:lpstr>
      <vt:lpstr>Approaches to spatial ontology: (2) Smith</vt:lpstr>
      <vt:lpstr>Fiat and bona fide boundaries</vt:lpstr>
      <vt:lpstr>Approaches to spatial ontology: (3) Galton</vt:lpstr>
      <vt:lpstr>A catch-all concept in geospatial ontologies</vt:lpstr>
      <vt:lpstr>What’s in an geospatial object?</vt:lpstr>
      <vt:lpstr>What’s in an geospatial object?</vt:lpstr>
      <vt:lpstr>What’s in an geospatial object?</vt:lpstr>
    </vt:vector>
  </TitlesOfParts>
  <Company>WWU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about objects? </dc:title>
  <dc:creator>Gilberto Camara</dc:creator>
  <cp:lastModifiedBy>Gilberto Camara</cp:lastModifiedBy>
  <cp:revision>38</cp:revision>
  <dcterms:created xsi:type="dcterms:W3CDTF">2014-04-09T07:28:21Z</dcterms:created>
  <dcterms:modified xsi:type="dcterms:W3CDTF">2016-07-26T20:04:08Z</dcterms:modified>
</cp:coreProperties>
</file>