
<file path=[Content_Types].xml><?xml version="1.0" encoding="utf-8"?>
<Types xmlns="http://schemas.openxmlformats.org/package/2006/content-types">
  <Default Extension="xml" ContentType="application/xml"/>
  <Default Extension="wmf" ContentType="image/x-wmf"/>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9.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10.xml" ContentType="application/vnd.openxmlformats-officedocument.presentationml.notesSlide+xml"/>
  <Override PartName="/ppt/embeddings/oleObject9.bin" ContentType="application/vnd.openxmlformats-officedocument.oleObject"/>
  <Override PartName="/ppt/notesSlides/notesSlide11.xml" ContentType="application/vnd.openxmlformats-officedocument.presentationml.notesSlide+xml"/>
  <Override PartName="/ppt/embeddings/oleObject10.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notesMasterIdLst>
    <p:notesMasterId r:id="rId57"/>
  </p:notesMasterIdLst>
  <p:sldIdLst>
    <p:sldId id="309" r:id="rId3"/>
    <p:sldId id="301" r:id="rId4"/>
    <p:sldId id="310" r:id="rId5"/>
    <p:sldId id="348" r:id="rId6"/>
    <p:sldId id="400" r:id="rId7"/>
    <p:sldId id="387" r:id="rId8"/>
    <p:sldId id="389" r:id="rId9"/>
    <p:sldId id="388" r:id="rId10"/>
    <p:sldId id="386" r:id="rId11"/>
    <p:sldId id="390" r:id="rId12"/>
    <p:sldId id="396" r:id="rId13"/>
    <p:sldId id="392" r:id="rId14"/>
    <p:sldId id="401" r:id="rId15"/>
    <p:sldId id="393" r:id="rId16"/>
    <p:sldId id="394" r:id="rId17"/>
    <p:sldId id="395" r:id="rId18"/>
    <p:sldId id="379" r:id="rId19"/>
    <p:sldId id="376" r:id="rId20"/>
    <p:sldId id="378" r:id="rId21"/>
    <p:sldId id="317" r:id="rId22"/>
    <p:sldId id="377" r:id="rId23"/>
    <p:sldId id="374" r:id="rId24"/>
    <p:sldId id="375" r:id="rId25"/>
    <p:sldId id="329" r:id="rId26"/>
    <p:sldId id="331" r:id="rId27"/>
    <p:sldId id="332" r:id="rId28"/>
    <p:sldId id="399" r:id="rId29"/>
    <p:sldId id="320" r:id="rId30"/>
    <p:sldId id="322" r:id="rId31"/>
    <p:sldId id="323" r:id="rId32"/>
    <p:sldId id="324" r:id="rId33"/>
    <p:sldId id="326" r:id="rId34"/>
    <p:sldId id="353" r:id="rId35"/>
    <p:sldId id="363" r:id="rId36"/>
    <p:sldId id="364" r:id="rId37"/>
    <p:sldId id="385" r:id="rId38"/>
    <p:sldId id="384" r:id="rId39"/>
    <p:sldId id="383" r:id="rId40"/>
    <p:sldId id="366" r:id="rId41"/>
    <p:sldId id="367" r:id="rId42"/>
    <p:sldId id="368" r:id="rId43"/>
    <p:sldId id="369" r:id="rId44"/>
    <p:sldId id="354" r:id="rId45"/>
    <p:sldId id="355" r:id="rId46"/>
    <p:sldId id="356" r:id="rId47"/>
    <p:sldId id="357" r:id="rId48"/>
    <p:sldId id="358" r:id="rId49"/>
    <p:sldId id="359" r:id="rId50"/>
    <p:sldId id="398" r:id="rId51"/>
    <p:sldId id="397" r:id="rId52"/>
    <p:sldId id="360" r:id="rId53"/>
    <p:sldId id="370" r:id="rId54"/>
    <p:sldId id="371" r:id="rId55"/>
    <p:sldId id="344" r:id="rId5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Geneva" charset="0"/>
        <a:cs typeface="Geneva" charset="0"/>
      </a:defRPr>
    </a:lvl1pPr>
    <a:lvl2pPr marL="457200" algn="l" rtl="0" fontAlgn="base">
      <a:spcBef>
        <a:spcPct val="0"/>
      </a:spcBef>
      <a:spcAft>
        <a:spcPct val="0"/>
      </a:spcAft>
      <a:defRPr sz="2400" kern="1200">
        <a:solidFill>
          <a:schemeClr val="tx1"/>
        </a:solidFill>
        <a:latin typeface="Arial" charset="0"/>
        <a:ea typeface="Geneva" charset="0"/>
        <a:cs typeface="Geneva" charset="0"/>
      </a:defRPr>
    </a:lvl2pPr>
    <a:lvl3pPr marL="914400" algn="l" rtl="0" fontAlgn="base">
      <a:spcBef>
        <a:spcPct val="0"/>
      </a:spcBef>
      <a:spcAft>
        <a:spcPct val="0"/>
      </a:spcAft>
      <a:defRPr sz="2400" kern="1200">
        <a:solidFill>
          <a:schemeClr val="tx1"/>
        </a:solidFill>
        <a:latin typeface="Arial" charset="0"/>
        <a:ea typeface="Geneva" charset="0"/>
        <a:cs typeface="Geneva" charset="0"/>
      </a:defRPr>
    </a:lvl3pPr>
    <a:lvl4pPr marL="1371600" algn="l" rtl="0" fontAlgn="base">
      <a:spcBef>
        <a:spcPct val="0"/>
      </a:spcBef>
      <a:spcAft>
        <a:spcPct val="0"/>
      </a:spcAft>
      <a:defRPr sz="2400" kern="1200">
        <a:solidFill>
          <a:schemeClr val="tx1"/>
        </a:solidFill>
        <a:latin typeface="Arial" charset="0"/>
        <a:ea typeface="Geneva" charset="0"/>
        <a:cs typeface="Geneva" charset="0"/>
      </a:defRPr>
    </a:lvl4pPr>
    <a:lvl5pPr marL="1828800" algn="l" rtl="0" fontAlgn="base">
      <a:spcBef>
        <a:spcPct val="0"/>
      </a:spcBef>
      <a:spcAft>
        <a:spcPct val="0"/>
      </a:spcAft>
      <a:defRPr sz="2400" kern="1200">
        <a:solidFill>
          <a:schemeClr val="tx1"/>
        </a:solidFill>
        <a:latin typeface="Arial" charset="0"/>
        <a:ea typeface="Geneva" charset="0"/>
        <a:cs typeface="Geneva" charset="0"/>
      </a:defRPr>
    </a:lvl5pPr>
    <a:lvl6pPr marL="2286000" algn="l" defTabSz="457200" rtl="0" eaLnBrk="1" latinLnBrk="0" hangingPunct="1">
      <a:defRPr sz="2400" kern="1200">
        <a:solidFill>
          <a:schemeClr val="tx1"/>
        </a:solidFill>
        <a:latin typeface="Arial" charset="0"/>
        <a:ea typeface="Geneva" charset="0"/>
        <a:cs typeface="Geneva" charset="0"/>
      </a:defRPr>
    </a:lvl6pPr>
    <a:lvl7pPr marL="2743200" algn="l" defTabSz="457200" rtl="0" eaLnBrk="1" latinLnBrk="0" hangingPunct="1">
      <a:defRPr sz="2400" kern="1200">
        <a:solidFill>
          <a:schemeClr val="tx1"/>
        </a:solidFill>
        <a:latin typeface="Arial" charset="0"/>
        <a:ea typeface="Geneva" charset="0"/>
        <a:cs typeface="Geneva" charset="0"/>
      </a:defRPr>
    </a:lvl7pPr>
    <a:lvl8pPr marL="3200400" algn="l" defTabSz="457200" rtl="0" eaLnBrk="1" latinLnBrk="0" hangingPunct="1">
      <a:defRPr sz="2400" kern="1200">
        <a:solidFill>
          <a:schemeClr val="tx1"/>
        </a:solidFill>
        <a:latin typeface="Arial" charset="0"/>
        <a:ea typeface="Geneva" charset="0"/>
        <a:cs typeface="Geneva" charset="0"/>
      </a:defRPr>
    </a:lvl8pPr>
    <a:lvl9pPr marL="3657600" algn="l" defTabSz="457200" rtl="0" eaLnBrk="1" latinLnBrk="0" hangingPunct="1">
      <a:defRPr sz="2400" kern="1200">
        <a:solidFill>
          <a:schemeClr val="tx1"/>
        </a:solidFill>
        <a:latin typeface="Arial" charset="0"/>
        <a:ea typeface="Geneva" charset="0"/>
        <a:cs typeface="Geneva"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922D"/>
    <a:srgbClr val="5D9204"/>
    <a:srgbClr val="AE8922"/>
    <a:srgbClr val="41AE14"/>
    <a:srgbClr val="D2D7FE"/>
    <a:srgbClr val="B4BBFA"/>
    <a:srgbClr val="B1BAFD"/>
    <a:srgbClr val="CDCD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72" autoAdjust="0"/>
    <p:restoredTop sz="94660"/>
  </p:normalViewPr>
  <p:slideViewPr>
    <p:cSldViewPr snapToGrid="0">
      <p:cViewPr varScale="1">
        <p:scale>
          <a:sx n="123" d="100"/>
          <a:sy n="123" d="100"/>
        </p:scale>
        <p:origin x="-47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5" d="100"/>
        <a:sy n="145" d="100"/>
      </p:scale>
      <p:origin x="0" y="18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notesMaster" Target="notesMasters/notes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6.wmf"/><Relationship Id="rId2" Type="http://schemas.openxmlformats.org/officeDocument/2006/relationships/image" Target="../media/image47.wmf"/><Relationship Id="rId3" Type="http://schemas.openxmlformats.org/officeDocument/2006/relationships/image" Target="../media/image4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fld id="{63A72431-7A2A-F947-8810-F91CA13427F7}" type="datetimeFigureOut">
              <a:rPr lang="pt-BR"/>
              <a:pPr>
                <a:defRPr/>
              </a:pPr>
              <a:t>26.11.2014</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smtClean="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A11037FB-6C2B-AB46-92E7-CA190DDBF431}" type="slidenum">
              <a:rPr lang="pt-BR"/>
              <a:pPr>
                <a:defRPr/>
              </a:pPr>
              <a:t>‹#›</a:t>
            </a:fld>
            <a:endParaRPr lang="pt-BR"/>
          </a:p>
        </p:txBody>
      </p:sp>
    </p:spTree>
    <p:extLst>
      <p:ext uri="{BB962C8B-B14F-4D97-AF65-F5344CB8AC3E}">
        <p14:creationId xmlns:p14="http://schemas.microsoft.com/office/powerpoint/2010/main" val="1011638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Geneva" charset="0"/>
        <a:cs typeface="Geneva" charset="0"/>
      </a:defRPr>
    </a:lvl1pPr>
    <a:lvl2pPr marL="457200" algn="l" rtl="0" eaLnBrk="0" fontAlgn="base" hangingPunct="0">
      <a:spcBef>
        <a:spcPct val="30000"/>
      </a:spcBef>
      <a:spcAft>
        <a:spcPct val="0"/>
      </a:spcAft>
      <a:defRPr sz="1200" kern="1200">
        <a:solidFill>
          <a:schemeClr val="tx1"/>
        </a:solidFill>
        <a:latin typeface="+mn-lt"/>
        <a:ea typeface="Geneva" charset="0"/>
        <a:cs typeface="+mn-cs"/>
      </a:defRPr>
    </a:lvl2pPr>
    <a:lvl3pPr marL="914400" algn="l" rtl="0" eaLnBrk="0" fontAlgn="base" hangingPunct="0">
      <a:spcBef>
        <a:spcPct val="30000"/>
      </a:spcBef>
      <a:spcAft>
        <a:spcPct val="0"/>
      </a:spcAft>
      <a:defRPr sz="1200" kern="1200">
        <a:solidFill>
          <a:schemeClr val="tx1"/>
        </a:solidFill>
        <a:latin typeface="+mn-lt"/>
        <a:ea typeface="Geneva" charset="0"/>
        <a:cs typeface="+mn-cs"/>
      </a:defRPr>
    </a:lvl3pPr>
    <a:lvl4pPr marL="1371600" algn="l" rtl="0" eaLnBrk="0" fontAlgn="base" hangingPunct="0">
      <a:spcBef>
        <a:spcPct val="30000"/>
      </a:spcBef>
      <a:spcAft>
        <a:spcPct val="0"/>
      </a:spcAft>
      <a:defRPr sz="1200" kern="1200">
        <a:solidFill>
          <a:schemeClr val="tx1"/>
        </a:solidFill>
        <a:latin typeface="+mn-lt"/>
        <a:ea typeface="Geneva" charset="0"/>
        <a:cs typeface="+mn-cs"/>
      </a:defRPr>
    </a:lvl4pPr>
    <a:lvl5pPr marL="1828800" algn="l" rtl="0" eaLnBrk="0" fontAlgn="base" hangingPunct="0">
      <a:spcBef>
        <a:spcPct val="30000"/>
      </a:spcBef>
      <a:spcAft>
        <a:spcPct val="0"/>
      </a:spcAft>
      <a:defRPr sz="1200" kern="1200">
        <a:solidFill>
          <a:schemeClr val="tx1"/>
        </a:solidFill>
        <a:latin typeface="+mn-lt"/>
        <a:ea typeface="Geneva"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cs typeface="ＭＳ Ｐゴシック" charset="0"/>
              </a:rPr>
              <a:t>measured by the Clouds and Earth</a:t>
            </a:r>
            <a:r>
              <a:rPr lang="ja-JP" altLang="en-US">
                <a:latin typeface="Calibri" charset="0"/>
                <a:cs typeface="ＭＳ Ｐゴシック" charset="0"/>
              </a:rPr>
              <a:t>’</a:t>
            </a:r>
            <a:r>
              <a:rPr lang="en-US" altLang="ja-JP">
                <a:latin typeface="Calibri" charset="0"/>
                <a:cs typeface="ＭＳ Ｐゴシック" charset="0"/>
              </a:rPr>
              <a:t>s Radiant Energy System (CERES) instrument aboard NASA</a:t>
            </a:r>
            <a:r>
              <a:rPr lang="ja-JP" altLang="en-US">
                <a:latin typeface="Calibri" charset="0"/>
                <a:cs typeface="ＭＳ Ｐゴシック" charset="0"/>
              </a:rPr>
              <a:t>’</a:t>
            </a:r>
            <a:r>
              <a:rPr lang="en-US" altLang="ja-JP">
                <a:latin typeface="Calibri" charset="0"/>
                <a:cs typeface="ＭＳ Ｐゴシック" charset="0"/>
              </a:rPr>
              <a:t>s Terra satellite</a:t>
            </a:r>
            <a:endParaRPr lang="en-US">
              <a:latin typeface="Calibri" charset="0"/>
              <a:cs typeface="ＭＳ Ｐゴシック" charset="0"/>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fld id="{441C917B-4810-6947-B6FC-899ADA3F51FD}" type="slidenum">
              <a:rPr lang="en-US" sz="1200">
                <a:latin typeface="Calibri" charset="0"/>
                <a:cs typeface="ＭＳ Ｐゴシック" charset="0"/>
              </a:rPr>
              <a:pPr eaLnBrk="1" hangingPunct="1"/>
              <a:t>18</a:t>
            </a:fld>
            <a:endParaRPr lang="en-US" sz="1200">
              <a:latin typeface="Calibri"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8679356-AD27-EB47-827A-16177D264190}" type="slidenum">
              <a:rPr lang="en-US"/>
              <a:pPr>
                <a:defRPr/>
              </a:pPr>
              <a:t>50</a:t>
            </a:fld>
            <a:endParaRPr lang="en-US"/>
          </a:p>
        </p:txBody>
      </p:sp>
      <p:sp>
        <p:nvSpPr>
          <p:cNvPr id="79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fld id="{879BA929-3F21-7843-97E1-8F95D4DD4987}" type="slidenum">
              <a:rPr lang="en-GB" sz="1200"/>
              <a:pPr eaLnBrk="1" hangingPunct="1"/>
              <a:t>51</a:t>
            </a:fld>
            <a:endParaRPr lang="en-GB" sz="1200"/>
          </a:p>
        </p:txBody>
      </p:sp>
      <p:sp>
        <p:nvSpPr>
          <p:cNvPr id="81922" name="Rectangle 2"/>
          <p:cNvSpPr>
            <a:spLocks noGrp="1" noRot="1" noChangeAspect="1" noChangeArrowheads="1" noTextEdit="1"/>
          </p:cNvSpPr>
          <p:nvPr>
            <p:ph type="sldImg"/>
          </p:nvPr>
        </p:nvSpPr>
        <p:spPr bwMode="auto">
          <a:xfrm>
            <a:off x="1150938" y="692150"/>
            <a:ext cx="4556125" cy="34163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81923"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pPr eaLnBrk="1" hangingPunct="1">
              <a:spcBef>
                <a:spcPct val="0"/>
              </a:spcBef>
            </a:pPr>
            <a:r>
              <a:rPr lang="en-GB">
                <a:latin typeface="Calibri" charset="0"/>
              </a:rPr>
              <a:t>On a dead planet, as the solar luminosity steadily increases, so does the temperature.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rPr>
              <a:t>There</a:t>
            </a:r>
            <a:r>
              <a:rPr lang="ja-JP" altLang="en-US">
                <a:latin typeface="Calibri" charset="0"/>
              </a:rPr>
              <a:t>’</a:t>
            </a:r>
            <a:r>
              <a:rPr lang="en-US" altLang="ja-JP">
                <a:latin typeface="Calibri" charset="0"/>
              </a:rPr>
              <a:t>s a simple flash animation of daisyworld concept out there too.</a:t>
            </a:r>
          </a:p>
          <a:p>
            <a:pPr eaLnBrk="1" hangingPunct="1">
              <a:spcBef>
                <a:spcPct val="0"/>
              </a:spcBef>
            </a:pPr>
            <a:r>
              <a:rPr lang="en-US">
                <a:latin typeface="Calibri" charset="0"/>
              </a:rPr>
              <a:t>http://library.thinkquest.org/C003763/flash/gaia1.htm</a:t>
            </a:r>
          </a:p>
          <a:p>
            <a:pPr eaLnBrk="1" hangingPunct="1">
              <a:spcBef>
                <a:spcPct val="0"/>
              </a:spcBef>
            </a:pPr>
            <a:endParaRPr lang="en-US">
              <a:latin typeface="Calibri" charset="0"/>
            </a:endParaRPr>
          </a:p>
          <a:p>
            <a:pPr eaLnBrk="1" hangingPunct="1">
              <a:spcBef>
                <a:spcPct val="0"/>
              </a:spcBef>
            </a:pPr>
            <a:endParaRPr lang="en-US">
              <a:latin typeface="Calibri" charset="0"/>
            </a:endParaRP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fld id="{5BB3FD0E-75D3-BE41-B631-7A841A43CE28}" type="slidenum">
              <a:rPr lang="en-US" sz="1200"/>
              <a:pPr eaLnBrk="1" hangingPunct="1"/>
              <a:t>24</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pt-BR">
              <a:latin typeface="Calibri" charset="0"/>
            </a:endParaRP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fld id="{6946F5E8-84FB-EB46-B28B-E1EC3B7CA151}" type="slidenum">
              <a:rPr lang="en-US" sz="1200"/>
              <a:pPr eaLnBrk="1" hangingPunct="1"/>
              <a:t>25</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pt-BR">
              <a:latin typeface="Calibri" charset="0"/>
            </a:endParaRP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fld id="{2B7BAEF6-5CB2-8649-927B-8594B1F1A6F9}" type="slidenum">
              <a:rPr lang="en-US" sz="1200"/>
              <a:pPr eaLnBrk="1" hangingPunct="1"/>
              <a:t>26</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fld id="{53038F8E-35EE-874A-AA29-7EB54F17A4F3}" type="slidenum">
              <a:rPr lang="en-US" sz="1200"/>
              <a:pPr eaLnBrk="1" hangingPunct="1"/>
              <a:t>33</a:t>
            </a:fld>
            <a:endParaRPr lang="en-US" sz="1200"/>
          </a:p>
        </p:txBody>
      </p:sp>
      <p:sp>
        <p:nvSpPr>
          <p:cNvPr id="57347" name="Rectangle 2"/>
          <p:cNvSpPr>
            <a:spLocks noGrp="1" noRot="1" noChangeAspect="1" noChangeArrowheads="1" noTextEdit="1"/>
          </p:cNvSpPr>
          <p:nvPr>
            <p:ph type="sldImg"/>
          </p:nvPr>
        </p:nvSpPr>
        <p:spPr bwMode="auto">
          <a:xfrm>
            <a:off x="1363663" y="868363"/>
            <a:ext cx="4173537" cy="313055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7348" name="Rectangle 3"/>
          <p:cNvSpPr>
            <a:spLocks noGrp="1" noChangeArrowheads="1"/>
          </p:cNvSpPr>
          <p:nvPr>
            <p:ph type="body" idx="1"/>
          </p:nvPr>
        </p:nvSpPr>
        <p:spPr bwMode="auto">
          <a:xfrm>
            <a:off x="1068388" y="4305300"/>
            <a:ext cx="4768850" cy="3475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0" tIns="0" rIns="0" bIns="0">
            <a:spAutoFit/>
          </a:bodyPr>
          <a:lstStyle/>
          <a:p>
            <a:pPr defTabSz="457200" eaLnBrk="1" hangingPunct="1">
              <a:spcBef>
                <a:spcPct val="0"/>
              </a:spcBef>
            </a:pPr>
            <a:endParaRPr lang="pt-BR">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fld id="{123A333C-1C36-5947-A770-5F34FEC8BA41}" type="slidenum">
              <a:rPr lang="en-GB" sz="1200"/>
              <a:pPr eaLnBrk="1" hangingPunct="1"/>
              <a:t>43</a:t>
            </a:fld>
            <a:endParaRPr lang="en-GB" sz="1200"/>
          </a:p>
        </p:txBody>
      </p:sp>
      <p:sp>
        <p:nvSpPr>
          <p:cNvPr id="68610" name="Rectangle 2"/>
          <p:cNvSpPr>
            <a:spLocks noGrp="1" noRot="1" noChangeAspect="1" noChangeArrowheads="1" noTextEdit="1"/>
          </p:cNvSpPr>
          <p:nvPr>
            <p:ph type="sldImg"/>
          </p:nvPr>
        </p:nvSpPr>
        <p:spPr bwMode="auto">
          <a:xfrm>
            <a:off x="1150938" y="692150"/>
            <a:ext cx="4556125" cy="34163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pPr eaLnBrk="1" hangingPunct="1">
              <a:spcBef>
                <a:spcPct val="0"/>
              </a:spcBef>
            </a:pPr>
            <a:r>
              <a:rPr lang="en-GB">
                <a:latin typeface="Calibri" charset="0"/>
              </a:rPr>
              <a:t>Later, we’ll see that we also need T, the “effective temperature”, but that isn’t obvious until we get a bit further on in the modelling.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fld id="{DC46745E-E5DE-FC44-BFF3-D93EA7571F65}" type="slidenum">
              <a:rPr lang="en-GB" sz="1200"/>
              <a:pPr eaLnBrk="1" hangingPunct="1"/>
              <a:t>45</a:t>
            </a:fld>
            <a:endParaRPr lang="en-GB" sz="1200"/>
          </a:p>
        </p:txBody>
      </p:sp>
      <p:sp>
        <p:nvSpPr>
          <p:cNvPr id="71682" name="Rectangle 2"/>
          <p:cNvSpPr>
            <a:spLocks noGrp="1" noRot="1" noChangeAspect="1" noChangeArrowheads="1" noTextEdit="1"/>
          </p:cNvSpPr>
          <p:nvPr>
            <p:ph type="sldImg"/>
          </p:nvPr>
        </p:nvSpPr>
        <p:spPr bwMode="auto">
          <a:xfrm>
            <a:off x="1150938" y="692150"/>
            <a:ext cx="4556125" cy="34163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1683"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pPr eaLnBrk="1" hangingPunct="1">
              <a:spcBef>
                <a:spcPct val="0"/>
              </a:spcBef>
            </a:pPr>
            <a:r>
              <a:rPr lang="en-GB">
                <a:latin typeface="Calibri" charset="0"/>
              </a:rPr>
              <a:t>Another reason for using a different growth function and death rate later on is to check that the result doesn’t depend on using the same for both. But we have only two equations for four unknowns, so we have to think about what else is going on that we haven’t included so far.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fld id="{E3CBE14E-6192-3541-BAA2-74411C2570C3}" type="slidenum">
              <a:rPr lang="en-GB" sz="1200"/>
              <a:pPr eaLnBrk="1" hangingPunct="1"/>
              <a:t>46</a:t>
            </a:fld>
            <a:endParaRPr lang="en-GB" sz="1200"/>
          </a:p>
        </p:txBody>
      </p:sp>
      <p:sp>
        <p:nvSpPr>
          <p:cNvPr id="73730" name="Rectangle 2"/>
          <p:cNvSpPr>
            <a:spLocks noGrp="1" noRot="1" noChangeAspect="1" noChangeArrowheads="1" noTextEdit="1"/>
          </p:cNvSpPr>
          <p:nvPr>
            <p:ph type="sldImg"/>
          </p:nvPr>
        </p:nvSpPr>
        <p:spPr bwMode="auto">
          <a:xfrm>
            <a:off x="1150938" y="692150"/>
            <a:ext cx="4556125" cy="34163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3731"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pPr eaLnBrk="1" hangingPunct="1">
              <a:spcBef>
                <a:spcPct val="0"/>
              </a:spcBef>
            </a:pPr>
            <a:r>
              <a:rPr lang="en-GB">
                <a:latin typeface="Calibri" charset="0"/>
              </a:rPr>
              <a:t>This is all standard physics. By “effective temperature” we mean the T such that if all the planet were at that temperature, the rate of energy radiation would be as indicated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fld id="{E171EB33-4CB7-3B41-BFA2-92F307B1767B}" type="slidenum">
              <a:rPr lang="en-GB" sz="1200"/>
              <a:pPr eaLnBrk="1" hangingPunct="1"/>
              <a:t>47</a:t>
            </a:fld>
            <a:endParaRPr lang="en-GB" sz="1200"/>
          </a:p>
        </p:txBody>
      </p:sp>
      <p:sp>
        <p:nvSpPr>
          <p:cNvPr id="75778" name="Rectangle 2"/>
          <p:cNvSpPr>
            <a:spLocks noGrp="1" noRot="1" noChangeAspect="1" noChangeArrowheads="1" noTextEdit="1"/>
          </p:cNvSpPr>
          <p:nvPr>
            <p:ph type="sldImg"/>
          </p:nvPr>
        </p:nvSpPr>
        <p:spPr bwMode="auto">
          <a:xfrm>
            <a:off x="1150938" y="692150"/>
            <a:ext cx="4556125" cy="34163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pPr eaLnBrk="1" hangingPunct="1">
              <a:spcBef>
                <a:spcPct val="0"/>
              </a:spcBef>
            </a:pPr>
            <a:r>
              <a:rPr lang="en-GB">
                <a:latin typeface="Calibri" charset="0"/>
              </a:rPr>
              <a:t>T is now properly defined. Note that if q=0, then heat flow is so rapid that the whole planet is at the same temperature.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505200" cy="685800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GB">
              <a:latin typeface="Times New Roman" charset="0"/>
            </a:endParaRPr>
          </a:p>
        </p:txBody>
      </p:sp>
      <p:sp>
        <p:nvSpPr>
          <p:cNvPr id="5" name="Rectangle 3"/>
          <p:cNvSpPr>
            <a:spLocks noChangeArrowheads="1"/>
          </p:cNvSpPr>
          <p:nvPr/>
        </p:nvSpPr>
        <p:spPr bwMode="hidden">
          <a:xfrm>
            <a:off x="1716088" y="1690688"/>
            <a:ext cx="7427912" cy="2533650"/>
          </a:xfrm>
          <a:prstGeom prst="rect">
            <a:avLst/>
          </a:prstGeom>
          <a:solidFill>
            <a:srgbClr val="0847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atin typeface="Times New Roman" charset="0"/>
            </a:endParaRPr>
          </a:p>
        </p:txBody>
      </p:sp>
      <p:grpSp>
        <p:nvGrpSpPr>
          <p:cNvPr id="6" name="Group 4"/>
          <p:cNvGrpSpPr>
            <a:grpSpLocks/>
          </p:cNvGrpSpPr>
          <p:nvPr/>
        </p:nvGrpSpPr>
        <p:grpSpPr bwMode="auto">
          <a:xfrm>
            <a:off x="0" y="1066800"/>
            <a:ext cx="2867025" cy="3157538"/>
            <a:chOff x="0" y="672"/>
            <a:chExt cx="1806" cy="1989"/>
          </a:xfrm>
        </p:grpSpPr>
        <p:sp>
          <p:nvSpPr>
            <p:cNvPr id="7" name="Rectangle 5"/>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atin typeface="Times New Roman" charset="0"/>
              </a:endParaRPr>
            </a:p>
          </p:txBody>
        </p:sp>
        <p:sp>
          <p:nvSpPr>
            <p:cNvPr id="8" name="Rectangle 6"/>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atin typeface="Times New Roman" charset="0"/>
              </a:endParaRPr>
            </a:p>
          </p:txBody>
        </p:sp>
        <p:sp>
          <p:nvSpPr>
            <p:cNvPr id="9" name="Rectangle 7"/>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atin typeface="Times New Roman" charset="0"/>
              </a:endParaRPr>
            </a:p>
          </p:txBody>
        </p:sp>
        <p:sp>
          <p:nvSpPr>
            <p:cNvPr id="10" name="Rectangle 8"/>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atin typeface="Times New Roman" charset="0"/>
              </a:endParaRPr>
            </a:p>
          </p:txBody>
        </p:sp>
        <p:sp>
          <p:nvSpPr>
            <p:cNvPr id="11" name="Rectangle 9"/>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atin typeface="Times New Roman" charset="0"/>
              </a:endParaRPr>
            </a:p>
          </p:txBody>
        </p:sp>
        <p:sp>
          <p:nvSpPr>
            <p:cNvPr id="12" name="Rectangle 10"/>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atin typeface="Times New Roman" charset="0"/>
              </a:endParaRPr>
            </a:p>
          </p:txBody>
        </p:sp>
        <p:sp>
          <p:nvSpPr>
            <p:cNvPr id="13" name="Rectangle 11"/>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atin typeface="Times New Roman" charset="0"/>
              </a:endParaRPr>
            </a:p>
          </p:txBody>
        </p:sp>
        <p:sp>
          <p:nvSpPr>
            <p:cNvPr id="14" name="Rectangle 12"/>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atin typeface="Times New Roman" charset="0"/>
              </a:endParaRPr>
            </a:p>
          </p:txBody>
        </p:sp>
        <p:sp>
          <p:nvSpPr>
            <p:cNvPr id="15" name="Rectangle 13"/>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atin typeface="Times New Roman" charset="0"/>
              </a:endParaRPr>
            </a:p>
          </p:txBody>
        </p:sp>
        <p:sp>
          <p:nvSpPr>
            <p:cNvPr id="16" name="Rectangle 14"/>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atin typeface="Times New Roman" charset="0"/>
              </a:endParaRPr>
            </a:p>
          </p:txBody>
        </p:sp>
      </p:grpSp>
      <p:pic>
        <p:nvPicPr>
          <p:cNvPr id="17" name="Picture 20" descr="logoco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52400"/>
            <a:ext cx="50292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8" name="Rectangle 18"/>
          <p:cNvSpPr>
            <a:spLocks noGrp="1" noChangeArrowheads="1"/>
          </p:cNvSpPr>
          <p:nvPr>
            <p:ph type="ctrTitle"/>
          </p:nvPr>
        </p:nvSpPr>
        <p:spPr>
          <a:xfrm>
            <a:off x="2971800" y="1828800"/>
            <a:ext cx="6019800" cy="2209800"/>
          </a:xfrm>
        </p:spPr>
        <p:txBody>
          <a:bodyPr/>
          <a:lstStyle>
            <a:lvl1pPr>
              <a:defRPr sz="3600">
                <a:solidFill>
                  <a:srgbClr val="FFFFFF"/>
                </a:solidFill>
                <a:latin typeface="Calibri" pitchFamily="34" charset="0"/>
              </a:defRPr>
            </a:lvl1pPr>
          </a:lstStyle>
          <a:p>
            <a:r>
              <a:rPr lang="pt-BR" smtClean="0"/>
              <a:t>Clique para editar o estilo do título mestre</a:t>
            </a:r>
            <a:endParaRPr lang="pt-BR" dirty="0"/>
          </a:p>
        </p:txBody>
      </p:sp>
      <p:sp>
        <p:nvSpPr>
          <p:cNvPr id="5139" name="Rectangle 19"/>
          <p:cNvSpPr>
            <a:spLocks noGrp="1" noChangeArrowheads="1"/>
          </p:cNvSpPr>
          <p:nvPr>
            <p:ph type="subTitle" idx="1"/>
          </p:nvPr>
        </p:nvSpPr>
        <p:spPr>
          <a:xfrm>
            <a:off x="2971800" y="4267200"/>
            <a:ext cx="6019800" cy="1752600"/>
          </a:xfrm>
        </p:spPr>
        <p:txBody>
          <a:bodyPr/>
          <a:lstStyle>
            <a:lvl1pPr marL="0" indent="0">
              <a:defRPr sz="3000">
                <a:latin typeface="Calibri" pitchFamily="34" charset="0"/>
              </a:defRPr>
            </a:lvl1pPr>
          </a:lstStyle>
          <a:p>
            <a:r>
              <a:rPr lang="pt-BR" smtClean="0"/>
              <a:t>Clique para editar o estilo do subtítulo mestre</a:t>
            </a:r>
            <a:endParaRPr lang="pt-BR" dirty="0"/>
          </a:p>
        </p:txBody>
      </p:sp>
      <p:sp>
        <p:nvSpPr>
          <p:cNvPr id="18" name="Rectangle 15"/>
          <p:cNvSpPr>
            <a:spLocks noGrp="1" noChangeArrowheads="1"/>
          </p:cNvSpPr>
          <p:nvPr>
            <p:ph type="dt" sz="half" idx="10"/>
          </p:nvPr>
        </p:nvSpPr>
        <p:spPr bwMode="auto">
          <a:xfrm>
            <a:off x="457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9" name="Rectangle 1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latin typeface="Arial" charset="0"/>
                <a:ea typeface="+mn-ea"/>
                <a:cs typeface="+mn-cs"/>
              </a:defRPr>
            </a:lvl1pPr>
          </a:lstStyle>
          <a:p>
            <a:pPr>
              <a:defRPr/>
            </a:pPr>
            <a:endParaRPr lang="en-US"/>
          </a:p>
        </p:txBody>
      </p:sp>
      <p:sp>
        <p:nvSpPr>
          <p:cNvPr id="20" name="Rectangle 17"/>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latin typeface="Arial Black" charset="0"/>
                <a:cs typeface="+mn-cs"/>
              </a:defRPr>
            </a:lvl1pPr>
          </a:lstStyle>
          <a:p>
            <a:pPr>
              <a:defRPr/>
            </a:pPr>
            <a:fld id="{94C2D52E-A5B7-984E-B411-0573FF142A4B}" type="slidenum">
              <a:rPr lang="en-US"/>
              <a:pPr>
                <a:defRPr/>
              </a:pPr>
              <a:t>‹#›</a:t>
            </a:fld>
            <a:endParaRPr lang="en-US"/>
          </a:p>
        </p:txBody>
      </p:sp>
    </p:spTree>
    <p:extLst>
      <p:ext uri="{BB962C8B-B14F-4D97-AF65-F5344CB8AC3E}">
        <p14:creationId xmlns:p14="http://schemas.microsoft.com/office/powerpoint/2010/main" val="217469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AndObj" preserve="1">
  <p:cSld name="Título, 2 partes pequenas de conteúd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85800" y="381000"/>
            <a:ext cx="8153400" cy="762000"/>
          </a:xfrm>
        </p:spPr>
        <p:txBody>
          <a:bodyPr/>
          <a:lstStyle/>
          <a:p>
            <a:r>
              <a:rPr lang="pt-BR" smtClean="0"/>
              <a:t>Clique para editar o estilo do título mestre</a:t>
            </a:r>
            <a:endParaRPr lang="pt-BR"/>
          </a:p>
        </p:txBody>
      </p:sp>
      <p:sp>
        <p:nvSpPr>
          <p:cNvPr id="3" name="Espaço Reservado para Conteúdo 2"/>
          <p:cNvSpPr>
            <a:spLocks noGrp="1"/>
          </p:cNvSpPr>
          <p:nvPr>
            <p:ph sz="quarter" idx="1"/>
          </p:nvPr>
        </p:nvSpPr>
        <p:spPr>
          <a:xfrm>
            <a:off x="609600" y="1524000"/>
            <a:ext cx="4038600" cy="22860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609600" y="3962400"/>
            <a:ext cx="4038600" cy="22860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Conteúdo 4"/>
          <p:cNvSpPr>
            <a:spLocks noGrp="1"/>
          </p:cNvSpPr>
          <p:nvPr>
            <p:ph sz="half" idx="3"/>
          </p:nvPr>
        </p:nvSpPr>
        <p:spPr>
          <a:xfrm>
            <a:off x="4800600" y="1524000"/>
            <a:ext cx="4038600" cy="47244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839611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woObj" preserve="1">
  <p:cSld name="Título, conteúdo e 2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85800" y="381000"/>
            <a:ext cx="8153400" cy="762000"/>
          </a:xfr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09600" y="1524000"/>
            <a:ext cx="4038600" cy="47244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4800600" y="1524000"/>
            <a:ext cx="4038600" cy="22860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Conteúdo 4"/>
          <p:cNvSpPr>
            <a:spLocks noGrp="1"/>
          </p:cNvSpPr>
          <p:nvPr>
            <p:ph sz="quarter" idx="3"/>
          </p:nvPr>
        </p:nvSpPr>
        <p:spPr>
          <a:xfrm>
            <a:off x="4800600" y="3962400"/>
            <a:ext cx="4038600" cy="22860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996436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609600" y="381000"/>
            <a:ext cx="8229600" cy="58674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408271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ítulo, clip-art e texto">
    <p:spTree>
      <p:nvGrpSpPr>
        <p:cNvPr id="1" name=""/>
        <p:cNvGrpSpPr/>
        <p:nvPr/>
      </p:nvGrpSpPr>
      <p:grpSpPr>
        <a:xfrm>
          <a:off x="0" y="0"/>
          <a:ext cx="0" cy="0"/>
          <a:chOff x="0" y="0"/>
          <a:chExt cx="0" cy="0"/>
        </a:xfrm>
      </p:grpSpPr>
      <p:sp>
        <p:nvSpPr>
          <p:cNvPr id="2" name="Título 1"/>
          <p:cNvSpPr>
            <a:spLocks noGrp="1"/>
          </p:cNvSpPr>
          <p:nvPr>
            <p:ph type="title"/>
          </p:nvPr>
        </p:nvSpPr>
        <p:spPr>
          <a:xfrm>
            <a:off x="685800" y="609600"/>
            <a:ext cx="7772400" cy="1143000"/>
          </a:xfrm>
        </p:spPr>
        <p:txBody>
          <a:bodyPr/>
          <a:lstStyle/>
          <a:p>
            <a:r>
              <a:rPr lang="pt-BR" smtClean="0"/>
              <a:t>Clique para editar o estilo do título mestre</a:t>
            </a:r>
            <a:endParaRPr lang="pt-BR"/>
          </a:p>
        </p:txBody>
      </p:sp>
      <p:sp>
        <p:nvSpPr>
          <p:cNvPr id="3" name="Espaço Reservado para Clip-art 2"/>
          <p:cNvSpPr>
            <a:spLocks noGrp="1"/>
          </p:cNvSpPr>
          <p:nvPr>
            <p:ph type="clipArt" sz="half" idx="1"/>
          </p:nvPr>
        </p:nvSpPr>
        <p:spPr>
          <a:xfrm>
            <a:off x="685800" y="1981200"/>
            <a:ext cx="3810000" cy="4114800"/>
          </a:xfrm>
        </p:spPr>
        <p:txBody>
          <a:bodyPr/>
          <a:lstStyle/>
          <a:p>
            <a:pPr lvl="0"/>
            <a:endParaRPr lang="pt-BR" noProof="0"/>
          </a:p>
        </p:txBody>
      </p:sp>
      <p:sp>
        <p:nvSpPr>
          <p:cNvPr id="4" name="Espaço Reservado para Texto 3"/>
          <p:cNvSpPr>
            <a:spLocks noGrp="1"/>
          </p:cNvSpPr>
          <p:nvPr>
            <p:ph type="body" sz="half" idx="2"/>
          </p:nvPr>
        </p:nvSpPr>
        <p:spPr>
          <a:xfrm>
            <a:off x="4648200" y="1981200"/>
            <a:ext cx="3810000" cy="41148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685800" y="6248400"/>
            <a:ext cx="1905000" cy="457200"/>
          </a:xfrm>
          <a:prstGeom prst="rect">
            <a:avLst/>
          </a:prstGeom>
        </p:spPr>
        <p:txBody>
          <a:bodyPr/>
          <a:lstStyle>
            <a:lvl1pPr>
              <a:defRPr>
                <a:ea typeface="+mn-ea"/>
                <a:cs typeface="+mn-cs"/>
              </a:defRPr>
            </a:lvl1pPr>
          </a:lstStyle>
          <a:p>
            <a:pPr>
              <a:defRPr/>
            </a:pPr>
            <a:endParaRPr lang="en-US"/>
          </a:p>
        </p:txBody>
      </p:sp>
      <p:sp>
        <p:nvSpPr>
          <p:cNvPr id="6" name="Espaço Reservado para Rodapé 5"/>
          <p:cNvSpPr>
            <a:spLocks noGrp="1"/>
          </p:cNvSpPr>
          <p:nvPr>
            <p:ph type="ftr" sz="quarter" idx="11"/>
          </p:nvPr>
        </p:nvSpPr>
        <p:spPr>
          <a:xfrm>
            <a:off x="3124200" y="6248400"/>
            <a:ext cx="2895600" cy="457200"/>
          </a:xfrm>
          <a:prstGeom prst="rect">
            <a:avLst/>
          </a:prstGeom>
        </p:spPr>
        <p:txBody>
          <a:bodyPr/>
          <a:lstStyle>
            <a:lvl1pPr>
              <a:defRPr>
                <a:ea typeface="+mn-ea"/>
                <a:cs typeface="+mn-cs"/>
              </a:defRPr>
            </a:lvl1pPr>
          </a:lstStyle>
          <a:p>
            <a:pPr>
              <a:defRPr/>
            </a:pPr>
            <a:endParaRPr lang="en-US"/>
          </a:p>
        </p:txBody>
      </p:sp>
      <p:sp>
        <p:nvSpPr>
          <p:cNvPr id="7" name="Espaço Reservado para Número de Slide 6"/>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cs typeface="+mn-cs"/>
              </a:defRPr>
            </a:lvl1pPr>
          </a:lstStyle>
          <a:p>
            <a:pPr>
              <a:defRPr/>
            </a:pPr>
            <a:fld id="{FE4C1EFD-5D12-5744-A6BB-A6D47ADB24E7}" type="slidenum">
              <a:rPr lang="en-US"/>
              <a:pPr>
                <a:defRPr/>
              </a:pPr>
              <a:t>‹#›</a:t>
            </a:fld>
            <a:endParaRPr lang="en-US"/>
          </a:p>
        </p:txBody>
      </p:sp>
    </p:spTree>
    <p:extLst>
      <p:ext uri="{BB962C8B-B14F-4D97-AF65-F5344CB8AC3E}">
        <p14:creationId xmlns:p14="http://schemas.microsoft.com/office/powerpoint/2010/main" val="3336702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1143000"/>
          </a:xfrm>
        </p:spPr>
        <p:txBody>
          <a:bodyPr/>
          <a:lstStyle/>
          <a:p>
            <a:r>
              <a:rPr lang="x-none" smtClean="0"/>
              <a:t>Click to edit Master title style</a:t>
            </a:r>
            <a:endParaRPr lang="en-GB"/>
          </a:p>
        </p:txBody>
      </p:sp>
      <p:sp>
        <p:nvSpPr>
          <p:cNvPr id="3" name="Text Placeholder 2"/>
          <p:cNvSpPr>
            <a:spLocks noGrp="1"/>
          </p:cNvSpPr>
          <p:nvPr>
            <p:ph type="body" sz="half" idx="1"/>
          </p:nvPr>
        </p:nvSpPr>
        <p:spPr>
          <a:xfrm>
            <a:off x="1062038" y="1766888"/>
            <a:ext cx="3808412" cy="4113212"/>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GB"/>
          </a:p>
        </p:txBody>
      </p:sp>
      <p:sp>
        <p:nvSpPr>
          <p:cNvPr id="4" name="ClipArt Placeholder 3"/>
          <p:cNvSpPr>
            <a:spLocks noGrp="1"/>
          </p:cNvSpPr>
          <p:nvPr>
            <p:ph type="clipArt" sz="half" idx="2"/>
          </p:nvPr>
        </p:nvSpPr>
        <p:spPr>
          <a:xfrm>
            <a:off x="5022850" y="1766888"/>
            <a:ext cx="3808413" cy="4113212"/>
          </a:xfrm>
        </p:spPr>
        <p:txBody>
          <a:bodyPr/>
          <a:lstStyle/>
          <a:p>
            <a:pPr lvl="0"/>
            <a:endParaRPr lang="en-GB" noProof="0"/>
          </a:p>
        </p:txBody>
      </p:sp>
      <p:sp>
        <p:nvSpPr>
          <p:cNvPr id="5" name="Date Placeholder 4"/>
          <p:cNvSpPr>
            <a:spLocks noGrp="1"/>
          </p:cNvSpPr>
          <p:nvPr>
            <p:ph type="dt" sz="half" idx="10"/>
          </p:nvPr>
        </p:nvSpPr>
        <p:spPr>
          <a:xfrm>
            <a:off x="838200" y="6400800"/>
            <a:ext cx="1905000" cy="457200"/>
          </a:xfrm>
          <a:prstGeom prst="rect">
            <a:avLst/>
          </a:prstGeom>
        </p:spPr>
        <p:txBody>
          <a:bodyPr/>
          <a:lstStyle>
            <a:lvl1pPr>
              <a:defRPr>
                <a:cs typeface="+mn-cs"/>
              </a:defRPr>
            </a:lvl1pPr>
          </a:lstStyle>
          <a:p>
            <a:pPr>
              <a:defRPr/>
            </a:pPr>
            <a:endParaRPr lang="en-US"/>
          </a:p>
        </p:txBody>
      </p:sp>
      <p:sp>
        <p:nvSpPr>
          <p:cNvPr id="6" name="Footer Placeholder 5"/>
          <p:cNvSpPr>
            <a:spLocks noGrp="1"/>
          </p:cNvSpPr>
          <p:nvPr>
            <p:ph type="ftr" sz="quarter" idx="11"/>
          </p:nvPr>
        </p:nvSpPr>
        <p:spPr>
          <a:xfrm>
            <a:off x="3429000" y="6400800"/>
            <a:ext cx="2895600" cy="457200"/>
          </a:xfrm>
          <a:prstGeom prst="rect">
            <a:avLst/>
          </a:prstGeom>
        </p:spPr>
        <p:txBody>
          <a:bodyPr/>
          <a:lstStyle>
            <a:lvl1pPr>
              <a:defRPr>
                <a:cs typeface="+mn-cs"/>
              </a:defRPr>
            </a:lvl1pPr>
          </a:lstStyle>
          <a:p>
            <a:pPr>
              <a:defRPr/>
            </a:pPr>
            <a:endParaRPr lang="en-US"/>
          </a:p>
        </p:txBody>
      </p:sp>
      <p:sp>
        <p:nvSpPr>
          <p:cNvPr id="7" name="Slide Number Placeholder 6"/>
          <p:cNvSpPr>
            <a:spLocks noGrp="1"/>
          </p:cNvSpPr>
          <p:nvPr>
            <p:ph type="sldNum" sz="quarter" idx="12"/>
          </p:nvPr>
        </p:nvSpPr>
        <p:spPr>
          <a:xfrm>
            <a:off x="7010400" y="6400800"/>
            <a:ext cx="1905000" cy="457200"/>
          </a:xfrm>
          <a:prstGeom prst="rect">
            <a:avLst/>
          </a:prstGeom>
        </p:spPr>
        <p:txBody>
          <a:bodyPr/>
          <a:lstStyle>
            <a:lvl1pPr>
              <a:defRPr>
                <a:cs typeface="+mn-cs"/>
              </a:defRPr>
            </a:lvl1pPr>
          </a:lstStyle>
          <a:p>
            <a:pPr>
              <a:defRPr/>
            </a:pPr>
            <a:fld id="{B2F831D1-3ADE-2944-963B-979B478CE8BD}" type="slidenum">
              <a:rPr lang="en-US"/>
              <a:pPr>
                <a:defRPr/>
              </a:pPr>
              <a:t>‹#›</a:t>
            </a:fld>
            <a:endParaRPr lang="en-US"/>
          </a:p>
        </p:txBody>
      </p:sp>
    </p:spTree>
    <p:extLst>
      <p:ext uri="{BB962C8B-B14F-4D97-AF65-F5344CB8AC3E}">
        <p14:creationId xmlns:p14="http://schemas.microsoft.com/office/powerpoint/2010/main" val="3204904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1143000"/>
          </a:xfrm>
        </p:spPr>
        <p:txBody>
          <a:bodyPr/>
          <a:lstStyle/>
          <a:p>
            <a:r>
              <a:rPr lang="x-none" smtClean="0"/>
              <a:t>Click to edit Master title style</a:t>
            </a:r>
            <a:endParaRPr lang="en-GB"/>
          </a:p>
        </p:txBody>
      </p:sp>
      <p:sp>
        <p:nvSpPr>
          <p:cNvPr id="3" name="Text Placeholder 2"/>
          <p:cNvSpPr>
            <a:spLocks noGrp="1"/>
          </p:cNvSpPr>
          <p:nvPr>
            <p:ph type="body" sz="half" idx="1"/>
          </p:nvPr>
        </p:nvSpPr>
        <p:spPr>
          <a:xfrm>
            <a:off x="1062038" y="1766888"/>
            <a:ext cx="3808412" cy="4113212"/>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GB"/>
          </a:p>
        </p:txBody>
      </p:sp>
      <p:sp>
        <p:nvSpPr>
          <p:cNvPr id="4" name="Content Placeholder 3"/>
          <p:cNvSpPr>
            <a:spLocks noGrp="1"/>
          </p:cNvSpPr>
          <p:nvPr>
            <p:ph sz="half" idx="2"/>
          </p:nvPr>
        </p:nvSpPr>
        <p:spPr>
          <a:xfrm>
            <a:off x="5022850" y="1766888"/>
            <a:ext cx="3808413" cy="4113212"/>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GB"/>
          </a:p>
        </p:txBody>
      </p:sp>
      <p:sp>
        <p:nvSpPr>
          <p:cNvPr id="5" name="Date Placeholder 4"/>
          <p:cNvSpPr>
            <a:spLocks noGrp="1"/>
          </p:cNvSpPr>
          <p:nvPr>
            <p:ph type="dt" sz="half" idx="10"/>
          </p:nvPr>
        </p:nvSpPr>
        <p:spPr>
          <a:xfrm>
            <a:off x="838200" y="6400800"/>
            <a:ext cx="1905000" cy="457200"/>
          </a:xfrm>
          <a:prstGeom prst="rect">
            <a:avLst/>
          </a:prstGeom>
        </p:spPr>
        <p:txBody>
          <a:bodyPr/>
          <a:lstStyle>
            <a:lvl1pPr>
              <a:defRPr>
                <a:cs typeface="+mn-cs"/>
              </a:defRPr>
            </a:lvl1pPr>
          </a:lstStyle>
          <a:p>
            <a:pPr>
              <a:defRPr/>
            </a:pPr>
            <a:endParaRPr lang="en-US"/>
          </a:p>
        </p:txBody>
      </p:sp>
      <p:sp>
        <p:nvSpPr>
          <p:cNvPr id="6" name="Footer Placeholder 5"/>
          <p:cNvSpPr>
            <a:spLocks noGrp="1"/>
          </p:cNvSpPr>
          <p:nvPr>
            <p:ph type="ftr" sz="quarter" idx="11"/>
          </p:nvPr>
        </p:nvSpPr>
        <p:spPr>
          <a:xfrm>
            <a:off x="3429000" y="6400800"/>
            <a:ext cx="2895600" cy="457200"/>
          </a:xfrm>
          <a:prstGeom prst="rect">
            <a:avLst/>
          </a:prstGeom>
        </p:spPr>
        <p:txBody>
          <a:bodyPr/>
          <a:lstStyle>
            <a:lvl1pPr>
              <a:defRPr>
                <a:cs typeface="+mn-cs"/>
              </a:defRPr>
            </a:lvl1pPr>
          </a:lstStyle>
          <a:p>
            <a:pPr>
              <a:defRPr/>
            </a:pPr>
            <a:endParaRPr lang="en-US"/>
          </a:p>
        </p:txBody>
      </p:sp>
      <p:sp>
        <p:nvSpPr>
          <p:cNvPr id="7" name="Slide Number Placeholder 6"/>
          <p:cNvSpPr>
            <a:spLocks noGrp="1"/>
          </p:cNvSpPr>
          <p:nvPr>
            <p:ph type="sldNum" sz="quarter" idx="12"/>
          </p:nvPr>
        </p:nvSpPr>
        <p:spPr>
          <a:xfrm>
            <a:off x="7010400" y="6400800"/>
            <a:ext cx="1905000" cy="457200"/>
          </a:xfrm>
          <a:prstGeom prst="rect">
            <a:avLst/>
          </a:prstGeom>
        </p:spPr>
        <p:txBody>
          <a:bodyPr/>
          <a:lstStyle>
            <a:lvl1pPr>
              <a:defRPr>
                <a:cs typeface="+mn-cs"/>
              </a:defRPr>
            </a:lvl1pPr>
          </a:lstStyle>
          <a:p>
            <a:pPr>
              <a:defRPr/>
            </a:pPr>
            <a:fld id="{D5D58397-B7BE-6744-9BE4-48FB1E5F8B18}" type="slidenum">
              <a:rPr lang="en-US"/>
              <a:pPr>
                <a:defRPr/>
              </a:pPr>
              <a:t>‹#›</a:t>
            </a:fld>
            <a:endParaRPr lang="en-US"/>
          </a:p>
        </p:txBody>
      </p:sp>
    </p:spTree>
    <p:extLst>
      <p:ext uri="{BB962C8B-B14F-4D97-AF65-F5344CB8AC3E}">
        <p14:creationId xmlns:p14="http://schemas.microsoft.com/office/powerpoint/2010/main" val="1467299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x-none"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8D08DD54-CA51-9442-B879-CDC596F9563B}" type="slidenum">
              <a:rPr lang="en-US"/>
              <a:pPr>
                <a:defRPr/>
              </a:pPr>
              <a:t>‹#›</a:t>
            </a:fld>
            <a:endParaRPr lang="en-US"/>
          </a:p>
        </p:txBody>
      </p:sp>
    </p:spTree>
    <p:extLst>
      <p:ext uri="{BB962C8B-B14F-4D97-AF65-F5344CB8AC3E}">
        <p14:creationId xmlns:p14="http://schemas.microsoft.com/office/powerpoint/2010/main" val="953406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751CBE-B708-8A4D-9B62-EC6599F38656}" type="slidenum">
              <a:rPr lang="en-US"/>
              <a:pPr>
                <a:defRPr/>
              </a:pPr>
              <a:t>‹#›</a:t>
            </a:fld>
            <a:endParaRPr lang="en-US"/>
          </a:p>
        </p:txBody>
      </p:sp>
    </p:spTree>
    <p:extLst>
      <p:ext uri="{BB962C8B-B14F-4D97-AF65-F5344CB8AC3E}">
        <p14:creationId xmlns:p14="http://schemas.microsoft.com/office/powerpoint/2010/main" val="2236456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CEA94A-3B1D-254F-9F03-36EA6D3FBC7E}" type="slidenum">
              <a:rPr lang="en-US"/>
              <a:pPr>
                <a:defRPr/>
              </a:pPr>
              <a:t>‹#›</a:t>
            </a:fld>
            <a:endParaRPr lang="en-US"/>
          </a:p>
        </p:txBody>
      </p:sp>
    </p:spTree>
    <p:extLst>
      <p:ext uri="{BB962C8B-B14F-4D97-AF65-F5344CB8AC3E}">
        <p14:creationId xmlns:p14="http://schemas.microsoft.com/office/powerpoint/2010/main" val="1026779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A4161C-591C-EB40-A073-070EC1DAABC5}" type="slidenum">
              <a:rPr lang="en-US"/>
              <a:pPr>
                <a:defRPr/>
              </a:pPr>
              <a:t>‹#›</a:t>
            </a:fld>
            <a:endParaRPr lang="en-US"/>
          </a:p>
        </p:txBody>
      </p:sp>
    </p:spTree>
    <p:extLst>
      <p:ext uri="{BB962C8B-B14F-4D97-AF65-F5344CB8AC3E}">
        <p14:creationId xmlns:p14="http://schemas.microsoft.com/office/powerpoint/2010/main" val="1324944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sz="3200" baseline="0">
                <a:latin typeface="Calibri" pitchFamily="34" charset="0"/>
                <a:ea typeface="DejaVu Sans" pitchFamily="34" charset="0"/>
                <a:cs typeface="DejaVu Sans" pitchFamily="34" charset="0"/>
              </a:defRPr>
            </a:lvl1pPr>
          </a:lstStyle>
          <a:p>
            <a:r>
              <a:rPr lang="pt-BR" smtClean="0"/>
              <a:t>Clique para editar o estilo do título mestre</a:t>
            </a:r>
            <a:endParaRPr lang="pt-BR" dirty="0"/>
          </a:p>
        </p:txBody>
      </p:sp>
      <p:sp>
        <p:nvSpPr>
          <p:cNvPr id="3" name="Espaço Reservado para Conteúdo 2"/>
          <p:cNvSpPr>
            <a:spLocks noGrp="1"/>
          </p:cNvSpPr>
          <p:nvPr>
            <p:ph idx="1"/>
          </p:nvPr>
        </p:nvSpPr>
        <p:spPr/>
        <p:txBody>
          <a:bodyPr/>
          <a:lstStyle>
            <a:lvl1pPr>
              <a:defRPr sz="2800">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Tree>
    <p:extLst>
      <p:ext uri="{BB962C8B-B14F-4D97-AF65-F5344CB8AC3E}">
        <p14:creationId xmlns:p14="http://schemas.microsoft.com/office/powerpoint/2010/main" val="2630545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DB7BCC-D989-2548-A34A-C93B9ABCF8B6}" type="slidenum">
              <a:rPr lang="en-US"/>
              <a:pPr>
                <a:defRPr/>
              </a:pPr>
              <a:t>‹#›</a:t>
            </a:fld>
            <a:endParaRPr lang="en-US"/>
          </a:p>
        </p:txBody>
      </p:sp>
    </p:spTree>
    <p:extLst>
      <p:ext uri="{BB962C8B-B14F-4D97-AF65-F5344CB8AC3E}">
        <p14:creationId xmlns:p14="http://schemas.microsoft.com/office/powerpoint/2010/main" val="26130775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5FA3ADC-C1E3-7946-96B7-3C7DAB7ADD3D}" type="slidenum">
              <a:rPr lang="en-US"/>
              <a:pPr>
                <a:defRPr/>
              </a:pPr>
              <a:t>‹#›</a:t>
            </a:fld>
            <a:endParaRPr lang="en-US"/>
          </a:p>
        </p:txBody>
      </p:sp>
    </p:spTree>
    <p:extLst>
      <p:ext uri="{BB962C8B-B14F-4D97-AF65-F5344CB8AC3E}">
        <p14:creationId xmlns:p14="http://schemas.microsoft.com/office/powerpoint/2010/main" val="3048172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32AD430-81CF-7944-AD55-FE16DD9AA22A}" type="slidenum">
              <a:rPr lang="en-US"/>
              <a:pPr>
                <a:defRPr/>
              </a:pPr>
              <a:t>‹#›</a:t>
            </a:fld>
            <a:endParaRPr lang="en-US"/>
          </a:p>
        </p:txBody>
      </p:sp>
    </p:spTree>
    <p:extLst>
      <p:ext uri="{BB962C8B-B14F-4D97-AF65-F5344CB8AC3E}">
        <p14:creationId xmlns:p14="http://schemas.microsoft.com/office/powerpoint/2010/main" val="21944705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E7FFA7-73E8-D045-A01D-ABA2895FEFE3}" type="slidenum">
              <a:rPr lang="en-US"/>
              <a:pPr>
                <a:defRPr/>
              </a:pPr>
              <a:t>‹#›</a:t>
            </a:fld>
            <a:endParaRPr lang="en-US"/>
          </a:p>
        </p:txBody>
      </p:sp>
    </p:spTree>
    <p:extLst>
      <p:ext uri="{BB962C8B-B14F-4D97-AF65-F5344CB8AC3E}">
        <p14:creationId xmlns:p14="http://schemas.microsoft.com/office/powerpoint/2010/main" val="16592985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B649F1-8042-BB4E-9E44-635F3E3A5A47}" type="slidenum">
              <a:rPr lang="en-US"/>
              <a:pPr>
                <a:defRPr/>
              </a:pPr>
              <a:t>‹#›</a:t>
            </a:fld>
            <a:endParaRPr lang="en-US"/>
          </a:p>
        </p:txBody>
      </p:sp>
    </p:spTree>
    <p:extLst>
      <p:ext uri="{BB962C8B-B14F-4D97-AF65-F5344CB8AC3E}">
        <p14:creationId xmlns:p14="http://schemas.microsoft.com/office/powerpoint/2010/main" val="37722325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5F040E-CBBA-F14F-85A4-365D7B86E3A6}" type="slidenum">
              <a:rPr lang="en-US"/>
              <a:pPr>
                <a:defRPr/>
              </a:pPr>
              <a:t>‹#›</a:t>
            </a:fld>
            <a:endParaRPr lang="en-US"/>
          </a:p>
        </p:txBody>
      </p:sp>
    </p:spTree>
    <p:extLst>
      <p:ext uri="{BB962C8B-B14F-4D97-AF65-F5344CB8AC3E}">
        <p14:creationId xmlns:p14="http://schemas.microsoft.com/office/powerpoint/2010/main" val="3731202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F4A5A7-D33B-E840-9290-D00DFBE836C4}" type="slidenum">
              <a:rPr lang="en-US"/>
              <a:pPr>
                <a:defRPr/>
              </a:pPr>
              <a:t>‹#›</a:t>
            </a:fld>
            <a:endParaRPr lang="en-US"/>
          </a:p>
        </p:txBody>
      </p:sp>
    </p:spTree>
    <p:extLst>
      <p:ext uri="{BB962C8B-B14F-4D97-AF65-F5344CB8AC3E}">
        <p14:creationId xmlns:p14="http://schemas.microsoft.com/office/powerpoint/2010/main" val="7583604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091043-C9EE-3349-935F-F1A48299CE67}" type="slidenum">
              <a:rPr lang="en-US"/>
              <a:pPr>
                <a:defRPr/>
              </a:pPr>
              <a:t>‹#›</a:t>
            </a:fld>
            <a:endParaRPr lang="en-US"/>
          </a:p>
        </p:txBody>
      </p:sp>
    </p:spTree>
    <p:extLst>
      <p:ext uri="{BB962C8B-B14F-4D97-AF65-F5344CB8AC3E}">
        <p14:creationId xmlns:p14="http://schemas.microsoft.com/office/powerpoint/2010/main" val="26444532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reserve="1">
  <p:cSld name="Título e texto e 2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457200" y="1600200"/>
            <a:ext cx="4038600" cy="4525963"/>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4648200" y="1600200"/>
            <a:ext cx="4038600" cy="2185988"/>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Conteúdo 4"/>
          <p:cNvSpPr>
            <a:spLocks noGrp="1"/>
          </p:cNvSpPr>
          <p:nvPr>
            <p:ph sz="quarter" idx="3"/>
          </p:nvPr>
        </p:nvSpPr>
        <p:spPr>
          <a:xfrm>
            <a:off x="4648200" y="3938588"/>
            <a:ext cx="4038600" cy="2187575"/>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45962B8-9DB6-2F43-A602-74E8F5701B9A}" type="slidenum">
              <a:rPr lang="en-US"/>
              <a:pPr>
                <a:defRPr/>
              </a:pPr>
              <a:t>‹#›</a:t>
            </a:fld>
            <a:endParaRPr lang="en-US"/>
          </a:p>
        </p:txBody>
      </p:sp>
    </p:spTree>
    <p:extLst>
      <p:ext uri="{BB962C8B-B14F-4D97-AF65-F5344CB8AC3E}">
        <p14:creationId xmlns:p14="http://schemas.microsoft.com/office/powerpoint/2010/main" val="24328186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fourObj" preserve="1">
  <p:cSld name="Título e 4 partes de conteúdo">
    <p:spTree>
      <p:nvGrpSpPr>
        <p:cNvPr id="1" name=""/>
        <p:cNvGrpSpPr/>
        <p:nvPr/>
      </p:nvGrpSpPr>
      <p:grpSpPr>
        <a:xfrm>
          <a:off x="0" y="0"/>
          <a:ext cx="0" cy="0"/>
          <a:chOff x="0" y="0"/>
          <a:chExt cx="0" cy="0"/>
        </a:xfrm>
      </p:grpSpPr>
      <p:sp>
        <p:nvSpPr>
          <p:cNvPr id="2" name="Título 1"/>
          <p:cNvSpPr>
            <a:spLocks noGrp="1"/>
          </p:cNvSpPr>
          <p:nvPr>
            <p:ph type="title" sz="quarter"/>
          </p:nvPr>
        </p:nvSpPr>
        <p:spPr>
          <a:xfrm>
            <a:off x="457200" y="274638"/>
            <a:ext cx="8229600" cy="1143000"/>
          </a:xfrm>
        </p:spPr>
        <p:txBody>
          <a:bodyPr/>
          <a:lstStyle/>
          <a:p>
            <a:r>
              <a:rPr lang="pt-BR" smtClean="0"/>
              <a:t>Clique para editar o estilo do título mestre</a:t>
            </a:r>
            <a:endParaRPr lang="pt-BR"/>
          </a:p>
        </p:txBody>
      </p:sp>
      <p:sp>
        <p:nvSpPr>
          <p:cNvPr id="3" name="Espaço Reservado para Conteúdo 2"/>
          <p:cNvSpPr>
            <a:spLocks noGrp="1"/>
          </p:cNvSpPr>
          <p:nvPr>
            <p:ph sz="quarter" idx="1"/>
          </p:nvPr>
        </p:nvSpPr>
        <p:spPr>
          <a:xfrm>
            <a:off x="457200" y="1600200"/>
            <a:ext cx="4038600" cy="2185988"/>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4648200" y="1600200"/>
            <a:ext cx="4038600" cy="2185988"/>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Conteúdo 4"/>
          <p:cNvSpPr>
            <a:spLocks noGrp="1"/>
          </p:cNvSpPr>
          <p:nvPr>
            <p:ph sz="quarter" idx="3"/>
          </p:nvPr>
        </p:nvSpPr>
        <p:spPr>
          <a:xfrm>
            <a:off x="457200" y="3938588"/>
            <a:ext cx="4038600" cy="2187575"/>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Conteúdo 5"/>
          <p:cNvSpPr>
            <a:spLocks noGrp="1"/>
          </p:cNvSpPr>
          <p:nvPr>
            <p:ph sz="quarter" idx="4"/>
          </p:nvPr>
        </p:nvSpPr>
        <p:spPr>
          <a:xfrm>
            <a:off x="4648200" y="3938588"/>
            <a:ext cx="4038600" cy="2187575"/>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D67572D-581F-A14E-A574-43E6FEDE60D8}" type="slidenum">
              <a:rPr lang="en-US"/>
              <a:pPr>
                <a:defRPr/>
              </a:pPr>
              <a:t>‹#›</a:t>
            </a:fld>
            <a:endParaRPr lang="en-US"/>
          </a:p>
        </p:txBody>
      </p:sp>
    </p:spTree>
    <p:extLst>
      <p:ext uri="{BB962C8B-B14F-4D97-AF65-F5344CB8AC3E}">
        <p14:creationId xmlns:p14="http://schemas.microsoft.com/office/powerpoint/2010/main" val="3669497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extLst>
      <p:ext uri="{BB962C8B-B14F-4D97-AF65-F5344CB8AC3E}">
        <p14:creationId xmlns:p14="http://schemas.microsoft.com/office/powerpoint/2010/main" val="962737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woObj" preserve="1">
  <p:cSld name="Título, conteúdo e 2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4648200" y="1600200"/>
            <a:ext cx="4038600" cy="2185988"/>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Conteúdo 4"/>
          <p:cNvSpPr>
            <a:spLocks noGrp="1"/>
          </p:cNvSpPr>
          <p:nvPr>
            <p:ph sz="quarter" idx="3"/>
          </p:nvPr>
        </p:nvSpPr>
        <p:spPr>
          <a:xfrm>
            <a:off x="4648200" y="3938588"/>
            <a:ext cx="4038600" cy="2187575"/>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B0139A1-7A12-C84B-A84D-5BA350783FA3}" type="slidenum">
              <a:rPr lang="en-US"/>
              <a:pPr>
                <a:defRPr/>
              </a:pPr>
              <a:t>‹#›</a:t>
            </a:fld>
            <a:endParaRPr lang="en-US"/>
          </a:p>
        </p:txBody>
      </p:sp>
    </p:spTree>
    <p:extLst>
      <p:ext uri="{BB962C8B-B14F-4D97-AF65-F5344CB8AC3E}">
        <p14:creationId xmlns:p14="http://schemas.microsoft.com/office/powerpoint/2010/main" val="2938139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096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8006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40522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972223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sz="3200">
                <a:latin typeface="Calibri" pitchFamily="34" charset="0"/>
              </a:defRPr>
            </a:lvl1pPr>
          </a:lstStyle>
          <a:p>
            <a:r>
              <a:rPr lang="pt-BR" smtClean="0"/>
              <a:t>Clique para editar o estilo do título mestre</a:t>
            </a:r>
            <a:endParaRPr lang="pt-BR" dirty="0"/>
          </a:p>
        </p:txBody>
      </p:sp>
    </p:spTree>
    <p:extLst>
      <p:ext uri="{BB962C8B-B14F-4D97-AF65-F5344CB8AC3E}">
        <p14:creationId xmlns:p14="http://schemas.microsoft.com/office/powerpoint/2010/main" val="2120083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4266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1559319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685800" y="381000"/>
            <a:ext cx="8153400" cy="762000"/>
          </a:xfrm>
        </p:spPr>
        <p:txBody>
          <a:bodyPr/>
          <a:lstStyle>
            <a:lvl1pPr>
              <a:defRPr sz="3200"/>
            </a:lvl1pPr>
          </a:lstStyle>
          <a:p>
            <a:r>
              <a:rPr lang="pt-BR" smtClean="0"/>
              <a:t>Clique para editar o estilo do título mestre</a:t>
            </a:r>
            <a:endParaRPr lang="pt-BR"/>
          </a:p>
        </p:txBody>
      </p:sp>
      <p:sp>
        <p:nvSpPr>
          <p:cNvPr id="3" name="Espaço Reservado para Tabela 2"/>
          <p:cNvSpPr>
            <a:spLocks noGrp="1"/>
          </p:cNvSpPr>
          <p:nvPr>
            <p:ph type="tbl" idx="1"/>
          </p:nvPr>
        </p:nvSpPr>
        <p:spPr>
          <a:xfrm>
            <a:off x="609600" y="1524000"/>
            <a:ext cx="8229600" cy="4724400"/>
          </a:xfrm>
        </p:spPr>
        <p:txBody>
          <a:bodyPr/>
          <a:lstStyle/>
          <a:p>
            <a:pPr lvl="0"/>
            <a:r>
              <a:rPr lang="pt-BR" noProof="0" smtClean="0"/>
              <a:t>Clique no ícone para adicionar tabela</a:t>
            </a:r>
          </a:p>
        </p:txBody>
      </p:sp>
    </p:spTree>
    <p:extLst>
      <p:ext uri="{BB962C8B-B14F-4D97-AF65-F5344CB8AC3E}">
        <p14:creationId xmlns:p14="http://schemas.microsoft.com/office/powerpoint/2010/main" val="24324447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png"/><Relationship Id="rId19"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slideLayout" Target="../slideLayouts/slideLayout28.xml"/><Relationship Id="rId13" Type="http://schemas.openxmlformats.org/officeDocument/2006/relationships/slideLayout" Target="../slideLayouts/slideLayout29.xml"/><Relationship Id="rId14" Type="http://schemas.openxmlformats.org/officeDocument/2006/relationships/slideLayout" Target="../slideLayouts/slideLayout30.xml"/><Relationship Id="rId15" Type="http://schemas.openxmlformats.org/officeDocument/2006/relationships/theme" Target="../theme/theme2.xml"/><Relationship Id="rId16" Type="http://schemas.openxmlformats.org/officeDocument/2006/relationships/image" Target="../media/image4.png"/><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685800" y="3810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pt-BR"/>
              <a:t>Clique para editar o estilo do título mestre</a:t>
            </a:r>
          </a:p>
        </p:txBody>
      </p:sp>
      <p:sp>
        <p:nvSpPr>
          <p:cNvPr id="1027" name="Rectangle 4"/>
          <p:cNvSpPr>
            <a:spLocks noGrp="1" noChangeArrowheads="1"/>
          </p:cNvSpPr>
          <p:nvPr>
            <p:ph type="body" idx="1"/>
          </p:nvPr>
        </p:nvSpPr>
        <p:spPr bwMode="auto">
          <a:xfrm>
            <a:off x="609600" y="15240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1028" name="Freeform 6"/>
          <p:cNvSpPr>
            <a:spLocks noChangeArrowheads="1"/>
          </p:cNvSpPr>
          <p:nvPr/>
        </p:nvSpPr>
        <p:spPr bwMode="auto">
          <a:xfrm>
            <a:off x="685800" y="381000"/>
            <a:ext cx="8229600" cy="609600"/>
          </a:xfrm>
          <a:custGeom>
            <a:avLst/>
            <a:gdLst>
              <a:gd name="T0" fmla="*/ 0 w 1000"/>
              <a:gd name="T1" fmla="*/ 3716121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00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1029" name="Imagem 6" descr="borda_slide.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0" y="258763"/>
            <a:ext cx="431800" cy="66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Imagem 6" descr="ìnpe_simbolo.jp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5715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2"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43" r:id="rId13"/>
    <p:sldLayoutId id="2147483844" r:id="rId14"/>
    <p:sldLayoutId id="2147483845" r:id="rId15"/>
    <p:sldLayoutId id="2147483846" r:id="rId16"/>
  </p:sldLayoutIdLst>
  <p:txStyles>
    <p:titleStyle>
      <a:lvl1pPr algn="l" rtl="0" eaLnBrk="0" fontAlgn="base" hangingPunct="0">
        <a:spcBef>
          <a:spcPct val="0"/>
        </a:spcBef>
        <a:spcAft>
          <a:spcPct val="0"/>
        </a:spcAft>
        <a:defRPr sz="3200" b="1">
          <a:solidFill>
            <a:srgbClr val="003366"/>
          </a:solidFill>
          <a:latin typeface="Calibri" pitchFamily="34" charset="0"/>
          <a:ea typeface="Geneva" charset="0"/>
          <a:cs typeface="Geneva" charset="0"/>
        </a:defRPr>
      </a:lvl1pPr>
      <a:lvl2pPr algn="l" rtl="0" eaLnBrk="0" fontAlgn="base" hangingPunct="0">
        <a:spcBef>
          <a:spcPct val="0"/>
        </a:spcBef>
        <a:spcAft>
          <a:spcPct val="0"/>
        </a:spcAft>
        <a:defRPr sz="3200" b="1">
          <a:solidFill>
            <a:srgbClr val="003366"/>
          </a:solidFill>
          <a:latin typeface="Calibri" pitchFamily="34" charset="0"/>
          <a:ea typeface="Geneva" charset="0"/>
          <a:cs typeface="Geneva" charset="0"/>
        </a:defRPr>
      </a:lvl2pPr>
      <a:lvl3pPr algn="l" rtl="0" eaLnBrk="0" fontAlgn="base" hangingPunct="0">
        <a:spcBef>
          <a:spcPct val="0"/>
        </a:spcBef>
        <a:spcAft>
          <a:spcPct val="0"/>
        </a:spcAft>
        <a:defRPr sz="3200" b="1">
          <a:solidFill>
            <a:srgbClr val="003366"/>
          </a:solidFill>
          <a:latin typeface="Calibri" pitchFamily="34" charset="0"/>
          <a:ea typeface="Geneva" charset="0"/>
          <a:cs typeface="Geneva" charset="0"/>
        </a:defRPr>
      </a:lvl3pPr>
      <a:lvl4pPr algn="l" rtl="0" eaLnBrk="0" fontAlgn="base" hangingPunct="0">
        <a:spcBef>
          <a:spcPct val="0"/>
        </a:spcBef>
        <a:spcAft>
          <a:spcPct val="0"/>
        </a:spcAft>
        <a:defRPr sz="3200" b="1">
          <a:solidFill>
            <a:srgbClr val="003366"/>
          </a:solidFill>
          <a:latin typeface="Calibri" pitchFamily="34" charset="0"/>
          <a:ea typeface="Geneva" charset="0"/>
          <a:cs typeface="Geneva" charset="0"/>
        </a:defRPr>
      </a:lvl4pPr>
      <a:lvl5pPr algn="l" rtl="0" eaLnBrk="0" fontAlgn="base" hangingPunct="0">
        <a:spcBef>
          <a:spcPct val="0"/>
        </a:spcBef>
        <a:spcAft>
          <a:spcPct val="0"/>
        </a:spcAft>
        <a:defRPr sz="3200" b="1">
          <a:solidFill>
            <a:srgbClr val="003366"/>
          </a:solidFill>
          <a:latin typeface="Calibri" pitchFamily="34" charset="0"/>
          <a:ea typeface="Geneva" charset="0"/>
          <a:cs typeface="Geneva" charset="0"/>
        </a:defRPr>
      </a:lvl5pPr>
      <a:lvl6pPr marL="457200" algn="l" rtl="0" eaLnBrk="1" fontAlgn="base" hangingPunct="1">
        <a:spcBef>
          <a:spcPct val="0"/>
        </a:spcBef>
        <a:spcAft>
          <a:spcPct val="0"/>
        </a:spcAft>
        <a:defRPr sz="3000" b="1">
          <a:solidFill>
            <a:srgbClr val="003366"/>
          </a:solidFill>
          <a:latin typeface="ZapfHumnst BT" pitchFamily="34" charset="0"/>
        </a:defRPr>
      </a:lvl6pPr>
      <a:lvl7pPr marL="914400" algn="l" rtl="0" eaLnBrk="1" fontAlgn="base" hangingPunct="1">
        <a:spcBef>
          <a:spcPct val="0"/>
        </a:spcBef>
        <a:spcAft>
          <a:spcPct val="0"/>
        </a:spcAft>
        <a:defRPr sz="3000" b="1">
          <a:solidFill>
            <a:srgbClr val="003366"/>
          </a:solidFill>
          <a:latin typeface="ZapfHumnst BT" pitchFamily="34" charset="0"/>
        </a:defRPr>
      </a:lvl7pPr>
      <a:lvl8pPr marL="1371600" algn="l" rtl="0" eaLnBrk="1" fontAlgn="base" hangingPunct="1">
        <a:spcBef>
          <a:spcPct val="0"/>
        </a:spcBef>
        <a:spcAft>
          <a:spcPct val="0"/>
        </a:spcAft>
        <a:defRPr sz="3000" b="1">
          <a:solidFill>
            <a:srgbClr val="003366"/>
          </a:solidFill>
          <a:latin typeface="ZapfHumnst BT" pitchFamily="34" charset="0"/>
        </a:defRPr>
      </a:lvl8pPr>
      <a:lvl9pPr marL="1828800" algn="l" rtl="0" eaLnBrk="1" fontAlgn="base" hangingPunct="1">
        <a:spcBef>
          <a:spcPct val="0"/>
        </a:spcBef>
        <a:spcAft>
          <a:spcPct val="0"/>
        </a:spcAft>
        <a:defRPr sz="3000" b="1">
          <a:solidFill>
            <a:srgbClr val="003366"/>
          </a:solidFill>
          <a:latin typeface="ZapfHumnst BT"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charset="0"/>
        <a:buChar char="•"/>
        <a:defRPr sz="2800">
          <a:solidFill>
            <a:schemeClr val="tx1"/>
          </a:solidFill>
          <a:latin typeface="+mn-lt"/>
          <a:ea typeface="Geneva" charset="0"/>
          <a:cs typeface="Geneva" charset="0"/>
        </a:defRPr>
      </a:lvl1pPr>
      <a:lvl2pPr marL="742950" indent="-285750" algn="l" rtl="0" eaLnBrk="0" fontAlgn="base" hangingPunct="0">
        <a:spcBef>
          <a:spcPct val="20000"/>
        </a:spcBef>
        <a:spcAft>
          <a:spcPct val="0"/>
        </a:spcAft>
        <a:buClr>
          <a:schemeClr val="accent2"/>
        </a:buClr>
        <a:buSzPct val="80000"/>
        <a:buFont typeface="Wingdings" charset="0"/>
        <a:buChar char="–"/>
        <a:defRPr sz="2400">
          <a:solidFill>
            <a:schemeClr val="tx1"/>
          </a:solidFill>
          <a:latin typeface="+mn-lt"/>
          <a:ea typeface="Geneva" charset="0"/>
        </a:defRPr>
      </a:lvl2pPr>
      <a:lvl3pPr marL="1143000" indent="-228600" algn="l" rtl="0" eaLnBrk="0" fontAlgn="base" hangingPunct="0">
        <a:spcBef>
          <a:spcPct val="20000"/>
        </a:spcBef>
        <a:spcAft>
          <a:spcPct val="0"/>
        </a:spcAft>
        <a:buClr>
          <a:schemeClr val="bg2"/>
        </a:buClr>
        <a:buSzPct val="65000"/>
        <a:buFont typeface="Wingdings" charset="0"/>
        <a:buChar char="•"/>
        <a:defRPr sz="2000">
          <a:solidFill>
            <a:schemeClr val="tx1"/>
          </a:solidFill>
          <a:latin typeface="+mn-lt"/>
          <a:ea typeface="Geneva" charset="0"/>
        </a:defRPr>
      </a:lvl3pPr>
      <a:lvl4pPr marL="1600200" indent="-228600" algn="l" rtl="0" eaLnBrk="0" fontAlgn="base" hangingPunct="0">
        <a:spcBef>
          <a:spcPct val="20000"/>
        </a:spcBef>
        <a:spcAft>
          <a:spcPct val="0"/>
        </a:spcAft>
        <a:buClr>
          <a:schemeClr val="accent2"/>
        </a:buClr>
        <a:buSzPct val="70000"/>
        <a:buFont typeface="Wingdings" charset="0"/>
        <a:buChar char="¨"/>
        <a:defRPr sz="1600">
          <a:solidFill>
            <a:schemeClr val="tx1"/>
          </a:solidFill>
          <a:latin typeface="+mn-lt"/>
          <a:ea typeface="Geneva" charset="0"/>
        </a:defRPr>
      </a:lvl4pPr>
      <a:lvl5pPr marL="2057400" indent="-228600" algn="l" rtl="0" eaLnBrk="0" fontAlgn="base" hangingPunct="0">
        <a:spcBef>
          <a:spcPct val="20000"/>
        </a:spcBef>
        <a:spcAft>
          <a:spcPct val="0"/>
        </a:spcAft>
        <a:buClr>
          <a:schemeClr val="bg2"/>
        </a:buClr>
        <a:buFont typeface="Wingdings" charset="0"/>
        <a:buChar char="§"/>
        <a:defRPr sz="2000">
          <a:solidFill>
            <a:schemeClr val="tx1"/>
          </a:solidFill>
          <a:latin typeface="+mn-lt"/>
          <a:ea typeface="Geneva" charset="0"/>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mn-cs"/>
              </a:defRPr>
            </a:lvl1pPr>
          </a:lstStyle>
          <a:p>
            <a:pPr>
              <a:defRPr/>
            </a:pPr>
            <a:fld id="{FAF58077-84E0-D34A-8569-0522ACAA64F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Lst>
  <p:txStyles>
    <p:titleStyle>
      <a:lvl1pPr algn="ctr" rtl="0" eaLnBrk="0" fontAlgn="base" hangingPunct="0">
        <a:spcBef>
          <a:spcPct val="0"/>
        </a:spcBef>
        <a:spcAft>
          <a:spcPct val="0"/>
        </a:spcAft>
        <a:defRPr sz="4400">
          <a:solidFill>
            <a:schemeClr val="tx2"/>
          </a:solidFill>
          <a:latin typeface="+mj-lt"/>
          <a:ea typeface="Geneva" charset="0"/>
          <a:cs typeface="Geneva" charset="0"/>
        </a:defRPr>
      </a:lvl1pPr>
      <a:lvl2pPr algn="ctr" rtl="0" eaLnBrk="0" fontAlgn="base" hangingPunct="0">
        <a:spcBef>
          <a:spcPct val="0"/>
        </a:spcBef>
        <a:spcAft>
          <a:spcPct val="0"/>
        </a:spcAft>
        <a:defRPr sz="4400">
          <a:solidFill>
            <a:schemeClr val="tx2"/>
          </a:solidFill>
          <a:latin typeface="Arial" charset="0"/>
          <a:ea typeface="Geneva" charset="0"/>
          <a:cs typeface="Geneva" charset="0"/>
        </a:defRPr>
      </a:lvl2pPr>
      <a:lvl3pPr algn="ctr" rtl="0" eaLnBrk="0" fontAlgn="base" hangingPunct="0">
        <a:spcBef>
          <a:spcPct val="0"/>
        </a:spcBef>
        <a:spcAft>
          <a:spcPct val="0"/>
        </a:spcAft>
        <a:defRPr sz="4400">
          <a:solidFill>
            <a:schemeClr val="tx2"/>
          </a:solidFill>
          <a:latin typeface="Arial" charset="0"/>
          <a:ea typeface="Geneva" charset="0"/>
          <a:cs typeface="Geneva" charset="0"/>
        </a:defRPr>
      </a:lvl3pPr>
      <a:lvl4pPr algn="ctr" rtl="0" eaLnBrk="0" fontAlgn="base" hangingPunct="0">
        <a:spcBef>
          <a:spcPct val="0"/>
        </a:spcBef>
        <a:spcAft>
          <a:spcPct val="0"/>
        </a:spcAft>
        <a:defRPr sz="4400">
          <a:solidFill>
            <a:schemeClr val="tx2"/>
          </a:solidFill>
          <a:latin typeface="Arial" charset="0"/>
          <a:ea typeface="Geneva" charset="0"/>
          <a:cs typeface="Geneva" charset="0"/>
        </a:defRPr>
      </a:lvl4pPr>
      <a:lvl5pPr algn="ctr" rtl="0" eaLnBrk="0" fontAlgn="base" hangingPunct="0">
        <a:spcBef>
          <a:spcPct val="0"/>
        </a:spcBef>
        <a:spcAft>
          <a:spcPct val="0"/>
        </a:spcAft>
        <a:defRPr sz="4400">
          <a:solidFill>
            <a:schemeClr val="tx2"/>
          </a:solidFill>
          <a:latin typeface="Arial" charset="0"/>
          <a:ea typeface="Geneva" charset="0"/>
          <a:cs typeface="Geneva"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Geneva" charset="0"/>
          <a:cs typeface="Geneva" charset="0"/>
        </a:defRPr>
      </a:lvl1pPr>
      <a:lvl2pPr marL="742950" indent="-285750" algn="l" rtl="0" eaLnBrk="0" fontAlgn="base" hangingPunct="0">
        <a:spcBef>
          <a:spcPct val="20000"/>
        </a:spcBef>
        <a:spcAft>
          <a:spcPct val="0"/>
        </a:spcAft>
        <a:buChar char="–"/>
        <a:defRPr sz="2800">
          <a:solidFill>
            <a:schemeClr val="tx1"/>
          </a:solidFill>
          <a:latin typeface="+mn-lt"/>
          <a:ea typeface="Geneva" charset="0"/>
        </a:defRPr>
      </a:lvl2pPr>
      <a:lvl3pPr marL="1143000" indent="-228600" algn="l" rtl="0" eaLnBrk="0" fontAlgn="base" hangingPunct="0">
        <a:spcBef>
          <a:spcPct val="20000"/>
        </a:spcBef>
        <a:spcAft>
          <a:spcPct val="0"/>
        </a:spcAft>
        <a:buChar char="•"/>
        <a:defRPr sz="2400">
          <a:solidFill>
            <a:schemeClr val="tx1"/>
          </a:solidFill>
          <a:latin typeface="+mn-lt"/>
          <a:ea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wmf"/><Relationship Id="rId4" Type="http://schemas.openxmlformats.org/officeDocument/2006/relationships/image" Target="../media/image17.wmf"/><Relationship Id="rId5" Type="http://schemas.openxmlformats.org/officeDocument/2006/relationships/image" Target="../media/image18.wmf"/><Relationship Id="rId6" Type="http://schemas.openxmlformats.org/officeDocument/2006/relationships/image" Target="../media/image19.wmf"/><Relationship Id="rId1" Type="http://schemas.openxmlformats.org/officeDocument/2006/relationships/slideLayout" Target="../slideLayouts/slideLayout2.xml"/><Relationship Id="rId2" Type="http://schemas.openxmlformats.org/officeDocument/2006/relationships/image" Target="../media/image15.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4.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jpeg"/><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3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3.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oleObject" Target="../embeddings/Microsoft_Word_97_-_2004_Document1.doc"/><Relationship Id="rId6" Type="http://schemas.openxmlformats.org/officeDocument/2006/relationships/image" Target="../media/image44.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45.w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3.bin"/><Relationship Id="rId5" Type="http://schemas.openxmlformats.org/officeDocument/2006/relationships/image" Target="../media/image46.wmf"/><Relationship Id="rId6" Type="http://schemas.openxmlformats.org/officeDocument/2006/relationships/oleObject" Target="../embeddings/oleObject4.bin"/><Relationship Id="rId7" Type="http://schemas.openxmlformats.org/officeDocument/2006/relationships/image" Target="../media/image47.wmf"/><Relationship Id="rId8" Type="http://schemas.openxmlformats.org/officeDocument/2006/relationships/oleObject" Target="../embeddings/oleObject5.bin"/><Relationship Id="rId9" Type="http://schemas.openxmlformats.org/officeDocument/2006/relationships/image" Target="../media/image48.wmf"/><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6.bin"/><Relationship Id="rId5" Type="http://schemas.openxmlformats.org/officeDocument/2006/relationships/image" Target="../media/image49.wmf"/><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oleObject" Target="../embeddings/Microsoft_Word_97_-_2004_Document2.doc"/><Relationship Id="rId5" Type="http://schemas.openxmlformats.org/officeDocument/2006/relationships/image" Target="../media/image50.emf"/><Relationship Id="rId1" Type="http://schemas.openxmlformats.org/officeDocument/2006/relationships/vmlDrawing" Target="../drawings/vmlDrawing5.vml"/><Relationship Id="rId2"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oleObject" Target="../embeddings/Microsoft_Word_97_-_2004_Document3.doc"/><Relationship Id="rId5" Type="http://schemas.openxmlformats.org/officeDocument/2006/relationships/image" Target="../media/image51.emf"/><Relationship Id="rId1" Type="http://schemas.openxmlformats.org/officeDocument/2006/relationships/vmlDrawing" Target="../drawings/vmlDrawing6.vml"/><Relationship Id="rId2"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9.bin"/><Relationship Id="rId5" Type="http://schemas.openxmlformats.org/officeDocument/2006/relationships/image" Target="../media/image52.wmf"/><Relationship Id="rId1" Type="http://schemas.openxmlformats.org/officeDocument/2006/relationships/vmlDrawing" Target="../drawings/vmlDrawing7.vml"/><Relationship Id="rId2"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10.bin"/><Relationship Id="rId5" Type="http://schemas.openxmlformats.org/officeDocument/2006/relationships/image" Target="../media/image53.emf"/><Relationship Id="rId6" Type="http://schemas.openxmlformats.org/officeDocument/2006/relationships/image" Target="../media/image54.png"/><Relationship Id="rId1" Type="http://schemas.openxmlformats.org/officeDocument/2006/relationships/vmlDrawing" Target="../drawings/vmlDrawing8.vml"/><Relationship Id="rId2"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5.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6.emf"/></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60.png"/><Relationship Id="rId6" Type="http://schemas.openxmlformats.org/officeDocument/2006/relationships/image" Target="../media/image61.png"/><Relationship Id="rId7" Type="http://schemas.openxmlformats.org/officeDocument/2006/relationships/image" Target="../media/image62.png"/><Relationship Id="rId8" Type="http://schemas.openxmlformats.org/officeDocument/2006/relationships/image" Target="../media/image63.png"/><Relationship Id="rId9" Type="http://schemas.openxmlformats.org/officeDocument/2006/relationships/image" Target="../media/image64.png"/><Relationship Id="rId1" Type="http://schemas.openxmlformats.org/officeDocument/2006/relationships/slideLayout" Target="../slideLayouts/slideLayout29.xml"/><Relationship Id="rId2" Type="http://schemas.openxmlformats.org/officeDocument/2006/relationships/image" Target="../media/image5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a:spLocks noGrp="1" noChangeArrowheads="1"/>
          </p:cNvSpPr>
          <p:nvPr>
            <p:ph type="ctrTitle"/>
          </p:nvPr>
        </p:nvSpPr>
        <p:spPr/>
        <p:txBody>
          <a:bodyPr/>
          <a:lstStyle/>
          <a:p>
            <a:pPr eaLnBrk="1" hangingPunct="1"/>
            <a:r>
              <a:rPr lang="en-US">
                <a:latin typeface="Arial" charset="0"/>
              </a:rPr>
              <a:t>Daisyworld</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695325" y="434975"/>
            <a:ext cx="8153400" cy="762000"/>
          </a:xfrm>
        </p:spPr>
        <p:txBody>
          <a:bodyPr/>
          <a:lstStyle/>
          <a:p>
            <a:r>
              <a:rPr lang="en-GB">
                <a:latin typeface="Calibri" charset="0"/>
                <a:ea typeface="Geneva" charset="0"/>
                <a:cs typeface="DejaVu Sans" charset="0"/>
              </a:rPr>
              <a:t>The athmosphere as a dynamic system</a:t>
            </a:r>
          </a:p>
        </p:txBody>
      </p:sp>
      <p:sp>
        <p:nvSpPr>
          <p:cNvPr id="30722" name="Content Placeholder 2"/>
          <p:cNvSpPr>
            <a:spLocks noGrp="1"/>
          </p:cNvSpPr>
          <p:nvPr>
            <p:ph idx="1"/>
          </p:nvPr>
        </p:nvSpPr>
        <p:spPr/>
        <p:txBody>
          <a:bodyPr/>
          <a:lstStyle/>
          <a:p>
            <a:r>
              <a:rPr lang="en-GB">
                <a:latin typeface="Calibri" charset="0"/>
              </a:rPr>
              <a:t>A lifeless planet would have an atmospheric composition determined by physics and chemistry alone, and be close to an equilibrium state.</a:t>
            </a:r>
          </a:p>
          <a:p>
            <a:r>
              <a:rPr lang="en-GB">
                <a:latin typeface="Calibri" charset="0"/>
              </a:rPr>
              <a:t>The atmosphere of a planet with life would depart from a purely chemical and physical equilibrium as life would use the atmosphere as a ready source, depository and transporter of raw materials and waste products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GB">
                <a:latin typeface="Calibri" charset="0"/>
                <a:ea typeface="Geneva" charset="0"/>
                <a:cs typeface="DejaVu Sans" charset="0"/>
              </a:rPr>
              <a:t>Mars and Venus</a:t>
            </a:r>
          </a:p>
        </p:txBody>
      </p:sp>
      <p:sp>
        <p:nvSpPr>
          <p:cNvPr id="31746" name="Content Placeholder 2"/>
          <p:cNvSpPr>
            <a:spLocks noGrp="1"/>
          </p:cNvSpPr>
          <p:nvPr>
            <p:ph idx="1"/>
          </p:nvPr>
        </p:nvSpPr>
        <p:spPr/>
        <p:txBody>
          <a:bodyPr/>
          <a:lstStyle/>
          <a:p>
            <a:r>
              <a:rPr lang="en-GB">
                <a:latin typeface="Calibri" charset="0"/>
              </a:rPr>
              <a:t>Both planets, based on spectroscopic methods, have atmospheres dominated by CO2 and are close to chemical equilibrium.</a:t>
            </a:r>
          </a:p>
          <a:p>
            <a:r>
              <a:rPr lang="en-GB">
                <a:latin typeface="Calibri" charset="0"/>
              </a:rPr>
              <a:t>Differences in temperature and their atmospheres are related to distances from sun.</a:t>
            </a:r>
          </a:p>
          <a:p>
            <a:r>
              <a:rPr lang="en-GB">
                <a:latin typeface="Calibri" charset="0"/>
              </a:rPr>
              <a:t>No evidence of atmospheric imbalances on these planets to indicate the presence of life.</a:t>
            </a:r>
          </a:p>
          <a:p>
            <a:endParaRPr lang="en-GB">
              <a:latin typeface="Calibri"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en-US">
                <a:latin typeface="Calibri" charset="0"/>
              </a:rPr>
              <a:t>Lovelock´s answers</a:t>
            </a:r>
          </a:p>
        </p:txBody>
      </p:sp>
      <p:sp>
        <p:nvSpPr>
          <p:cNvPr id="32770" name="Text Box 4"/>
          <p:cNvSpPr txBox="1">
            <a:spLocks noChangeArrowheads="1"/>
          </p:cNvSpPr>
          <p:nvPr/>
        </p:nvSpPr>
        <p:spPr bwMode="auto">
          <a:xfrm>
            <a:off x="877888" y="1366838"/>
            <a:ext cx="784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spcBef>
                <a:spcPct val="20000"/>
              </a:spcBef>
              <a:buSzPct val="75000"/>
              <a:buFont typeface="Wingdings" charset="0"/>
              <a:buNone/>
            </a:pPr>
            <a:r>
              <a:rPr lang="en-US">
                <a:solidFill>
                  <a:srgbClr val="00005E"/>
                </a:solidFill>
                <a:latin typeface="Calibri" charset="0"/>
                <a:cs typeface="Calibri" charset="0"/>
              </a:rPr>
              <a:t>Earth can</a:t>
            </a:r>
            <a:r>
              <a:rPr lang="ja-JP" altLang="en-US">
                <a:solidFill>
                  <a:srgbClr val="00005E"/>
                </a:solidFill>
                <a:latin typeface="Calibri" charset="0"/>
                <a:cs typeface="Calibri" charset="0"/>
              </a:rPr>
              <a:t>’</a:t>
            </a:r>
            <a:r>
              <a:rPr lang="en-US" altLang="ja-JP">
                <a:solidFill>
                  <a:srgbClr val="00005E"/>
                </a:solidFill>
                <a:latin typeface="Calibri" charset="0"/>
                <a:cs typeface="Calibri" charset="0"/>
              </a:rPr>
              <a:t>t be understood without considering the role of life</a:t>
            </a:r>
            <a:endParaRPr lang="en-US">
              <a:solidFill>
                <a:srgbClr val="00005E"/>
              </a:solidFill>
              <a:latin typeface="Calibri" charset="0"/>
              <a:cs typeface="Calibri" charset="0"/>
            </a:endParaRPr>
          </a:p>
        </p:txBody>
      </p:sp>
      <p:sp>
        <p:nvSpPr>
          <p:cNvPr id="15366" name="Rectangle 6"/>
          <p:cNvSpPr>
            <a:spLocks noChangeArrowheads="1"/>
          </p:cNvSpPr>
          <p:nvPr/>
        </p:nvSpPr>
        <p:spPr bwMode="auto">
          <a:xfrm>
            <a:off x="647700" y="2590800"/>
            <a:ext cx="3619500" cy="1384300"/>
          </a:xfrm>
          <a:prstGeom prst="rect">
            <a:avLst/>
          </a:prstGeom>
          <a:solidFill>
            <a:schemeClr val="accent2">
              <a:lumMod val="20000"/>
              <a:lumOff val="80000"/>
            </a:schemeClr>
          </a:solidFill>
          <a:ln w="9525">
            <a:miter lim="800000"/>
            <a:headEnd/>
            <a:tailEnd/>
          </a:ln>
          <a:effectLst/>
        </p:spPr>
        <p:txBody>
          <a:bodyPr>
            <a:spAutoFit/>
            <a:flatTx/>
          </a:bodyPr>
          <a:lstStyle/>
          <a:p>
            <a:pPr algn="ctr">
              <a:defRPr/>
            </a:pPr>
            <a:r>
              <a:rPr lang="en-US" sz="2800" dirty="0">
                <a:solidFill>
                  <a:schemeClr val="bg2">
                    <a:lumMod val="75000"/>
                  </a:schemeClr>
                </a:solidFill>
                <a:latin typeface="Calibri"/>
                <a:ea typeface="+mn-ea"/>
                <a:cs typeface="Calibri"/>
              </a:rPr>
              <a:t>Abiotic factors</a:t>
            </a:r>
          </a:p>
          <a:p>
            <a:pPr algn="ctr">
              <a:defRPr/>
            </a:pPr>
            <a:r>
              <a:rPr lang="en-US" sz="2800" dirty="0">
                <a:solidFill>
                  <a:schemeClr val="bg2">
                    <a:lumMod val="75000"/>
                  </a:schemeClr>
                </a:solidFill>
                <a:latin typeface="Calibri"/>
                <a:ea typeface="+mn-ea"/>
                <a:cs typeface="Calibri"/>
              </a:rPr>
              <a:t>determine biological possibilities</a:t>
            </a:r>
          </a:p>
        </p:txBody>
      </p:sp>
      <p:sp>
        <p:nvSpPr>
          <p:cNvPr id="32772" name="Text Box 7"/>
          <p:cNvSpPr txBox="1">
            <a:spLocks noChangeArrowheads="1"/>
          </p:cNvSpPr>
          <p:nvPr/>
        </p:nvSpPr>
        <p:spPr bwMode="auto">
          <a:xfrm>
            <a:off x="5643563" y="2559050"/>
            <a:ext cx="3195637" cy="13843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algn="ctr" eaLnBrk="1" hangingPunct="1">
              <a:spcBef>
                <a:spcPct val="50000"/>
              </a:spcBef>
            </a:pPr>
            <a:r>
              <a:rPr lang="en-US" sz="2800">
                <a:solidFill>
                  <a:srgbClr val="0000FF"/>
                </a:solidFill>
                <a:latin typeface="Calibri" charset="0"/>
                <a:cs typeface="Calibri" charset="0"/>
              </a:rPr>
              <a:t>Biotic factors feed back to control abiotic factors</a:t>
            </a:r>
          </a:p>
        </p:txBody>
      </p:sp>
      <p:sp>
        <p:nvSpPr>
          <p:cNvPr id="32773" name="AutoShape 8"/>
          <p:cNvSpPr>
            <a:spLocks noChangeArrowheads="1"/>
          </p:cNvSpPr>
          <p:nvPr/>
        </p:nvSpPr>
        <p:spPr bwMode="auto">
          <a:xfrm>
            <a:off x="4221163" y="3068638"/>
            <a:ext cx="1371600" cy="457200"/>
          </a:xfrm>
          <a:prstGeom prst="leftRightArrow">
            <a:avLst>
              <a:gd name="adj1" fmla="val 50000"/>
              <a:gd name="adj2" fmla="val 60000"/>
            </a:avLst>
          </a:prstGeom>
          <a:solidFill>
            <a:srgbClr val="AE8922"/>
          </a:solidFill>
          <a:ln w="9525">
            <a:solidFill>
              <a:schemeClr val="tx1"/>
            </a:solidFill>
            <a:miter lim="800000"/>
            <a:headEnd/>
            <a:tailEnd/>
          </a:ln>
        </p:spPr>
        <p:txBody>
          <a:bodyPr wrap="none" anchor="ctr"/>
          <a:lstStyle/>
          <a:p>
            <a:endParaRPr lang="pt-BR"/>
          </a:p>
        </p:txBody>
      </p:sp>
      <p:sp>
        <p:nvSpPr>
          <p:cNvPr id="32774" name="Text Box 9"/>
          <p:cNvSpPr txBox="1">
            <a:spLocks noChangeArrowheads="1"/>
          </p:cNvSpPr>
          <p:nvPr/>
        </p:nvSpPr>
        <p:spPr bwMode="auto">
          <a:xfrm>
            <a:off x="461963" y="5387975"/>
            <a:ext cx="1644650" cy="1035050"/>
          </a:xfrm>
          <a:prstGeom prst="rect">
            <a:avLst/>
          </a:prstGeom>
          <a:solidFill>
            <a:srgbClr val="2D922D"/>
          </a:solidFill>
          <a:ln w="28575">
            <a:solidFill>
              <a:srgbClr val="99FF33"/>
            </a:solidFill>
            <a:miter lim="800000"/>
            <a:headEnd/>
            <a:tailEnd/>
          </a:ln>
        </p:spPr>
        <p:txBody>
          <a:bodyPr>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algn="ctr" eaLnBrk="1" hangingPunct="1"/>
            <a:r>
              <a:rPr lang="en-US" sz="2000">
                <a:solidFill>
                  <a:srgbClr val="CCFFCC"/>
                </a:solidFill>
                <a:latin typeface="Calibri" charset="0"/>
                <a:cs typeface="Calibri" charset="0"/>
              </a:rPr>
              <a:t>Increased Planetary</a:t>
            </a:r>
          </a:p>
          <a:p>
            <a:pPr algn="ctr" eaLnBrk="1" hangingPunct="1"/>
            <a:r>
              <a:rPr lang="en-US" sz="2000">
                <a:solidFill>
                  <a:srgbClr val="CCFFCC"/>
                </a:solidFill>
                <a:latin typeface="Calibri" charset="0"/>
                <a:cs typeface="Calibri" charset="0"/>
              </a:rPr>
              <a:t>Temperature</a:t>
            </a:r>
          </a:p>
        </p:txBody>
      </p:sp>
      <p:sp>
        <p:nvSpPr>
          <p:cNvPr id="32775" name="AutoShape 10"/>
          <p:cNvSpPr>
            <a:spLocks noChangeArrowheads="1"/>
          </p:cNvSpPr>
          <p:nvPr/>
        </p:nvSpPr>
        <p:spPr bwMode="auto">
          <a:xfrm>
            <a:off x="2057400" y="5767388"/>
            <a:ext cx="457200" cy="228600"/>
          </a:xfrm>
          <a:prstGeom prst="rightArrow">
            <a:avLst>
              <a:gd name="adj1" fmla="val 50000"/>
              <a:gd name="adj2" fmla="val 50000"/>
            </a:avLst>
          </a:prstGeom>
          <a:solidFill>
            <a:srgbClr val="2D922D"/>
          </a:solidFill>
          <a:ln w="9525">
            <a:solidFill>
              <a:schemeClr val="tx1"/>
            </a:solidFill>
            <a:miter lim="800000"/>
            <a:headEnd/>
            <a:tailEnd/>
          </a:ln>
        </p:spPr>
        <p:txBody>
          <a:bodyPr wrap="none" anchor="ctr"/>
          <a:lstStyle/>
          <a:p>
            <a:endParaRPr lang="pt-BR">
              <a:solidFill>
                <a:srgbClr val="CCFFCC"/>
              </a:solidFill>
              <a:latin typeface="Calibri" charset="0"/>
              <a:cs typeface="Calibri" charset="0"/>
            </a:endParaRPr>
          </a:p>
        </p:txBody>
      </p:sp>
      <p:sp>
        <p:nvSpPr>
          <p:cNvPr id="32776" name="Text Box 11"/>
          <p:cNvSpPr txBox="1">
            <a:spLocks noChangeArrowheads="1"/>
          </p:cNvSpPr>
          <p:nvPr/>
        </p:nvSpPr>
        <p:spPr bwMode="auto">
          <a:xfrm>
            <a:off x="2503488" y="5422900"/>
            <a:ext cx="2362200" cy="1016000"/>
          </a:xfrm>
          <a:prstGeom prst="rect">
            <a:avLst/>
          </a:prstGeom>
          <a:solidFill>
            <a:srgbClr val="2D922D"/>
          </a:solidFill>
          <a:ln w="28575">
            <a:solidFill>
              <a:srgbClr val="99FF33"/>
            </a:solidFill>
            <a:miter lim="800000"/>
            <a:headEnd/>
            <a:tailEnd/>
          </a:ln>
        </p:spPr>
        <p:txBody>
          <a:bodyPr>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algn="ctr" eaLnBrk="1" hangingPunct="1"/>
            <a:r>
              <a:rPr lang="en-US" sz="2000">
                <a:solidFill>
                  <a:srgbClr val="CCFFCC"/>
                </a:solidFill>
                <a:latin typeface="Calibri" charset="0"/>
                <a:cs typeface="Calibri" charset="0"/>
              </a:rPr>
              <a:t>Sparser Vegetation,</a:t>
            </a:r>
          </a:p>
          <a:p>
            <a:pPr algn="ctr" eaLnBrk="1" hangingPunct="1"/>
            <a:r>
              <a:rPr lang="en-US" sz="2000">
                <a:solidFill>
                  <a:srgbClr val="CCFFCC"/>
                </a:solidFill>
                <a:latin typeface="Calibri" charset="0"/>
                <a:cs typeface="Calibri" charset="0"/>
              </a:rPr>
              <a:t> More Desertification</a:t>
            </a:r>
          </a:p>
        </p:txBody>
      </p:sp>
      <p:sp>
        <p:nvSpPr>
          <p:cNvPr id="32777" name="AutoShape 12"/>
          <p:cNvSpPr>
            <a:spLocks noChangeArrowheads="1"/>
          </p:cNvSpPr>
          <p:nvPr/>
        </p:nvSpPr>
        <p:spPr bwMode="auto">
          <a:xfrm>
            <a:off x="4886325" y="5843588"/>
            <a:ext cx="457200" cy="228600"/>
          </a:xfrm>
          <a:prstGeom prst="rightArrow">
            <a:avLst>
              <a:gd name="adj1" fmla="val 50000"/>
              <a:gd name="adj2" fmla="val 50000"/>
            </a:avLst>
          </a:prstGeom>
          <a:solidFill>
            <a:srgbClr val="2D922D"/>
          </a:solidFill>
          <a:ln w="9525">
            <a:solidFill>
              <a:schemeClr val="tx1"/>
            </a:solidFill>
            <a:miter lim="800000"/>
            <a:headEnd/>
            <a:tailEnd/>
          </a:ln>
        </p:spPr>
        <p:txBody>
          <a:bodyPr wrap="none" anchor="ctr"/>
          <a:lstStyle/>
          <a:p>
            <a:endParaRPr lang="pt-BR">
              <a:solidFill>
                <a:srgbClr val="CCFFCC"/>
              </a:solidFill>
              <a:latin typeface="Calibri" charset="0"/>
              <a:cs typeface="Calibri" charset="0"/>
            </a:endParaRPr>
          </a:p>
        </p:txBody>
      </p:sp>
      <p:sp>
        <p:nvSpPr>
          <p:cNvPr id="32778" name="Text Box 13"/>
          <p:cNvSpPr txBox="1">
            <a:spLocks noChangeArrowheads="1"/>
          </p:cNvSpPr>
          <p:nvPr/>
        </p:nvSpPr>
        <p:spPr bwMode="auto">
          <a:xfrm>
            <a:off x="5343525" y="5397500"/>
            <a:ext cx="1447800" cy="1035050"/>
          </a:xfrm>
          <a:prstGeom prst="rect">
            <a:avLst/>
          </a:prstGeom>
          <a:solidFill>
            <a:srgbClr val="2D922D"/>
          </a:solidFill>
          <a:ln w="28575">
            <a:solidFill>
              <a:srgbClr val="99FF33"/>
            </a:solidFill>
            <a:miter lim="800000"/>
            <a:headEnd/>
            <a:tailEnd/>
          </a:ln>
        </p:spPr>
        <p:txBody>
          <a:bodyPr>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algn="ctr" eaLnBrk="1" hangingPunct="1"/>
            <a:r>
              <a:rPr lang="en-US" sz="2000">
                <a:solidFill>
                  <a:srgbClr val="CCFFCC"/>
                </a:solidFill>
                <a:latin typeface="Calibri" charset="0"/>
                <a:cs typeface="Calibri" charset="0"/>
              </a:rPr>
              <a:t>Increased Planetary Albedo</a:t>
            </a:r>
          </a:p>
        </p:txBody>
      </p:sp>
      <p:sp>
        <p:nvSpPr>
          <p:cNvPr id="32779" name="Text Box 14"/>
          <p:cNvSpPr txBox="1">
            <a:spLocks noChangeArrowheads="1"/>
          </p:cNvSpPr>
          <p:nvPr/>
        </p:nvSpPr>
        <p:spPr bwMode="auto">
          <a:xfrm>
            <a:off x="7294563" y="5402263"/>
            <a:ext cx="1628775" cy="1016000"/>
          </a:xfrm>
          <a:prstGeom prst="rect">
            <a:avLst/>
          </a:prstGeom>
          <a:solidFill>
            <a:srgbClr val="2D922D"/>
          </a:solidFill>
          <a:ln w="28575">
            <a:solidFill>
              <a:srgbClr val="99FF33"/>
            </a:solidFill>
            <a:miter lim="800000"/>
            <a:headEnd/>
            <a:tailEnd/>
          </a:ln>
        </p:spPr>
        <p:txBody>
          <a:bodyPr>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algn="ctr" eaLnBrk="1" hangingPunct="1"/>
            <a:r>
              <a:rPr lang="en-US" sz="2000">
                <a:solidFill>
                  <a:srgbClr val="CCFFCC"/>
                </a:solidFill>
                <a:latin typeface="Calibri" charset="0"/>
                <a:cs typeface="Calibri" charset="0"/>
              </a:rPr>
              <a:t>Reduced </a:t>
            </a:r>
          </a:p>
          <a:p>
            <a:pPr algn="ctr" eaLnBrk="1" hangingPunct="1"/>
            <a:r>
              <a:rPr lang="en-US" sz="2000">
                <a:solidFill>
                  <a:srgbClr val="CCFFCC"/>
                </a:solidFill>
                <a:latin typeface="Calibri" charset="0"/>
                <a:cs typeface="Calibri" charset="0"/>
              </a:rPr>
              <a:t>Planetary</a:t>
            </a:r>
          </a:p>
          <a:p>
            <a:pPr algn="ctr" eaLnBrk="1" hangingPunct="1"/>
            <a:r>
              <a:rPr lang="en-US" sz="2000">
                <a:solidFill>
                  <a:srgbClr val="CCFFCC"/>
                </a:solidFill>
                <a:latin typeface="Calibri" charset="0"/>
                <a:cs typeface="Calibri" charset="0"/>
              </a:rPr>
              <a:t>Temperature</a:t>
            </a:r>
          </a:p>
        </p:txBody>
      </p:sp>
      <p:sp>
        <p:nvSpPr>
          <p:cNvPr id="32780" name="AutoShape 15"/>
          <p:cNvSpPr>
            <a:spLocks noChangeArrowheads="1"/>
          </p:cNvSpPr>
          <p:nvPr/>
        </p:nvSpPr>
        <p:spPr bwMode="auto">
          <a:xfrm>
            <a:off x="6791325" y="5822950"/>
            <a:ext cx="457200" cy="228600"/>
          </a:xfrm>
          <a:prstGeom prst="rightArrow">
            <a:avLst>
              <a:gd name="adj1" fmla="val 50000"/>
              <a:gd name="adj2" fmla="val 50000"/>
            </a:avLst>
          </a:prstGeom>
          <a:solidFill>
            <a:srgbClr val="2D922D"/>
          </a:solidFill>
          <a:ln w="9525">
            <a:solidFill>
              <a:schemeClr val="tx1"/>
            </a:solidFill>
            <a:miter lim="800000"/>
            <a:headEnd/>
            <a:tailEnd/>
          </a:ln>
        </p:spPr>
        <p:txBody>
          <a:bodyPr wrap="none" anchor="ctr"/>
          <a:lstStyle/>
          <a:p>
            <a:endParaRPr lang="pt-BR">
              <a:solidFill>
                <a:srgbClr val="CCFFCC"/>
              </a:solidFill>
              <a:latin typeface="Calibri" charset="0"/>
              <a:cs typeface="Calibri"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Great oxidation</a:t>
            </a:r>
            <a:endParaRPr lang="en-GB" dirty="0"/>
          </a:p>
        </p:txBody>
      </p:sp>
      <p:pic>
        <p:nvPicPr>
          <p:cNvPr id="3" name="Picture 2"/>
          <p:cNvPicPr>
            <a:picLocks noChangeAspect="1"/>
          </p:cNvPicPr>
          <p:nvPr/>
        </p:nvPicPr>
        <p:blipFill>
          <a:blip r:embed="rId2"/>
          <a:stretch>
            <a:fillRect/>
          </a:stretch>
        </p:blipFill>
        <p:spPr>
          <a:xfrm>
            <a:off x="545686" y="1152503"/>
            <a:ext cx="7834270" cy="3823870"/>
          </a:xfrm>
          <a:prstGeom prst="rect">
            <a:avLst/>
          </a:prstGeom>
        </p:spPr>
      </p:pic>
      <p:sp>
        <p:nvSpPr>
          <p:cNvPr id="4" name="Rectangle 3"/>
          <p:cNvSpPr/>
          <p:nvPr/>
        </p:nvSpPr>
        <p:spPr>
          <a:xfrm>
            <a:off x="613364" y="5113998"/>
            <a:ext cx="8334463" cy="1477328"/>
          </a:xfrm>
          <a:prstGeom prst="rect">
            <a:avLst/>
          </a:prstGeom>
          <a:solidFill>
            <a:schemeClr val="accent6">
              <a:lumMod val="20000"/>
              <a:lumOff val="80000"/>
            </a:schemeClr>
          </a:solidFill>
        </p:spPr>
        <p:txBody>
          <a:bodyPr wrap="square">
            <a:spAutoFit/>
          </a:bodyPr>
          <a:lstStyle/>
          <a:p>
            <a:r>
              <a:rPr lang="en-GB" sz="1800" dirty="0" smtClean="0">
                <a:solidFill>
                  <a:schemeClr val="bg2">
                    <a:lumMod val="50000"/>
                  </a:schemeClr>
                </a:solidFill>
                <a:latin typeface="Calibri"/>
                <a:cs typeface="Calibri"/>
              </a:rPr>
              <a:t>Stage </a:t>
            </a:r>
            <a:r>
              <a:rPr lang="en-GB" sz="1800" dirty="0">
                <a:solidFill>
                  <a:schemeClr val="bg2">
                    <a:lumMod val="50000"/>
                  </a:schemeClr>
                </a:solidFill>
                <a:latin typeface="Calibri"/>
                <a:cs typeface="Calibri"/>
              </a:rPr>
              <a:t>1 (3.85–2.45 </a:t>
            </a:r>
            <a:r>
              <a:rPr lang="en-GB" sz="1800" dirty="0" err="1">
                <a:solidFill>
                  <a:schemeClr val="bg2">
                    <a:lumMod val="50000"/>
                  </a:schemeClr>
                </a:solidFill>
                <a:latin typeface="Calibri"/>
                <a:cs typeface="Calibri"/>
              </a:rPr>
              <a:t>Ga</a:t>
            </a:r>
            <a:r>
              <a:rPr lang="en-GB" sz="1800" dirty="0">
                <a:solidFill>
                  <a:schemeClr val="bg2">
                    <a:lumMod val="50000"/>
                  </a:schemeClr>
                </a:solidFill>
                <a:latin typeface="Calibri"/>
                <a:cs typeface="Calibri"/>
              </a:rPr>
              <a:t>): Practically no O2 in the atmosphere. </a:t>
            </a:r>
            <a:endParaRPr lang="en-GB" sz="1800" dirty="0" smtClean="0">
              <a:solidFill>
                <a:schemeClr val="bg2">
                  <a:lumMod val="50000"/>
                </a:schemeClr>
              </a:solidFill>
              <a:latin typeface="Calibri"/>
              <a:cs typeface="Calibri"/>
            </a:endParaRPr>
          </a:p>
          <a:p>
            <a:r>
              <a:rPr lang="en-GB" sz="1800" dirty="0" smtClean="0">
                <a:solidFill>
                  <a:schemeClr val="bg2">
                    <a:lumMod val="50000"/>
                  </a:schemeClr>
                </a:solidFill>
                <a:latin typeface="Calibri"/>
                <a:cs typeface="Calibri"/>
              </a:rPr>
              <a:t>Stage </a:t>
            </a:r>
            <a:r>
              <a:rPr lang="en-GB" sz="1800" dirty="0">
                <a:solidFill>
                  <a:schemeClr val="bg2">
                    <a:lumMod val="50000"/>
                  </a:schemeClr>
                </a:solidFill>
                <a:latin typeface="Calibri"/>
                <a:cs typeface="Calibri"/>
              </a:rPr>
              <a:t>2 (2.45–1.85 </a:t>
            </a:r>
            <a:r>
              <a:rPr lang="en-GB" sz="1800" dirty="0" err="1">
                <a:solidFill>
                  <a:schemeClr val="bg2">
                    <a:lumMod val="50000"/>
                  </a:schemeClr>
                </a:solidFill>
                <a:latin typeface="Calibri"/>
                <a:cs typeface="Calibri"/>
              </a:rPr>
              <a:t>Ga</a:t>
            </a:r>
            <a:r>
              <a:rPr lang="en-GB" sz="1800" dirty="0">
                <a:solidFill>
                  <a:schemeClr val="bg2">
                    <a:lumMod val="50000"/>
                  </a:schemeClr>
                </a:solidFill>
                <a:latin typeface="Calibri"/>
                <a:cs typeface="Calibri"/>
              </a:rPr>
              <a:t>): O2 produced, but absorbed in oceans &amp; seabed rock. </a:t>
            </a:r>
            <a:endParaRPr lang="en-GB" sz="1800" dirty="0" smtClean="0">
              <a:solidFill>
                <a:schemeClr val="bg2">
                  <a:lumMod val="50000"/>
                </a:schemeClr>
              </a:solidFill>
              <a:latin typeface="Calibri"/>
              <a:cs typeface="Calibri"/>
            </a:endParaRPr>
          </a:p>
          <a:p>
            <a:r>
              <a:rPr lang="en-GB" sz="1800" dirty="0" smtClean="0">
                <a:solidFill>
                  <a:schemeClr val="bg2">
                    <a:lumMod val="50000"/>
                  </a:schemeClr>
                </a:solidFill>
                <a:latin typeface="Calibri"/>
                <a:cs typeface="Calibri"/>
              </a:rPr>
              <a:t>Stage </a:t>
            </a:r>
            <a:r>
              <a:rPr lang="en-GB" sz="1800" dirty="0">
                <a:solidFill>
                  <a:schemeClr val="bg2">
                    <a:lumMod val="50000"/>
                  </a:schemeClr>
                </a:solidFill>
                <a:latin typeface="Calibri"/>
                <a:cs typeface="Calibri"/>
              </a:rPr>
              <a:t>3 (1.85–0.85 </a:t>
            </a:r>
            <a:r>
              <a:rPr lang="en-GB" sz="1800" dirty="0" err="1">
                <a:solidFill>
                  <a:schemeClr val="bg2">
                    <a:lumMod val="50000"/>
                  </a:schemeClr>
                </a:solidFill>
                <a:latin typeface="Calibri"/>
                <a:cs typeface="Calibri"/>
              </a:rPr>
              <a:t>Ga</a:t>
            </a:r>
            <a:r>
              <a:rPr lang="en-GB" sz="1800" dirty="0">
                <a:solidFill>
                  <a:schemeClr val="bg2">
                    <a:lumMod val="50000"/>
                  </a:schemeClr>
                </a:solidFill>
                <a:latin typeface="Calibri"/>
                <a:cs typeface="Calibri"/>
              </a:rPr>
              <a:t>): O2 starts to gas out of the oceans, but is absorbed by land surfaces. </a:t>
            </a:r>
            <a:endParaRPr lang="en-GB" sz="1800" dirty="0" smtClean="0">
              <a:solidFill>
                <a:schemeClr val="bg2">
                  <a:lumMod val="50000"/>
                </a:schemeClr>
              </a:solidFill>
              <a:latin typeface="Calibri"/>
              <a:cs typeface="Calibri"/>
            </a:endParaRPr>
          </a:p>
          <a:p>
            <a:r>
              <a:rPr lang="en-GB" sz="1800" dirty="0" smtClean="0">
                <a:solidFill>
                  <a:schemeClr val="bg2">
                    <a:lumMod val="50000"/>
                  </a:schemeClr>
                </a:solidFill>
                <a:latin typeface="Calibri"/>
                <a:cs typeface="Calibri"/>
              </a:rPr>
              <a:t>Stages </a:t>
            </a:r>
            <a:r>
              <a:rPr lang="en-GB" sz="1800" dirty="0">
                <a:solidFill>
                  <a:schemeClr val="bg2">
                    <a:lumMod val="50000"/>
                  </a:schemeClr>
                </a:solidFill>
                <a:latin typeface="Calibri"/>
                <a:cs typeface="Calibri"/>
              </a:rPr>
              <a:t>4 &amp; 5 (0.85–present): O2 sinks filled and the gas accumulates</a:t>
            </a:r>
            <a:r>
              <a:rPr lang="en-GB" sz="1800" dirty="0" smtClean="0">
                <a:solidFill>
                  <a:schemeClr val="bg2">
                    <a:lumMod val="50000"/>
                  </a:schemeClr>
                </a:solidFill>
                <a:latin typeface="Calibri"/>
                <a:cs typeface="Calibri"/>
              </a:rPr>
              <a:t>.</a:t>
            </a:r>
            <a:endParaRPr lang="en-GB" sz="1800" dirty="0">
              <a:solidFill>
                <a:schemeClr val="bg2">
                  <a:lumMod val="50000"/>
                </a:schemeClr>
              </a:solidFill>
              <a:latin typeface="Calibri"/>
              <a:cs typeface="Calibri"/>
            </a:endParaRPr>
          </a:p>
        </p:txBody>
      </p:sp>
    </p:spTree>
    <p:extLst>
      <p:ext uri="{BB962C8B-B14F-4D97-AF65-F5344CB8AC3E}">
        <p14:creationId xmlns:p14="http://schemas.microsoft.com/office/powerpoint/2010/main" val="3279516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AutoShape 1101"/>
          <p:cNvSpPr>
            <a:spLocks noChangeArrowheads="1"/>
          </p:cNvSpPr>
          <p:nvPr/>
        </p:nvSpPr>
        <p:spPr bwMode="auto">
          <a:xfrm>
            <a:off x="6400800" y="1143000"/>
            <a:ext cx="2743200" cy="5638800"/>
          </a:xfrm>
          <a:prstGeom prst="roundRect">
            <a:avLst>
              <a:gd name="adj" fmla="val 16667"/>
            </a:avLst>
          </a:prstGeom>
          <a:solidFill>
            <a:schemeClr val="accent1"/>
          </a:solidFill>
          <a:ln w="9525">
            <a:solidFill>
              <a:schemeClr val="tx1"/>
            </a:solidFill>
            <a:miter lim="800000"/>
            <a:headEnd type="none" w="sm" len="sm"/>
            <a:tailEnd type="none" w="sm" len="sm"/>
          </a:ln>
        </p:spPr>
        <p:txBody>
          <a:bodyPr wrap="none" anchor="ctr"/>
          <a:lstStyle/>
          <a:p>
            <a:endParaRPr lang="pt-BR"/>
          </a:p>
        </p:txBody>
      </p:sp>
      <p:sp>
        <p:nvSpPr>
          <p:cNvPr id="33794" name="Rectangle 1026"/>
          <p:cNvSpPr>
            <a:spLocks noGrp="1" noChangeArrowheads="1"/>
          </p:cNvSpPr>
          <p:nvPr>
            <p:ph type="title"/>
          </p:nvPr>
        </p:nvSpPr>
        <p:spPr>
          <a:xfrm>
            <a:off x="663575" y="398463"/>
            <a:ext cx="8239125" cy="784225"/>
          </a:xfrm>
        </p:spPr>
        <p:txBody>
          <a:bodyPr/>
          <a:lstStyle/>
          <a:p>
            <a:pPr eaLnBrk="1" hangingPunct="1"/>
            <a:r>
              <a:rPr lang="en-US">
                <a:latin typeface="Calibri" charset="0"/>
                <a:ea typeface="Geneva" charset="0"/>
                <a:cs typeface="DejaVu Sans" charset="0"/>
              </a:rPr>
              <a:t>Gaia Hypothesis</a:t>
            </a:r>
          </a:p>
        </p:txBody>
      </p:sp>
      <p:sp>
        <p:nvSpPr>
          <p:cNvPr id="32771" name="Rectangle 1027"/>
          <p:cNvSpPr>
            <a:spLocks noGrp="1" noChangeArrowheads="1"/>
          </p:cNvSpPr>
          <p:nvPr>
            <p:ph type="body" idx="1"/>
          </p:nvPr>
        </p:nvSpPr>
        <p:spPr>
          <a:xfrm>
            <a:off x="654050" y="1398588"/>
            <a:ext cx="5724525" cy="4894262"/>
          </a:xfrm>
          <a:solidFill>
            <a:schemeClr val="accent2">
              <a:lumMod val="20000"/>
              <a:lumOff val="80000"/>
            </a:schemeClr>
          </a:solidFill>
        </p:spPr>
        <p:txBody>
          <a:bodyPr/>
          <a:lstStyle/>
          <a:p>
            <a:pPr eaLnBrk="1" hangingPunct="1">
              <a:lnSpc>
                <a:spcPct val="90000"/>
              </a:lnSpc>
              <a:buFont typeface="Wingdings" charset="0"/>
              <a:buNone/>
              <a:defRPr/>
            </a:pPr>
            <a:r>
              <a:rPr lang="en-US" sz="2400" dirty="0">
                <a:solidFill>
                  <a:srgbClr val="00005E"/>
                </a:solidFill>
                <a:latin typeface="Calibri" charset="0"/>
                <a:cs typeface="+mn-cs"/>
              </a:rPr>
              <a:t>Organisms have a significant influence on their environment</a:t>
            </a:r>
          </a:p>
          <a:p>
            <a:pPr eaLnBrk="1" hangingPunct="1">
              <a:lnSpc>
                <a:spcPct val="90000"/>
              </a:lnSpc>
              <a:defRPr/>
            </a:pPr>
            <a:endParaRPr lang="en-US" sz="2400" dirty="0">
              <a:solidFill>
                <a:srgbClr val="00005E"/>
              </a:solidFill>
              <a:latin typeface="Calibri" charset="0"/>
              <a:cs typeface="+mn-cs"/>
            </a:endParaRPr>
          </a:p>
          <a:p>
            <a:pPr eaLnBrk="1" hangingPunct="1">
              <a:lnSpc>
                <a:spcPct val="90000"/>
              </a:lnSpc>
              <a:buFont typeface="Wingdings" charset="0"/>
              <a:buNone/>
              <a:defRPr/>
            </a:pPr>
            <a:r>
              <a:rPr lang="en-US" sz="2400" dirty="0">
                <a:solidFill>
                  <a:srgbClr val="00005E"/>
                </a:solidFill>
                <a:latin typeface="Calibri" charset="0"/>
                <a:cs typeface="+mn-cs"/>
              </a:rPr>
              <a:t>Species of organisms that affect environment in a way to optimize their fitness leave more of the same – compare with natural selection.</a:t>
            </a:r>
          </a:p>
          <a:p>
            <a:pPr eaLnBrk="1" hangingPunct="1">
              <a:lnSpc>
                <a:spcPct val="90000"/>
              </a:lnSpc>
              <a:defRPr/>
            </a:pPr>
            <a:endParaRPr lang="en-US" sz="2400" dirty="0">
              <a:solidFill>
                <a:srgbClr val="00005E"/>
              </a:solidFill>
              <a:latin typeface="Calibri" charset="0"/>
              <a:cs typeface="+mn-cs"/>
            </a:endParaRPr>
          </a:p>
          <a:p>
            <a:pPr eaLnBrk="1" hangingPunct="1">
              <a:lnSpc>
                <a:spcPct val="90000"/>
              </a:lnSpc>
              <a:buFont typeface="Wingdings" charset="0"/>
              <a:buNone/>
              <a:defRPr/>
            </a:pPr>
            <a:r>
              <a:rPr lang="en-US" sz="2400" dirty="0">
                <a:solidFill>
                  <a:srgbClr val="00005E"/>
                </a:solidFill>
                <a:latin typeface="Calibri" charset="0"/>
                <a:cs typeface="+mn-cs"/>
              </a:rPr>
              <a:t>Life and environment evolve as a single system – not only the species evolve, but the environment that favors the dominant species is sustained</a:t>
            </a:r>
          </a:p>
        </p:txBody>
      </p:sp>
      <p:grpSp>
        <p:nvGrpSpPr>
          <p:cNvPr id="33796" name="Group 1028"/>
          <p:cNvGrpSpPr>
            <a:grpSpLocks/>
          </p:cNvGrpSpPr>
          <p:nvPr/>
        </p:nvGrpSpPr>
        <p:grpSpPr bwMode="auto">
          <a:xfrm>
            <a:off x="6553200" y="1524000"/>
            <a:ext cx="2438400" cy="2286000"/>
            <a:chOff x="336" y="2064"/>
            <a:chExt cx="1680" cy="1488"/>
          </a:xfrm>
        </p:grpSpPr>
        <p:sp>
          <p:nvSpPr>
            <p:cNvPr id="33861" name="Oval 1029"/>
            <p:cNvSpPr>
              <a:spLocks noChangeArrowheads="1"/>
            </p:cNvSpPr>
            <p:nvPr/>
          </p:nvSpPr>
          <p:spPr bwMode="auto">
            <a:xfrm>
              <a:off x="336" y="2064"/>
              <a:ext cx="1680" cy="1488"/>
            </a:xfrm>
            <a:prstGeom prst="ellipse">
              <a:avLst/>
            </a:prstGeom>
            <a:solidFill>
              <a:srgbClr val="336600"/>
            </a:solidFill>
            <a:ln w="9525">
              <a:solidFill>
                <a:schemeClr val="tx1"/>
              </a:solidFill>
              <a:miter lim="800000"/>
              <a:headEnd type="none" w="sm" len="sm"/>
              <a:tailEnd type="none" w="sm" len="sm"/>
            </a:ln>
          </p:spPr>
          <p:txBody>
            <a:bodyPr wrap="none" anchor="ctr"/>
            <a:lstStyle/>
            <a:p>
              <a:endParaRPr lang="pt-BR"/>
            </a:p>
          </p:txBody>
        </p:sp>
        <p:pic>
          <p:nvPicPr>
            <p:cNvPr id="33862" name="Picture 1030" descr="C:\Program Files\Common Files\Microsoft Shared\Clipart\cagcat50\AN02479_.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8" y="2496"/>
              <a:ext cx="624"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63" name="Picture 1031" descr="C:\Program Files\Common Files\Microsoft Shared\Clipart\cagcat50\NA01441_.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 y="2112"/>
              <a:ext cx="941" cy="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64" name="Picture 1032" descr="C:\Program Files\Common Files\Microsoft Shared\Clipart\cagcat50\AN02542_.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 y="2976"/>
              <a:ext cx="480"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65" name="Picture 1033" descr="C:\Program Files\Common Files\Microsoft Shared\Clipart\cagcat50\AN01124_.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 y="2256"/>
              <a:ext cx="513"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66" name="Picture 1034" descr="C:\Program Files\Common Files\Microsoft Shared\Clipart\cagcat50\AN02097_.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2688"/>
              <a:ext cx="49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3797" name="Group 1099"/>
          <p:cNvGrpSpPr>
            <a:grpSpLocks/>
          </p:cNvGrpSpPr>
          <p:nvPr/>
        </p:nvGrpSpPr>
        <p:grpSpPr bwMode="auto">
          <a:xfrm>
            <a:off x="6672263" y="4419600"/>
            <a:ext cx="2166937" cy="2138363"/>
            <a:chOff x="4155" y="2638"/>
            <a:chExt cx="1536" cy="1395"/>
          </a:xfrm>
        </p:grpSpPr>
        <p:sp>
          <p:nvSpPr>
            <p:cNvPr id="33799" name="Freeform 1037"/>
            <p:cNvSpPr>
              <a:spLocks/>
            </p:cNvSpPr>
            <p:nvPr/>
          </p:nvSpPr>
          <p:spPr bwMode="auto">
            <a:xfrm>
              <a:off x="4155" y="2638"/>
              <a:ext cx="1536" cy="1395"/>
            </a:xfrm>
            <a:custGeom>
              <a:avLst/>
              <a:gdLst>
                <a:gd name="T0" fmla="*/ 177 w 3071"/>
                <a:gd name="T1" fmla="*/ 5 h 2791"/>
                <a:gd name="T2" fmla="*/ 189 w 3071"/>
                <a:gd name="T3" fmla="*/ 6 h 2791"/>
                <a:gd name="T4" fmla="*/ 208 w 3071"/>
                <a:gd name="T5" fmla="*/ 5 h 2791"/>
                <a:gd name="T6" fmla="*/ 226 w 3071"/>
                <a:gd name="T7" fmla="*/ 5 h 2791"/>
                <a:gd name="T8" fmla="*/ 245 w 3071"/>
                <a:gd name="T9" fmla="*/ 5 h 2791"/>
                <a:gd name="T10" fmla="*/ 264 w 3071"/>
                <a:gd name="T11" fmla="*/ 6 h 2791"/>
                <a:gd name="T12" fmla="*/ 282 w 3071"/>
                <a:gd name="T13" fmla="*/ 7 h 2791"/>
                <a:gd name="T14" fmla="*/ 301 w 3071"/>
                <a:gd name="T15" fmla="*/ 8 h 2791"/>
                <a:gd name="T16" fmla="*/ 323 w 3071"/>
                <a:gd name="T17" fmla="*/ 7 h 2791"/>
                <a:gd name="T18" fmla="*/ 346 w 3071"/>
                <a:gd name="T19" fmla="*/ 5 h 2791"/>
                <a:gd name="T20" fmla="*/ 369 w 3071"/>
                <a:gd name="T21" fmla="*/ 4 h 2791"/>
                <a:gd name="T22" fmla="*/ 379 w 3071"/>
                <a:gd name="T23" fmla="*/ 33 h 2791"/>
                <a:gd name="T24" fmla="*/ 382 w 3071"/>
                <a:gd name="T25" fmla="*/ 63 h 2791"/>
                <a:gd name="T26" fmla="*/ 379 w 3071"/>
                <a:gd name="T27" fmla="*/ 117 h 2791"/>
                <a:gd name="T28" fmla="*/ 377 w 3071"/>
                <a:gd name="T29" fmla="*/ 145 h 2791"/>
                <a:gd name="T30" fmla="*/ 381 w 3071"/>
                <a:gd name="T31" fmla="*/ 165 h 2791"/>
                <a:gd name="T32" fmla="*/ 382 w 3071"/>
                <a:gd name="T33" fmla="*/ 181 h 2791"/>
                <a:gd name="T34" fmla="*/ 381 w 3071"/>
                <a:gd name="T35" fmla="*/ 202 h 2791"/>
                <a:gd name="T36" fmla="*/ 382 w 3071"/>
                <a:gd name="T37" fmla="*/ 230 h 2791"/>
                <a:gd name="T38" fmla="*/ 383 w 3071"/>
                <a:gd name="T39" fmla="*/ 258 h 2791"/>
                <a:gd name="T40" fmla="*/ 381 w 3071"/>
                <a:gd name="T41" fmla="*/ 288 h 2791"/>
                <a:gd name="T42" fmla="*/ 378 w 3071"/>
                <a:gd name="T43" fmla="*/ 316 h 2791"/>
                <a:gd name="T44" fmla="*/ 381 w 3071"/>
                <a:gd name="T45" fmla="*/ 342 h 2791"/>
                <a:gd name="T46" fmla="*/ 367 w 3071"/>
                <a:gd name="T47" fmla="*/ 345 h 2791"/>
                <a:gd name="T48" fmla="*/ 349 w 3071"/>
                <a:gd name="T49" fmla="*/ 344 h 2791"/>
                <a:gd name="T50" fmla="*/ 332 w 3071"/>
                <a:gd name="T51" fmla="*/ 346 h 2791"/>
                <a:gd name="T52" fmla="*/ 321 w 3071"/>
                <a:gd name="T53" fmla="*/ 348 h 2791"/>
                <a:gd name="T54" fmla="*/ 312 w 3071"/>
                <a:gd name="T55" fmla="*/ 347 h 2791"/>
                <a:gd name="T56" fmla="*/ 304 w 3071"/>
                <a:gd name="T57" fmla="*/ 347 h 2791"/>
                <a:gd name="T58" fmla="*/ 293 w 3071"/>
                <a:gd name="T59" fmla="*/ 346 h 2791"/>
                <a:gd name="T60" fmla="*/ 278 w 3071"/>
                <a:gd name="T61" fmla="*/ 344 h 2791"/>
                <a:gd name="T62" fmla="*/ 263 w 3071"/>
                <a:gd name="T63" fmla="*/ 342 h 2791"/>
                <a:gd name="T64" fmla="*/ 213 w 3071"/>
                <a:gd name="T65" fmla="*/ 348 h 2791"/>
                <a:gd name="T66" fmla="*/ 202 w 3071"/>
                <a:gd name="T67" fmla="*/ 346 h 2791"/>
                <a:gd name="T68" fmla="*/ 188 w 3071"/>
                <a:gd name="T69" fmla="*/ 344 h 2791"/>
                <a:gd name="T70" fmla="*/ 171 w 3071"/>
                <a:gd name="T71" fmla="*/ 342 h 2791"/>
                <a:gd name="T72" fmla="*/ 154 w 3071"/>
                <a:gd name="T73" fmla="*/ 341 h 2791"/>
                <a:gd name="T74" fmla="*/ 110 w 3071"/>
                <a:gd name="T75" fmla="*/ 343 h 2791"/>
                <a:gd name="T76" fmla="*/ 3 w 3071"/>
                <a:gd name="T77" fmla="*/ 332 h 2791"/>
                <a:gd name="T78" fmla="*/ 6 w 3071"/>
                <a:gd name="T79" fmla="*/ 303 h 2791"/>
                <a:gd name="T80" fmla="*/ 1 w 3071"/>
                <a:gd name="T81" fmla="*/ 270 h 2791"/>
                <a:gd name="T82" fmla="*/ 2 w 3071"/>
                <a:gd name="T83" fmla="*/ 236 h 2791"/>
                <a:gd name="T84" fmla="*/ 6 w 3071"/>
                <a:gd name="T85" fmla="*/ 186 h 2791"/>
                <a:gd name="T86" fmla="*/ 4 w 3071"/>
                <a:gd name="T87" fmla="*/ 158 h 2791"/>
                <a:gd name="T88" fmla="*/ 3 w 3071"/>
                <a:gd name="T89" fmla="*/ 141 h 2791"/>
                <a:gd name="T90" fmla="*/ 2 w 3071"/>
                <a:gd name="T91" fmla="*/ 124 h 2791"/>
                <a:gd name="T92" fmla="*/ 3 w 3071"/>
                <a:gd name="T93" fmla="*/ 99 h 2791"/>
                <a:gd name="T94" fmla="*/ 9 w 3071"/>
                <a:gd name="T95" fmla="*/ 68 h 2791"/>
                <a:gd name="T96" fmla="*/ 4 w 3071"/>
                <a:gd name="T97" fmla="*/ 39 h 2791"/>
                <a:gd name="T98" fmla="*/ 2 w 3071"/>
                <a:gd name="T99" fmla="*/ 13 h 2791"/>
                <a:gd name="T100" fmla="*/ 14 w 3071"/>
                <a:gd name="T101" fmla="*/ 4 h 2791"/>
                <a:gd name="T102" fmla="*/ 43 w 3071"/>
                <a:gd name="T103" fmla="*/ 3 h 2791"/>
                <a:gd name="T104" fmla="*/ 72 w 3071"/>
                <a:gd name="T105" fmla="*/ 4 h 2791"/>
                <a:gd name="T106" fmla="*/ 99 w 3071"/>
                <a:gd name="T107" fmla="*/ 5 h 2791"/>
                <a:gd name="T108" fmla="*/ 116 w 3071"/>
                <a:gd name="T109" fmla="*/ 3 h 2791"/>
                <a:gd name="T110" fmla="*/ 133 w 3071"/>
                <a:gd name="T111" fmla="*/ 0 h 2791"/>
                <a:gd name="T112" fmla="*/ 151 w 3071"/>
                <a:gd name="T113" fmla="*/ 0 h 27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071"/>
                <a:gd name="T172" fmla="*/ 0 h 2791"/>
                <a:gd name="T173" fmla="*/ 3071 w 3071"/>
                <a:gd name="T174" fmla="*/ 2791 h 279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071" h="2791">
                  <a:moveTo>
                    <a:pt x="1339" y="35"/>
                  </a:moveTo>
                  <a:lnTo>
                    <a:pt x="1358" y="36"/>
                  </a:lnTo>
                  <a:lnTo>
                    <a:pt x="1376" y="38"/>
                  </a:lnTo>
                  <a:lnTo>
                    <a:pt x="1393" y="40"/>
                  </a:lnTo>
                  <a:lnTo>
                    <a:pt x="1411" y="44"/>
                  </a:lnTo>
                  <a:lnTo>
                    <a:pt x="1429" y="47"/>
                  </a:lnTo>
                  <a:lnTo>
                    <a:pt x="1446" y="50"/>
                  </a:lnTo>
                  <a:lnTo>
                    <a:pt x="1464" y="52"/>
                  </a:lnTo>
                  <a:lnTo>
                    <a:pt x="1482" y="54"/>
                  </a:lnTo>
                  <a:lnTo>
                    <a:pt x="1511" y="52"/>
                  </a:lnTo>
                  <a:lnTo>
                    <a:pt x="1541" y="50"/>
                  </a:lnTo>
                  <a:lnTo>
                    <a:pt x="1570" y="49"/>
                  </a:lnTo>
                  <a:lnTo>
                    <a:pt x="1600" y="46"/>
                  </a:lnTo>
                  <a:lnTo>
                    <a:pt x="1628" y="45"/>
                  </a:lnTo>
                  <a:lnTo>
                    <a:pt x="1658" y="44"/>
                  </a:lnTo>
                  <a:lnTo>
                    <a:pt x="1688" y="43"/>
                  </a:lnTo>
                  <a:lnTo>
                    <a:pt x="1717" y="43"/>
                  </a:lnTo>
                  <a:lnTo>
                    <a:pt x="1747" y="42"/>
                  </a:lnTo>
                  <a:lnTo>
                    <a:pt x="1777" y="42"/>
                  </a:lnTo>
                  <a:lnTo>
                    <a:pt x="1807" y="42"/>
                  </a:lnTo>
                  <a:lnTo>
                    <a:pt x="1836" y="42"/>
                  </a:lnTo>
                  <a:lnTo>
                    <a:pt x="1866" y="42"/>
                  </a:lnTo>
                  <a:lnTo>
                    <a:pt x="1896" y="43"/>
                  </a:lnTo>
                  <a:lnTo>
                    <a:pt x="1926" y="43"/>
                  </a:lnTo>
                  <a:lnTo>
                    <a:pt x="1956" y="44"/>
                  </a:lnTo>
                  <a:lnTo>
                    <a:pt x="1986" y="45"/>
                  </a:lnTo>
                  <a:lnTo>
                    <a:pt x="2016" y="45"/>
                  </a:lnTo>
                  <a:lnTo>
                    <a:pt x="2046" y="46"/>
                  </a:lnTo>
                  <a:lnTo>
                    <a:pt x="2075" y="47"/>
                  </a:lnTo>
                  <a:lnTo>
                    <a:pt x="2105" y="50"/>
                  </a:lnTo>
                  <a:lnTo>
                    <a:pt x="2135" y="51"/>
                  </a:lnTo>
                  <a:lnTo>
                    <a:pt x="2165" y="52"/>
                  </a:lnTo>
                  <a:lnTo>
                    <a:pt x="2194" y="53"/>
                  </a:lnTo>
                  <a:lnTo>
                    <a:pt x="2224" y="55"/>
                  </a:lnTo>
                  <a:lnTo>
                    <a:pt x="2254" y="57"/>
                  </a:lnTo>
                  <a:lnTo>
                    <a:pt x="2284" y="59"/>
                  </a:lnTo>
                  <a:lnTo>
                    <a:pt x="2314" y="60"/>
                  </a:lnTo>
                  <a:lnTo>
                    <a:pt x="2344" y="61"/>
                  </a:lnTo>
                  <a:lnTo>
                    <a:pt x="2374" y="63"/>
                  </a:lnTo>
                  <a:lnTo>
                    <a:pt x="2403" y="65"/>
                  </a:lnTo>
                  <a:lnTo>
                    <a:pt x="2433" y="67"/>
                  </a:lnTo>
                  <a:lnTo>
                    <a:pt x="2471" y="67"/>
                  </a:lnTo>
                  <a:lnTo>
                    <a:pt x="2507" y="66"/>
                  </a:lnTo>
                  <a:lnTo>
                    <a:pt x="2544" y="63"/>
                  </a:lnTo>
                  <a:lnTo>
                    <a:pt x="2581" y="60"/>
                  </a:lnTo>
                  <a:lnTo>
                    <a:pt x="2618" y="57"/>
                  </a:lnTo>
                  <a:lnTo>
                    <a:pt x="2654" y="52"/>
                  </a:lnTo>
                  <a:lnTo>
                    <a:pt x="2691" y="49"/>
                  </a:lnTo>
                  <a:lnTo>
                    <a:pt x="2727" y="44"/>
                  </a:lnTo>
                  <a:lnTo>
                    <a:pt x="2763" y="40"/>
                  </a:lnTo>
                  <a:lnTo>
                    <a:pt x="2800" y="37"/>
                  </a:lnTo>
                  <a:lnTo>
                    <a:pt x="2837" y="36"/>
                  </a:lnTo>
                  <a:lnTo>
                    <a:pt x="2873" y="35"/>
                  </a:lnTo>
                  <a:lnTo>
                    <a:pt x="2909" y="35"/>
                  </a:lnTo>
                  <a:lnTo>
                    <a:pt x="2946" y="38"/>
                  </a:lnTo>
                  <a:lnTo>
                    <a:pt x="2983" y="42"/>
                  </a:lnTo>
                  <a:lnTo>
                    <a:pt x="3020" y="49"/>
                  </a:lnTo>
                  <a:lnTo>
                    <a:pt x="3013" y="174"/>
                  </a:lnTo>
                  <a:lnTo>
                    <a:pt x="3021" y="220"/>
                  </a:lnTo>
                  <a:lnTo>
                    <a:pt x="3030" y="266"/>
                  </a:lnTo>
                  <a:lnTo>
                    <a:pt x="3037" y="312"/>
                  </a:lnTo>
                  <a:lnTo>
                    <a:pt x="3044" y="359"/>
                  </a:lnTo>
                  <a:lnTo>
                    <a:pt x="3048" y="408"/>
                  </a:lnTo>
                  <a:lnTo>
                    <a:pt x="3050" y="455"/>
                  </a:lnTo>
                  <a:lnTo>
                    <a:pt x="3050" y="505"/>
                  </a:lnTo>
                  <a:lnTo>
                    <a:pt x="3047" y="554"/>
                  </a:lnTo>
                  <a:lnTo>
                    <a:pt x="3047" y="810"/>
                  </a:lnTo>
                  <a:lnTo>
                    <a:pt x="3041" y="854"/>
                  </a:lnTo>
                  <a:lnTo>
                    <a:pt x="3034" y="897"/>
                  </a:lnTo>
                  <a:lnTo>
                    <a:pt x="3027" y="941"/>
                  </a:lnTo>
                  <a:lnTo>
                    <a:pt x="3021" y="986"/>
                  </a:lnTo>
                  <a:lnTo>
                    <a:pt x="3015" y="1030"/>
                  </a:lnTo>
                  <a:lnTo>
                    <a:pt x="3011" y="1075"/>
                  </a:lnTo>
                  <a:lnTo>
                    <a:pt x="3010" y="1120"/>
                  </a:lnTo>
                  <a:lnTo>
                    <a:pt x="3012" y="1166"/>
                  </a:lnTo>
                  <a:lnTo>
                    <a:pt x="3018" y="1198"/>
                  </a:lnTo>
                  <a:lnTo>
                    <a:pt x="3024" y="1230"/>
                  </a:lnTo>
                  <a:lnTo>
                    <a:pt x="3030" y="1262"/>
                  </a:lnTo>
                  <a:lnTo>
                    <a:pt x="3036" y="1295"/>
                  </a:lnTo>
                  <a:lnTo>
                    <a:pt x="3043" y="1327"/>
                  </a:lnTo>
                  <a:lnTo>
                    <a:pt x="3049" y="1359"/>
                  </a:lnTo>
                  <a:lnTo>
                    <a:pt x="3052" y="1393"/>
                  </a:lnTo>
                  <a:lnTo>
                    <a:pt x="3056" y="1426"/>
                  </a:lnTo>
                  <a:lnTo>
                    <a:pt x="3050" y="1427"/>
                  </a:lnTo>
                  <a:lnTo>
                    <a:pt x="3055" y="1450"/>
                  </a:lnTo>
                  <a:lnTo>
                    <a:pt x="3052" y="1474"/>
                  </a:lnTo>
                  <a:lnTo>
                    <a:pt x="3050" y="1499"/>
                  </a:lnTo>
                  <a:lnTo>
                    <a:pt x="3053" y="1523"/>
                  </a:lnTo>
                  <a:lnTo>
                    <a:pt x="3050" y="1572"/>
                  </a:lnTo>
                  <a:lnTo>
                    <a:pt x="3044" y="1621"/>
                  </a:lnTo>
                  <a:lnTo>
                    <a:pt x="3039" y="1669"/>
                  </a:lnTo>
                  <a:lnTo>
                    <a:pt x="3036" y="1717"/>
                  </a:lnTo>
                  <a:lnTo>
                    <a:pt x="3041" y="1761"/>
                  </a:lnTo>
                  <a:lnTo>
                    <a:pt x="3048" y="1804"/>
                  </a:lnTo>
                  <a:lnTo>
                    <a:pt x="3056" y="1846"/>
                  </a:lnTo>
                  <a:lnTo>
                    <a:pt x="3063" y="1890"/>
                  </a:lnTo>
                  <a:lnTo>
                    <a:pt x="3068" y="1933"/>
                  </a:lnTo>
                  <a:lnTo>
                    <a:pt x="3071" y="1978"/>
                  </a:lnTo>
                  <a:lnTo>
                    <a:pt x="3070" y="2021"/>
                  </a:lnTo>
                  <a:lnTo>
                    <a:pt x="3063" y="2068"/>
                  </a:lnTo>
                  <a:lnTo>
                    <a:pt x="3058" y="2115"/>
                  </a:lnTo>
                  <a:lnTo>
                    <a:pt x="3055" y="2162"/>
                  </a:lnTo>
                  <a:lnTo>
                    <a:pt x="3052" y="2210"/>
                  </a:lnTo>
                  <a:lnTo>
                    <a:pt x="3050" y="2259"/>
                  </a:lnTo>
                  <a:lnTo>
                    <a:pt x="3047" y="2306"/>
                  </a:lnTo>
                  <a:lnTo>
                    <a:pt x="3041" y="2353"/>
                  </a:lnTo>
                  <a:lnTo>
                    <a:pt x="3033" y="2398"/>
                  </a:lnTo>
                  <a:lnTo>
                    <a:pt x="3019" y="2442"/>
                  </a:lnTo>
                  <a:lnTo>
                    <a:pt x="3018" y="2486"/>
                  </a:lnTo>
                  <a:lnTo>
                    <a:pt x="3021" y="2528"/>
                  </a:lnTo>
                  <a:lnTo>
                    <a:pt x="3026" y="2570"/>
                  </a:lnTo>
                  <a:lnTo>
                    <a:pt x="3033" y="2611"/>
                  </a:lnTo>
                  <a:lnTo>
                    <a:pt x="3037" y="2653"/>
                  </a:lnTo>
                  <a:lnTo>
                    <a:pt x="3042" y="2694"/>
                  </a:lnTo>
                  <a:lnTo>
                    <a:pt x="3042" y="2736"/>
                  </a:lnTo>
                  <a:lnTo>
                    <a:pt x="3039" y="2778"/>
                  </a:lnTo>
                  <a:lnTo>
                    <a:pt x="3012" y="2775"/>
                  </a:lnTo>
                  <a:lnTo>
                    <a:pt x="2984" y="2772"/>
                  </a:lnTo>
                  <a:lnTo>
                    <a:pt x="2957" y="2769"/>
                  </a:lnTo>
                  <a:lnTo>
                    <a:pt x="2929" y="2767"/>
                  </a:lnTo>
                  <a:lnTo>
                    <a:pt x="2901" y="2763"/>
                  </a:lnTo>
                  <a:lnTo>
                    <a:pt x="2874" y="2762"/>
                  </a:lnTo>
                  <a:lnTo>
                    <a:pt x="2846" y="2760"/>
                  </a:lnTo>
                  <a:lnTo>
                    <a:pt x="2818" y="2759"/>
                  </a:lnTo>
                  <a:lnTo>
                    <a:pt x="2791" y="2759"/>
                  </a:lnTo>
                  <a:lnTo>
                    <a:pt x="2763" y="2760"/>
                  </a:lnTo>
                  <a:lnTo>
                    <a:pt x="2736" y="2761"/>
                  </a:lnTo>
                  <a:lnTo>
                    <a:pt x="2709" y="2764"/>
                  </a:lnTo>
                  <a:lnTo>
                    <a:pt x="2683" y="2768"/>
                  </a:lnTo>
                  <a:lnTo>
                    <a:pt x="2656" y="2774"/>
                  </a:lnTo>
                  <a:lnTo>
                    <a:pt x="2631" y="2780"/>
                  </a:lnTo>
                  <a:lnTo>
                    <a:pt x="2605" y="2790"/>
                  </a:lnTo>
                  <a:lnTo>
                    <a:pt x="2592" y="2790"/>
                  </a:lnTo>
                  <a:lnTo>
                    <a:pt x="2578" y="2789"/>
                  </a:lnTo>
                  <a:lnTo>
                    <a:pt x="2564" y="2789"/>
                  </a:lnTo>
                  <a:lnTo>
                    <a:pt x="2550" y="2787"/>
                  </a:lnTo>
                  <a:lnTo>
                    <a:pt x="2536" y="2786"/>
                  </a:lnTo>
                  <a:lnTo>
                    <a:pt x="2522" y="2785"/>
                  </a:lnTo>
                  <a:lnTo>
                    <a:pt x="2510" y="2784"/>
                  </a:lnTo>
                  <a:lnTo>
                    <a:pt x="2496" y="2783"/>
                  </a:lnTo>
                  <a:lnTo>
                    <a:pt x="2483" y="2783"/>
                  </a:lnTo>
                  <a:lnTo>
                    <a:pt x="2469" y="2782"/>
                  </a:lnTo>
                  <a:lnTo>
                    <a:pt x="2456" y="2780"/>
                  </a:lnTo>
                  <a:lnTo>
                    <a:pt x="2443" y="2779"/>
                  </a:lnTo>
                  <a:lnTo>
                    <a:pt x="2429" y="2779"/>
                  </a:lnTo>
                  <a:lnTo>
                    <a:pt x="2415" y="2779"/>
                  </a:lnTo>
                  <a:lnTo>
                    <a:pt x="2401" y="2779"/>
                  </a:lnTo>
                  <a:lnTo>
                    <a:pt x="2388" y="2779"/>
                  </a:lnTo>
                  <a:lnTo>
                    <a:pt x="2363" y="2776"/>
                  </a:lnTo>
                  <a:lnTo>
                    <a:pt x="2339" y="2772"/>
                  </a:lnTo>
                  <a:lnTo>
                    <a:pt x="2316" y="2768"/>
                  </a:lnTo>
                  <a:lnTo>
                    <a:pt x="2292" y="2764"/>
                  </a:lnTo>
                  <a:lnTo>
                    <a:pt x="2268" y="2760"/>
                  </a:lnTo>
                  <a:lnTo>
                    <a:pt x="2244" y="2756"/>
                  </a:lnTo>
                  <a:lnTo>
                    <a:pt x="2221" y="2752"/>
                  </a:lnTo>
                  <a:lnTo>
                    <a:pt x="2196" y="2748"/>
                  </a:lnTo>
                  <a:lnTo>
                    <a:pt x="2172" y="2746"/>
                  </a:lnTo>
                  <a:lnTo>
                    <a:pt x="2148" y="2742"/>
                  </a:lnTo>
                  <a:lnTo>
                    <a:pt x="2123" y="2740"/>
                  </a:lnTo>
                  <a:lnTo>
                    <a:pt x="2098" y="2739"/>
                  </a:lnTo>
                  <a:lnTo>
                    <a:pt x="2073" y="2738"/>
                  </a:lnTo>
                  <a:lnTo>
                    <a:pt x="2049" y="2738"/>
                  </a:lnTo>
                  <a:lnTo>
                    <a:pt x="2024" y="2739"/>
                  </a:lnTo>
                  <a:lnTo>
                    <a:pt x="1998" y="2740"/>
                  </a:lnTo>
                  <a:lnTo>
                    <a:pt x="1701" y="2791"/>
                  </a:lnTo>
                  <a:lnTo>
                    <a:pt x="1683" y="2790"/>
                  </a:lnTo>
                  <a:lnTo>
                    <a:pt x="1664" y="2786"/>
                  </a:lnTo>
                  <a:lnTo>
                    <a:pt x="1646" y="2783"/>
                  </a:lnTo>
                  <a:lnTo>
                    <a:pt x="1628" y="2778"/>
                  </a:lnTo>
                  <a:lnTo>
                    <a:pt x="1611" y="2774"/>
                  </a:lnTo>
                  <a:lnTo>
                    <a:pt x="1594" y="2769"/>
                  </a:lnTo>
                  <a:lnTo>
                    <a:pt x="1575" y="2765"/>
                  </a:lnTo>
                  <a:lnTo>
                    <a:pt x="1557" y="2763"/>
                  </a:lnTo>
                  <a:lnTo>
                    <a:pt x="1531" y="2761"/>
                  </a:lnTo>
                  <a:lnTo>
                    <a:pt x="1503" y="2757"/>
                  </a:lnTo>
                  <a:lnTo>
                    <a:pt x="1476" y="2754"/>
                  </a:lnTo>
                  <a:lnTo>
                    <a:pt x="1449" y="2751"/>
                  </a:lnTo>
                  <a:lnTo>
                    <a:pt x="1422" y="2747"/>
                  </a:lnTo>
                  <a:lnTo>
                    <a:pt x="1396" y="2744"/>
                  </a:lnTo>
                  <a:lnTo>
                    <a:pt x="1368" y="2740"/>
                  </a:lnTo>
                  <a:lnTo>
                    <a:pt x="1342" y="2737"/>
                  </a:lnTo>
                  <a:lnTo>
                    <a:pt x="1314" y="2734"/>
                  </a:lnTo>
                  <a:lnTo>
                    <a:pt x="1288" y="2732"/>
                  </a:lnTo>
                  <a:lnTo>
                    <a:pt x="1260" y="2730"/>
                  </a:lnTo>
                  <a:lnTo>
                    <a:pt x="1232" y="2729"/>
                  </a:lnTo>
                  <a:lnTo>
                    <a:pt x="1205" y="2727"/>
                  </a:lnTo>
                  <a:lnTo>
                    <a:pt x="1177" y="2727"/>
                  </a:lnTo>
                  <a:lnTo>
                    <a:pt x="1149" y="2729"/>
                  </a:lnTo>
                  <a:lnTo>
                    <a:pt x="1122" y="2730"/>
                  </a:lnTo>
                  <a:lnTo>
                    <a:pt x="875" y="2747"/>
                  </a:lnTo>
                  <a:lnTo>
                    <a:pt x="612" y="2732"/>
                  </a:lnTo>
                  <a:lnTo>
                    <a:pt x="323" y="2748"/>
                  </a:lnTo>
                  <a:lnTo>
                    <a:pt x="16" y="2723"/>
                  </a:lnTo>
                  <a:lnTo>
                    <a:pt x="17" y="2691"/>
                  </a:lnTo>
                  <a:lnTo>
                    <a:pt x="24" y="2660"/>
                  </a:lnTo>
                  <a:lnTo>
                    <a:pt x="32" y="2631"/>
                  </a:lnTo>
                  <a:lnTo>
                    <a:pt x="38" y="2600"/>
                  </a:lnTo>
                  <a:lnTo>
                    <a:pt x="46" y="2542"/>
                  </a:lnTo>
                  <a:lnTo>
                    <a:pt x="48" y="2486"/>
                  </a:lnTo>
                  <a:lnTo>
                    <a:pt x="47" y="2430"/>
                  </a:lnTo>
                  <a:lnTo>
                    <a:pt x="43" y="2375"/>
                  </a:lnTo>
                  <a:lnTo>
                    <a:pt x="35" y="2320"/>
                  </a:lnTo>
                  <a:lnTo>
                    <a:pt x="26" y="2266"/>
                  </a:lnTo>
                  <a:lnTo>
                    <a:pt x="16" y="2213"/>
                  </a:lnTo>
                  <a:lnTo>
                    <a:pt x="4" y="2161"/>
                  </a:lnTo>
                  <a:lnTo>
                    <a:pt x="5" y="2121"/>
                  </a:lnTo>
                  <a:lnTo>
                    <a:pt x="11" y="2081"/>
                  </a:lnTo>
                  <a:lnTo>
                    <a:pt x="16" y="2042"/>
                  </a:lnTo>
                  <a:lnTo>
                    <a:pt x="17" y="2002"/>
                  </a:lnTo>
                  <a:lnTo>
                    <a:pt x="12" y="1895"/>
                  </a:lnTo>
                  <a:lnTo>
                    <a:pt x="7" y="1788"/>
                  </a:lnTo>
                  <a:lnTo>
                    <a:pt x="5" y="1681"/>
                  </a:lnTo>
                  <a:lnTo>
                    <a:pt x="17" y="1573"/>
                  </a:lnTo>
                  <a:lnTo>
                    <a:pt x="32" y="1532"/>
                  </a:lnTo>
                  <a:lnTo>
                    <a:pt x="42" y="1489"/>
                  </a:lnTo>
                  <a:lnTo>
                    <a:pt x="48" y="1444"/>
                  </a:lnTo>
                  <a:lnTo>
                    <a:pt x="50" y="1400"/>
                  </a:lnTo>
                  <a:lnTo>
                    <a:pt x="47" y="1356"/>
                  </a:lnTo>
                  <a:lnTo>
                    <a:pt x="40" y="1312"/>
                  </a:lnTo>
                  <a:lnTo>
                    <a:pt x="27" y="1269"/>
                  </a:lnTo>
                  <a:lnTo>
                    <a:pt x="9" y="1230"/>
                  </a:lnTo>
                  <a:lnTo>
                    <a:pt x="7" y="1204"/>
                  </a:lnTo>
                  <a:lnTo>
                    <a:pt x="9" y="1178"/>
                  </a:lnTo>
                  <a:lnTo>
                    <a:pt x="13" y="1154"/>
                  </a:lnTo>
                  <a:lnTo>
                    <a:pt x="20" y="1130"/>
                  </a:lnTo>
                  <a:lnTo>
                    <a:pt x="25" y="1106"/>
                  </a:lnTo>
                  <a:lnTo>
                    <a:pt x="28" y="1082"/>
                  </a:lnTo>
                  <a:lnTo>
                    <a:pt x="27" y="1056"/>
                  </a:lnTo>
                  <a:lnTo>
                    <a:pt x="20" y="1031"/>
                  </a:lnTo>
                  <a:lnTo>
                    <a:pt x="9" y="999"/>
                  </a:lnTo>
                  <a:lnTo>
                    <a:pt x="2" y="964"/>
                  </a:lnTo>
                  <a:lnTo>
                    <a:pt x="0" y="928"/>
                  </a:lnTo>
                  <a:lnTo>
                    <a:pt x="4" y="893"/>
                  </a:lnTo>
                  <a:lnTo>
                    <a:pt x="11" y="842"/>
                  </a:lnTo>
                  <a:lnTo>
                    <a:pt x="23" y="793"/>
                  </a:lnTo>
                  <a:lnTo>
                    <a:pt x="35" y="744"/>
                  </a:lnTo>
                  <a:lnTo>
                    <a:pt x="48" y="695"/>
                  </a:lnTo>
                  <a:lnTo>
                    <a:pt x="58" y="646"/>
                  </a:lnTo>
                  <a:lnTo>
                    <a:pt x="65" y="596"/>
                  </a:lnTo>
                  <a:lnTo>
                    <a:pt x="65" y="544"/>
                  </a:lnTo>
                  <a:lnTo>
                    <a:pt x="58" y="491"/>
                  </a:lnTo>
                  <a:lnTo>
                    <a:pt x="49" y="448"/>
                  </a:lnTo>
                  <a:lnTo>
                    <a:pt x="42" y="403"/>
                  </a:lnTo>
                  <a:lnTo>
                    <a:pt x="36" y="359"/>
                  </a:lnTo>
                  <a:lnTo>
                    <a:pt x="32" y="315"/>
                  </a:lnTo>
                  <a:lnTo>
                    <a:pt x="27" y="270"/>
                  </a:lnTo>
                  <a:lnTo>
                    <a:pt x="23" y="225"/>
                  </a:lnTo>
                  <a:lnTo>
                    <a:pt x="17" y="180"/>
                  </a:lnTo>
                  <a:lnTo>
                    <a:pt x="11" y="135"/>
                  </a:lnTo>
                  <a:lnTo>
                    <a:pt x="11" y="110"/>
                  </a:lnTo>
                  <a:lnTo>
                    <a:pt x="9" y="84"/>
                  </a:lnTo>
                  <a:lnTo>
                    <a:pt x="9" y="58"/>
                  </a:lnTo>
                  <a:lnTo>
                    <a:pt x="13" y="34"/>
                  </a:lnTo>
                  <a:lnTo>
                    <a:pt x="61" y="35"/>
                  </a:lnTo>
                  <a:lnTo>
                    <a:pt x="107" y="35"/>
                  </a:lnTo>
                  <a:lnTo>
                    <a:pt x="154" y="35"/>
                  </a:lnTo>
                  <a:lnTo>
                    <a:pt x="201" y="34"/>
                  </a:lnTo>
                  <a:lnTo>
                    <a:pt x="248" y="34"/>
                  </a:lnTo>
                  <a:lnTo>
                    <a:pt x="294" y="32"/>
                  </a:lnTo>
                  <a:lnTo>
                    <a:pt x="342" y="31"/>
                  </a:lnTo>
                  <a:lnTo>
                    <a:pt x="389" y="30"/>
                  </a:lnTo>
                  <a:lnTo>
                    <a:pt x="435" y="30"/>
                  </a:lnTo>
                  <a:lnTo>
                    <a:pt x="482" y="30"/>
                  </a:lnTo>
                  <a:lnTo>
                    <a:pt x="528" y="31"/>
                  </a:lnTo>
                  <a:lnTo>
                    <a:pt x="574" y="32"/>
                  </a:lnTo>
                  <a:lnTo>
                    <a:pt x="622" y="35"/>
                  </a:lnTo>
                  <a:lnTo>
                    <a:pt x="668" y="38"/>
                  </a:lnTo>
                  <a:lnTo>
                    <a:pt x="713" y="43"/>
                  </a:lnTo>
                  <a:lnTo>
                    <a:pt x="759" y="50"/>
                  </a:lnTo>
                  <a:lnTo>
                    <a:pt x="786" y="47"/>
                  </a:lnTo>
                  <a:lnTo>
                    <a:pt x="814" y="44"/>
                  </a:lnTo>
                  <a:lnTo>
                    <a:pt x="842" y="39"/>
                  </a:lnTo>
                  <a:lnTo>
                    <a:pt x="869" y="35"/>
                  </a:lnTo>
                  <a:lnTo>
                    <a:pt x="897" y="30"/>
                  </a:lnTo>
                  <a:lnTo>
                    <a:pt x="923" y="25"/>
                  </a:lnTo>
                  <a:lnTo>
                    <a:pt x="951" y="20"/>
                  </a:lnTo>
                  <a:lnTo>
                    <a:pt x="979" y="15"/>
                  </a:lnTo>
                  <a:lnTo>
                    <a:pt x="1005" y="11"/>
                  </a:lnTo>
                  <a:lnTo>
                    <a:pt x="1033" y="7"/>
                  </a:lnTo>
                  <a:lnTo>
                    <a:pt x="1061" y="4"/>
                  </a:lnTo>
                  <a:lnTo>
                    <a:pt x="1088" y="1"/>
                  </a:lnTo>
                  <a:lnTo>
                    <a:pt x="1116" y="0"/>
                  </a:lnTo>
                  <a:lnTo>
                    <a:pt x="1144" y="0"/>
                  </a:lnTo>
                  <a:lnTo>
                    <a:pt x="1172" y="1"/>
                  </a:lnTo>
                  <a:lnTo>
                    <a:pt x="1201" y="5"/>
                  </a:lnTo>
                  <a:lnTo>
                    <a:pt x="1339" y="35"/>
                  </a:lnTo>
                  <a:close/>
                </a:path>
              </a:pathLst>
            </a:custGeom>
            <a:solidFill>
              <a:srgbClr val="005B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00" name="Freeform 1038"/>
            <p:cNvSpPr>
              <a:spLocks/>
            </p:cNvSpPr>
            <p:nvPr/>
          </p:nvSpPr>
          <p:spPr bwMode="auto">
            <a:xfrm>
              <a:off x="4241" y="2674"/>
              <a:ext cx="562" cy="535"/>
            </a:xfrm>
            <a:custGeom>
              <a:avLst/>
              <a:gdLst>
                <a:gd name="T0" fmla="*/ 136 w 1125"/>
                <a:gd name="T1" fmla="*/ 5 h 1070"/>
                <a:gd name="T2" fmla="*/ 130 w 1125"/>
                <a:gd name="T3" fmla="*/ 8 h 1070"/>
                <a:gd name="T4" fmla="*/ 123 w 1125"/>
                <a:gd name="T5" fmla="*/ 11 h 1070"/>
                <a:gd name="T6" fmla="*/ 117 w 1125"/>
                <a:gd name="T7" fmla="*/ 15 h 1070"/>
                <a:gd name="T8" fmla="*/ 111 w 1125"/>
                <a:gd name="T9" fmla="*/ 20 h 1070"/>
                <a:gd name="T10" fmla="*/ 105 w 1125"/>
                <a:gd name="T11" fmla="*/ 25 h 1070"/>
                <a:gd name="T12" fmla="*/ 99 w 1125"/>
                <a:gd name="T13" fmla="*/ 31 h 1070"/>
                <a:gd name="T14" fmla="*/ 93 w 1125"/>
                <a:gd name="T15" fmla="*/ 38 h 1070"/>
                <a:gd name="T16" fmla="*/ 88 w 1125"/>
                <a:gd name="T17" fmla="*/ 45 h 1070"/>
                <a:gd name="T18" fmla="*/ 83 w 1125"/>
                <a:gd name="T19" fmla="*/ 52 h 1070"/>
                <a:gd name="T20" fmla="*/ 76 w 1125"/>
                <a:gd name="T21" fmla="*/ 58 h 1070"/>
                <a:gd name="T22" fmla="*/ 66 w 1125"/>
                <a:gd name="T23" fmla="*/ 63 h 1070"/>
                <a:gd name="T24" fmla="*/ 57 w 1125"/>
                <a:gd name="T25" fmla="*/ 70 h 1070"/>
                <a:gd name="T26" fmla="*/ 48 w 1125"/>
                <a:gd name="T27" fmla="*/ 78 h 1070"/>
                <a:gd name="T28" fmla="*/ 41 w 1125"/>
                <a:gd name="T29" fmla="*/ 88 h 1070"/>
                <a:gd name="T30" fmla="*/ 35 w 1125"/>
                <a:gd name="T31" fmla="*/ 97 h 1070"/>
                <a:gd name="T32" fmla="*/ 29 w 1125"/>
                <a:gd name="T33" fmla="*/ 108 h 1070"/>
                <a:gd name="T34" fmla="*/ 24 w 1125"/>
                <a:gd name="T35" fmla="*/ 119 h 1070"/>
                <a:gd name="T36" fmla="*/ 18 w 1125"/>
                <a:gd name="T37" fmla="*/ 130 h 1070"/>
                <a:gd name="T38" fmla="*/ 11 w 1125"/>
                <a:gd name="T39" fmla="*/ 130 h 1070"/>
                <a:gd name="T40" fmla="*/ 4 w 1125"/>
                <a:gd name="T41" fmla="*/ 133 h 1070"/>
                <a:gd name="T42" fmla="*/ 1 w 1125"/>
                <a:gd name="T43" fmla="*/ 131 h 1070"/>
                <a:gd name="T44" fmla="*/ 7 w 1125"/>
                <a:gd name="T45" fmla="*/ 123 h 1070"/>
                <a:gd name="T46" fmla="*/ 11 w 1125"/>
                <a:gd name="T47" fmla="*/ 115 h 1070"/>
                <a:gd name="T48" fmla="*/ 17 w 1125"/>
                <a:gd name="T49" fmla="*/ 107 h 1070"/>
                <a:gd name="T50" fmla="*/ 22 w 1125"/>
                <a:gd name="T51" fmla="*/ 99 h 1070"/>
                <a:gd name="T52" fmla="*/ 29 w 1125"/>
                <a:gd name="T53" fmla="*/ 92 h 1070"/>
                <a:gd name="T54" fmla="*/ 35 w 1125"/>
                <a:gd name="T55" fmla="*/ 85 h 1070"/>
                <a:gd name="T56" fmla="*/ 40 w 1125"/>
                <a:gd name="T57" fmla="*/ 78 h 1070"/>
                <a:gd name="T58" fmla="*/ 45 w 1125"/>
                <a:gd name="T59" fmla="*/ 71 h 1070"/>
                <a:gd name="T60" fmla="*/ 50 w 1125"/>
                <a:gd name="T61" fmla="*/ 63 h 1070"/>
                <a:gd name="T62" fmla="*/ 55 w 1125"/>
                <a:gd name="T63" fmla="*/ 56 h 1070"/>
                <a:gd name="T64" fmla="*/ 59 w 1125"/>
                <a:gd name="T65" fmla="*/ 51 h 1070"/>
                <a:gd name="T66" fmla="*/ 64 w 1125"/>
                <a:gd name="T67" fmla="*/ 47 h 1070"/>
                <a:gd name="T68" fmla="*/ 68 w 1125"/>
                <a:gd name="T69" fmla="*/ 44 h 1070"/>
                <a:gd name="T70" fmla="*/ 87 w 1125"/>
                <a:gd name="T71" fmla="*/ 22 h 1070"/>
                <a:gd name="T72" fmla="*/ 96 w 1125"/>
                <a:gd name="T73" fmla="*/ 16 h 1070"/>
                <a:gd name="T74" fmla="*/ 104 w 1125"/>
                <a:gd name="T75" fmla="*/ 10 h 1070"/>
                <a:gd name="T76" fmla="*/ 113 w 1125"/>
                <a:gd name="T77" fmla="*/ 6 h 1070"/>
                <a:gd name="T78" fmla="*/ 123 w 1125"/>
                <a:gd name="T79" fmla="*/ 2 h 1070"/>
                <a:gd name="T80" fmla="*/ 131 w 1125"/>
                <a:gd name="T81" fmla="*/ 1 h 1070"/>
                <a:gd name="T82" fmla="*/ 135 w 1125"/>
                <a:gd name="T83" fmla="*/ 1 h 1070"/>
                <a:gd name="T84" fmla="*/ 139 w 1125"/>
                <a:gd name="T85" fmla="*/ 2 h 10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25"/>
                <a:gd name="T130" fmla="*/ 0 h 1070"/>
                <a:gd name="T131" fmla="*/ 1125 w 1125"/>
                <a:gd name="T132" fmla="*/ 1070 h 10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25" h="1070">
                  <a:moveTo>
                    <a:pt x="1125" y="15"/>
                  </a:moveTo>
                  <a:lnTo>
                    <a:pt x="1108" y="25"/>
                  </a:lnTo>
                  <a:lnTo>
                    <a:pt x="1091" y="34"/>
                  </a:lnTo>
                  <a:lnTo>
                    <a:pt x="1074" y="43"/>
                  </a:lnTo>
                  <a:lnTo>
                    <a:pt x="1058" y="52"/>
                  </a:lnTo>
                  <a:lnTo>
                    <a:pt x="1040" y="61"/>
                  </a:lnTo>
                  <a:lnTo>
                    <a:pt x="1023" y="70"/>
                  </a:lnTo>
                  <a:lnTo>
                    <a:pt x="1006" y="78"/>
                  </a:lnTo>
                  <a:lnTo>
                    <a:pt x="989" y="87"/>
                  </a:lnTo>
                  <a:lnTo>
                    <a:pt x="971" y="98"/>
                  </a:lnTo>
                  <a:lnTo>
                    <a:pt x="955" y="107"/>
                  </a:lnTo>
                  <a:lnTo>
                    <a:pt x="938" y="117"/>
                  </a:lnTo>
                  <a:lnTo>
                    <a:pt x="922" y="129"/>
                  </a:lnTo>
                  <a:lnTo>
                    <a:pt x="906" y="140"/>
                  </a:lnTo>
                  <a:lnTo>
                    <a:pt x="890" y="153"/>
                  </a:lnTo>
                  <a:lnTo>
                    <a:pt x="875" y="166"/>
                  </a:lnTo>
                  <a:lnTo>
                    <a:pt x="860" y="181"/>
                  </a:lnTo>
                  <a:lnTo>
                    <a:pt x="841" y="197"/>
                  </a:lnTo>
                  <a:lnTo>
                    <a:pt x="824" y="214"/>
                  </a:lnTo>
                  <a:lnTo>
                    <a:pt x="808" y="231"/>
                  </a:lnTo>
                  <a:lnTo>
                    <a:pt x="793" y="248"/>
                  </a:lnTo>
                  <a:lnTo>
                    <a:pt x="778" y="266"/>
                  </a:lnTo>
                  <a:lnTo>
                    <a:pt x="764" y="284"/>
                  </a:lnTo>
                  <a:lnTo>
                    <a:pt x="750" y="303"/>
                  </a:lnTo>
                  <a:lnTo>
                    <a:pt x="736" y="320"/>
                  </a:lnTo>
                  <a:lnTo>
                    <a:pt x="723" y="338"/>
                  </a:lnTo>
                  <a:lnTo>
                    <a:pt x="709" y="357"/>
                  </a:lnTo>
                  <a:lnTo>
                    <a:pt x="694" y="375"/>
                  </a:lnTo>
                  <a:lnTo>
                    <a:pt x="679" y="392"/>
                  </a:lnTo>
                  <a:lnTo>
                    <a:pt x="664" y="410"/>
                  </a:lnTo>
                  <a:lnTo>
                    <a:pt x="648" y="427"/>
                  </a:lnTo>
                  <a:lnTo>
                    <a:pt x="632" y="444"/>
                  </a:lnTo>
                  <a:lnTo>
                    <a:pt x="613" y="460"/>
                  </a:lnTo>
                  <a:lnTo>
                    <a:pt x="587" y="472"/>
                  </a:lnTo>
                  <a:lnTo>
                    <a:pt x="560" y="486"/>
                  </a:lnTo>
                  <a:lnTo>
                    <a:pt x="534" y="502"/>
                  </a:lnTo>
                  <a:lnTo>
                    <a:pt x="507" y="518"/>
                  </a:lnTo>
                  <a:lnTo>
                    <a:pt x="483" y="536"/>
                  </a:lnTo>
                  <a:lnTo>
                    <a:pt x="458" y="557"/>
                  </a:lnTo>
                  <a:lnTo>
                    <a:pt x="433" y="578"/>
                  </a:lnTo>
                  <a:lnTo>
                    <a:pt x="411" y="600"/>
                  </a:lnTo>
                  <a:lnTo>
                    <a:pt x="388" y="624"/>
                  </a:lnTo>
                  <a:lnTo>
                    <a:pt x="368" y="647"/>
                  </a:lnTo>
                  <a:lnTo>
                    <a:pt x="348" y="672"/>
                  </a:lnTo>
                  <a:lnTo>
                    <a:pt x="329" y="698"/>
                  </a:lnTo>
                  <a:lnTo>
                    <a:pt x="311" y="723"/>
                  </a:lnTo>
                  <a:lnTo>
                    <a:pt x="295" y="749"/>
                  </a:lnTo>
                  <a:lnTo>
                    <a:pt x="280" y="775"/>
                  </a:lnTo>
                  <a:lnTo>
                    <a:pt x="267" y="801"/>
                  </a:lnTo>
                  <a:lnTo>
                    <a:pt x="254" y="830"/>
                  </a:lnTo>
                  <a:lnTo>
                    <a:pt x="239" y="860"/>
                  </a:lnTo>
                  <a:lnTo>
                    <a:pt x="225" y="889"/>
                  </a:lnTo>
                  <a:lnTo>
                    <a:pt x="211" y="919"/>
                  </a:lnTo>
                  <a:lnTo>
                    <a:pt x="196" y="948"/>
                  </a:lnTo>
                  <a:lnTo>
                    <a:pt x="180" y="976"/>
                  </a:lnTo>
                  <a:lnTo>
                    <a:pt x="165" y="1005"/>
                  </a:lnTo>
                  <a:lnTo>
                    <a:pt x="148" y="1034"/>
                  </a:lnTo>
                  <a:lnTo>
                    <a:pt x="127" y="1033"/>
                  </a:lnTo>
                  <a:lnTo>
                    <a:pt x="107" y="1034"/>
                  </a:lnTo>
                  <a:lnTo>
                    <a:pt x="88" y="1037"/>
                  </a:lnTo>
                  <a:lnTo>
                    <a:pt x="69" y="1043"/>
                  </a:lnTo>
                  <a:lnTo>
                    <a:pt x="51" y="1050"/>
                  </a:lnTo>
                  <a:lnTo>
                    <a:pt x="34" y="1057"/>
                  </a:lnTo>
                  <a:lnTo>
                    <a:pt x="16" y="1064"/>
                  </a:lnTo>
                  <a:lnTo>
                    <a:pt x="0" y="1070"/>
                  </a:lnTo>
                  <a:lnTo>
                    <a:pt x="15" y="1048"/>
                  </a:lnTo>
                  <a:lnTo>
                    <a:pt x="29" y="1027"/>
                  </a:lnTo>
                  <a:lnTo>
                    <a:pt x="42" y="1005"/>
                  </a:lnTo>
                  <a:lnTo>
                    <a:pt x="56" y="983"/>
                  </a:lnTo>
                  <a:lnTo>
                    <a:pt x="68" y="961"/>
                  </a:lnTo>
                  <a:lnTo>
                    <a:pt x="82" y="940"/>
                  </a:lnTo>
                  <a:lnTo>
                    <a:pt x="95" y="918"/>
                  </a:lnTo>
                  <a:lnTo>
                    <a:pt x="109" y="896"/>
                  </a:lnTo>
                  <a:lnTo>
                    <a:pt x="122" y="874"/>
                  </a:lnTo>
                  <a:lnTo>
                    <a:pt x="136" y="852"/>
                  </a:lnTo>
                  <a:lnTo>
                    <a:pt x="151" y="831"/>
                  </a:lnTo>
                  <a:lnTo>
                    <a:pt x="166" y="811"/>
                  </a:lnTo>
                  <a:lnTo>
                    <a:pt x="182" y="790"/>
                  </a:lnTo>
                  <a:lnTo>
                    <a:pt x="198" y="769"/>
                  </a:lnTo>
                  <a:lnTo>
                    <a:pt x="217" y="749"/>
                  </a:lnTo>
                  <a:lnTo>
                    <a:pt x="235" y="730"/>
                  </a:lnTo>
                  <a:lnTo>
                    <a:pt x="251" y="711"/>
                  </a:lnTo>
                  <a:lnTo>
                    <a:pt x="266" y="694"/>
                  </a:lnTo>
                  <a:lnTo>
                    <a:pt x="282" y="676"/>
                  </a:lnTo>
                  <a:lnTo>
                    <a:pt x="296" y="657"/>
                  </a:lnTo>
                  <a:lnTo>
                    <a:pt x="311" y="638"/>
                  </a:lnTo>
                  <a:lnTo>
                    <a:pt x="325" y="619"/>
                  </a:lnTo>
                  <a:lnTo>
                    <a:pt x="339" y="601"/>
                  </a:lnTo>
                  <a:lnTo>
                    <a:pt x="353" y="581"/>
                  </a:lnTo>
                  <a:lnTo>
                    <a:pt x="367" y="562"/>
                  </a:lnTo>
                  <a:lnTo>
                    <a:pt x="379" y="543"/>
                  </a:lnTo>
                  <a:lnTo>
                    <a:pt x="393" y="524"/>
                  </a:lnTo>
                  <a:lnTo>
                    <a:pt x="406" y="504"/>
                  </a:lnTo>
                  <a:lnTo>
                    <a:pt x="418" y="485"/>
                  </a:lnTo>
                  <a:lnTo>
                    <a:pt x="431" y="465"/>
                  </a:lnTo>
                  <a:lnTo>
                    <a:pt x="443" y="445"/>
                  </a:lnTo>
                  <a:lnTo>
                    <a:pt x="455" y="426"/>
                  </a:lnTo>
                  <a:lnTo>
                    <a:pt x="466" y="414"/>
                  </a:lnTo>
                  <a:lnTo>
                    <a:pt x="477" y="404"/>
                  </a:lnTo>
                  <a:lnTo>
                    <a:pt x="489" y="394"/>
                  </a:lnTo>
                  <a:lnTo>
                    <a:pt x="500" y="384"/>
                  </a:lnTo>
                  <a:lnTo>
                    <a:pt x="513" y="375"/>
                  </a:lnTo>
                  <a:lnTo>
                    <a:pt x="526" y="367"/>
                  </a:lnTo>
                  <a:lnTo>
                    <a:pt x="537" y="358"/>
                  </a:lnTo>
                  <a:lnTo>
                    <a:pt x="549" y="348"/>
                  </a:lnTo>
                  <a:lnTo>
                    <a:pt x="657" y="206"/>
                  </a:lnTo>
                  <a:lnTo>
                    <a:pt x="679" y="190"/>
                  </a:lnTo>
                  <a:lnTo>
                    <a:pt x="702" y="172"/>
                  </a:lnTo>
                  <a:lnTo>
                    <a:pt x="724" y="156"/>
                  </a:lnTo>
                  <a:lnTo>
                    <a:pt x="747" y="140"/>
                  </a:lnTo>
                  <a:lnTo>
                    <a:pt x="769" y="124"/>
                  </a:lnTo>
                  <a:lnTo>
                    <a:pt x="792" y="109"/>
                  </a:lnTo>
                  <a:lnTo>
                    <a:pt x="816" y="94"/>
                  </a:lnTo>
                  <a:lnTo>
                    <a:pt x="839" y="79"/>
                  </a:lnTo>
                  <a:lnTo>
                    <a:pt x="862" y="65"/>
                  </a:lnTo>
                  <a:lnTo>
                    <a:pt x="886" y="53"/>
                  </a:lnTo>
                  <a:lnTo>
                    <a:pt x="911" y="41"/>
                  </a:lnTo>
                  <a:lnTo>
                    <a:pt x="936" y="31"/>
                  </a:lnTo>
                  <a:lnTo>
                    <a:pt x="961" y="20"/>
                  </a:lnTo>
                  <a:lnTo>
                    <a:pt x="987" y="12"/>
                  </a:lnTo>
                  <a:lnTo>
                    <a:pt x="1014" y="5"/>
                  </a:lnTo>
                  <a:lnTo>
                    <a:pt x="1040" y="0"/>
                  </a:lnTo>
                  <a:lnTo>
                    <a:pt x="1052" y="1"/>
                  </a:lnTo>
                  <a:lnTo>
                    <a:pt x="1062" y="2"/>
                  </a:lnTo>
                  <a:lnTo>
                    <a:pt x="1074" y="3"/>
                  </a:lnTo>
                  <a:lnTo>
                    <a:pt x="1084" y="4"/>
                  </a:lnTo>
                  <a:lnTo>
                    <a:pt x="1095" y="5"/>
                  </a:lnTo>
                  <a:lnTo>
                    <a:pt x="1105" y="8"/>
                  </a:lnTo>
                  <a:lnTo>
                    <a:pt x="1115" y="11"/>
                  </a:lnTo>
                  <a:lnTo>
                    <a:pt x="1125" y="15"/>
                  </a:lnTo>
                  <a:close/>
                </a:path>
              </a:pathLst>
            </a:custGeom>
            <a:solidFill>
              <a:srgbClr val="FF7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01" name="Freeform 1039"/>
            <p:cNvSpPr>
              <a:spLocks/>
            </p:cNvSpPr>
            <p:nvPr/>
          </p:nvSpPr>
          <p:spPr bwMode="auto">
            <a:xfrm>
              <a:off x="4332" y="2680"/>
              <a:ext cx="1324" cy="873"/>
            </a:xfrm>
            <a:custGeom>
              <a:avLst/>
              <a:gdLst>
                <a:gd name="T0" fmla="*/ 173 w 2647"/>
                <a:gd name="T1" fmla="*/ 12 h 1745"/>
                <a:gd name="T2" fmla="*/ 151 w 2647"/>
                <a:gd name="T3" fmla="*/ 26 h 1745"/>
                <a:gd name="T4" fmla="*/ 160 w 2647"/>
                <a:gd name="T5" fmla="*/ 28 h 1745"/>
                <a:gd name="T6" fmla="*/ 190 w 2647"/>
                <a:gd name="T7" fmla="*/ 9 h 1745"/>
                <a:gd name="T8" fmla="*/ 226 w 2647"/>
                <a:gd name="T9" fmla="*/ 14 h 1745"/>
                <a:gd name="T10" fmla="*/ 251 w 2647"/>
                <a:gd name="T11" fmla="*/ 20 h 1745"/>
                <a:gd name="T12" fmla="*/ 232 w 2647"/>
                <a:gd name="T13" fmla="*/ 20 h 1745"/>
                <a:gd name="T14" fmla="*/ 203 w 2647"/>
                <a:gd name="T15" fmla="*/ 15 h 1745"/>
                <a:gd name="T16" fmla="*/ 166 w 2647"/>
                <a:gd name="T17" fmla="*/ 29 h 1745"/>
                <a:gd name="T18" fmla="*/ 142 w 2647"/>
                <a:gd name="T19" fmla="*/ 39 h 1745"/>
                <a:gd name="T20" fmla="*/ 145 w 2647"/>
                <a:gd name="T21" fmla="*/ 59 h 1745"/>
                <a:gd name="T22" fmla="*/ 178 w 2647"/>
                <a:gd name="T23" fmla="*/ 65 h 1745"/>
                <a:gd name="T24" fmla="*/ 209 w 2647"/>
                <a:gd name="T25" fmla="*/ 61 h 1745"/>
                <a:gd name="T26" fmla="*/ 246 w 2647"/>
                <a:gd name="T27" fmla="*/ 74 h 1745"/>
                <a:gd name="T28" fmla="*/ 289 w 2647"/>
                <a:gd name="T29" fmla="*/ 68 h 1745"/>
                <a:gd name="T30" fmla="*/ 318 w 2647"/>
                <a:gd name="T31" fmla="*/ 69 h 1745"/>
                <a:gd name="T32" fmla="*/ 314 w 2647"/>
                <a:gd name="T33" fmla="*/ 81 h 1745"/>
                <a:gd name="T34" fmla="*/ 282 w 2647"/>
                <a:gd name="T35" fmla="*/ 76 h 1745"/>
                <a:gd name="T36" fmla="*/ 293 w 2647"/>
                <a:gd name="T37" fmla="*/ 79 h 1745"/>
                <a:gd name="T38" fmla="*/ 323 w 2647"/>
                <a:gd name="T39" fmla="*/ 92 h 1745"/>
                <a:gd name="T40" fmla="*/ 329 w 2647"/>
                <a:gd name="T41" fmla="*/ 159 h 1745"/>
                <a:gd name="T42" fmla="*/ 309 w 2647"/>
                <a:gd name="T43" fmla="*/ 207 h 1745"/>
                <a:gd name="T44" fmla="*/ 302 w 2647"/>
                <a:gd name="T45" fmla="*/ 174 h 1745"/>
                <a:gd name="T46" fmla="*/ 296 w 2647"/>
                <a:gd name="T47" fmla="*/ 151 h 1745"/>
                <a:gd name="T48" fmla="*/ 301 w 2647"/>
                <a:gd name="T49" fmla="*/ 129 h 1745"/>
                <a:gd name="T50" fmla="*/ 279 w 2647"/>
                <a:gd name="T51" fmla="*/ 92 h 1745"/>
                <a:gd name="T52" fmla="*/ 255 w 2647"/>
                <a:gd name="T53" fmla="*/ 102 h 1745"/>
                <a:gd name="T54" fmla="*/ 242 w 2647"/>
                <a:gd name="T55" fmla="*/ 145 h 1745"/>
                <a:gd name="T56" fmla="*/ 228 w 2647"/>
                <a:gd name="T57" fmla="*/ 181 h 1745"/>
                <a:gd name="T58" fmla="*/ 233 w 2647"/>
                <a:gd name="T59" fmla="*/ 215 h 1745"/>
                <a:gd name="T60" fmla="*/ 211 w 2647"/>
                <a:gd name="T61" fmla="*/ 208 h 1745"/>
                <a:gd name="T62" fmla="*/ 232 w 2647"/>
                <a:gd name="T63" fmla="*/ 153 h 1745"/>
                <a:gd name="T64" fmla="*/ 210 w 2647"/>
                <a:gd name="T65" fmla="*/ 183 h 1745"/>
                <a:gd name="T66" fmla="*/ 210 w 2647"/>
                <a:gd name="T67" fmla="*/ 117 h 1745"/>
                <a:gd name="T68" fmla="*/ 186 w 2647"/>
                <a:gd name="T69" fmla="*/ 175 h 1745"/>
                <a:gd name="T70" fmla="*/ 174 w 2647"/>
                <a:gd name="T71" fmla="*/ 85 h 1745"/>
                <a:gd name="T72" fmla="*/ 153 w 2647"/>
                <a:gd name="T73" fmla="*/ 149 h 1745"/>
                <a:gd name="T74" fmla="*/ 132 w 2647"/>
                <a:gd name="T75" fmla="*/ 93 h 1745"/>
                <a:gd name="T76" fmla="*/ 134 w 2647"/>
                <a:gd name="T77" fmla="*/ 174 h 1745"/>
                <a:gd name="T78" fmla="*/ 107 w 2647"/>
                <a:gd name="T79" fmla="*/ 138 h 1745"/>
                <a:gd name="T80" fmla="*/ 80 w 2647"/>
                <a:gd name="T81" fmla="*/ 99 h 1745"/>
                <a:gd name="T82" fmla="*/ 74 w 2647"/>
                <a:gd name="T83" fmla="*/ 101 h 1745"/>
                <a:gd name="T84" fmla="*/ 104 w 2647"/>
                <a:gd name="T85" fmla="*/ 171 h 1745"/>
                <a:gd name="T86" fmla="*/ 104 w 2647"/>
                <a:gd name="T87" fmla="*/ 194 h 1745"/>
                <a:gd name="T88" fmla="*/ 90 w 2647"/>
                <a:gd name="T89" fmla="*/ 176 h 1745"/>
                <a:gd name="T90" fmla="*/ 71 w 2647"/>
                <a:gd name="T91" fmla="*/ 154 h 1745"/>
                <a:gd name="T92" fmla="*/ 42 w 2647"/>
                <a:gd name="T93" fmla="*/ 140 h 1745"/>
                <a:gd name="T94" fmla="*/ 17 w 2647"/>
                <a:gd name="T95" fmla="*/ 139 h 1745"/>
                <a:gd name="T96" fmla="*/ 10 w 2647"/>
                <a:gd name="T97" fmla="*/ 119 h 1745"/>
                <a:gd name="T98" fmla="*/ 40 w 2647"/>
                <a:gd name="T99" fmla="*/ 82 h 1745"/>
                <a:gd name="T100" fmla="*/ 71 w 2647"/>
                <a:gd name="T101" fmla="*/ 55 h 1745"/>
                <a:gd name="T102" fmla="*/ 101 w 2647"/>
                <a:gd name="T103" fmla="*/ 23 h 1745"/>
                <a:gd name="T104" fmla="*/ 129 w 2647"/>
                <a:gd name="T105" fmla="*/ 5 h 1745"/>
                <a:gd name="T106" fmla="*/ 139 w 2647"/>
                <a:gd name="T107" fmla="*/ 3 h 1745"/>
                <a:gd name="T108" fmla="*/ 115 w 2647"/>
                <a:gd name="T109" fmla="*/ 20 h 1745"/>
                <a:gd name="T110" fmla="*/ 92 w 2647"/>
                <a:gd name="T111" fmla="*/ 46 h 1745"/>
                <a:gd name="T112" fmla="*/ 85 w 2647"/>
                <a:gd name="T113" fmla="*/ 57 h 1745"/>
                <a:gd name="T114" fmla="*/ 110 w 2647"/>
                <a:gd name="T115" fmla="*/ 39 h 1745"/>
                <a:gd name="T116" fmla="*/ 133 w 2647"/>
                <a:gd name="T117" fmla="*/ 21 h 1745"/>
                <a:gd name="T118" fmla="*/ 151 w 2647"/>
                <a:gd name="T119" fmla="*/ 4 h 1745"/>
                <a:gd name="T120" fmla="*/ 183 w 2647"/>
                <a:gd name="T121" fmla="*/ 1 h 17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47"/>
                <a:gd name="T184" fmla="*/ 0 h 1745"/>
                <a:gd name="T185" fmla="*/ 2647 w 2647"/>
                <a:gd name="T186" fmla="*/ 1745 h 174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47" h="1745">
                  <a:moveTo>
                    <a:pt x="1588" y="28"/>
                  </a:moveTo>
                  <a:lnTo>
                    <a:pt x="1572" y="32"/>
                  </a:lnTo>
                  <a:lnTo>
                    <a:pt x="1557" y="37"/>
                  </a:lnTo>
                  <a:lnTo>
                    <a:pt x="1540" y="41"/>
                  </a:lnTo>
                  <a:lnTo>
                    <a:pt x="1524" y="45"/>
                  </a:lnTo>
                  <a:lnTo>
                    <a:pt x="1508" y="49"/>
                  </a:lnTo>
                  <a:lnTo>
                    <a:pt x="1492" y="53"/>
                  </a:lnTo>
                  <a:lnTo>
                    <a:pt x="1476" y="57"/>
                  </a:lnTo>
                  <a:lnTo>
                    <a:pt x="1460" y="61"/>
                  </a:lnTo>
                  <a:lnTo>
                    <a:pt x="1444" y="66"/>
                  </a:lnTo>
                  <a:lnTo>
                    <a:pt x="1429" y="72"/>
                  </a:lnTo>
                  <a:lnTo>
                    <a:pt x="1413" y="77"/>
                  </a:lnTo>
                  <a:lnTo>
                    <a:pt x="1398" y="84"/>
                  </a:lnTo>
                  <a:lnTo>
                    <a:pt x="1383" y="92"/>
                  </a:lnTo>
                  <a:lnTo>
                    <a:pt x="1368" y="100"/>
                  </a:lnTo>
                  <a:lnTo>
                    <a:pt x="1354" y="110"/>
                  </a:lnTo>
                  <a:lnTo>
                    <a:pt x="1340" y="120"/>
                  </a:lnTo>
                  <a:lnTo>
                    <a:pt x="1328" y="130"/>
                  </a:lnTo>
                  <a:lnTo>
                    <a:pt x="1318" y="141"/>
                  </a:lnTo>
                  <a:lnTo>
                    <a:pt x="1307" y="150"/>
                  </a:lnTo>
                  <a:lnTo>
                    <a:pt x="1294" y="159"/>
                  </a:lnTo>
                  <a:lnTo>
                    <a:pt x="1282" y="166"/>
                  </a:lnTo>
                  <a:lnTo>
                    <a:pt x="1270" y="174"/>
                  </a:lnTo>
                  <a:lnTo>
                    <a:pt x="1257" y="181"/>
                  </a:lnTo>
                  <a:lnTo>
                    <a:pt x="1244" y="187"/>
                  </a:lnTo>
                  <a:lnTo>
                    <a:pt x="1232" y="193"/>
                  </a:lnTo>
                  <a:lnTo>
                    <a:pt x="1218" y="198"/>
                  </a:lnTo>
                  <a:lnTo>
                    <a:pt x="1205" y="203"/>
                  </a:lnTo>
                  <a:lnTo>
                    <a:pt x="1191" y="208"/>
                  </a:lnTo>
                  <a:lnTo>
                    <a:pt x="1178" y="212"/>
                  </a:lnTo>
                  <a:lnTo>
                    <a:pt x="1165" y="216"/>
                  </a:lnTo>
                  <a:lnTo>
                    <a:pt x="1151" y="220"/>
                  </a:lnTo>
                  <a:lnTo>
                    <a:pt x="1137" y="224"/>
                  </a:lnTo>
                  <a:lnTo>
                    <a:pt x="1153" y="232"/>
                  </a:lnTo>
                  <a:lnTo>
                    <a:pt x="1170" y="236"/>
                  </a:lnTo>
                  <a:lnTo>
                    <a:pt x="1186" y="239"/>
                  </a:lnTo>
                  <a:lnTo>
                    <a:pt x="1202" y="240"/>
                  </a:lnTo>
                  <a:lnTo>
                    <a:pt x="1217" y="239"/>
                  </a:lnTo>
                  <a:lnTo>
                    <a:pt x="1232" y="236"/>
                  </a:lnTo>
                  <a:lnTo>
                    <a:pt x="1248" y="232"/>
                  </a:lnTo>
                  <a:lnTo>
                    <a:pt x="1263" y="226"/>
                  </a:lnTo>
                  <a:lnTo>
                    <a:pt x="1277" y="220"/>
                  </a:lnTo>
                  <a:lnTo>
                    <a:pt x="1292" y="212"/>
                  </a:lnTo>
                  <a:lnTo>
                    <a:pt x="1305" y="204"/>
                  </a:lnTo>
                  <a:lnTo>
                    <a:pt x="1320" y="196"/>
                  </a:lnTo>
                  <a:lnTo>
                    <a:pt x="1334" y="187"/>
                  </a:lnTo>
                  <a:lnTo>
                    <a:pt x="1348" y="178"/>
                  </a:lnTo>
                  <a:lnTo>
                    <a:pt x="1361" y="168"/>
                  </a:lnTo>
                  <a:lnTo>
                    <a:pt x="1375" y="160"/>
                  </a:lnTo>
                  <a:lnTo>
                    <a:pt x="1392" y="143"/>
                  </a:lnTo>
                  <a:lnTo>
                    <a:pt x="1410" y="127"/>
                  </a:lnTo>
                  <a:lnTo>
                    <a:pt x="1429" y="113"/>
                  </a:lnTo>
                  <a:lnTo>
                    <a:pt x="1449" y="100"/>
                  </a:lnTo>
                  <a:lnTo>
                    <a:pt x="1470" y="89"/>
                  </a:lnTo>
                  <a:lnTo>
                    <a:pt x="1491" y="80"/>
                  </a:lnTo>
                  <a:lnTo>
                    <a:pt x="1513" y="72"/>
                  </a:lnTo>
                  <a:lnTo>
                    <a:pt x="1535" y="65"/>
                  </a:lnTo>
                  <a:lnTo>
                    <a:pt x="1558" y="60"/>
                  </a:lnTo>
                  <a:lnTo>
                    <a:pt x="1581" y="57"/>
                  </a:lnTo>
                  <a:lnTo>
                    <a:pt x="1604" y="56"/>
                  </a:lnTo>
                  <a:lnTo>
                    <a:pt x="1628" y="56"/>
                  </a:lnTo>
                  <a:lnTo>
                    <a:pt x="1651" y="58"/>
                  </a:lnTo>
                  <a:lnTo>
                    <a:pt x="1675" y="61"/>
                  </a:lnTo>
                  <a:lnTo>
                    <a:pt x="1699" y="66"/>
                  </a:lnTo>
                  <a:lnTo>
                    <a:pt x="1722" y="73"/>
                  </a:lnTo>
                  <a:lnTo>
                    <a:pt x="1739" y="82"/>
                  </a:lnTo>
                  <a:lnTo>
                    <a:pt x="1755" y="90"/>
                  </a:lnTo>
                  <a:lnTo>
                    <a:pt x="1772" y="98"/>
                  </a:lnTo>
                  <a:lnTo>
                    <a:pt x="1789" y="104"/>
                  </a:lnTo>
                  <a:lnTo>
                    <a:pt x="1807" y="108"/>
                  </a:lnTo>
                  <a:lnTo>
                    <a:pt x="1826" y="111"/>
                  </a:lnTo>
                  <a:lnTo>
                    <a:pt x="1845" y="112"/>
                  </a:lnTo>
                  <a:lnTo>
                    <a:pt x="1865" y="111"/>
                  </a:lnTo>
                  <a:lnTo>
                    <a:pt x="1884" y="113"/>
                  </a:lnTo>
                  <a:lnTo>
                    <a:pt x="1903" y="117"/>
                  </a:lnTo>
                  <a:lnTo>
                    <a:pt x="1922" y="120"/>
                  </a:lnTo>
                  <a:lnTo>
                    <a:pt x="1941" y="122"/>
                  </a:lnTo>
                  <a:lnTo>
                    <a:pt x="1960" y="125"/>
                  </a:lnTo>
                  <a:lnTo>
                    <a:pt x="1979" y="126"/>
                  </a:lnTo>
                  <a:lnTo>
                    <a:pt x="1998" y="123"/>
                  </a:lnTo>
                  <a:lnTo>
                    <a:pt x="2017" y="120"/>
                  </a:lnTo>
                  <a:lnTo>
                    <a:pt x="2013" y="130"/>
                  </a:lnTo>
                  <a:lnTo>
                    <a:pt x="2008" y="142"/>
                  </a:lnTo>
                  <a:lnTo>
                    <a:pt x="2004" y="153"/>
                  </a:lnTo>
                  <a:lnTo>
                    <a:pt x="1998" y="165"/>
                  </a:lnTo>
                  <a:lnTo>
                    <a:pt x="1991" y="173"/>
                  </a:lnTo>
                  <a:lnTo>
                    <a:pt x="1982" y="179"/>
                  </a:lnTo>
                  <a:lnTo>
                    <a:pt x="1969" y="180"/>
                  </a:lnTo>
                  <a:lnTo>
                    <a:pt x="1954" y="176"/>
                  </a:lnTo>
                  <a:lnTo>
                    <a:pt x="1944" y="172"/>
                  </a:lnTo>
                  <a:lnTo>
                    <a:pt x="1932" y="167"/>
                  </a:lnTo>
                  <a:lnTo>
                    <a:pt x="1921" y="164"/>
                  </a:lnTo>
                  <a:lnTo>
                    <a:pt x="1909" y="161"/>
                  </a:lnTo>
                  <a:lnTo>
                    <a:pt x="1898" y="159"/>
                  </a:lnTo>
                  <a:lnTo>
                    <a:pt x="1886" y="158"/>
                  </a:lnTo>
                  <a:lnTo>
                    <a:pt x="1875" y="157"/>
                  </a:lnTo>
                  <a:lnTo>
                    <a:pt x="1862" y="156"/>
                  </a:lnTo>
                  <a:lnTo>
                    <a:pt x="1850" y="156"/>
                  </a:lnTo>
                  <a:lnTo>
                    <a:pt x="1838" y="156"/>
                  </a:lnTo>
                  <a:lnTo>
                    <a:pt x="1825" y="156"/>
                  </a:lnTo>
                  <a:lnTo>
                    <a:pt x="1813" y="157"/>
                  </a:lnTo>
                  <a:lnTo>
                    <a:pt x="1801" y="157"/>
                  </a:lnTo>
                  <a:lnTo>
                    <a:pt x="1788" y="157"/>
                  </a:lnTo>
                  <a:lnTo>
                    <a:pt x="1777" y="158"/>
                  </a:lnTo>
                  <a:lnTo>
                    <a:pt x="1764" y="158"/>
                  </a:lnTo>
                  <a:lnTo>
                    <a:pt x="1745" y="149"/>
                  </a:lnTo>
                  <a:lnTo>
                    <a:pt x="1726" y="141"/>
                  </a:lnTo>
                  <a:lnTo>
                    <a:pt x="1705" y="134"/>
                  </a:lnTo>
                  <a:lnTo>
                    <a:pt x="1684" y="127"/>
                  </a:lnTo>
                  <a:lnTo>
                    <a:pt x="1663" y="122"/>
                  </a:lnTo>
                  <a:lnTo>
                    <a:pt x="1641" y="119"/>
                  </a:lnTo>
                  <a:lnTo>
                    <a:pt x="1618" y="117"/>
                  </a:lnTo>
                  <a:lnTo>
                    <a:pt x="1596" y="115"/>
                  </a:lnTo>
                  <a:lnTo>
                    <a:pt x="1573" y="115"/>
                  </a:lnTo>
                  <a:lnTo>
                    <a:pt x="1551" y="117"/>
                  </a:lnTo>
                  <a:lnTo>
                    <a:pt x="1529" y="120"/>
                  </a:lnTo>
                  <a:lnTo>
                    <a:pt x="1507" y="125"/>
                  </a:lnTo>
                  <a:lnTo>
                    <a:pt x="1486" y="130"/>
                  </a:lnTo>
                  <a:lnTo>
                    <a:pt x="1467" y="138"/>
                  </a:lnTo>
                  <a:lnTo>
                    <a:pt x="1447" y="148"/>
                  </a:lnTo>
                  <a:lnTo>
                    <a:pt x="1429" y="158"/>
                  </a:lnTo>
                  <a:lnTo>
                    <a:pt x="1408" y="171"/>
                  </a:lnTo>
                  <a:lnTo>
                    <a:pt x="1386" y="183"/>
                  </a:lnTo>
                  <a:lnTo>
                    <a:pt x="1365" y="196"/>
                  </a:lnTo>
                  <a:lnTo>
                    <a:pt x="1345" y="210"/>
                  </a:lnTo>
                  <a:lnTo>
                    <a:pt x="1324" y="226"/>
                  </a:lnTo>
                  <a:lnTo>
                    <a:pt x="1305" y="242"/>
                  </a:lnTo>
                  <a:lnTo>
                    <a:pt x="1288" y="262"/>
                  </a:lnTo>
                  <a:lnTo>
                    <a:pt x="1272" y="282"/>
                  </a:lnTo>
                  <a:lnTo>
                    <a:pt x="1263" y="288"/>
                  </a:lnTo>
                  <a:lnTo>
                    <a:pt x="1251" y="292"/>
                  </a:lnTo>
                  <a:lnTo>
                    <a:pt x="1240" y="293"/>
                  </a:lnTo>
                  <a:lnTo>
                    <a:pt x="1228" y="293"/>
                  </a:lnTo>
                  <a:lnTo>
                    <a:pt x="1216" y="293"/>
                  </a:lnTo>
                  <a:lnTo>
                    <a:pt x="1203" y="292"/>
                  </a:lnTo>
                  <a:lnTo>
                    <a:pt x="1191" y="293"/>
                  </a:lnTo>
                  <a:lnTo>
                    <a:pt x="1180" y="295"/>
                  </a:lnTo>
                  <a:lnTo>
                    <a:pt x="1163" y="299"/>
                  </a:lnTo>
                  <a:lnTo>
                    <a:pt x="1145" y="302"/>
                  </a:lnTo>
                  <a:lnTo>
                    <a:pt x="1129" y="307"/>
                  </a:lnTo>
                  <a:lnTo>
                    <a:pt x="1112" y="312"/>
                  </a:lnTo>
                  <a:lnTo>
                    <a:pt x="1097" y="320"/>
                  </a:lnTo>
                  <a:lnTo>
                    <a:pt x="1083" y="330"/>
                  </a:lnTo>
                  <a:lnTo>
                    <a:pt x="1072" y="343"/>
                  </a:lnTo>
                  <a:lnTo>
                    <a:pt x="1062" y="360"/>
                  </a:lnTo>
                  <a:lnTo>
                    <a:pt x="1059" y="376"/>
                  </a:lnTo>
                  <a:lnTo>
                    <a:pt x="1059" y="392"/>
                  </a:lnTo>
                  <a:lnTo>
                    <a:pt x="1064" y="408"/>
                  </a:lnTo>
                  <a:lnTo>
                    <a:pt x="1070" y="423"/>
                  </a:lnTo>
                  <a:lnTo>
                    <a:pt x="1083" y="441"/>
                  </a:lnTo>
                  <a:lnTo>
                    <a:pt x="1099" y="453"/>
                  </a:lnTo>
                  <a:lnTo>
                    <a:pt x="1117" y="461"/>
                  </a:lnTo>
                  <a:lnTo>
                    <a:pt x="1137" y="466"/>
                  </a:lnTo>
                  <a:lnTo>
                    <a:pt x="1157" y="469"/>
                  </a:lnTo>
                  <a:lnTo>
                    <a:pt x="1178" y="472"/>
                  </a:lnTo>
                  <a:lnTo>
                    <a:pt x="1198" y="477"/>
                  </a:lnTo>
                  <a:lnTo>
                    <a:pt x="1217" y="484"/>
                  </a:lnTo>
                  <a:lnTo>
                    <a:pt x="1233" y="494"/>
                  </a:lnTo>
                  <a:lnTo>
                    <a:pt x="1250" y="502"/>
                  </a:lnTo>
                  <a:lnTo>
                    <a:pt x="1269" y="509"/>
                  </a:lnTo>
                  <a:lnTo>
                    <a:pt x="1287" y="515"/>
                  </a:lnTo>
                  <a:lnTo>
                    <a:pt x="1305" y="519"/>
                  </a:lnTo>
                  <a:lnTo>
                    <a:pt x="1325" y="521"/>
                  </a:lnTo>
                  <a:lnTo>
                    <a:pt x="1345" y="522"/>
                  </a:lnTo>
                  <a:lnTo>
                    <a:pt x="1364" y="522"/>
                  </a:lnTo>
                  <a:lnTo>
                    <a:pt x="1385" y="522"/>
                  </a:lnTo>
                  <a:lnTo>
                    <a:pt x="1405" y="520"/>
                  </a:lnTo>
                  <a:lnTo>
                    <a:pt x="1424" y="517"/>
                  </a:lnTo>
                  <a:lnTo>
                    <a:pt x="1444" y="514"/>
                  </a:lnTo>
                  <a:lnTo>
                    <a:pt x="1463" y="510"/>
                  </a:lnTo>
                  <a:lnTo>
                    <a:pt x="1482" y="507"/>
                  </a:lnTo>
                  <a:lnTo>
                    <a:pt x="1500" y="502"/>
                  </a:lnTo>
                  <a:lnTo>
                    <a:pt x="1519" y="498"/>
                  </a:lnTo>
                  <a:lnTo>
                    <a:pt x="1535" y="495"/>
                  </a:lnTo>
                  <a:lnTo>
                    <a:pt x="1551" y="493"/>
                  </a:lnTo>
                  <a:lnTo>
                    <a:pt x="1568" y="491"/>
                  </a:lnTo>
                  <a:lnTo>
                    <a:pt x="1585" y="489"/>
                  </a:lnTo>
                  <a:lnTo>
                    <a:pt x="1603" y="487"/>
                  </a:lnTo>
                  <a:lnTo>
                    <a:pt x="1620" y="486"/>
                  </a:lnTo>
                  <a:lnTo>
                    <a:pt x="1637" y="485"/>
                  </a:lnTo>
                  <a:lnTo>
                    <a:pt x="1654" y="485"/>
                  </a:lnTo>
                  <a:lnTo>
                    <a:pt x="1672" y="485"/>
                  </a:lnTo>
                  <a:lnTo>
                    <a:pt x="1689" y="486"/>
                  </a:lnTo>
                  <a:lnTo>
                    <a:pt x="1706" y="489"/>
                  </a:lnTo>
                  <a:lnTo>
                    <a:pt x="1722" y="492"/>
                  </a:lnTo>
                  <a:lnTo>
                    <a:pt x="1740" y="495"/>
                  </a:lnTo>
                  <a:lnTo>
                    <a:pt x="1756" y="500"/>
                  </a:lnTo>
                  <a:lnTo>
                    <a:pt x="1771" y="506"/>
                  </a:lnTo>
                  <a:lnTo>
                    <a:pt x="1786" y="513"/>
                  </a:lnTo>
                  <a:lnTo>
                    <a:pt x="1809" y="524"/>
                  </a:lnTo>
                  <a:lnTo>
                    <a:pt x="1833" y="536"/>
                  </a:lnTo>
                  <a:lnTo>
                    <a:pt x="1858" y="547"/>
                  </a:lnTo>
                  <a:lnTo>
                    <a:pt x="1884" y="559"/>
                  </a:lnTo>
                  <a:lnTo>
                    <a:pt x="1910" y="570"/>
                  </a:lnTo>
                  <a:lnTo>
                    <a:pt x="1937" y="580"/>
                  </a:lnTo>
                  <a:lnTo>
                    <a:pt x="1963" y="589"/>
                  </a:lnTo>
                  <a:lnTo>
                    <a:pt x="1991" y="596"/>
                  </a:lnTo>
                  <a:lnTo>
                    <a:pt x="2019" y="601"/>
                  </a:lnTo>
                  <a:lnTo>
                    <a:pt x="2046" y="605"/>
                  </a:lnTo>
                  <a:lnTo>
                    <a:pt x="2074" y="606"/>
                  </a:lnTo>
                  <a:lnTo>
                    <a:pt x="2101" y="605"/>
                  </a:lnTo>
                  <a:lnTo>
                    <a:pt x="2128" y="601"/>
                  </a:lnTo>
                  <a:lnTo>
                    <a:pt x="2156" y="595"/>
                  </a:lnTo>
                  <a:lnTo>
                    <a:pt x="2182" y="585"/>
                  </a:lnTo>
                  <a:lnTo>
                    <a:pt x="2209" y="571"/>
                  </a:lnTo>
                  <a:lnTo>
                    <a:pt x="2228" y="563"/>
                  </a:lnTo>
                  <a:lnTo>
                    <a:pt x="2247" y="555"/>
                  </a:lnTo>
                  <a:lnTo>
                    <a:pt x="2267" y="548"/>
                  </a:lnTo>
                  <a:lnTo>
                    <a:pt x="2287" y="542"/>
                  </a:lnTo>
                  <a:lnTo>
                    <a:pt x="2308" y="537"/>
                  </a:lnTo>
                  <a:lnTo>
                    <a:pt x="2328" y="533"/>
                  </a:lnTo>
                  <a:lnTo>
                    <a:pt x="2350" y="531"/>
                  </a:lnTo>
                  <a:lnTo>
                    <a:pt x="2372" y="532"/>
                  </a:lnTo>
                  <a:lnTo>
                    <a:pt x="2386" y="537"/>
                  </a:lnTo>
                  <a:lnTo>
                    <a:pt x="2401" y="542"/>
                  </a:lnTo>
                  <a:lnTo>
                    <a:pt x="2416" y="545"/>
                  </a:lnTo>
                  <a:lnTo>
                    <a:pt x="2431" y="548"/>
                  </a:lnTo>
                  <a:lnTo>
                    <a:pt x="2447" y="551"/>
                  </a:lnTo>
                  <a:lnTo>
                    <a:pt x="2463" y="552"/>
                  </a:lnTo>
                  <a:lnTo>
                    <a:pt x="2479" y="553"/>
                  </a:lnTo>
                  <a:lnTo>
                    <a:pt x="2495" y="553"/>
                  </a:lnTo>
                  <a:lnTo>
                    <a:pt x="2510" y="552"/>
                  </a:lnTo>
                  <a:lnTo>
                    <a:pt x="2527" y="551"/>
                  </a:lnTo>
                  <a:lnTo>
                    <a:pt x="2542" y="547"/>
                  </a:lnTo>
                  <a:lnTo>
                    <a:pt x="2556" y="544"/>
                  </a:lnTo>
                  <a:lnTo>
                    <a:pt x="2571" y="538"/>
                  </a:lnTo>
                  <a:lnTo>
                    <a:pt x="2585" y="532"/>
                  </a:lnTo>
                  <a:lnTo>
                    <a:pt x="2598" y="525"/>
                  </a:lnTo>
                  <a:lnTo>
                    <a:pt x="2611" y="516"/>
                  </a:lnTo>
                  <a:lnTo>
                    <a:pt x="2612" y="544"/>
                  </a:lnTo>
                  <a:lnTo>
                    <a:pt x="2612" y="573"/>
                  </a:lnTo>
                  <a:lnTo>
                    <a:pt x="2608" y="601"/>
                  </a:lnTo>
                  <a:lnTo>
                    <a:pt x="2604" y="628"/>
                  </a:lnTo>
                  <a:lnTo>
                    <a:pt x="2584" y="637"/>
                  </a:lnTo>
                  <a:lnTo>
                    <a:pt x="2565" y="643"/>
                  </a:lnTo>
                  <a:lnTo>
                    <a:pt x="2546" y="645"/>
                  </a:lnTo>
                  <a:lnTo>
                    <a:pt x="2529" y="644"/>
                  </a:lnTo>
                  <a:lnTo>
                    <a:pt x="2510" y="642"/>
                  </a:lnTo>
                  <a:lnTo>
                    <a:pt x="2493" y="637"/>
                  </a:lnTo>
                  <a:lnTo>
                    <a:pt x="2476" y="631"/>
                  </a:lnTo>
                  <a:lnTo>
                    <a:pt x="2460" y="626"/>
                  </a:lnTo>
                  <a:lnTo>
                    <a:pt x="2442" y="618"/>
                  </a:lnTo>
                  <a:lnTo>
                    <a:pt x="2425" y="611"/>
                  </a:lnTo>
                  <a:lnTo>
                    <a:pt x="2408" y="604"/>
                  </a:lnTo>
                  <a:lnTo>
                    <a:pt x="2389" y="598"/>
                  </a:lnTo>
                  <a:lnTo>
                    <a:pt x="2372" y="593"/>
                  </a:lnTo>
                  <a:lnTo>
                    <a:pt x="2354" y="591"/>
                  </a:lnTo>
                  <a:lnTo>
                    <a:pt x="2334" y="590"/>
                  </a:lnTo>
                  <a:lnTo>
                    <a:pt x="2315" y="592"/>
                  </a:lnTo>
                  <a:lnTo>
                    <a:pt x="2294" y="596"/>
                  </a:lnTo>
                  <a:lnTo>
                    <a:pt x="2274" y="600"/>
                  </a:lnTo>
                  <a:lnTo>
                    <a:pt x="2255" y="606"/>
                  </a:lnTo>
                  <a:lnTo>
                    <a:pt x="2235" y="613"/>
                  </a:lnTo>
                  <a:lnTo>
                    <a:pt x="2216" y="620"/>
                  </a:lnTo>
                  <a:lnTo>
                    <a:pt x="2197" y="629"/>
                  </a:lnTo>
                  <a:lnTo>
                    <a:pt x="2179" y="638"/>
                  </a:lnTo>
                  <a:lnTo>
                    <a:pt x="2160" y="649"/>
                  </a:lnTo>
                  <a:lnTo>
                    <a:pt x="2179" y="648"/>
                  </a:lnTo>
                  <a:lnTo>
                    <a:pt x="2198" y="645"/>
                  </a:lnTo>
                  <a:lnTo>
                    <a:pt x="2218" y="642"/>
                  </a:lnTo>
                  <a:lnTo>
                    <a:pt x="2237" y="638"/>
                  </a:lnTo>
                  <a:lnTo>
                    <a:pt x="2258" y="635"/>
                  </a:lnTo>
                  <a:lnTo>
                    <a:pt x="2279" y="633"/>
                  </a:lnTo>
                  <a:lnTo>
                    <a:pt x="2298" y="629"/>
                  </a:lnTo>
                  <a:lnTo>
                    <a:pt x="2319" y="628"/>
                  </a:lnTo>
                  <a:lnTo>
                    <a:pt x="2340" y="627"/>
                  </a:lnTo>
                  <a:lnTo>
                    <a:pt x="2359" y="628"/>
                  </a:lnTo>
                  <a:lnTo>
                    <a:pt x="2379" y="630"/>
                  </a:lnTo>
                  <a:lnTo>
                    <a:pt x="2398" y="634"/>
                  </a:lnTo>
                  <a:lnTo>
                    <a:pt x="2416" y="641"/>
                  </a:lnTo>
                  <a:lnTo>
                    <a:pt x="2433" y="650"/>
                  </a:lnTo>
                  <a:lnTo>
                    <a:pt x="2451" y="660"/>
                  </a:lnTo>
                  <a:lnTo>
                    <a:pt x="2465" y="675"/>
                  </a:lnTo>
                  <a:lnTo>
                    <a:pt x="2480" y="687"/>
                  </a:lnTo>
                  <a:lnTo>
                    <a:pt x="2495" y="697"/>
                  </a:lnTo>
                  <a:lnTo>
                    <a:pt x="2510" y="706"/>
                  </a:lnTo>
                  <a:lnTo>
                    <a:pt x="2525" y="715"/>
                  </a:lnTo>
                  <a:lnTo>
                    <a:pt x="2542" y="722"/>
                  </a:lnTo>
                  <a:lnTo>
                    <a:pt x="2559" y="728"/>
                  </a:lnTo>
                  <a:lnTo>
                    <a:pt x="2577" y="733"/>
                  </a:lnTo>
                  <a:lnTo>
                    <a:pt x="2596" y="734"/>
                  </a:lnTo>
                  <a:lnTo>
                    <a:pt x="2585" y="783"/>
                  </a:lnTo>
                  <a:lnTo>
                    <a:pt x="2578" y="835"/>
                  </a:lnTo>
                  <a:lnTo>
                    <a:pt x="2574" y="887"/>
                  </a:lnTo>
                  <a:lnTo>
                    <a:pt x="2573" y="940"/>
                  </a:lnTo>
                  <a:lnTo>
                    <a:pt x="2574" y="993"/>
                  </a:lnTo>
                  <a:lnTo>
                    <a:pt x="2580" y="1044"/>
                  </a:lnTo>
                  <a:lnTo>
                    <a:pt x="2589" y="1094"/>
                  </a:lnTo>
                  <a:lnTo>
                    <a:pt x="2601" y="1142"/>
                  </a:lnTo>
                  <a:lnTo>
                    <a:pt x="2608" y="1167"/>
                  </a:lnTo>
                  <a:lnTo>
                    <a:pt x="2615" y="1192"/>
                  </a:lnTo>
                  <a:lnTo>
                    <a:pt x="2621" y="1218"/>
                  </a:lnTo>
                  <a:lnTo>
                    <a:pt x="2626" y="1244"/>
                  </a:lnTo>
                  <a:lnTo>
                    <a:pt x="2629" y="1271"/>
                  </a:lnTo>
                  <a:lnTo>
                    <a:pt x="2631" y="1297"/>
                  </a:lnTo>
                  <a:lnTo>
                    <a:pt x="2631" y="1325"/>
                  </a:lnTo>
                  <a:lnTo>
                    <a:pt x="2630" y="1354"/>
                  </a:lnTo>
                  <a:lnTo>
                    <a:pt x="2644" y="1403"/>
                  </a:lnTo>
                  <a:lnTo>
                    <a:pt x="2647" y="1453"/>
                  </a:lnTo>
                  <a:lnTo>
                    <a:pt x="2644" y="1501"/>
                  </a:lnTo>
                  <a:lnTo>
                    <a:pt x="2636" y="1549"/>
                  </a:lnTo>
                  <a:lnTo>
                    <a:pt x="2626" y="1598"/>
                  </a:lnTo>
                  <a:lnTo>
                    <a:pt x="2615" y="1646"/>
                  </a:lnTo>
                  <a:lnTo>
                    <a:pt x="2607" y="1696"/>
                  </a:lnTo>
                  <a:lnTo>
                    <a:pt x="2606" y="1745"/>
                  </a:lnTo>
                  <a:lnTo>
                    <a:pt x="2452" y="1684"/>
                  </a:lnTo>
                  <a:lnTo>
                    <a:pt x="2457" y="1668"/>
                  </a:lnTo>
                  <a:lnTo>
                    <a:pt x="2468" y="1654"/>
                  </a:lnTo>
                  <a:lnTo>
                    <a:pt x="2480" y="1640"/>
                  </a:lnTo>
                  <a:lnTo>
                    <a:pt x="2493" y="1628"/>
                  </a:lnTo>
                  <a:lnTo>
                    <a:pt x="2506" y="1614"/>
                  </a:lnTo>
                  <a:lnTo>
                    <a:pt x="2516" y="1599"/>
                  </a:lnTo>
                  <a:lnTo>
                    <a:pt x="2522" y="1582"/>
                  </a:lnTo>
                  <a:lnTo>
                    <a:pt x="2521" y="1562"/>
                  </a:lnTo>
                  <a:lnTo>
                    <a:pt x="2515" y="1538"/>
                  </a:lnTo>
                  <a:lnTo>
                    <a:pt x="2507" y="1515"/>
                  </a:lnTo>
                  <a:lnTo>
                    <a:pt x="2497" y="1492"/>
                  </a:lnTo>
                  <a:lnTo>
                    <a:pt x="2484" y="1470"/>
                  </a:lnTo>
                  <a:lnTo>
                    <a:pt x="2469" y="1449"/>
                  </a:lnTo>
                  <a:lnTo>
                    <a:pt x="2453" y="1430"/>
                  </a:lnTo>
                  <a:lnTo>
                    <a:pt x="2434" y="1410"/>
                  </a:lnTo>
                  <a:lnTo>
                    <a:pt x="2416" y="1392"/>
                  </a:lnTo>
                  <a:lnTo>
                    <a:pt x="2412" y="1379"/>
                  </a:lnTo>
                  <a:lnTo>
                    <a:pt x="2414" y="1366"/>
                  </a:lnTo>
                  <a:lnTo>
                    <a:pt x="2416" y="1355"/>
                  </a:lnTo>
                  <a:lnTo>
                    <a:pt x="2421" y="1342"/>
                  </a:lnTo>
                  <a:lnTo>
                    <a:pt x="2424" y="1330"/>
                  </a:lnTo>
                  <a:lnTo>
                    <a:pt x="2426" y="1319"/>
                  </a:lnTo>
                  <a:lnTo>
                    <a:pt x="2425" y="1306"/>
                  </a:lnTo>
                  <a:lnTo>
                    <a:pt x="2419" y="1294"/>
                  </a:lnTo>
                  <a:lnTo>
                    <a:pt x="2410" y="1279"/>
                  </a:lnTo>
                  <a:lnTo>
                    <a:pt x="2399" y="1265"/>
                  </a:lnTo>
                  <a:lnTo>
                    <a:pt x="2388" y="1250"/>
                  </a:lnTo>
                  <a:lnTo>
                    <a:pt x="2378" y="1235"/>
                  </a:lnTo>
                  <a:lnTo>
                    <a:pt x="2370" y="1220"/>
                  </a:lnTo>
                  <a:lnTo>
                    <a:pt x="2365" y="1203"/>
                  </a:lnTo>
                  <a:lnTo>
                    <a:pt x="2365" y="1184"/>
                  </a:lnTo>
                  <a:lnTo>
                    <a:pt x="2371" y="1165"/>
                  </a:lnTo>
                  <a:lnTo>
                    <a:pt x="2365" y="1150"/>
                  </a:lnTo>
                  <a:lnTo>
                    <a:pt x="2357" y="1135"/>
                  </a:lnTo>
                  <a:lnTo>
                    <a:pt x="2353" y="1120"/>
                  </a:lnTo>
                  <a:lnTo>
                    <a:pt x="2355" y="1104"/>
                  </a:lnTo>
                  <a:lnTo>
                    <a:pt x="2363" y="1094"/>
                  </a:lnTo>
                  <a:lnTo>
                    <a:pt x="2372" y="1085"/>
                  </a:lnTo>
                  <a:lnTo>
                    <a:pt x="2381" y="1077"/>
                  </a:lnTo>
                  <a:lnTo>
                    <a:pt x="2391" y="1068"/>
                  </a:lnTo>
                  <a:lnTo>
                    <a:pt x="2399" y="1060"/>
                  </a:lnTo>
                  <a:lnTo>
                    <a:pt x="2404" y="1049"/>
                  </a:lnTo>
                  <a:lnTo>
                    <a:pt x="2406" y="1038"/>
                  </a:lnTo>
                  <a:lnTo>
                    <a:pt x="2403" y="1025"/>
                  </a:lnTo>
                  <a:lnTo>
                    <a:pt x="2392" y="1002"/>
                  </a:lnTo>
                  <a:lnTo>
                    <a:pt x="2378" y="980"/>
                  </a:lnTo>
                  <a:lnTo>
                    <a:pt x="2363" y="958"/>
                  </a:lnTo>
                  <a:lnTo>
                    <a:pt x="2347" y="937"/>
                  </a:lnTo>
                  <a:lnTo>
                    <a:pt x="2330" y="917"/>
                  </a:lnTo>
                  <a:lnTo>
                    <a:pt x="2311" y="896"/>
                  </a:lnTo>
                  <a:lnTo>
                    <a:pt x="2293" y="877"/>
                  </a:lnTo>
                  <a:lnTo>
                    <a:pt x="2273" y="858"/>
                  </a:lnTo>
                  <a:lnTo>
                    <a:pt x="2272" y="831"/>
                  </a:lnTo>
                  <a:lnTo>
                    <a:pt x="2271" y="801"/>
                  </a:lnTo>
                  <a:lnTo>
                    <a:pt x="2264" y="773"/>
                  </a:lnTo>
                  <a:lnTo>
                    <a:pt x="2248" y="750"/>
                  </a:lnTo>
                  <a:lnTo>
                    <a:pt x="2237" y="740"/>
                  </a:lnTo>
                  <a:lnTo>
                    <a:pt x="2226" y="730"/>
                  </a:lnTo>
                  <a:lnTo>
                    <a:pt x="2214" y="724"/>
                  </a:lnTo>
                  <a:lnTo>
                    <a:pt x="2202" y="717"/>
                  </a:lnTo>
                  <a:lnTo>
                    <a:pt x="2189" y="713"/>
                  </a:lnTo>
                  <a:lnTo>
                    <a:pt x="2175" y="711"/>
                  </a:lnTo>
                  <a:lnTo>
                    <a:pt x="2161" y="712"/>
                  </a:lnTo>
                  <a:lnTo>
                    <a:pt x="2146" y="717"/>
                  </a:lnTo>
                  <a:lnTo>
                    <a:pt x="2133" y="729"/>
                  </a:lnTo>
                  <a:lnTo>
                    <a:pt x="2121" y="743"/>
                  </a:lnTo>
                  <a:lnTo>
                    <a:pt x="2110" y="758"/>
                  </a:lnTo>
                  <a:lnTo>
                    <a:pt x="2098" y="772"/>
                  </a:lnTo>
                  <a:lnTo>
                    <a:pt x="2086" y="786"/>
                  </a:lnTo>
                  <a:lnTo>
                    <a:pt x="2074" y="797"/>
                  </a:lnTo>
                  <a:lnTo>
                    <a:pt x="2058" y="806"/>
                  </a:lnTo>
                  <a:lnTo>
                    <a:pt x="2039" y="811"/>
                  </a:lnTo>
                  <a:lnTo>
                    <a:pt x="2024" y="829"/>
                  </a:lnTo>
                  <a:lnTo>
                    <a:pt x="2019" y="849"/>
                  </a:lnTo>
                  <a:lnTo>
                    <a:pt x="2019" y="870"/>
                  </a:lnTo>
                  <a:lnTo>
                    <a:pt x="2021" y="892"/>
                  </a:lnTo>
                  <a:lnTo>
                    <a:pt x="2024" y="914"/>
                  </a:lnTo>
                  <a:lnTo>
                    <a:pt x="2023" y="934"/>
                  </a:lnTo>
                  <a:lnTo>
                    <a:pt x="2017" y="954"/>
                  </a:lnTo>
                  <a:lnTo>
                    <a:pt x="2002" y="972"/>
                  </a:lnTo>
                  <a:lnTo>
                    <a:pt x="1982" y="998"/>
                  </a:lnTo>
                  <a:lnTo>
                    <a:pt x="1964" y="1026"/>
                  </a:lnTo>
                  <a:lnTo>
                    <a:pt x="1949" y="1058"/>
                  </a:lnTo>
                  <a:lnTo>
                    <a:pt x="1939" y="1089"/>
                  </a:lnTo>
                  <a:lnTo>
                    <a:pt x="1934" y="1122"/>
                  </a:lnTo>
                  <a:lnTo>
                    <a:pt x="1934" y="1155"/>
                  </a:lnTo>
                  <a:lnTo>
                    <a:pt x="1939" y="1188"/>
                  </a:lnTo>
                  <a:lnTo>
                    <a:pt x="1952" y="1220"/>
                  </a:lnTo>
                  <a:lnTo>
                    <a:pt x="1949" y="1233"/>
                  </a:lnTo>
                  <a:lnTo>
                    <a:pt x="1944" y="1243"/>
                  </a:lnTo>
                  <a:lnTo>
                    <a:pt x="1936" y="1252"/>
                  </a:lnTo>
                  <a:lnTo>
                    <a:pt x="1926" y="1261"/>
                  </a:lnTo>
                  <a:lnTo>
                    <a:pt x="1916" y="1271"/>
                  </a:lnTo>
                  <a:lnTo>
                    <a:pt x="1907" y="1280"/>
                  </a:lnTo>
                  <a:lnTo>
                    <a:pt x="1899" y="1289"/>
                  </a:lnTo>
                  <a:lnTo>
                    <a:pt x="1893" y="1301"/>
                  </a:lnTo>
                  <a:lnTo>
                    <a:pt x="1870" y="1333"/>
                  </a:lnTo>
                  <a:lnTo>
                    <a:pt x="1849" y="1367"/>
                  </a:lnTo>
                  <a:lnTo>
                    <a:pt x="1831" y="1403"/>
                  </a:lnTo>
                  <a:lnTo>
                    <a:pt x="1817" y="1441"/>
                  </a:lnTo>
                  <a:lnTo>
                    <a:pt x="1808" y="1479"/>
                  </a:lnTo>
                  <a:lnTo>
                    <a:pt x="1804" y="1519"/>
                  </a:lnTo>
                  <a:lnTo>
                    <a:pt x="1805" y="1560"/>
                  </a:lnTo>
                  <a:lnTo>
                    <a:pt x="1813" y="1600"/>
                  </a:lnTo>
                  <a:lnTo>
                    <a:pt x="1820" y="1616"/>
                  </a:lnTo>
                  <a:lnTo>
                    <a:pt x="1828" y="1631"/>
                  </a:lnTo>
                  <a:lnTo>
                    <a:pt x="1838" y="1645"/>
                  </a:lnTo>
                  <a:lnTo>
                    <a:pt x="1849" y="1659"/>
                  </a:lnTo>
                  <a:lnTo>
                    <a:pt x="1860" y="1673"/>
                  </a:lnTo>
                  <a:lnTo>
                    <a:pt x="1871" y="1686"/>
                  </a:lnTo>
                  <a:lnTo>
                    <a:pt x="1883" y="1699"/>
                  </a:lnTo>
                  <a:lnTo>
                    <a:pt x="1894" y="1713"/>
                  </a:lnTo>
                  <a:lnTo>
                    <a:pt x="1878" y="1714"/>
                  </a:lnTo>
                  <a:lnTo>
                    <a:pt x="1862" y="1717"/>
                  </a:lnTo>
                  <a:lnTo>
                    <a:pt x="1846" y="1721"/>
                  </a:lnTo>
                  <a:lnTo>
                    <a:pt x="1831" y="1726"/>
                  </a:lnTo>
                  <a:lnTo>
                    <a:pt x="1816" y="1730"/>
                  </a:lnTo>
                  <a:lnTo>
                    <a:pt x="1801" y="1735"/>
                  </a:lnTo>
                  <a:lnTo>
                    <a:pt x="1785" y="1739"/>
                  </a:lnTo>
                  <a:lnTo>
                    <a:pt x="1770" y="1743"/>
                  </a:lnTo>
                  <a:lnTo>
                    <a:pt x="1763" y="1730"/>
                  </a:lnTo>
                  <a:lnTo>
                    <a:pt x="1754" y="1719"/>
                  </a:lnTo>
                  <a:lnTo>
                    <a:pt x="1743" y="1708"/>
                  </a:lnTo>
                  <a:lnTo>
                    <a:pt x="1733" y="1698"/>
                  </a:lnTo>
                  <a:lnTo>
                    <a:pt x="1720" y="1689"/>
                  </a:lnTo>
                  <a:lnTo>
                    <a:pt x="1709" y="1679"/>
                  </a:lnTo>
                  <a:lnTo>
                    <a:pt x="1696" y="1671"/>
                  </a:lnTo>
                  <a:lnTo>
                    <a:pt x="1684" y="1663"/>
                  </a:lnTo>
                  <a:lnTo>
                    <a:pt x="1697" y="1632"/>
                  </a:lnTo>
                  <a:lnTo>
                    <a:pt x="1711" y="1601"/>
                  </a:lnTo>
                  <a:lnTo>
                    <a:pt x="1722" y="1569"/>
                  </a:lnTo>
                  <a:lnTo>
                    <a:pt x="1735" y="1538"/>
                  </a:lnTo>
                  <a:lnTo>
                    <a:pt x="1747" y="1506"/>
                  </a:lnTo>
                  <a:lnTo>
                    <a:pt x="1758" y="1474"/>
                  </a:lnTo>
                  <a:lnTo>
                    <a:pt x="1770" y="1442"/>
                  </a:lnTo>
                  <a:lnTo>
                    <a:pt x="1781" y="1410"/>
                  </a:lnTo>
                  <a:lnTo>
                    <a:pt x="1793" y="1378"/>
                  </a:lnTo>
                  <a:lnTo>
                    <a:pt x="1804" y="1345"/>
                  </a:lnTo>
                  <a:lnTo>
                    <a:pt x="1815" y="1313"/>
                  </a:lnTo>
                  <a:lnTo>
                    <a:pt x="1826" y="1281"/>
                  </a:lnTo>
                  <a:lnTo>
                    <a:pt x="1838" y="1250"/>
                  </a:lnTo>
                  <a:lnTo>
                    <a:pt x="1849" y="1218"/>
                  </a:lnTo>
                  <a:lnTo>
                    <a:pt x="1861" y="1185"/>
                  </a:lnTo>
                  <a:lnTo>
                    <a:pt x="1872" y="1153"/>
                  </a:lnTo>
                  <a:lnTo>
                    <a:pt x="1858" y="1167"/>
                  </a:lnTo>
                  <a:lnTo>
                    <a:pt x="1841" y="1193"/>
                  </a:lnTo>
                  <a:lnTo>
                    <a:pt x="1825" y="1221"/>
                  </a:lnTo>
                  <a:lnTo>
                    <a:pt x="1808" y="1248"/>
                  </a:lnTo>
                  <a:lnTo>
                    <a:pt x="1792" y="1274"/>
                  </a:lnTo>
                  <a:lnTo>
                    <a:pt x="1774" y="1302"/>
                  </a:lnTo>
                  <a:lnTo>
                    <a:pt x="1758" y="1328"/>
                  </a:lnTo>
                  <a:lnTo>
                    <a:pt x="1742" y="1355"/>
                  </a:lnTo>
                  <a:lnTo>
                    <a:pt x="1725" y="1381"/>
                  </a:lnTo>
                  <a:lnTo>
                    <a:pt x="1709" y="1409"/>
                  </a:lnTo>
                  <a:lnTo>
                    <a:pt x="1693" y="1435"/>
                  </a:lnTo>
                  <a:lnTo>
                    <a:pt x="1675" y="1462"/>
                  </a:lnTo>
                  <a:lnTo>
                    <a:pt x="1659" y="1489"/>
                  </a:lnTo>
                  <a:lnTo>
                    <a:pt x="1643" y="1516"/>
                  </a:lnTo>
                  <a:lnTo>
                    <a:pt x="1627" y="1544"/>
                  </a:lnTo>
                  <a:lnTo>
                    <a:pt x="1610" y="1570"/>
                  </a:lnTo>
                  <a:lnTo>
                    <a:pt x="1593" y="1598"/>
                  </a:lnTo>
                  <a:lnTo>
                    <a:pt x="1604" y="1515"/>
                  </a:lnTo>
                  <a:lnTo>
                    <a:pt x="1615" y="1431"/>
                  </a:lnTo>
                  <a:lnTo>
                    <a:pt x="1627" y="1347"/>
                  </a:lnTo>
                  <a:lnTo>
                    <a:pt x="1640" y="1263"/>
                  </a:lnTo>
                  <a:lnTo>
                    <a:pt x="1652" y="1178"/>
                  </a:lnTo>
                  <a:lnTo>
                    <a:pt x="1665" y="1093"/>
                  </a:lnTo>
                  <a:lnTo>
                    <a:pt x="1676" y="1008"/>
                  </a:lnTo>
                  <a:lnTo>
                    <a:pt x="1686" y="923"/>
                  </a:lnTo>
                  <a:lnTo>
                    <a:pt x="1678" y="930"/>
                  </a:lnTo>
                  <a:lnTo>
                    <a:pt x="1667" y="964"/>
                  </a:lnTo>
                  <a:lnTo>
                    <a:pt x="1656" y="999"/>
                  </a:lnTo>
                  <a:lnTo>
                    <a:pt x="1643" y="1033"/>
                  </a:lnTo>
                  <a:lnTo>
                    <a:pt x="1630" y="1067"/>
                  </a:lnTo>
                  <a:lnTo>
                    <a:pt x="1616" y="1100"/>
                  </a:lnTo>
                  <a:lnTo>
                    <a:pt x="1601" y="1134"/>
                  </a:lnTo>
                  <a:lnTo>
                    <a:pt x="1588" y="1167"/>
                  </a:lnTo>
                  <a:lnTo>
                    <a:pt x="1573" y="1200"/>
                  </a:lnTo>
                  <a:lnTo>
                    <a:pt x="1558" y="1233"/>
                  </a:lnTo>
                  <a:lnTo>
                    <a:pt x="1544" y="1266"/>
                  </a:lnTo>
                  <a:lnTo>
                    <a:pt x="1529" y="1299"/>
                  </a:lnTo>
                  <a:lnTo>
                    <a:pt x="1514" y="1333"/>
                  </a:lnTo>
                  <a:lnTo>
                    <a:pt x="1500" y="1366"/>
                  </a:lnTo>
                  <a:lnTo>
                    <a:pt x="1487" y="1400"/>
                  </a:lnTo>
                  <a:lnTo>
                    <a:pt x="1474" y="1433"/>
                  </a:lnTo>
                  <a:lnTo>
                    <a:pt x="1462" y="1468"/>
                  </a:lnTo>
                  <a:lnTo>
                    <a:pt x="1456" y="1377"/>
                  </a:lnTo>
                  <a:lnTo>
                    <a:pt x="1451" y="1287"/>
                  </a:lnTo>
                  <a:lnTo>
                    <a:pt x="1445" y="1196"/>
                  </a:lnTo>
                  <a:lnTo>
                    <a:pt x="1439" y="1105"/>
                  </a:lnTo>
                  <a:lnTo>
                    <a:pt x="1432" y="1014"/>
                  </a:lnTo>
                  <a:lnTo>
                    <a:pt x="1423" y="924"/>
                  </a:lnTo>
                  <a:lnTo>
                    <a:pt x="1414" y="834"/>
                  </a:lnTo>
                  <a:lnTo>
                    <a:pt x="1402" y="745"/>
                  </a:lnTo>
                  <a:lnTo>
                    <a:pt x="1399" y="729"/>
                  </a:lnTo>
                  <a:lnTo>
                    <a:pt x="1396" y="712"/>
                  </a:lnTo>
                  <a:lnTo>
                    <a:pt x="1395" y="696"/>
                  </a:lnTo>
                  <a:lnTo>
                    <a:pt x="1391" y="680"/>
                  </a:lnTo>
                  <a:lnTo>
                    <a:pt x="1377" y="756"/>
                  </a:lnTo>
                  <a:lnTo>
                    <a:pt x="1365" y="831"/>
                  </a:lnTo>
                  <a:lnTo>
                    <a:pt x="1354" y="908"/>
                  </a:lnTo>
                  <a:lnTo>
                    <a:pt x="1343" y="984"/>
                  </a:lnTo>
                  <a:lnTo>
                    <a:pt x="1333" y="1061"/>
                  </a:lnTo>
                  <a:lnTo>
                    <a:pt x="1323" y="1138"/>
                  </a:lnTo>
                  <a:lnTo>
                    <a:pt x="1312" y="1215"/>
                  </a:lnTo>
                  <a:lnTo>
                    <a:pt x="1302" y="1292"/>
                  </a:lnTo>
                  <a:lnTo>
                    <a:pt x="1285" y="1357"/>
                  </a:lnTo>
                  <a:lnTo>
                    <a:pt x="1269" y="1326"/>
                  </a:lnTo>
                  <a:lnTo>
                    <a:pt x="1256" y="1294"/>
                  </a:lnTo>
                  <a:lnTo>
                    <a:pt x="1243" y="1260"/>
                  </a:lnTo>
                  <a:lnTo>
                    <a:pt x="1233" y="1227"/>
                  </a:lnTo>
                  <a:lnTo>
                    <a:pt x="1221" y="1192"/>
                  </a:lnTo>
                  <a:lnTo>
                    <a:pt x="1210" y="1158"/>
                  </a:lnTo>
                  <a:lnTo>
                    <a:pt x="1198" y="1124"/>
                  </a:lnTo>
                  <a:lnTo>
                    <a:pt x="1184" y="1091"/>
                  </a:lnTo>
                  <a:lnTo>
                    <a:pt x="1171" y="1060"/>
                  </a:lnTo>
                  <a:lnTo>
                    <a:pt x="1157" y="1029"/>
                  </a:lnTo>
                  <a:lnTo>
                    <a:pt x="1144" y="998"/>
                  </a:lnTo>
                  <a:lnTo>
                    <a:pt x="1131" y="967"/>
                  </a:lnTo>
                  <a:lnTo>
                    <a:pt x="1120" y="934"/>
                  </a:lnTo>
                  <a:lnTo>
                    <a:pt x="1108" y="902"/>
                  </a:lnTo>
                  <a:lnTo>
                    <a:pt x="1097" y="871"/>
                  </a:lnTo>
                  <a:lnTo>
                    <a:pt x="1085" y="839"/>
                  </a:lnTo>
                  <a:lnTo>
                    <a:pt x="1073" y="808"/>
                  </a:lnTo>
                  <a:lnTo>
                    <a:pt x="1061" y="775"/>
                  </a:lnTo>
                  <a:lnTo>
                    <a:pt x="1049" y="744"/>
                  </a:lnTo>
                  <a:lnTo>
                    <a:pt x="1035" y="713"/>
                  </a:lnTo>
                  <a:lnTo>
                    <a:pt x="1021" y="682"/>
                  </a:lnTo>
                  <a:lnTo>
                    <a:pt x="1006" y="652"/>
                  </a:lnTo>
                  <a:lnTo>
                    <a:pt x="990" y="622"/>
                  </a:lnTo>
                  <a:lnTo>
                    <a:pt x="973" y="592"/>
                  </a:lnTo>
                  <a:lnTo>
                    <a:pt x="987" y="694"/>
                  </a:lnTo>
                  <a:lnTo>
                    <a:pt x="1002" y="795"/>
                  </a:lnTo>
                  <a:lnTo>
                    <a:pt x="1016" y="896"/>
                  </a:lnTo>
                  <a:lnTo>
                    <a:pt x="1030" y="999"/>
                  </a:lnTo>
                  <a:lnTo>
                    <a:pt x="1043" y="1102"/>
                  </a:lnTo>
                  <a:lnTo>
                    <a:pt x="1055" y="1205"/>
                  </a:lnTo>
                  <a:lnTo>
                    <a:pt x="1067" y="1309"/>
                  </a:lnTo>
                  <a:lnTo>
                    <a:pt x="1077" y="1412"/>
                  </a:lnTo>
                  <a:lnTo>
                    <a:pt x="1067" y="1389"/>
                  </a:lnTo>
                  <a:lnTo>
                    <a:pt x="1055" y="1367"/>
                  </a:lnTo>
                  <a:lnTo>
                    <a:pt x="1043" y="1345"/>
                  </a:lnTo>
                  <a:lnTo>
                    <a:pt x="1029" y="1324"/>
                  </a:lnTo>
                  <a:lnTo>
                    <a:pt x="1014" y="1303"/>
                  </a:lnTo>
                  <a:lnTo>
                    <a:pt x="998" y="1282"/>
                  </a:lnTo>
                  <a:lnTo>
                    <a:pt x="983" y="1261"/>
                  </a:lnTo>
                  <a:lnTo>
                    <a:pt x="966" y="1241"/>
                  </a:lnTo>
                  <a:lnTo>
                    <a:pt x="949" y="1220"/>
                  </a:lnTo>
                  <a:lnTo>
                    <a:pt x="932" y="1200"/>
                  </a:lnTo>
                  <a:lnTo>
                    <a:pt x="916" y="1180"/>
                  </a:lnTo>
                  <a:lnTo>
                    <a:pt x="899" y="1159"/>
                  </a:lnTo>
                  <a:lnTo>
                    <a:pt x="883" y="1139"/>
                  </a:lnTo>
                  <a:lnTo>
                    <a:pt x="867" y="1119"/>
                  </a:lnTo>
                  <a:lnTo>
                    <a:pt x="852" y="1097"/>
                  </a:lnTo>
                  <a:lnTo>
                    <a:pt x="837" y="1076"/>
                  </a:lnTo>
                  <a:lnTo>
                    <a:pt x="820" y="1054"/>
                  </a:lnTo>
                  <a:lnTo>
                    <a:pt x="804" y="1031"/>
                  </a:lnTo>
                  <a:lnTo>
                    <a:pt x="788" y="1009"/>
                  </a:lnTo>
                  <a:lnTo>
                    <a:pt x="772" y="987"/>
                  </a:lnTo>
                  <a:lnTo>
                    <a:pt x="757" y="965"/>
                  </a:lnTo>
                  <a:lnTo>
                    <a:pt x="741" y="942"/>
                  </a:lnTo>
                  <a:lnTo>
                    <a:pt x="726" y="920"/>
                  </a:lnTo>
                  <a:lnTo>
                    <a:pt x="711" y="899"/>
                  </a:lnTo>
                  <a:lnTo>
                    <a:pt x="695" y="876"/>
                  </a:lnTo>
                  <a:lnTo>
                    <a:pt x="680" y="854"/>
                  </a:lnTo>
                  <a:lnTo>
                    <a:pt x="665" y="831"/>
                  </a:lnTo>
                  <a:lnTo>
                    <a:pt x="650" y="809"/>
                  </a:lnTo>
                  <a:lnTo>
                    <a:pt x="635" y="786"/>
                  </a:lnTo>
                  <a:lnTo>
                    <a:pt x="620" y="764"/>
                  </a:lnTo>
                  <a:lnTo>
                    <a:pt x="604" y="741"/>
                  </a:lnTo>
                  <a:lnTo>
                    <a:pt x="589" y="718"/>
                  </a:lnTo>
                  <a:lnTo>
                    <a:pt x="584" y="712"/>
                  </a:lnTo>
                  <a:lnTo>
                    <a:pt x="580" y="706"/>
                  </a:lnTo>
                  <a:lnTo>
                    <a:pt x="574" y="700"/>
                  </a:lnTo>
                  <a:lnTo>
                    <a:pt x="569" y="695"/>
                  </a:lnTo>
                  <a:lnTo>
                    <a:pt x="564" y="690"/>
                  </a:lnTo>
                  <a:lnTo>
                    <a:pt x="558" y="684"/>
                  </a:lnTo>
                  <a:lnTo>
                    <a:pt x="551" y="680"/>
                  </a:lnTo>
                  <a:lnTo>
                    <a:pt x="545" y="676"/>
                  </a:lnTo>
                  <a:lnTo>
                    <a:pt x="558" y="719"/>
                  </a:lnTo>
                  <a:lnTo>
                    <a:pt x="573" y="760"/>
                  </a:lnTo>
                  <a:lnTo>
                    <a:pt x="588" y="802"/>
                  </a:lnTo>
                  <a:lnTo>
                    <a:pt x="603" y="843"/>
                  </a:lnTo>
                  <a:lnTo>
                    <a:pt x="619" y="885"/>
                  </a:lnTo>
                  <a:lnTo>
                    <a:pt x="636" y="926"/>
                  </a:lnTo>
                  <a:lnTo>
                    <a:pt x="652" y="967"/>
                  </a:lnTo>
                  <a:lnTo>
                    <a:pt x="671" y="1008"/>
                  </a:lnTo>
                  <a:lnTo>
                    <a:pt x="688" y="1048"/>
                  </a:lnTo>
                  <a:lnTo>
                    <a:pt x="706" y="1089"/>
                  </a:lnTo>
                  <a:lnTo>
                    <a:pt x="724" y="1130"/>
                  </a:lnTo>
                  <a:lnTo>
                    <a:pt x="742" y="1170"/>
                  </a:lnTo>
                  <a:lnTo>
                    <a:pt x="761" y="1211"/>
                  </a:lnTo>
                  <a:lnTo>
                    <a:pt x="778" y="1251"/>
                  </a:lnTo>
                  <a:lnTo>
                    <a:pt x="796" y="1292"/>
                  </a:lnTo>
                  <a:lnTo>
                    <a:pt x="814" y="1333"/>
                  </a:lnTo>
                  <a:lnTo>
                    <a:pt x="830" y="1364"/>
                  </a:lnTo>
                  <a:lnTo>
                    <a:pt x="846" y="1395"/>
                  </a:lnTo>
                  <a:lnTo>
                    <a:pt x="860" y="1427"/>
                  </a:lnTo>
                  <a:lnTo>
                    <a:pt x="873" y="1459"/>
                  </a:lnTo>
                  <a:lnTo>
                    <a:pt x="886" y="1492"/>
                  </a:lnTo>
                  <a:lnTo>
                    <a:pt x="899" y="1524"/>
                  </a:lnTo>
                  <a:lnTo>
                    <a:pt x="911" y="1556"/>
                  </a:lnTo>
                  <a:lnTo>
                    <a:pt x="925" y="1588"/>
                  </a:lnTo>
                  <a:lnTo>
                    <a:pt x="926" y="1603"/>
                  </a:lnTo>
                  <a:lnTo>
                    <a:pt x="910" y="1595"/>
                  </a:lnTo>
                  <a:lnTo>
                    <a:pt x="894" y="1587"/>
                  </a:lnTo>
                  <a:lnTo>
                    <a:pt x="878" y="1579"/>
                  </a:lnTo>
                  <a:lnTo>
                    <a:pt x="863" y="1570"/>
                  </a:lnTo>
                  <a:lnTo>
                    <a:pt x="847" y="1560"/>
                  </a:lnTo>
                  <a:lnTo>
                    <a:pt x="832" y="1550"/>
                  </a:lnTo>
                  <a:lnTo>
                    <a:pt x="817" y="1540"/>
                  </a:lnTo>
                  <a:lnTo>
                    <a:pt x="802" y="1530"/>
                  </a:lnTo>
                  <a:lnTo>
                    <a:pt x="787" y="1519"/>
                  </a:lnTo>
                  <a:lnTo>
                    <a:pt x="772" y="1509"/>
                  </a:lnTo>
                  <a:lnTo>
                    <a:pt x="757" y="1499"/>
                  </a:lnTo>
                  <a:lnTo>
                    <a:pt x="742" y="1487"/>
                  </a:lnTo>
                  <a:lnTo>
                    <a:pt x="727" y="1477"/>
                  </a:lnTo>
                  <a:lnTo>
                    <a:pt x="712" y="1466"/>
                  </a:lnTo>
                  <a:lnTo>
                    <a:pt x="697" y="1457"/>
                  </a:lnTo>
                  <a:lnTo>
                    <a:pt x="682" y="1447"/>
                  </a:lnTo>
                  <a:lnTo>
                    <a:pt x="690" y="1436"/>
                  </a:lnTo>
                  <a:lnTo>
                    <a:pt x="698" y="1426"/>
                  </a:lnTo>
                  <a:lnTo>
                    <a:pt x="706" y="1415"/>
                  </a:lnTo>
                  <a:lnTo>
                    <a:pt x="714" y="1403"/>
                  </a:lnTo>
                  <a:lnTo>
                    <a:pt x="719" y="1390"/>
                  </a:lnTo>
                  <a:lnTo>
                    <a:pt x="723" y="1377"/>
                  </a:lnTo>
                  <a:lnTo>
                    <a:pt x="721" y="1363"/>
                  </a:lnTo>
                  <a:lnTo>
                    <a:pt x="718" y="1348"/>
                  </a:lnTo>
                  <a:lnTo>
                    <a:pt x="708" y="1332"/>
                  </a:lnTo>
                  <a:lnTo>
                    <a:pt x="695" y="1317"/>
                  </a:lnTo>
                  <a:lnTo>
                    <a:pt x="681" y="1305"/>
                  </a:lnTo>
                  <a:lnTo>
                    <a:pt x="665" y="1295"/>
                  </a:lnTo>
                  <a:lnTo>
                    <a:pt x="649" y="1286"/>
                  </a:lnTo>
                  <a:lnTo>
                    <a:pt x="632" y="1279"/>
                  </a:lnTo>
                  <a:lnTo>
                    <a:pt x="614" y="1272"/>
                  </a:lnTo>
                  <a:lnTo>
                    <a:pt x="597" y="1267"/>
                  </a:lnTo>
                  <a:lnTo>
                    <a:pt x="582" y="1243"/>
                  </a:lnTo>
                  <a:lnTo>
                    <a:pt x="564" y="1226"/>
                  </a:lnTo>
                  <a:lnTo>
                    <a:pt x="543" y="1215"/>
                  </a:lnTo>
                  <a:lnTo>
                    <a:pt x="519" y="1208"/>
                  </a:lnTo>
                  <a:lnTo>
                    <a:pt x="494" y="1205"/>
                  </a:lnTo>
                  <a:lnTo>
                    <a:pt x="468" y="1203"/>
                  </a:lnTo>
                  <a:lnTo>
                    <a:pt x="443" y="1200"/>
                  </a:lnTo>
                  <a:lnTo>
                    <a:pt x="418" y="1196"/>
                  </a:lnTo>
                  <a:lnTo>
                    <a:pt x="406" y="1190"/>
                  </a:lnTo>
                  <a:lnTo>
                    <a:pt x="393" y="1183"/>
                  </a:lnTo>
                  <a:lnTo>
                    <a:pt x="382" y="1174"/>
                  </a:lnTo>
                  <a:lnTo>
                    <a:pt x="371" y="1163"/>
                  </a:lnTo>
                  <a:lnTo>
                    <a:pt x="360" y="1152"/>
                  </a:lnTo>
                  <a:lnTo>
                    <a:pt x="349" y="1142"/>
                  </a:lnTo>
                  <a:lnTo>
                    <a:pt x="339" y="1130"/>
                  </a:lnTo>
                  <a:lnTo>
                    <a:pt x="329" y="1119"/>
                  </a:lnTo>
                  <a:lnTo>
                    <a:pt x="318" y="1108"/>
                  </a:lnTo>
                  <a:lnTo>
                    <a:pt x="307" y="1099"/>
                  </a:lnTo>
                  <a:lnTo>
                    <a:pt x="295" y="1091"/>
                  </a:lnTo>
                  <a:lnTo>
                    <a:pt x="282" y="1085"/>
                  </a:lnTo>
                  <a:lnTo>
                    <a:pt x="269" y="1081"/>
                  </a:lnTo>
                  <a:lnTo>
                    <a:pt x="254" y="1079"/>
                  </a:lnTo>
                  <a:lnTo>
                    <a:pt x="239" y="1082"/>
                  </a:lnTo>
                  <a:lnTo>
                    <a:pt x="221" y="1086"/>
                  </a:lnTo>
                  <a:lnTo>
                    <a:pt x="206" y="1090"/>
                  </a:lnTo>
                  <a:lnTo>
                    <a:pt x="191" y="1094"/>
                  </a:lnTo>
                  <a:lnTo>
                    <a:pt x="178" y="1099"/>
                  </a:lnTo>
                  <a:lnTo>
                    <a:pt x="163" y="1102"/>
                  </a:lnTo>
                  <a:lnTo>
                    <a:pt x="148" y="1105"/>
                  </a:lnTo>
                  <a:lnTo>
                    <a:pt x="132" y="1106"/>
                  </a:lnTo>
                  <a:lnTo>
                    <a:pt x="117" y="1106"/>
                  </a:lnTo>
                  <a:lnTo>
                    <a:pt x="100" y="1102"/>
                  </a:lnTo>
                  <a:lnTo>
                    <a:pt x="87" y="1097"/>
                  </a:lnTo>
                  <a:lnTo>
                    <a:pt x="73" y="1089"/>
                  </a:lnTo>
                  <a:lnTo>
                    <a:pt x="60" y="1079"/>
                  </a:lnTo>
                  <a:lnTo>
                    <a:pt x="49" y="1069"/>
                  </a:lnTo>
                  <a:lnTo>
                    <a:pt x="37" y="1059"/>
                  </a:lnTo>
                  <a:lnTo>
                    <a:pt x="24" y="1048"/>
                  </a:lnTo>
                  <a:lnTo>
                    <a:pt x="13" y="1038"/>
                  </a:lnTo>
                  <a:lnTo>
                    <a:pt x="0" y="1029"/>
                  </a:lnTo>
                  <a:lnTo>
                    <a:pt x="22" y="1009"/>
                  </a:lnTo>
                  <a:lnTo>
                    <a:pt x="42" y="988"/>
                  </a:lnTo>
                  <a:lnTo>
                    <a:pt x="60" y="968"/>
                  </a:lnTo>
                  <a:lnTo>
                    <a:pt x="79" y="947"/>
                  </a:lnTo>
                  <a:lnTo>
                    <a:pt x="95" y="925"/>
                  </a:lnTo>
                  <a:lnTo>
                    <a:pt x="111" y="903"/>
                  </a:lnTo>
                  <a:lnTo>
                    <a:pt x="127" y="881"/>
                  </a:lnTo>
                  <a:lnTo>
                    <a:pt x="142" y="859"/>
                  </a:lnTo>
                  <a:lnTo>
                    <a:pt x="157" y="838"/>
                  </a:lnTo>
                  <a:lnTo>
                    <a:pt x="173" y="815"/>
                  </a:lnTo>
                  <a:lnTo>
                    <a:pt x="189" y="793"/>
                  </a:lnTo>
                  <a:lnTo>
                    <a:pt x="205" y="771"/>
                  </a:lnTo>
                  <a:lnTo>
                    <a:pt x="223" y="750"/>
                  </a:lnTo>
                  <a:lnTo>
                    <a:pt x="241" y="728"/>
                  </a:lnTo>
                  <a:lnTo>
                    <a:pt x="261" y="707"/>
                  </a:lnTo>
                  <a:lnTo>
                    <a:pt x="281" y="688"/>
                  </a:lnTo>
                  <a:lnTo>
                    <a:pt x="299" y="671"/>
                  </a:lnTo>
                  <a:lnTo>
                    <a:pt x="315" y="653"/>
                  </a:lnTo>
                  <a:lnTo>
                    <a:pt x="333" y="637"/>
                  </a:lnTo>
                  <a:lnTo>
                    <a:pt x="350" y="621"/>
                  </a:lnTo>
                  <a:lnTo>
                    <a:pt x="369" y="605"/>
                  </a:lnTo>
                  <a:lnTo>
                    <a:pt x="386" y="590"/>
                  </a:lnTo>
                  <a:lnTo>
                    <a:pt x="405" y="575"/>
                  </a:lnTo>
                  <a:lnTo>
                    <a:pt x="423" y="560"/>
                  </a:lnTo>
                  <a:lnTo>
                    <a:pt x="441" y="545"/>
                  </a:lnTo>
                  <a:lnTo>
                    <a:pt x="460" y="530"/>
                  </a:lnTo>
                  <a:lnTo>
                    <a:pt x="478" y="514"/>
                  </a:lnTo>
                  <a:lnTo>
                    <a:pt x="496" y="499"/>
                  </a:lnTo>
                  <a:lnTo>
                    <a:pt x="514" y="484"/>
                  </a:lnTo>
                  <a:lnTo>
                    <a:pt x="532" y="468"/>
                  </a:lnTo>
                  <a:lnTo>
                    <a:pt x="550" y="452"/>
                  </a:lnTo>
                  <a:lnTo>
                    <a:pt x="567" y="436"/>
                  </a:lnTo>
                  <a:lnTo>
                    <a:pt x="584" y="417"/>
                  </a:lnTo>
                  <a:lnTo>
                    <a:pt x="602" y="399"/>
                  </a:lnTo>
                  <a:lnTo>
                    <a:pt x="619" y="380"/>
                  </a:lnTo>
                  <a:lnTo>
                    <a:pt x="636" y="362"/>
                  </a:lnTo>
                  <a:lnTo>
                    <a:pt x="653" y="343"/>
                  </a:lnTo>
                  <a:lnTo>
                    <a:pt x="670" y="326"/>
                  </a:lnTo>
                  <a:lnTo>
                    <a:pt x="687" y="308"/>
                  </a:lnTo>
                  <a:lnTo>
                    <a:pt x="704" y="289"/>
                  </a:lnTo>
                  <a:lnTo>
                    <a:pt x="721" y="271"/>
                  </a:lnTo>
                  <a:lnTo>
                    <a:pt x="738" y="252"/>
                  </a:lnTo>
                  <a:lnTo>
                    <a:pt x="755" y="234"/>
                  </a:lnTo>
                  <a:lnTo>
                    <a:pt x="771" y="216"/>
                  </a:lnTo>
                  <a:lnTo>
                    <a:pt x="788" y="197"/>
                  </a:lnTo>
                  <a:lnTo>
                    <a:pt x="804" y="178"/>
                  </a:lnTo>
                  <a:lnTo>
                    <a:pt x="819" y="159"/>
                  </a:lnTo>
                  <a:lnTo>
                    <a:pt x="835" y="141"/>
                  </a:lnTo>
                  <a:lnTo>
                    <a:pt x="850" y="128"/>
                  </a:lnTo>
                  <a:lnTo>
                    <a:pt x="865" y="117"/>
                  </a:lnTo>
                  <a:lnTo>
                    <a:pt x="880" y="106"/>
                  </a:lnTo>
                  <a:lnTo>
                    <a:pt x="896" y="97"/>
                  </a:lnTo>
                  <a:lnTo>
                    <a:pt x="914" y="88"/>
                  </a:lnTo>
                  <a:lnTo>
                    <a:pt x="930" y="81"/>
                  </a:lnTo>
                  <a:lnTo>
                    <a:pt x="947" y="74"/>
                  </a:lnTo>
                  <a:lnTo>
                    <a:pt x="964" y="67"/>
                  </a:lnTo>
                  <a:lnTo>
                    <a:pt x="982" y="60"/>
                  </a:lnTo>
                  <a:lnTo>
                    <a:pt x="998" y="53"/>
                  </a:lnTo>
                  <a:lnTo>
                    <a:pt x="1015" y="46"/>
                  </a:lnTo>
                  <a:lnTo>
                    <a:pt x="1032" y="39"/>
                  </a:lnTo>
                  <a:lnTo>
                    <a:pt x="1049" y="31"/>
                  </a:lnTo>
                  <a:lnTo>
                    <a:pt x="1066" y="22"/>
                  </a:lnTo>
                  <a:lnTo>
                    <a:pt x="1081" y="13"/>
                  </a:lnTo>
                  <a:lnTo>
                    <a:pt x="1097" y="1"/>
                  </a:lnTo>
                  <a:lnTo>
                    <a:pt x="1102" y="0"/>
                  </a:lnTo>
                  <a:lnTo>
                    <a:pt x="1106" y="0"/>
                  </a:lnTo>
                  <a:lnTo>
                    <a:pt x="1111" y="0"/>
                  </a:lnTo>
                  <a:lnTo>
                    <a:pt x="1115" y="0"/>
                  </a:lnTo>
                  <a:lnTo>
                    <a:pt x="1120" y="1"/>
                  </a:lnTo>
                  <a:lnTo>
                    <a:pt x="1125" y="3"/>
                  </a:lnTo>
                  <a:lnTo>
                    <a:pt x="1129" y="4"/>
                  </a:lnTo>
                  <a:lnTo>
                    <a:pt x="1134" y="4"/>
                  </a:lnTo>
                  <a:lnTo>
                    <a:pt x="1122" y="15"/>
                  </a:lnTo>
                  <a:lnTo>
                    <a:pt x="1111" y="24"/>
                  </a:lnTo>
                  <a:lnTo>
                    <a:pt x="1098" y="34"/>
                  </a:lnTo>
                  <a:lnTo>
                    <a:pt x="1084" y="43"/>
                  </a:lnTo>
                  <a:lnTo>
                    <a:pt x="1072" y="53"/>
                  </a:lnTo>
                  <a:lnTo>
                    <a:pt x="1059" y="62"/>
                  </a:lnTo>
                  <a:lnTo>
                    <a:pt x="1047" y="74"/>
                  </a:lnTo>
                  <a:lnTo>
                    <a:pt x="1037" y="87"/>
                  </a:lnTo>
                  <a:lnTo>
                    <a:pt x="1024" y="99"/>
                  </a:lnTo>
                  <a:lnTo>
                    <a:pt x="1011" y="110"/>
                  </a:lnTo>
                  <a:lnTo>
                    <a:pt x="994" y="118"/>
                  </a:lnTo>
                  <a:lnTo>
                    <a:pt x="979" y="126"/>
                  </a:lnTo>
                  <a:lnTo>
                    <a:pt x="963" y="134"/>
                  </a:lnTo>
                  <a:lnTo>
                    <a:pt x="947" y="142"/>
                  </a:lnTo>
                  <a:lnTo>
                    <a:pt x="932" y="150"/>
                  </a:lnTo>
                  <a:lnTo>
                    <a:pt x="917" y="160"/>
                  </a:lnTo>
                  <a:lnTo>
                    <a:pt x="900" y="172"/>
                  </a:lnTo>
                  <a:lnTo>
                    <a:pt x="884" y="184"/>
                  </a:lnTo>
                  <a:lnTo>
                    <a:pt x="869" y="197"/>
                  </a:lnTo>
                  <a:lnTo>
                    <a:pt x="854" y="211"/>
                  </a:lnTo>
                  <a:lnTo>
                    <a:pt x="839" y="225"/>
                  </a:lnTo>
                  <a:lnTo>
                    <a:pt x="825" y="239"/>
                  </a:lnTo>
                  <a:lnTo>
                    <a:pt x="812" y="254"/>
                  </a:lnTo>
                  <a:lnTo>
                    <a:pt x="800" y="269"/>
                  </a:lnTo>
                  <a:lnTo>
                    <a:pt x="788" y="285"/>
                  </a:lnTo>
                  <a:lnTo>
                    <a:pt x="777" y="301"/>
                  </a:lnTo>
                  <a:lnTo>
                    <a:pt x="765" y="316"/>
                  </a:lnTo>
                  <a:lnTo>
                    <a:pt x="754" y="332"/>
                  </a:lnTo>
                  <a:lnTo>
                    <a:pt x="743" y="349"/>
                  </a:lnTo>
                  <a:lnTo>
                    <a:pt x="733" y="365"/>
                  </a:lnTo>
                  <a:lnTo>
                    <a:pt x="723" y="381"/>
                  </a:lnTo>
                  <a:lnTo>
                    <a:pt x="712" y="398"/>
                  </a:lnTo>
                  <a:lnTo>
                    <a:pt x="701" y="408"/>
                  </a:lnTo>
                  <a:lnTo>
                    <a:pt x="689" y="417"/>
                  </a:lnTo>
                  <a:lnTo>
                    <a:pt x="676" y="426"/>
                  </a:lnTo>
                  <a:lnTo>
                    <a:pt x="665" y="436"/>
                  </a:lnTo>
                  <a:lnTo>
                    <a:pt x="652" y="445"/>
                  </a:lnTo>
                  <a:lnTo>
                    <a:pt x="642" y="455"/>
                  </a:lnTo>
                  <a:lnTo>
                    <a:pt x="634" y="467"/>
                  </a:lnTo>
                  <a:lnTo>
                    <a:pt x="627" y="480"/>
                  </a:lnTo>
                  <a:lnTo>
                    <a:pt x="636" y="480"/>
                  </a:lnTo>
                  <a:lnTo>
                    <a:pt x="650" y="470"/>
                  </a:lnTo>
                  <a:lnTo>
                    <a:pt x="665" y="460"/>
                  </a:lnTo>
                  <a:lnTo>
                    <a:pt x="680" y="451"/>
                  </a:lnTo>
                  <a:lnTo>
                    <a:pt x="695" y="442"/>
                  </a:lnTo>
                  <a:lnTo>
                    <a:pt x="710" y="434"/>
                  </a:lnTo>
                  <a:lnTo>
                    <a:pt x="726" y="426"/>
                  </a:lnTo>
                  <a:lnTo>
                    <a:pt x="741" y="418"/>
                  </a:lnTo>
                  <a:lnTo>
                    <a:pt x="756" y="410"/>
                  </a:lnTo>
                  <a:lnTo>
                    <a:pt x="772" y="401"/>
                  </a:lnTo>
                  <a:lnTo>
                    <a:pt x="787" y="393"/>
                  </a:lnTo>
                  <a:lnTo>
                    <a:pt x="801" y="384"/>
                  </a:lnTo>
                  <a:lnTo>
                    <a:pt x="816" y="373"/>
                  </a:lnTo>
                  <a:lnTo>
                    <a:pt x="830" y="362"/>
                  </a:lnTo>
                  <a:lnTo>
                    <a:pt x="843" y="350"/>
                  </a:lnTo>
                  <a:lnTo>
                    <a:pt x="856" y="338"/>
                  </a:lnTo>
                  <a:lnTo>
                    <a:pt x="869" y="323"/>
                  </a:lnTo>
                  <a:lnTo>
                    <a:pt x="878" y="309"/>
                  </a:lnTo>
                  <a:lnTo>
                    <a:pt x="888" y="294"/>
                  </a:lnTo>
                  <a:lnTo>
                    <a:pt x="898" y="280"/>
                  </a:lnTo>
                  <a:lnTo>
                    <a:pt x="907" y="266"/>
                  </a:lnTo>
                  <a:lnTo>
                    <a:pt x="917" y="252"/>
                  </a:lnTo>
                  <a:lnTo>
                    <a:pt x="929" y="240"/>
                  </a:lnTo>
                  <a:lnTo>
                    <a:pt x="941" y="227"/>
                  </a:lnTo>
                  <a:lnTo>
                    <a:pt x="956" y="217"/>
                  </a:lnTo>
                  <a:lnTo>
                    <a:pt x="973" y="213"/>
                  </a:lnTo>
                  <a:lnTo>
                    <a:pt x="989" y="208"/>
                  </a:lnTo>
                  <a:lnTo>
                    <a:pt x="1004" y="202"/>
                  </a:lnTo>
                  <a:lnTo>
                    <a:pt x="1019" y="195"/>
                  </a:lnTo>
                  <a:lnTo>
                    <a:pt x="1034" y="187"/>
                  </a:lnTo>
                  <a:lnTo>
                    <a:pt x="1049" y="178"/>
                  </a:lnTo>
                  <a:lnTo>
                    <a:pt x="1062" y="168"/>
                  </a:lnTo>
                  <a:lnTo>
                    <a:pt x="1076" y="158"/>
                  </a:lnTo>
                  <a:lnTo>
                    <a:pt x="1090" y="146"/>
                  </a:lnTo>
                  <a:lnTo>
                    <a:pt x="1103" y="135"/>
                  </a:lnTo>
                  <a:lnTo>
                    <a:pt x="1115" y="123"/>
                  </a:lnTo>
                  <a:lnTo>
                    <a:pt x="1127" y="111"/>
                  </a:lnTo>
                  <a:lnTo>
                    <a:pt x="1138" y="97"/>
                  </a:lnTo>
                  <a:lnTo>
                    <a:pt x="1149" y="84"/>
                  </a:lnTo>
                  <a:lnTo>
                    <a:pt x="1159" y="70"/>
                  </a:lnTo>
                  <a:lnTo>
                    <a:pt x="1170" y="57"/>
                  </a:lnTo>
                  <a:lnTo>
                    <a:pt x="1168" y="44"/>
                  </a:lnTo>
                  <a:lnTo>
                    <a:pt x="1178" y="43"/>
                  </a:lnTo>
                  <a:lnTo>
                    <a:pt x="1186" y="39"/>
                  </a:lnTo>
                  <a:lnTo>
                    <a:pt x="1193" y="35"/>
                  </a:lnTo>
                  <a:lnTo>
                    <a:pt x="1201" y="29"/>
                  </a:lnTo>
                  <a:lnTo>
                    <a:pt x="1208" y="22"/>
                  </a:lnTo>
                  <a:lnTo>
                    <a:pt x="1214" y="16"/>
                  </a:lnTo>
                  <a:lnTo>
                    <a:pt x="1221" y="12"/>
                  </a:lnTo>
                  <a:lnTo>
                    <a:pt x="1229" y="8"/>
                  </a:lnTo>
                  <a:lnTo>
                    <a:pt x="1252" y="7"/>
                  </a:lnTo>
                  <a:lnTo>
                    <a:pt x="1274" y="6"/>
                  </a:lnTo>
                  <a:lnTo>
                    <a:pt x="1297" y="5"/>
                  </a:lnTo>
                  <a:lnTo>
                    <a:pt x="1320" y="4"/>
                  </a:lnTo>
                  <a:lnTo>
                    <a:pt x="1343" y="4"/>
                  </a:lnTo>
                  <a:lnTo>
                    <a:pt x="1366" y="3"/>
                  </a:lnTo>
                  <a:lnTo>
                    <a:pt x="1390" y="3"/>
                  </a:lnTo>
                  <a:lnTo>
                    <a:pt x="1413" y="3"/>
                  </a:lnTo>
                  <a:lnTo>
                    <a:pt x="1434" y="3"/>
                  </a:lnTo>
                  <a:lnTo>
                    <a:pt x="1457" y="4"/>
                  </a:lnTo>
                  <a:lnTo>
                    <a:pt x="1479" y="6"/>
                  </a:lnTo>
                  <a:lnTo>
                    <a:pt x="1502" y="8"/>
                  </a:lnTo>
                  <a:lnTo>
                    <a:pt x="1524" y="12"/>
                  </a:lnTo>
                  <a:lnTo>
                    <a:pt x="1545" y="16"/>
                  </a:lnTo>
                  <a:lnTo>
                    <a:pt x="1567" y="21"/>
                  </a:lnTo>
                  <a:lnTo>
                    <a:pt x="1588" y="28"/>
                  </a:lnTo>
                  <a:close/>
                </a:path>
              </a:pathLst>
            </a:cu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02" name="Freeform 1040"/>
            <p:cNvSpPr>
              <a:spLocks/>
            </p:cNvSpPr>
            <p:nvPr/>
          </p:nvSpPr>
          <p:spPr bwMode="auto">
            <a:xfrm>
              <a:off x="4895" y="2695"/>
              <a:ext cx="753" cy="244"/>
            </a:xfrm>
            <a:custGeom>
              <a:avLst/>
              <a:gdLst>
                <a:gd name="T0" fmla="*/ 187 w 1505"/>
                <a:gd name="T1" fmla="*/ 14 h 487"/>
                <a:gd name="T2" fmla="*/ 182 w 1505"/>
                <a:gd name="T3" fmla="*/ 14 h 487"/>
                <a:gd name="T4" fmla="*/ 177 w 1505"/>
                <a:gd name="T5" fmla="*/ 18 h 487"/>
                <a:gd name="T6" fmla="*/ 170 w 1505"/>
                <a:gd name="T7" fmla="*/ 20 h 487"/>
                <a:gd name="T8" fmla="*/ 167 w 1505"/>
                <a:gd name="T9" fmla="*/ 17 h 487"/>
                <a:gd name="T10" fmla="*/ 156 w 1505"/>
                <a:gd name="T11" fmla="*/ 25 h 487"/>
                <a:gd name="T12" fmla="*/ 154 w 1505"/>
                <a:gd name="T13" fmla="*/ 18 h 487"/>
                <a:gd name="T14" fmla="*/ 148 w 1505"/>
                <a:gd name="T15" fmla="*/ 26 h 487"/>
                <a:gd name="T16" fmla="*/ 142 w 1505"/>
                <a:gd name="T17" fmla="*/ 21 h 487"/>
                <a:gd name="T18" fmla="*/ 133 w 1505"/>
                <a:gd name="T19" fmla="*/ 29 h 487"/>
                <a:gd name="T20" fmla="*/ 124 w 1505"/>
                <a:gd name="T21" fmla="*/ 36 h 487"/>
                <a:gd name="T22" fmla="*/ 124 w 1505"/>
                <a:gd name="T23" fmla="*/ 33 h 487"/>
                <a:gd name="T24" fmla="*/ 126 w 1505"/>
                <a:gd name="T25" fmla="*/ 29 h 487"/>
                <a:gd name="T26" fmla="*/ 115 w 1505"/>
                <a:gd name="T27" fmla="*/ 36 h 487"/>
                <a:gd name="T28" fmla="*/ 105 w 1505"/>
                <a:gd name="T29" fmla="*/ 42 h 487"/>
                <a:gd name="T30" fmla="*/ 102 w 1505"/>
                <a:gd name="T31" fmla="*/ 41 h 487"/>
                <a:gd name="T32" fmla="*/ 107 w 1505"/>
                <a:gd name="T33" fmla="*/ 35 h 487"/>
                <a:gd name="T34" fmla="*/ 102 w 1505"/>
                <a:gd name="T35" fmla="*/ 38 h 487"/>
                <a:gd name="T36" fmla="*/ 93 w 1505"/>
                <a:gd name="T37" fmla="*/ 40 h 487"/>
                <a:gd name="T38" fmla="*/ 91 w 1505"/>
                <a:gd name="T39" fmla="*/ 38 h 487"/>
                <a:gd name="T40" fmla="*/ 93 w 1505"/>
                <a:gd name="T41" fmla="*/ 34 h 487"/>
                <a:gd name="T42" fmla="*/ 77 w 1505"/>
                <a:gd name="T43" fmla="*/ 37 h 487"/>
                <a:gd name="T44" fmla="*/ 78 w 1505"/>
                <a:gd name="T45" fmla="*/ 33 h 487"/>
                <a:gd name="T46" fmla="*/ 78 w 1505"/>
                <a:gd name="T47" fmla="*/ 31 h 487"/>
                <a:gd name="T48" fmla="*/ 55 w 1505"/>
                <a:gd name="T49" fmla="*/ 38 h 487"/>
                <a:gd name="T50" fmla="*/ 51 w 1505"/>
                <a:gd name="T51" fmla="*/ 34 h 487"/>
                <a:gd name="T52" fmla="*/ 26 w 1505"/>
                <a:gd name="T53" fmla="*/ 47 h 487"/>
                <a:gd name="T54" fmla="*/ 43 w 1505"/>
                <a:gd name="T55" fmla="*/ 47 h 487"/>
                <a:gd name="T56" fmla="*/ 60 w 1505"/>
                <a:gd name="T57" fmla="*/ 45 h 487"/>
                <a:gd name="T58" fmla="*/ 86 w 1505"/>
                <a:gd name="T59" fmla="*/ 50 h 487"/>
                <a:gd name="T60" fmla="*/ 97 w 1505"/>
                <a:gd name="T61" fmla="*/ 55 h 487"/>
                <a:gd name="T62" fmla="*/ 109 w 1505"/>
                <a:gd name="T63" fmla="*/ 56 h 487"/>
                <a:gd name="T64" fmla="*/ 123 w 1505"/>
                <a:gd name="T65" fmla="*/ 51 h 487"/>
                <a:gd name="T66" fmla="*/ 139 w 1505"/>
                <a:gd name="T67" fmla="*/ 44 h 487"/>
                <a:gd name="T68" fmla="*/ 156 w 1505"/>
                <a:gd name="T69" fmla="*/ 42 h 487"/>
                <a:gd name="T70" fmla="*/ 167 w 1505"/>
                <a:gd name="T71" fmla="*/ 45 h 487"/>
                <a:gd name="T72" fmla="*/ 178 w 1505"/>
                <a:gd name="T73" fmla="*/ 41 h 487"/>
                <a:gd name="T74" fmla="*/ 182 w 1505"/>
                <a:gd name="T75" fmla="*/ 41 h 487"/>
                <a:gd name="T76" fmla="*/ 173 w 1505"/>
                <a:gd name="T77" fmla="*/ 48 h 487"/>
                <a:gd name="T78" fmla="*/ 163 w 1505"/>
                <a:gd name="T79" fmla="*/ 52 h 487"/>
                <a:gd name="T80" fmla="*/ 147 w 1505"/>
                <a:gd name="T81" fmla="*/ 49 h 487"/>
                <a:gd name="T82" fmla="*/ 129 w 1505"/>
                <a:gd name="T83" fmla="*/ 54 h 487"/>
                <a:gd name="T84" fmla="*/ 111 w 1505"/>
                <a:gd name="T85" fmla="*/ 61 h 487"/>
                <a:gd name="T86" fmla="*/ 95 w 1505"/>
                <a:gd name="T87" fmla="*/ 60 h 487"/>
                <a:gd name="T88" fmla="*/ 82 w 1505"/>
                <a:gd name="T89" fmla="*/ 56 h 487"/>
                <a:gd name="T90" fmla="*/ 68 w 1505"/>
                <a:gd name="T91" fmla="*/ 51 h 487"/>
                <a:gd name="T92" fmla="*/ 48 w 1505"/>
                <a:gd name="T93" fmla="*/ 50 h 487"/>
                <a:gd name="T94" fmla="*/ 29 w 1505"/>
                <a:gd name="T95" fmla="*/ 52 h 487"/>
                <a:gd name="T96" fmla="*/ 11 w 1505"/>
                <a:gd name="T97" fmla="*/ 50 h 487"/>
                <a:gd name="T98" fmla="*/ 1 w 1505"/>
                <a:gd name="T99" fmla="*/ 45 h 487"/>
                <a:gd name="T100" fmla="*/ 11 w 1505"/>
                <a:gd name="T101" fmla="*/ 39 h 487"/>
                <a:gd name="T102" fmla="*/ 35 w 1505"/>
                <a:gd name="T103" fmla="*/ 28 h 487"/>
                <a:gd name="T104" fmla="*/ 52 w 1505"/>
                <a:gd name="T105" fmla="*/ 20 h 487"/>
                <a:gd name="T106" fmla="*/ 71 w 1505"/>
                <a:gd name="T107" fmla="*/ 20 h 487"/>
                <a:gd name="T108" fmla="*/ 87 w 1505"/>
                <a:gd name="T109" fmla="*/ 27 h 487"/>
                <a:gd name="T110" fmla="*/ 104 w 1505"/>
                <a:gd name="T111" fmla="*/ 27 h 487"/>
                <a:gd name="T112" fmla="*/ 120 w 1505"/>
                <a:gd name="T113" fmla="*/ 22 h 487"/>
                <a:gd name="T114" fmla="*/ 137 w 1505"/>
                <a:gd name="T115" fmla="*/ 7 h 487"/>
                <a:gd name="T116" fmla="*/ 146 w 1505"/>
                <a:gd name="T117" fmla="*/ 6 h 487"/>
                <a:gd name="T118" fmla="*/ 155 w 1505"/>
                <a:gd name="T119" fmla="*/ 8 h 487"/>
                <a:gd name="T120" fmla="*/ 164 w 1505"/>
                <a:gd name="T121" fmla="*/ 10 h 487"/>
                <a:gd name="T122" fmla="*/ 173 w 1505"/>
                <a:gd name="T123" fmla="*/ 4 h 487"/>
                <a:gd name="T124" fmla="*/ 183 w 1505"/>
                <a:gd name="T125" fmla="*/ 0 h 4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05"/>
                <a:gd name="T190" fmla="*/ 0 h 487"/>
                <a:gd name="T191" fmla="*/ 1505 w 1505"/>
                <a:gd name="T192" fmla="*/ 487 h 4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05" h="487">
                  <a:moveTo>
                    <a:pt x="1503" y="24"/>
                  </a:moveTo>
                  <a:lnTo>
                    <a:pt x="1505" y="42"/>
                  </a:lnTo>
                  <a:lnTo>
                    <a:pt x="1504" y="58"/>
                  </a:lnTo>
                  <a:lnTo>
                    <a:pt x="1501" y="74"/>
                  </a:lnTo>
                  <a:lnTo>
                    <a:pt x="1496" y="90"/>
                  </a:lnTo>
                  <a:lnTo>
                    <a:pt x="1489" y="105"/>
                  </a:lnTo>
                  <a:lnTo>
                    <a:pt x="1481" y="120"/>
                  </a:lnTo>
                  <a:lnTo>
                    <a:pt x="1473" y="135"/>
                  </a:lnTo>
                  <a:lnTo>
                    <a:pt x="1465" y="149"/>
                  </a:lnTo>
                  <a:lnTo>
                    <a:pt x="1455" y="154"/>
                  </a:lnTo>
                  <a:lnTo>
                    <a:pt x="1455" y="134"/>
                  </a:lnTo>
                  <a:lnTo>
                    <a:pt x="1456" y="107"/>
                  </a:lnTo>
                  <a:lnTo>
                    <a:pt x="1456" y="82"/>
                  </a:lnTo>
                  <a:lnTo>
                    <a:pt x="1451" y="58"/>
                  </a:lnTo>
                  <a:lnTo>
                    <a:pt x="1448" y="82"/>
                  </a:lnTo>
                  <a:lnTo>
                    <a:pt x="1439" y="104"/>
                  </a:lnTo>
                  <a:lnTo>
                    <a:pt x="1426" y="125"/>
                  </a:lnTo>
                  <a:lnTo>
                    <a:pt x="1411" y="143"/>
                  </a:lnTo>
                  <a:lnTo>
                    <a:pt x="1392" y="160"/>
                  </a:lnTo>
                  <a:lnTo>
                    <a:pt x="1373" y="176"/>
                  </a:lnTo>
                  <a:lnTo>
                    <a:pt x="1353" y="193"/>
                  </a:lnTo>
                  <a:lnTo>
                    <a:pt x="1335" y="207"/>
                  </a:lnTo>
                  <a:lnTo>
                    <a:pt x="1346" y="183"/>
                  </a:lnTo>
                  <a:lnTo>
                    <a:pt x="1354" y="157"/>
                  </a:lnTo>
                  <a:lnTo>
                    <a:pt x="1360" y="129"/>
                  </a:lnTo>
                  <a:lnTo>
                    <a:pt x="1364" y="99"/>
                  </a:lnTo>
                  <a:lnTo>
                    <a:pt x="1356" y="107"/>
                  </a:lnTo>
                  <a:lnTo>
                    <a:pt x="1348" y="116"/>
                  </a:lnTo>
                  <a:lnTo>
                    <a:pt x="1341" y="126"/>
                  </a:lnTo>
                  <a:lnTo>
                    <a:pt x="1334" y="135"/>
                  </a:lnTo>
                  <a:lnTo>
                    <a:pt x="1326" y="145"/>
                  </a:lnTo>
                  <a:lnTo>
                    <a:pt x="1318" y="156"/>
                  </a:lnTo>
                  <a:lnTo>
                    <a:pt x="1310" y="165"/>
                  </a:lnTo>
                  <a:lnTo>
                    <a:pt x="1300" y="174"/>
                  </a:lnTo>
                  <a:lnTo>
                    <a:pt x="1231" y="221"/>
                  </a:lnTo>
                  <a:lnTo>
                    <a:pt x="1242" y="197"/>
                  </a:lnTo>
                  <a:lnTo>
                    <a:pt x="1250" y="171"/>
                  </a:lnTo>
                  <a:lnTo>
                    <a:pt x="1254" y="144"/>
                  </a:lnTo>
                  <a:lnTo>
                    <a:pt x="1252" y="118"/>
                  </a:lnTo>
                  <a:lnTo>
                    <a:pt x="1242" y="122"/>
                  </a:lnTo>
                  <a:lnTo>
                    <a:pt x="1235" y="129"/>
                  </a:lnTo>
                  <a:lnTo>
                    <a:pt x="1229" y="140"/>
                  </a:lnTo>
                  <a:lnTo>
                    <a:pt x="1223" y="149"/>
                  </a:lnTo>
                  <a:lnTo>
                    <a:pt x="1217" y="161"/>
                  </a:lnTo>
                  <a:lnTo>
                    <a:pt x="1210" y="174"/>
                  </a:lnTo>
                  <a:lnTo>
                    <a:pt x="1201" y="184"/>
                  </a:lnTo>
                  <a:lnTo>
                    <a:pt x="1192" y="195"/>
                  </a:lnTo>
                  <a:lnTo>
                    <a:pt x="1181" y="205"/>
                  </a:lnTo>
                  <a:lnTo>
                    <a:pt x="1169" y="214"/>
                  </a:lnTo>
                  <a:lnTo>
                    <a:pt x="1157" y="222"/>
                  </a:lnTo>
                  <a:lnTo>
                    <a:pt x="1146" y="231"/>
                  </a:lnTo>
                  <a:lnTo>
                    <a:pt x="1149" y="142"/>
                  </a:lnTo>
                  <a:lnTo>
                    <a:pt x="1140" y="153"/>
                  </a:lnTo>
                  <a:lnTo>
                    <a:pt x="1130" y="165"/>
                  </a:lnTo>
                  <a:lnTo>
                    <a:pt x="1119" y="175"/>
                  </a:lnTo>
                  <a:lnTo>
                    <a:pt x="1108" y="187"/>
                  </a:lnTo>
                  <a:lnTo>
                    <a:pt x="1096" y="197"/>
                  </a:lnTo>
                  <a:lnTo>
                    <a:pt x="1085" y="209"/>
                  </a:lnTo>
                  <a:lnTo>
                    <a:pt x="1073" y="219"/>
                  </a:lnTo>
                  <a:lnTo>
                    <a:pt x="1062" y="229"/>
                  </a:lnTo>
                  <a:lnTo>
                    <a:pt x="1049" y="240"/>
                  </a:lnTo>
                  <a:lnTo>
                    <a:pt x="1037" y="250"/>
                  </a:lnTo>
                  <a:lnTo>
                    <a:pt x="1024" y="259"/>
                  </a:lnTo>
                  <a:lnTo>
                    <a:pt x="1011" y="270"/>
                  </a:lnTo>
                  <a:lnTo>
                    <a:pt x="998" y="279"/>
                  </a:lnTo>
                  <a:lnTo>
                    <a:pt x="986" y="287"/>
                  </a:lnTo>
                  <a:lnTo>
                    <a:pt x="972" y="295"/>
                  </a:lnTo>
                  <a:lnTo>
                    <a:pt x="959" y="303"/>
                  </a:lnTo>
                  <a:lnTo>
                    <a:pt x="965" y="292"/>
                  </a:lnTo>
                  <a:lnTo>
                    <a:pt x="972" y="281"/>
                  </a:lnTo>
                  <a:lnTo>
                    <a:pt x="980" y="271"/>
                  </a:lnTo>
                  <a:lnTo>
                    <a:pt x="988" y="260"/>
                  </a:lnTo>
                  <a:lnTo>
                    <a:pt x="997" y="250"/>
                  </a:lnTo>
                  <a:lnTo>
                    <a:pt x="1004" y="241"/>
                  </a:lnTo>
                  <a:lnTo>
                    <a:pt x="1011" y="229"/>
                  </a:lnTo>
                  <a:lnTo>
                    <a:pt x="1017" y="219"/>
                  </a:lnTo>
                  <a:lnTo>
                    <a:pt x="1013" y="214"/>
                  </a:lnTo>
                  <a:lnTo>
                    <a:pt x="1001" y="226"/>
                  </a:lnTo>
                  <a:lnTo>
                    <a:pt x="988" y="236"/>
                  </a:lnTo>
                  <a:lnTo>
                    <a:pt x="974" y="248"/>
                  </a:lnTo>
                  <a:lnTo>
                    <a:pt x="962" y="258"/>
                  </a:lnTo>
                  <a:lnTo>
                    <a:pt x="948" y="267"/>
                  </a:lnTo>
                  <a:lnTo>
                    <a:pt x="934" y="278"/>
                  </a:lnTo>
                  <a:lnTo>
                    <a:pt x="920" y="287"/>
                  </a:lnTo>
                  <a:lnTo>
                    <a:pt x="906" y="295"/>
                  </a:lnTo>
                  <a:lnTo>
                    <a:pt x="891" y="303"/>
                  </a:lnTo>
                  <a:lnTo>
                    <a:pt x="878" y="311"/>
                  </a:lnTo>
                  <a:lnTo>
                    <a:pt x="863" y="319"/>
                  </a:lnTo>
                  <a:lnTo>
                    <a:pt x="848" y="325"/>
                  </a:lnTo>
                  <a:lnTo>
                    <a:pt x="833" y="332"/>
                  </a:lnTo>
                  <a:lnTo>
                    <a:pt x="818" y="338"/>
                  </a:lnTo>
                  <a:lnTo>
                    <a:pt x="803" y="342"/>
                  </a:lnTo>
                  <a:lnTo>
                    <a:pt x="787" y="347"/>
                  </a:lnTo>
                  <a:lnTo>
                    <a:pt x="795" y="340"/>
                  </a:lnTo>
                  <a:lnTo>
                    <a:pt x="804" y="332"/>
                  </a:lnTo>
                  <a:lnTo>
                    <a:pt x="813" y="324"/>
                  </a:lnTo>
                  <a:lnTo>
                    <a:pt x="823" y="316"/>
                  </a:lnTo>
                  <a:lnTo>
                    <a:pt x="833" y="307"/>
                  </a:lnTo>
                  <a:lnTo>
                    <a:pt x="842" y="297"/>
                  </a:lnTo>
                  <a:lnTo>
                    <a:pt x="850" y="288"/>
                  </a:lnTo>
                  <a:lnTo>
                    <a:pt x="857" y="278"/>
                  </a:lnTo>
                  <a:lnTo>
                    <a:pt x="850" y="278"/>
                  </a:lnTo>
                  <a:lnTo>
                    <a:pt x="844" y="279"/>
                  </a:lnTo>
                  <a:lnTo>
                    <a:pt x="837" y="282"/>
                  </a:lnTo>
                  <a:lnTo>
                    <a:pt x="831" y="286"/>
                  </a:lnTo>
                  <a:lnTo>
                    <a:pt x="826" y="289"/>
                  </a:lnTo>
                  <a:lnTo>
                    <a:pt x="820" y="294"/>
                  </a:lnTo>
                  <a:lnTo>
                    <a:pt x="813" y="297"/>
                  </a:lnTo>
                  <a:lnTo>
                    <a:pt x="807" y="300"/>
                  </a:lnTo>
                  <a:lnTo>
                    <a:pt x="795" y="303"/>
                  </a:lnTo>
                  <a:lnTo>
                    <a:pt x="781" y="307"/>
                  </a:lnTo>
                  <a:lnTo>
                    <a:pt x="768" y="310"/>
                  </a:lnTo>
                  <a:lnTo>
                    <a:pt x="754" y="312"/>
                  </a:lnTo>
                  <a:lnTo>
                    <a:pt x="740" y="315"/>
                  </a:lnTo>
                  <a:lnTo>
                    <a:pt x="727" y="317"/>
                  </a:lnTo>
                  <a:lnTo>
                    <a:pt x="713" y="318"/>
                  </a:lnTo>
                  <a:lnTo>
                    <a:pt x="698" y="318"/>
                  </a:lnTo>
                  <a:lnTo>
                    <a:pt x="706" y="312"/>
                  </a:lnTo>
                  <a:lnTo>
                    <a:pt x="715" y="308"/>
                  </a:lnTo>
                  <a:lnTo>
                    <a:pt x="723" y="302"/>
                  </a:lnTo>
                  <a:lnTo>
                    <a:pt x="732" y="296"/>
                  </a:lnTo>
                  <a:lnTo>
                    <a:pt x="740" y="290"/>
                  </a:lnTo>
                  <a:lnTo>
                    <a:pt x="749" y="283"/>
                  </a:lnTo>
                  <a:lnTo>
                    <a:pt x="755" y="275"/>
                  </a:lnTo>
                  <a:lnTo>
                    <a:pt x="762" y="267"/>
                  </a:lnTo>
                  <a:lnTo>
                    <a:pt x="742" y="272"/>
                  </a:lnTo>
                  <a:lnTo>
                    <a:pt x="720" y="277"/>
                  </a:lnTo>
                  <a:lnTo>
                    <a:pt x="699" y="281"/>
                  </a:lnTo>
                  <a:lnTo>
                    <a:pt x="677" y="286"/>
                  </a:lnTo>
                  <a:lnTo>
                    <a:pt x="654" y="288"/>
                  </a:lnTo>
                  <a:lnTo>
                    <a:pt x="632" y="290"/>
                  </a:lnTo>
                  <a:lnTo>
                    <a:pt x="609" y="290"/>
                  </a:lnTo>
                  <a:lnTo>
                    <a:pt x="586" y="288"/>
                  </a:lnTo>
                  <a:lnTo>
                    <a:pt x="593" y="282"/>
                  </a:lnTo>
                  <a:lnTo>
                    <a:pt x="601" y="278"/>
                  </a:lnTo>
                  <a:lnTo>
                    <a:pt x="609" y="272"/>
                  </a:lnTo>
                  <a:lnTo>
                    <a:pt x="616" y="266"/>
                  </a:lnTo>
                  <a:lnTo>
                    <a:pt x="623" y="262"/>
                  </a:lnTo>
                  <a:lnTo>
                    <a:pt x="630" y="255"/>
                  </a:lnTo>
                  <a:lnTo>
                    <a:pt x="637" y="249"/>
                  </a:lnTo>
                  <a:lnTo>
                    <a:pt x="643" y="242"/>
                  </a:lnTo>
                  <a:lnTo>
                    <a:pt x="634" y="242"/>
                  </a:lnTo>
                  <a:lnTo>
                    <a:pt x="628" y="244"/>
                  </a:lnTo>
                  <a:lnTo>
                    <a:pt x="621" y="247"/>
                  </a:lnTo>
                  <a:lnTo>
                    <a:pt x="613" y="250"/>
                  </a:lnTo>
                  <a:lnTo>
                    <a:pt x="606" y="255"/>
                  </a:lnTo>
                  <a:lnTo>
                    <a:pt x="599" y="258"/>
                  </a:lnTo>
                  <a:lnTo>
                    <a:pt x="591" y="260"/>
                  </a:lnTo>
                  <a:lnTo>
                    <a:pt x="583" y="263"/>
                  </a:lnTo>
                  <a:lnTo>
                    <a:pt x="434" y="301"/>
                  </a:lnTo>
                  <a:lnTo>
                    <a:pt x="435" y="293"/>
                  </a:lnTo>
                  <a:lnTo>
                    <a:pt x="495" y="240"/>
                  </a:lnTo>
                  <a:lnTo>
                    <a:pt x="472" y="245"/>
                  </a:lnTo>
                  <a:lnTo>
                    <a:pt x="448" y="252"/>
                  </a:lnTo>
                  <a:lnTo>
                    <a:pt x="426" y="260"/>
                  </a:lnTo>
                  <a:lnTo>
                    <a:pt x="403" y="270"/>
                  </a:lnTo>
                  <a:lnTo>
                    <a:pt x="381" y="279"/>
                  </a:lnTo>
                  <a:lnTo>
                    <a:pt x="358" y="289"/>
                  </a:lnTo>
                  <a:lnTo>
                    <a:pt x="336" y="300"/>
                  </a:lnTo>
                  <a:lnTo>
                    <a:pt x="314" y="310"/>
                  </a:lnTo>
                  <a:lnTo>
                    <a:pt x="182" y="368"/>
                  </a:lnTo>
                  <a:lnTo>
                    <a:pt x="205" y="372"/>
                  </a:lnTo>
                  <a:lnTo>
                    <a:pt x="227" y="376"/>
                  </a:lnTo>
                  <a:lnTo>
                    <a:pt x="250" y="377"/>
                  </a:lnTo>
                  <a:lnTo>
                    <a:pt x="272" y="377"/>
                  </a:lnTo>
                  <a:lnTo>
                    <a:pt x="295" y="376"/>
                  </a:lnTo>
                  <a:lnTo>
                    <a:pt x="317" y="373"/>
                  </a:lnTo>
                  <a:lnTo>
                    <a:pt x="340" y="371"/>
                  </a:lnTo>
                  <a:lnTo>
                    <a:pt x="361" y="368"/>
                  </a:lnTo>
                  <a:lnTo>
                    <a:pt x="384" y="365"/>
                  </a:lnTo>
                  <a:lnTo>
                    <a:pt x="406" y="362"/>
                  </a:lnTo>
                  <a:lnTo>
                    <a:pt x="429" y="360"/>
                  </a:lnTo>
                  <a:lnTo>
                    <a:pt x="452" y="358"/>
                  </a:lnTo>
                  <a:lnTo>
                    <a:pt x="475" y="358"/>
                  </a:lnTo>
                  <a:lnTo>
                    <a:pt x="499" y="358"/>
                  </a:lnTo>
                  <a:lnTo>
                    <a:pt x="522" y="361"/>
                  </a:lnTo>
                  <a:lnTo>
                    <a:pt x="546" y="365"/>
                  </a:lnTo>
                  <a:lnTo>
                    <a:pt x="660" y="383"/>
                  </a:lnTo>
                  <a:lnTo>
                    <a:pt x="674" y="388"/>
                  </a:lnTo>
                  <a:lnTo>
                    <a:pt x="687" y="395"/>
                  </a:lnTo>
                  <a:lnTo>
                    <a:pt x="701" y="402"/>
                  </a:lnTo>
                  <a:lnTo>
                    <a:pt x="716" y="410"/>
                  </a:lnTo>
                  <a:lnTo>
                    <a:pt x="730" y="417"/>
                  </a:lnTo>
                  <a:lnTo>
                    <a:pt x="744" y="423"/>
                  </a:lnTo>
                  <a:lnTo>
                    <a:pt x="759" y="430"/>
                  </a:lnTo>
                  <a:lnTo>
                    <a:pt x="774" y="436"/>
                  </a:lnTo>
                  <a:lnTo>
                    <a:pt x="788" y="440"/>
                  </a:lnTo>
                  <a:lnTo>
                    <a:pt x="803" y="445"/>
                  </a:lnTo>
                  <a:lnTo>
                    <a:pt x="818" y="447"/>
                  </a:lnTo>
                  <a:lnTo>
                    <a:pt x="834" y="449"/>
                  </a:lnTo>
                  <a:lnTo>
                    <a:pt x="849" y="449"/>
                  </a:lnTo>
                  <a:lnTo>
                    <a:pt x="865" y="447"/>
                  </a:lnTo>
                  <a:lnTo>
                    <a:pt x="881" y="445"/>
                  </a:lnTo>
                  <a:lnTo>
                    <a:pt x="897" y="439"/>
                  </a:lnTo>
                  <a:lnTo>
                    <a:pt x="919" y="432"/>
                  </a:lnTo>
                  <a:lnTo>
                    <a:pt x="940" y="424"/>
                  </a:lnTo>
                  <a:lnTo>
                    <a:pt x="960" y="416"/>
                  </a:lnTo>
                  <a:lnTo>
                    <a:pt x="981" y="406"/>
                  </a:lnTo>
                  <a:lnTo>
                    <a:pt x="1002" y="396"/>
                  </a:lnTo>
                  <a:lnTo>
                    <a:pt x="1023" y="387"/>
                  </a:lnTo>
                  <a:lnTo>
                    <a:pt x="1043" y="377"/>
                  </a:lnTo>
                  <a:lnTo>
                    <a:pt x="1064" y="368"/>
                  </a:lnTo>
                  <a:lnTo>
                    <a:pt x="1085" y="358"/>
                  </a:lnTo>
                  <a:lnTo>
                    <a:pt x="1106" y="351"/>
                  </a:lnTo>
                  <a:lnTo>
                    <a:pt x="1128" y="345"/>
                  </a:lnTo>
                  <a:lnTo>
                    <a:pt x="1149" y="339"/>
                  </a:lnTo>
                  <a:lnTo>
                    <a:pt x="1171" y="334"/>
                  </a:lnTo>
                  <a:lnTo>
                    <a:pt x="1194" y="332"/>
                  </a:lnTo>
                  <a:lnTo>
                    <a:pt x="1217" y="332"/>
                  </a:lnTo>
                  <a:lnTo>
                    <a:pt x="1242" y="334"/>
                  </a:lnTo>
                  <a:lnTo>
                    <a:pt x="1257" y="339"/>
                  </a:lnTo>
                  <a:lnTo>
                    <a:pt x="1272" y="343"/>
                  </a:lnTo>
                  <a:lnTo>
                    <a:pt x="1286" y="347"/>
                  </a:lnTo>
                  <a:lnTo>
                    <a:pt x="1303" y="350"/>
                  </a:lnTo>
                  <a:lnTo>
                    <a:pt x="1319" y="351"/>
                  </a:lnTo>
                  <a:lnTo>
                    <a:pt x="1335" y="353"/>
                  </a:lnTo>
                  <a:lnTo>
                    <a:pt x="1351" y="351"/>
                  </a:lnTo>
                  <a:lnTo>
                    <a:pt x="1367" y="348"/>
                  </a:lnTo>
                  <a:lnTo>
                    <a:pt x="1382" y="342"/>
                  </a:lnTo>
                  <a:lnTo>
                    <a:pt x="1396" y="335"/>
                  </a:lnTo>
                  <a:lnTo>
                    <a:pt x="1410" y="328"/>
                  </a:lnTo>
                  <a:lnTo>
                    <a:pt x="1424" y="323"/>
                  </a:lnTo>
                  <a:lnTo>
                    <a:pt x="1439" y="316"/>
                  </a:lnTo>
                  <a:lnTo>
                    <a:pt x="1452" y="311"/>
                  </a:lnTo>
                  <a:lnTo>
                    <a:pt x="1467" y="307"/>
                  </a:lnTo>
                  <a:lnTo>
                    <a:pt x="1483" y="304"/>
                  </a:lnTo>
                  <a:lnTo>
                    <a:pt x="1466" y="320"/>
                  </a:lnTo>
                  <a:lnTo>
                    <a:pt x="1454" y="327"/>
                  </a:lnTo>
                  <a:lnTo>
                    <a:pt x="1441" y="336"/>
                  </a:lnTo>
                  <a:lnTo>
                    <a:pt x="1428" y="346"/>
                  </a:lnTo>
                  <a:lnTo>
                    <a:pt x="1416" y="355"/>
                  </a:lnTo>
                  <a:lnTo>
                    <a:pt x="1403" y="364"/>
                  </a:lnTo>
                  <a:lnTo>
                    <a:pt x="1391" y="374"/>
                  </a:lnTo>
                  <a:lnTo>
                    <a:pt x="1379" y="384"/>
                  </a:lnTo>
                  <a:lnTo>
                    <a:pt x="1366" y="392"/>
                  </a:lnTo>
                  <a:lnTo>
                    <a:pt x="1352" y="400"/>
                  </a:lnTo>
                  <a:lnTo>
                    <a:pt x="1339" y="406"/>
                  </a:lnTo>
                  <a:lnTo>
                    <a:pt x="1326" y="411"/>
                  </a:lnTo>
                  <a:lnTo>
                    <a:pt x="1312" y="415"/>
                  </a:lnTo>
                  <a:lnTo>
                    <a:pt x="1297" y="416"/>
                  </a:lnTo>
                  <a:lnTo>
                    <a:pt x="1282" y="415"/>
                  </a:lnTo>
                  <a:lnTo>
                    <a:pt x="1267" y="411"/>
                  </a:lnTo>
                  <a:lnTo>
                    <a:pt x="1251" y="406"/>
                  </a:lnTo>
                  <a:lnTo>
                    <a:pt x="1223" y="398"/>
                  </a:lnTo>
                  <a:lnTo>
                    <a:pt x="1197" y="392"/>
                  </a:lnTo>
                  <a:lnTo>
                    <a:pt x="1171" y="391"/>
                  </a:lnTo>
                  <a:lnTo>
                    <a:pt x="1146" y="393"/>
                  </a:lnTo>
                  <a:lnTo>
                    <a:pt x="1122" y="396"/>
                  </a:lnTo>
                  <a:lnTo>
                    <a:pt x="1098" y="402"/>
                  </a:lnTo>
                  <a:lnTo>
                    <a:pt x="1073" y="410"/>
                  </a:lnTo>
                  <a:lnTo>
                    <a:pt x="1050" y="419"/>
                  </a:lnTo>
                  <a:lnTo>
                    <a:pt x="1026" y="430"/>
                  </a:lnTo>
                  <a:lnTo>
                    <a:pt x="1003" y="440"/>
                  </a:lnTo>
                  <a:lnTo>
                    <a:pt x="980" y="450"/>
                  </a:lnTo>
                  <a:lnTo>
                    <a:pt x="956" y="460"/>
                  </a:lnTo>
                  <a:lnTo>
                    <a:pt x="932" y="469"/>
                  </a:lnTo>
                  <a:lnTo>
                    <a:pt x="907" y="477"/>
                  </a:lnTo>
                  <a:lnTo>
                    <a:pt x="883" y="483"/>
                  </a:lnTo>
                  <a:lnTo>
                    <a:pt x="858" y="486"/>
                  </a:lnTo>
                  <a:lnTo>
                    <a:pt x="837" y="487"/>
                  </a:lnTo>
                  <a:lnTo>
                    <a:pt x="816" y="487"/>
                  </a:lnTo>
                  <a:lnTo>
                    <a:pt x="797" y="486"/>
                  </a:lnTo>
                  <a:lnTo>
                    <a:pt x="777" y="484"/>
                  </a:lnTo>
                  <a:lnTo>
                    <a:pt x="759" y="480"/>
                  </a:lnTo>
                  <a:lnTo>
                    <a:pt x="740" y="475"/>
                  </a:lnTo>
                  <a:lnTo>
                    <a:pt x="722" y="470"/>
                  </a:lnTo>
                  <a:lnTo>
                    <a:pt x="705" y="463"/>
                  </a:lnTo>
                  <a:lnTo>
                    <a:pt x="686" y="456"/>
                  </a:lnTo>
                  <a:lnTo>
                    <a:pt x="669" y="449"/>
                  </a:lnTo>
                  <a:lnTo>
                    <a:pt x="652" y="442"/>
                  </a:lnTo>
                  <a:lnTo>
                    <a:pt x="634" y="436"/>
                  </a:lnTo>
                  <a:lnTo>
                    <a:pt x="617" y="427"/>
                  </a:lnTo>
                  <a:lnTo>
                    <a:pt x="599" y="421"/>
                  </a:lnTo>
                  <a:lnTo>
                    <a:pt x="581" y="414"/>
                  </a:lnTo>
                  <a:lnTo>
                    <a:pt x="564" y="408"/>
                  </a:lnTo>
                  <a:lnTo>
                    <a:pt x="538" y="401"/>
                  </a:lnTo>
                  <a:lnTo>
                    <a:pt x="511" y="395"/>
                  </a:lnTo>
                  <a:lnTo>
                    <a:pt x="485" y="393"/>
                  </a:lnTo>
                  <a:lnTo>
                    <a:pt x="459" y="393"/>
                  </a:lnTo>
                  <a:lnTo>
                    <a:pt x="433" y="394"/>
                  </a:lnTo>
                  <a:lnTo>
                    <a:pt x="408" y="396"/>
                  </a:lnTo>
                  <a:lnTo>
                    <a:pt x="382" y="399"/>
                  </a:lnTo>
                  <a:lnTo>
                    <a:pt x="356" y="402"/>
                  </a:lnTo>
                  <a:lnTo>
                    <a:pt x="330" y="407"/>
                  </a:lnTo>
                  <a:lnTo>
                    <a:pt x="304" y="410"/>
                  </a:lnTo>
                  <a:lnTo>
                    <a:pt x="279" y="412"/>
                  </a:lnTo>
                  <a:lnTo>
                    <a:pt x="252" y="415"/>
                  </a:lnTo>
                  <a:lnTo>
                    <a:pt x="226" y="416"/>
                  </a:lnTo>
                  <a:lnTo>
                    <a:pt x="199" y="415"/>
                  </a:lnTo>
                  <a:lnTo>
                    <a:pt x="171" y="412"/>
                  </a:lnTo>
                  <a:lnTo>
                    <a:pt x="144" y="407"/>
                  </a:lnTo>
                  <a:lnTo>
                    <a:pt x="125" y="403"/>
                  </a:lnTo>
                  <a:lnTo>
                    <a:pt x="106" y="401"/>
                  </a:lnTo>
                  <a:lnTo>
                    <a:pt x="86" y="400"/>
                  </a:lnTo>
                  <a:lnTo>
                    <a:pt x="67" y="399"/>
                  </a:lnTo>
                  <a:lnTo>
                    <a:pt x="48" y="395"/>
                  </a:lnTo>
                  <a:lnTo>
                    <a:pt x="31" y="391"/>
                  </a:lnTo>
                  <a:lnTo>
                    <a:pt x="15" y="383"/>
                  </a:lnTo>
                  <a:lnTo>
                    <a:pt x="0" y="371"/>
                  </a:lnTo>
                  <a:lnTo>
                    <a:pt x="3" y="355"/>
                  </a:lnTo>
                  <a:lnTo>
                    <a:pt x="11" y="342"/>
                  </a:lnTo>
                  <a:lnTo>
                    <a:pt x="23" y="332"/>
                  </a:lnTo>
                  <a:lnTo>
                    <a:pt x="35" y="324"/>
                  </a:lnTo>
                  <a:lnTo>
                    <a:pt x="50" y="317"/>
                  </a:lnTo>
                  <a:lnTo>
                    <a:pt x="67" y="312"/>
                  </a:lnTo>
                  <a:lnTo>
                    <a:pt x="82" y="308"/>
                  </a:lnTo>
                  <a:lnTo>
                    <a:pt x="95" y="303"/>
                  </a:lnTo>
                  <a:lnTo>
                    <a:pt x="197" y="293"/>
                  </a:lnTo>
                  <a:lnTo>
                    <a:pt x="215" y="274"/>
                  </a:lnTo>
                  <a:lnTo>
                    <a:pt x="234" y="256"/>
                  </a:lnTo>
                  <a:lnTo>
                    <a:pt x="254" y="239"/>
                  </a:lnTo>
                  <a:lnTo>
                    <a:pt x="274" y="224"/>
                  </a:lnTo>
                  <a:lnTo>
                    <a:pt x="296" y="209"/>
                  </a:lnTo>
                  <a:lnTo>
                    <a:pt x="318" y="195"/>
                  </a:lnTo>
                  <a:lnTo>
                    <a:pt x="340" y="182"/>
                  </a:lnTo>
                  <a:lnTo>
                    <a:pt x="363" y="172"/>
                  </a:lnTo>
                  <a:lnTo>
                    <a:pt x="386" y="163"/>
                  </a:lnTo>
                  <a:lnTo>
                    <a:pt x="410" y="156"/>
                  </a:lnTo>
                  <a:lnTo>
                    <a:pt x="434" y="151"/>
                  </a:lnTo>
                  <a:lnTo>
                    <a:pt x="458" y="148"/>
                  </a:lnTo>
                  <a:lnTo>
                    <a:pt x="484" y="146"/>
                  </a:lnTo>
                  <a:lnTo>
                    <a:pt x="509" y="149"/>
                  </a:lnTo>
                  <a:lnTo>
                    <a:pt x="534" y="152"/>
                  </a:lnTo>
                  <a:lnTo>
                    <a:pt x="561" y="159"/>
                  </a:lnTo>
                  <a:lnTo>
                    <a:pt x="583" y="168"/>
                  </a:lnTo>
                  <a:lnTo>
                    <a:pt x="603" y="179"/>
                  </a:lnTo>
                  <a:lnTo>
                    <a:pt x="624" y="189"/>
                  </a:lnTo>
                  <a:lnTo>
                    <a:pt x="645" y="199"/>
                  </a:lnTo>
                  <a:lnTo>
                    <a:pt x="667" y="209"/>
                  </a:lnTo>
                  <a:lnTo>
                    <a:pt x="690" y="214"/>
                  </a:lnTo>
                  <a:lnTo>
                    <a:pt x="714" y="216"/>
                  </a:lnTo>
                  <a:lnTo>
                    <a:pt x="739" y="212"/>
                  </a:lnTo>
                  <a:lnTo>
                    <a:pt x="763" y="206"/>
                  </a:lnTo>
                  <a:lnTo>
                    <a:pt x="787" y="206"/>
                  </a:lnTo>
                  <a:lnTo>
                    <a:pt x="808" y="209"/>
                  </a:lnTo>
                  <a:lnTo>
                    <a:pt x="831" y="214"/>
                  </a:lnTo>
                  <a:lnTo>
                    <a:pt x="853" y="219"/>
                  </a:lnTo>
                  <a:lnTo>
                    <a:pt x="875" y="222"/>
                  </a:lnTo>
                  <a:lnTo>
                    <a:pt x="897" y="222"/>
                  </a:lnTo>
                  <a:lnTo>
                    <a:pt x="919" y="217"/>
                  </a:lnTo>
                  <a:lnTo>
                    <a:pt x="940" y="196"/>
                  </a:lnTo>
                  <a:lnTo>
                    <a:pt x="959" y="172"/>
                  </a:lnTo>
                  <a:lnTo>
                    <a:pt x="978" y="146"/>
                  </a:lnTo>
                  <a:lnTo>
                    <a:pt x="996" y="122"/>
                  </a:lnTo>
                  <a:lnTo>
                    <a:pt x="1017" y="99"/>
                  </a:lnTo>
                  <a:lnTo>
                    <a:pt x="1039" y="78"/>
                  </a:lnTo>
                  <a:lnTo>
                    <a:pt x="1064" y="64"/>
                  </a:lnTo>
                  <a:lnTo>
                    <a:pt x="1094" y="53"/>
                  </a:lnTo>
                  <a:lnTo>
                    <a:pt x="1106" y="51"/>
                  </a:lnTo>
                  <a:lnTo>
                    <a:pt x="1118" y="49"/>
                  </a:lnTo>
                  <a:lnTo>
                    <a:pt x="1130" y="47"/>
                  </a:lnTo>
                  <a:lnTo>
                    <a:pt x="1142" y="47"/>
                  </a:lnTo>
                  <a:lnTo>
                    <a:pt x="1155" y="47"/>
                  </a:lnTo>
                  <a:lnTo>
                    <a:pt x="1167" y="47"/>
                  </a:lnTo>
                  <a:lnTo>
                    <a:pt x="1179" y="49"/>
                  </a:lnTo>
                  <a:lnTo>
                    <a:pt x="1191" y="50"/>
                  </a:lnTo>
                  <a:lnTo>
                    <a:pt x="1204" y="52"/>
                  </a:lnTo>
                  <a:lnTo>
                    <a:pt x="1215" y="54"/>
                  </a:lnTo>
                  <a:lnTo>
                    <a:pt x="1227" y="57"/>
                  </a:lnTo>
                  <a:lnTo>
                    <a:pt x="1238" y="60"/>
                  </a:lnTo>
                  <a:lnTo>
                    <a:pt x="1250" y="64"/>
                  </a:lnTo>
                  <a:lnTo>
                    <a:pt x="1260" y="68"/>
                  </a:lnTo>
                  <a:lnTo>
                    <a:pt x="1272" y="72"/>
                  </a:lnTo>
                  <a:lnTo>
                    <a:pt x="1282" y="76"/>
                  </a:lnTo>
                  <a:lnTo>
                    <a:pt x="1296" y="75"/>
                  </a:lnTo>
                  <a:lnTo>
                    <a:pt x="1310" y="73"/>
                  </a:lnTo>
                  <a:lnTo>
                    <a:pt x="1322" y="67"/>
                  </a:lnTo>
                  <a:lnTo>
                    <a:pt x="1335" y="61"/>
                  </a:lnTo>
                  <a:lnTo>
                    <a:pt x="1348" y="54"/>
                  </a:lnTo>
                  <a:lnTo>
                    <a:pt x="1359" y="46"/>
                  </a:lnTo>
                  <a:lnTo>
                    <a:pt x="1371" y="37"/>
                  </a:lnTo>
                  <a:lnTo>
                    <a:pt x="1382" y="29"/>
                  </a:lnTo>
                  <a:lnTo>
                    <a:pt x="1394" y="21"/>
                  </a:lnTo>
                  <a:lnTo>
                    <a:pt x="1405" y="14"/>
                  </a:lnTo>
                  <a:lnTo>
                    <a:pt x="1418" y="7"/>
                  </a:lnTo>
                  <a:lnTo>
                    <a:pt x="1430" y="4"/>
                  </a:lnTo>
                  <a:lnTo>
                    <a:pt x="1443" y="0"/>
                  </a:lnTo>
                  <a:lnTo>
                    <a:pt x="1457" y="0"/>
                  </a:lnTo>
                  <a:lnTo>
                    <a:pt x="1472" y="2"/>
                  </a:lnTo>
                  <a:lnTo>
                    <a:pt x="1487" y="8"/>
                  </a:lnTo>
                  <a:lnTo>
                    <a:pt x="150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03" name="Freeform 1041"/>
            <p:cNvSpPr>
              <a:spLocks/>
            </p:cNvSpPr>
            <p:nvPr/>
          </p:nvSpPr>
          <p:spPr bwMode="auto">
            <a:xfrm>
              <a:off x="4197" y="2690"/>
              <a:ext cx="307" cy="420"/>
            </a:xfrm>
            <a:custGeom>
              <a:avLst/>
              <a:gdLst>
                <a:gd name="T0" fmla="*/ 76 w 615"/>
                <a:gd name="T1" fmla="*/ 2 h 838"/>
                <a:gd name="T2" fmla="*/ 74 w 615"/>
                <a:gd name="T3" fmla="*/ 3 h 838"/>
                <a:gd name="T4" fmla="*/ 72 w 615"/>
                <a:gd name="T5" fmla="*/ 5 h 838"/>
                <a:gd name="T6" fmla="*/ 70 w 615"/>
                <a:gd name="T7" fmla="*/ 6 h 838"/>
                <a:gd name="T8" fmla="*/ 65 w 615"/>
                <a:gd name="T9" fmla="*/ 10 h 838"/>
                <a:gd name="T10" fmla="*/ 56 w 615"/>
                <a:gd name="T11" fmla="*/ 17 h 838"/>
                <a:gd name="T12" fmla="*/ 49 w 615"/>
                <a:gd name="T13" fmla="*/ 26 h 838"/>
                <a:gd name="T14" fmla="*/ 42 w 615"/>
                <a:gd name="T15" fmla="*/ 35 h 838"/>
                <a:gd name="T16" fmla="*/ 36 w 615"/>
                <a:gd name="T17" fmla="*/ 44 h 838"/>
                <a:gd name="T18" fmla="*/ 31 w 615"/>
                <a:gd name="T19" fmla="*/ 54 h 838"/>
                <a:gd name="T20" fmla="*/ 26 w 615"/>
                <a:gd name="T21" fmla="*/ 63 h 838"/>
                <a:gd name="T22" fmla="*/ 22 w 615"/>
                <a:gd name="T23" fmla="*/ 73 h 838"/>
                <a:gd name="T24" fmla="*/ 17 w 615"/>
                <a:gd name="T25" fmla="*/ 82 h 838"/>
                <a:gd name="T26" fmla="*/ 12 w 615"/>
                <a:gd name="T27" fmla="*/ 89 h 838"/>
                <a:gd name="T28" fmla="*/ 8 w 615"/>
                <a:gd name="T29" fmla="*/ 95 h 838"/>
                <a:gd name="T30" fmla="*/ 3 w 615"/>
                <a:gd name="T31" fmla="*/ 102 h 838"/>
                <a:gd name="T32" fmla="*/ 0 w 615"/>
                <a:gd name="T33" fmla="*/ 102 h 838"/>
                <a:gd name="T34" fmla="*/ 0 w 615"/>
                <a:gd name="T35" fmla="*/ 94 h 838"/>
                <a:gd name="T36" fmla="*/ 2 w 615"/>
                <a:gd name="T37" fmla="*/ 87 h 838"/>
                <a:gd name="T38" fmla="*/ 6 w 615"/>
                <a:gd name="T39" fmla="*/ 81 h 838"/>
                <a:gd name="T40" fmla="*/ 9 w 615"/>
                <a:gd name="T41" fmla="*/ 75 h 838"/>
                <a:gd name="T42" fmla="*/ 11 w 615"/>
                <a:gd name="T43" fmla="*/ 71 h 838"/>
                <a:gd name="T44" fmla="*/ 12 w 615"/>
                <a:gd name="T45" fmla="*/ 66 h 838"/>
                <a:gd name="T46" fmla="*/ 14 w 615"/>
                <a:gd name="T47" fmla="*/ 62 h 838"/>
                <a:gd name="T48" fmla="*/ 17 w 615"/>
                <a:gd name="T49" fmla="*/ 56 h 838"/>
                <a:gd name="T50" fmla="*/ 20 w 615"/>
                <a:gd name="T51" fmla="*/ 50 h 838"/>
                <a:gd name="T52" fmla="*/ 24 w 615"/>
                <a:gd name="T53" fmla="*/ 44 h 838"/>
                <a:gd name="T54" fmla="*/ 28 w 615"/>
                <a:gd name="T55" fmla="*/ 38 h 838"/>
                <a:gd name="T56" fmla="*/ 33 w 615"/>
                <a:gd name="T57" fmla="*/ 32 h 838"/>
                <a:gd name="T58" fmla="*/ 37 w 615"/>
                <a:gd name="T59" fmla="*/ 26 h 838"/>
                <a:gd name="T60" fmla="*/ 42 w 615"/>
                <a:gd name="T61" fmla="*/ 20 h 838"/>
                <a:gd name="T62" fmla="*/ 46 w 615"/>
                <a:gd name="T63" fmla="*/ 14 h 838"/>
                <a:gd name="T64" fmla="*/ 50 w 615"/>
                <a:gd name="T65" fmla="*/ 10 h 838"/>
                <a:gd name="T66" fmla="*/ 54 w 615"/>
                <a:gd name="T67" fmla="*/ 7 h 838"/>
                <a:gd name="T68" fmla="*/ 58 w 615"/>
                <a:gd name="T69" fmla="*/ 5 h 838"/>
                <a:gd name="T70" fmla="*/ 62 w 615"/>
                <a:gd name="T71" fmla="*/ 2 h 838"/>
                <a:gd name="T72" fmla="*/ 65 w 615"/>
                <a:gd name="T73" fmla="*/ 1 h 838"/>
                <a:gd name="T74" fmla="*/ 68 w 615"/>
                <a:gd name="T75" fmla="*/ 1 h 838"/>
                <a:gd name="T76" fmla="*/ 72 w 615"/>
                <a:gd name="T77" fmla="*/ 1 h 838"/>
                <a:gd name="T78" fmla="*/ 75 w 615"/>
                <a:gd name="T79" fmla="*/ 2 h 8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15"/>
                <a:gd name="T121" fmla="*/ 0 h 838"/>
                <a:gd name="T122" fmla="*/ 615 w 615"/>
                <a:gd name="T123" fmla="*/ 838 h 8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15" h="838">
                  <a:moveTo>
                    <a:pt x="615" y="11"/>
                  </a:moveTo>
                  <a:lnTo>
                    <a:pt x="609" y="16"/>
                  </a:lnTo>
                  <a:lnTo>
                    <a:pt x="603" y="20"/>
                  </a:lnTo>
                  <a:lnTo>
                    <a:pt x="597" y="24"/>
                  </a:lnTo>
                  <a:lnTo>
                    <a:pt x="589" y="29"/>
                  </a:lnTo>
                  <a:lnTo>
                    <a:pt x="582" y="33"/>
                  </a:lnTo>
                  <a:lnTo>
                    <a:pt x="576" y="39"/>
                  </a:lnTo>
                  <a:lnTo>
                    <a:pt x="567" y="44"/>
                  </a:lnTo>
                  <a:lnTo>
                    <a:pt x="561" y="48"/>
                  </a:lnTo>
                  <a:lnTo>
                    <a:pt x="521" y="76"/>
                  </a:lnTo>
                  <a:lnTo>
                    <a:pt x="486" y="106"/>
                  </a:lnTo>
                  <a:lnTo>
                    <a:pt x="452" y="136"/>
                  </a:lnTo>
                  <a:lnTo>
                    <a:pt x="421" y="169"/>
                  </a:lnTo>
                  <a:lnTo>
                    <a:pt x="392" y="203"/>
                  </a:lnTo>
                  <a:lnTo>
                    <a:pt x="365" y="237"/>
                  </a:lnTo>
                  <a:lnTo>
                    <a:pt x="339" y="274"/>
                  </a:lnTo>
                  <a:lnTo>
                    <a:pt x="315" y="310"/>
                  </a:lnTo>
                  <a:lnTo>
                    <a:pt x="293" y="348"/>
                  </a:lnTo>
                  <a:lnTo>
                    <a:pt x="271" y="386"/>
                  </a:lnTo>
                  <a:lnTo>
                    <a:pt x="251" y="425"/>
                  </a:lnTo>
                  <a:lnTo>
                    <a:pt x="231" y="464"/>
                  </a:lnTo>
                  <a:lnTo>
                    <a:pt x="213" y="503"/>
                  </a:lnTo>
                  <a:lnTo>
                    <a:pt x="194" y="542"/>
                  </a:lnTo>
                  <a:lnTo>
                    <a:pt x="176" y="582"/>
                  </a:lnTo>
                  <a:lnTo>
                    <a:pt x="157" y="621"/>
                  </a:lnTo>
                  <a:lnTo>
                    <a:pt x="140" y="648"/>
                  </a:lnTo>
                  <a:lnTo>
                    <a:pt x="123" y="676"/>
                  </a:lnTo>
                  <a:lnTo>
                    <a:pt x="103" y="704"/>
                  </a:lnTo>
                  <a:lnTo>
                    <a:pt x="85" y="731"/>
                  </a:lnTo>
                  <a:lnTo>
                    <a:pt x="65" y="758"/>
                  </a:lnTo>
                  <a:lnTo>
                    <a:pt x="46" y="784"/>
                  </a:lnTo>
                  <a:lnTo>
                    <a:pt x="26" y="812"/>
                  </a:lnTo>
                  <a:lnTo>
                    <a:pt x="5" y="838"/>
                  </a:lnTo>
                  <a:lnTo>
                    <a:pt x="1" y="808"/>
                  </a:lnTo>
                  <a:lnTo>
                    <a:pt x="0" y="779"/>
                  </a:lnTo>
                  <a:lnTo>
                    <a:pt x="3" y="749"/>
                  </a:lnTo>
                  <a:lnTo>
                    <a:pt x="10" y="720"/>
                  </a:lnTo>
                  <a:lnTo>
                    <a:pt x="20" y="692"/>
                  </a:lnTo>
                  <a:lnTo>
                    <a:pt x="33" y="666"/>
                  </a:lnTo>
                  <a:lnTo>
                    <a:pt x="48" y="640"/>
                  </a:lnTo>
                  <a:lnTo>
                    <a:pt x="65" y="616"/>
                  </a:lnTo>
                  <a:lnTo>
                    <a:pt x="74" y="599"/>
                  </a:lnTo>
                  <a:lnTo>
                    <a:pt x="81" y="580"/>
                  </a:lnTo>
                  <a:lnTo>
                    <a:pt x="89" y="563"/>
                  </a:lnTo>
                  <a:lnTo>
                    <a:pt x="95" y="545"/>
                  </a:lnTo>
                  <a:lnTo>
                    <a:pt x="102" y="526"/>
                  </a:lnTo>
                  <a:lnTo>
                    <a:pt x="109" y="508"/>
                  </a:lnTo>
                  <a:lnTo>
                    <a:pt x="116" y="491"/>
                  </a:lnTo>
                  <a:lnTo>
                    <a:pt x="124" y="472"/>
                  </a:lnTo>
                  <a:lnTo>
                    <a:pt x="137" y="447"/>
                  </a:lnTo>
                  <a:lnTo>
                    <a:pt x="152" y="421"/>
                  </a:lnTo>
                  <a:lnTo>
                    <a:pt x="165" y="396"/>
                  </a:lnTo>
                  <a:lnTo>
                    <a:pt x="182" y="372"/>
                  </a:lnTo>
                  <a:lnTo>
                    <a:pt x="198" y="348"/>
                  </a:lnTo>
                  <a:lnTo>
                    <a:pt x="214" y="324"/>
                  </a:lnTo>
                  <a:lnTo>
                    <a:pt x="230" y="301"/>
                  </a:lnTo>
                  <a:lnTo>
                    <a:pt x="247" y="276"/>
                  </a:lnTo>
                  <a:lnTo>
                    <a:pt x="266" y="253"/>
                  </a:lnTo>
                  <a:lnTo>
                    <a:pt x="283" y="229"/>
                  </a:lnTo>
                  <a:lnTo>
                    <a:pt x="300" y="206"/>
                  </a:lnTo>
                  <a:lnTo>
                    <a:pt x="319" y="182"/>
                  </a:lnTo>
                  <a:lnTo>
                    <a:pt x="336" y="159"/>
                  </a:lnTo>
                  <a:lnTo>
                    <a:pt x="353" y="135"/>
                  </a:lnTo>
                  <a:lnTo>
                    <a:pt x="370" y="112"/>
                  </a:lnTo>
                  <a:lnTo>
                    <a:pt x="388" y="87"/>
                  </a:lnTo>
                  <a:lnTo>
                    <a:pt x="403" y="76"/>
                  </a:lnTo>
                  <a:lnTo>
                    <a:pt x="418" y="66"/>
                  </a:lnTo>
                  <a:lnTo>
                    <a:pt x="434" y="56"/>
                  </a:lnTo>
                  <a:lnTo>
                    <a:pt x="450" y="47"/>
                  </a:lnTo>
                  <a:lnTo>
                    <a:pt x="466" y="38"/>
                  </a:lnTo>
                  <a:lnTo>
                    <a:pt x="481" y="28"/>
                  </a:lnTo>
                  <a:lnTo>
                    <a:pt x="496" y="16"/>
                  </a:lnTo>
                  <a:lnTo>
                    <a:pt x="510" y="2"/>
                  </a:lnTo>
                  <a:lnTo>
                    <a:pt x="523" y="1"/>
                  </a:lnTo>
                  <a:lnTo>
                    <a:pt x="536" y="0"/>
                  </a:lnTo>
                  <a:lnTo>
                    <a:pt x="549" y="1"/>
                  </a:lnTo>
                  <a:lnTo>
                    <a:pt x="563" y="2"/>
                  </a:lnTo>
                  <a:lnTo>
                    <a:pt x="576" y="5"/>
                  </a:lnTo>
                  <a:lnTo>
                    <a:pt x="589" y="7"/>
                  </a:lnTo>
                  <a:lnTo>
                    <a:pt x="602" y="9"/>
                  </a:lnTo>
                  <a:lnTo>
                    <a:pt x="615" y="11"/>
                  </a:lnTo>
                  <a:close/>
                </a:path>
              </a:pathLst>
            </a:custGeom>
            <a:solidFill>
              <a:srgbClr val="FF7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04" name="Freeform 1042"/>
            <p:cNvSpPr>
              <a:spLocks/>
            </p:cNvSpPr>
            <p:nvPr/>
          </p:nvSpPr>
          <p:spPr bwMode="auto">
            <a:xfrm>
              <a:off x="4203" y="2697"/>
              <a:ext cx="414" cy="527"/>
            </a:xfrm>
            <a:custGeom>
              <a:avLst/>
              <a:gdLst>
                <a:gd name="T0" fmla="*/ 101 w 828"/>
                <a:gd name="T1" fmla="*/ 3 h 1053"/>
                <a:gd name="T2" fmla="*/ 95 w 828"/>
                <a:gd name="T3" fmla="*/ 7 h 1053"/>
                <a:gd name="T4" fmla="*/ 90 w 828"/>
                <a:gd name="T5" fmla="*/ 12 h 1053"/>
                <a:gd name="T6" fmla="*/ 84 w 828"/>
                <a:gd name="T7" fmla="*/ 17 h 1053"/>
                <a:gd name="T8" fmla="*/ 79 w 828"/>
                <a:gd name="T9" fmla="*/ 22 h 1053"/>
                <a:gd name="T10" fmla="*/ 74 w 828"/>
                <a:gd name="T11" fmla="*/ 27 h 1053"/>
                <a:gd name="T12" fmla="*/ 70 w 828"/>
                <a:gd name="T13" fmla="*/ 32 h 1053"/>
                <a:gd name="T14" fmla="*/ 65 w 828"/>
                <a:gd name="T15" fmla="*/ 38 h 1053"/>
                <a:gd name="T16" fmla="*/ 60 w 828"/>
                <a:gd name="T17" fmla="*/ 45 h 1053"/>
                <a:gd name="T18" fmla="*/ 54 w 828"/>
                <a:gd name="T19" fmla="*/ 54 h 1053"/>
                <a:gd name="T20" fmla="*/ 49 w 828"/>
                <a:gd name="T21" fmla="*/ 63 h 1053"/>
                <a:gd name="T22" fmla="*/ 44 w 828"/>
                <a:gd name="T23" fmla="*/ 72 h 1053"/>
                <a:gd name="T24" fmla="*/ 38 w 828"/>
                <a:gd name="T25" fmla="*/ 79 h 1053"/>
                <a:gd name="T26" fmla="*/ 32 w 828"/>
                <a:gd name="T27" fmla="*/ 86 h 1053"/>
                <a:gd name="T28" fmla="*/ 27 w 828"/>
                <a:gd name="T29" fmla="*/ 93 h 1053"/>
                <a:gd name="T30" fmla="*/ 22 w 828"/>
                <a:gd name="T31" fmla="*/ 99 h 1053"/>
                <a:gd name="T32" fmla="*/ 17 w 828"/>
                <a:gd name="T33" fmla="*/ 106 h 1053"/>
                <a:gd name="T34" fmla="*/ 12 w 828"/>
                <a:gd name="T35" fmla="*/ 113 h 1053"/>
                <a:gd name="T36" fmla="*/ 8 w 828"/>
                <a:gd name="T37" fmla="*/ 121 h 1053"/>
                <a:gd name="T38" fmla="*/ 4 w 828"/>
                <a:gd name="T39" fmla="*/ 128 h 1053"/>
                <a:gd name="T40" fmla="*/ 2 w 828"/>
                <a:gd name="T41" fmla="*/ 129 h 1053"/>
                <a:gd name="T42" fmla="*/ 1 w 828"/>
                <a:gd name="T43" fmla="*/ 123 h 1053"/>
                <a:gd name="T44" fmla="*/ 0 w 828"/>
                <a:gd name="T45" fmla="*/ 117 h 1053"/>
                <a:gd name="T46" fmla="*/ 2 w 828"/>
                <a:gd name="T47" fmla="*/ 111 h 1053"/>
                <a:gd name="T48" fmla="*/ 5 w 828"/>
                <a:gd name="T49" fmla="*/ 107 h 1053"/>
                <a:gd name="T50" fmla="*/ 9 w 828"/>
                <a:gd name="T51" fmla="*/ 102 h 1053"/>
                <a:gd name="T52" fmla="*/ 12 w 828"/>
                <a:gd name="T53" fmla="*/ 98 h 1053"/>
                <a:gd name="T54" fmla="*/ 15 w 828"/>
                <a:gd name="T55" fmla="*/ 93 h 1053"/>
                <a:gd name="T56" fmla="*/ 19 w 828"/>
                <a:gd name="T57" fmla="*/ 89 h 1053"/>
                <a:gd name="T58" fmla="*/ 22 w 828"/>
                <a:gd name="T59" fmla="*/ 84 h 1053"/>
                <a:gd name="T60" fmla="*/ 25 w 828"/>
                <a:gd name="T61" fmla="*/ 80 h 1053"/>
                <a:gd name="T62" fmla="*/ 28 w 828"/>
                <a:gd name="T63" fmla="*/ 75 h 1053"/>
                <a:gd name="T64" fmla="*/ 31 w 828"/>
                <a:gd name="T65" fmla="*/ 69 h 1053"/>
                <a:gd name="T66" fmla="*/ 35 w 828"/>
                <a:gd name="T67" fmla="*/ 62 h 1053"/>
                <a:gd name="T68" fmla="*/ 40 w 828"/>
                <a:gd name="T69" fmla="*/ 54 h 1053"/>
                <a:gd name="T70" fmla="*/ 45 w 828"/>
                <a:gd name="T71" fmla="*/ 47 h 1053"/>
                <a:gd name="T72" fmla="*/ 50 w 828"/>
                <a:gd name="T73" fmla="*/ 41 h 1053"/>
                <a:gd name="T74" fmla="*/ 55 w 828"/>
                <a:gd name="T75" fmla="*/ 34 h 1053"/>
                <a:gd name="T76" fmla="*/ 61 w 828"/>
                <a:gd name="T77" fmla="*/ 27 h 1053"/>
                <a:gd name="T78" fmla="*/ 66 w 828"/>
                <a:gd name="T79" fmla="*/ 20 h 1053"/>
                <a:gd name="T80" fmla="*/ 71 w 828"/>
                <a:gd name="T81" fmla="*/ 15 h 1053"/>
                <a:gd name="T82" fmla="*/ 76 w 828"/>
                <a:gd name="T83" fmla="*/ 9 h 1053"/>
                <a:gd name="T84" fmla="*/ 81 w 828"/>
                <a:gd name="T85" fmla="*/ 4 h 1053"/>
                <a:gd name="T86" fmla="*/ 87 w 828"/>
                <a:gd name="T87" fmla="*/ 1 h 1053"/>
                <a:gd name="T88" fmla="*/ 92 w 828"/>
                <a:gd name="T89" fmla="*/ 1 h 1053"/>
                <a:gd name="T90" fmla="*/ 96 w 828"/>
                <a:gd name="T91" fmla="*/ 1 h 1053"/>
                <a:gd name="T92" fmla="*/ 99 w 828"/>
                <a:gd name="T93" fmla="*/ 1 h 1053"/>
                <a:gd name="T94" fmla="*/ 102 w 828"/>
                <a:gd name="T95" fmla="*/ 1 h 105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28"/>
                <a:gd name="T145" fmla="*/ 0 h 1053"/>
                <a:gd name="T146" fmla="*/ 828 w 828"/>
                <a:gd name="T147" fmla="*/ 1053 h 105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28" h="1053">
                  <a:moveTo>
                    <a:pt x="828" y="5"/>
                  </a:moveTo>
                  <a:lnTo>
                    <a:pt x="805" y="20"/>
                  </a:lnTo>
                  <a:lnTo>
                    <a:pt x="782" y="36"/>
                  </a:lnTo>
                  <a:lnTo>
                    <a:pt x="759" y="54"/>
                  </a:lnTo>
                  <a:lnTo>
                    <a:pt x="737" y="71"/>
                  </a:lnTo>
                  <a:lnTo>
                    <a:pt x="714" y="89"/>
                  </a:lnTo>
                  <a:lnTo>
                    <a:pt x="693" y="109"/>
                  </a:lnTo>
                  <a:lnTo>
                    <a:pt x="672" y="129"/>
                  </a:lnTo>
                  <a:lnTo>
                    <a:pt x="650" y="148"/>
                  </a:lnTo>
                  <a:lnTo>
                    <a:pt x="629" y="169"/>
                  </a:lnTo>
                  <a:lnTo>
                    <a:pt x="610" y="191"/>
                  </a:lnTo>
                  <a:lnTo>
                    <a:pt x="590" y="212"/>
                  </a:lnTo>
                  <a:lnTo>
                    <a:pt x="572" y="233"/>
                  </a:lnTo>
                  <a:lnTo>
                    <a:pt x="553" y="255"/>
                  </a:lnTo>
                  <a:lnTo>
                    <a:pt x="535" y="277"/>
                  </a:lnTo>
                  <a:lnTo>
                    <a:pt x="519" y="300"/>
                  </a:lnTo>
                  <a:lnTo>
                    <a:pt x="502" y="322"/>
                  </a:lnTo>
                  <a:lnTo>
                    <a:pt x="478" y="357"/>
                  </a:lnTo>
                  <a:lnTo>
                    <a:pt x="454" y="391"/>
                  </a:lnTo>
                  <a:lnTo>
                    <a:pt x="432" y="426"/>
                  </a:lnTo>
                  <a:lnTo>
                    <a:pt x="409" y="461"/>
                  </a:lnTo>
                  <a:lnTo>
                    <a:pt x="387" y="497"/>
                  </a:lnTo>
                  <a:lnTo>
                    <a:pt x="367" y="533"/>
                  </a:lnTo>
                  <a:lnTo>
                    <a:pt x="345" y="569"/>
                  </a:lnTo>
                  <a:lnTo>
                    <a:pt x="323" y="604"/>
                  </a:lnTo>
                  <a:lnTo>
                    <a:pt x="300" y="631"/>
                  </a:lnTo>
                  <a:lnTo>
                    <a:pt x="278" y="657"/>
                  </a:lnTo>
                  <a:lnTo>
                    <a:pt x="255" y="684"/>
                  </a:lnTo>
                  <a:lnTo>
                    <a:pt x="233" y="710"/>
                  </a:lnTo>
                  <a:lnTo>
                    <a:pt x="211" y="738"/>
                  </a:lnTo>
                  <a:lnTo>
                    <a:pt x="190" y="764"/>
                  </a:lnTo>
                  <a:lnTo>
                    <a:pt x="170" y="792"/>
                  </a:lnTo>
                  <a:lnTo>
                    <a:pt x="149" y="820"/>
                  </a:lnTo>
                  <a:lnTo>
                    <a:pt x="129" y="847"/>
                  </a:lnTo>
                  <a:lnTo>
                    <a:pt x="111" y="875"/>
                  </a:lnTo>
                  <a:lnTo>
                    <a:pt x="94" y="904"/>
                  </a:lnTo>
                  <a:lnTo>
                    <a:pt x="76" y="933"/>
                  </a:lnTo>
                  <a:lnTo>
                    <a:pt x="60" y="962"/>
                  </a:lnTo>
                  <a:lnTo>
                    <a:pt x="45" y="992"/>
                  </a:lnTo>
                  <a:lnTo>
                    <a:pt x="31" y="1022"/>
                  </a:lnTo>
                  <a:lnTo>
                    <a:pt x="19" y="1053"/>
                  </a:lnTo>
                  <a:lnTo>
                    <a:pt x="15" y="1030"/>
                  </a:lnTo>
                  <a:lnTo>
                    <a:pt x="9" y="1006"/>
                  </a:lnTo>
                  <a:lnTo>
                    <a:pt x="5" y="982"/>
                  </a:lnTo>
                  <a:lnTo>
                    <a:pt x="1" y="958"/>
                  </a:lnTo>
                  <a:lnTo>
                    <a:pt x="0" y="934"/>
                  </a:lnTo>
                  <a:lnTo>
                    <a:pt x="3" y="911"/>
                  </a:lnTo>
                  <a:lnTo>
                    <a:pt x="11" y="888"/>
                  </a:lnTo>
                  <a:lnTo>
                    <a:pt x="24" y="867"/>
                  </a:lnTo>
                  <a:lnTo>
                    <a:pt x="38" y="850"/>
                  </a:lnTo>
                  <a:lnTo>
                    <a:pt x="52" y="831"/>
                  </a:lnTo>
                  <a:lnTo>
                    <a:pt x="66" y="814"/>
                  </a:lnTo>
                  <a:lnTo>
                    <a:pt x="79" y="797"/>
                  </a:lnTo>
                  <a:lnTo>
                    <a:pt x="92" y="778"/>
                  </a:lnTo>
                  <a:lnTo>
                    <a:pt x="106" y="761"/>
                  </a:lnTo>
                  <a:lnTo>
                    <a:pt x="119" y="742"/>
                  </a:lnTo>
                  <a:lnTo>
                    <a:pt x="133" y="724"/>
                  </a:lnTo>
                  <a:lnTo>
                    <a:pt x="145" y="707"/>
                  </a:lnTo>
                  <a:lnTo>
                    <a:pt x="158" y="688"/>
                  </a:lnTo>
                  <a:lnTo>
                    <a:pt x="171" y="670"/>
                  </a:lnTo>
                  <a:lnTo>
                    <a:pt x="183" y="652"/>
                  </a:lnTo>
                  <a:lnTo>
                    <a:pt x="196" y="633"/>
                  </a:lnTo>
                  <a:lnTo>
                    <a:pt x="209" y="615"/>
                  </a:lnTo>
                  <a:lnTo>
                    <a:pt x="220" y="596"/>
                  </a:lnTo>
                  <a:lnTo>
                    <a:pt x="233" y="578"/>
                  </a:lnTo>
                  <a:lnTo>
                    <a:pt x="247" y="548"/>
                  </a:lnTo>
                  <a:lnTo>
                    <a:pt x="263" y="518"/>
                  </a:lnTo>
                  <a:lnTo>
                    <a:pt x="279" y="489"/>
                  </a:lnTo>
                  <a:lnTo>
                    <a:pt x="296" y="460"/>
                  </a:lnTo>
                  <a:lnTo>
                    <a:pt x="315" y="432"/>
                  </a:lnTo>
                  <a:lnTo>
                    <a:pt x="334" y="404"/>
                  </a:lnTo>
                  <a:lnTo>
                    <a:pt x="355" y="376"/>
                  </a:lnTo>
                  <a:lnTo>
                    <a:pt x="376" y="349"/>
                  </a:lnTo>
                  <a:lnTo>
                    <a:pt x="396" y="321"/>
                  </a:lnTo>
                  <a:lnTo>
                    <a:pt x="417" y="294"/>
                  </a:lnTo>
                  <a:lnTo>
                    <a:pt x="439" y="267"/>
                  </a:lnTo>
                  <a:lnTo>
                    <a:pt x="461" y="240"/>
                  </a:lnTo>
                  <a:lnTo>
                    <a:pt x="482" y="213"/>
                  </a:lnTo>
                  <a:lnTo>
                    <a:pt x="504" y="186"/>
                  </a:lnTo>
                  <a:lnTo>
                    <a:pt x="524" y="159"/>
                  </a:lnTo>
                  <a:lnTo>
                    <a:pt x="545" y="131"/>
                  </a:lnTo>
                  <a:lnTo>
                    <a:pt x="567" y="114"/>
                  </a:lnTo>
                  <a:lnTo>
                    <a:pt x="588" y="92"/>
                  </a:lnTo>
                  <a:lnTo>
                    <a:pt x="607" y="70"/>
                  </a:lnTo>
                  <a:lnTo>
                    <a:pt x="627" y="48"/>
                  </a:lnTo>
                  <a:lnTo>
                    <a:pt x="646" y="28"/>
                  </a:lnTo>
                  <a:lnTo>
                    <a:pt x="670" y="12"/>
                  </a:lnTo>
                  <a:lnTo>
                    <a:pt x="695" y="2"/>
                  </a:lnTo>
                  <a:lnTo>
                    <a:pt x="724" y="0"/>
                  </a:lnTo>
                  <a:lnTo>
                    <a:pt x="736" y="1"/>
                  </a:lnTo>
                  <a:lnTo>
                    <a:pt x="750" y="1"/>
                  </a:lnTo>
                  <a:lnTo>
                    <a:pt x="764" y="1"/>
                  </a:lnTo>
                  <a:lnTo>
                    <a:pt x="777" y="1"/>
                  </a:lnTo>
                  <a:lnTo>
                    <a:pt x="790" y="1"/>
                  </a:lnTo>
                  <a:lnTo>
                    <a:pt x="803" y="2"/>
                  </a:lnTo>
                  <a:lnTo>
                    <a:pt x="816" y="3"/>
                  </a:lnTo>
                  <a:lnTo>
                    <a:pt x="828" y="5"/>
                  </a:lnTo>
                  <a:close/>
                </a:path>
              </a:pathLst>
            </a:custGeom>
            <a:solidFill>
              <a:srgbClr val="FF7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05" name="Freeform 1043"/>
            <p:cNvSpPr>
              <a:spLocks/>
            </p:cNvSpPr>
            <p:nvPr/>
          </p:nvSpPr>
          <p:spPr bwMode="auto">
            <a:xfrm>
              <a:off x="4937" y="2708"/>
              <a:ext cx="78" cy="41"/>
            </a:xfrm>
            <a:custGeom>
              <a:avLst/>
              <a:gdLst>
                <a:gd name="T0" fmla="*/ 6 w 155"/>
                <a:gd name="T1" fmla="*/ 11 h 80"/>
                <a:gd name="T2" fmla="*/ 5 w 155"/>
                <a:gd name="T3" fmla="*/ 11 h 80"/>
                <a:gd name="T4" fmla="*/ 4 w 155"/>
                <a:gd name="T5" fmla="*/ 11 h 80"/>
                <a:gd name="T6" fmla="*/ 4 w 155"/>
                <a:gd name="T7" fmla="*/ 10 h 80"/>
                <a:gd name="T8" fmla="*/ 3 w 155"/>
                <a:gd name="T9" fmla="*/ 10 h 80"/>
                <a:gd name="T10" fmla="*/ 2 w 155"/>
                <a:gd name="T11" fmla="*/ 9 h 80"/>
                <a:gd name="T12" fmla="*/ 2 w 155"/>
                <a:gd name="T13" fmla="*/ 9 h 80"/>
                <a:gd name="T14" fmla="*/ 1 w 155"/>
                <a:gd name="T15" fmla="*/ 8 h 80"/>
                <a:gd name="T16" fmla="*/ 0 w 155"/>
                <a:gd name="T17" fmla="*/ 8 h 80"/>
                <a:gd name="T18" fmla="*/ 2 w 155"/>
                <a:gd name="T19" fmla="*/ 6 h 80"/>
                <a:gd name="T20" fmla="*/ 5 w 155"/>
                <a:gd name="T21" fmla="*/ 4 h 80"/>
                <a:gd name="T22" fmla="*/ 7 w 155"/>
                <a:gd name="T23" fmla="*/ 3 h 80"/>
                <a:gd name="T24" fmla="*/ 9 w 155"/>
                <a:gd name="T25" fmla="*/ 2 h 80"/>
                <a:gd name="T26" fmla="*/ 12 w 155"/>
                <a:gd name="T27" fmla="*/ 2 h 80"/>
                <a:gd name="T28" fmla="*/ 14 w 155"/>
                <a:gd name="T29" fmla="*/ 1 h 80"/>
                <a:gd name="T30" fmla="*/ 17 w 155"/>
                <a:gd name="T31" fmla="*/ 1 h 80"/>
                <a:gd name="T32" fmla="*/ 20 w 155"/>
                <a:gd name="T33" fmla="*/ 0 h 80"/>
                <a:gd name="T34" fmla="*/ 6 w 155"/>
                <a:gd name="T35" fmla="*/ 11 h 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5"/>
                <a:gd name="T55" fmla="*/ 0 h 80"/>
                <a:gd name="T56" fmla="*/ 155 w 155"/>
                <a:gd name="T57" fmla="*/ 80 h 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5" h="80">
                  <a:moveTo>
                    <a:pt x="44" y="80"/>
                  </a:moveTo>
                  <a:lnTo>
                    <a:pt x="37" y="79"/>
                  </a:lnTo>
                  <a:lnTo>
                    <a:pt x="31" y="78"/>
                  </a:lnTo>
                  <a:lnTo>
                    <a:pt x="25" y="76"/>
                  </a:lnTo>
                  <a:lnTo>
                    <a:pt x="20" y="72"/>
                  </a:lnTo>
                  <a:lnTo>
                    <a:pt x="14" y="69"/>
                  </a:lnTo>
                  <a:lnTo>
                    <a:pt x="9" y="64"/>
                  </a:lnTo>
                  <a:lnTo>
                    <a:pt x="5" y="60"/>
                  </a:lnTo>
                  <a:lnTo>
                    <a:pt x="0" y="56"/>
                  </a:lnTo>
                  <a:lnTo>
                    <a:pt x="16" y="43"/>
                  </a:lnTo>
                  <a:lnTo>
                    <a:pt x="33" y="32"/>
                  </a:lnTo>
                  <a:lnTo>
                    <a:pt x="52" y="23"/>
                  </a:lnTo>
                  <a:lnTo>
                    <a:pt x="71" y="16"/>
                  </a:lnTo>
                  <a:lnTo>
                    <a:pt x="91" y="10"/>
                  </a:lnTo>
                  <a:lnTo>
                    <a:pt x="112" y="5"/>
                  </a:lnTo>
                  <a:lnTo>
                    <a:pt x="134" y="2"/>
                  </a:lnTo>
                  <a:lnTo>
                    <a:pt x="155" y="0"/>
                  </a:lnTo>
                  <a:lnTo>
                    <a:pt x="44" y="80"/>
                  </a:lnTo>
                  <a:close/>
                </a:path>
              </a:pathLst>
            </a:custGeom>
            <a:solidFill>
              <a:srgbClr val="005B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06" name="Freeform 1044"/>
            <p:cNvSpPr>
              <a:spLocks/>
            </p:cNvSpPr>
            <p:nvPr/>
          </p:nvSpPr>
          <p:spPr bwMode="auto">
            <a:xfrm>
              <a:off x="4878" y="2937"/>
              <a:ext cx="279" cy="59"/>
            </a:xfrm>
            <a:custGeom>
              <a:avLst/>
              <a:gdLst>
                <a:gd name="T0" fmla="*/ 46 w 558"/>
                <a:gd name="T1" fmla="*/ 7 h 119"/>
                <a:gd name="T2" fmla="*/ 49 w 558"/>
                <a:gd name="T3" fmla="*/ 7 h 119"/>
                <a:gd name="T4" fmla="*/ 52 w 558"/>
                <a:gd name="T5" fmla="*/ 6 h 119"/>
                <a:gd name="T6" fmla="*/ 55 w 558"/>
                <a:gd name="T7" fmla="*/ 5 h 119"/>
                <a:gd name="T8" fmla="*/ 59 w 558"/>
                <a:gd name="T9" fmla="*/ 3 h 119"/>
                <a:gd name="T10" fmla="*/ 62 w 558"/>
                <a:gd name="T11" fmla="*/ 2 h 119"/>
                <a:gd name="T12" fmla="*/ 65 w 558"/>
                <a:gd name="T13" fmla="*/ 1 h 119"/>
                <a:gd name="T14" fmla="*/ 68 w 558"/>
                <a:gd name="T15" fmla="*/ 1 h 119"/>
                <a:gd name="T16" fmla="*/ 68 w 558"/>
                <a:gd name="T17" fmla="*/ 2 h 119"/>
                <a:gd name="T18" fmla="*/ 65 w 558"/>
                <a:gd name="T19" fmla="*/ 5 h 119"/>
                <a:gd name="T20" fmla="*/ 62 w 558"/>
                <a:gd name="T21" fmla="*/ 7 h 119"/>
                <a:gd name="T22" fmla="*/ 58 w 558"/>
                <a:gd name="T23" fmla="*/ 10 h 119"/>
                <a:gd name="T24" fmla="*/ 54 w 558"/>
                <a:gd name="T25" fmla="*/ 12 h 119"/>
                <a:gd name="T26" fmla="*/ 50 w 558"/>
                <a:gd name="T27" fmla="*/ 14 h 119"/>
                <a:gd name="T28" fmla="*/ 46 w 558"/>
                <a:gd name="T29" fmla="*/ 14 h 119"/>
                <a:gd name="T30" fmla="*/ 42 w 558"/>
                <a:gd name="T31" fmla="*/ 14 h 119"/>
                <a:gd name="T32" fmla="*/ 37 w 558"/>
                <a:gd name="T33" fmla="*/ 13 h 119"/>
                <a:gd name="T34" fmla="*/ 32 w 558"/>
                <a:gd name="T35" fmla="*/ 11 h 119"/>
                <a:gd name="T36" fmla="*/ 27 w 558"/>
                <a:gd name="T37" fmla="*/ 8 h 119"/>
                <a:gd name="T38" fmla="*/ 22 w 558"/>
                <a:gd name="T39" fmla="*/ 6 h 119"/>
                <a:gd name="T40" fmla="*/ 17 w 558"/>
                <a:gd name="T41" fmla="*/ 4 h 119"/>
                <a:gd name="T42" fmla="*/ 12 w 558"/>
                <a:gd name="T43" fmla="*/ 4 h 119"/>
                <a:gd name="T44" fmla="*/ 7 w 558"/>
                <a:gd name="T45" fmla="*/ 3 h 119"/>
                <a:gd name="T46" fmla="*/ 2 w 558"/>
                <a:gd name="T47" fmla="*/ 1 h 119"/>
                <a:gd name="T48" fmla="*/ 3 w 558"/>
                <a:gd name="T49" fmla="*/ 0 h 119"/>
                <a:gd name="T50" fmla="*/ 9 w 558"/>
                <a:gd name="T51" fmla="*/ 1 h 119"/>
                <a:gd name="T52" fmla="*/ 14 w 558"/>
                <a:gd name="T53" fmla="*/ 2 h 119"/>
                <a:gd name="T54" fmla="*/ 20 w 558"/>
                <a:gd name="T55" fmla="*/ 2 h 119"/>
                <a:gd name="T56" fmla="*/ 25 w 558"/>
                <a:gd name="T57" fmla="*/ 3 h 119"/>
                <a:gd name="T58" fmla="*/ 31 w 558"/>
                <a:gd name="T59" fmla="*/ 4 h 119"/>
                <a:gd name="T60" fmla="*/ 36 w 558"/>
                <a:gd name="T61" fmla="*/ 5 h 119"/>
                <a:gd name="T62" fmla="*/ 41 w 558"/>
                <a:gd name="T63" fmla="*/ 7 h 1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8"/>
                <a:gd name="T97" fmla="*/ 0 h 119"/>
                <a:gd name="T98" fmla="*/ 558 w 558"/>
                <a:gd name="T99" fmla="*/ 119 h 1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8" h="119">
                  <a:moveTo>
                    <a:pt x="347" y="63"/>
                  </a:moveTo>
                  <a:lnTo>
                    <a:pt x="362" y="63"/>
                  </a:lnTo>
                  <a:lnTo>
                    <a:pt x="376" y="61"/>
                  </a:lnTo>
                  <a:lnTo>
                    <a:pt x="389" y="59"/>
                  </a:lnTo>
                  <a:lnTo>
                    <a:pt x="402" y="55"/>
                  </a:lnTo>
                  <a:lnTo>
                    <a:pt x="415" y="52"/>
                  </a:lnTo>
                  <a:lnTo>
                    <a:pt x="428" y="47"/>
                  </a:lnTo>
                  <a:lnTo>
                    <a:pt x="440" y="41"/>
                  </a:lnTo>
                  <a:lnTo>
                    <a:pt x="453" y="37"/>
                  </a:lnTo>
                  <a:lnTo>
                    <a:pt x="465" y="31"/>
                  </a:lnTo>
                  <a:lnTo>
                    <a:pt x="477" y="26"/>
                  </a:lnTo>
                  <a:lnTo>
                    <a:pt x="490" y="22"/>
                  </a:lnTo>
                  <a:lnTo>
                    <a:pt x="503" y="18"/>
                  </a:lnTo>
                  <a:lnTo>
                    <a:pt x="516" y="15"/>
                  </a:lnTo>
                  <a:lnTo>
                    <a:pt x="529" y="13"/>
                  </a:lnTo>
                  <a:lnTo>
                    <a:pt x="543" y="11"/>
                  </a:lnTo>
                  <a:lnTo>
                    <a:pt x="558" y="11"/>
                  </a:lnTo>
                  <a:lnTo>
                    <a:pt x="544" y="21"/>
                  </a:lnTo>
                  <a:lnTo>
                    <a:pt x="530" y="31"/>
                  </a:lnTo>
                  <a:lnTo>
                    <a:pt x="516" y="41"/>
                  </a:lnTo>
                  <a:lnTo>
                    <a:pt x="503" y="52"/>
                  </a:lnTo>
                  <a:lnTo>
                    <a:pt x="489" y="62"/>
                  </a:lnTo>
                  <a:lnTo>
                    <a:pt x="475" y="72"/>
                  </a:lnTo>
                  <a:lnTo>
                    <a:pt x="460" y="82"/>
                  </a:lnTo>
                  <a:lnTo>
                    <a:pt x="446" y="91"/>
                  </a:lnTo>
                  <a:lnTo>
                    <a:pt x="431" y="99"/>
                  </a:lnTo>
                  <a:lnTo>
                    <a:pt x="416" y="106"/>
                  </a:lnTo>
                  <a:lnTo>
                    <a:pt x="400" y="112"/>
                  </a:lnTo>
                  <a:lnTo>
                    <a:pt x="385" y="116"/>
                  </a:lnTo>
                  <a:lnTo>
                    <a:pt x="368" y="119"/>
                  </a:lnTo>
                  <a:lnTo>
                    <a:pt x="351" y="119"/>
                  </a:lnTo>
                  <a:lnTo>
                    <a:pt x="333" y="117"/>
                  </a:lnTo>
                  <a:lnTo>
                    <a:pt x="315" y="113"/>
                  </a:lnTo>
                  <a:lnTo>
                    <a:pt x="292" y="108"/>
                  </a:lnTo>
                  <a:lnTo>
                    <a:pt x="270" y="101"/>
                  </a:lnTo>
                  <a:lnTo>
                    <a:pt x="249" y="92"/>
                  </a:lnTo>
                  <a:lnTo>
                    <a:pt x="230" y="82"/>
                  </a:lnTo>
                  <a:lnTo>
                    <a:pt x="209" y="71"/>
                  </a:lnTo>
                  <a:lnTo>
                    <a:pt x="189" y="61"/>
                  </a:lnTo>
                  <a:lnTo>
                    <a:pt x="169" y="51"/>
                  </a:lnTo>
                  <a:lnTo>
                    <a:pt x="148" y="41"/>
                  </a:lnTo>
                  <a:lnTo>
                    <a:pt x="129" y="37"/>
                  </a:lnTo>
                  <a:lnTo>
                    <a:pt x="110" y="33"/>
                  </a:lnTo>
                  <a:lnTo>
                    <a:pt x="89" y="32"/>
                  </a:lnTo>
                  <a:lnTo>
                    <a:pt x="69" y="31"/>
                  </a:lnTo>
                  <a:lnTo>
                    <a:pt x="50" y="28"/>
                  </a:lnTo>
                  <a:lnTo>
                    <a:pt x="31" y="23"/>
                  </a:lnTo>
                  <a:lnTo>
                    <a:pt x="14" y="14"/>
                  </a:lnTo>
                  <a:lnTo>
                    <a:pt x="0" y="0"/>
                  </a:lnTo>
                  <a:lnTo>
                    <a:pt x="22" y="3"/>
                  </a:lnTo>
                  <a:lnTo>
                    <a:pt x="44" y="7"/>
                  </a:lnTo>
                  <a:lnTo>
                    <a:pt x="66" y="10"/>
                  </a:lnTo>
                  <a:lnTo>
                    <a:pt x="88" y="13"/>
                  </a:lnTo>
                  <a:lnTo>
                    <a:pt x="110" y="16"/>
                  </a:lnTo>
                  <a:lnTo>
                    <a:pt x="133" y="18"/>
                  </a:lnTo>
                  <a:lnTo>
                    <a:pt x="155" y="22"/>
                  </a:lnTo>
                  <a:lnTo>
                    <a:pt x="177" y="24"/>
                  </a:lnTo>
                  <a:lnTo>
                    <a:pt x="198" y="28"/>
                  </a:lnTo>
                  <a:lnTo>
                    <a:pt x="220" y="31"/>
                  </a:lnTo>
                  <a:lnTo>
                    <a:pt x="242" y="34"/>
                  </a:lnTo>
                  <a:lnTo>
                    <a:pt x="264" y="39"/>
                  </a:lnTo>
                  <a:lnTo>
                    <a:pt x="285" y="44"/>
                  </a:lnTo>
                  <a:lnTo>
                    <a:pt x="306" y="49"/>
                  </a:lnTo>
                  <a:lnTo>
                    <a:pt x="326" y="56"/>
                  </a:lnTo>
                  <a:lnTo>
                    <a:pt x="347" y="63"/>
                  </a:lnTo>
                  <a:close/>
                </a:path>
              </a:pathLst>
            </a:custGeom>
            <a:solidFill>
              <a:srgbClr val="005B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07" name="Freeform 1045"/>
            <p:cNvSpPr>
              <a:spLocks/>
            </p:cNvSpPr>
            <p:nvPr/>
          </p:nvSpPr>
          <p:spPr bwMode="auto">
            <a:xfrm>
              <a:off x="5190" y="2964"/>
              <a:ext cx="171" cy="53"/>
            </a:xfrm>
            <a:custGeom>
              <a:avLst/>
              <a:gdLst>
                <a:gd name="T0" fmla="*/ 43 w 342"/>
                <a:gd name="T1" fmla="*/ 9 h 106"/>
                <a:gd name="T2" fmla="*/ 41 w 342"/>
                <a:gd name="T3" fmla="*/ 10 h 106"/>
                <a:gd name="T4" fmla="*/ 39 w 342"/>
                <a:gd name="T5" fmla="*/ 12 h 106"/>
                <a:gd name="T6" fmla="*/ 36 w 342"/>
                <a:gd name="T7" fmla="*/ 13 h 106"/>
                <a:gd name="T8" fmla="*/ 34 w 342"/>
                <a:gd name="T9" fmla="*/ 13 h 106"/>
                <a:gd name="T10" fmla="*/ 31 w 342"/>
                <a:gd name="T11" fmla="*/ 14 h 106"/>
                <a:gd name="T12" fmla="*/ 28 w 342"/>
                <a:gd name="T13" fmla="*/ 14 h 106"/>
                <a:gd name="T14" fmla="*/ 25 w 342"/>
                <a:gd name="T15" fmla="*/ 13 h 106"/>
                <a:gd name="T16" fmla="*/ 22 w 342"/>
                <a:gd name="T17" fmla="*/ 12 h 106"/>
                <a:gd name="T18" fmla="*/ 0 w 342"/>
                <a:gd name="T19" fmla="*/ 0 h 106"/>
                <a:gd name="T20" fmla="*/ 3 w 342"/>
                <a:gd name="T21" fmla="*/ 1 h 106"/>
                <a:gd name="T22" fmla="*/ 6 w 342"/>
                <a:gd name="T23" fmla="*/ 2 h 106"/>
                <a:gd name="T24" fmla="*/ 8 w 342"/>
                <a:gd name="T25" fmla="*/ 2 h 106"/>
                <a:gd name="T26" fmla="*/ 11 w 342"/>
                <a:gd name="T27" fmla="*/ 3 h 106"/>
                <a:gd name="T28" fmla="*/ 14 w 342"/>
                <a:gd name="T29" fmla="*/ 4 h 106"/>
                <a:gd name="T30" fmla="*/ 16 w 342"/>
                <a:gd name="T31" fmla="*/ 5 h 106"/>
                <a:gd name="T32" fmla="*/ 19 w 342"/>
                <a:gd name="T33" fmla="*/ 6 h 106"/>
                <a:gd name="T34" fmla="*/ 21 w 342"/>
                <a:gd name="T35" fmla="*/ 7 h 106"/>
                <a:gd name="T36" fmla="*/ 24 w 342"/>
                <a:gd name="T37" fmla="*/ 7 h 106"/>
                <a:gd name="T38" fmla="*/ 26 w 342"/>
                <a:gd name="T39" fmla="*/ 8 h 106"/>
                <a:gd name="T40" fmla="*/ 29 w 342"/>
                <a:gd name="T41" fmla="*/ 9 h 106"/>
                <a:gd name="T42" fmla="*/ 32 w 342"/>
                <a:gd name="T43" fmla="*/ 9 h 106"/>
                <a:gd name="T44" fmla="*/ 35 w 342"/>
                <a:gd name="T45" fmla="*/ 9 h 106"/>
                <a:gd name="T46" fmla="*/ 37 w 342"/>
                <a:gd name="T47" fmla="*/ 9 h 106"/>
                <a:gd name="T48" fmla="*/ 40 w 342"/>
                <a:gd name="T49" fmla="*/ 9 h 106"/>
                <a:gd name="T50" fmla="*/ 43 w 342"/>
                <a:gd name="T51" fmla="*/ 9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42"/>
                <a:gd name="T79" fmla="*/ 0 h 106"/>
                <a:gd name="T80" fmla="*/ 342 w 342"/>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42" h="106">
                  <a:moveTo>
                    <a:pt x="342" y="66"/>
                  </a:moveTo>
                  <a:lnTo>
                    <a:pt x="326" y="78"/>
                  </a:lnTo>
                  <a:lnTo>
                    <a:pt x="307" y="89"/>
                  </a:lnTo>
                  <a:lnTo>
                    <a:pt x="288" y="97"/>
                  </a:lnTo>
                  <a:lnTo>
                    <a:pt x="266" y="103"/>
                  </a:lnTo>
                  <a:lnTo>
                    <a:pt x="243" y="106"/>
                  </a:lnTo>
                  <a:lnTo>
                    <a:pt x="220" y="105"/>
                  </a:lnTo>
                  <a:lnTo>
                    <a:pt x="197" y="101"/>
                  </a:lnTo>
                  <a:lnTo>
                    <a:pt x="175" y="93"/>
                  </a:lnTo>
                  <a:lnTo>
                    <a:pt x="0" y="0"/>
                  </a:lnTo>
                  <a:lnTo>
                    <a:pt x="22" y="5"/>
                  </a:lnTo>
                  <a:lnTo>
                    <a:pt x="42" y="9"/>
                  </a:lnTo>
                  <a:lnTo>
                    <a:pt x="63" y="16"/>
                  </a:lnTo>
                  <a:lnTo>
                    <a:pt x="84" y="22"/>
                  </a:lnTo>
                  <a:lnTo>
                    <a:pt x="105" y="30"/>
                  </a:lnTo>
                  <a:lnTo>
                    <a:pt x="125" y="37"/>
                  </a:lnTo>
                  <a:lnTo>
                    <a:pt x="145" y="44"/>
                  </a:lnTo>
                  <a:lnTo>
                    <a:pt x="166" y="51"/>
                  </a:lnTo>
                  <a:lnTo>
                    <a:pt x="186" y="56"/>
                  </a:lnTo>
                  <a:lnTo>
                    <a:pt x="208" y="62"/>
                  </a:lnTo>
                  <a:lnTo>
                    <a:pt x="229" y="67"/>
                  </a:lnTo>
                  <a:lnTo>
                    <a:pt x="251" y="70"/>
                  </a:lnTo>
                  <a:lnTo>
                    <a:pt x="273" y="71"/>
                  </a:lnTo>
                  <a:lnTo>
                    <a:pt x="295" y="71"/>
                  </a:lnTo>
                  <a:lnTo>
                    <a:pt x="318" y="70"/>
                  </a:lnTo>
                  <a:lnTo>
                    <a:pt x="342" y="66"/>
                  </a:lnTo>
                  <a:close/>
                </a:path>
              </a:pathLst>
            </a:custGeom>
            <a:solidFill>
              <a:srgbClr val="005B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08" name="Freeform 1046"/>
            <p:cNvSpPr>
              <a:spLocks/>
            </p:cNvSpPr>
            <p:nvPr/>
          </p:nvSpPr>
          <p:spPr bwMode="auto">
            <a:xfrm>
              <a:off x="4446" y="2959"/>
              <a:ext cx="137" cy="155"/>
            </a:xfrm>
            <a:custGeom>
              <a:avLst/>
              <a:gdLst>
                <a:gd name="T0" fmla="*/ 34 w 276"/>
                <a:gd name="T1" fmla="*/ 0 h 309"/>
                <a:gd name="T2" fmla="*/ 32 w 276"/>
                <a:gd name="T3" fmla="*/ 4 h 309"/>
                <a:gd name="T4" fmla="*/ 29 w 276"/>
                <a:gd name="T5" fmla="*/ 8 h 309"/>
                <a:gd name="T6" fmla="*/ 27 w 276"/>
                <a:gd name="T7" fmla="*/ 12 h 309"/>
                <a:gd name="T8" fmla="*/ 25 w 276"/>
                <a:gd name="T9" fmla="*/ 16 h 309"/>
                <a:gd name="T10" fmla="*/ 22 w 276"/>
                <a:gd name="T11" fmla="*/ 20 h 309"/>
                <a:gd name="T12" fmla="*/ 19 w 276"/>
                <a:gd name="T13" fmla="*/ 23 h 309"/>
                <a:gd name="T14" fmla="*/ 16 w 276"/>
                <a:gd name="T15" fmla="*/ 26 h 309"/>
                <a:gd name="T16" fmla="*/ 13 w 276"/>
                <a:gd name="T17" fmla="*/ 29 h 309"/>
                <a:gd name="T18" fmla="*/ 11 w 276"/>
                <a:gd name="T19" fmla="*/ 30 h 309"/>
                <a:gd name="T20" fmla="*/ 9 w 276"/>
                <a:gd name="T21" fmla="*/ 31 h 309"/>
                <a:gd name="T22" fmla="*/ 7 w 276"/>
                <a:gd name="T23" fmla="*/ 32 h 309"/>
                <a:gd name="T24" fmla="*/ 5 w 276"/>
                <a:gd name="T25" fmla="*/ 34 h 309"/>
                <a:gd name="T26" fmla="*/ 4 w 276"/>
                <a:gd name="T27" fmla="*/ 35 h 309"/>
                <a:gd name="T28" fmla="*/ 2 w 276"/>
                <a:gd name="T29" fmla="*/ 37 h 309"/>
                <a:gd name="T30" fmla="*/ 1 w 276"/>
                <a:gd name="T31" fmla="*/ 38 h 309"/>
                <a:gd name="T32" fmla="*/ 0 w 276"/>
                <a:gd name="T33" fmla="*/ 39 h 309"/>
                <a:gd name="T34" fmla="*/ 1 w 276"/>
                <a:gd name="T35" fmla="*/ 37 h 309"/>
                <a:gd name="T36" fmla="*/ 3 w 276"/>
                <a:gd name="T37" fmla="*/ 35 h 309"/>
                <a:gd name="T38" fmla="*/ 4 w 276"/>
                <a:gd name="T39" fmla="*/ 33 h 309"/>
                <a:gd name="T40" fmla="*/ 5 w 276"/>
                <a:gd name="T41" fmla="*/ 31 h 309"/>
                <a:gd name="T42" fmla="*/ 6 w 276"/>
                <a:gd name="T43" fmla="*/ 29 h 309"/>
                <a:gd name="T44" fmla="*/ 7 w 276"/>
                <a:gd name="T45" fmla="*/ 27 h 309"/>
                <a:gd name="T46" fmla="*/ 9 w 276"/>
                <a:gd name="T47" fmla="*/ 25 h 309"/>
                <a:gd name="T48" fmla="*/ 10 w 276"/>
                <a:gd name="T49" fmla="*/ 23 h 309"/>
                <a:gd name="T50" fmla="*/ 12 w 276"/>
                <a:gd name="T51" fmla="*/ 21 h 309"/>
                <a:gd name="T52" fmla="*/ 13 w 276"/>
                <a:gd name="T53" fmla="*/ 20 h 309"/>
                <a:gd name="T54" fmla="*/ 14 w 276"/>
                <a:gd name="T55" fmla="*/ 18 h 309"/>
                <a:gd name="T56" fmla="*/ 16 w 276"/>
                <a:gd name="T57" fmla="*/ 17 h 309"/>
                <a:gd name="T58" fmla="*/ 17 w 276"/>
                <a:gd name="T59" fmla="*/ 15 h 309"/>
                <a:gd name="T60" fmla="*/ 19 w 276"/>
                <a:gd name="T61" fmla="*/ 14 h 309"/>
                <a:gd name="T62" fmla="*/ 20 w 276"/>
                <a:gd name="T63" fmla="*/ 12 h 309"/>
                <a:gd name="T64" fmla="*/ 21 w 276"/>
                <a:gd name="T65" fmla="*/ 11 h 309"/>
                <a:gd name="T66" fmla="*/ 23 w 276"/>
                <a:gd name="T67" fmla="*/ 9 h 309"/>
                <a:gd name="T68" fmla="*/ 25 w 276"/>
                <a:gd name="T69" fmla="*/ 8 h 309"/>
                <a:gd name="T70" fmla="*/ 26 w 276"/>
                <a:gd name="T71" fmla="*/ 7 h 309"/>
                <a:gd name="T72" fmla="*/ 28 w 276"/>
                <a:gd name="T73" fmla="*/ 5 h 309"/>
                <a:gd name="T74" fmla="*/ 29 w 276"/>
                <a:gd name="T75" fmla="*/ 4 h 309"/>
                <a:gd name="T76" fmla="*/ 31 w 276"/>
                <a:gd name="T77" fmla="*/ 3 h 309"/>
                <a:gd name="T78" fmla="*/ 32 w 276"/>
                <a:gd name="T79" fmla="*/ 2 h 309"/>
                <a:gd name="T80" fmla="*/ 34 w 276"/>
                <a:gd name="T81" fmla="*/ 0 h 3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6"/>
                <a:gd name="T124" fmla="*/ 0 h 309"/>
                <a:gd name="T125" fmla="*/ 276 w 276"/>
                <a:gd name="T126" fmla="*/ 309 h 30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6" h="309">
                  <a:moveTo>
                    <a:pt x="276" y="0"/>
                  </a:moveTo>
                  <a:lnTo>
                    <a:pt x="257" y="30"/>
                  </a:lnTo>
                  <a:lnTo>
                    <a:pt x="240" y="61"/>
                  </a:lnTo>
                  <a:lnTo>
                    <a:pt x="223" y="93"/>
                  </a:lnTo>
                  <a:lnTo>
                    <a:pt x="204" y="123"/>
                  </a:lnTo>
                  <a:lnTo>
                    <a:pt x="183" y="154"/>
                  </a:lnTo>
                  <a:lnTo>
                    <a:pt x="160" y="182"/>
                  </a:lnTo>
                  <a:lnTo>
                    <a:pt x="134" y="207"/>
                  </a:lnTo>
                  <a:lnTo>
                    <a:pt x="104" y="230"/>
                  </a:lnTo>
                  <a:lnTo>
                    <a:pt x="88" y="235"/>
                  </a:lnTo>
                  <a:lnTo>
                    <a:pt x="74" y="243"/>
                  </a:lnTo>
                  <a:lnTo>
                    <a:pt x="60" y="253"/>
                  </a:lnTo>
                  <a:lnTo>
                    <a:pt x="47" y="265"/>
                  </a:lnTo>
                  <a:lnTo>
                    <a:pt x="35" y="277"/>
                  </a:lnTo>
                  <a:lnTo>
                    <a:pt x="23" y="290"/>
                  </a:lnTo>
                  <a:lnTo>
                    <a:pt x="12" y="300"/>
                  </a:lnTo>
                  <a:lnTo>
                    <a:pt x="0" y="309"/>
                  </a:lnTo>
                  <a:lnTo>
                    <a:pt x="13" y="293"/>
                  </a:lnTo>
                  <a:lnTo>
                    <a:pt x="24" y="277"/>
                  </a:lnTo>
                  <a:lnTo>
                    <a:pt x="35" y="261"/>
                  </a:lnTo>
                  <a:lnTo>
                    <a:pt x="44" y="244"/>
                  </a:lnTo>
                  <a:lnTo>
                    <a:pt x="53" y="227"/>
                  </a:lnTo>
                  <a:lnTo>
                    <a:pt x="62" y="209"/>
                  </a:lnTo>
                  <a:lnTo>
                    <a:pt x="73" y="193"/>
                  </a:lnTo>
                  <a:lnTo>
                    <a:pt x="84" y="177"/>
                  </a:lnTo>
                  <a:lnTo>
                    <a:pt x="96" y="166"/>
                  </a:lnTo>
                  <a:lnTo>
                    <a:pt x="107" y="154"/>
                  </a:lnTo>
                  <a:lnTo>
                    <a:pt x="118" y="141"/>
                  </a:lnTo>
                  <a:lnTo>
                    <a:pt x="129" y="130"/>
                  </a:lnTo>
                  <a:lnTo>
                    <a:pt x="141" y="117"/>
                  </a:lnTo>
                  <a:lnTo>
                    <a:pt x="153" y="106"/>
                  </a:lnTo>
                  <a:lnTo>
                    <a:pt x="165" y="94"/>
                  </a:lnTo>
                  <a:lnTo>
                    <a:pt x="176" y="83"/>
                  </a:lnTo>
                  <a:lnTo>
                    <a:pt x="188" y="71"/>
                  </a:lnTo>
                  <a:lnTo>
                    <a:pt x="201" y="60"/>
                  </a:lnTo>
                  <a:lnTo>
                    <a:pt x="212" y="49"/>
                  </a:lnTo>
                  <a:lnTo>
                    <a:pt x="225" y="38"/>
                  </a:lnTo>
                  <a:lnTo>
                    <a:pt x="237" y="27"/>
                  </a:lnTo>
                  <a:lnTo>
                    <a:pt x="250" y="18"/>
                  </a:lnTo>
                  <a:lnTo>
                    <a:pt x="263" y="9"/>
                  </a:lnTo>
                  <a:lnTo>
                    <a:pt x="276" y="0"/>
                  </a:lnTo>
                  <a:close/>
                </a:path>
              </a:pathLst>
            </a:custGeom>
            <a:solidFill>
              <a:srgbClr val="005B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09" name="Freeform 1047"/>
            <p:cNvSpPr>
              <a:spLocks/>
            </p:cNvSpPr>
            <p:nvPr/>
          </p:nvSpPr>
          <p:spPr bwMode="auto">
            <a:xfrm>
              <a:off x="5269" y="3052"/>
              <a:ext cx="71" cy="135"/>
            </a:xfrm>
            <a:custGeom>
              <a:avLst/>
              <a:gdLst>
                <a:gd name="T0" fmla="*/ 5 w 140"/>
                <a:gd name="T1" fmla="*/ 24 h 271"/>
                <a:gd name="T2" fmla="*/ 4 w 140"/>
                <a:gd name="T3" fmla="*/ 26 h 271"/>
                <a:gd name="T4" fmla="*/ 3 w 140"/>
                <a:gd name="T5" fmla="*/ 29 h 271"/>
                <a:gd name="T6" fmla="*/ 2 w 140"/>
                <a:gd name="T7" fmla="*/ 31 h 271"/>
                <a:gd name="T8" fmla="*/ 0 w 140"/>
                <a:gd name="T9" fmla="*/ 33 h 271"/>
                <a:gd name="T10" fmla="*/ 1 w 140"/>
                <a:gd name="T11" fmla="*/ 30 h 271"/>
                <a:gd name="T12" fmla="*/ 1 w 140"/>
                <a:gd name="T13" fmla="*/ 27 h 271"/>
                <a:gd name="T14" fmla="*/ 2 w 140"/>
                <a:gd name="T15" fmla="*/ 23 h 271"/>
                <a:gd name="T16" fmla="*/ 2 w 140"/>
                <a:gd name="T17" fmla="*/ 20 h 271"/>
                <a:gd name="T18" fmla="*/ 3 w 140"/>
                <a:gd name="T19" fmla="*/ 17 h 271"/>
                <a:gd name="T20" fmla="*/ 4 w 140"/>
                <a:gd name="T21" fmla="*/ 14 h 271"/>
                <a:gd name="T22" fmla="*/ 6 w 140"/>
                <a:gd name="T23" fmla="*/ 11 h 271"/>
                <a:gd name="T24" fmla="*/ 8 w 140"/>
                <a:gd name="T25" fmla="*/ 8 h 271"/>
                <a:gd name="T26" fmla="*/ 9 w 140"/>
                <a:gd name="T27" fmla="*/ 7 h 271"/>
                <a:gd name="T28" fmla="*/ 10 w 140"/>
                <a:gd name="T29" fmla="*/ 6 h 271"/>
                <a:gd name="T30" fmla="*/ 12 w 140"/>
                <a:gd name="T31" fmla="*/ 5 h 271"/>
                <a:gd name="T32" fmla="*/ 13 w 140"/>
                <a:gd name="T33" fmla="*/ 4 h 271"/>
                <a:gd name="T34" fmla="*/ 14 w 140"/>
                <a:gd name="T35" fmla="*/ 3 h 271"/>
                <a:gd name="T36" fmla="*/ 16 w 140"/>
                <a:gd name="T37" fmla="*/ 2 h 271"/>
                <a:gd name="T38" fmla="*/ 17 w 140"/>
                <a:gd name="T39" fmla="*/ 1 h 271"/>
                <a:gd name="T40" fmla="*/ 18 w 140"/>
                <a:gd name="T41" fmla="*/ 0 h 271"/>
                <a:gd name="T42" fmla="*/ 17 w 140"/>
                <a:gd name="T43" fmla="*/ 3 h 271"/>
                <a:gd name="T44" fmla="*/ 15 w 140"/>
                <a:gd name="T45" fmla="*/ 6 h 271"/>
                <a:gd name="T46" fmla="*/ 14 w 140"/>
                <a:gd name="T47" fmla="*/ 9 h 271"/>
                <a:gd name="T48" fmla="*/ 12 w 140"/>
                <a:gd name="T49" fmla="*/ 12 h 271"/>
                <a:gd name="T50" fmla="*/ 11 w 140"/>
                <a:gd name="T51" fmla="*/ 15 h 271"/>
                <a:gd name="T52" fmla="*/ 9 w 140"/>
                <a:gd name="T53" fmla="*/ 18 h 271"/>
                <a:gd name="T54" fmla="*/ 7 w 140"/>
                <a:gd name="T55" fmla="*/ 21 h 271"/>
                <a:gd name="T56" fmla="*/ 5 w 140"/>
                <a:gd name="T57" fmla="*/ 24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0"/>
                <a:gd name="T88" fmla="*/ 0 h 271"/>
                <a:gd name="T89" fmla="*/ 140 w 140"/>
                <a:gd name="T90" fmla="*/ 271 h 27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0" h="271">
                  <a:moveTo>
                    <a:pt x="33" y="194"/>
                  </a:moveTo>
                  <a:lnTo>
                    <a:pt x="26" y="213"/>
                  </a:lnTo>
                  <a:lnTo>
                    <a:pt x="20" y="234"/>
                  </a:lnTo>
                  <a:lnTo>
                    <a:pt x="11" y="254"/>
                  </a:lnTo>
                  <a:lnTo>
                    <a:pt x="0" y="271"/>
                  </a:lnTo>
                  <a:lnTo>
                    <a:pt x="3" y="243"/>
                  </a:lnTo>
                  <a:lnTo>
                    <a:pt x="5" y="217"/>
                  </a:lnTo>
                  <a:lnTo>
                    <a:pt x="10" y="190"/>
                  </a:lnTo>
                  <a:lnTo>
                    <a:pt x="14" y="164"/>
                  </a:lnTo>
                  <a:lnTo>
                    <a:pt x="21" y="138"/>
                  </a:lnTo>
                  <a:lnTo>
                    <a:pt x="31" y="113"/>
                  </a:lnTo>
                  <a:lnTo>
                    <a:pt x="42" y="90"/>
                  </a:lnTo>
                  <a:lnTo>
                    <a:pt x="57" y="68"/>
                  </a:lnTo>
                  <a:lnTo>
                    <a:pt x="67" y="60"/>
                  </a:lnTo>
                  <a:lnTo>
                    <a:pt x="79" y="52"/>
                  </a:lnTo>
                  <a:lnTo>
                    <a:pt x="89" y="44"/>
                  </a:lnTo>
                  <a:lnTo>
                    <a:pt x="101" y="36"/>
                  </a:lnTo>
                  <a:lnTo>
                    <a:pt x="111" y="28"/>
                  </a:lnTo>
                  <a:lnTo>
                    <a:pt x="122" y="20"/>
                  </a:lnTo>
                  <a:lnTo>
                    <a:pt x="131" y="11"/>
                  </a:lnTo>
                  <a:lnTo>
                    <a:pt x="140" y="0"/>
                  </a:lnTo>
                  <a:lnTo>
                    <a:pt x="130" y="26"/>
                  </a:lnTo>
                  <a:lnTo>
                    <a:pt x="118" y="51"/>
                  </a:lnTo>
                  <a:lnTo>
                    <a:pt x="107" y="75"/>
                  </a:lnTo>
                  <a:lnTo>
                    <a:pt x="94" y="100"/>
                  </a:lnTo>
                  <a:lnTo>
                    <a:pt x="80" y="125"/>
                  </a:lnTo>
                  <a:lnTo>
                    <a:pt x="65" y="148"/>
                  </a:lnTo>
                  <a:lnTo>
                    <a:pt x="50" y="171"/>
                  </a:lnTo>
                  <a:lnTo>
                    <a:pt x="33" y="194"/>
                  </a:lnTo>
                  <a:close/>
                </a:path>
              </a:pathLst>
            </a:custGeom>
            <a:solidFill>
              <a:srgbClr val="005B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0" name="Freeform 1048"/>
            <p:cNvSpPr>
              <a:spLocks/>
            </p:cNvSpPr>
            <p:nvPr/>
          </p:nvSpPr>
          <p:spPr bwMode="auto">
            <a:xfrm>
              <a:off x="5505" y="3056"/>
              <a:ext cx="34" cy="82"/>
            </a:xfrm>
            <a:custGeom>
              <a:avLst/>
              <a:gdLst>
                <a:gd name="T0" fmla="*/ 8 w 69"/>
                <a:gd name="T1" fmla="*/ 6 h 164"/>
                <a:gd name="T2" fmla="*/ 8 w 69"/>
                <a:gd name="T3" fmla="*/ 10 h 164"/>
                <a:gd name="T4" fmla="*/ 7 w 69"/>
                <a:gd name="T5" fmla="*/ 14 h 164"/>
                <a:gd name="T6" fmla="*/ 6 w 69"/>
                <a:gd name="T7" fmla="*/ 18 h 164"/>
                <a:gd name="T8" fmla="*/ 5 w 69"/>
                <a:gd name="T9" fmla="*/ 21 h 164"/>
                <a:gd name="T10" fmla="*/ 4 w 69"/>
                <a:gd name="T11" fmla="*/ 18 h 164"/>
                <a:gd name="T12" fmla="*/ 4 w 69"/>
                <a:gd name="T13" fmla="*/ 15 h 164"/>
                <a:gd name="T14" fmla="*/ 4 w 69"/>
                <a:gd name="T15" fmla="*/ 13 h 164"/>
                <a:gd name="T16" fmla="*/ 4 w 69"/>
                <a:gd name="T17" fmla="*/ 10 h 164"/>
                <a:gd name="T18" fmla="*/ 3 w 69"/>
                <a:gd name="T19" fmla="*/ 7 h 164"/>
                <a:gd name="T20" fmla="*/ 2 w 69"/>
                <a:gd name="T21" fmla="*/ 5 h 164"/>
                <a:gd name="T22" fmla="*/ 1 w 69"/>
                <a:gd name="T23" fmla="*/ 3 h 164"/>
                <a:gd name="T24" fmla="*/ 0 w 69"/>
                <a:gd name="T25" fmla="*/ 0 h 164"/>
                <a:gd name="T26" fmla="*/ 1 w 69"/>
                <a:gd name="T27" fmla="*/ 1 h 164"/>
                <a:gd name="T28" fmla="*/ 2 w 69"/>
                <a:gd name="T29" fmla="*/ 1 h 164"/>
                <a:gd name="T30" fmla="*/ 3 w 69"/>
                <a:gd name="T31" fmla="*/ 2 h 164"/>
                <a:gd name="T32" fmla="*/ 5 w 69"/>
                <a:gd name="T33" fmla="*/ 2 h 164"/>
                <a:gd name="T34" fmla="*/ 6 w 69"/>
                <a:gd name="T35" fmla="*/ 3 h 164"/>
                <a:gd name="T36" fmla="*/ 7 w 69"/>
                <a:gd name="T37" fmla="*/ 4 h 164"/>
                <a:gd name="T38" fmla="*/ 8 w 69"/>
                <a:gd name="T39" fmla="*/ 5 h 164"/>
                <a:gd name="T40" fmla="*/ 8 w 69"/>
                <a:gd name="T41" fmla="*/ 6 h 1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164"/>
                <a:gd name="T65" fmla="*/ 69 w 69"/>
                <a:gd name="T66" fmla="*/ 164 h 1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164">
                  <a:moveTo>
                    <a:pt x="69" y="44"/>
                  </a:moveTo>
                  <a:lnTo>
                    <a:pt x="68" y="76"/>
                  </a:lnTo>
                  <a:lnTo>
                    <a:pt x="63" y="107"/>
                  </a:lnTo>
                  <a:lnTo>
                    <a:pt x="55" y="137"/>
                  </a:lnTo>
                  <a:lnTo>
                    <a:pt x="40" y="164"/>
                  </a:lnTo>
                  <a:lnTo>
                    <a:pt x="38" y="142"/>
                  </a:lnTo>
                  <a:lnTo>
                    <a:pt x="37" y="120"/>
                  </a:lnTo>
                  <a:lnTo>
                    <a:pt x="35" y="98"/>
                  </a:lnTo>
                  <a:lnTo>
                    <a:pt x="33" y="76"/>
                  </a:lnTo>
                  <a:lnTo>
                    <a:pt x="28" y="56"/>
                  </a:lnTo>
                  <a:lnTo>
                    <a:pt x="23" y="36"/>
                  </a:lnTo>
                  <a:lnTo>
                    <a:pt x="12" y="18"/>
                  </a:lnTo>
                  <a:lnTo>
                    <a:pt x="0" y="0"/>
                  </a:lnTo>
                  <a:lnTo>
                    <a:pt x="9" y="4"/>
                  </a:lnTo>
                  <a:lnTo>
                    <a:pt x="19" y="7"/>
                  </a:lnTo>
                  <a:lnTo>
                    <a:pt x="30" y="11"/>
                  </a:lnTo>
                  <a:lnTo>
                    <a:pt x="40" y="15"/>
                  </a:lnTo>
                  <a:lnTo>
                    <a:pt x="49" y="20"/>
                  </a:lnTo>
                  <a:lnTo>
                    <a:pt x="57" y="26"/>
                  </a:lnTo>
                  <a:lnTo>
                    <a:pt x="64" y="34"/>
                  </a:lnTo>
                  <a:lnTo>
                    <a:pt x="69" y="44"/>
                  </a:lnTo>
                  <a:close/>
                </a:path>
              </a:pathLst>
            </a:custGeom>
            <a:solidFill>
              <a:srgbClr val="005B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1" name="Freeform 1049"/>
            <p:cNvSpPr>
              <a:spLocks/>
            </p:cNvSpPr>
            <p:nvPr/>
          </p:nvSpPr>
          <p:spPr bwMode="auto">
            <a:xfrm>
              <a:off x="5308" y="3080"/>
              <a:ext cx="127" cy="496"/>
            </a:xfrm>
            <a:custGeom>
              <a:avLst/>
              <a:gdLst>
                <a:gd name="T0" fmla="*/ 27 w 252"/>
                <a:gd name="T1" fmla="*/ 14 h 992"/>
                <a:gd name="T2" fmla="*/ 23 w 252"/>
                <a:gd name="T3" fmla="*/ 14 h 992"/>
                <a:gd name="T4" fmla="*/ 22 w 252"/>
                <a:gd name="T5" fmla="*/ 17 h 992"/>
                <a:gd name="T6" fmla="*/ 23 w 252"/>
                <a:gd name="T7" fmla="*/ 28 h 992"/>
                <a:gd name="T8" fmla="*/ 18 w 252"/>
                <a:gd name="T9" fmla="*/ 36 h 992"/>
                <a:gd name="T10" fmla="*/ 18 w 252"/>
                <a:gd name="T11" fmla="*/ 41 h 992"/>
                <a:gd name="T12" fmla="*/ 20 w 252"/>
                <a:gd name="T13" fmla="*/ 45 h 992"/>
                <a:gd name="T14" fmla="*/ 23 w 252"/>
                <a:gd name="T15" fmla="*/ 49 h 992"/>
                <a:gd name="T16" fmla="*/ 20 w 252"/>
                <a:gd name="T17" fmla="*/ 51 h 992"/>
                <a:gd name="T18" fmla="*/ 18 w 252"/>
                <a:gd name="T19" fmla="*/ 56 h 992"/>
                <a:gd name="T20" fmla="*/ 17 w 252"/>
                <a:gd name="T21" fmla="*/ 62 h 992"/>
                <a:gd name="T22" fmla="*/ 18 w 252"/>
                <a:gd name="T23" fmla="*/ 66 h 992"/>
                <a:gd name="T24" fmla="*/ 21 w 252"/>
                <a:gd name="T25" fmla="*/ 70 h 992"/>
                <a:gd name="T26" fmla="*/ 22 w 252"/>
                <a:gd name="T27" fmla="*/ 72 h 992"/>
                <a:gd name="T28" fmla="*/ 17 w 252"/>
                <a:gd name="T29" fmla="*/ 71 h 992"/>
                <a:gd name="T30" fmla="*/ 13 w 252"/>
                <a:gd name="T31" fmla="*/ 68 h 992"/>
                <a:gd name="T32" fmla="*/ 10 w 252"/>
                <a:gd name="T33" fmla="*/ 71 h 992"/>
                <a:gd name="T34" fmla="*/ 12 w 252"/>
                <a:gd name="T35" fmla="*/ 78 h 992"/>
                <a:gd name="T36" fmla="*/ 17 w 252"/>
                <a:gd name="T37" fmla="*/ 84 h 992"/>
                <a:gd name="T38" fmla="*/ 20 w 252"/>
                <a:gd name="T39" fmla="*/ 91 h 992"/>
                <a:gd name="T40" fmla="*/ 23 w 252"/>
                <a:gd name="T41" fmla="*/ 96 h 992"/>
                <a:gd name="T42" fmla="*/ 27 w 252"/>
                <a:gd name="T43" fmla="*/ 100 h 992"/>
                <a:gd name="T44" fmla="*/ 32 w 252"/>
                <a:gd name="T45" fmla="*/ 102 h 992"/>
                <a:gd name="T46" fmla="*/ 25 w 252"/>
                <a:gd name="T47" fmla="*/ 103 h 992"/>
                <a:gd name="T48" fmla="*/ 19 w 252"/>
                <a:gd name="T49" fmla="*/ 100 h 992"/>
                <a:gd name="T50" fmla="*/ 14 w 252"/>
                <a:gd name="T51" fmla="*/ 101 h 992"/>
                <a:gd name="T52" fmla="*/ 14 w 252"/>
                <a:gd name="T53" fmla="*/ 107 h 992"/>
                <a:gd name="T54" fmla="*/ 19 w 252"/>
                <a:gd name="T55" fmla="*/ 114 h 992"/>
                <a:gd name="T56" fmla="*/ 25 w 252"/>
                <a:gd name="T57" fmla="*/ 120 h 992"/>
                <a:gd name="T58" fmla="*/ 27 w 252"/>
                <a:gd name="T59" fmla="*/ 124 h 992"/>
                <a:gd name="T60" fmla="*/ 19 w 252"/>
                <a:gd name="T61" fmla="*/ 121 h 992"/>
                <a:gd name="T62" fmla="*/ 11 w 252"/>
                <a:gd name="T63" fmla="*/ 116 h 992"/>
                <a:gd name="T64" fmla="*/ 4 w 252"/>
                <a:gd name="T65" fmla="*/ 112 h 992"/>
                <a:gd name="T66" fmla="*/ 1 w 252"/>
                <a:gd name="T67" fmla="*/ 105 h 992"/>
                <a:gd name="T68" fmla="*/ 1 w 252"/>
                <a:gd name="T69" fmla="*/ 97 h 992"/>
                <a:gd name="T70" fmla="*/ 2 w 252"/>
                <a:gd name="T71" fmla="*/ 92 h 992"/>
                <a:gd name="T72" fmla="*/ 4 w 252"/>
                <a:gd name="T73" fmla="*/ 87 h 992"/>
                <a:gd name="T74" fmla="*/ 3 w 252"/>
                <a:gd name="T75" fmla="*/ 81 h 992"/>
                <a:gd name="T76" fmla="*/ 1 w 252"/>
                <a:gd name="T77" fmla="*/ 72 h 992"/>
                <a:gd name="T78" fmla="*/ 4 w 252"/>
                <a:gd name="T79" fmla="*/ 62 h 992"/>
                <a:gd name="T80" fmla="*/ 7 w 252"/>
                <a:gd name="T81" fmla="*/ 56 h 992"/>
                <a:gd name="T82" fmla="*/ 11 w 252"/>
                <a:gd name="T83" fmla="*/ 51 h 992"/>
                <a:gd name="T84" fmla="*/ 13 w 252"/>
                <a:gd name="T85" fmla="*/ 46 h 992"/>
                <a:gd name="T86" fmla="*/ 10 w 252"/>
                <a:gd name="T87" fmla="*/ 34 h 992"/>
                <a:gd name="T88" fmla="*/ 13 w 252"/>
                <a:gd name="T89" fmla="*/ 27 h 992"/>
                <a:gd name="T90" fmla="*/ 15 w 252"/>
                <a:gd name="T91" fmla="*/ 24 h 992"/>
                <a:gd name="T92" fmla="*/ 18 w 252"/>
                <a:gd name="T93" fmla="*/ 21 h 992"/>
                <a:gd name="T94" fmla="*/ 19 w 252"/>
                <a:gd name="T95" fmla="*/ 13 h 992"/>
                <a:gd name="T96" fmla="*/ 20 w 252"/>
                <a:gd name="T97" fmla="*/ 5 h 992"/>
                <a:gd name="T98" fmla="*/ 23 w 252"/>
                <a:gd name="T99" fmla="*/ 2 h 992"/>
                <a:gd name="T100" fmla="*/ 24 w 252"/>
                <a:gd name="T101" fmla="*/ 7 h 992"/>
                <a:gd name="T102" fmla="*/ 27 w 252"/>
                <a:gd name="T103" fmla="*/ 11 h 9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52"/>
                <a:gd name="T157" fmla="*/ 0 h 992"/>
                <a:gd name="T158" fmla="*/ 252 w 252"/>
                <a:gd name="T159" fmla="*/ 992 h 9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52" h="992">
                  <a:moveTo>
                    <a:pt x="221" y="96"/>
                  </a:moveTo>
                  <a:lnTo>
                    <a:pt x="215" y="103"/>
                  </a:lnTo>
                  <a:lnTo>
                    <a:pt x="208" y="107"/>
                  </a:lnTo>
                  <a:lnTo>
                    <a:pt x="199" y="109"/>
                  </a:lnTo>
                  <a:lnTo>
                    <a:pt x="190" y="110"/>
                  </a:lnTo>
                  <a:lnTo>
                    <a:pt x="182" y="112"/>
                  </a:lnTo>
                  <a:lnTo>
                    <a:pt x="176" y="116"/>
                  </a:lnTo>
                  <a:lnTo>
                    <a:pt x="173" y="123"/>
                  </a:lnTo>
                  <a:lnTo>
                    <a:pt x="173" y="133"/>
                  </a:lnTo>
                  <a:lnTo>
                    <a:pt x="178" y="163"/>
                  </a:lnTo>
                  <a:lnTo>
                    <a:pt x="182" y="194"/>
                  </a:lnTo>
                  <a:lnTo>
                    <a:pt x="178" y="224"/>
                  </a:lnTo>
                  <a:lnTo>
                    <a:pt x="162" y="251"/>
                  </a:lnTo>
                  <a:lnTo>
                    <a:pt x="152" y="266"/>
                  </a:lnTo>
                  <a:lnTo>
                    <a:pt x="143" y="281"/>
                  </a:lnTo>
                  <a:lnTo>
                    <a:pt x="137" y="297"/>
                  </a:lnTo>
                  <a:lnTo>
                    <a:pt x="138" y="315"/>
                  </a:lnTo>
                  <a:lnTo>
                    <a:pt x="139" y="327"/>
                  </a:lnTo>
                  <a:lnTo>
                    <a:pt x="144" y="338"/>
                  </a:lnTo>
                  <a:lnTo>
                    <a:pt x="148" y="349"/>
                  </a:lnTo>
                  <a:lnTo>
                    <a:pt x="157" y="358"/>
                  </a:lnTo>
                  <a:lnTo>
                    <a:pt x="163" y="368"/>
                  </a:lnTo>
                  <a:lnTo>
                    <a:pt x="171" y="377"/>
                  </a:lnTo>
                  <a:lnTo>
                    <a:pt x="178" y="387"/>
                  </a:lnTo>
                  <a:lnTo>
                    <a:pt x="184" y="397"/>
                  </a:lnTo>
                  <a:lnTo>
                    <a:pt x="169" y="399"/>
                  </a:lnTo>
                  <a:lnTo>
                    <a:pt x="158" y="406"/>
                  </a:lnTo>
                  <a:lnTo>
                    <a:pt x="150" y="416"/>
                  </a:lnTo>
                  <a:lnTo>
                    <a:pt x="145" y="430"/>
                  </a:lnTo>
                  <a:lnTo>
                    <a:pt x="142" y="445"/>
                  </a:lnTo>
                  <a:lnTo>
                    <a:pt x="138" y="460"/>
                  </a:lnTo>
                  <a:lnTo>
                    <a:pt x="136" y="475"/>
                  </a:lnTo>
                  <a:lnTo>
                    <a:pt x="132" y="489"/>
                  </a:lnTo>
                  <a:lnTo>
                    <a:pt x="132" y="503"/>
                  </a:lnTo>
                  <a:lnTo>
                    <a:pt x="135" y="516"/>
                  </a:lnTo>
                  <a:lnTo>
                    <a:pt x="140" y="527"/>
                  </a:lnTo>
                  <a:lnTo>
                    <a:pt x="147" y="537"/>
                  </a:lnTo>
                  <a:lnTo>
                    <a:pt x="157" y="548"/>
                  </a:lnTo>
                  <a:lnTo>
                    <a:pt x="166" y="557"/>
                  </a:lnTo>
                  <a:lnTo>
                    <a:pt x="176" y="565"/>
                  </a:lnTo>
                  <a:lnTo>
                    <a:pt x="186" y="573"/>
                  </a:lnTo>
                  <a:lnTo>
                    <a:pt x="174" y="571"/>
                  </a:lnTo>
                  <a:lnTo>
                    <a:pt x="160" y="568"/>
                  </a:lnTo>
                  <a:lnTo>
                    <a:pt x="147" y="566"/>
                  </a:lnTo>
                  <a:lnTo>
                    <a:pt x="135" y="563"/>
                  </a:lnTo>
                  <a:lnTo>
                    <a:pt x="122" y="559"/>
                  </a:lnTo>
                  <a:lnTo>
                    <a:pt x="110" y="554"/>
                  </a:lnTo>
                  <a:lnTo>
                    <a:pt x="100" y="544"/>
                  </a:lnTo>
                  <a:lnTo>
                    <a:pt x="91" y="534"/>
                  </a:lnTo>
                  <a:lnTo>
                    <a:pt x="83" y="550"/>
                  </a:lnTo>
                  <a:lnTo>
                    <a:pt x="78" y="568"/>
                  </a:lnTo>
                  <a:lnTo>
                    <a:pt x="77" y="588"/>
                  </a:lnTo>
                  <a:lnTo>
                    <a:pt x="80" y="607"/>
                  </a:lnTo>
                  <a:lnTo>
                    <a:pt x="93" y="621"/>
                  </a:lnTo>
                  <a:lnTo>
                    <a:pt x="106" y="638"/>
                  </a:lnTo>
                  <a:lnTo>
                    <a:pt x="120" y="654"/>
                  </a:lnTo>
                  <a:lnTo>
                    <a:pt x="132" y="670"/>
                  </a:lnTo>
                  <a:lnTo>
                    <a:pt x="144" y="687"/>
                  </a:lnTo>
                  <a:lnTo>
                    <a:pt x="152" y="706"/>
                  </a:lnTo>
                  <a:lnTo>
                    <a:pt x="159" y="724"/>
                  </a:lnTo>
                  <a:lnTo>
                    <a:pt x="161" y="745"/>
                  </a:lnTo>
                  <a:lnTo>
                    <a:pt x="170" y="757"/>
                  </a:lnTo>
                  <a:lnTo>
                    <a:pt x="181" y="768"/>
                  </a:lnTo>
                  <a:lnTo>
                    <a:pt x="191" y="777"/>
                  </a:lnTo>
                  <a:lnTo>
                    <a:pt x="204" y="785"/>
                  </a:lnTo>
                  <a:lnTo>
                    <a:pt x="215" y="793"/>
                  </a:lnTo>
                  <a:lnTo>
                    <a:pt x="228" y="800"/>
                  </a:lnTo>
                  <a:lnTo>
                    <a:pt x="241" y="807"/>
                  </a:lnTo>
                  <a:lnTo>
                    <a:pt x="252" y="813"/>
                  </a:lnTo>
                  <a:lnTo>
                    <a:pt x="234" y="818"/>
                  </a:lnTo>
                  <a:lnTo>
                    <a:pt x="216" y="821"/>
                  </a:lnTo>
                  <a:lnTo>
                    <a:pt x="198" y="818"/>
                  </a:lnTo>
                  <a:lnTo>
                    <a:pt x="182" y="814"/>
                  </a:lnTo>
                  <a:lnTo>
                    <a:pt x="165" y="808"/>
                  </a:lnTo>
                  <a:lnTo>
                    <a:pt x="148" y="800"/>
                  </a:lnTo>
                  <a:lnTo>
                    <a:pt x="131" y="793"/>
                  </a:lnTo>
                  <a:lnTo>
                    <a:pt x="115" y="787"/>
                  </a:lnTo>
                  <a:lnTo>
                    <a:pt x="108" y="802"/>
                  </a:lnTo>
                  <a:lnTo>
                    <a:pt x="106" y="818"/>
                  </a:lnTo>
                  <a:lnTo>
                    <a:pt x="106" y="837"/>
                  </a:lnTo>
                  <a:lnTo>
                    <a:pt x="109" y="853"/>
                  </a:lnTo>
                  <a:lnTo>
                    <a:pt x="120" y="873"/>
                  </a:lnTo>
                  <a:lnTo>
                    <a:pt x="132" y="892"/>
                  </a:lnTo>
                  <a:lnTo>
                    <a:pt x="147" y="911"/>
                  </a:lnTo>
                  <a:lnTo>
                    <a:pt x="163" y="927"/>
                  </a:lnTo>
                  <a:lnTo>
                    <a:pt x="181" y="944"/>
                  </a:lnTo>
                  <a:lnTo>
                    <a:pt x="199" y="959"/>
                  </a:lnTo>
                  <a:lnTo>
                    <a:pt x="216" y="975"/>
                  </a:lnTo>
                  <a:lnTo>
                    <a:pt x="234" y="990"/>
                  </a:lnTo>
                  <a:lnTo>
                    <a:pt x="210" y="992"/>
                  </a:lnTo>
                  <a:lnTo>
                    <a:pt x="188" y="988"/>
                  </a:lnTo>
                  <a:lnTo>
                    <a:pt x="167" y="979"/>
                  </a:lnTo>
                  <a:lnTo>
                    <a:pt x="146" y="966"/>
                  </a:lnTo>
                  <a:lnTo>
                    <a:pt x="127" y="952"/>
                  </a:lnTo>
                  <a:lnTo>
                    <a:pt x="107" y="938"/>
                  </a:lnTo>
                  <a:lnTo>
                    <a:pt x="86" y="927"/>
                  </a:lnTo>
                  <a:lnTo>
                    <a:pt x="64" y="919"/>
                  </a:lnTo>
                  <a:lnTo>
                    <a:pt x="47" y="905"/>
                  </a:lnTo>
                  <a:lnTo>
                    <a:pt x="32" y="889"/>
                  </a:lnTo>
                  <a:lnTo>
                    <a:pt x="19" y="871"/>
                  </a:lnTo>
                  <a:lnTo>
                    <a:pt x="10" y="853"/>
                  </a:lnTo>
                  <a:lnTo>
                    <a:pt x="4" y="833"/>
                  </a:lnTo>
                  <a:lnTo>
                    <a:pt x="1" y="813"/>
                  </a:lnTo>
                  <a:lnTo>
                    <a:pt x="0" y="792"/>
                  </a:lnTo>
                  <a:lnTo>
                    <a:pt x="3" y="769"/>
                  </a:lnTo>
                  <a:lnTo>
                    <a:pt x="6" y="756"/>
                  </a:lnTo>
                  <a:lnTo>
                    <a:pt x="10" y="744"/>
                  </a:lnTo>
                  <a:lnTo>
                    <a:pt x="16" y="732"/>
                  </a:lnTo>
                  <a:lnTo>
                    <a:pt x="22" y="721"/>
                  </a:lnTo>
                  <a:lnTo>
                    <a:pt x="26" y="708"/>
                  </a:lnTo>
                  <a:lnTo>
                    <a:pt x="31" y="696"/>
                  </a:lnTo>
                  <a:lnTo>
                    <a:pt x="32" y="683"/>
                  </a:lnTo>
                  <a:lnTo>
                    <a:pt x="31" y="669"/>
                  </a:lnTo>
                  <a:lnTo>
                    <a:pt x="18" y="646"/>
                  </a:lnTo>
                  <a:lnTo>
                    <a:pt x="10" y="621"/>
                  </a:lnTo>
                  <a:lnTo>
                    <a:pt x="7" y="596"/>
                  </a:lnTo>
                  <a:lnTo>
                    <a:pt x="8" y="570"/>
                  </a:lnTo>
                  <a:lnTo>
                    <a:pt x="13" y="543"/>
                  </a:lnTo>
                  <a:lnTo>
                    <a:pt x="21" y="518"/>
                  </a:lnTo>
                  <a:lnTo>
                    <a:pt x="30" y="495"/>
                  </a:lnTo>
                  <a:lnTo>
                    <a:pt x="40" y="473"/>
                  </a:lnTo>
                  <a:lnTo>
                    <a:pt x="48" y="459"/>
                  </a:lnTo>
                  <a:lnTo>
                    <a:pt x="56" y="446"/>
                  </a:lnTo>
                  <a:lnTo>
                    <a:pt x="64" y="433"/>
                  </a:lnTo>
                  <a:lnTo>
                    <a:pt x="74" y="420"/>
                  </a:lnTo>
                  <a:lnTo>
                    <a:pt x="82" y="406"/>
                  </a:lnTo>
                  <a:lnTo>
                    <a:pt x="89" y="393"/>
                  </a:lnTo>
                  <a:lnTo>
                    <a:pt x="95" y="378"/>
                  </a:lnTo>
                  <a:lnTo>
                    <a:pt x="101" y="365"/>
                  </a:lnTo>
                  <a:lnTo>
                    <a:pt x="84" y="335"/>
                  </a:lnTo>
                  <a:lnTo>
                    <a:pt x="77" y="301"/>
                  </a:lnTo>
                  <a:lnTo>
                    <a:pt x="78" y="267"/>
                  </a:lnTo>
                  <a:lnTo>
                    <a:pt x="90" y="234"/>
                  </a:lnTo>
                  <a:lnTo>
                    <a:pt x="93" y="225"/>
                  </a:lnTo>
                  <a:lnTo>
                    <a:pt x="98" y="216"/>
                  </a:lnTo>
                  <a:lnTo>
                    <a:pt x="102" y="207"/>
                  </a:lnTo>
                  <a:lnTo>
                    <a:pt x="108" y="198"/>
                  </a:lnTo>
                  <a:lnTo>
                    <a:pt x="114" y="190"/>
                  </a:lnTo>
                  <a:lnTo>
                    <a:pt x="121" y="182"/>
                  </a:lnTo>
                  <a:lnTo>
                    <a:pt x="128" y="173"/>
                  </a:lnTo>
                  <a:lnTo>
                    <a:pt x="136" y="165"/>
                  </a:lnTo>
                  <a:lnTo>
                    <a:pt x="142" y="145"/>
                  </a:lnTo>
                  <a:lnTo>
                    <a:pt x="145" y="124"/>
                  </a:lnTo>
                  <a:lnTo>
                    <a:pt x="148" y="103"/>
                  </a:lnTo>
                  <a:lnTo>
                    <a:pt x="152" y="82"/>
                  </a:lnTo>
                  <a:lnTo>
                    <a:pt x="154" y="61"/>
                  </a:lnTo>
                  <a:lnTo>
                    <a:pt x="159" y="40"/>
                  </a:lnTo>
                  <a:lnTo>
                    <a:pt x="163" y="19"/>
                  </a:lnTo>
                  <a:lnTo>
                    <a:pt x="170" y="0"/>
                  </a:lnTo>
                  <a:lnTo>
                    <a:pt x="176" y="11"/>
                  </a:lnTo>
                  <a:lnTo>
                    <a:pt x="182" y="25"/>
                  </a:lnTo>
                  <a:lnTo>
                    <a:pt x="185" y="38"/>
                  </a:lnTo>
                  <a:lnTo>
                    <a:pt x="189" y="51"/>
                  </a:lnTo>
                  <a:lnTo>
                    <a:pt x="193" y="64"/>
                  </a:lnTo>
                  <a:lnTo>
                    <a:pt x="200" y="77"/>
                  </a:lnTo>
                  <a:lnTo>
                    <a:pt x="210" y="87"/>
                  </a:lnTo>
                  <a:lnTo>
                    <a:pt x="221" y="96"/>
                  </a:lnTo>
                  <a:close/>
                </a:path>
              </a:pathLst>
            </a:custGeom>
            <a:solidFill>
              <a:srgbClr val="A8FF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2" name="Freeform 1050"/>
            <p:cNvSpPr>
              <a:spLocks/>
            </p:cNvSpPr>
            <p:nvPr/>
          </p:nvSpPr>
          <p:spPr bwMode="auto">
            <a:xfrm>
              <a:off x="5091" y="3084"/>
              <a:ext cx="33" cy="163"/>
            </a:xfrm>
            <a:custGeom>
              <a:avLst/>
              <a:gdLst>
                <a:gd name="T0" fmla="*/ 9 w 65"/>
                <a:gd name="T1" fmla="*/ 11 h 325"/>
                <a:gd name="T2" fmla="*/ 8 w 65"/>
                <a:gd name="T3" fmla="*/ 15 h 325"/>
                <a:gd name="T4" fmla="*/ 7 w 65"/>
                <a:gd name="T5" fmla="*/ 19 h 325"/>
                <a:gd name="T6" fmla="*/ 6 w 65"/>
                <a:gd name="T7" fmla="*/ 22 h 325"/>
                <a:gd name="T8" fmla="*/ 5 w 65"/>
                <a:gd name="T9" fmla="*/ 26 h 325"/>
                <a:gd name="T10" fmla="*/ 4 w 65"/>
                <a:gd name="T11" fmla="*/ 30 h 325"/>
                <a:gd name="T12" fmla="*/ 3 w 65"/>
                <a:gd name="T13" fmla="*/ 34 h 325"/>
                <a:gd name="T14" fmla="*/ 2 w 65"/>
                <a:gd name="T15" fmla="*/ 37 h 325"/>
                <a:gd name="T16" fmla="*/ 0 w 65"/>
                <a:gd name="T17" fmla="*/ 41 h 325"/>
                <a:gd name="T18" fmla="*/ 0 w 65"/>
                <a:gd name="T19" fmla="*/ 36 h 325"/>
                <a:gd name="T20" fmla="*/ 1 w 65"/>
                <a:gd name="T21" fmla="*/ 31 h 325"/>
                <a:gd name="T22" fmla="*/ 2 w 65"/>
                <a:gd name="T23" fmla="*/ 26 h 325"/>
                <a:gd name="T24" fmla="*/ 3 w 65"/>
                <a:gd name="T25" fmla="*/ 21 h 325"/>
                <a:gd name="T26" fmla="*/ 4 w 65"/>
                <a:gd name="T27" fmla="*/ 16 h 325"/>
                <a:gd name="T28" fmla="*/ 4 w 65"/>
                <a:gd name="T29" fmla="*/ 11 h 325"/>
                <a:gd name="T30" fmla="*/ 5 w 65"/>
                <a:gd name="T31" fmla="*/ 6 h 325"/>
                <a:gd name="T32" fmla="*/ 4 w 65"/>
                <a:gd name="T33" fmla="*/ 0 h 325"/>
                <a:gd name="T34" fmla="*/ 5 w 65"/>
                <a:gd name="T35" fmla="*/ 2 h 325"/>
                <a:gd name="T36" fmla="*/ 5 w 65"/>
                <a:gd name="T37" fmla="*/ 3 h 325"/>
                <a:gd name="T38" fmla="*/ 6 w 65"/>
                <a:gd name="T39" fmla="*/ 4 h 325"/>
                <a:gd name="T40" fmla="*/ 7 w 65"/>
                <a:gd name="T41" fmla="*/ 5 h 325"/>
                <a:gd name="T42" fmla="*/ 8 w 65"/>
                <a:gd name="T43" fmla="*/ 7 h 325"/>
                <a:gd name="T44" fmla="*/ 8 w 65"/>
                <a:gd name="T45" fmla="*/ 8 h 325"/>
                <a:gd name="T46" fmla="*/ 8 w 65"/>
                <a:gd name="T47" fmla="*/ 9 h 325"/>
                <a:gd name="T48" fmla="*/ 9 w 65"/>
                <a:gd name="T49" fmla="*/ 11 h 3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
                <a:gd name="T76" fmla="*/ 0 h 325"/>
                <a:gd name="T77" fmla="*/ 65 w 65"/>
                <a:gd name="T78" fmla="*/ 325 h 3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5" h="325">
                  <a:moveTo>
                    <a:pt x="65" y="84"/>
                  </a:moveTo>
                  <a:lnTo>
                    <a:pt x="59" y="115"/>
                  </a:lnTo>
                  <a:lnTo>
                    <a:pt x="53" y="146"/>
                  </a:lnTo>
                  <a:lnTo>
                    <a:pt x="44" y="176"/>
                  </a:lnTo>
                  <a:lnTo>
                    <a:pt x="36" y="206"/>
                  </a:lnTo>
                  <a:lnTo>
                    <a:pt x="28" y="236"/>
                  </a:lnTo>
                  <a:lnTo>
                    <a:pt x="19" y="266"/>
                  </a:lnTo>
                  <a:lnTo>
                    <a:pt x="10" y="296"/>
                  </a:lnTo>
                  <a:lnTo>
                    <a:pt x="0" y="325"/>
                  </a:lnTo>
                  <a:lnTo>
                    <a:pt x="0" y="282"/>
                  </a:lnTo>
                  <a:lnTo>
                    <a:pt x="4" y="242"/>
                  </a:lnTo>
                  <a:lnTo>
                    <a:pt x="11" y="201"/>
                  </a:lnTo>
                  <a:lnTo>
                    <a:pt x="19" y="161"/>
                  </a:lnTo>
                  <a:lnTo>
                    <a:pt x="26" y="122"/>
                  </a:lnTo>
                  <a:lnTo>
                    <a:pt x="31" y="82"/>
                  </a:lnTo>
                  <a:lnTo>
                    <a:pt x="33" y="41"/>
                  </a:lnTo>
                  <a:lnTo>
                    <a:pt x="28" y="0"/>
                  </a:lnTo>
                  <a:lnTo>
                    <a:pt x="34" y="10"/>
                  </a:lnTo>
                  <a:lnTo>
                    <a:pt x="40" y="20"/>
                  </a:lnTo>
                  <a:lnTo>
                    <a:pt x="47" y="30"/>
                  </a:lnTo>
                  <a:lnTo>
                    <a:pt x="53" y="40"/>
                  </a:lnTo>
                  <a:lnTo>
                    <a:pt x="57" y="50"/>
                  </a:lnTo>
                  <a:lnTo>
                    <a:pt x="61" y="61"/>
                  </a:lnTo>
                  <a:lnTo>
                    <a:pt x="64" y="72"/>
                  </a:lnTo>
                  <a:lnTo>
                    <a:pt x="65" y="84"/>
                  </a:lnTo>
                  <a:close/>
                </a:path>
              </a:pathLst>
            </a:custGeom>
            <a:solidFill>
              <a:srgbClr val="005B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3" name="Freeform 1051"/>
            <p:cNvSpPr>
              <a:spLocks/>
            </p:cNvSpPr>
            <p:nvPr/>
          </p:nvSpPr>
          <p:spPr bwMode="auto">
            <a:xfrm>
              <a:off x="4707" y="3088"/>
              <a:ext cx="86" cy="136"/>
            </a:xfrm>
            <a:custGeom>
              <a:avLst/>
              <a:gdLst>
                <a:gd name="T0" fmla="*/ 16 w 172"/>
                <a:gd name="T1" fmla="*/ 15 h 271"/>
                <a:gd name="T2" fmla="*/ 16 w 172"/>
                <a:gd name="T3" fmla="*/ 18 h 271"/>
                <a:gd name="T4" fmla="*/ 17 w 172"/>
                <a:gd name="T5" fmla="*/ 20 h 271"/>
                <a:gd name="T6" fmla="*/ 18 w 172"/>
                <a:gd name="T7" fmla="*/ 22 h 271"/>
                <a:gd name="T8" fmla="*/ 18 w 172"/>
                <a:gd name="T9" fmla="*/ 25 h 271"/>
                <a:gd name="T10" fmla="*/ 19 w 172"/>
                <a:gd name="T11" fmla="*/ 27 h 271"/>
                <a:gd name="T12" fmla="*/ 20 w 172"/>
                <a:gd name="T13" fmla="*/ 29 h 271"/>
                <a:gd name="T14" fmla="*/ 21 w 172"/>
                <a:gd name="T15" fmla="*/ 32 h 271"/>
                <a:gd name="T16" fmla="*/ 22 w 172"/>
                <a:gd name="T17" fmla="*/ 34 h 271"/>
                <a:gd name="T18" fmla="*/ 19 w 172"/>
                <a:gd name="T19" fmla="*/ 30 h 271"/>
                <a:gd name="T20" fmla="*/ 16 w 172"/>
                <a:gd name="T21" fmla="*/ 26 h 271"/>
                <a:gd name="T22" fmla="*/ 13 w 172"/>
                <a:gd name="T23" fmla="*/ 22 h 271"/>
                <a:gd name="T24" fmla="*/ 10 w 172"/>
                <a:gd name="T25" fmla="*/ 18 h 271"/>
                <a:gd name="T26" fmla="*/ 8 w 172"/>
                <a:gd name="T27" fmla="*/ 13 h 271"/>
                <a:gd name="T28" fmla="*/ 5 w 172"/>
                <a:gd name="T29" fmla="*/ 9 h 271"/>
                <a:gd name="T30" fmla="*/ 3 w 172"/>
                <a:gd name="T31" fmla="*/ 5 h 271"/>
                <a:gd name="T32" fmla="*/ 0 w 172"/>
                <a:gd name="T33" fmla="*/ 0 h 271"/>
                <a:gd name="T34" fmla="*/ 2 w 172"/>
                <a:gd name="T35" fmla="*/ 2 h 271"/>
                <a:gd name="T36" fmla="*/ 4 w 172"/>
                <a:gd name="T37" fmla="*/ 4 h 271"/>
                <a:gd name="T38" fmla="*/ 7 w 172"/>
                <a:gd name="T39" fmla="*/ 6 h 271"/>
                <a:gd name="T40" fmla="*/ 9 w 172"/>
                <a:gd name="T41" fmla="*/ 7 h 271"/>
                <a:gd name="T42" fmla="*/ 11 w 172"/>
                <a:gd name="T43" fmla="*/ 9 h 271"/>
                <a:gd name="T44" fmla="*/ 13 w 172"/>
                <a:gd name="T45" fmla="*/ 11 h 271"/>
                <a:gd name="T46" fmla="*/ 14 w 172"/>
                <a:gd name="T47" fmla="*/ 13 h 271"/>
                <a:gd name="T48" fmla="*/ 16 w 172"/>
                <a:gd name="T49" fmla="*/ 15 h 2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2"/>
                <a:gd name="T76" fmla="*/ 0 h 271"/>
                <a:gd name="T77" fmla="*/ 172 w 172"/>
                <a:gd name="T78" fmla="*/ 271 h 2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2" h="271">
                  <a:moveTo>
                    <a:pt x="123" y="116"/>
                  </a:moveTo>
                  <a:lnTo>
                    <a:pt x="126" y="137"/>
                  </a:lnTo>
                  <a:lnTo>
                    <a:pt x="132" y="156"/>
                  </a:lnTo>
                  <a:lnTo>
                    <a:pt x="137" y="176"/>
                  </a:lnTo>
                  <a:lnTo>
                    <a:pt x="144" y="195"/>
                  </a:lnTo>
                  <a:lnTo>
                    <a:pt x="151" y="214"/>
                  </a:lnTo>
                  <a:lnTo>
                    <a:pt x="159" y="232"/>
                  </a:lnTo>
                  <a:lnTo>
                    <a:pt x="166" y="252"/>
                  </a:lnTo>
                  <a:lnTo>
                    <a:pt x="172" y="271"/>
                  </a:lnTo>
                  <a:lnTo>
                    <a:pt x="148" y="238"/>
                  </a:lnTo>
                  <a:lnTo>
                    <a:pt x="125" y="206"/>
                  </a:lnTo>
                  <a:lnTo>
                    <a:pt x="102" y="172"/>
                  </a:lnTo>
                  <a:lnTo>
                    <a:pt x="80" y="138"/>
                  </a:lnTo>
                  <a:lnTo>
                    <a:pt x="58" y="104"/>
                  </a:lnTo>
                  <a:lnTo>
                    <a:pt x="38" y="70"/>
                  </a:lnTo>
                  <a:lnTo>
                    <a:pt x="19" y="35"/>
                  </a:lnTo>
                  <a:lnTo>
                    <a:pt x="0" y="0"/>
                  </a:lnTo>
                  <a:lnTo>
                    <a:pt x="15" y="15"/>
                  </a:lnTo>
                  <a:lnTo>
                    <a:pt x="31" y="30"/>
                  </a:lnTo>
                  <a:lnTo>
                    <a:pt x="49" y="42"/>
                  </a:lnTo>
                  <a:lnTo>
                    <a:pt x="65" y="56"/>
                  </a:lnTo>
                  <a:lnTo>
                    <a:pt x="81" y="70"/>
                  </a:lnTo>
                  <a:lnTo>
                    <a:pt x="97" y="84"/>
                  </a:lnTo>
                  <a:lnTo>
                    <a:pt x="111" y="99"/>
                  </a:lnTo>
                  <a:lnTo>
                    <a:pt x="123" y="116"/>
                  </a:lnTo>
                  <a:close/>
                </a:path>
              </a:pathLst>
            </a:custGeom>
            <a:solidFill>
              <a:srgbClr val="005B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4" name="Freeform 1052"/>
            <p:cNvSpPr>
              <a:spLocks/>
            </p:cNvSpPr>
            <p:nvPr/>
          </p:nvSpPr>
          <p:spPr bwMode="auto">
            <a:xfrm>
              <a:off x="5413" y="3136"/>
              <a:ext cx="24" cy="34"/>
            </a:xfrm>
            <a:custGeom>
              <a:avLst/>
              <a:gdLst>
                <a:gd name="T0" fmla="*/ 6 w 48"/>
                <a:gd name="T1" fmla="*/ 6 h 68"/>
                <a:gd name="T2" fmla="*/ 6 w 48"/>
                <a:gd name="T3" fmla="*/ 7 h 68"/>
                <a:gd name="T4" fmla="*/ 6 w 48"/>
                <a:gd name="T5" fmla="*/ 8 h 68"/>
                <a:gd name="T6" fmla="*/ 5 w 48"/>
                <a:gd name="T7" fmla="*/ 9 h 68"/>
                <a:gd name="T8" fmla="*/ 4 w 48"/>
                <a:gd name="T9" fmla="*/ 9 h 68"/>
                <a:gd name="T10" fmla="*/ 3 w 48"/>
                <a:gd name="T11" fmla="*/ 9 h 68"/>
                <a:gd name="T12" fmla="*/ 2 w 48"/>
                <a:gd name="T13" fmla="*/ 8 h 68"/>
                <a:gd name="T14" fmla="*/ 1 w 48"/>
                <a:gd name="T15" fmla="*/ 7 h 68"/>
                <a:gd name="T16" fmla="*/ 0 w 48"/>
                <a:gd name="T17" fmla="*/ 6 h 68"/>
                <a:gd name="T18" fmla="*/ 1 w 48"/>
                <a:gd name="T19" fmla="*/ 4 h 68"/>
                <a:gd name="T20" fmla="*/ 2 w 48"/>
                <a:gd name="T21" fmla="*/ 3 h 68"/>
                <a:gd name="T22" fmla="*/ 3 w 48"/>
                <a:gd name="T23" fmla="*/ 2 h 68"/>
                <a:gd name="T24" fmla="*/ 4 w 48"/>
                <a:gd name="T25" fmla="*/ 0 h 68"/>
                <a:gd name="T26" fmla="*/ 6 w 48"/>
                <a:gd name="T27" fmla="*/ 1 h 68"/>
                <a:gd name="T28" fmla="*/ 6 w 48"/>
                <a:gd name="T29" fmla="*/ 3 h 68"/>
                <a:gd name="T30" fmla="*/ 6 w 48"/>
                <a:gd name="T31" fmla="*/ 4 h 68"/>
                <a:gd name="T32" fmla="*/ 6 w 48"/>
                <a:gd name="T33" fmla="*/ 6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8"/>
                <a:gd name="T53" fmla="*/ 48 w 48"/>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8">
                  <a:moveTo>
                    <a:pt x="48" y="42"/>
                  </a:moveTo>
                  <a:lnTo>
                    <a:pt x="47" y="50"/>
                  </a:lnTo>
                  <a:lnTo>
                    <a:pt x="43" y="58"/>
                  </a:lnTo>
                  <a:lnTo>
                    <a:pt x="40" y="65"/>
                  </a:lnTo>
                  <a:lnTo>
                    <a:pt x="32" y="68"/>
                  </a:lnTo>
                  <a:lnTo>
                    <a:pt x="23" y="65"/>
                  </a:lnTo>
                  <a:lnTo>
                    <a:pt x="13" y="60"/>
                  </a:lnTo>
                  <a:lnTo>
                    <a:pt x="5" y="53"/>
                  </a:lnTo>
                  <a:lnTo>
                    <a:pt x="0" y="45"/>
                  </a:lnTo>
                  <a:lnTo>
                    <a:pt x="3" y="31"/>
                  </a:lnTo>
                  <a:lnTo>
                    <a:pt x="12" y="21"/>
                  </a:lnTo>
                  <a:lnTo>
                    <a:pt x="23" y="12"/>
                  </a:lnTo>
                  <a:lnTo>
                    <a:pt x="32" y="0"/>
                  </a:lnTo>
                  <a:lnTo>
                    <a:pt x="41" y="8"/>
                  </a:lnTo>
                  <a:lnTo>
                    <a:pt x="46" y="19"/>
                  </a:lnTo>
                  <a:lnTo>
                    <a:pt x="48" y="30"/>
                  </a:lnTo>
                  <a:lnTo>
                    <a:pt x="48" y="42"/>
                  </a:lnTo>
                  <a:close/>
                </a:path>
              </a:pathLst>
            </a:custGeom>
            <a:solidFill>
              <a:srgbClr val="A8FF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5" name="Freeform 1053"/>
            <p:cNvSpPr>
              <a:spLocks/>
            </p:cNvSpPr>
            <p:nvPr/>
          </p:nvSpPr>
          <p:spPr bwMode="auto">
            <a:xfrm>
              <a:off x="4463" y="3123"/>
              <a:ext cx="51" cy="18"/>
            </a:xfrm>
            <a:custGeom>
              <a:avLst/>
              <a:gdLst>
                <a:gd name="T0" fmla="*/ 13 w 101"/>
                <a:gd name="T1" fmla="*/ 4 h 37"/>
                <a:gd name="T2" fmla="*/ 12 w 101"/>
                <a:gd name="T3" fmla="*/ 4 h 37"/>
                <a:gd name="T4" fmla="*/ 11 w 101"/>
                <a:gd name="T5" fmla="*/ 3 h 37"/>
                <a:gd name="T6" fmla="*/ 9 w 101"/>
                <a:gd name="T7" fmla="*/ 3 h 37"/>
                <a:gd name="T8" fmla="*/ 7 w 101"/>
                <a:gd name="T9" fmla="*/ 3 h 37"/>
                <a:gd name="T10" fmla="*/ 6 w 101"/>
                <a:gd name="T11" fmla="*/ 3 h 37"/>
                <a:gd name="T12" fmla="*/ 4 w 101"/>
                <a:gd name="T13" fmla="*/ 3 h 37"/>
                <a:gd name="T14" fmla="*/ 2 w 101"/>
                <a:gd name="T15" fmla="*/ 2 h 37"/>
                <a:gd name="T16" fmla="*/ 0 w 101"/>
                <a:gd name="T17" fmla="*/ 2 h 37"/>
                <a:gd name="T18" fmla="*/ 1 w 101"/>
                <a:gd name="T19" fmla="*/ 2 h 37"/>
                <a:gd name="T20" fmla="*/ 2 w 101"/>
                <a:gd name="T21" fmla="*/ 1 h 37"/>
                <a:gd name="T22" fmla="*/ 3 w 101"/>
                <a:gd name="T23" fmla="*/ 1 h 37"/>
                <a:gd name="T24" fmla="*/ 5 w 101"/>
                <a:gd name="T25" fmla="*/ 0 h 37"/>
                <a:gd name="T26" fmla="*/ 6 w 101"/>
                <a:gd name="T27" fmla="*/ 0 h 37"/>
                <a:gd name="T28" fmla="*/ 7 w 101"/>
                <a:gd name="T29" fmla="*/ 0 h 37"/>
                <a:gd name="T30" fmla="*/ 8 w 101"/>
                <a:gd name="T31" fmla="*/ 0 h 37"/>
                <a:gd name="T32" fmla="*/ 9 w 101"/>
                <a:gd name="T33" fmla="*/ 0 h 37"/>
                <a:gd name="T34" fmla="*/ 11 w 101"/>
                <a:gd name="T35" fmla="*/ 1 h 37"/>
                <a:gd name="T36" fmla="*/ 12 w 101"/>
                <a:gd name="T37" fmla="*/ 2 h 37"/>
                <a:gd name="T38" fmla="*/ 12 w 101"/>
                <a:gd name="T39" fmla="*/ 3 h 37"/>
                <a:gd name="T40" fmla="*/ 13 w 101"/>
                <a:gd name="T41" fmla="*/ 4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1"/>
                <a:gd name="T64" fmla="*/ 0 h 37"/>
                <a:gd name="T65" fmla="*/ 101 w 101"/>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1" h="37">
                  <a:moveTo>
                    <a:pt x="101" y="37"/>
                  </a:moveTo>
                  <a:lnTo>
                    <a:pt x="92" y="33"/>
                  </a:lnTo>
                  <a:lnTo>
                    <a:pt x="81" y="31"/>
                  </a:lnTo>
                  <a:lnTo>
                    <a:pt x="69" y="29"/>
                  </a:lnTo>
                  <a:lnTo>
                    <a:pt x="55" y="26"/>
                  </a:lnTo>
                  <a:lnTo>
                    <a:pt x="41" y="25"/>
                  </a:lnTo>
                  <a:lnTo>
                    <a:pt x="28" y="24"/>
                  </a:lnTo>
                  <a:lnTo>
                    <a:pt x="14" y="23"/>
                  </a:lnTo>
                  <a:lnTo>
                    <a:pt x="0" y="23"/>
                  </a:lnTo>
                  <a:lnTo>
                    <a:pt x="8" y="17"/>
                  </a:lnTo>
                  <a:lnTo>
                    <a:pt x="16" y="13"/>
                  </a:lnTo>
                  <a:lnTo>
                    <a:pt x="24" y="8"/>
                  </a:lnTo>
                  <a:lnTo>
                    <a:pt x="33" y="5"/>
                  </a:lnTo>
                  <a:lnTo>
                    <a:pt x="43" y="1"/>
                  </a:lnTo>
                  <a:lnTo>
                    <a:pt x="52" y="0"/>
                  </a:lnTo>
                  <a:lnTo>
                    <a:pt x="62" y="1"/>
                  </a:lnTo>
                  <a:lnTo>
                    <a:pt x="71" y="3"/>
                  </a:lnTo>
                  <a:lnTo>
                    <a:pt x="81" y="10"/>
                  </a:lnTo>
                  <a:lnTo>
                    <a:pt x="89" y="18"/>
                  </a:lnTo>
                  <a:lnTo>
                    <a:pt x="96" y="28"/>
                  </a:lnTo>
                  <a:lnTo>
                    <a:pt x="101" y="37"/>
                  </a:lnTo>
                  <a:close/>
                </a:path>
              </a:pathLst>
            </a:custGeom>
            <a:solidFill>
              <a:srgbClr val="005B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6" name="Freeform 1054"/>
            <p:cNvSpPr>
              <a:spLocks/>
            </p:cNvSpPr>
            <p:nvPr/>
          </p:nvSpPr>
          <p:spPr bwMode="auto">
            <a:xfrm>
              <a:off x="4458" y="3134"/>
              <a:ext cx="4" cy="4"/>
            </a:xfrm>
            <a:custGeom>
              <a:avLst/>
              <a:gdLst>
                <a:gd name="T0" fmla="*/ 2 w 6"/>
                <a:gd name="T1" fmla="*/ 0 h 7"/>
                <a:gd name="T2" fmla="*/ 2 w 6"/>
                <a:gd name="T3" fmla="*/ 1 h 7"/>
                <a:gd name="T4" fmla="*/ 2 w 6"/>
                <a:gd name="T5" fmla="*/ 1 h 7"/>
                <a:gd name="T6" fmla="*/ 1 w 6"/>
                <a:gd name="T7" fmla="*/ 1 h 7"/>
                <a:gd name="T8" fmla="*/ 1 w 6"/>
                <a:gd name="T9" fmla="*/ 1 h 7"/>
                <a:gd name="T10" fmla="*/ 0 w 6"/>
                <a:gd name="T11" fmla="*/ 1 h 7"/>
                <a:gd name="T12" fmla="*/ 1 w 6"/>
                <a:gd name="T13" fmla="*/ 1 h 7"/>
                <a:gd name="T14" fmla="*/ 1 w 6"/>
                <a:gd name="T15" fmla="*/ 0 h 7"/>
                <a:gd name="T16" fmla="*/ 2 w 6"/>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7"/>
                <a:gd name="T29" fmla="*/ 6 w 6"/>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7">
                  <a:moveTo>
                    <a:pt x="6" y="0"/>
                  </a:moveTo>
                  <a:lnTo>
                    <a:pt x="6" y="2"/>
                  </a:lnTo>
                  <a:lnTo>
                    <a:pt x="6" y="5"/>
                  </a:lnTo>
                  <a:lnTo>
                    <a:pt x="4" y="7"/>
                  </a:lnTo>
                  <a:lnTo>
                    <a:pt x="1" y="6"/>
                  </a:lnTo>
                  <a:lnTo>
                    <a:pt x="0" y="3"/>
                  </a:lnTo>
                  <a:lnTo>
                    <a:pt x="1" y="1"/>
                  </a:lnTo>
                  <a:lnTo>
                    <a:pt x="3" y="0"/>
                  </a:lnTo>
                  <a:lnTo>
                    <a:pt x="6" y="0"/>
                  </a:lnTo>
                  <a:close/>
                </a:path>
              </a:pathLst>
            </a:custGeom>
            <a:solidFill>
              <a:srgbClr val="005B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7" name="Freeform 1055"/>
            <p:cNvSpPr>
              <a:spLocks/>
            </p:cNvSpPr>
            <p:nvPr/>
          </p:nvSpPr>
          <p:spPr bwMode="auto">
            <a:xfrm>
              <a:off x="4874" y="3165"/>
              <a:ext cx="92" cy="289"/>
            </a:xfrm>
            <a:custGeom>
              <a:avLst/>
              <a:gdLst>
                <a:gd name="T0" fmla="*/ 3 w 186"/>
                <a:gd name="T1" fmla="*/ 7 h 578"/>
                <a:gd name="T2" fmla="*/ 5 w 186"/>
                <a:gd name="T3" fmla="*/ 14 h 578"/>
                <a:gd name="T4" fmla="*/ 7 w 186"/>
                <a:gd name="T5" fmla="*/ 21 h 578"/>
                <a:gd name="T6" fmla="*/ 9 w 186"/>
                <a:gd name="T7" fmla="*/ 28 h 578"/>
                <a:gd name="T8" fmla="*/ 10 w 186"/>
                <a:gd name="T9" fmla="*/ 35 h 578"/>
                <a:gd name="T10" fmla="*/ 12 w 186"/>
                <a:gd name="T11" fmla="*/ 42 h 578"/>
                <a:gd name="T12" fmla="*/ 14 w 186"/>
                <a:gd name="T13" fmla="*/ 49 h 578"/>
                <a:gd name="T14" fmla="*/ 17 w 186"/>
                <a:gd name="T15" fmla="*/ 56 h 578"/>
                <a:gd name="T16" fmla="*/ 20 w 186"/>
                <a:gd name="T17" fmla="*/ 63 h 578"/>
                <a:gd name="T18" fmla="*/ 20 w 186"/>
                <a:gd name="T19" fmla="*/ 65 h 578"/>
                <a:gd name="T20" fmla="*/ 21 w 186"/>
                <a:gd name="T21" fmla="*/ 66 h 578"/>
                <a:gd name="T22" fmla="*/ 21 w 186"/>
                <a:gd name="T23" fmla="*/ 68 h 578"/>
                <a:gd name="T24" fmla="*/ 23 w 186"/>
                <a:gd name="T25" fmla="*/ 69 h 578"/>
                <a:gd name="T26" fmla="*/ 21 w 186"/>
                <a:gd name="T27" fmla="*/ 70 h 578"/>
                <a:gd name="T28" fmla="*/ 19 w 186"/>
                <a:gd name="T29" fmla="*/ 70 h 578"/>
                <a:gd name="T30" fmla="*/ 18 w 186"/>
                <a:gd name="T31" fmla="*/ 70 h 578"/>
                <a:gd name="T32" fmla="*/ 16 w 186"/>
                <a:gd name="T33" fmla="*/ 71 h 578"/>
                <a:gd name="T34" fmla="*/ 15 w 186"/>
                <a:gd name="T35" fmla="*/ 71 h 578"/>
                <a:gd name="T36" fmla="*/ 13 w 186"/>
                <a:gd name="T37" fmla="*/ 71 h 578"/>
                <a:gd name="T38" fmla="*/ 11 w 186"/>
                <a:gd name="T39" fmla="*/ 72 h 578"/>
                <a:gd name="T40" fmla="*/ 10 w 186"/>
                <a:gd name="T41" fmla="*/ 73 h 578"/>
                <a:gd name="T42" fmla="*/ 10 w 186"/>
                <a:gd name="T43" fmla="*/ 67 h 578"/>
                <a:gd name="T44" fmla="*/ 9 w 186"/>
                <a:gd name="T45" fmla="*/ 61 h 578"/>
                <a:gd name="T46" fmla="*/ 9 w 186"/>
                <a:gd name="T47" fmla="*/ 56 h 578"/>
                <a:gd name="T48" fmla="*/ 8 w 186"/>
                <a:gd name="T49" fmla="*/ 50 h 578"/>
                <a:gd name="T50" fmla="*/ 7 w 186"/>
                <a:gd name="T51" fmla="*/ 45 h 578"/>
                <a:gd name="T52" fmla="*/ 6 w 186"/>
                <a:gd name="T53" fmla="*/ 40 h 578"/>
                <a:gd name="T54" fmla="*/ 5 w 186"/>
                <a:gd name="T55" fmla="*/ 34 h 578"/>
                <a:gd name="T56" fmla="*/ 4 w 186"/>
                <a:gd name="T57" fmla="*/ 29 h 578"/>
                <a:gd name="T58" fmla="*/ 0 w 186"/>
                <a:gd name="T59" fmla="*/ 0 h 578"/>
                <a:gd name="T60" fmla="*/ 3 w 186"/>
                <a:gd name="T61" fmla="*/ 7 h 5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6"/>
                <a:gd name="T94" fmla="*/ 0 h 578"/>
                <a:gd name="T95" fmla="*/ 186 w 186"/>
                <a:gd name="T96" fmla="*/ 578 h 57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6" h="578">
                  <a:moveTo>
                    <a:pt x="25" y="54"/>
                  </a:moveTo>
                  <a:lnTo>
                    <a:pt x="42" y="109"/>
                  </a:lnTo>
                  <a:lnTo>
                    <a:pt x="58" y="166"/>
                  </a:lnTo>
                  <a:lnTo>
                    <a:pt x="72" y="222"/>
                  </a:lnTo>
                  <a:lnTo>
                    <a:pt x="87" y="280"/>
                  </a:lnTo>
                  <a:lnTo>
                    <a:pt x="101" y="335"/>
                  </a:lnTo>
                  <a:lnTo>
                    <a:pt x="119" y="392"/>
                  </a:lnTo>
                  <a:lnTo>
                    <a:pt x="139" y="446"/>
                  </a:lnTo>
                  <a:lnTo>
                    <a:pt x="163" y="499"/>
                  </a:lnTo>
                  <a:lnTo>
                    <a:pt x="165" y="514"/>
                  </a:lnTo>
                  <a:lnTo>
                    <a:pt x="169" y="527"/>
                  </a:lnTo>
                  <a:lnTo>
                    <a:pt x="175" y="540"/>
                  </a:lnTo>
                  <a:lnTo>
                    <a:pt x="186" y="551"/>
                  </a:lnTo>
                  <a:lnTo>
                    <a:pt x="173" y="554"/>
                  </a:lnTo>
                  <a:lnTo>
                    <a:pt x="160" y="556"/>
                  </a:lnTo>
                  <a:lnTo>
                    <a:pt x="148" y="559"/>
                  </a:lnTo>
                  <a:lnTo>
                    <a:pt x="134" y="561"/>
                  </a:lnTo>
                  <a:lnTo>
                    <a:pt x="121" y="564"/>
                  </a:lnTo>
                  <a:lnTo>
                    <a:pt x="108" y="568"/>
                  </a:lnTo>
                  <a:lnTo>
                    <a:pt x="96" y="572"/>
                  </a:lnTo>
                  <a:lnTo>
                    <a:pt x="84" y="578"/>
                  </a:lnTo>
                  <a:lnTo>
                    <a:pt x="82" y="532"/>
                  </a:lnTo>
                  <a:lnTo>
                    <a:pt x="77" y="487"/>
                  </a:lnTo>
                  <a:lnTo>
                    <a:pt x="72" y="443"/>
                  </a:lnTo>
                  <a:lnTo>
                    <a:pt x="65" y="400"/>
                  </a:lnTo>
                  <a:lnTo>
                    <a:pt x="57" y="356"/>
                  </a:lnTo>
                  <a:lnTo>
                    <a:pt x="48" y="313"/>
                  </a:lnTo>
                  <a:lnTo>
                    <a:pt x="40" y="270"/>
                  </a:lnTo>
                  <a:lnTo>
                    <a:pt x="34" y="226"/>
                  </a:lnTo>
                  <a:lnTo>
                    <a:pt x="0" y="0"/>
                  </a:lnTo>
                  <a:lnTo>
                    <a:pt x="25" y="5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8" name="Freeform 1056"/>
            <p:cNvSpPr>
              <a:spLocks/>
            </p:cNvSpPr>
            <p:nvPr/>
          </p:nvSpPr>
          <p:spPr bwMode="auto">
            <a:xfrm>
              <a:off x="4996" y="3180"/>
              <a:ext cx="41" cy="265"/>
            </a:xfrm>
            <a:custGeom>
              <a:avLst/>
              <a:gdLst>
                <a:gd name="T0" fmla="*/ 8 w 81"/>
                <a:gd name="T1" fmla="*/ 21 h 530"/>
                <a:gd name="T2" fmla="*/ 9 w 81"/>
                <a:gd name="T3" fmla="*/ 32 h 530"/>
                <a:gd name="T4" fmla="*/ 10 w 81"/>
                <a:gd name="T5" fmla="*/ 44 h 530"/>
                <a:gd name="T6" fmla="*/ 10 w 81"/>
                <a:gd name="T7" fmla="*/ 55 h 530"/>
                <a:gd name="T8" fmla="*/ 11 w 81"/>
                <a:gd name="T9" fmla="*/ 67 h 530"/>
                <a:gd name="T10" fmla="*/ 0 w 81"/>
                <a:gd name="T11" fmla="*/ 64 h 530"/>
                <a:gd name="T12" fmla="*/ 1 w 81"/>
                <a:gd name="T13" fmla="*/ 56 h 530"/>
                <a:gd name="T14" fmla="*/ 2 w 81"/>
                <a:gd name="T15" fmla="*/ 48 h 530"/>
                <a:gd name="T16" fmla="*/ 3 w 81"/>
                <a:gd name="T17" fmla="*/ 40 h 530"/>
                <a:gd name="T18" fmla="*/ 4 w 81"/>
                <a:gd name="T19" fmla="*/ 32 h 530"/>
                <a:gd name="T20" fmla="*/ 8 w 81"/>
                <a:gd name="T21" fmla="*/ 0 h 530"/>
                <a:gd name="T22" fmla="*/ 8 w 81"/>
                <a:gd name="T23" fmla="*/ 5 h 530"/>
                <a:gd name="T24" fmla="*/ 8 w 81"/>
                <a:gd name="T25" fmla="*/ 11 h 530"/>
                <a:gd name="T26" fmla="*/ 8 w 81"/>
                <a:gd name="T27" fmla="*/ 16 h 530"/>
                <a:gd name="T28" fmla="*/ 8 w 81"/>
                <a:gd name="T29" fmla="*/ 21 h 5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1"/>
                <a:gd name="T46" fmla="*/ 0 h 530"/>
                <a:gd name="T47" fmla="*/ 81 w 81"/>
                <a:gd name="T48" fmla="*/ 530 h 5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1" h="530">
                  <a:moveTo>
                    <a:pt x="64" y="162"/>
                  </a:moveTo>
                  <a:lnTo>
                    <a:pt x="70" y="254"/>
                  </a:lnTo>
                  <a:lnTo>
                    <a:pt x="73" y="347"/>
                  </a:lnTo>
                  <a:lnTo>
                    <a:pt x="75" y="439"/>
                  </a:lnTo>
                  <a:lnTo>
                    <a:pt x="81" y="530"/>
                  </a:lnTo>
                  <a:lnTo>
                    <a:pt x="0" y="509"/>
                  </a:lnTo>
                  <a:lnTo>
                    <a:pt x="3" y="445"/>
                  </a:lnTo>
                  <a:lnTo>
                    <a:pt x="12" y="381"/>
                  </a:lnTo>
                  <a:lnTo>
                    <a:pt x="21" y="319"/>
                  </a:lnTo>
                  <a:lnTo>
                    <a:pt x="27" y="254"/>
                  </a:lnTo>
                  <a:lnTo>
                    <a:pt x="58" y="0"/>
                  </a:lnTo>
                  <a:lnTo>
                    <a:pt x="64" y="39"/>
                  </a:lnTo>
                  <a:lnTo>
                    <a:pt x="63" y="81"/>
                  </a:lnTo>
                  <a:lnTo>
                    <a:pt x="60" y="122"/>
                  </a:lnTo>
                  <a:lnTo>
                    <a:pt x="64" y="16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9" name="Freeform 1057"/>
            <p:cNvSpPr>
              <a:spLocks/>
            </p:cNvSpPr>
            <p:nvPr/>
          </p:nvSpPr>
          <p:spPr bwMode="auto">
            <a:xfrm>
              <a:off x="4393" y="3171"/>
              <a:ext cx="237" cy="101"/>
            </a:xfrm>
            <a:custGeom>
              <a:avLst/>
              <a:gdLst>
                <a:gd name="T0" fmla="*/ 58 w 476"/>
                <a:gd name="T1" fmla="*/ 25 h 202"/>
                <a:gd name="T2" fmla="*/ 59 w 476"/>
                <a:gd name="T3" fmla="*/ 26 h 202"/>
                <a:gd name="T4" fmla="*/ 56 w 476"/>
                <a:gd name="T5" fmla="*/ 24 h 202"/>
                <a:gd name="T6" fmla="*/ 53 w 476"/>
                <a:gd name="T7" fmla="*/ 22 h 202"/>
                <a:gd name="T8" fmla="*/ 50 w 476"/>
                <a:gd name="T9" fmla="*/ 20 h 202"/>
                <a:gd name="T10" fmla="*/ 48 w 476"/>
                <a:gd name="T11" fmla="*/ 18 h 202"/>
                <a:gd name="T12" fmla="*/ 45 w 476"/>
                <a:gd name="T13" fmla="*/ 16 h 202"/>
                <a:gd name="T14" fmla="*/ 42 w 476"/>
                <a:gd name="T15" fmla="*/ 14 h 202"/>
                <a:gd name="T16" fmla="*/ 39 w 476"/>
                <a:gd name="T17" fmla="*/ 12 h 202"/>
                <a:gd name="T18" fmla="*/ 36 w 476"/>
                <a:gd name="T19" fmla="*/ 10 h 202"/>
                <a:gd name="T20" fmla="*/ 34 w 476"/>
                <a:gd name="T21" fmla="*/ 9 h 202"/>
                <a:gd name="T22" fmla="*/ 33 w 476"/>
                <a:gd name="T23" fmla="*/ 8 h 202"/>
                <a:gd name="T24" fmla="*/ 31 w 476"/>
                <a:gd name="T25" fmla="*/ 7 h 202"/>
                <a:gd name="T26" fmla="*/ 29 w 476"/>
                <a:gd name="T27" fmla="*/ 7 h 202"/>
                <a:gd name="T28" fmla="*/ 27 w 476"/>
                <a:gd name="T29" fmla="*/ 6 h 202"/>
                <a:gd name="T30" fmla="*/ 25 w 476"/>
                <a:gd name="T31" fmla="*/ 6 h 202"/>
                <a:gd name="T32" fmla="*/ 23 w 476"/>
                <a:gd name="T33" fmla="*/ 7 h 202"/>
                <a:gd name="T34" fmla="*/ 21 w 476"/>
                <a:gd name="T35" fmla="*/ 7 h 202"/>
                <a:gd name="T36" fmla="*/ 19 w 476"/>
                <a:gd name="T37" fmla="*/ 7 h 202"/>
                <a:gd name="T38" fmla="*/ 17 w 476"/>
                <a:gd name="T39" fmla="*/ 8 h 202"/>
                <a:gd name="T40" fmla="*/ 14 w 476"/>
                <a:gd name="T41" fmla="*/ 8 h 202"/>
                <a:gd name="T42" fmla="*/ 12 w 476"/>
                <a:gd name="T43" fmla="*/ 8 h 202"/>
                <a:gd name="T44" fmla="*/ 10 w 476"/>
                <a:gd name="T45" fmla="*/ 8 h 202"/>
                <a:gd name="T46" fmla="*/ 8 w 476"/>
                <a:gd name="T47" fmla="*/ 8 h 202"/>
                <a:gd name="T48" fmla="*/ 6 w 476"/>
                <a:gd name="T49" fmla="*/ 7 h 202"/>
                <a:gd name="T50" fmla="*/ 4 w 476"/>
                <a:gd name="T51" fmla="*/ 6 h 202"/>
                <a:gd name="T52" fmla="*/ 0 w 476"/>
                <a:gd name="T53" fmla="*/ 5 h 202"/>
                <a:gd name="T54" fmla="*/ 1 w 476"/>
                <a:gd name="T55" fmla="*/ 4 h 202"/>
                <a:gd name="T56" fmla="*/ 4 w 476"/>
                <a:gd name="T57" fmla="*/ 4 h 202"/>
                <a:gd name="T58" fmla="*/ 6 w 476"/>
                <a:gd name="T59" fmla="*/ 3 h 202"/>
                <a:gd name="T60" fmla="*/ 8 w 476"/>
                <a:gd name="T61" fmla="*/ 3 h 202"/>
                <a:gd name="T62" fmla="*/ 10 w 476"/>
                <a:gd name="T63" fmla="*/ 2 h 202"/>
                <a:gd name="T64" fmla="*/ 13 w 476"/>
                <a:gd name="T65" fmla="*/ 2 h 202"/>
                <a:gd name="T66" fmla="*/ 15 w 476"/>
                <a:gd name="T67" fmla="*/ 1 h 202"/>
                <a:gd name="T68" fmla="*/ 18 w 476"/>
                <a:gd name="T69" fmla="*/ 1 h 202"/>
                <a:gd name="T70" fmla="*/ 20 w 476"/>
                <a:gd name="T71" fmla="*/ 0 h 202"/>
                <a:gd name="T72" fmla="*/ 22 w 476"/>
                <a:gd name="T73" fmla="*/ 0 h 202"/>
                <a:gd name="T74" fmla="*/ 25 w 476"/>
                <a:gd name="T75" fmla="*/ 0 h 202"/>
                <a:gd name="T76" fmla="*/ 27 w 476"/>
                <a:gd name="T77" fmla="*/ 1 h 202"/>
                <a:gd name="T78" fmla="*/ 30 w 476"/>
                <a:gd name="T79" fmla="*/ 1 h 202"/>
                <a:gd name="T80" fmla="*/ 32 w 476"/>
                <a:gd name="T81" fmla="*/ 2 h 202"/>
                <a:gd name="T82" fmla="*/ 34 w 476"/>
                <a:gd name="T83" fmla="*/ 3 h 202"/>
                <a:gd name="T84" fmla="*/ 36 w 476"/>
                <a:gd name="T85" fmla="*/ 4 h 202"/>
                <a:gd name="T86" fmla="*/ 39 w 476"/>
                <a:gd name="T87" fmla="*/ 6 h 202"/>
                <a:gd name="T88" fmla="*/ 42 w 476"/>
                <a:gd name="T89" fmla="*/ 9 h 202"/>
                <a:gd name="T90" fmla="*/ 45 w 476"/>
                <a:gd name="T91" fmla="*/ 11 h 202"/>
                <a:gd name="T92" fmla="*/ 48 w 476"/>
                <a:gd name="T93" fmla="*/ 14 h 202"/>
                <a:gd name="T94" fmla="*/ 50 w 476"/>
                <a:gd name="T95" fmla="*/ 17 h 202"/>
                <a:gd name="T96" fmla="*/ 53 w 476"/>
                <a:gd name="T97" fmla="*/ 19 h 202"/>
                <a:gd name="T98" fmla="*/ 56 w 476"/>
                <a:gd name="T99" fmla="*/ 22 h 202"/>
                <a:gd name="T100" fmla="*/ 58 w 476"/>
                <a:gd name="T101" fmla="*/ 25 h 2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76"/>
                <a:gd name="T154" fmla="*/ 0 h 202"/>
                <a:gd name="T155" fmla="*/ 476 w 476"/>
                <a:gd name="T156" fmla="*/ 202 h 2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76" h="202">
                  <a:moveTo>
                    <a:pt x="470" y="196"/>
                  </a:moveTo>
                  <a:lnTo>
                    <a:pt x="476" y="202"/>
                  </a:lnTo>
                  <a:lnTo>
                    <a:pt x="453" y="190"/>
                  </a:lnTo>
                  <a:lnTo>
                    <a:pt x="430" y="175"/>
                  </a:lnTo>
                  <a:lnTo>
                    <a:pt x="408" y="158"/>
                  </a:lnTo>
                  <a:lnTo>
                    <a:pt x="386" y="141"/>
                  </a:lnTo>
                  <a:lnTo>
                    <a:pt x="363" y="124"/>
                  </a:lnTo>
                  <a:lnTo>
                    <a:pt x="340" y="108"/>
                  </a:lnTo>
                  <a:lnTo>
                    <a:pt x="317" y="93"/>
                  </a:lnTo>
                  <a:lnTo>
                    <a:pt x="293" y="80"/>
                  </a:lnTo>
                  <a:lnTo>
                    <a:pt x="279" y="67"/>
                  </a:lnTo>
                  <a:lnTo>
                    <a:pt x="265" y="58"/>
                  </a:lnTo>
                  <a:lnTo>
                    <a:pt x="250" y="51"/>
                  </a:lnTo>
                  <a:lnTo>
                    <a:pt x="234" y="49"/>
                  </a:lnTo>
                  <a:lnTo>
                    <a:pt x="219" y="48"/>
                  </a:lnTo>
                  <a:lnTo>
                    <a:pt x="203" y="48"/>
                  </a:lnTo>
                  <a:lnTo>
                    <a:pt x="186" y="50"/>
                  </a:lnTo>
                  <a:lnTo>
                    <a:pt x="170" y="52"/>
                  </a:lnTo>
                  <a:lnTo>
                    <a:pt x="152" y="56"/>
                  </a:lnTo>
                  <a:lnTo>
                    <a:pt x="136" y="59"/>
                  </a:lnTo>
                  <a:lnTo>
                    <a:pt x="119" y="62"/>
                  </a:lnTo>
                  <a:lnTo>
                    <a:pt x="102" y="63"/>
                  </a:lnTo>
                  <a:lnTo>
                    <a:pt x="85" y="63"/>
                  </a:lnTo>
                  <a:lnTo>
                    <a:pt x="68" y="61"/>
                  </a:lnTo>
                  <a:lnTo>
                    <a:pt x="52" y="56"/>
                  </a:lnTo>
                  <a:lnTo>
                    <a:pt x="36" y="48"/>
                  </a:lnTo>
                  <a:lnTo>
                    <a:pt x="0" y="36"/>
                  </a:lnTo>
                  <a:lnTo>
                    <a:pt x="15" y="32"/>
                  </a:lnTo>
                  <a:lnTo>
                    <a:pt x="32" y="27"/>
                  </a:lnTo>
                  <a:lnTo>
                    <a:pt x="50" y="23"/>
                  </a:lnTo>
                  <a:lnTo>
                    <a:pt x="67" y="17"/>
                  </a:lnTo>
                  <a:lnTo>
                    <a:pt x="85" y="12"/>
                  </a:lnTo>
                  <a:lnTo>
                    <a:pt x="105" y="9"/>
                  </a:lnTo>
                  <a:lnTo>
                    <a:pt x="125" y="4"/>
                  </a:lnTo>
                  <a:lnTo>
                    <a:pt x="144" y="2"/>
                  </a:lnTo>
                  <a:lnTo>
                    <a:pt x="164" y="0"/>
                  </a:lnTo>
                  <a:lnTo>
                    <a:pt x="183" y="0"/>
                  </a:lnTo>
                  <a:lnTo>
                    <a:pt x="203" y="0"/>
                  </a:lnTo>
                  <a:lnTo>
                    <a:pt x="223" y="2"/>
                  </a:lnTo>
                  <a:lnTo>
                    <a:pt x="242" y="6"/>
                  </a:lnTo>
                  <a:lnTo>
                    <a:pt x="261" y="12"/>
                  </a:lnTo>
                  <a:lnTo>
                    <a:pt x="278" y="19"/>
                  </a:lnTo>
                  <a:lnTo>
                    <a:pt x="295" y="29"/>
                  </a:lnTo>
                  <a:lnTo>
                    <a:pt x="318" y="48"/>
                  </a:lnTo>
                  <a:lnTo>
                    <a:pt x="341" y="67"/>
                  </a:lnTo>
                  <a:lnTo>
                    <a:pt x="363" y="88"/>
                  </a:lnTo>
                  <a:lnTo>
                    <a:pt x="386" y="109"/>
                  </a:lnTo>
                  <a:lnTo>
                    <a:pt x="407" y="130"/>
                  </a:lnTo>
                  <a:lnTo>
                    <a:pt x="429" y="152"/>
                  </a:lnTo>
                  <a:lnTo>
                    <a:pt x="449" y="175"/>
                  </a:lnTo>
                  <a:lnTo>
                    <a:pt x="470" y="196"/>
                  </a:lnTo>
                  <a:close/>
                </a:path>
              </a:pathLst>
            </a:custGeom>
            <a:solidFill>
              <a:srgbClr val="005B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0" name="Freeform 1058"/>
            <p:cNvSpPr>
              <a:spLocks/>
            </p:cNvSpPr>
            <p:nvPr/>
          </p:nvSpPr>
          <p:spPr bwMode="auto">
            <a:xfrm>
              <a:off x="5560" y="3194"/>
              <a:ext cx="31" cy="162"/>
            </a:xfrm>
            <a:custGeom>
              <a:avLst/>
              <a:gdLst>
                <a:gd name="T0" fmla="*/ 8 w 61"/>
                <a:gd name="T1" fmla="*/ 21 h 323"/>
                <a:gd name="T2" fmla="*/ 3 w 61"/>
                <a:gd name="T3" fmla="*/ 41 h 323"/>
                <a:gd name="T4" fmla="*/ 1 w 61"/>
                <a:gd name="T5" fmla="*/ 36 h 323"/>
                <a:gd name="T6" fmla="*/ 1 w 61"/>
                <a:gd name="T7" fmla="*/ 31 h 323"/>
                <a:gd name="T8" fmla="*/ 1 w 61"/>
                <a:gd name="T9" fmla="*/ 26 h 323"/>
                <a:gd name="T10" fmla="*/ 1 w 61"/>
                <a:gd name="T11" fmla="*/ 21 h 323"/>
                <a:gd name="T12" fmla="*/ 2 w 61"/>
                <a:gd name="T13" fmla="*/ 16 h 323"/>
                <a:gd name="T14" fmla="*/ 2 w 61"/>
                <a:gd name="T15" fmla="*/ 10 h 323"/>
                <a:gd name="T16" fmla="*/ 2 w 61"/>
                <a:gd name="T17" fmla="*/ 5 h 323"/>
                <a:gd name="T18" fmla="*/ 0 w 61"/>
                <a:gd name="T19" fmla="*/ 0 h 323"/>
                <a:gd name="T20" fmla="*/ 2 w 61"/>
                <a:gd name="T21" fmla="*/ 3 h 323"/>
                <a:gd name="T22" fmla="*/ 3 w 61"/>
                <a:gd name="T23" fmla="*/ 5 h 323"/>
                <a:gd name="T24" fmla="*/ 5 w 61"/>
                <a:gd name="T25" fmla="*/ 8 h 323"/>
                <a:gd name="T26" fmla="*/ 6 w 61"/>
                <a:gd name="T27" fmla="*/ 10 h 323"/>
                <a:gd name="T28" fmla="*/ 7 w 61"/>
                <a:gd name="T29" fmla="*/ 13 h 323"/>
                <a:gd name="T30" fmla="*/ 8 w 61"/>
                <a:gd name="T31" fmla="*/ 15 h 323"/>
                <a:gd name="T32" fmla="*/ 8 w 61"/>
                <a:gd name="T33" fmla="*/ 18 h 323"/>
                <a:gd name="T34" fmla="*/ 8 w 61"/>
                <a:gd name="T35" fmla="*/ 21 h 3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1"/>
                <a:gd name="T55" fmla="*/ 0 h 323"/>
                <a:gd name="T56" fmla="*/ 61 w 61"/>
                <a:gd name="T57" fmla="*/ 323 h 3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1" h="323">
                  <a:moveTo>
                    <a:pt x="60" y="167"/>
                  </a:moveTo>
                  <a:lnTo>
                    <a:pt x="24" y="323"/>
                  </a:lnTo>
                  <a:lnTo>
                    <a:pt x="8" y="284"/>
                  </a:lnTo>
                  <a:lnTo>
                    <a:pt x="1" y="244"/>
                  </a:lnTo>
                  <a:lnTo>
                    <a:pt x="3" y="204"/>
                  </a:lnTo>
                  <a:lnTo>
                    <a:pt x="8" y="162"/>
                  </a:lnTo>
                  <a:lnTo>
                    <a:pt x="14" y="121"/>
                  </a:lnTo>
                  <a:lnTo>
                    <a:pt x="16" y="79"/>
                  </a:lnTo>
                  <a:lnTo>
                    <a:pt x="13" y="39"/>
                  </a:lnTo>
                  <a:lnTo>
                    <a:pt x="0" y="0"/>
                  </a:lnTo>
                  <a:lnTo>
                    <a:pt x="13" y="18"/>
                  </a:lnTo>
                  <a:lnTo>
                    <a:pt x="24" y="38"/>
                  </a:lnTo>
                  <a:lnTo>
                    <a:pt x="36" y="57"/>
                  </a:lnTo>
                  <a:lnTo>
                    <a:pt x="46" y="77"/>
                  </a:lnTo>
                  <a:lnTo>
                    <a:pt x="53" y="98"/>
                  </a:lnTo>
                  <a:lnTo>
                    <a:pt x="59" y="120"/>
                  </a:lnTo>
                  <a:lnTo>
                    <a:pt x="61" y="143"/>
                  </a:lnTo>
                  <a:lnTo>
                    <a:pt x="60" y="167"/>
                  </a:lnTo>
                  <a:close/>
                </a:path>
              </a:pathLst>
            </a:custGeom>
            <a:solidFill>
              <a:srgbClr val="005B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1" name="Freeform 1059"/>
            <p:cNvSpPr>
              <a:spLocks/>
            </p:cNvSpPr>
            <p:nvPr/>
          </p:nvSpPr>
          <p:spPr bwMode="auto">
            <a:xfrm>
              <a:off x="5387" y="3212"/>
              <a:ext cx="25" cy="42"/>
            </a:xfrm>
            <a:custGeom>
              <a:avLst/>
              <a:gdLst>
                <a:gd name="T0" fmla="*/ 7 w 49"/>
                <a:gd name="T1" fmla="*/ 2 h 83"/>
                <a:gd name="T2" fmla="*/ 7 w 49"/>
                <a:gd name="T3" fmla="*/ 4 h 83"/>
                <a:gd name="T4" fmla="*/ 6 w 49"/>
                <a:gd name="T5" fmla="*/ 6 h 83"/>
                <a:gd name="T6" fmla="*/ 6 w 49"/>
                <a:gd name="T7" fmla="*/ 9 h 83"/>
                <a:gd name="T8" fmla="*/ 5 w 49"/>
                <a:gd name="T9" fmla="*/ 11 h 83"/>
                <a:gd name="T10" fmla="*/ 5 w 49"/>
                <a:gd name="T11" fmla="*/ 10 h 83"/>
                <a:gd name="T12" fmla="*/ 4 w 49"/>
                <a:gd name="T13" fmla="*/ 10 h 83"/>
                <a:gd name="T14" fmla="*/ 3 w 49"/>
                <a:gd name="T15" fmla="*/ 9 h 83"/>
                <a:gd name="T16" fmla="*/ 2 w 49"/>
                <a:gd name="T17" fmla="*/ 8 h 83"/>
                <a:gd name="T18" fmla="*/ 2 w 49"/>
                <a:gd name="T19" fmla="*/ 7 h 83"/>
                <a:gd name="T20" fmla="*/ 1 w 49"/>
                <a:gd name="T21" fmla="*/ 6 h 83"/>
                <a:gd name="T22" fmla="*/ 1 w 49"/>
                <a:gd name="T23" fmla="*/ 5 h 83"/>
                <a:gd name="T24" fmla="*/ 0 w 49"/>
                <a:gd name="T25" fmla="*/ 5 h 83"/>
                <a:gd name="T26" fmla="*/ 1 w 49"/>
                <a:gd name="T27" fmla="*/ 3 h 83"/>
                <a:gd name="T28" fmla="*/ 1 w 49"/>
                <a:gd name="T29" fmla="*/ 2 h 83"/>
                <a:gd name="T30" fmla="*/ 2 w 49"/>
                <a:gd name="T31" fmla="*/ 1 h 83"/>
                <a:gd name="T32" fmla="*/ 4 w 49"/>
                <a:gd name="T33" fmla="*/ 1 h 83"/>
                <a:gd name="T34" fmla="*/ 4 w 49"/>
                <a:gd name="T35" fmla="*/ 0 h 83"/>
                <a:gd name="T36" fmla="*/ 5 w 49"/>
                <a:gd name="T37" fmla="*/ 0 h 83"/>
                <a:gd name="T38" fmla="*/ 6 w 49"/>
                <a:gd name="T39" fmla="*/ 1 h 83"/>
                <a:gd name="T40" fmla="*/ 7 w 49"/>
                <a:gd name="T41" fmla="*/ 2 h 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83"/>
                <a:gd name="T65" fmla="*/ 49 w 49"/>
                <a:gd name="T66" fmla="*/ 83 h 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83">
                  <a:moveTo>
                    <a:pt x="49" y="10"/>
                  </a:moveTo>
                  <a:lnTo>
                    <a:pt x="49" y="29"/>
                  </a:lnTo>
                  <a:lnTo>
                    <a:pt x="47" y="48"/>
                  </a:lnTo>
                  <a:lnTo>
                    <a:pt x="42" y="66"/>
                  </a:lnTo>
                  <a:lnTo>
                    <a:pt x="40" y="83"/>
                  </a:lnTo>
                  <a:lnTo>
                    <a:pt x="33" y="79"/>
                  </a:lnTo>
                  <a:lnTo>
                    <a:pt x="27" y="73"/>
                  </a:lnTo>
                  <a:lnTo>
                    <a:pt x="22" y="67"/>
                  </a:lnTo>
                  <a:lnTo>
                    <a:pt x="16" y="61"/>
                  </a:lnTo>
                  <a:lnTo>
                    <a:pt x="11" y="55"/>
                  </a:lnTo>
                  <a:lnTo>
                    <a:pt x="7" y="48"/>
                  </a:lnTo>
                  <a:lnTo>
                    <a:pt x="3" y="40"/>
                  </a:lnTo>
                  <a:lnTo>
                    <a:pt x="0" y="33"/>
                  </a:lnTo>
                  <a:lnTo>
                    <a:pt x="1" y="21"/>
                  </a:lnTo>
                  <a:lnTo>
                    <a:pt x="7" y="12"/>
                  </a:lnTo>
                  <a:lnTo>
                    <a:pt x="15" y="6"/>
                  </a:lnTo>
                  <a:lnTo>
                    <a:pt x="25" y="2"/>
                  </a:lnTo>
                  <a:lnTo>
                    <a:pt x="32" y="0"/>
                  </a:lnTo>
                  <a:lnTo>
                    <a:pt x="40" y="0"/>
                  </a:lnTo>
                  <a:lnTo>
                    <a:pt x="47" y="3"/>
                  </a:lnTo>
                  <a:lnTo>
                    <a:pt x="49" y="10"/>
                  </a:lnTo>
                  <a:close/>
                </a:path>
              </a:pathLst>
            </a:custGeom>
            <a:solidFill>
              <a:srgbClr val="A8FF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2" name="Freeform 1060"/>
            <p:cNvSpPr>
              <a:spLocks/>
            </p:cNvSpPr>
            <p:nvPr/>
          </p:nvSpPr>
          <p:spPr bwMode="auto">
            <a:xfrm>
              <a:off x="4713" y="3225"/>
              <a:ext cx="172" cy="265"/>
            </a:xfrm>
            <a:custGeom>
              <a:avLst/>
              <a:gdLst>
                <a:gd name="T0" fmla="*/ 15 w 343"/>
                <a:gd name="T1" fmla="*/ 21 h 530"/>
                <a:gd name="T2" fmla="*/ 17 w 343"/>
                <a:gd name="T3" fmla="*/ 23 h 530"/>
                <a:gd name="T4" fmla="*/ 18 w 343"/>
                <a:gd name="T5" fmla="*/ 26 h 530"/>
                <a:gd name="T6" fmla="*/ 20 w 343"/>
                <a:gd name="T7" fmla="*/ 29 h 530"/>
                <a:gd name="T8" fmla="*/ 21 w 343"/>
                <a:gd name="T9" fmla="*/ 31 h 530"/>
                <a:gd name="T10" fmla="*/ 23 w 343"/>
                <a:gd name="T11" fmla="*/ 34 h 530"/>
                <a:gd name="T12" fmla="*/ 24 w 343"/>
                <a:gd name="T13" fmla="*/ 37 h 530"/>
                <a:gd name="T14" fmla="*/ 26 w 343"/>
                <a:gd name="T15" fmla="*/ 39 h 530"/>
                <a:gd name="T16" fmla="*/ 27 w 343"/>
                <a:gd name="T17" fmla="*/ 42 h 530"/>
                <a:gd name="T18" fmla="*/ 29 w 343"/>
                <a:gd name="T19" fmla="*/ 44 h 530"/>
                <a:gd name="T20" fmla="*/ 31 w 343"/>
                <a:gd name="T21" fmla="*/ 47 h 530"/>
                <a:gd name="T22" fmla="*/ 32 w 343"/>
                <a:gd name="T23" fmla="*/ 49 h 530"/>
                <a:gd name="T24" fmla="*/ 34 w 343"/>
                <a:gd name="T25" fmla="*/ 52 h 530"/>
                <a:gd name="T26" fmla="*/ 36 w 343"/>
                <a:gd name="T27" fmla="*/ 54 h 530"/>
                <a:gd name="T28" fmla="*/ 38 w 343"/>
                <a:gd name="T29" fmla="*/ 56 h 530"/>
                <a:gd name="T30" fmla="*/ 41 w 343"/>
                <a:gd name="T31" fmla="*/ 59 h 530"/>
                <a:gd name="T32" fmla="*/ 43 w 343"/>
                <a:gd name="T33" fmla="*/ 61 h 530"/>
                <a:gd name="T34" fmla="*/ 33 w 343"/>
                <a:gd name="T35" fmla="*/ 67 h 530"/>
                <a:gd name="T36" fmla="*/ 31 w 343"/>
                <a:gd name="T37" fmla="*/ 65 h 530"/>
                <a:gd name="T38" fmla="*/ 31 w 343"/>
                <a:gd name="T39" fmla="*/ 64 h 530"/>
                <a:gd name="T40" fmla="*/ 30 w 343"/>
                <a:gd name="T41" fmla="*/ 63 h 530"/>
                <a:gd name="T42" fmla="*/ 30 w 343"/>
                <a:gd name="T43" fmla="*/ 61 h 530"/>
                <a:gd name="T44" fmla="*/ 29 w 343"/>
                <a:gd name="T45" fmla="*/ 60 h 530"/>
                <a:gd name="T46" fmla="*/ 29 w 343"/>
                <a:gd name="T47" fmla="*/ 58 h 530"/>
                <a:gd name="T48" fmla="*/ 28 w 343"/>
                <a:gd name="T49" fmla="*/ 57 h 530"/>
                <a:gd name="T50" fmla="*/ 28 w 343"/>
                <a:gd name="T51" fmla="*/ 56 h 530"/>
                <a:gd name="T52" fmla="*/ 26 w 343"/>
                <a:gd name="T53" fmla="*/ 52 h 530"/>
                <a:gd name="T54" fmla="*/ 24 w 343"/>
                <a:gd name="T55" fmla="*/ 49 h 530"/>
                <a:gd name="T56" fmla="*/ 22 w 343"/>
                <a:gd name="T57" fmla="*/ 45 h 530"/>
                <a:gd name="T58" fmla="*/ 20 w 343"/>
                <a:gd name="T59" fmla="*/ 42 h 530"/>
                <a:gd name="T60" fmla="*/ 19 w 343"/>
                <a:gd name="T61" fmla="*/ 39 h 530"/>
                <a:gd name="T62" fmla="*/ 17 w 343"/>
                <a:gd name="T63" fmla="*/ 35 h 530"/>
                <a:gd name="T64" fmla="*/ 15 w 343"/>
                <a:gd name="T65" fmla="*/ 32 h 530"/>
                <a:gd name="T66" fmla="*/ 13 w 343"/>
                <a:gd name="T67" fmla="*/ 28 h 530"/>
                <a:gd name="T68" fmla="*/ 12 w 343"/>
                <a:gd name="T69" fmla="*/ 25 h 530"/>
                <a:gd name="T70" fmla="*/ 10 w 343"/>
                <a:gd name="T71" fmla="*/ 21 h 530"/>
                <a:gd name="T72" fmla="*/ 8 w 343"/>
                <a:gd name="T73" fmla="*/ 18 h 530"/>
                <a:gd name="T74" fmla="*/ 6 w 343"/>
                <a:gd name="T75" fmla="*/ 15 h 530"/>
                <a:gd name="T76" fmla="*/ 5 w 343"/>
                <a:gd name="T77" fmla="*/ 11 h 530"/>
                <a:gd name="T78" fmla="*/ 3 w 343"/>
                <a:gd name="T79" fmla="*/ 7 h 530"/>
                <a:gd name="T80" fmla="*/ 2 w 343"/>
                <a:gd name="T81" fmla="*/ 4 h 530"/>
                <a:gd name="T82" fmla="*/ 0 w 343"/>
                <a:gd name="T83" fmla="*/ 0 h 530"/>
                <a:gd name="T84" fmla="*/ 3 w 343"/>
                <a:gd name="T85" fmla="*/ 3 h 530"/>
                <a:gd name="T86" fmla="*/ 5 w 343"/>
                <a:gd name="T87" fmla="*/ 5 h 530"/>
                <a:gd name="T88" fmla="*/ 6 w 343"/>
                <a:gd name="T89" fmla="*/ 8 h 530"/>
                <a:gd name="T90" fmla="*/ 8 w 343"/>
                <a:gd name="T91" fmla="*/ 10 h 530"/>
                <a:gd name="T92" fmla="*/ 10 w 343"/>
                <a:gd name="T93" fmla="*/ 13 h 530"/>
                <a:gd name="T94" fmla="*/ 11 w 343"/>
                <a:gd name="T95" fmla="*/ 16 h 530"/>
                <a:gd name="T96" fmla="*/ 13 w 343"/>
                <a:gd name="T97" fmla="*/ 18 h 530"/>
                <a:gd name="T98" fmla="*/ 15 w 343"/>
                <a:gd name="T99" fmla="*/ 21 h 53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43"/>
                <a:gd name="T151" fmla="*/ 0 h 530"/>
                <a:gd name="T152" fmla="*/ 343 w 343"/>
                <a:gd name="T153" fmla="*/ 530 h 53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43" h="530">
                  <a:moveTo>
                    <a:pt x="115" y="164"/>
                  </a:moveTo>
                  <a:lnTo>
                    <a:pt x="129" y="184"/>
                  </a:lnTo>
                  <a:lnTo>
                    <a:pt x="142" y="205"/>
                  </a:lnTo>
                  <a:lnTo>
                    <a:pt x="154" y="226"/>
                  </a:lnTo>
                  <a:lnTo>
                    <a:pt x="166" y="247"/>
                  </a:lnTo>
                  <a:lnTo>
                    <a:pt x="178" y="268"/>
                  </a:lnTo>
                  <a:lnTo>
                    <a:pt x="190" y="289"/>
                  </a:lnTo>
                  <a:lnTo>
                    <a:pt x="201" y="310"/>
                  </a:lnTo>
                  <a:lnTo>
                    <a:pt x="214" y="331"/>
                  </a:lnTo>
                  <a:lnTo>
                    <a:pt x="227" y="352"/>
                  </a:lnTo>
                  <a:lnTo>
                    <a:pt x="241" y="372"/>
                  </a:lnTo>
                  <a:lnTo>
                    <a:pt x="256" y="391"/>
                  </a:lnTo>
                  <a:lnTo>
                    <a:pt x="271" y="411"/>
                  </a:lnTo>
                  <a:lnTo>
                    <a:pt x="287" y="429"/>
                  </a:lnTo>
                  <a:lnTo>
                    <a:pt x="304" y="448"/>
                  </a:lnTo>
                  <a:lnTo>
                    <a:pt x="322" y="465"/>
                  </a:lnTo>
                  <a:lnTo>
                    <a:pt x="343" y="481"/>
                  </a:lnTo>
                  <a:lnTo>
                    <a:pt x="257" y="530"/>
                  </a:lnTo>
                  <a:lnTo>
                    <a:pt x="248" y="520"/>
                  </a:lnTo>
                  <a:lnTo>
                    <a:pt x="242" y="510"/>
                  </a:lnTo>
                  <a:lnTo>
                    <a:pt x="237" y="500"/>
                  </a:lnTo>
                  <a:lnTo>
                    <a:pt x="234" y="488"/>
                  </a:lnTo>
                  <a:lnTo>
                    <a:pt x="230" y="477"/>
                  </a:lnTo>
                  <a:lnTo>
                    <a:pt x="227" y="464"/>
                  </a:lnTo>
                  <a:lnTo>
                    <a:pt x="223" y="452"/>
                  </a:lnTo>
                  <a:lnTo>
                    <a:pt x="218" y="442"/>
                  </a:lnTo>
                  <a:lnTo>
                    <a:pt x="204" y="414"/>
                  </a:lnTo>
                  <a:lnTo>
                    <a:pt x="189" y="387"/>
                  </a:lnTo>
                  <a:lnTo>
                    <a:pt x="174" y="360"/>
                  </a:lnTo>
                  <a:lnTo>
                    <a:pt x="160" y="333"/>
                  </a:lnTo>
                  <a:lnTo>
                    <a:pt x="145" y="305"/>
                  </a:lnTo>
                  <a:lnTo>
                    <a:pt x="131" y="278"/>
                  </a:lnTo>
                  <a:lnTo>
                    <a:pt x="116" y="251"/>
                  </a:lnTo>
                  <a:lnTo>
                    <a:pt x="102" y="223"/>
                  </a:lnTo>
                  <a:lnTo>
                    <a:pt x="89" y="196"/>
                  </a:lnTo>
                  <a:lnTo>
                    <a:pt x="75" y="168"/>
                  </a:lnTo>
                  <a:lnTo>
                    <a:pt x="61" y="140"/>
                  </a:lnTo>
                  <a:lnTo>
                    <a:pt x="48" y="113"/>
                  </a:lnTo>
                  <a:lnTo>
                    <a:pt x="36" y="85"/>
                  </a:lnTo>
                  <a:lnTo>
                    <a:pt x="23" y="56"/>
                  </a:lnTo>
                  <a:lnTo>
                    <a:pt x="11" y="29"/>
                  </a:lnTo>
                  <a:lnTo>
                    <a:pt x="0" y="0"/>
                  </a:lnTo>
                  <a:lnTo>
                    <a:pt x="18" y="19"/>
                  </a:lnTo>
                  <a:lnTo>
                    <a:pt x="34" y="39"/>
                  </a:lnTo>
                  <a:lnTo>
                    <a:pt x="48" y="60"/>
                  </a:lnTo>
                  <a:lnTo>
                    <a:pt x="61" y="80"/>
                  </a:lnTo>
                  <a:lnTo>
                    <a:pt x="74" y="102"/>
                  </a:lnTo>
                  <a:lnTo>
                    <a:pt x="86" y="123"/>
                  </a:lnTo>
                  <a:lnTo>
                    <a:pt x="100" y="144"/>
                  </a:lnTo>
                  <a:lnTo>
                    <a:pt x="115" y="16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3" name="Freeform 1061"/>
            <p:cNvSpPr>
              <a:spLocks/>
            </p:cNvSpPr>
            <p:nvPr/>
          </p:nvSpPr>
          <p:spPr bwMode="auto">
            <a:xfrm>
              <a:off x="4201" y="3224"/>
              <a:ext cx="465" cy="168"/>
            </a:xfrm>
            <a:custGeom>
              <a:avLst/>
              <a:gdLst>
                <a:gd name="T0" fmla="*/ 53 w 928"/>
                <a:gd name="T1" fmla="*/ 12 h 337"/>
                <a:gd name="T2" fmla="*/ 59 w 928"/>
                <a:gd name="T3" fmla="*/ 11 h 337"/>
                <a:gd name="T4" fmla="*/ 66 w 928"/>
                <a:gd name="T5" fmla="*/ 10 h 337"/>
                <a:gd name="T6" fmla="*/ 72 w 928"/>
                <a:gd name="T7" fmla="*/ 12 h 337"/>
                <a:gd name="T8" fmla="*/ 77 w 928"/>
                <a:gd name="T9" fmla="*/ 17 h 337"/>
                <a:gd name="T10" fmla="*/ 82 w 928"/>
                <a:gd name="T11" fmla="*/ 22 h 337"/>
                <a:gd name="T12" fmla="*/ 89 w 928"/>
                <a:gd name="T13" fmla="*/ 21 h 337"/>
                <a:gd name="T14" fmla="*/ 96 w 928"/>
                <a:gd name="T15" fmla="*/ 22 h 337"/>
                <a:gd name="T16" fmla="*/ 103 w 928"/>
                <a:gd name="T17" fmla="*/ 24 h 337"/>
                <a:gd name="T18" fmla="*/ 109 w 928"/>
                <a:gd name="T19" fmla="*/ 28 h 337"/>
                <a:gd name="T20" fmla="*/ 113 w 928"/>
                <a:gd name="T21" fmla="*/ 29 h 337"/>
                <a:gd name="T22" fmla="*/ 116 w 928"/>
                <a:gd name="T23" fmla="*/ 30 h 337"/>
                <a:gd name="T24" fmla="*/ 114 w 928"/>
                <a:gd name="T25" fmla="*/ 35 h 337"/>
                <a:gd name="T26" fmla="*/ 107 w 928"/>
                <a:gd name="T27" fmla="*/ 36 h 337"/>
                <a:gd name="T28" fmla="*/ 99 w 928"/>
                <a:gd name="T29" fmla="*/ 35 h 337"/>
                <a:gd name="T30" fmla="*/ 92 w 928"/>
                <a:gd name="T31" fmla="*/ 34 h 337"/>
                <a:gd name="T32" fmla="*/ 84 w 928"/>
                <a:gd name="T33" fmla="*/ 37 h 337"/>
                <a:gd name="T34" fmla="*/ 77 w 928"/>
                <a:gd name="T35" fmla="*/ 40 h 337"/>
                <a:gd name="T36" fmla="*/ 70 w 928"/>
                <a:gd name="T37" fmla="*/ 42 h 337"/>
                <a:gd name="T38" fmla="*/ 63 w 928"/>
                <a:gd name="T39" fmla="*/ 41 h 337"/>
                <a:gd name="T40" fmla="*/ 55 w 928"/>
                <a:gd name="T41" fmla="*/ 37 h 337"/>
                <a:gd name="T42" fmla="*/ 47 w 928"/>
                <a:gd name="T43" fmla="*/ 34 h 337"/>
                <a:gd name="T44" fmla="*/ 37 w 928"/>
                <a:gd name="T45" fmla="*/ 34 h 337"/>
                <a:gd name="T46" fmla="*/ 28 w 928"/>
                <a:gd name="T47" fmla="*/ 36 h 337"/>
                <a:gd name="T48" fmla="*/ 18 w 928"/>
                <a:gd name="T49" fmla="*/ 38 h 337"/>
                <a:gd name="T50" fmla="*/ 8 w 928"/>
                <a:gd name="T51" fmla="*/ 37 h 337"/>
                <a:gd name="T52" fmla="*/ 7 w 928"/>
                <a:gd name="T53" fmla="*/ 32 h 337"/>
                <a:gd name="T54" fmla="*/ 18 w 928"/>
                <a:gd name="T55" fmla="*/ 33 h 337"/>
                <a:gd name="T56" fmla="*/ 29 w 928"/>
                <a:gd name="T57" fmla="*/ 31 h 337"/>
                <a:gd name="T58" fmla="*/ 41 w 928"/>
                <a:gd name="T59" fmla="*/ 29 h 337"/>
                <a:gd name="T60" fmla="*/ 52 w 928"/>
                <a:gd name="T61" fmla="*/ 29 h 337"/>
                <a:gd name="T62" fmla="*/ 63 w 928"/>
                <a:gd name="T63" fmla="*/ 34 h 337"/>
                <a:gd name="T64" fmla="*/ 75 w 928"/>
                <a:gd name="T65" fmla="*/ 34 h 337"/>
                <a:gd name="T66" fmla="*/ 84 w 928"/>
                <a:gd name="T67" fmla="*/ 33 h 337"/>
                <a:gd name="T68" fmla="*/ 89 w 928"/>
                <a:gd name="T69" fmla="*/ 30 h 337"/>
                <a:gd name="T70" fmla="*/ 81 w 928"/>
                <a:gd name="T71" fmla="*/ 30 h 337"/>
                <a:gd name="T72" fmla="*/ 74 w 928"/>
                <a:gd name="T73" fmla="*/ 28 h 337"/>
                <a:gd name="T74" fmla="*/ 67 w 928"/>
                <a:gd name="T75" fmla="*/ 24 h 337"/>
                <a:gd name="T76" fmla="*/ 59 w 928"/>
                <a:gd name="T77" fmla="*/ 21 h 337"/>
                <a:gd name="T78" fmla="*/ 48 w 928"/>
                <a:gd name="T79" fmla="*/ 20 h 337"/>
                <a:gd name="T80" fmla="*/ 40 w 928"/>
                <a:gd name="T81" fmla="*/ 16 h 337"/>
                <a:gd name="T82" fmla="*/ 36 w 928"/>
                <a:gd name="T83" fmla="*/ 12 h 337"/>
                <a:gd name="T84" fmla="*/ 32 w 928"/>
                <a:gd name="T85" fmla="*/ 12 h 337"/>
                <a:gd name="T86" fmla="*/ 36 w 928"/>
                <a:gd name="T87" fmla="*/ 17 h 337"/>
                <a:gd name="T88" fmla="*/ 36 w 928"/>
                <a:gd name="T89" fmla="*/ 21 h 337"/>
                <a:gd name="T90" fmla="*/ 27 w 928"/>
                <a:gd name="T91" fmla="*/ 16 h 337"/>
                <a:gd name="T92" fmla="*/ 21 w 928"/>
                <a:gd name="T93" fmla="*/ 14 h 337"/>
                <a:gd name="T94" fmla="*/ 25 w 928"/>
                <a:gd name="T95" fmla="*/ 19 h 337"/>
                <a:gd name="T96" fmla="*/ 25 w 928"/>
                <a:gd name="T97" fmla="*/ 23 h 337"/>
                <a:gd name="T98" fmla="*/ 15 w 928"/>
                <a:gd name="T99" fmla="*/ 19 h 337"/>
                <a:gd name="T100" fmla="*/ 8 w 928"/>
                <a:gd name="T101" fmla="*/ 16 h 337"/>
                <a:gd name="T102" fmla="*/ 13 w 928"/>
                <a:gd name="T103" fmla="*/ 22 h 337"/>
                <a:gd name="T104" fmla="*/ 17 w 928"/>
                <a:gd name="T105" fmla="*/ 27 h 337"/>
                <a:gd name="T106" fmla="*/ 14 w 928"/>
                <a:gd name="T107" fmla="*/ 27 h 337"/>
                <a:gd name="T108" fmla="*/ 10 w 928"/>
                <a:gd name="T109" fmla="*/ 25 h 337"/>
                <a:gd name="T110" fmla="*/ 5 w 928"/>
                <a:gd name="T111" fmla="*/ 19 h 337"/>
                <a:gd name="T112" fmla="*/ 1 w 928"/>
                <a:gd name="T113" fmla="*/ 15 h 337"/>
                <a:gd name="T114" fmla="*/ 3 w 928"/>
                <a:gd name="T115" fmla="*/ 10 h 337"/>
                <a:gd name="T116" fmla="*/ 9 w 928"/>
                <a:gd name="T117" fmla="*/ 5 h 337"/>
                <a:gd name="T118" fmla="*/ 16 w 928"/>
                <a:gd name="T119" fmla="*/ 1 h 337"/>
                <a:gd name="T120" fmla="*/ 23 w 928"/>
                <a:gd name="T121" fmla="*/ 0 h 337"/>
                <a:gd name="T122" fmla="*/ 32 w 928"/>
                <a:gd name="T123" fmla="*/ 2 h 337"/>
                <a:gd name="T124" fmla="*/ 41 w 928"/>
                <a:gd name="T125" fmla="*/ 9 h 3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28"/>
                <a:gd name="T190" fmla="*/ 0 h 337"/>
                <a:gd name="T191" fmla="*/ 928 w 928"/>
                <a:gd name="T192" fmla="*/ 337 h 3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28" h="337">
                  <a:moveTo>
                    <a:pt x="380" y="102"/>
                  </a:moveTo>
                  <a:lnTo>
                    <a:pt x="393" y="102"/>
                  </a:lnTo>
                  <a:lnTo>
                    <a:pt x="405" y="102"/>
                  </a:lnTo>
                  <a:lnTo>
                    <a:pt x="419" y="101"/>
                  </a:lnTo>
                  <a:lnTo>
                    <a:pt x="432" y="98"/>
                  </a:lnTo>
                  <a:lnTo>
                    <a:pt x="444" y="96"/>
                  </a:lnTo>
                  <a:lnTo>
                    <a:pt x="457" y="93"/>
                  </a:lnTo>
                  <a:lnTo>
                    <a:pt x="471" y="90"/>
                  </a:lnTo>
                  <a:lnTo>
                    <a:pt x="484" y="88"/>
                  </a:lnTo>
                  <a:lnTo>
                    <a:pt x="496" y="86"/>
                  </a:lnTo>
                  <a:lnTo>
                    <a:pt x="509" y="86"/>
                  </a:lnTo>
                  <a:lnTo>
                    <a:pt x="522" y="86"/>
                  </a:lnTo>
                  <a:lnTo>
                    <a:pt x="533" y="87"/>
                  </a:lnTo>
                  <a:lnTo>
                    <a:pt x="546" y="89"/>
                  </a:lnTo>
                  <a:lnTo>
                    <a:pt x="557" y="94"/>
                  </a:lnTo>
                  <a:lnTo>
                    <a:pt x="568" y="101"/>
                  </a:lnTo>
                  <a:lnTo>
                    <a:pt x="579" y="109"/>
                  </a:lnTo>
                  <a:lnTo>
                    <a:pt x="591" y="118"/>
                  </a:lnTo>
                  <a:lnTo>
                    <a:pt x="600" y="129"/>
                  </a:lnTo>
                  <a:lnTo>
                    <a:pt x="610" y="141"/>
                  </a:lnTo>
                  <a:lnTo>
                    <a:pt x="620" y="151"/>
                  </a:lnTo>
                  <a:lnTo>
                    <a:pt x="629" y="162"/>
                  </a:lnTo>
                  <a:lnTo>
                    <a:pt x="639" y="171"/>
                  </a:lnTo>
                  <a:lnTo>
                    <a:pt x="651" y="178"/>
                  </a:lnTo>
                  <a:lnTo>
                    <a:pt x="663" y="182"/>
                  </a:lnTo>
                  <a:lnTo>
                    <a:pt x="678" y="178"/>
                  </a:lnTo>
                  <a:lnTo>
                    <a:pt x="692" y="173"/>
                  </a:lnTo>
                  <a:lnTo>
                    <a:pt x="707" y="171"/>
                  </a:lnTo>
                  <a:lnTo>
                    <a:pt x="722" y="171"/>
                  </a:lnTo>
                  <a:lnTo>
                    <a:pt x="736" y="171"/>
                  </a:lnTo>
                  <a:lnTo>
                    <a:pt x="751" y="172"/>
                  </a:lnTo>
                  <a:lnTo>
                    <a:pt x="765" y="176"/>
                  </a:lnTo>
                  <a:lnTo>
                    <a:pt x="780" y="179"/>
                  </a:lnTo>
                  <a:lnTo>
                    <a:pt x="792" y="184"/>
                  </a:lnTo>
                  <a:lnTo>
                    <a:pt x="806" y="189"/>
                  </a:lnTo>
                  <a:lnTo>
                    <a:pt x="820" y="195"/>
                  </a:lnTo>
                  <a:lnTo>
                    <a:pt x="833" y="203"/>
                  </a:lnTo>
                  <a:lnTo>
                    <a:pt x="844" y="211"/>
                  </a:lnTo>
                  <a:lnTo>
                    <a:pt x="856" y="219"/>
                  </a:lnTo>
                  <a:lnTo>
                    <a:pt x="867" y="229"/>
                  </a:lnTo>
                  <a:lnTo>
                    <a:pt x="878" y="239"/>
                  </a:lnTo>
                  <a:lnTo>
                    <a:pt x="884" y="239"/>
                  </a:lnTo>
                  <a:lnTo>
                    <a:pt x="891" y="239"/>
                  </a:lnTo>
                  <a:lnTo>
                    <a:pt x="898" y="239"/>
                  </a:lnTo>
                  <a:lnTo>
                    <a:pt x="905" y="239"/>
                  </a:lnTo>
                  <a:lnTo>
                    <a:pt x="911" y="240"/>
                  </a:lnTo>
                  <a:lnTo>
                    <a:pt x="917" y="241"/>
                  </a:lnTo>
                  <a:lnTo>
                    <a:pt x="922" y="243"/>
                  </a:lnTo>
                  <a:lnTo>
                    <a:pt x="928" y="247"/>
                  </a:lnTo>
                  <a:lnTo>
                    <a:pt x="928" y="256"/>
                  </a:lnTo>
                  <a:lnTo>
                    <a:pt x="917" y="271"/>
                  </a:lnTo>
                  <a:lnTo>
                    <a:pt x="904" y="283"/>
                  </a:lnTo>
                  <a:lnTo>
                    <a:pt x="890" y="290"/>
                  </a:lnTo>
                  <a:lnTo>
                    <a:pt x="878" y="294"/>
                  </a:lnTo>
                  <a:lnTo>
                    <a:pt x="863" y="295"/>
                  </a:lnTo>
                  <a:lnTo>
                    <a:pt x="849" y="295"/>
                  </a:lnTo>
                  <a:lnTo>
                    <a:pt x="834" y="293"/>
                  </a:lnTo>
                  <a:lnTo>
                    <a:pt x="819" y="290"/>
                  </a:lnTo>
                  <a:lnTo>
                    <a:pt x="804" y="285"/>
                  </a:lnTo>
                  <a:lnTo>
                    <a:pt x="789" y="281"/>
                  </a:lnTo>
                  <a:lnTo>
                    <a:pt x="774" y="278"/>
                  </a:lnTo>
                  <a:lnTo>
                    <a:pt x="758" y="276"/>
                  </a:lnTo>
                  <a:lnTo>
                    <a:pt x="743" y="275"/>
                  </a:lnTo>
                  <a:lnTo>
                    <a:pt x="728" y="277"/>
                  </a:lnTo>
                  <a:lnTo>
                    <a:pt x="713" y="281"/>
                  </a:lnTo>
                  <a:lnTo>
                    <a:pt x="698" y="288"/>
                  </a:lnTo>
                  <a:lnTo>
                    <a:pt x="684" y="293"/>
                  </a:lnTo>
                  <a:lnTo>
                    <a:pt x="671" y="299"/>
                  </a:lnTo>
                  <a:lnTo>
                    <a:pt x="658" y="305"/>
                  </a:lnTo>
                  <a:lnTo>
                    <a:pt x="644" y="310"/>
                  </a:lnTo>
                  <a:lnTo>
                    <a:pt x="630" y="315"/>
                  </a:lnTo>
                  <a:lnTo>
                    <a:pt x="615" y="321"/>
                  </a:lnTo>
                  <a:lnTo>
                    <a:pt x="601" y="325"/>
                  </a:lnTo>
                  <a:lnTo>
                    <a:pt x="587" y="330"/>
                  </a:lnTo>
                  <a:lnTo>
                    <a:pt x="572" y="332"/>
                  </a:lnTo>
                  <a:lnTo>
                    <a:pt x="557" y="336"/>
                  </a:lnTo>
                  <a:lnTo>
                    <a:pt x="543" y="337"/>
                  </a:lnTo>
                  <a:lnTo>
                    <a:pt x="529" y="336"/>
                  </a:lnTo>
                  <a:lnTo>
                    <a:pt x="514" y="334"/>
                  </a:lnTo>
                  <a:lnTo>
                    <a:pt x="500" y="331"/>
                  </a:lnTo>
                  <a:lnTo>
                    <a:pt x="485" y="326"/>
                  </a:lnTo>
                  <a:lnTo>
                    <a:pt x="470" y="320"/>
                  </a:lnTo>
                  <a:lnTo>
                    <a:pt x="455" y="308"/>
                  </a:lnTo>
                  <a:lnTo>
                    <a:pt x="440" y="298"/>
                  </a:lnTo>
                  <a:lnTo>
                    <a:pt x="423" y="291"/>
                  </a:lnTo>
                  <a:lnTo>
                    <a:pt x="405" y="284"/>
                  </a:lnTo>
                  <a:lnTo>
                    <a:pt x="388" y="280"/>
                  </a:lnTo>
                  <a:lnTo>
                    <a:pt x="370" y="277"/>
                  </a:lnTo>
                  <a:lnTo>
                    <a:pt x="350" y="276"/>
                  </a:lnTo>
                  <a:lnTo>
                    <a:pt x="332" y="276"/>
                  </a:lnTo>
                  <a:lnTo>
                    <a:pt x="312" y="276"/>
                  </a:lnTo>
                  <a:lnTo>
                    <a:pt x="292" y="278"/>
                  </a:lnTo>
                  <a:lnTo>
                    <a:pt x="274" y="280"/>
                  </a:lnTo>
                  <a:lnTo>
                    <a:pt x="254" y="284"/>
                  </a:lnTo>
                  <a:lnTo>
                    <a:pt x="236" y="287"/>
                  </a:lnTo>
                  <a:lnTo>
                    <a:pt x="217" y="291"/>
                  </a:lnTo>
                  <a:lnTo>
                    <a:pt x="200" y="295"/>
                  </a:lnTo>
                  <a:lnTo>
                    <a:pt x="183" y="299"/>
                  </a:lnTo>
                  <a:lnTo>
                    <a:pt x="163" y="302"/>
                  </a:lnTo>
                  <a:lnTo>
                    <a:pt x="144" y="306"/>
                  </a:lnTo>
                  <a:lnTo>
                    <a:pt x="123" y="307"/>
                  </a:lnTo>
                  <a:lnTo>
                    <a:pt x="102" y="308"/>
                  </a:lnTo>
                  <a:lnTo>
                    <a:pt x="82" y="307"/>
                  </a:lnTo>
                  <a:lnTo>
                    <a:pt x="62" y="303"/>
                  </a:lnTo>
                  <a:lnTo>
                    <a:pt x="44" y="298"/>
                  </a:lnTo>
                  <a:lnTo>
                    <a:pt x="27" y="288"/>
                  </a:lnTo>
                  <a:lnTo>
                    <a:pt x="27" y="257"/>
                  </a:lnTo>
                  <a:lnTo>
                    <a:pt x="50" y="263"/>
                  </a:lnTo>
                  <a:lnTo>
                    <a:pt x="75" y="268"/>
                  </a:lnTo>
                  <a:lnTo>
                    <a:pt x="98" y="269"/>
                  </a:lnTo>
                  <a:lnTo>
                    <a:pt x="121" y="269"/>
                  </a:lnTo>
                  <a:lnTo>
                    <a:pt x="143" y="268"/>
                  </a:lnTo>
                  <a:lnTo>
                    <a:pt x="166" y="264"/>
                  </a:lnTo>
                  <a:lnTo>
                    <a:pt x="188" y="261"/>
                  </a:lnTo>
                  <a:lnTo>
                    <a:pt x="211" y="256"/>
                  </a:lnTo>
                  <a:lnTo>
                    <a:pt x="232" y="252"/>
                  </a:lnTo>
                  <a:lnTo>
                    <a:pt x="254" y="247"/>
                  </a:lnTo>
                  <a:lnTo>
                    <a:pt x="277" y="242"/>
                  </a:lnTo>
                  <a:lnTo>
                    <a:pt x="299" y="238"/>
                  </a:lnTo>
                  <a:lnTo>
                    <a:pt x="322" y="235"/>
                  </a:lnTo>
                  <a:lnTo>
                    <a:pt x="344" y="233"/>
                  </a:lnTo>
                  <a:lnTo>
                    <a:pt x="367" y="232"/>
                  </a:lnTo>
                  <a:lnTo>
                    <a:pt x="390" y="233"/>
                  </a:lnTo>
                  <a:lnTo>
                    <a:pt x="413" y="239"/>
                  </a:lnTo>
                  <a:lnTo>
                    <a:pt x="435" y="247"/>
                  </a:lnTo>
                  <a:lnTo>
                    <a:pt x="457" y="256"/>
                  </a:lnTo>
                  <a:lnTo>
                    <a:pt x="479" y="267"/>
                  </a:lnTo>
                  <a:lnTo>
                    <a:pt x="501" y="276"/>
                  </a:lnTo>
                  <a:lnTo>
                    <a:pt x="523" y="281"/>
                  </a:lnTo>
                  <a:lnTo>
                    <a:pt x="547" y="284"/>
                  </a:lnTo>
                  <a:lnTo>
                    <a:pt x="573" y="280"/>
                  </a:lnTo>
                  <a:lnTo>
                    <a:pt x="593" y="278"/>
                  </a:lnTo>
                  <a:lnTo>
                    <a:pt x="613" y="276"/>
                  </a:lnTo>
                  <a:lnTo>
                    <a:pt x="632" y="273"/>
                  </a:lnTo>
                  <a:lnTo>
                    <a:pt x="652" y="270"/>
                  </a:lnTo>
                  <a:lnTo>
                    <a:pt x="670" y="265"/>
                  </a:lnTo>
                  <a:lnTo>
                    <a:pt x="689" y="260"/>
                  </a:lnTo>
                  <a:lnTo>
                    <a:pt x="706" y="252"/>
                  </a:lnTo>
                  <a:lnTo>
                    <a:pt x="722" y="241"/>
                  </a:lnTo>
                  <a:lnTo>
                    <a:pt x="706" y="246"/>
                  </a:lnTo>
                  <a:lnTo>
                    <a:pt x="690" y="248"/>
                  </a:lnTo>
                  <a:lnTo>
                    <a:pt x="675" y="248"/>
                  </a:lnTo>
                  <a:lnTo>
                    <a:pt x="660" y="247"/>
                  </a:lnTo>
                  <a:lnTo>
                    <a:pt x="645" y="245"/>
                  </a:lnTo>
                  <a:lnTo>
                    <a:pt x="630" y="240"/>
                  </a:lnTo>
                  <a:lnTo>
                    <a:pt x="615" y="235"/>
                  </a:lnTo>
                  <a:lnTo>
                    <a:pt x="601" y="230"/>
                  </a:lnTo>
                  <a:lnTo>
                    <a:pt x="587" y="224"/>
                  </a:lnTo>
                  <a:lnTo>
                    <a:pt x="573" y="217"/>
                  </a:lnTo>
                  <a:lnTo>
                    <a:pt x="560" y="210"/>
                  </a:lnTo>
                  <a:lnTo>
                    <a:pt x="546" y="202"/>
                  </a:lnTo>
                  <a:lnTo>
                    <a:pt x="532" y="195"/>
                  </a:lnTo>
                  <a:lnTo>
                    <a:pt x="518" y="188"/>
                  </a:lnTo>
                  <a:lnTo>
                    <a:pt x="504" y="181"/>
                  </a:lnTo>
                  <a:lnTo>
                    <a:pt x="490" y="176"/>
                  </a:lnTo>
                  <a:lnTo>
                    <a:pt x="470" y="171"/>
                  </a:lnTo>
                  <a:lnTo>
                    <a:pt x="448" y="169"/>
                  </a:lnTo>
                  <a:lnTo>
                    <a:pt x="426" y="166"/>
                  </a:lnTo>
                  <a:lnTo>
                    <a:pt x="404" y="164"/>
                  </a:lnTo>
                  <a:lnTo>
                    <a:pt x="383" y="161"/>
                  </a:lnTo>
                  <a:lnTo>
                    <a:pt x="363" y="155"/>
                  </a:lnTo>
                  <a:lnTo>
                    <a:pt x="344" y="147"/>
                  </a:lnTo>
                  <a:lnTo>
                    <a:pt x="327" y="135"/>
                  </a:lnTo>
                  <a:lnTo>
                    <a:pt x="318" y="128"/>
                  </a:lnTo>
                  <a:lnTo>
                    <a:pt x="308" y="121"/>
                  </a:lnTo>
                  <a:lnTo>
                    <a:pt x="299" y="114"/>
                  </a:lnTo>
                  <a:lnTo>
                    <a:pt x="290" y="108"/>
                  </a:lnTo>
                  <a:lnTo>
                    <a:pt x="281" y="101"/>
                  </a:lnTo>
                  <a:lnTo>
                    <a:pt x="270" y="95"/>
                  </a:lnTo>
                  <a:lnTo>
                    <a:pt x="261" y="89"/>
                  </a:lnTo>
                  <a:lnTo>
                    <a:pt x="251" y="85"/>
                  </a:lnTo>
                  <a:lnTo>
                    <a:pt x="254" y="96"/>
                  </a:lnTo>
                  <a:lnTo>
                    <a:pt x="259" y="106"/>
                  </a:lnTo>
                  <a:lnTo>
                    <a:pt x="266" y="118"/>
                  </a:lnTo>
                  <a:lnTo>
                    <a:pt x="273" y="128"/>
                  </a:lnTo>
                  <a:lnTo>
                    <a:pt x="281" y="139"/>
                  </a:lnTo>
                  <a:lnTo>
                    <a:pt x="289" y="149"/>
                  </a:lnTo>
                  <a:lnTo>
                    <a:pt x="297" y="159"/>
                  </a:lnTo>
                  <a:lnTo>
                    <a:pt x="304" y="170"/>
                  </a:lnTo>
                  <a:lnTo>
                    <a:pt x="284" y="171"/>
                  </a:lnTo>
                  <a:lnTo>
                    <a:pt x="266" y="167"/>
                  </a:lnTo>
                  <a:lnTo>
                    <a:pt x="249" y="159"/>
                  </a:lnTo>
                  <a:lnTo>
                    <a:pt x="231" y="148"/>
                  </a:lnTo>
                  <a:lnTo>
                    <a:pt x="214" y="135"/>
                  </a:lnTo>
                  <a:lnTo>
                    <a:pt x="197" y="123"/>
                  </a:lnTo>
                  <a:lnTo>
                    <a:pt x="179" y="111"/>
                  </a:lnTo>
                  <a:lnTo>
                    <a:pt x="162" y="101"/>
                  </a:lnTo>
                  <a:lnTo>
                    <a:pt x="166" y="112"/>
                  </a:lnTo>
                  <a:lnTo>
                    <a:pt x="171" y="123"/>
                  </a:lnTo>
                  <a:lnTo>
                    <a:pt x="179" y="133"/>
                  </a:lnTo>
                  <a:lnTo>
                    <a:pt x="188" y="142"/>
                  </a:lnTo>
                  <a:lnTo>
                    <a:pt x="197" y="153"/>
                  </a:lnTo>
                  <a:lnTo>
                    <a:pt x="205" y="163"/>
                  </a:lnTo>
                  <a:lnTo>
                    <a:pt x="212" y="173"/>
                  </a:lnTo>
                  <a:lnTo>
                    <a:pt x="217" y="185"/>
                  </a:lnTo>
                  <a:lnTo>
                    <a:pt x="196" y="184"/>
                  </a:lnTo>
                  <a:lnTo>
                    <a:pt x="175" y="179"/>
                  </a:lnTo>
                  <a:lnTo>
                    <a:pt x="154" y="172"/>
                  </a:lnTo>
                  <a:lnTo>
                    <a:pt x="135" y="164"/>
                  </a:lnTo>
                  <a:lnTo>
                    <a:pt x="116" y="154"/>
                  </a:lnTo>
                  <a:lnTo>
                    <a:pt x="97" y="142"/>
                  </a:lnTo>
                  <a:lnTo>
                    <a:pt x="78" y="131"/>
                  </a:lnTo>
                  <a:lnTo>
                    <a:pt x="60" y="119"/>
                  </a:lnTo>
                  <a:lnTo>
                    <a:pt x="63" y="133"/>
                  </a:lnTo>
                  <a:lnTo>
                    <a:pt x="70" y="146"/>
                  </a:lnTo>
                  <a:lnTo>
                    <a:pt x="79" y="158"/>
                  </a:lnTo>
                  <a:lnTo>
                    <a:pt x="90" y="171"/>
                  </a:lnTo>
                  <a:lnTo>
                    <a:pt x="101" y="182"/>
                  </a:lnTo>
                  <a:lnTo>
                    <a:pt x="113" y="194"/>
                  </a:lnTo>
                  <a:lnTo>
                    <a:pt x="125" y="203"/>
                  </a:lnTo>
                  <a:lnTo>
                    <a:pt x="138" y="211"/>
                  </a:lnTo>
                  <a:lnTo>
                    <a:pt x="133" y="216"/>
                  </a:lnTo>
                  <a:lnTo>
                    <a:pt x="129" y="218"/>
                  </a:lnTo>
                  <a:lnTo>
                    <a:pt x="122" y="218"/>
                  </a:lnTo>
                  <a:lnTo>
                    <a:pt x="116" y="218"/>
                  </a:lnTo>
                  <a:lnTo>
                    <a:pt x="109" y="217"/>
                  </a:lnTo>
                  <a:lnTo>
                    <a:pt x="103" y="215"/>
                  </a:lnTo>
                  <a:lnTo>
                    <a:pt x="98" y="212"/>
                  </a:lnTo>
                  <a:lnTo>
                    <a:pt x="92" y="210"/>
                  </a:lnTo>
                  <a:lnTo>
                    <a:pt x="80" y="201"/>
                  </a:lnTo>
                  <a:lnTo>
                    <a:pt x="69" y="192"/>
                  </a:lnTo>
                  <a:lnTo>
                    <a:pt x="60" y="180"/>
                  </a:lnTo>
                  <a:lnTo>
                    <a:pt x="49" y="169"/>
                  </a:lnTo>
                  <a:lnTo>
                    <a:pt x="40" y="157"/>
                  </a:lnTo>
                  <a:lnTo>
                    <a:pt x="30" y="146"/>
                  </a:lnTo>
                  <a:lnTo>
                    <a:pt x="19" y="136"/>
                  </a:lnTo>
                  <a:lnTo>
                    <a:pt x="7" y="127"/>
                  </a:lnTo>
                  <a:lnTo>
                    <a:pt x="1" y="120"/>
                  </a:lnTo>
                  <a:lnTo>
                    <a:pt x="0" y="111"/>
                  </a:lnTo>
                  <a:lnTo>
                    <a:pt x="2" y="103"/>
                  </a:lnTo>
                  <a:lnTo>
                    <a:pt x="7" y="96"/>
                  </a:lnTo>
                  <a:lnTo>
                    <a:pt x="19" y="86"/>
                  </a:lnTo>
                  <a:lnTo>
                    <a:pt x="32" y="75"/>
                  </a:lnTo>
                  <a:lnTo>
                    <a:pt x="45" y="66"/>
                  </a:lnTo>
                  <a:lnTo>
                    <a:pt x="57" y="56"/>
                  </a:lnTo>
                  <a:lnTo>
                    <a:pt x="70" y="47"/>
                  </a:lnTo>
                  <a:lnTo>
                    <a:pt x="84" y="37"/>
                  </a:lnTo>
                  <a:lnTo>
                    <a:pt x="98" y="29"/>
                  </a:lnTo>
                  <a:lnTo>
                    <a:pt x="111" y="21"/>
                  </a:lnTo>
                  <a:lnTo>
                    <a:pt x="125" y="14"/>
                  </a:lnTo>
                  <a:lnTo>
                    <a:pt x="139" y="10"/>
                  </a:lnTo>
                  <a:lnTo>
                    <a:pt x="154" y="5"/>
                  </a:lnTo>
                  <a:lnTo>
                    <a:pt x="169" y="2"/>
                  </a:lnTo>
                  <a:lnTo>
                    <a:pt x="184" y="0"/>
                  </a:lnTo>
                  <a:lnTo>
                    <a:pt x="200" y="2"/>
                  </a:lnTo>
                  <a:lnTo>
                    <a:pt x="216" y="3"/>
                  </a:lnTo>
                  <a:lnTo>
                    <a:pt x="232" y="7"/>
                  </a:lnTo>
                  <a:lnTo>
                    <a:pt x="252" y="17"/>
                  </a:lnTo>
                  <a:lnTo>
                    <a:pt x="269" y="29"/>
                  </a:lnTo>
                  <a:lnTo>
                    <a:pt x="287" y="44"/>
                  </a:lnTo>
                  <a:lnTo>
                    <a:pt x="304" y="60"/>
                  </a:lnTo>
                  <a:lnTo>
                    <a:pt x="321" y="75"/>
                  </a:lnTo>
                  <a:lnTo>
                    <a:pt x="338" y="88"/>
                  </a:lnTo>
                  <a:lnTo>
                    <a:pt x="358" y="97"/>
                  </a:lnTo>
                  <a:lnTo>
                    <a:pt x="380" y="1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4" name="Freeform 1062"/>
            <p:cNvSpPr>
              <a:spLocks/>
            </p:cNvSpPr>
            <p:nvPr/>
          </p:nvSpPr>
          <p:spPr bwMode="auto">
            <a:xfrm>
              <a:off x="5475" y="3254"/>
              <a:ext cx="18" cy="39"/>
            </a:xfrm>
            <a:custGeom>
              <a:avLst/>
              <a:gdLst>
                <a:gd name="T0" fmla="*/ 4 w 34"/>
                <a:gd name="T1" fmla="*/ 9 h 78"/>
                <a:gd name="T2" fmla="*/ 4 w 34"/>
                <a:gd name="T3" fmla="*/ 10 h 78"/>
                <a:gd name="T4" fmla="*/ 3 w 34"/>
                <a:gd name="T5" fmla="*/ 10 h 78"/>
                <a:gd name="T6" fmla="*/ 3 w 34"/>
                <a:gd name="T7" fmla="*/ 10 h 78"/>
                <a:gd name="T8" fmla="*/ 2 w 34"/>
                <a:gd name="T9" fmla="*/ 10 h 78"/>
                <a:gd name="T10" fmla="*/ 1 w 34"/>
                <a:gd name="T11" fmla="*/ 8 h 78"/>
                <a:gd name="T12" fmla="*/ 1 w 34"/>
                <a:gd name="T13" fmla="*/ 7 h 78"/>
                <a:gd name="T14" fmla="*/ 0 w 34"/>
                <a:gd name="T15" fmla="*/ 5 h 78"/>
                <a:gd name="T16" fmla="*/ 1 w 34"/>
                <a:gd name="T17" fmla="*/ 3 h 78"/>
                <a:gd name="T18" fmla="*/ 2 w 34"/>
                <a:gd name="T19" fmla="*/ 0 h 78"/>
                <a:gd name="T20" fmla="*/ 4 w 34"/>
                <a:gd name="T21" fmla="*/ 2 h 78"/>
                <a:gd name="T22" fmla="*/ 5 w 34"/>
                <a:gd name="T23" fmla="*/ 4 h 78"/>
                <a:gd name="T24" fmla="*/ 5 w 34"/>
                <a:gd name="T25" fmla="*/ 7 h 78"/>
                <a:gd name="T26" fmla="*/ 4 w 34"/>
                <a:gd name="T27" fmla="*/ 9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78"/>
                <a:gd name="T44" fmla="*/ 34 w 34"/>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78">
                  <a:moveTo>
                    <a:pt x="29" y="72"/>
                  </a:moveTo>
                  <a:lnTo>
                    <a:pt x="28" y="77"/>
                  </a:lnTo>
                  <a:lnTo>
                    <a:pt x="23" y="78"/>
                  </a:lnTo>
                  <a:lnTo>
                    <a:pt x="18" y="77"/>
                  </a:lnTo>
                  <a:lnTo>
                    <a:pt x="15" y="76"/>
                  </a:lnTo>
                  <a:lnTo>
                    <a:pt x="6" y="63"/>
                  </a:lnTo>
                  <a:lnTo>
                    <a:pt x="1" y="49"/>
                  </a:lnTo>
                  <a:lnTo>
                    <a:pt x="0" y="34"/>
                  </a:lnTo>
                  <a:lnTo>
                    <a:pt x="2" y="18"/>
                  </a:lnTo>
                  <a:lnTo>
                    <a:pt x="14" y="0"/>
                  </a:lnTo>
                  <a:lnTo>
                    <a:pt x="30" y="12"/>
                  </a:lnTo>
                  <a:lnTo>
                    <a:pt x="34" y="31"/>
                  </a:lnTo>
                  <a:lnTo>
                    <a:pt x="32" y="51"/>
                  </a:lnTo>
                  <a:lnTo>
                    <a:pt x="29" y="72"/>
                  </a:lnTo>
                  <a:close/>
                </a:path>
              </a:pathLst>
            </a:custGeom>
            <a:solidFill>
              <a:srgbClr val="7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5" name="Freeform 1063"/>
            <p:cNvSpPr>
              <a:spLocks/>
            </p:cNvSpPr>
            <p:nvPr/>
          </p:nvSpPr>
          <p:spPr bwMode="auto">
            <a:xfrm>
              <a:off x="5473" y="3315"/>
              <a:ext cx="70" cy="231"/>
            </a:xfrm>
            <a:custGeom>
              <a:avLst/>
              <a:gdLst>
                <a:gd name="T0" fmla="*/ 9 w 140"/>
                <a:gd name="T1" fmla="*/ 16 h 463"/>
                <a:gd name="T2" fmla="*/ 10 w 140"/>
                <a:gd name="T3" fmla="*/ 19 h 463"/>
                <a:gd name="T4" fmla="*/ 12 w 140"/>
                <a:gd name="T5" fmla="*/ 22 h 463"/>
                <a:gd name="T6" fmla="*/ 13 w 140"/>
                <a:gd name="T7" fmla="*/ 25 h 463"/>
                <a:gd name="T8" fmla="*/ 15 w 140"/>
                <a:gd name="T9" fmla="*/ 28 h 463"/>
                <a:gd name="T10" fmla="*/ 17 w 140"/>
                <a:gd name="T11" fmla="*/ 30 h 463"/>
                <a:gd name="T12" fmla="*/ 18 w 140"/>
                <a:gd name="T13" fmla="*/ 33 h 463"/>
                <a:gd name="T14" fmla="*/ 18 w 140"/>
                <a:gd name="T15" fmla="*/ 36 h 463"/>
                <a:gd name="T16" fmla="*/ 17 w 140"/>
                <a:gd name="T17" fmla="*/ 40 h 463"/>
                <a:gd name="T18" fmla="*/ 16 w 140"/>
                <a:gd name="T19" fmla="*/ 42 h 463"/>
                <a:gd name="T20" fmla="*/ 15 w 140"/>
                <a:gd name="T21" fmla="*/ 44 h 463"/>
                <a:gd name="T22" fmla="*/ 13 w 140"/>
                <a:gd name="T23" fmla="*/ 46 h 463"/>
                <a:gd name="T24" fmla="*/ 11 w 140"/>
                <a:gd name="T25" fmla="*/ 47 h 463"/>
                <a:gd name="T26" fmla="*/ 9 w 140"/>
                <a:gd name="T27" fmla="*/ 49 h 463"/>
                <a:gd name="T28" fmla="*/ 8 w 140"/>
                <a:gd name="T29" fmla="*/ 51 h 463"/>
                <a:gd name="T30" fmla="*/ 6 w 140"/>
                <a:gd name="T31" fmla="*/ 53 h 463"/>
                <a:gd name="T32" fmla="*/ 6 w 140"/>
                <a:gd name="T33" fmla="*/ 55 h 463"/>
                <a:gd name="T34" fmla="*/ 5 w 140"/>
                <a:gd name="T35" fmla="*/ 56 h 463"/>
                <a:gd name="T36" fmla="*/ 5 w 140"/>
                <a:gd name="T37" fmla="*/ 56 h 463"/>
                <a:gd name="T38" fmla="*/ 4 w 140"/>
                <a:gd name="T39" fmla="*/ 57 h 463"/>
                <a:gd name="T40" fmla="*/ 3 w 140"/>
                <a:gd name="T41" fmla="*/ 57 h 463"/>
                <a:gd name="T42" fmla="*/ 3 w 140"/>
                <a:gd name="T43" fmla="*/ 57 h 463"/>
                <a:gd name="T44" fmla="*/ 2 w 140"/>
                <a:gd name="T45" fmla="*/ 57 h 463"/>
                <a:gd name="T46" fmla="*/ 1 w 140"/>
                <a:gd name="T47" fmla="*/ 57 h 463"/>
                <a:gd name="T48" fmla="*/ 0 w 140"/>
                <a:gd name="T49" fmla="*/ 57 h 463"/>
                <a:gd name="T50" fmla="*/ 3 w 140"/>
                <a:gd name="T51" fmla="*/ 56 h 463"/>
                <a:gd name="T52" fmla="*/ 4 w 140"/>
                <a:gd name="T53" fmla="*/ 53 h 463"/>
                <a:gd name="T54" fmla="*/ 5 w 140"/>
                <a:gd name="T55" fmla="*/ 51 h 463"/>
                <a:gd name="T56" fmla="*/ 6 w 140"/>
                <a:gd name="T57" fmla="*/ 48 h 463"/>
                <a:gd name="T58" fmla="*/ 6 w 140"/>
                <a:gd name="T59" fmla="*/ 46 h 463"/>
                <a:gd name="T60" fmla="*/ 7 w 140"/>
                <a:gd name="T61" fmla="*/ 43 h 463"/>
                <a:gd name="T62" fmla="*/ 7 w 140"/>
                <a:gd name="T63" fmla="*/ 40 h 463"/>
                <a:gd name="T64" fmla="*/ 8 w 140"/>
                <a:gd name="T65" fmla="*/ 37 h 463"/>
                <a:gd name="T66" fmla="*/ 10 w 140"/>
                <a:gd name="T67" fmla="*/ 35 h 463"/>
                <a:gd name="T68" fmla="*/ 10 w 140"/>
                <a:gd name="T69" fmla="*/ 33 h 463"/>
                <a:gd name="T70" fmla="*/ 10 w 140"/>
                <a:gd name="T71" fmla="*/ 30 h 463"/>
                <a:gd name="T72" fmla="*/ 9 w 140"/>
                <a:gd name="T73" fmla="*/ 28 h 463"/>
                <a:gd name="T74" fmla="*/ 8 w 140"/>
                <a:gd name="T75" fmla="*/ 26 h 463"/>
                <a:gd name="T76" fmla="*/ 7 w 140"/>
                <a:gd name="T77" fmla="*/ 24 h 463"/>
                <a:gd name="T78" fmla="*/ 5 w 140"/>
                <a:gd name="T79" fmla="*/ 22 h 463"/>
                <a:gd name="T80" fmla="*/ 4 w 140"/>
                <a:gd name="T81" fmla="*/ 20 h 463"/>
                <a:gd name="T82" fmla="*/ 3 w 140"/>
                <a:gd name="T83" fmla="*/ 16 h 463"/>
                <a:gd name="T84" fmla="*/ 4 w 140"/>
                <a:gd name="T85" fmla="*/ 13 h 463"/>
                <a:gd name="T86" fmla="*/ 5 w 140"/>
                <a:gd name="T87" fmla="*/ 10 h 463"/>
                <a:gd name="T88" fmla="*/ 6 w 140"/>
                <a:gd name="T89" fmla="*/ 6 h 463"/>
                <a:gd name="T90" fmla="*/ 5 w 140"/>
                <a:gd name="T91" fmla="*/ 0 h 463"/>
                <a:gd name="T92" fmla="*/ 7 w 140"/>
                <a:gd name="T93" fmla="*/ 1 h 463"/>
                <a:gd name="T94" fmla="*/ 8 w 140"/>
                <a:gd name="T95" fmla="*/ 3 h 463"/>
                <a:gd name="T96" fmla="*/ 9 w 140"/>
                <a:gd name="T97" fmla="*/ 5 h 463"/>
                <a:gd name="T98" fmla="*/ 9 w 140"/>
                <a:gd name="T99" fmla="*/ 7 h 463"/>
                <a:gd name="T100" fmla="*/ 10 w 140"/>
                <a:gd name="T101" fmla="*/ 10 h 463"/>
                <a:gd name="T102" fmla="*/ 10 w 140"/>
                <a:gd name="T103" fmla="*/ 12 h 463"/>
                <a:gd name="T104" fmla="*/ 9 w 140"/>
                <a:gd name="T105" fmla="*/ 14 h 463"/>
                <a:gd name="T106" fmla="*/ 9 w 140"/>
                <a:gd name="T107" fmla="*/ 16 h 46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0"/>
                <a:gd name="T163" fmla="*/ 0 h 463"/>
                <a:gd name="T164" fmla="*/ 140 w 140"/>
                <a:gd name="T165" fmla="*/ 463 h 46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0" h="463">
                  <a:moveTo>
                    <a:pt x="66" y="135"/>
                  </a:moveTo>
                  <a:lnTo>
                    <a:pt x="76" y="158"/>
                  </a:lnTo>
                  <a:lnTo>
                    <a:pt x="89" y="180"/>
                  </a:lnTo>
                  <a:lnTo>
                    <a:pt x="104" y="202"/>
                  </a:lnTo>
                  <a:lnTo>
                    <a:pt x="119" y="224"/>
                  </a:lnTo>
                  <a:lnTo>
                    <a:pt x="130" y="246"/>
                  </a:lnTo>
                  <a:lnTo>
                    <a:pt x="139" y="269"/>
                  </a:lnTo>
                  <a:lnTo>
                    <a:pt x="140" y="294"/>
                  </a:lnTo>
                  <a:lnTo>
                    <a:pt x="134" y="321"/>
                  </a:lnTo>
                  <a:lnTo>
                    <a:pt x="125" y="338"/>
                  </a:lnTo>
                  <a:lnTo>
                    <a:pt x="113" y="353"/>
                  </a:lnTo>
                  <a:lnTo>
                    <a:pt x="98" y="368"/>
                  </a:lnTo>
                  <a:lnTo>
                    <a:pt x="83" y="382"/>
                  </a:lnTo>
                  <a:lnTo>
                    <a:pt x="69" y="395"/>
                  </a:lnTo>
                  <a:lnTo>
                    <a:pt x="57" y="410"/>
                  </a:lnTo>
                  <a:lnTo>
                    <a:pt x="48" y="428"/>
                  </a:lnTo>
                  <a:lnTo>
                    <a:pt x="42" y="446"/>
                  </a:lnTo>
                  <a:lnTo>
                    <a:pt x="37" y="451"/>
                  </a:lnTo>
                  <a:lnTo>
                    <a:pt x="33" y="455"/>
                  </a:lnTo>
                  <a:lnTo>
                    <a:pt x="28" y="458"/>
                  </a:lnTo>
                  <a:lnTo>
                    <a:pt x="23" y="460"/>
                  </a:lnTo>
                  <a:lnTo>
                    <a:pt x="18" y="462"/>
                  </a:lnTo>
                  <a:lnTo>
                    <a:pt x="12" y="462"/>
                  </a:lnTo>
                  <a:lnTo>
                    <a:pt x="6" y="463"/>
                  </a:lnTo>
                  <a:lnTo>
                    <a:pt x="0" y="463"/>
                  </a:lnTo>
                  <a:lnTo>
                    <a:pt x="19" y="448"/>
                  </a:lnTo>
                  <a:lnTo>
                    <a:pt x="30" y="431"/>
                  </a:lnTo>
                  <a:lnTo>
                    <a:pt x="38" y="412"/>
                  </a:lnTo>
                  <a:lnTo>
                    <a:pt x="44" y="390"/>
                  </a:lnTo>
                  <a:lnTo>
                    <a:pt x="48" y="368"/>
                  </a:lnTo>
                  <a:lnTo>
                    <a:pt x="51" y="346"/>
                  </a:lnTo>
                  <a:lnTo>
                    <a:pt x="56" y="324"/>
                  </a:lnTo>
                  <a:lnTo>
                    <a:pt x="63" y="303"/>
                  </a:lnTo>
                  <a:lnTo>
                    <a:pt x="73" y="285"/>
                  </a:lnTo>
                  <a:lnTo>
                    <a:pt x="77" y="265"/>
                  </a:lnTo>
                  <a:lnTo>
                    <a:pt x="75" y="247"/>
                  </a:lnTo>
                  <a:lnTo>
                    <a:pt x="69" y="228"/>
                  </a:lnTo>
                  <a:lnTo>
                    <a:pt x="60" y="211"/>
                  </a:lnTo>
                  <a:lnTo>
                    <a:pt x="49" y="194"/>
                  </a:lnTo>
                  <a:lnTo>
                    <a:pt x="37" y="177"/>
                  </a:lnTo>
                  <a:lnTo>
                    <a:pt x="26" y="161"/>
                  </a:lnTo>
                  <a:lnTo>
                    <a:pt x="22" y="133"/>
                  </a:lnTo>
                  <a:lnTo>
                    <a:pt x="27" y="106"/>
                  </a:lnTo>
                  <a:lnTo>
                    <a:pt x="37" y="80"/>
                  </a:lnTo>
                  <a:lnTo>
                    <a:pt x="45" y="53"/>
                  </a:lnTo>
                  <a:lnTo>
                    <a:pt x="35" y="0"/>
                  </a:lnTo>
                  <a:lnTo>
                    <a:pt x="49" y="14"/>
                  </a:lnTo>
                  <a:lnTo>
                    <a:pt x="59" y="29"/>
                  </a:lnTo>
                  <a:lnTo>
                    <a:pt x="67" y="45"/>
                  </a:lnTo>
                  <a:lnTo>
                    <a:pt x="72" y="63"/>
                  </a:lnTo>
                  <a:lnTo>
                    <a:pt x="74" y="81"/>
                  </a:lnTo>
                  <a:lnTo>
                    <a:pt x="74" y="99"/>
                  </a:lnTo>
                  <a:lnTo>
                    <a:pt x="72" y="118"/>
                  </a:lnTo>
                  <a:lnTo>
                    <a:pt x="66" y="135"/>
                  </a:lnTo>
                  <a:close/>
                </a:path>
              </a:pathLst>
            </a:custGeom>
            <a:solidFill>
              <a:srgbClr val="7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6" name="Freeform 1064"/>
            <p:cNvSpPr>
              <a:spLocks/>
            </p:cNvSpPr>
            <p:nvPr/>
          </p:nvSpPr>
          <p:spPr bwMode="auto">
            <a:xfrm>
              <a:off x="5072" y="3327"/>
              <a:ext cx="52" cy="147"/>
            </a:xfrm>
            <a:custGeom>
              <a:avLst/>
              <a:gdLst>
                <a:gd name="T0" fmla="*/ 7 w 103"/>
                <a:gd name="T1" fmla="*/ 37 h 294"/>
                <a:gd name="T2" fmla="*/ 6 w 103"/>
                <a:gd name="T3" fmla="*/ 37 h 294"/>
                <a:gd name="T4" fmla="*/ 5 w 103"/>
                <a:gd name="T5" fmla="*/ 36 h 294"/>
                <a:gd name="T6" fmla="*/ 4 w 103"/>
                <a:gd name="T7" fmla="*/ 36 h 294"/>
                <a:gd name="T8" fmla="*/ 3 w 103"/>
                <a:gd name="T9" fmla="*/ 35 h 294"/>
                <a:gd name="T10" fmla="*/ 2 w 103"/>
                <a:gd name="T11" fmla="*/ 34 h 294"/>
                <a:gd name="T12" fmla="*/ 1 w 103"/>
                <a:gd name="T13" fmla="*/ 34 h 294"/>
                <a:gd name="T14" fmla="*/ 0 w 103"/>
                <a:gd name="T15" fmla="*/ 32 h 294"/>
                <a:gd name="T16" fmla="*/ 1 w 103"/>
                <a:gd name="T17" fmla="*/ 31 h 294"/>
                <a:gd name="T18" fmla="*/ 3 w 103"/>
                <a:gd name="T19" fmla="*/ 28 h 294"/>
                <a:gd name="T20" fmla="*/ 4 w 103"/>
                <a:gd name="T21" fmla="*/ 25 h 294"/>
                <a:gd name="T22" fmla="*/ 5 w 103"/>
                <a:gd name="T23" fmla="*/ 21 h 294"/>
                <a:gd name="T24" fmla="*/ 6 w 103"/>
                <a:gd name="T25" fmla="*/ 18 h 294"/>
                <a:gd name="T26" fmla="*/ 8 w 103"/>
                <a:gd name="T27" fmla="*/ 14 h 294"/>
                <a:gd name="T28" fmla="*/ 9 w 103"/>
                <a:gd name="T29" fmla="*/ 11 h 294"/>
                <a:gd name="T30" fmla="*/ 10 w 103"/>
                <a:gd name="T31" fmla="*/ 7 h 294"/>
                <a:gd name="T32" fmla="*/ 12 w 103"/>
                <a:gd name="T33" fmla="*/ 4 h 294"/>
                <a:gd name="T34" fmla="*/ 13 w 103"/>
                <a:gd name="T35" fmla="*/ 0 h 294"/>
                <a:gd name="T36" fmla="*/ 13 w 103"/>
                <a:gd name="T37" fmla="*/ 5 h 294"/>
                <a:gd name="T38" fmla="*/ 12 w 103"/>
                <a:gd name="T39" fmla="*/ 10 h 294"/>
                <a:gd name="T40" fmla="*/ 11 w 103"/>
                <a:gd name="T41" fmla="*/ 14 h 294"/>
                <a:gd name="T42" fmla="*/ 10 w 103"/>
                <a:gd name="T43" fmla="*/ 19 h 294"/>
                <a:gd name="T44" fmla="*/ 9 w 103"/>
                <a:gd name="T45" fmla="*/ 23 h 294"/>
                <a:gd name="T46" fmla="*/ 8 w 103"/>
                <a:gd name="T47" fmla="*/ 28 h 294"/>
                <a:gd name="T48" fmla="*/ 7 w 103"/>
                <a:gd name="T49" fmla="*/ 32 h 294"/>
                <a:gd name="T50" fmla="*/ 7 w 103"/>
                <a:gd name="T51" fmla="*/ 37 h 2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3"/>
                <a:gd name="T79" fmla="*/ 0 h 294"/>
                <a:gd name="T80" fmla="*/ 103 w 103"/>
                <a:gd name="T81" fmla="*/ 294 h 2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3" h="294">
                  <a:moveTo>
                    <a:pt x="53" y="294"/>
                  </a:moveTo>
                  <a:lnTo>
                    <a:pt x="44" y="289"/>
                  </a:lnTo>
                  <a:lnTo>
                    <a:pt x="36" y="285"/>
                  </a:lnTo>
                  <a:lnTo>
                    <a:pt x="26" y="281"/>
                  </a:lnTo>
                  <a:lnTo>
                    <a:pt x="17" y="276"/>
                  </a:lnTo>
                  <a:lnTo>
                    <a:pt x="9" y="271"/>
                  </a:lnTo>
                  <a:lnTo>
                    <a:pt x="3" y="265"/>
                  </a:lnTo>
                  <a:lnTo>
                    <a:pt x="0" y="255"/>
                  </a:lnTo>
                  <a:lnTo>
                    <a:pt x="1" y="244"/>
                  </a:lnTo>
                  <a:lnTo>
                    <a:pt x="18" y="224"/>
                  </a:lnTo>
                  <a:lnTo>
                    <a:pt x="28" y="197"/>
                  </a:lnTo>
                  <a:lnTo>
                    <a:pt x="39" y="168"/>
                  </a:lnTo>
                  <a:lnTo>
                    <a:pt x="48" y="139"/>
                  </a:lnTo>
                  <a:lnTo>
                    <a:pt x="58" y="111"/>
                  </a:lnTo>
                  <a:lnTo>
                    <a:pt x="69" y="83"/>
                  </a:lnTo>
                  <a:lnTo>
                    <a:pt x="79" y="55"/>
                  </a:lnTo>
                  <a:lnTo>
                    <a:pt x="91" y="27"/>
                  </a:lnTo>
                  <a:lnTo>
                    <a:pt x="103" y="0"/>
                  </a:lnTo>
                  <a:lnTo>
                    <a:pt x="100" y="38"/>
                  </a:lnTo>
                  <a:lnTo>
                    <a:pt x="93" y="74"/>
                  </a:lnTo>
                  <a:lnTo>
                    <a:pt x="86" y="111"/>
                  </a:lnTo>
                  <a:lnTo>
                    <a:pt x="77" y="147"/>
                  </a:lnTo>
                  <a:lnTo>
                    <a:pt x="69" y="183"/>
                  </a:lnTo>
                  <a:lnTo>
                    <a:pt x="61" y="220"/>
                  </a:lnTo>
                  <a:lnTo>
                    <a:pt x="56" y="256"/>
                  </a:lnTo>
                  <a:lnTo>
                    <a:pt x="53" y="29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7" name="Freeform 1065"/>
            <p:cNvSpPr>
              <a:spLocks/>
            </p:cNvSpPr>
            <p:nvPr/>
          </p:nvSpPr>
          <p:spPr bwMode="auto">
            <a:xfrm>
              <a:off x="4588" y="3337"/>
              <a:ext cx="26" cy="11"/>
            </a:xfrm>
            <a:custGeom>
              <a:avLst/>
              <a:gdLst>
                <a:gd name="T0" fmla="*/ 7 w 52"/>
                <a:gd name="T1" fmla="*/ 1 h 22"/>
                <a:gd name="T2" fmla="*/ 7 w 52"/>
                <a:gd name="T3" fmla="*/ 2 h 22"/>
                <a:gd name="T4" fmla="*/ 6 w 52"/>
                <a:gd name="T5" fmla="*/ 2 h 22"/>
                <a:gd name="T6" fmla="*/ 5 w 52"/>
                <a:gd name="T7" fmla="*/ 3 h 22"/>
                <a:gd name="T8" fmla="*/ 4 w 52"/>
                <a:gd name="T9" fmla="*/ 3 h 22"/>
                <a:gd name="T10" fmla="*/ 3 w 52"/>
                <a:gd name="T11" fmla="*/ 3 h 22"/>
                <a:gd name="T12" fmla="*/ 2 w 52"/>
                <a:gd name="T13" fmla="*/ 3 h 22"/>
                <a:gd name="T14" fmla="*/ 1 w 52"/>
                <a:gd name="T15" fmla="*/ 3 h 22"/>
                <a:gd name="T16" fmla="*/ 0 w 52"/>
                <a:gd name="T17" fmla="*/ 2 h 22"/>
                <a:gd name="T18" fmla="*/ 1 w 52"/>
                <a:gd name="T19" fmla="*/ 2 h 22"/>
                <a:gd name="T20" fmla="*/ 1 w 52"/>
                <a:gd name="T21" fmla="*/ 1 h 22"/>
                <a:gd name="T22" fmla="*/ 2 w 52"/>
                <a:gd name="T23" fmla="*/ 1 h 22"/>
                <a:gd name="T24" fmla="*/ 3 w 52"/>
                <a:gd name="T25" fmla="*/ 0 h 22"/>
                <a:gd name="T26" fmla="*/ 4 w 52"/>
                <a:gd name="T27" fmla="*/ 0 h 22"/>
                <a:gd name="T28" fmla="*/ 5 w 52"/>
                <a:gd name="T29" fmla="*/ 0 h 22"/>
                <a:gd name="T30" fmla="*/ 6 w 52"/>
                <a:gd name="T31" fmla="*/ 1 h 22"/>
                <a:gd name="T32" fmla="*/ 7 w 52"/>
                <a:gd name="T33" fmla="*/ 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22"/>
                <a:gd name="T53" fmla="*/ 52 w 52"/>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22">
                  <a:moveTo>
                    <a:pt x="52" y="3"/>
                  </a:moveTo>
                  <a:lnTo>
                    <a:pt x="49" y="9"/>
                  </a:lnTo>
                  <a:lnTo>
                    <a:pt x="45" y="14"/>
                  </a:lnTo>
                  <a:lnTo>
                    <a:pt x="38" y="17"/>
                  </a:lnTo>
                  <a:lnTo>
                    <a:pt x="31" y="20"/>
                  </a:lnTo>
                  <a:lnTo>
                    <a:pt x="23" y="22"/>
                  </a:lnTo>
                  <a:lnTo>
                    <a:pt x="15" y="21"/>
                  </a:lnTo>
                  <a:lnTo>
                    <a:pt x="7" y="19"/>
                  </a:lnTo>
                  <a:lnTo>
                    <a:pt x="0" y="15"/>
                  </a:lnTo>
                  <a:lnTo>
                    <a:pt x="3" y="9"/>
                  </a:lnTo>
                  <a:lnTo>
                    <a:pt x="8" y="5"/>
                  </a:lnTo>
                  <a:lnTo>
                    <a:pt x="15" y="3"/>
                  </a:lnTo>
                  <a:lnTo>
                    <a:pt x="22" y="0"/>
                  </a:lnTo>
                  <a:lnTo>
                    <a:pt x="29" y="0"/>
                  </a:lnTo>
                  <a:lnTo>
                    <a:pt x="37" y="0"/>
                  </a:lnTo>
                  <a:lnTo>
                    <a:pt x="45" y="1"/>
                  </a:lnTo>
                  <a:lnTo>
                    <a:pt x="52" y="3"/>
                  </a:lnTo>
                  <a:close/>
                </a:path>
              </a:pathLst>
            </a:custGeom>
            <a:solidFill>
              <a:srgbClr val="005B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8" name="Freeform 1066"/>
            <p:cNvSpPr>
              <a:spLocks/>
            </p:cNvSpPr>
            <p:nvPr/>
          </p:nvSpPr>
          <p:spPr bwMode="auto">
            <a:xfrm>
              <a:off x="4196" y="3402"/>
              <a:ext cx="505" cy="210"/>
            </a:xfrm>
            <a:custGeom>
              <a:avLst/>
              <a:gdLst>
                <a:gd name="T0" fmla="*/ 116 w 1012"/>
                <a:gd name="T1" fmla="*/ 19 h 419"/>
                <a:gd name="T2" fmla="*/ 121 w 1012"/>
                <a:gd name="T3" fmla="*/ 24 h 419"/>
                <a:gd name="T4" fmla="*/ 126 w 1012"/>
                <a:gd name="T5" fmla="*/ 30 h 419"/>
                <a:gd name="T6" fmla="*/ 117 w 1012"/>
                <a:gd name="T7" fmla="*/ 27 h 419"/>
                <a:gd name="T8" fmla="*/ 107 w 1012"/>
                <a:gd name="T9" fmla="*/ 24 h 419"/>
                <a:gd name="T10" fmla="*/ 98 w 1012"/>
                <a:gd name="T11" fmla="*/ 21 h 419"/>
                <a:gd name="T12" fmla="*/ 89 w 1012"/>
                <a:gd name="T13" fmla="*/ 18 h 419"/>
                <a:gd name="T14" fmla="*/ 79 w 1012"/>
                <a:gd name="T15" fmla="*/ 15 h 419"/>
                <a:gd name="T16" fmla="*/ 82 w 1012"/>
                <a:gd name="T17" fmla="*/ 18 h 419"/>
                <a:gd name="T18" fmla="*/ 90 w 1012"/>
                <a:gd name="T19" fmla="*/ 24 h 419"/>
                <a:gd name="T20" fmla="*/ 99 w 1012"/>
                <a:gd name="T21" fmla="*/ 30 h 419"/>
                <a:gd name="T22" fmla="*/ 108 w 1012"/>
                <a:gd name="T23" fmla="*/ 37 h 419"/>
                <a:gd name="T24" fmla="*/ 117 w 1012"/>
                <a:gd name="T25" fmla="*/ 43 h 419"/>
                <a:gd name="T26" fmla="*/ 126 w 1012"/>
                <a:gd name="T27" fmla="*/ 49 h 419"/>
                <a:gd name="T28" fmla="*/ 123 w 1012"/>
                <a:gd name="T29" fmla="*/ 50 h 419"/>
                <a:gd name="T30" fmla="*/ 118 w 1012"/>
                <a:gd name="T31" fmla="*/ 51 h 419"/>
                <a:gd name="T32" fmla="*/ 113 w 1012"/>
                <a:gd name="T33" fmla="*/ 52 h 419"/>
                <a:gd name="T34" fmla="*/ 109 w 1012"/>
                <a:gd name="T35" fmla="*/ 53 h 419"/>
                <a:gd name="T36" fmla="*/ 104 w 1012"/>
                <a:gd name="T37" fmla="*/ 51 h 419"/>
                <a:gd name="T38" fmla="*/ 100 w 1012"/>
                <a:gd name="T39" fmla="*/ 46 h 419"/>
                <a:gd name="T40" fmla="*/ 92 w 1012"/>
                <a:gd name="T41" fmla="*/ 38 h 419"/>
                <a:gd name="T42" fmla="*/ 83 w 1012"/>
                <a:gd name="T43" fmla="*/ 34 h 419"/>
                <a:gd name="T44" fmla="*/ 75 w 1012"/>
                <a:gd name="T45" fmla="*/ 35 h 419"/>
                <a:gd name="T46" fmla="*/ 68 w 1012"/>
                <a:gd name="T47" fmla="*/ 35 h 419"/>
                <a:gd name="T48" fmla="*/ 61 w 1012"/>
                <a:gd name="T49" fmla="*/ 35 h 419"/>
                <a:gd name="T50" fmla="*/ 54 w 1012"/>
                <a:gd name="T51" fmla="*/ 34 h 419"/>
                <a:gd name="T52" fmla="*/ 48 w 1012"/>
                <a:gd name="T53" fmla="*/ 31 h 419"/>
                <a:gd name="T54" fmla="*/ 43 w 1012"/>
                <a:gd name="T55" fmla="*/ 27 h 419"/>
                <a:gd name="T56" fmla="*/ 39 w 1012"/>
                <a:gd name="T57" fmla="*/ 23 h 419"/>
                <a:gd name="T58" fmla="*/ 35 w 1012"/>
                <a:gd name="T59" fmla="*/ 21 h 419"/>
                <a:gd name="T60" fmla="*/ 31 w 1012"/>
                <a:gd name="T61" fmla="*/ 18 h 419"/>
                <a:gd name="T62" fmla="*/ 26 w 1012"/>
                <a:gd name="T63" fmla="*/ 17 h 419"/>
                <a:gd name="T64" fmla="*/ 21 w 1012"/>
                <a:gd name="T65" fmla="*/ 17 h 419"/>
                <a:gd name="T66" fmla="*/ 13 w 1012"/>
                <a:gd name="T67" fmla="*/ 19 h 419"/>
                <a:gd name="T68" fmla="*/ 5 w 1012"/>
                <a:gd name="T69" fmla="*/ 21 h 419"/>
                <a:gd name="T70" fmla="*/ 0 w 1012"/>
                <a:gd name="T71" fmla="*/ 17 h 419"/>
                <a:gd name="T72" fmla="*/ 3 w 1012"/>
                <a:gd name="T73" fmla="*/ 0 h 419"/>
                <a:gd name="T74" fmla="*/ 9 w 1012"/>
                <a:gd name="T75" fmla="*/ 4 h 419"/>
                <a:gd name="T76" fmla="*/ 15 w 1012"/>
                <a:gd name="T77" fmla="*/ 7 h 419"/>
                <a:gd name="T78" fmla="*/ 22 w 1012"/>
                <a:gd name="T79" fmla="*/ 8 h 419"/>
                <a:gd name="T80" fmla="*/ 29 w 1012"/>
                <a:gd name="T81" fmla="*/ 8 h 419"/>
                <a:gd name="T82" fmla="*/ 36 w 1012"/>
                <a:gd name="T83" fmla="*/ 7 h 419"/>
                <a:gd name="T84" fmla="*/ 43 w 1012"/>
                <a:gd name="T85" fmla="*/ 3 h 419"/>
                <a:gd name="T86" fmla="*/ 52 w 1012"/>
                <a:gd name="T87" fmla="*/ 1 h 419"/>
                <a:gd name="T88" fmla="*/ 60 w 1012"/>
                <a:gd name="T89" fmla="*/ 2 h 419"/>
                <a:gd name="T90" fmla="*/ 66 w 1012"/>
                <a:gd name="T91" fmla="*/ 6 h 419"/>
                <a:gd name="T92" fmla="*/ 72 w 1012"/>
                <a:gd name="T93" fmla="*/ 7 h 419"/>
                <a:gd name="T94" fmla="*/ 78 w 1012"/>
                <a:gd name="T95" fmla="*/ 6 h 419"/>
                <a:gd name="T96" fmla="*/ 85 w 1012"/>
                <a:gd name="T97" fmla="*/ 4 h 419"/>
                <a:gd name="T98" fmla="*/ 91 w 1012"/>
                <a:gd name="T99" fmla="*/ 2 h 419"/>
                <a:gd name="T100" fmla="*/ 94 w 1012"/>
                <a:gd name="T101" fmla="*/ 1 h 419"/>
                <a:gd name="T102" fmla="*/ 98 w 1012"/>
                <a:gd name="T103" fmla="*/ 1 h 419"/>
                <a:gd name="T104" fmla="*/ 101 w 1012"/>
                <a:gd name="T105" fmla="*/ 1 h 419"/>
                <a:gd name="T106" fmla="*/ 105 w 1012"/>
                <a:gd name="T107" fmla="*/ 6 h 419"/>
                <a:gd name="T108" fmla="*/ 109 w 1012"/>
                <a:gd name="T109" fmla="*/ 12 h 41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12"/>
                <a:gd name="T166" fmla="*/ 0 h 419"/>
                <a:gd name="T167" fmla="*/ 1012 w 1012"/>
                <a:gd name="T168" fmla="*/ 419 h 41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12" h="419">
                  <a:moveTo>
                    <a:pt x="903" y="120"/>
                  </a:moveTo>
                  <a:lnTo>
                    <a:pt x="917" y="134"/>
                  </a:lnTo>
                  <a:lnTo>
                    <a:pt x="931" y="148"/>
                  </a:lnTo>
                  <a:lnTo>
                    <a:pt x="945" y="162"/>
                  </a:lnTo>
                  <a:lnTo>
                    <a:pt x="959" y="176"/>
                  </a:lnTo>
                  <a:lnTo>
                    <a:pt x="972" y="190"/>
                  </a:lnTo>
                  <a:lnTo>
                    <a:pt x="986" y="205"/>
                  </a:lnTo>
                  <a:lnTo>
                    <a:pt x="999" y="218"/>
                  </a:lnTo>
                  <a:lnTo>
                    <a:pt x="1011" y="234"/>
                  </a:lnTo>
                  <a:lnTo>
                    <a:pt x="986" y="228"/>
                  </a:lnTo>
                  <a:lnTo>
                    <a:pt x="962" y="219"/>
                  </a:lnTo>
                  <a:lnTo>
                    <a:pt x="938" y="211"/>
                  </a:lnTo>
                  <a:lnTo>
                    <a:pt x="914" y="203"/>
                  </a:lnTo>
                  <a:lnTo>
                    <a:pt x="890" y="195"/>
                  </a:lnTo>
                  <a:lnTo>
                    <a:pt x="864" y="187"/>
                  </a:lnTo>
                  <a:lnTo>
                    <a:pt x="840" y="178"/>
                  </a:lnTo>
                  <a:lnTo>
                    <a:pt x="815" y="170"/>
                  </a:lnTo>
                  <a:lnTo>
                    <a:pt x="789" y="162"/>
                  </a:lnTo>
                  <a:lnTo>
                    <a:pt x="765" y="153"/>
                  </a:lnTo>
                  <a:lnTo>
                    <a:pt x="740" y="145"/>
                  </a:lnTo>
                  <a:lnTo>
                    <a:pt x="714" y="137"/>
                  </a:lnTo>
                  <a:lnTo>
                    <a:pt x="689" y="129"/>
                  </a:lnTo>
                  <a:lnTo>
                    <a:pt x="664" y="122"/>
                  </a:lnTo>
                  <a:lnTo>
                    <a:pt x="638" y="114"/>
                  </a:lnTo>
                  <a:lnTo>
                    <a:pt x="613" y="107"/>
                  </a:lnTo>
                  <a:lnTo>
                    <a:pt x="634" y="127"/>
                  </a:lnTo>
                  <a:lnTo>
                    <a:pt x="658" y="142"/>
                  </a:lnTo>
                  <a:lnTo>
                    <a:pt x="681" y="158"/>
                  </a:lnTo>
                  <a:lnTo>
                    <a:pt x="704" y="175"/>
                  </a:lnTo>
                  <a:lnTo>
                    <a:pt x="728" y="191"/>
                  </a:lnTo>
                  <a:lnTo>
                    <a:pt x="751" y="208"/>
                  </a:lnTo>
                  <a:lnTo>
                    <a:pt x="774" y="224"/>
                  </a:lnTo>
                  <a:lnTo>
                    <a:pt x="799" y="240"/>
                  </a:lnTo>
                  <a:lnTo>
                    <a:pt x="822" y="258"/>
                  </a:lnTo>
                  <a:lnTo>
                    <a:pt x="845" y="274"/>
                  </a:lnTo>
                  <a:lnTo>
                    <a:pt x="869" y="291"/>
                  </a:lnTo>
                  <a:lnTo>
                    <a:pt x="892" y="307"/>
                  </a:lnTo>
                  <a:lnTo>
                    <a:pt x="916" y="323"/>
                  </a:lnTo>
                  <a:lnTo>
                    <a:pt x="939" y="339"/>
                  </a:lnTo>
                  <a:lnTo>
                    <a:pt x="963" y="354"/>
                  </a:lnTo>
                  <a:lnTo>
                    <a:pt x="987" y="370"/>
                  </a:lnTo>
                  <a:lnTo>
                    <a:pt x="1012" y="385"/>
                  </a:lnTo>
                  <a:lnTo>
                    <a:pt x="1011" y="391"/>
                  </a:lnTo>
                  <a:lnTo>
                    <a:pt x="999" y="393"/>
                  </a:lnTo>
                  <a:lnTo>
                    <a:pt x="987" y="397"/>
                  </a:lnTo>
                  <a:lnTo>
                    <a:pt x="975" y="400"/>
                  </a:lnTo>
                  <a:lnTo>
                    <a:pt x="962" y="404"/>
                  </a:lnTo>
                  <a:lnTo>
                    <a:pt x="949" y="407"/>
                  </a:lnTo>
                  <a:lnTo>
                    <a:pt x="937" y="411"/>
                  </a:lnTo>
                  <a:lnTo>
                    <a:pt x="924" y="414"/>
                  </a:lnTo>
                  <a:lnTo>
                    <a:pt x="911" y="416"/>
                  </a:lnTo>
                  <a:lnTo>
                    <a:pt x="899" y="419"/>
                  </a:lnTo>
                  <a:lnTo>
                    <a:pt x="886" y="419"/>
                  </a:lnTo>
                  <a:lnTo>
                    <a:pt x="873" y="418"/>
                  </a:lnTo>
                  <a:lnTo>
                    <a:pt x="862" y="416"/>
                  </a:lnTo>
                  <a:lnTo>
                    <a:pt x="850" y="412"/>
                  </a:lnTo>
                  <a:lnTo>
                    <a:pt x="839" y="406"/>
                  </a:lnTo>
                  <a:lnTo>
                    <a:pt x="829" y="398"/>
                  </a:lnTo>
                  <a:lnTo>
                    <a:pt x="818" y="388"/>
                  </a:lnTo>
                  <a:lnTo>
                    <a:pt x="801" y="366"/>
                  </a:lnTo>
                  <a:lnTo>
                    <a:pt x="782" y="344"/>
                  </a:lnTo>
                  <a:lnTo>
                    <a:pt x="763" y="322"/>
                  </a:lnTo>
                  <a:lnTo>
                    <a:pt x="743" y="304"/>
                  </a:lnTo>
                  <a:lnTo>
                    <a:pt x="720" y="287"/>
                  </a:lnTo>
                  <a:lnTo>
                    <a:pt x="696" y="277"/>
                  </a:lnTo>
                  <a:lnTo>
                    <a:pt x="670" y="270"/>
                  </a:lnTo>
                  <a:lnTo>
                    <a:pt x="640" y="271"/>
                  </a:lnTo>
                  <a:lnTo>
                    <a:pt x="622" y="272"/>
                  </a:lnTo>
                  <a:lnTo>
                    <a:pt x="604" y="274"/>
                  </a:lnTo>
                  <a:lnTo>
                    <a:pt x="584" y="276"/>
                  </a:lnTo>
                  <a:lnTo>
                    <a:pt x="566" y="277"/>
                  </a:lnTo>
                  <a:lnTo>
                    <a:pt x="546" y="278"/>
                  </a:lnTo>
                  <a:lnTo>
                    <a:pt x="527" y="279"/>
                  </a:lnTo>
                  <a:lnTo>
                    <a:pt x="508" y="279"/>
                  </a:lnTo>
                  <a:lnTo>
                    <a:pt x="489" y="279"/>
                  </a:lnTo>
                  <a:lnTo>
                    <a:pt x="470" y="278"/>
                  </a:lnTo>
                  <a:lnTo>
                    <a:pt x="452" y="275"/>
                  </a:lnTo>
                  <a:lnTo>
                    <a:pt x="435" y="271"/>
                  </a:lnTo>
                  <a:lnTo>
                    <a:pt x="417" y="266"/>
                  </a:lnTo>
                  <a:lnTo>
                    <a:pt x="401" y="258"/>
                  </a:lnTo>
                  <a:lnTo>
                    <a:pt x="386" y="248"/>
                  </a:lnTo>
                  <a:lnTo>
                    <a:pt x="371" y="236"/>
                  </a:lnTo>
                  <a:lnTo>
                    <a:pt x="358" y="222"/>
                  </a:lnTo>
                  <a:lnTo>
                    <a:pt x="349" y="211"/>
                  </a:lnTo>
                  <a:lnTo>
                    <a:pt x="339" y="202"/>
                  </a:lnTo>
                  <a:lnTo>
                    <a:pt x="329" y="193"/>
                  </a:lnTo>
                  <a:lnTo>
                    <a:pt x="318" y="184"/>
                  </a:lnTo>
                  <a:lnTo>
                    <a:pt x="308" y="176"/>
                  </a:lnTo>
                  <a:lnTo>
                    <a:pt x="297" y="168"/>
                  </a:lnTo>
                  <a:lnTo>
                    <a:pt x="286" y="161"/>
                  </a:lnTo>
                  <a:lnTo>
                    <a:pt x="276" y="154"/>
                  </a:lnTo>
                  <a:lnTo>
                    <a:pt x="264" y="148"/>
                  </a:lnTo>
                  <a:lnTo>
                    <a:pt x="251" y="143"/>
                  </a:lnTo>
                  <a:lnTo>
                    <a:pt x="240" y="139"/>
                  </a:lnTo>
                  <a:lnTo>
                    <a:pt x="227" y="135"/>
                  </a:lnTo>
                  <a:lnTo>
                    <a:pt x="213" y="133"/>
                  </a:lnTo>
                  <a:lnTo>
                    <a:pt x="201" y="133"/>
                  </a:lnTo>
                  <a:lnTo>
                    <a:pt x="187" y="133"/>
                  </a:lnTo>
                  <a:lnTo>
                    <a:pt x="172" y="134"/>
                  </a:lnTo>
                  <a:lnTo>
                    <a:pt x="149" y="137"/>
                  </a:lnTo>
                  <a:lnTo>
                    <a:pt x="127" y="140"/>
                  </a:lnTo>
                  <a:lnTo>
                    <a:pt x="105" y="145"/>
                  </a:lnTo>
                  <a:lnTo>
                    <a:pt x="84" y="150"/>
                  </a:lnTo>
                  <a:lnTo>
                    <a:pt x="64" y="156"/>
                  </a:lnTo>
                  <a:lnTo>
                    <a:pt x="43" y="163"/>
                  </a:lnTo>
                  <a:lnTo>
                    <a:pt x="21" y="169"/>
                  </a:lnTo>
                  <a:lnTo>
                    <a:pt x="0" y="175"/>
                  </a:lnTo>
                  <a:lnTo>
                    <a:pt x="5" y="129"/>
                  </a:lnTo>
                  <a:lnTo>
                    <a:pt x="12" y="85"/>
                  </a:lnTo>
                  <a:lnTo>
                    <a:pt x="21" y="42"/>
                  </a:lnTo>
                  <a:lnTo>
                    <a:pt x="30" y="0"/>
                  </a:lnTo>
                  <a:lnTo>
                    <a:pt x="44" y="11"/>
                  </a:lnTo>
                  <a:lnTo>
                    <a:pt x="59" y="20"/>
                  </a:lnTo>
                  <a:lnTo>
                    <a:pt x="75" y="29"/>
                  </a:lnTo>
                  <a:lnTo>
                    <a:pt x="91" y="38"/>
                  </a:lnTo>
                  <a:lnTo>
                    <a:pt x="109" y="44"/>
                  </a:lnTo>
                  <a:lnTo>
                    <a:pt x="127" y="51"/>
                  </a:lnTo>
                  <a:lnTo>
                    <a:pt x="144" y="56"/>
                  </a:lnTo>
                  <a:lnTo>
                    <a:pt x="163" y="59"/>
                  </a:lnTo>
                  <a:lnTo>
                    <a:pt x="182" y="62"/>
                  </a:lnTo>
                  <a:lnTo>
                    <a:pt x="201" y="63"/>
                  </a:lnTo>
                  <a:lnTo>
                    <a:pt x="219" y="63"/>
                  </a:lnTo>
                  <a:lnTo>
                    <a:pt x="238" y="62"/>
                  </a:lnTo>
                  <a:lnTo>
                    <a:pt x="256" y="59"/>
                  </a:lnTo>
                  <a:lnTo>
                    <a:pt x="274" y="56"/>
                  </a:lnTo>
                  <a:lnTo>
                    <a:pt x="292" y="50"/>
                  </a:lnTo>
                  <a:lnTo>
                    <a:pt x="309" y="43"/>
                  </a:lnTo>
                  <a:lnTo>
                    <a:pt x="329" y="29"/>
                  </a:lnTo>
                  <a:lnTo>
                    <a:pt x="349" y="19"/>
                  </a:lnTo>
                  <a:lnTo>
                    <a:pt x="371" y="10"/>
                  </a:lnTo>
                  <a:lnTo>
                    <a:pt x="394" y="4"/>
                  </a:lnTo>
                  <a:lnTo>
                    <a:pt x="417" y="1"/>
                  </a:lnTo>
                  <a:lnTo>
                    <a:pt x="440" y="2"/>
                  </a:lnTo>
                  <a:lnTo>
                    <a:pt x="463" y="6"/>
                  </a:lnTo>
                  <a:lnTo>
                    <a:pt x="485" y="16"/>
                  </a:lnTo>
                  <a:lnTo>
                    <a:pt x="499" y="27"/>
                  </a:lnTo>
                  <a:lnTo>
                    <a:pt x="514" y="35"/>
                  </a:lnTo>
                  <a:lnTo>
                    <a:pt x="530" y="42"/>
                  </a:lnTo>
                  <a:lnTo>
                    <a:pt x="546" y="47"/>
                  </a:lnTo>
                  <a:lnTo>
                    <a:pt x="562" y="49"/>
                  </a:lnTo>
                  <a:lnTo>
                    <a:pt x="580" y="50"/>
                  </a:lnTo>
                  <a:lnTo>
                    <a:pt x="597" y="50"/>
                  </a:lnTo>
                  <a:lnTo>
                    <a:pt x="614" y="48"/>
                  </a:lnTo>
                  <a:lnTo>
                    <a:pt x="632" y="44"/>
                  </a:lnTo>
                  <a:lnTo>
                    <a:pt x="649" y="40"/>
                  </a:lnTo>
                  <a:lnTo>
                    <a:pt x="665" y="35"/>
                  </a:lnTo>
                  <a:lnTo>
                    <a:pt x="682" y="29"/>
                  </a:lnTo>
                  <a:lnTo>
                    <a:pt x="698" y="23"/>
                  </a:lnTo>
                  <a:lnTo>
                    <a:pt x="714" y="17"/>
                  </a:lnTo>
                  <a:lnTo>
                    <a:pt x="729" y="10"/>
                  </a:lnTo>
                  <a:lnTo>
                    <a:pt x="743" y="3"/>
                  </a:lnTo>
                  <a:lnTo>
                    <a:pt x="751" y="3"/>
                  </a:lnTo>
                  <a:lnTo>
                    <a:pt x="759" y="3"/>
                  </a:lnTo>
                  <a:lnTo>
                    <a:pt x="769" y="2"/>
                  </a:lnTo>
                  <a:lnTo>
                    <a:pt x="777" y="1"/>
                  </a:lnTo>
                  <a:lnTo>
                    <a:pt x="785" y="1"/>
                  </a:lnTo>
                  <a:lnTo>
                    <a:pt x="793" y="1"/>
                  </a:lnTo>
                  <a:lnTo>
                    <a:pt x="801" y="3"/>
                  </a:lnTo>
                  <a:lnTo>
                    <a:pt x="809" y="5"/>
                  </a:lnTo>
                  <a:lnTo>
                    <a:pt x="824" y="18"/>
                  </a:lnTo>
                  <a:lnTo>
                    <a:pt x="835" y="32"/>
                  </a:lnTo>
                  <a:lnTo>
                    <a:pt x="847" y="47"/>
                  </a:lnTo>
                  <a:lnTo>
                    <a:pt x="856" y="62"/>
                  </a:lnTo>
                  <a:lnTo>
                    <a:pt x="867" y="78"/>
                  </a:lnTo>
                  <a:lnTo>
                    <a:pt x="877" y="93"/>
                  </a:lnTo>
                  <a:lnTo>
                    <a:pt x="890" y="107"/>
                  </a:lnTo>
                  <a:lnTo>
                    <a:pt x="903" y="120"/>
                  </a:lnTo>
                  <a:close/>
                </a:path>
              </a:pathLst>
            </a:cu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9" name="Freeform 1067"/>
            <p:cNvSpPr>
              <a:spLocks/>
            </p:cNvSpPr>
            <p:nvPr/>
          </p:nvSpPr>
          <p:spPr bwMode="auto">
            <a:xfrm>
              <a:off x="4288" y="3423"/>
              <a:ext cx="182" cy="33"/>
            </a:xfrm>
            <a:custGeom>
              <a:avLst/>
              <a:gdLst>
                <a:gd name="T0" fmla="*/ 46 w 363"/>
                <a:gd name="T1" fmla="*/ 5 h 66"/>
                <a:gd name="T2" fmla="*/ 43 w 363"/>
                <a:gd name="T3" fmla="*/ 6 h 66"/>
                <a:gd name="T4" fmla="*/ 40 w 363"/>
                <a:gd name="T5" fmla="*/ 6 h 66"/>
                <a:gd name="T6" fmla="*/ 38 w 363"/>
                <a:gd name="T7" fmla="*/ 6 h 66"/>
                <a:gd name="T8" fmla="*/ 35 w 363"/>
                <a:gd name="T9" fmla="*/ 7 h 66"/>
                <a:gd name="T10" fmla="*/ 32 w 363"/>
                <a:gd name="T11" fmla="*/ 7 h 66"/>
                <a:gd name="T12" fmla="*/ 29 w 363"/>
                <a:gd name="T13" fmla="*/ 8 h 66"/>
                <a:gd name="T14" fmla="*/ 26 w 363"/>
                <a:gd name="T15" fmla="*/ 8 h 66"/>
                <a:gd name="T16" fmla="*/ 23 w 363"/>
                <a:gd name="T17" fmla="*/ 8 h 66"/>
                <a:gd name="T18" fmla="*/ 21 w 363"/>
                <a:gd name="T19" fmla="*/ 8 h 66"/>
                <a:gd name="T20" fmla="*/ 18 w 363"/>
                <a:gd name="T21" fmla="*/ 9 h 66"/>
                <a:gd name="T22" fmla="*/ 15 w 363"/>
                <a:gd name="T23" fmla="*/ 9 h 66"/>
                <a:gd name="T24" fmla="*/ 12 w 363"/>
                <a:gd name="T25" fmla="*/ 9 h 66"/>
                <a:gd name="T26" fmla="*/ 9 w 363"/>
                <a:gd name="T27" fmla="*/ 8 h 66"/>
                <a:gd name="T28" fmla="*/ 6 w 363"/>
                <a:gd name="T29" fmla="*/ 8 h 66"/>
                <a:gd name="T30" fmla="*/ 3 w 363"/>
                <a:gd name="T31" fmla="*/ 8 h 66"/>
                <a:gd name="T32" fmla="*/ 0 w 363"/>
                <a:gd name="T33" fmla="*/ 7 h 66"/>
                <a:gd name="T34" fmla="*/ 2 w 363"/>
                <a:gd name="T35" fmla="*/ 7 h 66"/>
                <a:gd name="T36" fmla="*/ 4 w 363"/>
                <a:gd name="T37" fmla="*/ 7 h 66"/>
                <a:gd name="T38" fmla="*/ 6 w 363"/>
                <a:gd name="T39" fmla="*/ 7 h 66"/>
                <a:gd name="T40" fmla="*/ 7 w 363"/>
                <a:gd name="T41" fmla="*/ 7 h 66"/>
                <a:gd name="T42" fmla="*/ 9 w 363"/>
                <a:gd name="T43" fmla="*/ 6 h 66"/>
                <a:gd name="T44" fmla="*/ 11 w 363"/>
                <a:gd name="T45" fmla="*/ 6 h 66"/>
                <a:gd name="T46" fmla="*/ 12 w 363"/>
                <a:gd name="T47" fmla="*/ 5 h 66"/>
                <a:gd name="T48" fmla="*/ 14 w 363"/>
                <a:gd name="T49" fmla="*/ 5 h 66"/>
                <a:gd name="T50" fmla="*/ 16 w 363"/>
                <a:gd name="T51" fmla="*/ 5 h 66"/>
                <a:gd name="T52" fmla="*/ 18 w 363"/>
                <a:gd name="T53" fmla="*/ 4 h 66"/>
                <a:gd name="T54" fmla="*/ 19 w 363"/>
                <a:gd name="T55" fmla="*/ 4 h 66"/>
                <a:gd name="T56" fmla="*/ 21 w 363"/>
                <a:gd name="T57" fmla="*/ 3 h 66"/>
                <a:gd name="T58" fmla="*/ 22 w 363"/>
                <a:gd name="T59" fmla="*/ 2 h 66"/>
                <a:gd name="T60" fmla="*/ 24 w 363"/>
                <a:gd name="T61" fmla="*/ 2 h 66"/>
                <a:gd name="T62" fmla="*/ 25 w 363"/>
                <a:gd name="T63" fmla="*/ 1 h 66"/>
                <a:gd name="T64" fmla="*/ 27 w 363"/>
                <a:gd name="T65" fmla="*/ 0 h 66"/>
                <a:gd name="T66" fmla="*/ 30 w 363"/>
                <a:gd name="T67" fmla="*/ 1 h 66"/>
                <a:gd name="T68" fmla="*/ 32 w 363"/>
                <a:gd name="T69" fmla="*/ 1 h 66"/>
                <a:gd name="T70" fmla="*/ 34 w 363"/>
                <a:gd name="T71" fmla="*/ 2 h 66"/>
                <a:gd name="T72" fmla="*/ 37 w 363"/>
                <a:gd name="T73" fmla="*/ 3 h 66"/>
                <a:gd name="T74" fmla="*/ 39 w 363"/>
                <a:gd name="T75" fmla="*/ 3 h 66"/>
                <a:gd name="T76" fmla="*/ 41 w 363"/>
                <a:gd name="T77" fmla="*/ 4 h 66"/>
                <a:gd name="T78" fmla="*/ 43 w 363"/>
                <a:gd name="T79" fmla="*/ 5 h 66"/>
                <a:gd name="T80" fmla="*/ 46 w 363"/>
                <a:gd name="T81" fmla="*/ 5 h 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3"/>
                <a:gd name="T124" fmla="*/ 0 h 66"/>
                <a:gd name="T125" fmla="*/ 363 w 363"/>
                <a:gd name="T126" fmla="*/ 66 h 6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3" h="66">
                  <a:moveTo>
                    <a:pt x="363" y="38"/>
                  </a:moveTo>
                  <a:lnTo>
                    <a:pt x="341" y="41"/>
                  </a:lnTo>
                  <a:lnTo>
                    <a:pt x="319" y="45"/>
                  </a:lnTo>
                  <a:lnTo>
                    <a:pt x="297" y="48"/>
                  </a:lnTo>
                  <a:lnTo>
                    <a:pt x="274" y="52"/>
                  </a:lnTo>
                  <a:lnTo>
                    <a:pt x="252" y="55"/>
                  </a:lnTo>
                  <a:lnTo>
                    <a:pt x="229" y="58"/>
                  </a:lnTo>
                  <a:lnTo>
                    <a:pt x="206" y="60"/>
                  </a:lnTo>
                  <a:lnTo>
                    <a:pt x="183" y="62"/>
                  </a:lnTo>
                  <a:lnTo>
                    <a:pt x="161" y="64"/>
                  </a:lnTo>
                  <a:lnTo>
                    <a:pt x="138" y="66"/>
                  </a:lnTo>
                  <a:lnTo>
                    <a:pt x="115" y="66"/>
                  </a:lnTo>
                  <a:lnTo>
                    <a:pt x="92" y="66"/>
                  </a:lnTo>
                  <a:lnTo>
                    <a:pt x="69" y="64"/>
                  </a:lnTo>
                  <a:lnTo>
                    <a:pt x="46" y="62"/>
                  </a:lnTo>
                  <a:lnTo>
                    <a:pt x="23" y="60"/>
                  </a:lnTo>
                  <a:lnTo>
                    <a:pt x="0" y="55"/>
                  </a:lnTo>
                  <a:lnTo>
                    <a:pt x="14" y="54"/>
                  </a:lnTo>
                  <a:lnTo>
                    <a:pt x="28" y="53"/>
                  </a:lnTo>
                  <a:lnTo>
                    <a:pt x="42" y="52"/>
                  </a:lnTo>
                  <a:lnTo>
                    <a:pt x="56" y="50"/>
                  </a:lnTo>
                  <a:lnTo>
                    <a:pt x="70" y="47"/>
                  </a:lnTo>
                  <a:lnTo>
                    <a:pt x="84" y="44"/>
                  </a:lnTo>
                  <a:lnTo>
                    <a:pt x="96" y="40"/>
                  </a:lnTo>
                  <a:lnTo>
                    <a:pt x="110" y="37"/>
                  </a:lnTo>
                  <a:lnTo>
                    <a:pt x="123" y="33"/>
                  </a:lnTo>
                  <a:lnTo>
                    <a:pt x="137" y="29"/>
                  </a:lnTo>
                  <a:lnTo>
                    <a:pt x="149" y="25"/>
                  </a:lnTo>
                  <a:lnTo>
                    <a:pt x="162" y="21"/>
                  </a:lnTo>
                  <a:lnTo>
                    <a:pt x="175" y="15"/>
                  </a:lnTo>
                  <a:lnTo>
                    <a:pt x="187" y="10"/>
                  </a:lnTo>
                  <a:lnTo>
                    <a:pt x="200" y="6"/>
                  </a:lnTo>
                  <a:lnTo>
                    <a:pt x="213" y="0"/>
                  </a:lnTo>
                  <a:lnTo>
                    <a:pt x="234" y="1"/>
                  </a:lnTo>
                  <a:lnTo>
                    <a:pt x="253" y="5"/>
                  </a:lnTo>
                  <a:lnTo>
                    <a:pt x="272" y="10"/>
                  </a:lnTo>
                  <a:lnTo>
                    <a:pt x="289" y="17"/>
                  </a:lnTo>
                  <a:lnTo>
                    <a:pt x="307" y="24"/>
                  </a:lnTo>
                  <a:lnTo>
                    <a:pt x="325" y="30"/>
                  </a:lnTo>
                  <a:lnTo>
                    <a:pt x="343" y="35"/>
                  </a:lnTo>
                  <a:lnTo>
                    <a:pt x="363" y="38"/>
                  </a:lnTo>
                  <a:close/>
                </a:path>
              </a:pathLst>
            </a:custGeom>
            <a:solidFill>
              <a:srgbClr val="005B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0" name="Freeform 1068"/>
            <p:cNvSpPr>
              <a:spLocks/>
            </p:cNvSpPr>
            <p:nvPr/>
          </p:nvSpPr>
          <p:spPr bwMode="auto">
            <a:xfrm>
              <a:off x="5151" y="3439"/>
              <a:ext cx="26" cy="57"/>
            </a:xfrm>
            <a:custGeom>
              <a:avLst/>
              <a:gdLst>
                <a:gd name="T0" fmla="*/ 3 w 52"/>
                <a:gd name="T1" fmla="*/ 15 h 114"/>
                <a:gd name="T2" fmla="*/ 2 w 52"/>
                <a:gd name="T3" fmla="*/ 15 h 114"/>
                <a:gd name="T4" fmla="*/ 1 w 52"/>
                <a:gd name="T5" fmla="*/ 14 h 114"/>
                <a:gd name="T6" fmla="*/ 1 w 52"/>
                <a:gd name="T7" fmla="*/ 13 h 114"/>
                <a:gd name="T8" fmla="*/ 0 w 52"/>
                <a:gd name="T9" fmla="*/ 13 h 114"/>
                <a:gd name="T10" fmla="*/ 1 w 52"/>
                <a:gd name="T11" fmla="*/ 11 h 114"/>
                <a:gd name="T12" fmla="*/ 1 w 52"/>
                <a:gd name="T13" fmla="*/ 9 h 114"/>
                <a:gd name="T14" fmla="*/ 2 w 52"/>
                <a:gd name="T15" fmla="*/ 8 h 114"/>
                <a:gd name="T16" fmla="*/ 3 w 52"/>
                <a:gd name="T17" fmla="*/ 6 h 114"/>
                <a:gd name="T18" fmla="*/ 4 w 52"/>
                <a:gd name="T19" fmla="*/ 5 h 114"/>
                <a:gd name="T20" fmla="*/ 5 w 52"/>
                <a:gd name="T21" fmla="*/ 3 h 114"/>
                <a:gd name="T22" fmla="*/ 6 w 52"/>
                <a:gd name="T23" fmla="*/ 2 h 114"/>
                <a:gd name="T24" fmla="*/ 7 w 52"/>
                <a:gd name="T25" fmla="*/ 0 h 114"/>
                <a:gd name="T26" fmla="*/ 7 w 52"/>
                <a:gd name="T27" fmla="*/ 2 h 114"/>
                <a:gd name="T28" fmla="*/ 7 w 52"/>
                <a:gd name="T29" fmla="*/ 4 h 114"/>
                <a:gd name="T30" fmla="*/ 7 w 52"/>
                <a:gd name="T31" fmla="*/ 6 h 114"/>
                <a:gd name="T32" fmla="*/ 6 w 52"/>
                <a:gd name="T33" fmla="*/ 8 h 114"/>
                <a:gd name="T34" fmla="*/ 6 w 52"/>
                <a:gd name="T35" fmla="*/ 10 h 114"/>
                <a:gd name="T36" fmla="*/ 5 w 52"/>
                <a:gd name="T37" fmla="*/ 12 h 114"/>
                <a:gd name="T38" fmla="*/ 4 w 52"/>
                <a:gd name="T39" fmla="*/ 13 h 114"/>
                <a:gd name="T40" fmla="*/ 3 w 52"/>
                <a:gd name="T41" fmla="*/ 15 h 1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114"/>
                <a:gd name="T65" fmla="*/ 52 w 52"/>
                <a:gd name="T66" fmla="*/ 114 h 1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114">
                  <a:moveTo>
                    <a:pt x="18" y="114"/>
                  </a:moveTo>
                  <a:lnTo>
                    <a:pt x="11" y="114"/>
                  </a:lnTo>
                  <a:lnTo>
                    <a:pt x="6" y="110"/>
                  </a:lnTo>
                  <a:lnTo>
                    <a:pt x="4" y="104"/>
                  </a:lnTo>
                  <a:lnTo>
                    <a:pt x="0" y="99"/>
                  </a:lnTo>
                  <a:lnTo>
                    <a:pt x="2" y="84"/>
                  </a:lnTo>
                  <a:lnTo>
                    <a:pt x="5" y="70"/>
                  </a:lnTo>
                  <a:lnTo>
                    <a:pt x="12" y="58"/>
                  </a:lnTo>
                  <a:lnTo>
                    <a:pt x="19" y="46"/>
                  </a:lnTo>
                  <a:lnTo>
                    <a:pt x="27" y="35"/>
                  </a:lnTo>
                  <a:lnTo>
                    <a:pt x="36" y="23"/>
                  </a:lnTo>
                  <a:lnTo>
                    <a:pt x="44" y="12"/>
                  </a:lnTo>
                  <a:lnTo>
                    <a:pt x="52" y="0"/>
                  </a:lnTo>
                  <a:lnTo>
                    <a:pt x="52" y="15"/>
                  </a:lnTo>
                  <a:lnTo>
                    <a:pt x="52" y="30"/>
                  </a:lnTo>
                  <a:lnTo>
                    <a:pt x="50" y="45"/>
                  </a:lnTo>
                  <a:lnTo>
                    <a:pt x="45" y="60"/>
                  </a:lnTo>
                  <a:lnTo>
                    <a:pt x="41" y="75"/>
                  </a:lnTo>
                  <a:lnTo>
                    <a:pt x="34" y="89"/>
                  </a:lnTo>
                  <a:lnTo>
                    <a:pt x="27" y="102"/>
                  </a:lnTo>
                  <a:lnTo>
                    <a:pt x="18" y="11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1" name="Freeform 1069"/>
            <p:cNvSpPr>
              <a:spLocks/>
            </p:cNvSpPr>
            <p:nvPr/>
          </p:nvSpPr>
          <p:spPr bwMode="auto">
            <a:xfrm>
              <a:off x="4675" y="3440"/>
              <a:ext cx="124" cy="104"/>
            </a:xfrm>
            <a:custGeom>
              <a:avLst/>
              <a:gdLst>
                <a:gd name="T0" fmla="*/ 32 w 246"/>
                <a:gd name="T1" fmla="*/ 20 h 209"/>
                <a:gd name="T2" fmla="*/ 30 w 246"/>
                <a:gd name="T3" fmla="*/ 21 h 209"/>
                <a:gd name="T4" fmla="*/ 30 w 246"/>
                <a:gd name="T5" fmla="*/ 22 h 209"/>
                <a:gd name="T6" fmla="*/ 29 w 246"/>
                <a:gd name="T7" fmla="*/ 23 h 209"/>
                <a:gd name="T8" fmla="*/ 28 w 246"/>
                <a:gd name="T9" fmla="*/ 24 h 209"/>
                <a:gd name="T10" fmla="*/ 27 w 246"/>
                <a:gd name="T11" fmla="*/ 25 h 209"/>
                <a:gd name="T12" fmla="*/ 26 w 246"/>
                <a:gd name="T13" fmla="*/ 25 h 209"/>
                <a:gd name="T14" fmla="*/ 25 w 246"/>
                <a:gd name="T15" fmla="*/ 25 h 209"/>
                <a:gd name="T16" fmla="*/ 24 w 246"/>
                <a:gd name="T17" fmla="*/ 26 h 209"/>
                <a:gd name="T18" fmla="*/ 22 w 246"/>
                <a:gd name="T19" fmla="*/ 24 h 209"/>
                <a:gd name="T20" fmla="*/ 21 w 246"/>
                <a:gd name="T21" fmla="*/ 22 h 209"/>
                <a:gd name="T22" fmla="*/ 20 w 246"/>
                <a:gd name="T23" fmla="*/ 20 h 209"/>
                <a:gd name="T24" fmla="*/ 18 w 246"/>
                <a:gd name="T25" fmla="*/ 19 h 209"/>
                <a:gd name="T26" fmla="*/ 17 w 246"/>
                <a:gd name="T27" fmla="*/ 17 h 209"/>
                <a:gd name="T28" fmla="*/ 15 w 246"/>
                <a:gd name="T29" fmla="*/ 15 h 209"/>
                <a:gd name="T30" fmla="*/ 14 w 246"/>
                <a:gd name="T31" fmla="*/ 14 h 209"/>
                <a:gd name="T32" fmla="*/ 12 w 246"/>
                <a:gd name="T33" fmla="*/ 13 h 209"/>
                <a:gd name="T34" fmla="*/ 10 w 246"/>
                <a:gd name="T35" fmla="*/ 11 h 209"/>
                <a:gd name="T36" fmla="*/ 9 w 246"/>
                <a:gd name="T37" fmla="*/ 10 h 209"/>
                <a:gd name="T38" fmla="*/ 7 w 246"/>
                <a:gd name="T39" fmla="*/ 8 h 209"/>
                <a:gd name="T40" fmla="*/ 6 w 246"/>
                <a:gd name="T41" fmla="*/ 7 h 209"/>
                <a:gd name="T42" fmla="*/ 4 w 246"/>
                <a:gd name="T43" fmla="*/ 5 h 209"/>
                <a:gd name="T44" fmla="*/ 3 w 246"/>
                <a:gd name="T45" fmla="*/ 3 h 209"/>
                <a:gd name="T46" fmla="*/ 2 w 246"/>
                <a:gd name="T47" fmla="*/ 1 h 209"/>
                <a:gd name="T48" fmla="*/ 0 w 246"/>
                <a:gd name="T49" fmla="*/ 0 h 209"/>
                <a:gd name="T50" fmla="*/ 3 w 246"/>
                <a:gd name="T51" fmla="*/ 0 h 209"/>
                <a:gd name="T52" fmla="*/ 5 w 246"/>
                <a:gd name="T53" fmla="*/ 1 h 209"/>
                <a:gd name="T54" fmla="*/ 7 w 246"/>
                <a:gd name="T55" fmla="*/ 3 h 209"/>
                <a:gd name="T56" fmla="*/ 8 w 246"/>
                <a:gd name="T57" fmla="*/ 4 h 209"/>
                <a:gd name="T58" fmla="*/ 10 w 246"/>
                <a:gd name="T59" fmla="*/ 5 h 209"/>
                <a:gd name="T60" fmla="*/ 12 w 246"/>
                <a:gd name="T61" fmla="*/ 7 h 209"/>
                <a:gd name="T62" fmla="*/ 14 w 246"/>
                <a:gd name="T63" fmla="*/ 8 h 209"/>
                <a:gd name="T64" fmla="*/ 16 w 246"/>
                <a:gd name="T65" fmla="*/ 10 h 209"/>
                <a:gd name="T66" fmla="*/ 18 w 246"/>
                <a:gd name="T67" fmla="*/ 11 h 209"/>
                <a:gd name="T68" fmla="*/ 20 w 246"/>
                <a:gd name="T69" fmla="*/ 13 h 209"/>
                <a:gd name="T70" fmla="*/ 22 w 246"/>
                <a:gd name="T71" fmla="*/ 14 h 209"/>
                <a:gd name="T72" fmla="*/ 23 w 246"/>
                <a:gd name="T73" fmla="*/ 16 h 209"/>
                <a:gd name="T74" fmla="*/ 25 w 246"/>
                <a:gd name="T75" fmla="*/ 17 h 209"/>
                <a:gd name="T76" fmla="*/ 27 w 246"/>
                <a:gd name="T77" fmla="*/ 18 h 209"/>
                <a:gd name="T78" fmla="*/ 29 w 246"/>
                <a:gd name="T79" fmla="*/ 19 h 209"/>
                <a:gd name="T80" fmla="*/ 32 w 246"/>
                <a:gd name="T81" fmla="*/ 20 h 2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6"/>
                <a:gd name="T124" fmla="*/ 0 h 209"/>
                <a:gd name="T125" fmla="*/ 246 w 246"/>
                <a:gd name="T126" fmla="*/ 209 h 20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6" h="209">
                  <a:moveTo>
                    <a:pt x="246" y="166"/>
                  </a:moveTo>
                  <a:lnTo>
                    <a:pt x="239" y="173"/>
                  </a:lnTo>
                  <a:lnTo>
                    <a:pt x="233" y="180"/>
                  </a:lnTo>
                  <a:lnTo>
                    <a:pt x="226" y="187"/>
                  </a:lnTo>
                  <a:lnTo>
                    <a:pt x="219" y="194"/>
                  </a:lnTo>
                  <a:lnTo>
                    <a:pt x="211" y="200"/>
                  </a:lnTo>
                  <a:lnTo>
                    <a:pt x="203" y="204"/>
                  </a:lnTo>
                  <a:lnTo>
                    <a:pt x="193" y="207"/>
                  </a:lnTo>
                  <a:lnTo>
                    <a:pt x="184" y="209"/>
                  </a:lnTo>
                  <a:lnTo>
                    <a:pt x="175" y="194"/>
                  </a:lnTo>
                  <a:lnTo>
                    <a:pt x="166" y="179"/>
                  </a:lnTo>
                  <a:lnTo>
                    <a:pt x="154" y="165"/>
                  </a:lnTo>
                  <a:lnTo>
                    <a:pt x="143" y="152"/>
                  </a:lnTo>
                  <a:lnTo>
                    <a:pt x="131" y="140"/>
                  </a:lnTo>
                  <a:lnTo>
                    <a:pt x="118" y="127"/>
                  </a:lnTo>
                  <a:lnTo>
                    <a:pt x="105" y="116"/>
                  </a:lnTo>
                  <a:lnTo>
                    <a:pt x="92" y="104"/>
                  </a:lnTo>
                  <a:lnTo>
                    <a:pt x="79" y="93"/>
                  </a:lnTo>
                  <a:lnTo>
                    <a:pt x="65" y="81"/>
                  </a:lnTo>
                  <a:lnTo>
                    <a:pt x="53" y="68"/>
                  </a:lnTo>
                  <a:lnTo>
                    <a:pt x="41" y="57"/>
                  </a:lnTo>
                  <a:lnTo>
                    <a:pt x="30" y="43"/>
                  </a:lnTo>
                  <a:lnTo>
                    <a:pt x="18" y="30"/>
                  </a:lnTo>
                  <a:lnTo>
                    <a:pt x="9" y="15"/>
                  </a:lnTo>
                  <a:lnTo>
                    <a:pt x="0" y="0"/>
                  </a:lnTo>
                  <a:lnTo>
                    <a:pt x="17" y="7"/>
                  </a:lnTo>
                  <a:lnTo>
                    <a:pt x="33" y="15"/>
                  </a:lnTo>
                  <a:lnTo>
                    <a:pt x="49" y="25"/>
                  </a:lnTo>
                  <a:lnTo>
                    <a:pt x="64" y="35"/>
                  </a:lnTo>
                  <a:lnTo>
                    <a:pt x="79" y="45"/>
                  </a:lnTo>
                  <a:lnTo>
                    <a:pt x="94" y="57"/>
                  </a:lnTo>
                  <a:lnTo>
                    <a:pt x="109" y="69"/>
                  </a:lnTo>
                  <a:lnTo>
                    <a:pt x="124" y="81"/>
                  </a:lnTo>
                  <a:lnTo>
                    <a:pt x="138" y="94"/>
                  </a:lnTo>
                  <a:lnTo>
                    <a:pt x="153" y="105"/>
                  </a:lnTo>
                  <a:lnTo>
                    <a:pt x="168" y="118"/>
                  </a:lnTo>
                  <a:lnTo>
                    <a:pt x="183" y="129"/>
                  </a:lnTo>
                  <a:lnTo>
                    <a:pt x="198" y="140"/>
                  </a:lnTo>
                  <a:lnTo>
                    <a:pt x="214" y="149"/>
                  </a:lnTo>
                  <a:lnTo>
                    <a:pt x="230" y="158"/>
                  </a:lnTo>
                  <a:lnTo>
                    <a:pt x="246" y="16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2" name="Freeform 1070"/>
            <p:cNvSpPr>
              <a:spLocks/>
            </p:cNvSpPr>
            <p:nvPr/>
          </p:nvSpPr>
          <p:spPr bwMode="auto">
            <a:xfrm>
              <a:off x="5201" y="3456"/>
              <a:ext cx="31" cy="68"/>
            </a:xfrm>
            <a:custGeom>
              <a:avLst/>
              <a:gdLst>
                <a:gd name="T0" fmla="*/ 8 w 61"/>
                <a:gd name="T1" fmla="*/ 17 h 137"/>
                <a:gd name="T2" fmla="*/ 7 w 61"/>
                <a:gd name="T3" fmla="*/ 16 h 137"/>
                <a:gd name="T4" fmla="*/ 6 w 61"/>
                <a:gd name="T5" fmla="*/ 16 h 137"/>
                <a:gd name="T6" fmla="*/ 5 w 61"/>
                <a:gd name="T7" fmla="*/ 15 h 137"/>
                <a:gd name="T8" fmla="*/ 4 w 61"/>
                <a:gd name="T9" fmla="*/ 14 h 137"/>
                <a:gd name="T10" fmla="*/ 3 w 61"/>
                <a:gd name="T11" fmla="*/ 14 h 137"/>
                <a:gd name="T12" fmla="*/ 2 w 61"/>
                <a:gd name="T13" fmla="*/ 13 h 137"/>
                <a:gd name="T14" fmla="*/ 1 w 61"/>
                <a:gd name="T15" fmla="*/ 12 h 137"/>
                <a:gd name="T16" fmla="*/ 1 w 61"/>
                <a:gd name="T17" fmla="*/ 11 h 137"/>
                <a:gd name="T18" fmla="*/ 0 w 61"/>
                <a:gd name="T19" fmla="*/ 9 h 137"/>
                <a:gd name="T20" fmla="*/ 1 w 61"/>
                <a:gd name="T21" fmla="*/ 8 h 137"/>
                <a:gd name="T22" fmla="*/ 1 w 61"/>
                <a:gd name="T23" fmla="*/ 6 h 137"/>
                <a:gd name="T24" fmla="*/ 2 w 61"/>
                <a:gd name="T25" fmla="*/ 5 h 137"/>
                <a:gd name="T26" fmla="*/ 3 w 61"/>
                <a:gd name="T27" fmla="*/ 4 h 137"/>
                <a:gd name="T28" fmla="*/ 3 w 61"/>
                <a:gd name="T29" fmla="*/ 2 h 137"/>
                <a:gd name="T30" fmla="*/ 4 w 61"/>
                <a:gd name="T31" fmla="*/ 1 h 137"/>
                <a:gd name="T32" fmla="*/ 5 w 61"/>
                <a:gd name="T33" fmla="*/ 0 h 137"/>
                <a:gd name="T34" fmla="*/ 8 w 61"/>
                <a:gd name="T35" fmla="*/ 17 h 1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1"/>
                <a:gd name="T55" fmla="*/ 0 h 137"/>
                <a:gd name="T56" fmla="*/ 61 w 61"/>
                <a:gd name="T57" fmla="*/ 137 h 1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1" h="137">
                  <a:moveTo>
                    <a:pt x="61" y="137"/>
                  </a:moveTo>
                  <a:lnTo>
                    <a:pt x="53" y="132"/>
                  </a:lnTo>
                  <a:lnTo>
                    <a:pt x="45" y="129"/>
                  </a:lnTo>
                  <a:lnTo>
                    <a:pt x="36" y="124"/>
                  </a:lnTo>
                  <a:lnTo>
                    <a:pt x="28" y="119"/>
                  </a:lnTo>
                  <a:lnTo>
                    <a:pt x="20" y="114"/>
                  </a:lnTo>
                  <a:lnTo>
                    <a:pt x="13" y="108"/>
                  </a:lnTo>
                  <a:lnTo>
                    <a:pt x="6" y="101"/>
                  </a:lnTo>
                  <a:lnTo>
                    <a:pt x="1" y="93"/>
                  </a:lnTo>
                  <a:lnTo>
                    <a:pt x="0" y="79"/>
                  </a:lnTo>
                  <a:lnTo>
                    <a:pt x="2" y="66"/>
                  </a:lnTo>
                  <a:lnTo>
                    <a:pt x="5" y="55"/>
                  </a:lnTo>
                  <a:lnTo>
                    <a:pt x="11" y="43"/>
                  </a:lnTo>
                  <a:lnTo>
                    <a:pt x="17" y="33"/>
                  </a:lnTo>
                  <a:lnTo>
                    <a:pt x="23" y="22"/>
                  </a:lnTo>
                  <a:lnTo>
                    <a:pt x="30" y="11"/>
                  </a:lnTo>
                  <a:lnTo>
                    <a:pt x="34" y="0"/>
                  </a:lnTo>
                  <a:lnTo>
                    <a:pt x="61" y="137"/>
                  </a:lnTo>
                  <a:close/>
                </a:path>
              </a:pathLst>
            </a:custGeom>
            <a:solidFill>
              <a:srgbClr val="005B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3" name="Freeform 1071"/>
            <p:cNvSpPr>
              <a:spLocks/>
            </p:cNvSpPr>
            <p:nvPr/>
          </p:nvSpPr>
          <p:spPr bwMode="auto">
            <a:xfrm>
              <a:off x="4764" y="3485"/>
              <a:ext cx="426" cy="222"/>
            </a:xfrm>
            <a:custGeom>
              <a:avLst/>
              <a:gdLst>
                <a:gd name="T0" fmla="*/ 104 w 853"/>
                <a:gd name="T1" fmla="*/ 21 h 445"/>
                <a:gd name="T2" fmla="*/ 99 w 853"/>
                <a:gd name="T3" fmla="*/ 24 h 445"/>
                <a:gd name="T4" fmla="*/ 94 w 853"/>
                <a:gd name="T5" fmla="*/ 27 h 445"/>
                <a:gd name="T6" fmla="*/ 89 w 853"/>
                <a:gd name="T7" fmla="*/ 29 h 445"/>
                <a:gd name="T8" fmla="*/ 85 w 853"/>
                <a:gd name="T9" fmla="*/ 32 h 445"/>
                <a:gd name="T10" fmla="*/ 80 w 853"/>
                <a:gd name="T11" fmla="*/ 35 h 445"/>
                <a:gd name="T12" fmla="*/ 75 w 853"/>
                <a:gd name="T13" fmla="*/ 37 h 445"/>
                <a:gd name="T14" fmla="*/ 70 w 853"/>
                <a:gd name="T15" fmla="*/ 40 h 445"/>
                <a:gd name="T16" fmla="*/ 48 w 853"/>
                <a:gd name="T17" fmla="*/ 48 h 445"/>
                <a:gd name="T18" fmla="*/ 44 w 853"/>
                <a:gd name="T19" fmla="*/ 50 h 445"/>
                <a:gd name="T20" fmla="*/ 40 w 853"/>
                <a:gd name="T21" fmla="*/ 53 h 445"/>
                <a:gd name="T22" fmla="*/ 36 w 853"/>
                <a:gd name="T23" fmla="*/ 54 h 445"/>
                <a:gd name="T24" fmla="*/ 31 w 853"/>
                <a:gd name="T25" fmla="*/ 55 h 445"/>
                <a:gd name="T26" fmla="*/ 29 w 853"/>
                <a:gd name="T27" fmla="*/ 53 h 445"/>
                <a:gd name="T28" fmla="*/ 27 w 853"/>
                <a:gd name="T29" fmla="*/ 50 h 445"/>
                <a:gd name="T30" fmla="*/ 25 w 853"/>
                <a:gd name="T31" fmla="*/ 48 h 445"/>
                <a:gd name="T32" fmla="*/ 22 w 853"/>
                <a:gd name="T33" fmla="*/ 47 h 445"/>
                <a:gd name="T34" fmla="*/ 13 w 853"/>
                <a:gd name="T35" fmla="*/ 43 h 445"/>
                <a:gd name="T36" fmla="*/ 10 w 853"/>
                <a:gd name="T37" fmla="*/ 38 h 445"/>
                <a:gd name="T38" fmla="*/ 7 w 853"/>
                <a:gd name="T39" fmla="*/ 34 h 445"/>
                <a:gd name="T40" fmla="*/ 2 w 853"/>
                <a:gd name="T41" fmla="*/ 30 h 445"/>
                <a:gd name="T42" fmla="*/ 2 w 853"/>
                <a:gd name="T43" fmla="*/ 26 h 445"/>
                <a:gd name="T44" fmla="*/ 7 w 853"/>
                <a:gd name="T45" fmla="*/ 20 h 445"/>
                <a:gd name="T46" fmla="*/ 12 w 853"/>
                <a:gd name="T47" fmla="*/ 14 h 445"/>
                <a:gd name="T48" fmla="*/ 19 w 853"/>
                <a:gd name="T49" fmla="*/ 10 h 445"/>
                <a:gd name="T50" fmla="*/ 25 w 853"/>
                <a:gd name="T51" fmla="*/ 6 h 445"/>
                <a:gd name="T52" fmla="*/ 33 w 853"/>
                <a:gd name="T53" fmla="*/ 3 h 445"/>
                <a:gd name="T54" fmla="*/ 40 w 853"/>
                <a:gd name="T55" fmla="*/ 1 h 445"/>
                <a:gd name="T56" fmla="*/ 48 w 853"/>
                <a:gd name="T57" fmla="*/ 0 h 445"/>
                <a:gd name="T58" fmla="*/ 56 w 853"/>
                <a:gd name="T59" fmla="*/ 0 h 445"/>
                <a:gd name="T60" fmla="*/ 63 w 853"/>
                <a:gd name="T61" fmla="*/ 0 h 445"/>
                <a:gd name="T62" fmla="*/ 71 w 853"/>
                <a:gd name="T63" fmla="*/ 1 h 445"/>
                <a:gd name="T64" fmla="*/ 78 w 853"/>
                <a:gd name="T65" fmla="*/ 3 h 445"/>
                <a:gd name="T66" fmla="*/ 85 w 853"/>
                <a:gd name="T67" fmla="*/ 6 h 445"/>
                <a:gd name="T68" fmla="*/ 91 w 853"/>
                <a:gd name="T69" fmla="*/ 9 h 445"/>
                <a:gd name="T70" fmla="*/ 97 w 853"/>
                <a:gd name="T71" fmla="*/ 13 h 445"/>
                <a:gd name="T72" fmla="*/ 103 w 853"/>
                <a:gd name="T73" fmla="*/ 18 h 4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53"/>
                <a:gd name="T112" fmla="*/ 0 h 445"/>
                <a:gd name="T113" fmla="*/ 853 w 853"/>
                <a:gd name="T114" fmla="*/ 445 h 4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53" h="445">
                  <a:moveTo>
                    <a:pt x="853" y="164"/>
                  </a:moveTo>
                  <a:lnTo>
                    <a:pt x="833" y="174"/>
                  </a:lnTo>
                  <a:lnTo>
                    <a:pt x="813" y="185"/>
                  </a:lnTo>
                  <a:lnTo>
                    <a:pt x="795" y="195"/>
                  </a:lnTo>
                  <a:lnTo>
                    <a:pt x="775" y="205"/>
                  </a:lnTo>
                  <a:lnTo>
                    <a:pt x="756" y="216"/>
                  </a:lnTo>
                  <a:lnTo>
                    <a:pt x="737" y="226"/>
                  </a:lnTo>
                  <a:lnTo>
                    <a:pt x="718" y="238"/>
                  </a:lnTo>
                  <a:lnTo>
                    <a:pt x="699" y="248"/>
                  </a:lnTo>
                  <a:lnTo>
                    <a:pt x="680" y="258"/>
                  </a:lnTo>
                  <a:lnTo>
                    <a:pt x="661" y="270"/>
                  </a:lnTo>
                  <a:lnTo>
                    <a:pt x="642" y="281"/>
                  </a:lnTo>
                  <a:lnTo>
                    <a:pt x="622" y="292"/>
                  </a:lnTo>
                  <a:lnTo>
                    <a:pt x="604" y="303"/>
                  </a:lnTo>
                  <a:lnTo>
                    <a:pt x="584" y="314"/>
                  </a:lnTo>
                  <a:lnTo>
                    <a:pt x="566" y="325"/>
                  </a:lnTo>
                  <a:lnTo>
                    <a:pt x="546" y="336"/>
                  </a:lnTo>
                  <a:lnTo>
                    <a:pt x="387" y="386"/>
                  </a:lnTo>
                  <a:lnTo>
                    <a:pt x="371" y="395"/>
                  </a:lnTo>
                  <a:lnTo>
                    <a:pt x="355" y="405"/>
                  </a:lnTo>
                  <a:lnTo>
                    <a:pt x="339" y="414"/>
                  </a:lnTo>
                  <a:lnTo>
                    <a:pt x="323" y="424"/>
                  </a:lnTo>
                  <a:lnTo>
                    <a:pt x="307" y="432"/>
                  </a:lnTo>
                  <a:lnTo>
                    <a:pt x="289" y="439"/>
                  </a:lnTo>
                  <a:lnTo>
                    <a:pt x="272" y="444"/>
                  </a:lnTo>
                  <a:lnTo>
                    <a:pt x="254" y="445"/>
                  </a:lnTo>
                  <a:lnTo>
                    <a:pt x="245" y="435"/>
                  </a:lnTo>
                  <a:lnTo>
                    <a:pt x="237" y="424"/>
                  </a:lnTo>
                  <a:lnTo>
                    <a:pt x="229" y="415"/>
                  </a:lnTo>
                  <a:lnTo>
                    <a:pt x="220" y="406"/>
                  </a:lnTo>
                  <a:lnTo>
                    <a:pt x="211" y="398"/>
                  </a:lnTo>
                  <a:lnTo>
                    <a:pt x="201" y="390"/>
                  </a:lnTo>
                  <a:lnTo>
                    <a:pt x="190" y="385"/>
                  </a:lnTo>
                  <a:lnTo>
                    <a:pt x="177" y="382"/>
                  </a:lnTo>
                  <a:lnTo>
                    <a:pt x="114" y="368"/>
                  </a:lnTo>
                  <a:lnTo>
                    <a:pt x="108" y="347"/>
                  </a:lnTo>
                  <a:lnTo>
                    <a:pt x="99" y="326"/>
                  </a:lnTo>
                  <a:lnTo>
                    <a:pt x="86" y="308"/>
                  </a:lnTo>
                  <a:lnTo>
                    <a:pt x="73" y="289"/>
                  </a:lnTo>
                  <a:lnTo>
                    <a:pt x="57" y="273"/>
                  </a:lnTo>
                  <a:lnTo>
                    <a:pt x="38" y="258"/>
                  </a:lnTo>
                  <a:lnTo>
                    <a:pt x="20" y="247"/>
                  </a:lnTo>
                  <a:lnTo>
                    <a:pt x="0" y="238"/>
                  </a:lnTo>
                  <a:lnTo>
                    <a:pt x="17" y="211"/>
                  </a:lnTo>
                  <a:lnTo>
                    <a:pt x="36" y="186"/>
                  </a:lnTo>
                  <a:lnTo>
                    <a:pt x="57" y="162"/>
                  </a:lnTo>
                  <a:lnTo>
                    <a:pt x="78" y="140"/>
                  </a:lnTo>
                  <a:lnTo>
                    <a:pt x="101" y="119"/>
                  </a:lnTo>
                  <a:lnTo>
                    <a:pt x="126" y="99"/>
                  </a:lnTo>
                  <a:lnTo>
                    <a:pt x="152" y="82"/>
                  </a:lnTo>
                  <a:lnTo>
                    <a:pt x="179" y="66"/>
                  </a:lnTo>
                  <a:lnTo>
                    <a:pt x="206" y="52"/>
                  </a:lnTo>
                  <a:lnTo>
                    <a:pt x="234" y="40"/>
                  </a:lnTo>
                  <a:lnTo>
                    <a:pt x="264" y="28"/>
                  </a:lnTo>
                  <a:lnTo>
                    <a:pt x="294" y="19"/>
                  </a:lnTo>
                  <a:lnTo>
                    <a:pt x="324" y="12"/>
                  </a:lnTo>
                  <a:lnTo>
                    <a:pt x="355" y="6"/>
                  </a:lnTo>
                  <a:lnTo>
                    <a:pt x="386" y="3"/>
                  </a:lnTo>
                  <a:lnTo>
                    <a:pt x="417" y="0"/>
                  </a:lnTo>
                  <a:lnTo>
                    <a:pt x="448" y="0"/>
                  </a:lnTo>
                  <a:lnTo>
                    <a:pt x="479" y="3"/>
                  </a:lnTo>
                  <a:lnTo>
                    <a:pt x="509" y="6"/>
                  </a:lnTo>
                  <a:lnTo>
                    <a:pt x="539" y="10"/>
                  </a:lnTo>
                  <a:lnTo>
                    <a:pt x="569" y="15"/>
                  </a:lnTo>
                  <a:lnTo>
                    <a:pt x="598" y="22"/>
                  </a:lnTo>
                  <a:lnTo>
                    <a:pt x="626" y="31"/>
                  </a:lnTo>
                  <a:lnTo>
                    <a:pt x="653" y="41"/>
                  </a:lnTo>
                  <a:lnTo>
                    <a:pt x="680" y="51"/>
                  </a:lnTo>
                  <a:lnTo>
                    <a:pt x="706" y="64"/>
                  </a:lnTo>
                  <a:lnTo>
                    <a:pt x="732" y="78"/>
                  </a:lnTo>
                  <a:lnTo>
                    <a:pt x="757" y="93"/>
                  </a:lnTo>
                  <a:lnTo>
                    <a:pt x="782" y="109"/>
                  </a:lnTo>
                  <a:lnTo>
                    <a:pt x="806" y="126"/>
                  </a:lnTo>
                  <a:lnTo>
                    <a:pt x="830" y="144"/>
                  </a:lnTo>
                  <a:lnTo>
                    <a:pt x="853" y="16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4" name="Freeform 1072"/>
            <p:cNvSpPr>
              <a:spLocks/>
            </p:cNvSpPr>
            <p:nvPr/>
          </p:nvSpPr>
          <p:spPr bwMode="auto">
            <a:xfrm>
              <a:off x="4889" y="3504"/>
              <a:ext cx="217" cy="40"/>
            </a:xfrm>
            <a:custGeom>
              <a:avLst/>
              <a:gdLst>
                <a:gd name="T0" fmla="*/ 54 w 436"/>
                <a:gd name="T1" fmla="*/ 8 h 82"/>
                <a:gd name="T2" fmla="*/ 51 w 436"/>
                <a:gd name="T3" fmla="*/ 7 h 82"/>
                <a:gd name="T4" fmla="*/ 48 w 436"/>
                <a:gd name="T5" fmla="*/ 7 h 82"/>
                <a:gd name="T6" fmla="*/ 45 w 436"/>
                <a:gd name="T7" fmla="*/ 6 h 82"/>
                <a:gd name="T8" fmla="*/ 42 w 436"/>
                <a:gd name="T9" fmla="*/ 6 h 82"/>
                <a:gd name="T10" fmla="*/ 39 w 436"/>
                <a:gd name="T11" fmla="*/ 5 h 82"/>
                <a:gd name="T12" fmla="*/ 36 w 436"/>
                <a:gd name="T13" fmla="*/ 5 h 82"/>
                <a:gd name="T14" fmla="*/ 33 w 436"/>
                <a:gd name="T15" fmla="*/ 4 h 82"/>
                <a:gd name="T16" fmla="*/ 30 w 436"/>
                <a:gd name="T17" fmla="*/ 4 h 82"/>
                <a:gd name="T18" fmla="*/ 27 w 436"/>
                <a:gd name="T19" fmla="*/ 4 h 82"/>
                <a:gd name="T20" fmla="*/ 24 w 436"/>
                <a:gd name="T21" fmla="*/ 4 h 82"/>
                <a:gd name="T22" fmla="*/ 21 w 436"/>
                <a:gd name="T23" fmla="*/ 4 h 82"/>
                <a:gd name="T24" fmla="*/ 18 w 436"/>
                <a:gd name="T25" fmla="*/ 5 h 82"/>
                <a:gd name="T26" fmla="*/ 15 w 436"/>
                <a:gd name="T27" fmla="*/ 5 h 82"/>
                <a:gd name="T28" fmla="*/ 13 w 436"/>
                <a:gd name="T29" fmla="*/ 6 h 82"/>
                <a:gd name="T30" fmla="*/ 10 w 436"/>
                <a:gd name="T31" fmla="*/ 7 h 82"/>
                <a:gd name="T32" fmla="*/ 7 w 436"/>
                <a:gd name="T33" fmla="*/ 8 h 82"/>
                <a:gd name="T34" fmla="*/ 0 w 436"/>
                <a:gd name="T35" fmla="*/ 10 h 82"/>
                <a:gd name="T36" fmla="*/ 1 w 436"/>
                <a:gd name="T37" fmla="*/ 8 h 82"/>
                <a:gd name="T38" fmla="*/ 3 w 436"/>
                <a:gd name="T39" fmla="*/ 7 h 82"/>
                <a:gd name="T40" fmla="*/ 5 w 436"/>
                <a:gd name="T41" fmla="*/ 5 h 82"/>
                <a:gd name="T42" fmla="*/ 7 w 436"/>
                <a:gd name="T43" fmla="*/ 4 h 82"/>
                <a:gd name="T44" fmla="*/ 10 w 436"/>
                <a:gd name="T45" fmla="*/ 3 h 82"/>
                <a:gd name="T46" fmla="*/ 12 w 436"/>
                <a:gd name="T47" fmla="*/ 2 h 82"/>
                <a:gd name="T48" fmla="*/ 14 w 436"/>
                <a:gd name="T49" fmla="*/ 1 h 82"/>
                <a:gd name="T50" fmla="*/ 16 w 436"/>
                <a:gd name="T51" fmla="*/ 1 h 82"/>
                <a:gd name="T52" fmla="*/ 19 w 436"/>
                <a:gd name="T53" fmla="*/ 0 h 82"/>
                <a:gd name="T54" fmla="*/ 21 w 436"/>
                <a:gd name="T55" fmla="*/ 0 h 82"/>
                <a:gd name="T56" fmla="*/ 23 w 436"/>
                <a:gd name="T57" fmla="*/ 0 h 82"/>
                <a:gd name="T58" fmla="*/ 26 w 436"/>
                <a:gd name="T59" fmla="*/ 0 h 82"/>
                <a:gd name="T60" fmla="*/ 28 w 436"/>
                <a:gd name="T61" fmla="*/ 0 h 82"/>
                <a:gd name="T62" fmla="*/ 31 w 436"/>
                <a:gd name="T63" fmla="*/ 0 h 82"/>
                <a:gd name="T64" fmla="*/ 33 w 436"/>
                <a:gd name="T65" fmla="*/ 0 h 82"/>
                <a:gd name="T66" fmla="*/ 35 w 436"/>
                <a:gd name="T67" fmla="*/ 1 h 82"/>
                <a:gd name="T68" fmla="*/ 38 w 436"/>
                <a:gd name="T69" fmla="*/ 2 h 82"/>
                <a:gd name="T70" fmla="*/ 40 w 436"/>
                <a:gd name="T71" fmla="*/ 2 h 82"/>
                <a:gd name="T72" fmla="*/ 43 w 436"/>
                <a:gd name="T73" fmla="*/ 3 h 82"/>
                <a:gd name="T74" fmla="*/ 45 w 436"/>
                <a:gd name="T75" fmla="*/ 4 h 82"/>
                <a:gd name="T76" fmla="*/ 47 w 436"/>
                <a:gd name="T77" fmla="*/ 5 h 82"/>
                <a:gd name="T78" fmla="*/ 49 w 436"/>
                <a:gd name="T79" fmla="*/ 6 h 82"/>
                <a:gd name="T80" fmla="*/ 52 w 436"/>
                <a:gd name="T81" fmla="*/ 7 h 82"/>
                <a:gd name="T82" fmla="*/ 54 w 436"/>
                <a:gd name="T83" fmla="*/ 8 h 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36"/>
                <a:gd name="T127" fmla="*/ 0 h 82"/>
                <a:gd name="T128" fmla="*/ 436 w 436"/>
                <a:gd name="T129" fmla="*/ 82 h 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36" h="82">
                  <a:moveTo>
                    <a:pt x="436" y="67"/>
                  </a:moveTo>
                  <a:lnTo>
                    <a:pt x="414" y="62"/>
                  </a:lnTo>
                  <a:lnTo>
                    <a:pt x="391" y="57"/>
                  </a:lnTo>
                  <a:lnTo>
                    <a:pt x="368" y="52"/>
                  </a:lnTo>
                  <a:lnTo>
                    <a:pt x="343" y="49"/>
                  </a:lnTo>
                  <a:lnTo>
                    <a:pt x="319" y="44"/>
                  </a:lnTo>
                  <a:lnTo>
                    <a:pt x="295" y="42"/>
                  </a:lnTo>
                  <a:lnTo>
                    <a:pt x="271" y="39"/>
                  </a:lnTo>
                  <a:lnTo>
                    <a:pt x="247" y="37"/>
                  </a:lnTo>
                  <a:lnTo>
                    <a:pt x="221" y="37"/>
                  </a:lnTo>
                  <a:lnTo>
                    <a:pt x="197" y="37"/>
                  </a:lnTo>
                  <a:lnTo>
                    <a:pt x="173" y="38"/>
                  </a:lnTo>
                  <a:lnTo>
                    <a:pt x="150" y="41"/>
                  </a:lnTo>
                  <a:lnTo>
                    <a:pt x="126" y="45"/>
                  </a:lnTo>
                  <a:lnTo>
                    <a:pt x="104" y="50"/>
                  </a:lnTo>
                  <a:lnTo>
                    <a:pt x="82" y="57"/>
                  </a:lnTo>
                  <a:lnTo>
                    <a:pt x="60" y="65"/>
                  </a:lnTo>
                  <a:lnTo>
                    <a:pt x="0" y="82"/>
                  </a:lnTo>
                  <a:lnTo>
                    <a:pt x="15" y="69"/>
                  </a:lnTo>
                  <a:lnTo>
                    <a:pt x="31" y="58"/>
                  </a:lnTo>
                  <a:lnTo>
                    <a:pt x="47" y="47"/>
                  </a:lnTo>
                  <a:lnTo>
                    <a:pt x="63" y="37"/>
                  </a:lnTo>
                  <a:lnTo>
                    <a:pt x="81" y="29"/>
                  </a:lnTo>
                  <a:lnTo>
                    <a:pt x="98" y="21"/>
                  </a:lnTo>
                  <a:lnTo>
                    <a:pt x="116" y="15"/>
                  </a:lnTo>
                  <a:lnTo>
                    <a:pt x="134" y="9"/>
                  </a:lnTo>
                  <a:lnTo>
                    <a:pt x="152" y="6"/>
                  </a:lnTo>
                  <a:lnTo>
                    <a:pt x="172" y="3"/>
                  </a:lnTo>
                  <a:lnTo>
                    <a:pt x="190" y="1"/>
                  </a:lnTo>
                  <a:lnTo>
                    <a:pt x="210" y="0"/>
                  </a:lnTo>
                  <a:lnTo>
                    <a:pt x="229" y="1"/>
                  </a:lnTo>
                  <a:lnTo>
                    <a:pt x="249" y="4"/>
                  </a:lnTo>
                  <a:lnTo>
                    <a:pt x="268" y="7"/>
                  </a:lnTo>
                  <a:lnTo>
                    <a:pt x="288" y="12"/>
                  </a:lnTo>
                  <a:lnTo>
                    <a:pt x="308" y="16"/>
                  </a:lnTo>
                  <a:lnTo>
                    <a:pt x="326" y="22"/>
                  </a:lnTo>
                  <a:lnTo>
                    <a:pt x="346" y="28"/>
                  </a:lnTo>
                  <a:lnTo>
                    <a:pt x="364" y="34"/>
                  </a:lnTo>
                  <a:lnTo>
                    <a:pt x="383" y="42"/>
                  </a:lnTo>
                  <a:lnTo>
                    <a:pt x="400" y="49"/>
                  </a:lnTo>
                  <a:lnTo>
                    <a:pt x="418" y="58"/>
                  </a:lnTo>
                  <a:lnTo>
                    <a:pt x="436"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5" name="Freeform 1073"/>
            <p:cNvSpPr>
              <a:spLocks/>
            </p:cNvSpPr>
            <p:nvPr/>
          </p:nvSpPr>
          <p:spPr bwMode="auto">
            <a:xfrm>
              <a:off x="4258" y="3508"/>
              <a:ext cx="108" cy="72"/>
            </a:xfrm>
            <a:custGeom>
              <a:avLst/>
              <a:gdLst>
                <a:gd name="T0" fmla="*/ 28 w 214"/>
                <a:gd name="T1" fmla="*/ 12 h 145"/>
                <a:gd name="T2" fmla="*/ 26 w 214"/>
                <a:gd name="T3" fmla="*/ 12 h 145"/>
                <a:gd name="T4" fmla="*/ 25 w 214"/>
                <a:gd name="T5" fmla="*/ 11 h 145"/>
                <a:gd name="T6" fmla="*/ 24 w 214"/>
                <a:gd name="T7" fmla="*/ 11 h 145"/>
                <a:gd name="T8" fmla="*/ 23 w 214"/>
                <a:gd name="T9" fmla="*/ 11 h 145"/>
                <a:gd name="T10" fmla="*/ 22 w 214"/>
                <a:gd name="T11" fmla="*/ 11 h 145"/>
                <a:gd name="T12" fmla="*/ 20 w 214"/>
                <a:gd name="T13" fmla="*/ 11 h 145"/>
                <a:gd name="T14" fmla="*/ 19 w 214"/>
                <a:gd name="T15" fmla="*/ 11 h 145"/>
                <a:gd name="T16" fmla="*/ 18 w 214"/>
                <a:gd name="T17" fmla="*/ 11 h 145"/>
                <a:gd name="T18" fmla="*/ 17 w 214"/>
                <a:gd name="T19" fmla="*/ 12 h 145"/>
                <a:gd name="T20" fmla="*/ 16 w 214"/>
                <a:gd name="T21" fmla="*/ 12 h 145"/>
                <a:gd name="T22" fmla="*/ 15 w 214"/>
                <a:gd name="T23" fmla="*/ 13 h 145"/>
                <a:gd name="T24" fmla="*/ 13 w 214"/>
                <a:gd name="T25" fmla="*/ 14 h 145"/>
                <a:gd name="T26" fmla="*/ 12 w 214"/>
                <a:gd name="T27" fmla="*/ 15 h 145"/>
                <a:gd name="T28" fmla="*/ 11 w 214"/>
                <a:gd name="T29" fmla="*/ 16 h 145"/>
                <a:gd name="T30" fmla="*/ 10 w 214"/>
                <a:gd name="T31" fmla="*/ 17 h 145"/>
                <a:gd name="T32" fmla="*/ 9 w 214"/>
                <a:gd name="T33" fmla="*/ 18 h 145"/>
                <a:gd name="T34" fmla="*/ 9 w 214"/>
                <a:gd name="T35" fmla="*/ 16 h 145"/>
                <a:gd name="T36" fmla="*/ 9 w 214"/>
                <a:gd name="T37" fmla="*/ 15 h 145"/>
                <a:gd name="T38" fmla="*/ 9 w 214"/>
                <a:gd name="T39" fmla="*/ 13 h 145"/>
                <a:gd name="T40" fmla="*/ 10 w 214"/>
                <a:gd name="T41" fmla="*/ 12 h 145"/>
                <a:gd name="T42" fmla="*/ 10 w 214"/>
                <a:gd name="T43" fmla="*/ 10 h 145"/>
                <a:gd name="T44" fmla="*/ 11 w 214"/>
                <a:gd name="T45" fmla="*/ 9 h 145"/>
                <a:gd name="T46" fmla="*/ 12 w 214"/>
                <a:gd name="T47" fmla="*/ 8 h 145"/>
                <a:gd name="T48" fmla="*/ 13 w 214"/>
                <a:gd name="T49" fmla="*/ 6 h 145"/>
                <a:gd name="T50" fmla="*/ 11 w 214"/>
                <a:gd name="T51" fmla="*/ 6 h 145"/>
                <a:gd name="T52" fmla="*/ 10 w 214"/>
                <a:gd name="T53" fmla="*/ 6 h 145"/>
                <a:gd name="T54" fmla="*/ 8 w 214"/>
                <a:gd name="T55" fmla="*/ 6 h 145"/>
                <a:gd name="T56" fmla="*/ 7 w 214"/>
                <a:gd name="T57" fmla="*/ 6 h 145"/>
                <a:gd name="T58" fmla="*/ 5 w 214"/>
                <a:gd name="T59" fmla="*/ 6 h 145"/>
                <a:gd name="T60" fmla="*/ 3 w 214"/>
                <a:gd name="T61" fmla="*/ 6 h 145"/>
                <a:gd name="T62" fmla="*/ 2 w 214"/>
                <a:gd name="T63" fmla="*/ 5 h 145"/>
                <a:gd name="T64" fmla="*/ 0 w 214"/>
                <a:gd name="T65" fmla="*/ 4 h 145"/>
                <a:gd name="T66" fmla="*/ 2 w 214"/>
                <a:gd name="T67" fmla="*/ 3 h 145"/>
                <a:gd name="T68" fmla="*/ 3 w 214"/>
                <a:gd name="T69" fmla="*/ 2 h 145"/>
                <a:gd name="T70" fmla="*/ 5 w 214"/>
                <a:gd name="T71" fmla="*/ 1 h 145"/>
                <a:gd name="T72" fmla="*/ 6 w 214"/>
                <a:gd name="T73" fmla="*/ 0 h 145"/>
                <a:gd name="T74" fmla="*/ 8 w 214"/>
                <a:gd name="T75" fmla="*/ 0 h 145"/>
                <a:gd name="T76" fmla="*/ 10 w 214"/>
                <a:gd name="T77" fmla="*/ 0 h 145"/>
                <a:gd name="T78" fmla="*/ 12 w 214"/>
                <a:gd name="T79" fmla="*/ 0 h 145"/>
                <a:gd name="T80" fmla="*/ 14 w 214"/>
                <a:gd name="T81" fmla="*/ 0 h 145"/>
                <a:gd name="T82" fmla="*/ 16 w 214"/>
                <a:gd name="T83" fmla="*/ 1 h 145"/>
                <a:gd name="T84" fmla="*/ 18 w 214"/>
                <a:gd name="T85" fmla="*/ 2 h 145"/>
                <a:gd name="T86" fmla="*/ 19 w 214"/>
                <a:gd name="T87" fmla="*/ 4 h 145"/>
                <a:gd name="T88" fmla="*/ 21 w 214"/>
                <a:gd name="T89" fmla="*/ 5 h 145"/>
                <a:gd name="T90" fmla="*/ 23 w 214"/>
                <a:gd name="T91" fmla="*/ 7 h 145"/>
                <a:gd name="T92" fmla="*/ 25 w 214"/>
                <a:gd name="T93" fmla="*/ 8 h 145"/>
                <a:gd name="T94" fmla="*/ 26 w 214"/>
                <a:gd name="T95" fmla="*/ 10 h 145"/>
                <a:gd name="T96" fmla="*/ 28 w 214"/>
                <a:gd name="T97" fmla="*/ 12 h 1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4"/>
                <a:gd name="T148" fmla="*/ 0 h 145"/>
                <a:gd name="T149" fmla="*/ 214 w 214"/>
                <a:gd name="T150" fmla="*/ 145 h 1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4" h="145">
                  <a:moveTo>
                    <a:pt x="214" y="98"/>
                  </a:moveTo>
                  <a:lnTo>
                    <a:pt x="206" y="96"/>
                  </a:lnTo>
                  <a:lnTo>
                    <a:pt x="198" y="94"/>
                  </a:lnTo>
                  <a:lnTo>
                    <a:pt x="189" y="92"/>
                  </a:lnTo>
                  <a:lnTo>
                    <a:pt x="178" y="90"/>
                  </a:lnTo>
                  <a:lnTo>
                    <a:pt x="169" y="90"/>
                  </a:lnTo>
                  <a:lnTo>
                    <a:pt x="159" y="90"/>
                  </a:lnTo>
                  <a:lnTo>
                    <a:pt x="148" y="91"/>
                  </a:lnTo>
                  <a:lnTo>
                    <a:pt x="139" y="94"/>
                  </a:lnTo>
                  <a:lnTo>
                    <a:pt x="130" y="97"/>
                  </a:lnTo>
                  <a:lnTo>
                    <a:pt x="120" y="103"/>
                  </a:lnTo>
                  <a:lnTo>
                    <a:pt x="112" y="109"/>
                  </a:lnTo>
                  <a:lnTo>
                    <a:pt x="102" y="115"/>
                  </a:lnTo>
                  <a:lnTo>
                    <a:pt x="94" y="122"/>
                  </a:lnTo>
                  <a:lnTo>
                    <a:pt x="86" y="129"/>
                  </a:lnTo>
                  <a:lnTo>
                    <a:pt x="78" y="137"/>
                  </a:lnTo>
                  <a:lnTo>
                    <a:pt x="70" y="145"/>
                  </a:lnTo>
                  <a:lnTo>
                    <a:pt x="69" y="133"/>
                  </a:lnTo>
                  <a:lnTo>
                    <a:pt x="69" y="120"/>
                  </a:lnTo>
                  <a:lnTo>
                    <a:pt x="71" y="107"/>
                  </a:lnTo>
                  <a:lnTo>
                    <a:pt x="75" y="96"/>
                  </a:lnTo>
                  <a:lnTo>
                    <a:pt x="80" y="84"/>
                  </a:lnTo>
                  <a:lnTo>
                    <a:pt x="86" y="74"/>
                  </a:lnTo>
                  <a:lnTo>
                    <a:pt x="93" y="64"/>
                  </a:lnTo>
                  <a:lnTo>
                    <a:pt x="101" y="53"/>
                  </a:lnTo>
                  <a:lnTo>
                    <a:pt x="88" y="51"/>
                  </a:lnTo>
                  <a:lnTo>
                    <a:pt x="76" y="49"/>
                  </a:lnTo>
                  <a:lnTo>
                    <a:pt x="63" y="49"/>
                  </a:lnTo>
                  <a:lnTo>
                    <a:pt x="49" y="49"/>
                  </a:lnTo>
                  <a:lnTo>
                    <a:pt x="36" y="49"/>
                  </a:lnTo>
                  <a:lnTo>
                    <a:pt x="23" y="48"/>
                  </a:lnTo>
                  <a:lnTo>
                    <a:pt x="11" y="44"/>
                  </a:lnTo>
                  <a:lnTo>
                    <a:pt x="0" y="39"/>
                  </a:lnTo>
                  <a:lnTo>
                    <a:pt x="10" y="28"/>
                  </a:lnTo>
                  <a:lnTo>
                    <a:pt x="21" y="19"/>
                  </a:lnTo>
                  <a:lnTo>
                    <a:pt x="33" y="12"/>
                  </a:lnTo>
                  <a:lnTo>
                    <a:pt x="47" y="5"/>
                  </a:lnTo>
                  <a:lnTo>
                    <a:pt x="61" y="1"/>
                  </a:lnTo>
                  <a:lnTo>
                    <a:pt x="76" y="0"/>
                  </a:lnTo>
                  <a:lnTo>
                    <a:pt x="91" y="1"/>
                  </a:lnTo>
                  <a:lnTo>
                    <a:pt x="106" y="6"/>
                  </a:lnTo>
                  <a:lnTo>
                    <a:pt x="121" y="14"/>
                  </a:lnTo>
                  <a:lnTo>
                    <a:pt x="137" y="22"/>
                  </a:lnTo>
                  <a:lnTo>
                    <a:pt x="151" y="33"/>
                  </a:lnTo>
                  <a:lnTo>
                    <a:pt x="166" y="43"/>
                  </a:lnTo>
                  <a:lnTo>
                    <a:pt x="180" y="56"/>
                  </a:lnTo>
                  <a:lnTo>
                    <a:pt x="192" y="69"/>
                  </a:lnTo>
                  <a:lnTo>
                    <a:pt x="204" y="83"/>
                  </a:lnTo>
                  <a:lnTo>
                    <a:pt x="214" y="98"/>
                  </a:lnTo>
                  <a:close/>
                </a:path>
              </a:pathLst>
            </a:custGeom>
            <a:solidFill>
              <a:srgbClr val="7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6" name="Freeform 1074"/>
            <p:cNvSpPr>
              <a:spLocks/>
            </p:cNvSpPr>
            <p:nvPr/>
          </p:nvSpPr>
          <p:spPr bwMode="auto">
            <a:xfrm>
              <a:off x="4215" y="3528"/>
              <a:ext cx="15" cy="22"/>
            </a:xfrm>
            <a:custGeom>
              <a:avLst/>
              <a:gdLst>
                <a:gd name="T0" fmla="*/ 4 w 30"/>
                <a:gd name="T1" fmla="*/ 3 h 45"/>
                <a:gd name="T2" fmla="*/ 4 w 30"/>
                <a:gd name="T3" fmla="*/ 4 h 45"/>
                <a:gd name="T4" fmla="*/ 4 w 30"/>
                <a:gd name="T5" fmla="*/ 4 h 45"/>
                <a:gd name="T6" fmla="*/ 3 w 30"/>
                <a:gd name="T7" fmla="*/ 5 h 45"/>
                <a:gd name="T8" fmla="*/ 2 w 30"/>
                <a:gd name="T9" fmla="*/ 5 h 45"/>
                <a:gd name="T10" fmla="*/ 1 w 30"/>
                <a:gd name="T11" fmla="*/ 5 h 45"/>
                <a:gd name="T12" fmla="*/ 1 w 30"/>
                <a:gd name="T13" fmla="*/ 5 h 45"/>
                <a:gd name="T14" fmla="*/ 1 w 30"/>
                <a:gd name="T15" fmla="*/ 4 h 45"/>
                <a:gd name="T16" fmla="*/ 0 w 30"/>
                <a:gd name="T17" fmla="*/ 3 h 45"/>
                <a:gd name="T18" fmla="*/ 2 w 30"/>
                <a:gd name="T19" fmla="*/ 0 h 45"/>
                <a:gd name="T20" fmla="*/ 3 w 30"/>
                <a:gd name="T21" fmla="*/ 0 h 45"/>
                <a:gd name="T22" fmla="*/ 3 w 30"/>
                <a:gd name="T23" fmla="*/ 1 h 45"/>
                <a:gd name="T24" fmla="*/ 4 w 30"/>
                <a:gd name="T25" fmla="*/ 2 h 45"/>
                <a:gd name="T26" fmla="*/ 4 w 30"/>
                <a:gd name="T27" fmla="*/ 3 h 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45"/>
                <a:gd name="T44" fmla="*/ 30 w 30"/>
                <a:gd name="T45" fmla="*/ 45 h 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45">
                  <a:moveTo>
                    <a:pt x="30" y="25"/>
                  </a:moveTo>
                  <a:lnTo>
                    <a:pt x="29" y="32"/>
                  </a:lnTo>
                  <a:lnTo>
                    <a:pt x="26" y="38"/>
                  </a:lnTo>
                  <a:lnTo>
                    <a:pt x="20" y="42"/>
                  </a:lnTo>
                  <a:lnTo>
                    <a:pt x="13" y="45"/>
                  </a:lnTo>
                  <a:lnTo>
                    <a:pt x="7" y="43"/>
                  </a:lnTo>
                  <a:lnTo>
                    <a:pt x="4" y="40"/>
                  </a:lnTo>
                  <a:lnTo>
                    <a:pt x="1" y="35"/>
                  </a:lnTo>
                  <a:lnTo>
                    <a:pt x="0" y="31"/>
                  </a:lnTo>
                  <a:lnTo>
                    <a:pt x="11" y="0"/>
                  </a:lnTo>
                  <a:lnTo>
                    <a:pt x="18" y="4"/>
                  </a:lnTo>
                  <a:lnTo>
                    <a:pt x="23" y="10"/>
                  </a:lnTo>
                  <a:lnTo>
                    <a:pt x="28" y="17"/>
                  </a:lnTo>
                  <a:lnTo>
                    <a:pt x="30" y="25"/>
                  </a:lnTo>
                  <a:close/>
                </a:path>
              </a:pathLst>
            </a:custGeom>
            <a:solidFill>
              <a:srgbClr val="7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7" name="Freeform 1075"/>
            <p:cNvSpPr>
              <a:spLocks/>
            </p:cNvSpPr>
            <p:nvPr/>
          </p:nvSpPr>
          <p:spPr bwMode="auto">
            <a:xfrm>
              <a:off x="4838" y="3542"/>
              <a:ext cx="22" cy="39"/>
            </a:xfrm>
            <a:custGeom>
              <a:avLst/>
              <a:gdLst>
                <a:gd name="T0" fmla="*/ 1 w 45"/>
                <a:gd name="T1" fmla="*/ 9 h 79"/>
                <a:gd name="T2" fmla="*/ 0 w 45"/>
                <a:gd name="T3" fmla="*/ 8 h 79"/>
                <a:gd name="T4" fmla="*/ 0 w 45"/>
                <a:gd name="T5" fmla="*/ 7 h 79"/>
                <a:gd name="T6" fmla="*/ 0 w 45"/>
                <a:gd name="T7" fmla="*/ 5 h 79"/>
                <a:gd name="T8" fmla="*/ 0 w 45"/>
                <a:gd name="T9" fmla="*/ 3 h 79"/>
                <a:gd name="T10" fmla="*/ 4 w 45"/>
                <a:gd name="T11" fmla="*/ 0 h 79"/>
                <a:gd name="T12" fmla="*/ 5 w 45"/>
                <a:gd name="T13" fmla="*/ 1 h 79"/>
                <a:gd name="T14" fmla="*/ 5 w 45"/>
                <a:gd name="T15" fmla="*/ 2 h 79"/>
                <a:gd name="T16" fmla="*/ 5 w 45"/>
                <a:gd name="T17" fmla="*/ 4 h 79"/>
                <a:gd name="T18" fmla="*/ 4 w 45"/>
                <a:gd name="T19" fmla="*/ 5 h 79"/>
                <a:gd name="T20" fmla="*/ 3 w 45"/>
                <a:gd name="T21" fmla="*/ 6 h 79"/>
                <a:gd name="T22" fmla="*/ 2 w 45"/>
                <a:gd name="T23" fmla="*/ 7 h 79"/>
                <a:gd name="T24" fmla="*/ 1 w 45"/>
                <a:gd name="T25" fmla="*/ 8 h 79"/>
                <a:gd name="T26" fmla="*/ 1 w 45"/>
                <a:gd name="T27" fmla="*/ 9 h 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
                <a:gd name="T43" fmla="*/ 0 h 79"/>
                <a:gd name="T44" fmla="*/ 45 w 45"/>
                <a:gd name="T45" fmla="*/ 79 h 7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 h="79">
                  <a:moveTo>
                    <a:pt x="8" y="79"/>
                  </a:moveTo>
                  <a:lnTo>
                    <a:pt x="2" y="68"/>
                  </a:lnTo>
                  <a:lnTo>
                    <a:pt x="0" y="56"/>
                  </a:lnTo>
                  <a:lnTo>
                    <a:pt x="2" y="42"/>
                  </a:lnTo>
                  <a:lnTo>
                    <a:pt x="7" y="30"/>
                  </a:lnTo>
                  <a:lnTo>
                    <a:pt x="39" y="0"/>
                  </a:lnTo>
                  <a:lnTo>
                    <a:pt x="43" y="12"/>
                  </a:lnTo>
                  <a:lnTo>
                    <a:pt x="45" y="23"/>
                  </a:lnTo>
                  <a:lnTo>
                    <a:pt x="42" y="34"/>
                  </a:lnTo>
                  <a:lnTo>
                    <a:pt x="38" y="43"/>
                  </a:lnTo>
                  <a:lnTo>
                    <a:pt x="31" y="53"/>
                  </a:lnTo>
                  <a:lnTo>
                    <a:pt x="23" y="61"/>
                  </a:lnTo>
                  <a:lnTo>
                    <a:pt x="15" y="71"/>
                  </a:lnTo>
                  <a:lnTo>
                    <a:pt x="8"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8" name="Freeform 1076"/>
            <p:cNvSpPr>
              <a:spLocks/>
            </p:cNvSpPr>
            <p:nvPr/>
          </p:nvSpPr>
          <p:spPr bwMode="auto">
            <a:xfrm>
              <a:off x="5052" y="3550"/>
              <a:ext cx="75" cy="15"/>
            </a:xfrm>
            <a:custGeom>
              <a:avLst/>
              <a:gdLst>
                <a:gd name="T0" fmla="*/ 19 w 150"/>
                <a:gd name="T1" fmla="*/ 1 h 30"/>
                <a:gd name="T2" fmla="*/ 18 w 150"/>
                <a:gd name="T3" fmla="*/ 2 h 30"/>
                <a:gd name="T4" fmla="*/ 17 w 150"/>
                <a:gd name="T5" fmla="*/ 3 h 30"/>
                <a:gd name="T6" fmla="*/ 16 w 150"/>
                <a:gd name="T7" fmla="*/ 4 h 30"/>
                <a:gd name="T8" fmla="*/ 15 w 150"/>
                <a:gd name="T9" fmla="*/ 4 h 30"/>
                <a:gd name="T10" fmla="*/ 13 w 150"/>
                <a:gd name="T11" fmla="*/ 4 h 30"/>
                <a:gd name="T12" fmla="*/ 12 w 150"/>
                <a:gd name="T13" fmla="*/ 4 h 30"/>
                <a:gd name="T14" fmla="*/ 10 w 150"/>
                <a:gd name="T15" fmla="*/ 4 h 30"/>
                <a:gd name="T16" fmla="*/ 8 w 150"/>
                <a:gd name="T17" fmla="*/ 3 h 30"/>
                <a:gd name="T18" fmla="*/ 6 w 150"/>
                <a:gd name="T19" fmla="*/ 3 h 30"/>
                <a:gd name="T20" fmla="*/ 4 w 150"/>
                <a:gd name="T21" fmla="*/ 2 h 30"/>
                <a:gd name="T22" fmla="*/ 2 w 150"/>
                <a:gd name="T23" fmla="*/ 2 h 30"/>
                <a:gd name="T24" fmla="*/ 0 w 150"/>
                <a:gd name="T25" fmla="*/ 1 h 30"/>
                <a:gd name="T26" fmla="*/ 2 w 150"/>
                <a:gd name="T27" fmla="*/ 1 h 30"/>
                <a:gd name="T28" fmla="*/ 5 w 150"/>
                <a:gd name="T29" fmla="*/ 1 h 30"/>
                <a:gd name="T30" fmla="*/ 7 w 150"/>
                <a:gd name="T31" fmla="*/ 1 h 30"/>
                <a:gd name="T32" fmla="*/ 9 w 150"/>
                <a:gd name="T33" fmla="*/ 0 h 30"/>
                <a:gd name="T34" fmla="*/ 12 w 150"/>
                <a:gd name="T35" fmla="*/ 0 h 30"/>
                <a:gd name="T36" fmla="*/ 14 w 150"/>
                <a:gd name="T37" fmla="*/ 0 h 30"/>
                <a:gd name="T38" fmla="*/ 17 w 150"/>
                <a:gd name="T39" fmla="*/ 1 h 30"/>
                <a:gd name="T40" fmla="*/ 19 w 150"/>
                <a:gd name="T41" fmla="*/ 1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0"/>
                <a:gd name="T64" fmla="*/ 0 h 30"/>
                <a:gd name="T65" fmla="*/ 150 w 150"/>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0" h="30">
                  <a:moveTo>
                    <a:pt x="150" y="5"/>
                  </a:moveTo>
                  <a:lnTo>
                    <a:pt x="144" y="13"/>
                  </a:lnTo>
                  <a:lnTo>
                    <a:pt x="136" y="19"/>
                  </a:lnTo>
                  <a:lnTo>
                    <a:pt x="127" y="25"/>
                  </a:lnTo>
                  <a:lnTo>
                    <a:pt x="118" y="30"/>
                  </a:lnTo>
                  <a:lnTo>
                    <a:pt x="103" y="29"/>
                  </a:lnTo>
                  <a:lnTo>
                    <a:pt x="89" y="28"/>
                  </a:lnTo>
                  <a:lnTo>
                    <a:pt x="74" y="26"/>
                  </a:lnTo>
                  <a:lnTo>
                    <a:pt x="59" y="22"/>
                  </a:lnTo>
                  <a:lnTo>
                    <a:pt x="44" y="19"/>
                  </a:lnTo>
                  <a:lnTo>
                    <a:pt x="30" y="14"/>
                  </a:lnTo>
                  <a:lnTo>
                    <a:pt x="15" y="11"/>
                  </a:lnTo>
                  <a:lnTo>
                    <a:pt x="0" y="7"/>
                  </a:lnTo>
                  <a:lnTo>
                    <a:pt x="16" y="5"/>
                  </a:lnTo>
                  <a:lnTo>
                    <a:pt x="34" y="4"/>
                  </a:lnTo>
                  <a:lnTo>
                    <a:pt x="53" y="2"/>
                  </a:lnTo>
                  <a:lnTo>
                    <a:pt x="72" y="0"/>
                  </a:lnTo>
                  <a:lnTo>
                    <a:pt x="91" y="0"/>
                  </a:lnTo>
                  <a:lnTo>
                    <a:pt x="112" y="0"/>
                  </a:lnTo>
                  <a:lnTo>
                    <a:pt x="132" y="2"/>
                  </a:lnTo>
                  <a:lnTo>
                    <a:pt x="15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9" name="Freeform 1077"/>
            <p:cNvSpPr>
              <a:spLocks/>
            </p:cNvSpPr>
            <p:nvPr/>
          </p:nvSpPr>
          <p:spPr bwMode="auto">
            <a:xfrm>
              <a:off x="4679" y="3544"/>
              <a:ext cx="53" cy="25"/>
            </a:xfrm>
            <a:custGeom>
              <a:avLst/>
              <a:gdLst>
                <a:gd name="T0" fmla="*/ 13 w 105"/>
                <a:gd name="T1" fmla="*/ 3 h 51"/>
                <a:gd name="T2" fmla="*/ 13 w 105"/>
                <a:gd name="T3" fmla="*/ 4 h 51"/>
                <a:gd name="T4" fmla="*/ 14 w 105"/>
                <a:gd name="T5" fmla="*/ 4 h 51"/>
                <a:gd name="T6" fmla="*/ 14 w 105"/>
                <a:gd name="T7" fmla="*/ 5 h 51"/>
                <a:gd name="T8" fmla="*/ 13 w 105"/>
                <a:gd name="T9" fmla="*/ 6 h 51"/>
                <a:gd name="T10" fmla="*/ 12 w 105"/>
                <a:gd name="T11" fmla="*/ 6 h 51"/>
                <a:gd name="T12" fmla="*/ 10 w 105"/>
                <a:gd name="T13" fmla="*/ 6 h 51"/>
                <a:gd name="T14" fmla="*/ 8 w 105"/>
                <a:gd name="T15" fmla="*/ 6 h 51"/>
                <a:gd name="T16" fmla="*/ 6 w 105"/>
                <a:gd name="T17" fmla="*/ 5 h 51"/>
                <a:gd name="T18" fmla="*/ 5 w 105"/>
                <a:gd name="T19" fmla="*/ 4 h 51"/>
                <a:gd name="T20" fmla="*/ 3 w 105"/>
                <a:gd name="T21" fmla="*/ 3 h 51"/>
                <a:gd name="T22" fmla="*/ 2 w 105"/>
                <a:gd name="T23" fmla="*/ 2 h 51"/>
                <a:gd name="T24" fmla="*/ 0 w 105"/>
                <a:gd name="T25" fmla="*/ 1 h 51"/>
                <a:gd name="T26" fmla="*/ 1 w 105"/>
                <a:gd name="T27" fmla="*/ 0 h 51"/>
                <a:gd name="T28" fmla="*/ 1 w 105"/>
                <a:gd name="T29" fmla="*/ 0 h 51"/>
                <a:gd name="T30" fmla="*/ 2 w 105"/>
                <a:gd name="T31" fmla="*/ 0 h 51"/>
                <a:gd name="T32" fmla="*/ 3 w 105"/>
                <a:gd name="T33" fmla="*/ 0 h 51"/>
                <a:gd name="T34" fmla="*/ 4 w 105"/>
                <a:gd name="T35" fmla="*/ 0 h 51"/>
                <a:gd name="T36" fmla="*/ 6 w 105"/>
                <a:gd name="T37" fmla="*/ 0 h 51"/>
                <a:gd name="T38" fmla="*/ 7 w 105"/>
                <a:gd name="T39" fmla="*/ 0 h 51"/>
                <a:gd name="T40" fmla="*/ 8 w 105"/>
                <a:gd name="T41" fmla="*/ 1 h 51"/>
                <a:gd name="T42" fmla="*/ 9 w 105"/>
                <a:gd name="T43" fmla="*/ 1 h 51"/>
                <a:gd name="T44" fmla="*/ 11 w 105"/>
                <a:gd name="T45" fmla="*/ 2 h 51"/>
                <a:gd name="T46" fmla="*/ 12 w 105"/>
                <a:gd name="T47" fmla="*/ 3 h 51"/>
                <a:gd name="T48" fmla="*/ 13 w 105"/>
                <a:gd name="T49" fmla="*/ 3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5"/>
                <a:gd name="T76" fmla="*/ 0 h 51"/>
                <a:gd name="T77" fmla="*/ 105 w 105"/>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5" h="51">
                  <a:moveTo>
                    <a:pt x="100" y="30"/>
                  </a:moveTo>
                  <a:lnTo>
                    <a:pt x="102" y="33"/>
                  </a:lnTo>
                  <a:lnTo>
                    <a:pt x="105" y="39"/>
                  </a:lnTo>
                  <a:lnTo>
                    <a:pt x="105" y="44"/>
                  </a:lnTo>
                  <a:lnTo>
                    <a:pt x="104" y="48"/>
                  </a:lnTo>
                  <a:lnTo>
                    <a:pt x="90" y="51"/>
                  </a:lnTo>
                  <a:lnTo>
                    <a:pt x="75" y="51"/>
                  </a:lnTo>
                  <a:lnTo>
                    <a:pt x="61" y="48"/>
                  </a:lnTo>
                  <a:lnTo>
                    <a:pt x="47" y="44"/>
                  </a:lnTo>
                  <a:lnTo>
                    <a:pt x="34" y="38"/>
                  </a:lnTo>
                  <a:lnTo>
                    <a:pt x="22" y="31"/>
                  </a:lnTo>
                  <a:lnTo>
                    <a:pt x="10" y="22"/>
                  </a:lnTo>
                  <a:lnTo>
                    <a:pt x="0" y="13"/>
                  </a:lnTo>
                  <a:lnTo>
                    <a:pt x="3" y="7"/>
                  </a:lnTo>
                  <a:lnTo>
                    <a:pt x="8" y="3"/>
                  </a:lnTo>
                  <a:lnTo>
                    <a:pt x="15" y="1"/>
                  </a:lnTo>
                  <a:lnTo>
                    <a:pt x="21" y="1"/>
                  </a:lnTo>
                  <a:lnTo>
                    <a:pt x="32" y="0"/>
                  </a:lnTo>
                  <a:lnTo>
                    <a:pt x="44" y="1"/>
                  </a:lnTo>
                  <a:lnTo>
                    <a:pt x="54" y="4"/>
                  </a:lnTo>
                  <a:lnTo>
                    <a:pt x="63" y="8"/>
                  </a:lnTo>
                  <a:lnTo>
                    <a:pt x="72" y="14"/>
                  </a:lnTo>
                  <a:lnTo>
                    <a:pt x="82" y="19"/>
                  </a:lnTo>
                  <a:lnTo>
                    <a:pt x="91" y="25"/>
                  </a:lnTo>
                  <a:lnTo>
                    <a:pt x="100" y="3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0" name="Freeform 1078"/>
            <p:cNvSpPr>
              <a:spLocks/>
            </p:cNvSpPr>
            <p:nvPr/>
          </p:nvSpPr>
          <p:spPr bwMode="auto">
            <a:xfrm>
              <a:off x="4235" y="3545"/>
              <a:ext cx="33" cy="39"/>
            </a:xfrm>
            <a:custGeom>
              <a:avLst/>
              <a:gdLst>
                <a:gd name="T0" fmla="*/ 9 w 64"/>
                <a:gd name="T1" fmla="*/ 3 h 77"/>
                <a:gd name="T2" fmla="*/ 9 w 64"/>
                <a:gd name="T3" fmla="*/ 4 h 77"/>
                <a:gd name="T4" fmla="*/ 8 w 64"/>
                <a:gd name="T5" fmla="*/ 5 h 77"/>
                <a:gd name="T6" fmla="*/ 7 w 64"/>
                <a:gd name="T7" fmla="*/ 6 h 77"/>
                <a:gd name="T8" fmla="*/ 6 w 64"/>
                <a:gd name="T9" fmla="*/ 7 h 77"/>
                <a:gd name="T10" fmla="*/ 6 w 64"/>
                <a:gd name="T11" fmla="*/ 8 h 77"/>
                <a:gd name="T12" fmla="*/ 5 w 64"/>
                <a:gd name="T13" fmla="*/ 8 h 77"/>
                <a:gd name="T14" fmla="*/ 4 w 64"/>
                <a:gd name="T15" fmla="*/ 9 h 77"/>
                <a:gd name="T16" fmla="*/ 3 w 64"/>
                <a:gd name="T17" fmla="*/ 10 h 77"/>
                <a:gd name="T18" fmla="*/ 2 w 64"/>
                <a:gd name="T19" fmla="*/ 9 h 77"/>
                <a:gd name="T20" fmla="*/ 1 w 64"/>
                <a:gd name="T21" fmla="*/ 7 h 77"/>
                <a:gd name="T22" fmla="*/ 0 w 64"/>
                <a:gd name="T23" fmla="*/ 5 h 77"/>
                <a:gd name="T24" fmla="*/ 1 w 64"/>
                <a:gd name="T25" fmla="*/ 3 h 77"/>
                <a:gd name="T26" fmla="*/ 1 w 64"/>
                <a:gd name="T27" fmla="*/ 2 h 77"/>
                <a:gd name="T28" fmla="*/ 2 w 64"/>
                <a:gd name="T29" fmla="*/ 1 h 77"/>
                <a:gd name="T30" fmla="*/ 2 w 64"/>
                <a:gd name="T31" fmla="*/ 1 h 77"/>
                <a:gd name="T32" fmla="*/ 3 w 64"/>
                <a:gd name="T33" fmla="*/ 0 h 77"/>
                <a:gd name="T34" fmla="*/ 4 w 64"/>
                <a:gd name="T35" fmla="*/ 0 h 77"/>
                <a:gd name="T36" fmla="*/ 5 w 64"/>
                <a:gd name="T37" fmla="*/ 1 h 77"/>
                <a:gd name="T38" fmla="*/ 6 w 64"/>
                <a:gd name="T39" fmla="*/ 1 h 77"/>
                <a:gd name="T40" fmla="*/ 7 w 64"/>
                <a:gd name="T41" fmla="*/ 1 h 77"/>
                <a:gd name="T42" fmla="*/ 7 w 64"/>
                <a:gd name="T43" fmla="*/ 2 h 77"/>
                <a:gd name="T44" fmla="*/ 8 w 64"/>
                <a:gd name="T45" fmla="*/ 2 h 77"/>
                <a:gd name="T46" fmla="*/ 9 w 64"/>
                <a:gd name="T47" fmla="*/ 2 h 77"/>
                <a:gd name="T48" fmla="*/ 9 w 64"/>
                <a:gd name="T49" fmla="*/ 3 h 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7"/>
                <a:gd name="T77" fmla="*/ 64 w 64"/>
                <a:gd name="T78" fmla="*/ 77 h 7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7">
                  <a:moveTo>
                    <a:pt x="64" y="20"/>
                  </a:moveTo>
                  <a:lnTo>
                    <a:pt x="62" y="29"/>
                  </a:lnTo>
                  <a:lnTo>
                    <a:pt x="58" y="36"/>
                  </a:lnTo>
                  <a:lnTo>
                    <a:pt x="53" y="44"/>
                  </a:lnTo>
                  <a:lnTo>
                    <a:pt x="47" y="51"/>
                  </a:lnTo>
                  <a:lnTo>
                    <a:pt x="40" y="58"/>
                  </a:lnTo>
                  <a:lnTo>
                    <a:pt x="33" y="63"/>
                  </a:lnTo>
                  <a:lnTo>
                    <a:pt x="26" y="70"/>
                  </a:lnTo>
                  <a:lnTo>
                    <a:pt x="19" y="77"/>
                  </a:lnTo>
                  <a:lnTo>
                    <a:pt x="10" y="66"/>
                  </a:lnTo>
                  <a:lnTo>
                    <a:pt x="2" y="52"/>
                  </a:lnTo>
                  <a:lnTo>
                    <a:pt x="0" y="36"/>
                  </a:lnTo>
                  <a:lnTo>
                    <a:pt x="4" y="20"/>
                  </a:lnTo>
                  <a:lnTo>
                    <a:pt x="7" y="12"/>
                  </a:lnTo>
                  <a:lnTo>
                    <a:pt x="10" y="6"/>
                  </a:lnTo>
                  <a:lnTo>
                    <a:pt x="16" y="2"/>
                  </a:lnTo>
                  <a:lnTo>
                    <a:pt x="23" y="0"/>
                  </a:lnTo>
                  <a:lnTo>
                    <a:pt x="30" y="0"/>
                  </a:lnTo>
                  <a:lnTo>
                    <a:pt x="37" y="1"/>
                  </a:lnTo>
                  <a:lnTo>
                    <a:pt x="43" y="4"/>
                  </a:lnTo>
                  <a:lnTo>
                    <a:pt x="50" y="6"/>
                  </a:lnTo>
                  <a:lnTo>
                    <a:pt x="55" y="9"/>
                  </a:lnTo>
                  <a:lnTo>
                    <a:pt x="58" y="12"/>
                  </a:lnTo>
                  <a:lnTo>
                    <a:pt x="62" y="15"/>
                  </a:lnTo>
                  <a:lnTo>
                    <a:pt x="64" y="20"/>
                  </a:lnTo>
                  <a:close/>
                </a:path>
              </a:pathLst>
            </a:custGeom>
            <a:solidFill>
              <a:srgbClr val="7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1" name="Freeform 1079"/>
            <p:cNvSpPr>
              <a:spLocks/>
            </p:cNvSpPr>
            <p:nvPr/>
          </p:nvSpPr>
          <p:spPr bwMode="auto">
            <a:xfrm>
              <a:off x="5433" y="3569"/>
              <a:ext cx="208" cy="212"/>
            </a:xfrm>
            <a:custGeom>
              <a:avLst/>
              <a:gdLst>
                <a:gd name="T0" fmla="*/ 44 w 416"/>
                <a:gd name="T1" fmla="*/ 7 h 423"/>
                <a:gd name="T2" fmla="*/ 40 w 416"/>
                <a:gd name="T3" fmla="*/ 9 h 423"/>
                <a:gd name="T4" fmla="*/ 35 w 416"/>
                <a:gd name="T5" fmla="*/ 12 h 423"/>
                <a:gd name="T6" fmla="*/ 32 w 416"/>
                <a:gd name="T7" fmla="*/ 15 h 423"/>
                <a:gd name="T8" fmla="*/ 28 w 416"/>
                <a:gd name="T9" fmla="*/ 19 h 423"/>
                <a:gd name="T10" fmla="*/ 24 w 416"/>
                <a:gd name="T11" fmla="*/ 23 h 423"/>
                <a:gd name="T12" fmla="*/ 21 w 416"/>
                <a:gd name="T13" fmla="*/ 27 h 423"/>
                <a:gd name="T14" fmla="*/ 17 w 416"/>
                <a:gd name="T15" fmla="*/ 30 h 423"/>
                <a:gd name="T16" fmla="*/ 17 w 416"/>
                <a:gd name="T17" fmla="*/ 31 h 423"/>
                <a:gd name="T18" fmla="*/ 22 w 416"/>
                <a:gd name="T19" fmla="*/ 30 h 423"/>
                <a:gd name="T20" fmla="*/ 27 w 416"/>
                <a:gd name="T21" fmla="*/ 28 h 423"/>
                <a:gd name="T22" fmla="*/ 31 w 416"/>
                <a:gd name="T23" fmla="*/ 25 h 423"/>
                <a:gd name="T24" fmla="*/ 35 w 416"/>
                <a:gd name="T25" fmla="*/ 21 h 423"/>
                <a:gd name="T26" fmla="*/ 40 w 416"/>
                <a:gd name="T27" fmla="*/ 18 h 423"/>
                <a:gd name="T28" fmla="*/ 44 w 416"/>
                <a:gd name="T29" fmla="*/ 16 h 423"/>
                <a:gd name="T30" fmla="*/ 49 w 416"/>
                <a:gd name="T31" fmla="*/ 15 h 423"/>
                <a:gd name="T32" fmla="*/ 52 w 416"/>
                <a:gd name="T33" fmla="*/ 16 h 423"/>
                <a:gd name="T34" fmla="*/ 51 w 416"/>
                <a:gd name="T35" fmla="*/ 26 h 423"/>
                <a:gd name="T36" fmla="*/ 50 w 416"/>
                <a:gd name="T37" fmla="*/ 35 h 423"/>
                <a:gd name="T38" fmla="*/ 49 w 416"/>
                <a:gd name="T39" fmla="*/ 44 h 423"/>
                <a:gd name="T40" fmla="*/ 47 w 416"/>
                <a:gd name="T41" fmla="*/ 53 h 423"/>
                <a:gd name="T42" fmla="*/ 42 w 416"/>
                <a:gd name="T43" fmla="*/ 52 h 423"/>
                <a:gd name="T44" fmla="*/ 36 w 416"/>
                <a:gd name="T45" fmla="*/ 50 h 423"/>
                <a:gd name="T46" fmla="*/ 30 w 416"/>
                <a:gd name="T47" fmla="*/ 49 h 423"/>
                <a:gd name="T48" fmla="*/ 24 w 416"/>
                <a:gd name="T49" fmla="*/ 48 h 423"/>
                <a:gd name="T50" fmla="*/ 18 w 416"/>
                <a:gd name="T51" fmla="*/ 47 h 423"/>
                <a:gd name="T52" fmla="*/ 12 w 416"/>
                <a:gd name="T53" fmla="*/ 45 h 423"/>
                <a:gd name="T54" fmla="*/ 6 w 416"/>
                <a:gd name="T55" fmla="*/ 44 h 423"/>
                <a:gd name="T56" fmla="*/ 0 w 416"/>
                <a:gd name="T57" fmla="*/ 43 h 423"/>
                <a:gd name="T58" fmla="*/ 1 w 416"/>
                <a:gd name="T59" fmla="*/ 33 h 423"/>
                <a:gd name="T60" fmla="*/ 2 w 416"/>
                <a:gd name="T61" fmla="*/ 23 h 423"/>
                <a:gd name="T62" fmla="*/ 8 w 416"/>
                <a:gd name="T63" fmla="*/ 22 h 423"/>
                <a:gd name="T64" fmla="*/ 14 w 416"/>
                <a:gd name="T65" fmla="*/ 21 h 423"/>
                <a:gd name="T66" fmla="*/ 19 w 416"/>
                <a:gd name="T67" fmla="*/ 19 h 423"/>
                <a:gd name="T68" fmla="*/ 23 w 416"/>
                <a:gd name="T69" fmla="*/ 14 h 423"/>
                <a:gd name="T70" fmla="*/ 24 w 416"/>
                <a:gd name="T71" fmla="*/ 6 h 423"/>
                <a:gd name="T72" fmla="*/ 26 w 416"/>
                <a:gd name="T73" fmla="*/ 4 h 423"/>
                <a:gd name="T74" fmla="*/ 28 w 416"/>
                <a:gd name="T75" fmla="*/ 3 h 423"/>
                <a:gd name="T76" fmla="*/ 30 w 416"/>
                <a:gd name="T77" fmla="*/ 1 h 423"/>
                <a:gd name="T78" fmla="*/ 33 w 416"/>
                <a:gd name="T79" fmla="*/ 1 h 423"/>
                <a:gd name="T80" fmla="*/ 37 w 416"/>
                <a:gd name="T81" fmla="*/ 2 h 423"/>
                <a:gd name="T82" fmla="*/ 41 w 416"/>
                <a:gd name="T83" fmla="*/ 3 h 423"/>
                <a:gd name="T84" fmla="*/ 45 w 416"/>
                <a:gd name="T85" fmla="*/ 5 h 4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6"/>
                <a:gd name="T130" fmla="*/ 0 h 423"/>
                <a:gd name="T131" fmla="*/ 416 w 416"/>
                <a:gd name="T132" fmla="*/ 423 h 4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6" h="423">
                  <a:moveTo>
                    <a:pt x="369" y="44"/>
                  </a:moveTo>
                  <a:lnTo>
                    <a:pt x="349" y="49"/>
                  </a:lnTo>
                  <a:lnTo>
                    <a:pt x="330" y="56"/>
                  </a:lnTo>
                  <a:lnTo>
                    <a:pt x="313" y="65"/>
                  </a:lnTo>
                  <a:lnTo>
                    <a:pt x="296" y="77"/>
                  </a:lnTo>
                  <a:lnTo>
                    <a:pt x="280" y="89"/>
                  </a:lnTo>
                  <a:lnTo>
                    <a:pt x="265" y="103"/>
                  </a:lnTo>
                  <a:lnTo>
                    <a:pt x="250" y="118"/>
                  </a:lnTo>
                  <a:lnTo>
                    <a:pt x="235" y="133"/>
                  </a:lnTo>
                  <a:lnTo>
                    <a:pt x="221" y="149"/>
                  </a:lnTo>
                  <a:lnTo>
                    <a:pt x="206" y="165"/>
                  </a:lnTo>
                  <a:lnTo>
                    <a:pt x="192" y="181"/>
                  </a:lnTo>
                  <a:lnTo>
                    <a:pt x="177" y="196"/>
                  </a:lnTo>
                  <a:lnTo>
                    <a:pt x="161" y="210"/>
                  </a:lnTo>
                  <a:lnTo>
                    <a:pt x="145" y="223"/>
                  </a:lnTo>
                  <a:lnTo>
                    <a:pt x="129" y="234"/>
                  </a:lnTo>
                  <a:lnTo>
                    <a:pt x="110" y="244"/>
                  </a:lnTo>
                  <a:lnTo>
                    <a:pt x="132" y="245"/>
                  </a:lnTo>
                  <a:lnTo>
                    <a:pt x="154" y="243"/>
                  </a:lnTo>
                  <a:lnTo>
                    <a:pt x="174" y="238"/>
                  </a:lnTo>
                  <a:lnTo>
                    <a:pt x="192" y="230"/>
                  </a:lnTo>
                  <a:lnTo>
                    <a:pt x="210" y="220"/>
                  </a:lnTo>
                  <a:lnTo>
                    <a:pt x="229" y="208"/>
                  </a:lnTo>
                  <a:lnTo>
                    <a:pt x="246" y="195"/>
                  </a:lnTo>
                  <a:lnTo>
                    <a:pt x="263" y="181"/>
                  </a:lnTo>
                  <a:lnTo>
                    <a:pt x="280" y="168"/>
                  </a:lnTo>
                  <a:lnTo>
                    <a:pt x="297" y="155"/>
                  </a:lnTo>
                  <a:lnTo>
                    <a:pt x="314" y="143"/>
                  </a:lnTo>
                  <a:lnTo>
                    <a:pt x="333" y="133"/>
                  </a:lnTo>
                  <a:lnTo>
                    <a:pt x="351" y="124"/>
                  </a:lnTo>
                  <a:lnTo>
                    <a:pt x="371" y="118"/>
                  </a:lnTo>
                  <a:lnTo>
                    <a:pt x="390" y="115"/>
                  </a:lnTo>
                  <a:lnTo>
                    <a:pt x="412" y="116"/>
                  </a:lnTo>
                  <a:lnTo>
                    <a:pt x="416" y="127"/>
                  </a:lnTo>
                  <a:lnTo>
                    <a:pt x="412" y="164"/>
                  </a:lnTo>
                  <a:lnTo>
                    <a:pt x="407" y="202"/>
                  </a:lnTo>
                  <a:lnTo>
                    <a:pt x="403" y="239"/>
                  </a:lnTo>
                  <a:lnTo>
                    <a:pt x="397" y="276"/>
                  </a:lnTo>
                  <a:lnTo>
                    <a:pt x="391" y="313"/>
                  </a:lnTo>
                  <a:lnTo>
                    <a:pt x="386" y="350"/>
                  </a:lnTo>
                  <a:lnTo>
                    <a:pt x="381" y="387"/>
                  </a:lnTo>
                  <a:lnTo>
                    <a:pt x="376" y="423"/>
                  </a:lnTo>
                  <a:lnTo>
                    <a:pt x="353" y="416"/>
                  </a:lnTo>
                  <a:lnTo>
                    <a:pt x="330" y="410"/>
                  </a:lnTo>
                  <a:lnTo>
                    <a:pt x="307" y="404"/>
                  </a:lnTo>
                  <a:lnTo>
                    <a:pt x="284" y="398"/>
                  </a:lnTo>
                  <a:lnTo>
                    <a:pt x="260" y="393"/>
                  </a:lnTo>
                  <a:lnTo>
                    <a:pt x="236" y="389"/>
                  </a:lnTo>
                  <a:lnTo>
                    <a:pt x="213" y="383"/>
                  </a:lnTo>
                  <a:lnTo>
                    <a:pt x="189" y="378"/>
                  </a:lnTo>
                  <a:lnTo>
                    <a:pt x="164" y="375"/>
                  </a:lnTo>
                  <a:lnTo>
                    <a:pt x="140" y="370"/>
                  </a:lnTo>
                  <a:lnTo>
                    <a:pt x="117" y="366"/>
                  </a:lnTo>
                  <a:lnTo>
                    <a:pt x="93" y="360"/>
                  </a:lnTo>
                  <a:lnTo>
                    <a:pt x="70" y="355"/>
                  </a:lnTo>
                  <a:lnTo>
                    <a:pt x="46" y="350"/>
                  </a:lnTo>
                  <a:lnTo>
                    <a:pt x="23" y="344"/>
                  </a:lnTo>
                  <a:lnTo>
                    <a:pt x="0" y="338"/>
                  </a:lnTo>
                  <a:lnTo>
                    <a:pt x="4" y="301"/>
                  </a:lnTo>
                  <a:lnTo>
                    <a:pt x="8" y="262"/>
                  </a:lnTo>
                  <a:lnTo>
                    <a:pt x="11" y="224"/>
                  </a:lnTo>
                  <a:lnTo>
                    <a:pt x="11" y="184"/>
                  </a:lnTo>
                  <a:lnTo>
                    <a:pt x="33" y="177"/>
                  </a:lnTo>
                  <a:lnTo>
                    <a:pt x="57" y="173"/>
                  </a:lnTo>
                  <a:lnTo>
                    <a:pt x="81" y="170"/>
                  </a:lnTo>
                  <a:lnTo>
                    <a:pt x="106" y="165"/>
                  </a:lnTo>
                  <a:lnTo>
                    <a:pt x="128" y="160"/>
                  </a:lnTo>
                  <a:lnTo>
                    <a:pt x="148" y="149"/>
                  </a:lnTo>
                  <a:lnTo>
                    <a:pt x="166" y="133"/>
                  </a:lnTo>
                  <a:lnTo>
                    <a:pt x="178" y="111"/>
                  </a:lnTo>
                  <a:lnTo>
                    <a:pt x="182" y="51"/>
                  </a:lnTo>
                  <a:lnTo>
                    <a:pt x="189" y="43"/>
                  </a:lnTo>
                  <a:lnTo>
                    <a:pt x="197" y="36"/>
                  </a:lnTo>
                  <a:lnTo>
                    <a:pt x="204" y="29"/>
                  </a:lnTo>
                  <a:lnTo>
                    <a:pt x="213" y="24"/>
                  </a:lnTo>
                  <a:lnTo>
                    <a:pt x="221" y="18"/>
                  </a:lnTo>
                  <a:lnTo>
                    <a:pt x="229" y="12"/>
                  </a:lnTo>
                  <a:lnTo>
                    <a:pt x="237" y="6"/>
                  </a:lnTo>
                  <a:lnTo>
                    <a:pt x="244" y="0"/>
                  </a:lnTo>
                  <a:lnTo>
                    <a:pt x="260" y="3"/>
                  </a:lnTo>
                  <a:lnTo>
                    <a:pt x="277" y="6"/>
                  </a:lnTo>
                  <a:lnTo>
                    <a:pt x="292" y="11"/>
                  </a:lnTo>
                  <a:lnTo>
                    <a:pt x="308" y="17"/>
                  </a:lnTo>
                  <a:lnTo>
                    <a:pt x="323" y="23"/>
                  </a:lnTo>
                  <a:lnTo>
                    <a:pt x="340" y="29"/>
                  </a:lnTo>
                  <a:lnTo>
                    <a:pt x="354" y="36"/>
                  </a:lnTo>
                  <a:lnTo>
                    <a:pt x="369" y="44"/>
                  </a:lnTo>
                  <a:close/>
                </a:path>
              </a:pathLst>
            </a:custGeom>
            <a:solidFill>
              <a:srgbClr val="7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2" name="Freeform 1080"/>
            <p:cNvSpPr>
              <a:spLocks/>
            </p:cNvSpPr>
            <p:nvPr/>
          </p:nvSpPr>
          <p:spPr bwMode="auto">
            <a:xfrm>
              <a:off x="4933" y="3565"/>
              <a:ext cx="685" cy="419"/>
            </a:xfrm>
            <a:custGeom>
              <a:avLst/>
              <a:gdLst>
                <a:gd name="T0" fmla="*/ 91 w 1369"/>
                <a:gd name="T1" fmla="*/ 10 h 838"/>
                <a:gd name="T2" fmla="*/ 98 w 1369"/>
                <a:gd name="T3" fmla="*/ 17 h 838"/>
                <a:gd name="T4" fmla="*/ 106 w 1369"/>
                <a:gd name="T5" fmla="*/ 21 h 838"/>
                <a:gd name="T6" fmla="*/ 109 w 1369"/>
                <a:gd name="T7" fmla="*/ 30 h 838"/>
                <a:gd name="T8" fmla="*/ 108 w 1369"/>
                <a:gd name="T9" fmla="*/ 39 h 838"/>
                <a:gd name="T10" fmla="*/ 107 w 1369"/>
                <a:gd name="T11" fmla="*/ 47 h 838"/>
                <a:gd name="T12" fmla="*/ 108 w 1369"/>
                <a:gd name="T13" fmla="*/ 51 h 838"/>
                <a:gd name="T14" fmla="*/ 111 w 1369"/>
                <a:gd name="T15" fmla="*/ 53 h 838"/>
                <a:gd name="T16" fmla="*/ 119 w 1369"/>
                <a:gd name="T17" fmla="*/ 56 h 838"/>
                <a:gd name="T18" fmla="*/ 130 w 1369"/>
                <a:gd name="T19" fmla="*/ 60 h 838"/>
                <a:gd name="T20" fmla="*/ 141 w 1369"/>
                <a:gd name="T21" fmla="*/ 64 h 838"/>
                <a:gd name="T22" fmla="*/ 152 w 1369"/>
                <a:gd name="T23" fmla="*/ 68 h 838"/>
                <a:gd name="T24" fmla="*/ 163 w 1369"/>
                <a:gd name="T25" fmla="*/ 72 h 838"/>
                <a:gd name="T26" fmla="*/ 171 w 1369"/>
                <a:gd name="T27" fmla="*/ 78 h 838"/>
                <a:gd name="T28" fmla="*/ 171 w 1369"/>
                <a:gd name="T29" fmla="*/ 90 h 838"/>
                <a:gd name="T30" fmla="*/ 167 w 1369"/>
                <a:gd name="T31" fmla="*/ 86 h 838"/>
                <a:gd name="T32" fmla="*/ 160 w 1369"/>
                <a:gd name="T33" fmla="*/ 81 h 838"/>
                <a:gd name="T34" fmla="*/ 152 w 1369"/>
                <a:gd name="T35" fmla="*/ 78 h 838"/>
                <a:gd name="T36" fmla="*/ 143 w 1369"/>
                <a:gd name="T37" fmla="*/ 75 h 838"/>
                <a:gd name="T38" fmla="*/ 135 w 1369"/>
                <a:gd name="T39" fmla="*/ 73 h 838"/>
                <a:gd name="T40" fmla="*/ 125 w 1369"/>
                <a:gd name="T41" fmla="*/ 72 h 838"/>
                <a:gd name="T42" fmla="*/ 116 w 1369"/>
                <a:gd name="T43" fmla="*/ 71 h 838"/>
                <a:gd name="T44" fmla="*/ 106 w 1369"/>
                <a:gd name="T45" fmla="*/ 70 h 838"/>
                <a:gd name="T46" fmla="*/ 96 w 1369"/>
                <a:gd name="T47" fmla="*/ 69 h 838"/>
                <a:gd name="T48" fmla="*/ 87 w 1369"/>
                <a:gd name="T49" fmla="*/ 68 h 838"/>
                <a:gd name="T50" fmla="*/ 77 w 1369"/>
                <a:gd name="T51" fmla="*/ 66 h 838"/>
                <a:gd name="T52" fmla="*/ 89 w 1369"/>
                <a:gd name="T53" fmla="*/ 70 h 838"/>
                <a:gd name="T54" fmla="*/ 100 w 1369"/>
                <a:gd name="T55" fmla="*/ 74 h 838"/>
                <a:gd name="T56" fmla="*/ 112 w 1369"/>
                <a:gd name="T57" fmla="*/ 77 h 838"/>
                <a:gd name="T58" fmla="*/ 125 w 1369"/>
                <a:gd name="T59" fmla="*/ 80 h 838"/>
                <a:gd name="T60" fmla="*/ 137 w 1369"/>
                <a:gd name="T61" fmla="*/ 82 h 838"/>
                <a:gd name="T62" fmla="*/ 145 w 1369"/>
                <a:gd name="T63" fmla="*/ 85 h 838"/>
                <a:gd name="T64" fmla="*/ 151 w 1369"/>
                <a:gd name="T65" fmla="*/ 88 h 838"/>
                <a:gd name="T66" fmla="*/ 157 w 1369"/>
                <a:gd name="T67" fmla="*/ 92 h 838"/>
                <a:gd name="T68" fmla="*/ 162 w 1369"/>
                <a:gd name="T69" fmla="*/ 96 h 838"/>
                <a:gd name="T70" fmla="*/ 167 w 1369"/>
                <a:gd name="T71" fmla="*/ 101 h 838"/>
                <a:gd name="T72" fmla="*/ 165 w 1369"/>
                <a:gd name="T73" fmla="*/ 104 h 838"/>
                <a:gd name="T74" fmla="*/ 154 w 1369"/>
                <a:gd name="T75" fmla="*/ 99 h 838"/>
                <a:gd name="T76" fmla="*/ 143 w 1369"/>
                <a:gd name="T77" fmla="*/ 94 h 838"/>
                <a:gd name="T78" fmla="*/ 131 w 1369"/>
                <a:gd name="T79" fmla="*/ 88 h 838"/>
                <a:gd name="T80" fmla="*/ 120 w 1369"/>
                <a:gd name="T81" fmla="*/ 83 h 838"/>
                <a:gd name="T82" fmla="*/ 108 w 1369"/>
                <a:gd name="T83" fmla="*/ 80 h 838"/>
                <a:gd name="T84" fmla="*/ 98 w 1369"/>
                <a:gd name="T85" fmla="*/ 77 h 838"/>
                <a:gd name="T86" fmla="*/ 88 w 1369"/>
                <a:gd name="T87" fmla="*/ 75 h 838"/>
                <a:gd name="T88" fmla="*/ 77 w 1369"/>
                <a:gd name="T89" fmla="*/ 73 h 838"/>
                <a:gd name="T90" fmla="*/ 67 w 1369"/>
                <a:gd name="T91" fmla="*/ 71 h 838"/>
                <a:gd name="T92" fmla="*/ 57 w 1369"/>
                <a:gd name="T93" fmla="*/ 69 h 838"/>
                <a:gd name="T94" fmla="*/ 47 w 1369"/>
                <a:gd name="T95" fmla="*/ 64 h 838"/>
                <a:gd name="T96" fmla="*/ 38 w 1369"/>
                <a:gd name="T97" fmla="*/ 59 h 838"/>
                <a:gd name="T98" fmla="*/ 28 w 1369"/>
                <a:gd name="T99" fmla="*/ 54 h 838"/>
                <a:gd name="T100" fmla="*/ 18 w 1369"/>
                <a:gd name="T101" fmla="*/ 50 h 838"/>
                <a:gd name="T102" fmla="*/ 7 w 1369"/>
                <a:gd name="T103" fmla="*/ 46 h 838"/>
                <a:gd name="T104" fmla="*/ 4 w 1369"/>
                <a:gd name="T105" fmla="*/ 43 h 838"/>
                <a:gd name="T106" fmla="*/ 13 w 1369"/>
                <a:gd name="T107" fmla="*/ 39 h 838"/>
                <a:gd name="T108" fmla="*/ 23 w 1369"/>
                <a:gd name="T109" fmla="*/ 35 h 838"/>
                <a:gd name="T110" fmla="*/ 33 w 1369"/>
                <a:gd name="T111" fmla="*/ 31 h 838"/>
                <a:gd name="T112" fmla="*/ 43 w 1369"/>
                <a:gd name="T113" fmla="*/ 26 h 838"/>
                <a:gd name="T114" fmla="*/ 52 w 1369"/>
                <a:gd name="T115" fmla="*/ 19 h 838"/>
                <a:gd name="T116" fmla="*/ 58 w 1369"/>
                <a:gd name="T117" fmla="*/ 15 h 838"/>
                <a:gd name="T118" fmla="*/ 64 w 1369"/>
                <a:gd name="T119" fmla="*/ 10 h 838"/>
                <a:gd name="T120" fmla="*/ 71 w 1369"/>
                <a:gd name="T121" fmla="*/ 6 h 838"/>
                <a:gd name="T122" fmla="*/ 77 w 1369"/>
                <a:gd name="T123" fmla="*/ 3 h 838"/>
                <a:gd name="T124" fmla="*/ 85 w 1369"/>
                <a:gd name="T125" fmla="*/ 1 h 8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69"/>
                <a:gd name="T190" fmla="*/ 0 h 838"/>
                <a:gd name="T191" fmla="*/ 1369 w 1369"/>
                <a:gd name="T192" fmla="*/ 838 h 83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69" h="838">
                  <a:moveTo>
                    <a:pt x="704" y="35"/>
                  </a:moveTo>
                  <a:lnTo>
                    <a:pt x="714" y="57"/>
                  </a:lnTo>
                  <a:lnTo>
                    <a:pt x="728" y="79"/>
                  </a:lnTo>
                  <a:lnTo>
                    <a:pt x="743" y="98"/>
                  </a:lnTo>
                  <a:lnTo>
                    <a:pt x="761" y="117"/>
                  </a:lnTo>
                  <a:lnTo>
                    <a:pt x="781" y="133"/>
                  </a:lnTo>
                  <a:lnTo>
                    <a:pt x="802" y="148"/>
                  </a:lnTo>
                  <a:lnTo>
                    <a:pt x="823" y="158"/>
                  </a:lnTo>
                  <a:lnTo>
                    <a:pt x="846" y="166"/>
                  </a:lnTo>
                  <a:lnTo>
                    <a:pt x="858" y="188"/>
                  </a:lnTo>
                  <a:lnTo>
                    <a:pt x="863" y="211"/>
                  </a:lnTo>
                  <a:lnTo>
                    <a:pt x="865" y="235"/>
                  </a:lnTo>
                  <a:lnTo>
                    <a:pt x="863" y="261"/>
                  </a:lnTo>
                  <a:lnTo>
                    <a:pt x="860" y="286"/>
                  </a:lnTo>
                  <a:lnTo>
                    <a:pt x="857" y="311"/>
                  </a:lnTo>
                  <a:lnTo>
                    <a:pt x="855" y="337"/>
                  </a:lnTo>
                  <a:lnTo>
                    <a:pt x="855" y="362"/>
                  </a:lnTo>
                  <a:lnTo>
                    <a:pt x="855" y="372"/>
                  </a:lnTo>
                  <a:lnTo>
                    <a:pt x="856" y="383"/>
                  </a:lnTo>
                  <a:lnTo>
                    <a:pt x="858" y="392"/>
                  </a:lnTo>
                  <a:lnTo>
                    <a:pt x="863" y="401"/>
                  </a:lnTo>
                  <a:lnTo>
                    <a:pt x="868" y="409"/>
                  </a:lnTo>
                  <a:lnTo>
                    <a:pt x="874" y="417"/>
                  </a:lnTo>
                  <a:lnTo>
                    <a:pt x="882" y="423"/>
                  </a:lnTo>
                  <a:lnTo>
                    <a:pt x="891" y="429"/>
                  </a:lnTo>
                  <a:lnTo>
                    <a:pt x="921" y="437"/>
                  </a:lnTo>
                  <a:lnTo>
                    <a:pt x="951" y="446"/>
                  </a:lnTo>
                  <a:lnTo>
                    <a:pt x="981" y="455"/>
                  </a:lnTo>
                  <a:lnTo>
                    <a:pt x="1010" y="465"/>
                  </a:lnTo>
                  <a:lnTo>
                    <a:pt x="1039" y="475"/>
                  </a:lnTo>
                  <a:lnTo>
                    <a:pt x="1069" y="485"/>
                  </a:lnTo>
                  <a:lnTo>
                    <a:pt x="1098" y="496"/>
                  </a:lnTo>
                  <a:lnTo>
                    <a:pt x="1126" y="506"/>
                  </a:lnTo>
                  <a:lnTo>
                    <a:pt x="1155" y="516"/>
                  </a:lnTo>
                  <a:lnTo>
                    <a:pt x="1184" y="528"/>
                  </a:lnTo>
                  <a:lnTo>
                    <a:pt x="1213" y="538"/>
                  </a:lnTo>
                  <a:lnTo>
                    <a:pt x="1242" y="549"/>
                  </a:lnTo>
                  <a:lnTo>
                    <a:pt x="1270" y="559"/>
                  </a:lnTo>
                  <a:lnTo>
                    <a:pt x="1300" y="569"/>
                  </a:lnTo>
                  <a:lnTo>
                    <a:pt x="1329" y="579"/>
                  </a:lnTo>
                  <a:lnTo>
                    <a:pt x="1359" y="588"/>
                  </a:lnTo>
                  <a:lnTo>
                    <a:pt x="1368" y="618"/>
                  </a:lnTo>
                  <a:lnTo>
                    <a:pt x="1369" y="650"/>
                  </a:lnTo>
                  <a:lnTo>
                    <a:pt x="1367" y="683"/>
                  </a:lnTo>
                  <a:lnTo>
                    <a:pt x="1367" y="713"/>
                  </a:lnTo>
                  <a:lnTo>
                    <a:pt x="1367" y="717"/>
                  </a:lnTo>
                  <a:lnTo>
                    <a:pt x="1349" y="701"/>
                  </a:lnTo>
                  <a:lnTo>
                    <a:pt x="1330" y="686"/>
                  </a:lnTo>
                  <a:lnTo>
                    <a:pt x="1312" y="672"/>
                  </a:lnTo>
                  <a:lnTo>
                    <a:pt x="1292" y="659"/>
                  </a:lnTo>
                  <a:lnTo>
                    <a:pt x="1273" y="647"/>
                  </a:lnTo>
                  <a:lnTo>
                    <a:pt x="1252" y="636"/>
                  </a:lnTo>
                  <a:lnTo>
                    <a:pt x="1231" y="626"/>
                  </a:lnTo>
                  <a:lnTo>
                    <a:pt x="1210" y="617"/>
                  </a:lnTo>
                  <a:lnTo>
                    <a:pt x="1189" y="609"/>
                  </a:lnTo>
                  <a:lnTo>
                    <a:pt x="1167" y="602"/>
                  </a:lnTo>
                  <a:lnTo>
                    <a:pt x="1144" y="595"/>
                  </a:lnTo>
                  <a:lnTo>
                    <a:pt x="1121" y="590"/>
                  </a:lnTo>
                  <a:lnTo>
                    <a:pt x="1098" y="586"/>
                  </a:lnTo>
                  <a:lnTo>
                    <a:pt x="1073" y="582"/>
                  </a:lnTo>
                  <a:lnTo>
                    <a:pt x="1049" y="580"/>
                  </a:lnTo>
                  <a:lnTo>
                    <a:pt x="1025" y="577"/>
                  </a:lnTo>
                  <a:lnTo>
                    <a:pt x="1000" y="574"/>
                  </a:lnTo>
                  <a:lnTo>
                    <a:pt x="973" y="572"/>
                  </a:lnTo>
                  <a:lnTo>
                    <a:pt x="948" y="569"/>
                  </a:lnTo>
                  <a:lnTo>
                    <a:pt x="921" y="567"/>
                  </a:lnTo>
                  <a:lnTo>
                    <a:pt x="896" y="565"/>
                  </a:lnTo>
                  <a:lnTo>
                    <a:pt x="870" y="563"/>
                  </a:lnTo>
                  <a:lnTo>
                    <a:pt x="843" y="560"/>
                  </a:lnTo>
                  <a:lnTo>
                    <a:pt x="818" y="558"/>
                  </a:lnTo>
                  <a:lnTo>
                    <a:pt x="791" y="556"/>
                  </a:lnTo>
                  <a:lnTo>
                    <a:pt x="766" y="552"/>
                  </a:lnTo>
                  <a:lnTo>
                    <a:pt x="739" y="550"/>
                  </a:lnTo>
                  <a:lnTo>
                    <a:pt x="714" y="545"/>
                  </a:lnTo>
                  <a:lnTo>
                    <a:pt x="689" y="541"/>
                  </a:lnTo>
                  <a:lnTo>
                    <a:pt x="664" y="536"/>
                  </a:lnTo>
                  <a:lnTo>
                    <a:pt x="640" y="530"/>
                  </a:lnTo>
                  <a:lnTo>
                    <a:pt x="616" y="523"/>
                  </a:lnTo>
                  <a:lnTo>
                    <a:pt x="646" y="537"/>
                  </a:lnTo>
                  <a:lnTo>
                    <a:pt x="676" y="549"/>
                  </a:lnTo>
                  <a:lnTo>
                    <a:pt x="706" y="560"/>
                  </a:lnTo>
                  <a:lnTo>
                    <a:pt x="737" y="571"/>
                  </a:lnTo>
                  <a:lnTo>
                    <a:pt x="768" y="581"/>
                  </a:lnTo>
                  <a:lnTo>
                    <a:pt x="800" y="589"/>
                  </a:lnTo>
                  <a:lnTo>
                    <a:pt x="831" y="597"/>
                  </a:lnTo>
                  <a:lnTo>
                    <a:pt x="864" y="605"/>
                  </a:lnTo>
                  <a:lnTo>
                    <a:pt x="896" y="613"/>
                  </a:lnTo>
                  <a:lnTo>
                    <a:pt x="928" y="620"/>
                  </a:lnTo>
                  <a:lnTo>
                    <a:pt x="962" y="627"/>
                  </a:lnTo>
                  <a:lnTo>
                    <a:pt x="994" y="634"/>
                  </a:lnTo>
                  <a:lnTo>
                    <a:pt x="1026" y="640"/>
                  </a:lnTo>
                  <a:lnTo>
                    <a:pt x="1060" y="647"/>
                  </a:lnTo>
                  <a:lnTo>
                    <a:pt x="1092" y="655"/>
                  </a:lnTo>
                  <a:lnTo>
                    <a:pt x="1124" y="662"/>
                  </a:lnTo>
                  <a:lnTo>
                    <a:pt x="1140" y="667"/>
                  </a:lnTo>
                  <a:lnTo>
                    <a:pt x="1156" y="674"/>
                  </a:lnTo>
                  <a:lnTo>
                    <a:pt x="1172" y="682"/>
                  </a:lnTo>
                  <a:lnTo>
                    <a:pt x="1189" y="690"/>
                  </a:lnTo>
                  <a:lnTo>
                    <a:pt x="1204" y="700"/>
                  </a:lnTo>
                  <a:lnTo>
                    <a:pt x="1220" y="709"/>
                  </a:lnTo>
                  <a:lnTo>
                    <a:pt x="1235" y="719"/>
                  </a:lnTo>
                  <a:lnTo>
                    <a:pt x="1249" y="730"/>
                  </a:lnTo>
                  <a:lnTo>
                    <a:pt x="1263" y="741"/>
                  </a:lnTo>
                  <a:lnTo>
                    <a:pt x="1277" y="754"/>
                  </a:lnTo>
                  <a:lnTo>
                    <a:pt x="1291" y="766"/>
                  </a:lnTo>
                  <a:lnTo>
                    <a:pt x="1304" y="779"/>
                  </a:lnTo>
                  <a:lnTo>
                    <a:pt x="1316" y="793"/>
                  </a:lnTo>
                  <a:lnTo>
                    <a:pt x="1329" y="808"/>
                  </a:lnTo>
                  <a:lnTo>
                    <a:pt x="1341" y="823"/>
                  </a:lnTo>
                  <a:lnTo>
                    <a:pt x="1352" y="838"/>
                  </a:lnTo>
                  <a:lnTo>
                    <a:pt x="1320" y="827"/>
                  </a:lnTo>
                  <a:lnTo>
                    <a:pt x="1289" y="817"/>
                  </a:lnTo>
                  <a:lnTo>
                    <a:pt x="1258" y="804"/>
                  </a:lnTo>
                  <a:lnTo>
                    <a:pt x="1228" y="791"/>
                  </a:lnTo>
                  <a:lnTo>
                    <a:pt x="1198" y="777"/>
                  </a:lnTo>
                  <a:lnTo>
                    <a:pt x="1168" y="762"/>
                  </a:lnTo>
                  <a:lnTo>
                    <a:pt x="1138" y="747"/>
                  </a:lnTo>
                  <a:lnTo>
                    <a:pt x="1108" y="732"/>
                  </a:lnTo>
                  <a:lnTo>
                    <a:pt x="1078" y="717"/>
                  </a:lnTo>
                  <a:lnTo>
                    <a:pt x="1048" y="702"/>
                  </a:lnTo>
                  <a:lnTo>
                    <a:pt x="1018" y="688"/>
                  </a:lnTo>
                  <a:lnTo>
                    <a:pt x="988" y="674"/>
                  </a:lnTo>
                  <a:lnTo>
                    <a:pt x="957" y="663"/>
                  </a:lnTo>
                  <a:lnTo>
                    <a:pt x="925" y="651"/>
                  </a:lnTo>
                  <a:lnTo>
                    <a:pt x="894" y="642"/>
                  </a:lnTo>
                  <a:lnTo>
                    <a:pt x="860" y="634"/>
                  </a:lnTo>
                  <a:lnTo>
                    <a:pt x="835" y="625"/>
                  </a:lnTo>
                  <a:lnTo>
                    <a:pt x="808" y="617"/>
                  </a:lnTo>
                  <a:lnTo>
                    <a:pt x="782" y="610"/>
                  </a:lnTo>
                  <a:lnTo>
                    <a:pt x="754" y="604"/>
                  </a:lnTo>
                  <a:lnTo>
                    <a:pt x="727" y="598"/>
                  </a:lnTo>
                  <a:lnTo>
                    <a:pt x="699" y="595"/>
                  </a:lnTo>
                  <a:lnTo>
                    <a:pt x="670" y="590"/>
                  </a:lnTo>
                  <a:lnTo>
                    <a:pt x="643" y="587"/>
                  </a:lnTo>
                  <a:lnTo>
                    <a:pt x="614" y="583"/>
                  </a:lnTo>
                  <a:lnTo>
                    <a:pt x="586" y="579"/>
                  </a:lnTo>
                  <a:lnTo>
                    <a:pt x="558" y="574"/>
                  </a:lnTo>
                  <a:lnTo>
                    <a:pt x="531" y="568"/>
                  </a:lnTo>
                  <a:lnTo>
                    <a:pt x="503" y="563"/>
                  </a:lnTo>
                  <a:lnTo>
                    <a:pt x="477" y="556"/>
                  </a:lnTo>
                  <a:lnTo>
                    <a:pt x="451" y="546"/>
                  </a:lnTo>
                  <a:lnTo>
                    <a:pt x="426" y="536"/>
                  </a:lnTo>
                  <a:lnTo>
                    <a:pt x="401" y="521"/>
                  </a:lnTo>
                  <a:lnTo>
                    <a:pt x="375" y="506"/>
                  </a:lnTo>
                  <a:lnTo>
                    <a:pt x="350" y="491"/>
                  </a:lnTo>
                  <a:lnTo>
                    <a:pt x="325" y="477"/>
                  </a:lnTo>
                  <a:lnTo>
                    <a:pt x="298" y="465"/>
                  </a:lnTo>
                  <a:lnTo>
                    <a:pt x="273" y="452"/>
                  </a:lnTo>
                  <a:lnTo>
                    <a:pt x="246" y="439"/>
                  </a:lnTo>
                  <a:lnTo>
                    <a:pt x="220" y="428"/>
                  </a:lnTo>
                  <a:lnTo>
                    <a:pt x="192" y="416"/>
                  </a:lnTo>
                  <a:lnTo>
                    <a:pt x="166" y="406"/>
                  </a:lnTo>
                  <a:lnTo>
                    <a:pt x="138" y="396"/>
                  </a:lnTo>
                  <a:lnTo>
                    <a:pt x="110" y="385"/>
                  </a:lnTo>
                  <a:lnTo>
                    <a:pt x="84" y="376"/>
                  </a:lnTo>
                  <a:lnTo>
                    <a:pt x="56" y="367"/>
                  </a:lnTo>
                  <a:lnTo>
                    <a:pt x="27" y="358"/>
                  </a:lnTo>
                  <a:lnTo>
                    <a:pt x="0" y="349"/>
                  </a:lnTo>
                  <a:lnTo>
                    <a:pt x="25" y="338"/>
                  </a:lnTo>
                  <a:lnTo>
                    <a:pt x="50" y="326"/>
                  </a:lnTo>
                  <a:lnTo>
                    <a:pt x="76" y="317"/>
                  </a:lnTo>
                  <a:lnTo>
                    <a:pt x="102" y="307"/>
                  </a:lnTo>
                  <a:lnTo>
                    <a:pt x="130" y="298"/>
                  </a:lnTo>
                  <a:lnTo>
                    <a:pt x="156" y="288"/>
                  </a:lnTo>
                  <a:lnTo>
                    <a:pt x="183" y="279"/>
                  </a:lnTo>
                  <a:lnTo>
                    <a:pt x="209" y="269"/>
                  </a:lnTo>
                  <a:lnTo>
                    <a:pt x="236" y="258"/>
                  </a:lnTo>
                  <a:lnTo>
                    <a:pt x="262" y="247"/>
                  </a:lnTo>
                  <a:lnTo>
                    <a:pt x="289" y="235"/>
                  </a:lnTo>
                  <a:lnTo>
                    <a:pt x="314" y="222"/>
                  </a:lnTo>
                  <a:lnTo>
                    <a:pt x="340" y="207"/>
                  </a:lnTo>
                  <a:lnTo>
                    <a:pt x="363" y="190"/>
                  </a:lnTo>
                  <a:lnTo>
                    <a:pt x="387" y="172"/>
                  </a:lnTo>
                  <a:lnTo>
                    <a:pt x="409" y="151"/>
                  </a:lnTo>
                  <a:lnTo>
                    <a:pt x="426" y="139"/>
                  </a:lnTo>
                  <a:lnTo>
                    <a:pt x="442" y="127"/>
                  </a:lnTo>
                  <a:lnTo>
                    <a:pt x="459" y="114"/>
                  </a:lnTo>
                  <a:lnTo>
                    <a:pt x="476" y="103"/>
                  </a:lnTo>
                  <a:lnTo>
                    <a:pt x="493" y="91"/>
                  </a:lnTo>
                  <a:lnTo>
                    <a:pt x="510" y="80"/>
                  </a:lnTo>
                  <a:lnTo>
                    <a:pt x="526" y="68"/>
                  </a:lnTo>
                  <a:lnTo>
                    <a:pt x="545" y="58"/>
                  </a:lnTo>
                  <a:lnTo>
                    <a:pt x="562" y="48"/>
                  </a:lnTo>
                  <a:lnTo>
                    <a:pt x="579" y="38"/>
                  </a:lnTo>
                  <a:lnTo>
                    <a:pt x="598" y="29"/>
                  </a:lnTo>
                  <a:lnTo>
                    <a:pt x="616" y="21"/>
                  </a:lnTo>
                  <a:lnTo>
                    <a:pt x="634" y="14"/>
                  </a:lnTo>
                  <a:lnTo>
                    <a:pt x="654" y="9"/>
                  </a:lnTo>
                  <a:lnTo>
                    <a:pt x="674" y="4"/>
                  </a:lnTo>
                  <a:lnTo>
                    <a:pt x="693" y="0"/>
                  </a:lnTo>
                  <a:lnTo>
                    <a:pt x="704" y="35"/>
                  </a:lnTo>
                  <a:close/>
                </a:path>
              </a:pathLst>
            </a:custGeom>
            <a:solidFill>
              <a:srgbClr val="7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3" name="Freeform 1081"/>
            <p:cNvSpPr>
              <a:spLocks/>
            </p:cNvSpPr>
            <p:nvPr/>
          </p:nvSpPr>
          <p:spPr bwMode="auto">
            <a:xfrm>
              <a:off x="5335" y="3571"/>
              <a:ext cx="34" cy="26"/>
            </a:xfrm>
            <a:custGeom>
              <a:avLst/>
              <a:gdLst>
                <a:gd name="T0" fmla="*/ 8 w 67"/>
                <a:gd name="T1" fmla="*/ 4 h 52"/>
                <a:gd name="T2" fmla="*/ 8 w 67"/>
                <a:gd name="T3" fmla="*/ 5 h 52"/>
                <a:gd name="T4" fmla="*/ 9 w 67"/>
                <a:gd name="T5" fmla="*/ 5 h 52"/>
                <a:gd name="T6" fmla="*/ 9 w 67"/>
                <a:gd name="T7" fmla="*/ 6 h 52"/>
                <a:gd name="T8" fmla="*/ 9 w 67"/>
                <a:gd name="T9" fmla="*/ 7 h 52"/>
                <a:gd name="T10" fmla="*/ 7 w 67"/>
                <a:gd name="T11" fmla="*/ 6 h 52"/>
                <a:gd name="T12" fmla="*/ 6 w 67"/>
                <a:gd name="T13" fmla="*/ 6 h 52"/>
                <a:gd name="T14" fmla="*/ 5 w 67"/>
                <a:gd name="T15" fmla="*/ 6 h 52"/>
                <a:gd name="T16" fmla="*/ 4 w 67"/>
                <a:gd name="T17" fmla="*/ 5 h 52"/>
                <a:gd name="T18" fmla="*/ 3 w 67"/>
                <a:gd name="T19" fmla="*/ 4 h 52"/>
                <a:gd name="T20" fmla="*/ 2 w 67"/>
                <a:gd name="T21" fmla="*/ 3 h 52"/>
                <a:gd name="T22" fmla="*/ 1 w 67"/>
                <a:gd name="T23" fmla="*/ 2 h 52"/>
                <a:gd name="T24" fmla="*/ 0 w 67"/>
                <a:gd name="T25" fmla="*/ 1 h 52"/>
                <a:gd name="T26" fmla="*/ 2 w 67"/>
                <a:gd name="T27" fmla="*/ 1 h 52"/>
                <a:gd name="T28" fmla="*/ 3 w 67"/>
                <a:gd name="T29" fmla="*/ 0 h 52"/>
                <a:gd name="T30" fmla="*/ 4 w 67"/>
                <a:gd name="T31" fmla="*/ 0 h 52"/>
                <a:gd name="T32" fmla="*/ 5 w 67"/>
                <a:gd name="T33" fmla="*/ 1 h 52"/>
                <a:gd name="T34" fmla="*/ 6 w 67"/>
                <a:gd name="T35" fmla="*/ 1 h 52"/>
                <a:gd name="T36" fmla="*/ 7 w 67"/>
                <a:gd name="T37" fmla="*/ 2 h 52"/>
                <a:gd name="T38" fmla="*/ 7 w 67"/>
                <a:gd name="T39" fmla="*/ 3 h 52"/>
                <a:gd name="T40" fmla="*/ 8 w 67"/>
                <a:gd name="T41" fmla="*/ 4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
                <a:gd name="T64" fmla="*/ 0 h 52"/>
                <a:gd name="T65" fmla="*/ 67 w 67"/>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 h="52">
                  <a:moveTo>
                    <a:pt x="61" y="29"/>
                  </a:moveTo>
                  <a:lnTo>
                    <a:pt x="62" y="35"/>
                  </a:lnTo>
                  <a:lnTo>
                    <a:pt x="66" y="40"/>
                  </a:lnTo>
                  <a:lnTo>
                    <a:pt x="67" y="45"/>
                  </a:lnTo>
                  <a:lnTo>
                    <a:pt x="66" y="52"/>
                  </a:lnTo>
                  <a:lnTo>
                    <a:pt x="56" y="48"/>
                  </a:lnTo>
                  <a:lnTo>
                    <a:pt x="46" y="45"/>
                  </a:lnTo>
                  <a:lnTo>
                    <a:pt x="36" y="41"/>
                  </a:lnTo>
                  <a:lnTo>
                    <a:pt x="26" y="36"/>
                  </a:lnTo>
                  <a:lnTo>
                    <a:pt x="18" y="30"/>
                  </a:lnTo>
                  <a:lnTo>
                    <a:pt x="10" y="23"/>
                  </a:lnTo>
                  <a:lnTo>
                    <a:pt x="5" y="15"/>
                  </a:lnTo>
                  <a:lnTo>
                    <a:pt x="0" y="5"/>
                  </a:lnTo>
                  <a:lnTo>
                    <a:pt x="9" y="1"/>
                  </a:lnTo>
                  <a:lnTo>
                    <a:pt x="17" y="0"/>
                  </a:lnTo>
                  <a:lnTo>
                    <a:pt x="26" y="0"/>
                  </a:lnTo>
                  <a:lnTo>
                    <a:pt x="36" y="2"/>
                  </a:lnTo>
                  <a:lnTo>
                    <a:pt x="44" y="7"/>
                  </a:lnTo>
                  <a:lnTo>
                    <a:pt x="51" y="13"/>
                  </a:lnTo>
                  <a:lnTo>
                    <a:pt x="56" y="21"/>
                  </a:lnTo>
                  <a:lnTo>
                    <a:pt x="61" y="29"/>
                  </a:lnTo>
                  <a:close/>
                </a:path>
              </a:pathLst>
            </a:custGeom>
            <a:solidFill>
              <a:srgbClr val="A8FF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4" name="Freeform 1082"/>
            <p:cNvSpPr>
              <a:spLocks/>
            </p:cNvSpPr>
            <p:nvPr/>
          </p:nvSpPr>
          <p:spPr bwMode="auto">
            <a:xfrm>
              <a:off x="4368" y="3564"/>
              <a:ext cx="394" cy="105"/>
            </a:xfrm>
            <a:custGeom>
              <a:avLst/>
              <a:gdLst>
                <a:gd name="T0" fmla="*/ 62 w 788"/>
                <a:gd name="T1" fmla="*/ 19 h 212"/>
                <a:gd name="T2" fmla="*/ 65 w 788"/>
                <a:gd name="T3" fmla="*/ 19 h 212"/>
                <a:gd name="T4" fmla="*/ 69 w 788"/>
                <a:gd name="T5" fmla="*/ 18 h 212"/>
                <a:gd name="T6" fmla="*/ 73 w 788"/>
                <a:gd name="T7" fmla="*/ 18 h 212"/>
                <a:gd name="T8" fmla="*/ 77 w 788"/>
                <a:gd name="T9" fmla="*/ 18 h 212"/>
                <a:gd name="T10" fmla="*/ 81 w 788"/>
                <a:gd name="T11" fmla="*/ 18 h 212"/>
                <a:gd name="T12" fmla="*/ 84 w 788"/>
                <a:gd name="T13" fmla="*/ 17 h 212"/>
                <a:gd name="T14" fmla="*/ 88 w 788"/>
                <a:gd name="T15" fmla="*/ 16 h 212"/>
                <a:gd name="T16" fmla="*/ 91 w 788"/>
                <a:gd name="T17" fmla="*/ 16 h 212"/>
                <a:gd name="T18" fmla="*/ 94 w 788"/>
                <a:gd name="T19" fmla="*/ 16 h 212"/>
                <a:gd name="T20" fmla="*/ 96 w 788"/>
                <a:gd name="T21" fmla="*/ 16 h 212"/>
                <a:gd name="T22" fmla="*/ 98 w 788"/>
                <a:gd name="T23" fmla="*/ 17 h 212"/>
                <a:gd name="T24" fmla="*/ 96 w 788"/>
                <a:gd name="T25" fmla="*/ 18 h 212"/>
                <a:gd name="T26" fmla="*/ 91 w 788"/>
                <a:gd name="T27" fmla="*/ 19 h 212"/>
                <a:gd name="T28" fmla="*/ 86 w 788"/>
                <a:gd name="T29" fmla="*/ 21 h 212"/>
                <a:gd name="T30" fmla="*/ 81 w 788"/>
                <a:gd name="T31" fmla="*/ 23 h 212"/>
                <a:gd name="T32" fmla="*/ 76 w 788"/>
                <a:gd name="T33" fmla="*/ 24 h 212"/>
                <a:gd name="T34" fmla="*/ 71 w 788"/>
                <a:gd name="T35" fmla="*/ 25 h 212"/>
                <a:gd name="T36" fmla="*/ 66 w 788"/>
                <a:gd name="T37" fmla="*/ 26 h 212"/>
                <a:gd name="T38" fmla="*/ 61 w 788"/>
                <a:gd name="T39" fmla="*/ 25 h 212"/>
                <a:gd name="T40" fmla="*/ 57 w 788"/>
                <a:gd name="T41" fmla="*/ 24 h 212"/>
                <a:gd name="T42" fmla="*/ 55 w 788"/>
                <a:gd name="T43" fmla="*/ 22 h 212"/>
                <a:gd name="T44" fmla="*/ 53 w 788"/>
                <a:gd name="T45" fmla="*/ 21 h 212"/>
                <a:gd name="T46" fmla="*/ 51 w 788"/>
                <a:gd name="T47" fmla="*/ 19 h 212"/>
                <a:gd name="T48" fmla="*/ 48 w 788"/>
                <a:gd name="T49" fmla="*/ 19 h 212"/>
                <a:gd name="T50" fmla="*/ 45 w 788"/>
                <a:gd name="T51" fmla="*/ 21 h 212"/>
                <a:gd name="T52" fmla="*/ 42 w 788"/>
                <a:gd name="T53" fmla="*/ 21 h 212"/>
                <a:gd name="T54" fmla="*/ 39 w 788"/>
                <a:gd name="T55" fmla="*/ 21 h 212"/>
                <a:gd name="T56" fmla="*/ 38 w 788"/>
                <a:gd name="T57" fmla="*/ 19 h 212"/>
                <a:gd name="T58" fmla="*/ 40 w 788"/>
                <a:gd name="T59" fmla="*/ 18 h 212"/>
                <a:gd name="T60" fmla="*/ 43 w 788"/>
                <a:gd name="T61" fmla="*/ 17 h 212"/>
                <a:gd name="T62" fmla="*/ 45 w 788"/>
                <a:gd name="T63" fmla="*/ 17 h 212"/>
                <a:gd name="T64" fmla="*/ 46 w 788"/>
                <a:gd name="T65" fmla="*/ 16 h 212"/>
                <a:gd name="T66" fmla="*/ 45 w 788"/>
                <a:gd name="T67" fmla="*/ 14 h 212"/>
                <a:gd name="T68" fmla="*/ 42 w 788"/>
                <a:gd name="T69" fmla="*/ 14 h 212"/>
                <a:gd name="T70" fmla="*/ 37 w 788"/>
                <a:gd name="T71" fmla="*/ 15 h 212"/>
                <a:gd name="T72" fmla="*/ 32 w 788"/>
                <a:gd name="T73" fmla="*/ 15 h 212"/>
                <a:gd name="T74" fmla="*/ 27 w 788"/>
                <a:gd name="T75" fmla="*/ 14 h 212"/>
                <a:gd name="T76" fmla="*/ 25 w 788"/>
                <a:gd name="T77" fmla="*/ 13 h 212"/>
                <a:gd name="T78" fmla="*/ 24 w 788"/>
                <a:gd name="T79" fmla="*/ 12 h 212"/>
                <a:gd name="T80" fmla="*/ 26 w 788"/>
                <a:gd name="T81" fmla="*/ 11 h 212"/>
                <a:gd name="T82" fmla="*/ 30 w 788"/>
                <a:gd name="T83" fmla="*/ 10 h 212"/>
                <a:gd name="T84" fmla="*/ 33 w 788"/>
                <a:gd name="T85" fmla="*/ 9 h 212"/>
                <a:gd name="T86" fmla="*/ 37 w 788"/>
                <a:gd name="T87" fmla="*/ 9 h 212"/>
                <a:gd name="T88" fmla="*/ 37 w 788"/>
                <a:gd name="T89" fmla="*/ 7 h 212"/>
                <a:gd name="T90" fmla="*/ 32 w 788"/>
                <a:gd name="T91" fmla="*/ 6 h 212"/>
                <a:gd name="T92" fmla="*/ 27 w 788"/>
                <a:gd name="T93" fmla="*/ 7 h 212"/>
                <a:gd name="T94" fmla="*/ 22 w 788"/>
                <a:gd name="T95" fmla="*/ 6 h 212"/>
                <a:gd name="T96" fmla="*/ 18 w 788"/>
                <a:gd name="T97" fmla="*/ 7 h 212"/>
                <a:gd name="T98" fmla="*/ 15 w 788"/>
                <a:gd name="T99" fmla="*/ 10 h 212"/>
                <a:gd name="T100" fmla="*/ 11 w 788"/>
                <a:gd name="T101" fmla="*/ 12 h 212"/>
                <a:gd name="T102" fmla="*/ 6 w 788"/>
                <a:gd name="T103" fmla="*/ 13 h 212"/>
                <a:gd name="T104" fmla="*/ 3 w 788"/>
                <a:gd name="T105" fmla="*/ 13 h 212"/>
                <a:gd name="T106" fmla="*/ 1 w 788"/>
                <a:gd name="T107" fmla="*/ 11 h 212"/>
                <a:gd name="T108" fmla="*/ 3 w 788"/>
                <a:gd name="T109" fmla="*/ 9 h 212"/>
                <a:gd name="T110" fmla="*/ 8 w 788"/>
                <a:gd name="T111" fmla="*/ 7 h 212"/>
                <a:gd name="T112" fmla="*/ 13 w 788"/>
                <a:gd name="T113" fmla="*/ 4 h 212"/>
                <a:gd name="T114" fmla="*/ 19 w 788"/>
                <a:gd name="T115" fmla="*/ 2 h 212"/>
                <a:gd name="T116" fmla="*/ 24 w 788"/>
                <a:gd name="T117" fmla="*/ 0 h 212"/>
                <a:gd name="T118" fmla="*/ 30 w 788"/>
                <a:gd name="T119" fmla="*/ 0 h 212"/>
                <a:gd name="T120" fmla="*/ 35 w 788"/>
                <a:gd name="T121" fmla="*/ 0 h 212"/>
                <a:gd name="T122" fmla="*/ 41 w 788"/>
                <a:gd name="T123" fmla="*/ 3 h 212"/>
                <a:gd name="T124" fmla="*/ 60 w 788"/>
                <a:gd name="T125" fmla="*/ 19 h 2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88"/>
                <a:gd name="T190" fmla="*/ 0 h 212"/>
                <a:gd name="T191" fmla="*/ 788 w 788"/>
                <a:gd name="T192" fmla="*/ 212 h 2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88" h="212">
                  <a:moveTo>
                    <a:pt x="474" y="154"/>
                  </a:moveTo>
                  <a:lnTo>
                    <a:pt x="489" y="154"/>
                  </a:lnTo>
                  <a:lnTo>
                    <a:pt x="504" y="153"/>
                  </a:lnTo>
                  <a:lnTo>
                    <a:pt x="519" y="153"/>
                  </a:lnTo>
                  <a:lnTo>
                    <a:pt x="534" y="152"/>
                  </a:lnTo>
                  <a:lnTo>
                    <a:pt x="550" y="152"/>
                  </a:lnTo>
                  <a:lnTo>
                    <a:pt x="565" y="152"/>
                  </a:lnTo>
                  <a:lnTo>
                    <a:pt x="580" y="151"/>
                  </a:lnTo>
                  <a:lnTo>
                    <a:pt x="595" y="150"/>
                  </a:lnTo>
                  <a:lnTo>
                    <a:pt x="610" y="149"/>
                  </a:lnTo>
                  <a:lnTo>
                    <a:pt x="626" y="147"/>
                  </a:lnTo>
                  <a:lnTo>
                    <a:pt x="641" y="145"/>
                  </a:lnTo>
                  <a:lnTo>
                    <a:pt x="656" y="143"/>
                  </a:lnTo>
                  <a:lnTo>
                    <a:pt x="671" y="141"/>
                  </a:lnTo>
                  <a:lnTo>
                    <a:pt x="686" y="137"/>
                  </a:lnTo>
                  <a:lnTo>
                    <a:pt x="700" y="134"/>
                  </a:lnTo>
                  <a:lnTo>
                    <a:pt x="715" y="129"/>
                  </a:lnTo>
                  <a:lnTo>
                    <a:pt x="725" y="129"/>
                  </a:lnTo>
                  <a:lnTo>
                    <a:pt x="736" y="129"/>
                  </a:lnTo>
                  <a:lnTo>
                    <a:pt x="746" y="130"/>
                  </a:lnTo>
                  <a:lnTo>
                    <a:pt x="755" y="131"/>
                  </a:lnTo>
                  <a:lnTo>
                    <a:pt x="765" y="135"/>
                  </a:lnTo>
                  <a:lnTo>
                    <a:pt x="774" y="138"/>
                  </a:lnTo>
                  <a:lnTo>
                    <a:pt x="781" y="143"/>
                  </a:lnTo>
                  <a:lnTo>
                    <a:pt x="788" y="149"/>
                  </a:lnTo>
                  <a:lnTo>
                    <a:pt x="767" y="151"/>
                  </a:lnTo>
                  <a:lnTo>
                    <a:pt x="746" y="154"/>
                  </a:lnTo>
                  <a:lnTo>
                    <a:pt x="725" y="159"/>
                  </a:lnTo>
                  <a:lnTo>
                    <a:pt x="706" y="165"/>
                  </a:lnTo>
                  <a:lnTo>
                    <a:pt x="685" y="172"/>
                  </a:lnTo>
                  <a:lnTo>
                    <a:pt x="666" y="179"/>
                  </a:lnTo>
                  <a:lnTo>
                    <a:pt x="646" y="187"/>
                  </a:lnTo>
                  <a:lnTo>
                    <a:pt x="626" y="193"/>
                  </a:lnTo>
                  <a:lnTo>
                    <a:pt x="606" y="199"/>
                  </a:lnTo>
                  <a:lnTo>
                    <a:pt x="586" y="205"/>
                  </a:lnTo>
                  <a:lnTo>
                    <a:pt x="566" y="208"/>
                  </a:lnTo>
                  <a:lnTo>
                    <a:pt x="546" y="212"/>
                  </a:lnTo>
                  <a:lnTo>
                    <a:pt x="525" y="212"/>
                  </a:lnTo>
                  <a:lnTo>
                    <a:pt x="504" y="211"/>
                  </a:lnTo>
                  <a:lnTo>
                    <a:pt x="484" y="207"/>
                  </a:lnTo>
                  <a:lnTo>
                    <a:pt x="462" y="200"/>
                  </a:lnTo>
                  <a:lnTo>
                    <a:pt x="452" y="196"/>
                  </a:lnTo>
                  <a:lnTo>
                    <a:pt x="444" y="189"/>
                  </a:lnTo>
                  <a:lnTo>
                    <a:pt x="435" y="183"/>
                  </a:lnTo>
                  <a:lnTo>
                    <a:pt x="427" y="176"/>
                  </a:lnTo>
                  <a:lnTo>
                    <a:pt x="418" y="169"/>
                  </a:lnTo>
                  <a:lnTo>
                    <a:pt x="410" y="164"/>
                  </a:lnTo>
                  <a:lnTo>
                    <a:pt x="401" y="157"/>
                  </a:lnTo>
                  <a:lnTo>
                    <a:pt x="392" y="151"/>
                  </a:lnTo>
                  <a:lnTo>
                    <a:pt x="382" y="159"/>
                  </a:lnTo>
                  <a:lnTo>
                    <a:pt x="371" y="166"/>
                  </a:lnTo>
                  <a:lnTo>
                    <a:pt x="358" y="170"/>
                  </a:lnTo>
                  <a:lnTo>
                    <a:pt x="344" y="173"/>
                  </a:lnTo>
                  <a:lnTo>
                    <a:pt x="331" y="174"/>
                  </a:lnTo>
                  <a:lnTo>
                    <a:pt x="318" y="173"/>
                  </a:lnTo>
                  <a:lnTo>
                    <a:pt x="305" y="170"/>
                  </a:lnTo>
                  <a:lnTo>
                    <a:pt x="292" y="166"/>
                  </a:lnTo>
                  <a:lnTo>
                    <a:pt x="300" y="159"/>
                  </a:lnTo>
                  <a:lnTo>
                    <a:pt x="310" y="153"/>
                  </a:lnTo>
                  <a:lnTo>
                    <a:pt x="319" y="149"/>
                  </a:lnTo>
                  <a:lnTo>
                    <a:pt x="328" y="145"/>
                  </a:lnTo>
                  <a:lnTo>
                    <a:pt x="338" y="142"/>
                  </a:lnTo>
                  <a:lnTo>
                    <a:pt x="349" y="139"/>
                  </a:lnTo>
                  <a:lnTo>
                    <a:pt x="360" y="137"/>
                  </a:lnTo>
                  <a:lnTo>
                    <a:pt x="371" y="136"/>
                  </a:lnTo>
                  <a:lnTo>
                    <a:pt x="366" y="129"/>
                  </a:lnTo>
                  <a:lnTo>
                    <a:pt x="363" y="122"/>
                  </a:lnTo>
                  <a:lnTo>
                    <a:pt x="357" y="116"/>
                  </a:lnTo>
                  <a:lnTo>
                    <a:pt x="350" y="113"/>
                  </a:lnTo>
                  <a:lnTo>
                    <a:pt x="331" y="119"/>
                  </a:lnTo>
                  <a:lnTo>
                    <a:pt x="313" y="123"/>
                  </a:lnTo>
                  <a:lnTo>
                    <a:pt x="293" y="126"/>
                  </a:lnTo>
                  <a:lnTo>
                    <a:pt x="273" y="126"/>
                  </a:lnTo>
                  <a:lnTo>
                    <a:pt x="253" y="124"/>
                  </a:lnTo>
                  <a:lnTo>
                    <a:pt x="234" y="122"/>
                  </a:lnTo>
                  <a:lnTo>
                    <a:pt x="214" y="119"/>
                  </a:lnTo>
                  <a:lnTo>
                    <a:pt x="196" y="114"/>
                  </a:lnTo>
                  <a:lnTo>
                    <a:pt x="193" y="111"/>
                  </a:lnTo>
                  <a:lnTo>
                    <a:pt x="192" y="106"/>
                  </a:lnTo>
                  <a:lnTo>
                    <a:pt x="192" y="103"/>
                  </a:lnTo>
                  <a:lnTo>
                    <a:pt x="193" y="99"/>
                  </a:lnTo>
                  <a:lnTo>
                    <a:pt x="206" y="93"/>
                  </a:lnTo>
                  <a:lnTo>
                    <a:pt x="220" y="89"/>
                  </a:lnTo>
                  <a:lnTo>
                    <a:pt x="234" y="84"/>
                  </a:lnTo>
                  <a:lnTo>
                    <a:pt x="247" y="82"/>
                  </a:lnTo>
                  <a:lnTo>
                    <a:pt x="261" y="79"/>
                  </a:lnTo>
                  <a:lnTo>
                    <a:pt x="276" y="77"/>
                  </a:lnTo>
                  <a:lnTo>
                    <a:pt x="291" y="76"/>
                  </a:lnTo>
                  <a:lnTo>
                    <a:pt x="305" y="74"/>
                  </a:lnTo>
                  <a:lnTo>
                    <a:pt x="290" y="63"/>
                  </a:lnTo>
                  <a:lnTo>
                    <a:pt x="273" y="58"/>
                  </a:lnTo>
                  <a:lnTo>
                    <a:pt x="253" y="55"/>
                  </a:lnTo>
                  <a:lnTo>
                    <a:pt x="234" y="55"/>
                  </a:lnTo>
                  <a:lnTo>
                    <a:pt x="212" y="56"/>
                  </a:lnTo>
                  <a:lnTo>
                    <a:pt x="191" y="56"/>
                  </a:lnTo>
                  <a:lnTo>
                    <a:pt x="171" y="55"/>
                  </a:lnTo>
                  <a:lnTo>
                    <a:pt x="152" y="50"/>
                  </a:lnTo>
                  <a:lnTo>
                    <a:pt x="140" y="63"/>
                  </a:lnTo>
                  <a:lnTo>
                    <a:pt x="128" y="75"/>
                  </a:lnTo>
                  <a:lnTo>
                    <a:pt x="113" y="86"/>
                  </a:lnTo>
                  <a:lnTo>
                    <a:pt x="98" y="96"/>
                  </a:lnTo>
                  <a:lnTo>
                    <a:pt x="81" y="103"/>
                  </a:lnTo>
                  <a:lnTo>
                    <a:pt x="64" y="107"/>
                  </a:lnTo>
                  <a:lnTo>
                    <a:pt x="47" y="108"/>
                  </a:lnTo>
                  <a:lnTo>
                    <a:pt x="28" y="107"/>
                  </a:lnTo>
                  <a:lnTo>
                    <a:pt x="20" y="104"/>
                  </a:lnTo>
                  <a:lnTo>
                    <a:pt x="12" y="99"/>
                  </a:lnTo>
                  <a:lnTo>
                    <a:pt x="5" y="93"/>
                  </a:lnTo>
                  <a:lnTo>
                    <a:pt x="0" y="86"/>
                  </a:lnTo>
                  <a:lnTo>
                    <a:pt x="19" y="77"/>
                  </a:lnTo>
                  <a:lnTo>
                    <a:pt x="39" y="67"/>
                  </a:lnTo>
                  <a:lnTo>
                    <a:pt x="60" y="56"/>
                  </a:lnTo>
                  <a:lnTo>
                    <a:pt x="81" y="46"/>
                  </a:lnTo>
                  <a:lnTo>
                    <a:pt x="102" y="36"/>
                  </a:lnTo>
                  <a:lnTo>
                    <a:pt x="124" y="26"/>
                  </a:lnTo>
                  <a:lnTo>
                    <a:pt x="147" y="18"/>
                  </a:lnTo>
                  <a:lnTo>
                    <a:pt x="169" y="10"/>
                  </a:lnTo>
                  <a:lnTo>
                    <a:pt x="191" y="5"/>
                  </a:lnTo>
                  <a:lnTo>
                    <a:pt x="214" y="1"/>
                  </a:lnTo>
                  <a:lnTo>
                    <a:pt x="236" y="0"/>
                  </a:lnTo>
                  <a:lnTo>
                    <a:pt x="258" y="1"/>
                  </a:lnTo>
                  <a:lnTo>
                    <a:pt x="280" y="6"/>
                  </a:lnTo>
                  <a:lnTo>
                    <a:pt x="301" y="14"/>
                  </a:lnTo>
                  <a:lnTo>
                    <a:pt x="323" y="24"/>
                  </a:lnTo>
                  <a:lnTo>
                    <a:pt x="344" y="40"/>
                  </a:lnTo>
                  <a:lnTo>
                    <a:pt x="474" y="154"/>
                  </a:lnTo>
                  <a:close/>
                </a:path>
              </a:pathLst>
            </a:custGeom>
            <a:solidFill>
              <a:srgbClr val="7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5" name="Freeform 1083"/>
            <p:cNvSpPr>
              <a:spLocks/>
            </p:cNvSpPr>
            <p:nvPr/>
          </p:nvSpPr>
          <p:spPr bwMode="auto">
            <a:xfrm>
              <a:off x="4331" y="3586"/>
              <a:ext cx="27" cy="16"/>
            </a:xfrm>
            <a:custGeom>
              <a:avLst/>
              <a:gdLst>
                <a:gd name="T0" fmla="*/ 7 w 54"/>
                <a:gd name="T1" fmla="*/ 1 h 31"/>
                <a:gd name="T2" fmla="*/ 7 w 54"/>
                <a:gd name="T3" fmla="*/ 2 h 31"/>
                <a:gd name="T4" fmla="*/ 7 w 54"/>
                <a:gd name="T5" fmla="*/ 3 h 31"/>
                <a:gd name="T6" fmla="*/ 6 w 54"/>
                <a:gd name="T7" fmla="*/ 4 h 31"/>
                <a:gd name="T8" fmla="*/ 5 w 54"/>
                <a:gd name="T9" fmla="*/ 4 h 31"/>
                <a:gd name="T10" fmla="*/ 5 w 54"/>
                <a:gd name="T11" fmla="*/ 4 h 31"/>
                <a:gd name="T12" fmla="*/ 4 w 54"/>
                <a:gd name="T13" fmla="*/ 4 h 31"/>
                <a:gd name="T14" fmla="*/ 3 w 54"/>
                <a:gd name="T15" fmla="*/ 4 h 31"/>
                <a:gd name="T16" fmla="*/ 3 w 54"/>
                <a:gd name="T17" fmla="*/ 4 h 31"/>
                <a:gd name="T18" fmla="*/ 2 w 54"/>
                <a:gd name="T19" fmla="*/ 4 h 31"/>
                <a:gd name="T20" fmla="*/ 1 w 54"/>
                <a:gd name="T21" fmla="*/ 4 h 31"/>
                <a:gd name="T22" fmla="*/ 1 w 54"/>
                <a:gd name="T23" fmla="*/ 3 h 31"/>
                <a:gd name="T24" fmla="*/ 0 w 54"/>
                <a:gd name="T25" fmla="*/ 3 h 31"/>
                <a:gd name="T26" fmla="*/ 1 w 54"/>
                <a:gd name="T27" fmla="*/ 1 h 31"/>
                <a:gd name="T28" fmla="*/ 2 w 54"/>
                <a:gd name="T29" fmla="*/ 1 h 31"/>
                <a:gd name="T30" fmla="*/ 3 w 54"/>
                <a:gd name="T31" fmla="*/ 1 h 31"/>
                <a:gd name="T32" fmla="*/ 4 w 54"/>
                <a:gd name="T33" fmla="*/ 0 h 31"/>
                <a:gd name="T34" fmla="*/ 5 w 54"/>
                <a:gd name="T35" fmla="*/ 0 h 31"/>
                <a:gd name="T36" fmla="*/ 6 w 54"/>
                <a:gd name="T37" fmla="*/ 0 h 31"/>
                <a:gd name="T38" fmla="*/ 6 w 54"/>
                <a:gd name="T39" fmla="*/ 1 h 31"/>
                <a:gd name="T40" fmla="*/ 7 w 54"/>
                <a:gd name="T41" fmla="*/ 1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31"/>
                <a:gd name="T65" fmla="*/ 54 w 54"/>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31">
                  <a:moveTo>
                    <a:pt x="54" y="7"/>
                  </a:moveTo>
                  <a:lnTo>
                    <a:pt x="54" y="15"/>
                  </a:lnTo>
                  <a:lnTo>
                    <a:pt x="52" y="22"/>
                  </a:lnTo>
                  <a:lnTo>
                    <a:pt x="46" y="26"/>
                  </a:lnTo>
                  <a:lnTo>
                    <a:pt x="40" y="31"/>
                  </a:lnTo>
                  <a:lnTo>
                    <a:pt x="35" y="31"/>
                  </a:lnTo>
                  <a:lnTo>
                    <a:pt x="29" y="31"/>
                  </a:lnTo>
                  <a:lnTo>
                    <a:pt x="23" y="31"/>
                  </a:lnTo>
                  <a:lnTo>
                    <a:pt x="17" y="29"/>
                  </a:lnTo>
                  <a:lnTo>
                    <a:pt x="13" y="28"/>
                  </a:lnTo>
                  <a:lnTo>
                    <a:pt x="8" y="25"/>
                  </a:lnTo>
                  <a:lnTo>
                    <a:pt x="3" y="22"/>
                  </a:lnTo>
                  <a:lnTo>
                    <a:pt x="0" y="17"/>
                  </a:lnTo>
                  <a:lnTo>
                    <a:pt x="3" y="8"/>
                  </a:lnTo>
                  <a:lnTo>
                    <a:pt x="10" y="5"/>
                  </a:lnTo>
                  <a:lnTo>
                    <a:pt x="20" y="2"/>
                  </a:lnTo>
                  <a:lnTo>
                    <a:pt x="28" y="0"/>
                  </a:lnTo>
                  <a:lnTo>
                    <a:pt x="36" y="0"/>
                  </a:lnTo>
                  <a:lnTo>
                    <a:pt x="43" y="0"/>
                  </a:lnTo>
                  <a:lnTo>
                    <a:pt x="48" y="2"/>
                  </a:lnTo>
                  <a:lnTo>
                    <a:pt x="54" y="7"/>
                  </a:lnTo>
                  <a:close/>
                </a:path>
              </a:pathLst>
            </a:custGeom>
            <a:solidFill>
              <a:srgbClr val="7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6" name="Freeform 1084"/>
            <p:cNvSpPr>
              <a:spLocks/>
            </p:cNvSpPr>
            <p:nvPr/>
          </p:nvSpPr>
          <p:spPr bwMode="auto">
            <a:xfrm>
              <a:off x="5033" y="3610"/>
              <a:ext cx="224" cy="126"/>
            </a:xfrm>
            <a:custGeom>
              <a:avLst/>
              <a:gdLst>
                <a:gd name="T0" fmla="*/ 24 w 448"/>
                <a:gd name="T1" fmla="*/ 28 h 251"/>
                <a:gd name="T2" fmla="*/ 21 w 448"/>
                <a:gd name="T3" fmla="*/ 29 h 251"/>
                <a:gd name="T4" fmla="*/ 18 w 448"/>
                <a:gd name="T5" fmla="*/ 30 h 251"/>
                <a:gd name="T6" fmla="*/ 15 w 448"/>
                <a:gd name="T7" fmla="*/ 30 h 251"/>
                <a:gd name="T8" fmla="*/ 12 w 448"/>
                <a:gd name="T9" fmla="*/ 31 h 251"/>
                <a:gd name="T10" fmla="*/ 9 w 448"/>
                <a:gd name="T11" fmla="*/ 31 h 251"/>
                <a:gd name="T12" fmla="*/ 5 w 448"/>
                <a:gd name="T13" fmla="*/ 31 h 251"/>
                <a:gd name="T14" fmla="*/ 2 w 448"/>
                <a:gd name="T15" fmla="*/ 32 h 251"/>
                <a:gd name="T16" fmla="*/ 3 w 448"/>
                <a:gd name="T17" fmla="*/ 31 h 251"/>
                <a:gd name="T18" fmla="*/ 7 w 448"/>
                <a:gd name="T19" fmla="*/ 30 h 251"/>
                <a:gd name="T20" fmla="*/ 11 w 448"/>
                <a:gd name="T21" fmla="*/ 28 h 251"/>
                <a:gd name="T22" fmla="*/ 14 w 448"/>
                <a:gd name="T23" fmla="*/ 26 h 251"/>
                <a:gd name="T24" fmla="*/ 18 w 448"/>
                <a:gd name="T25" fmla="*/ 23 h 251"/>
                <a:gd name="T26" fmla="*/ 21 w 448"/>
                <a:gd name="T27" fmla="*/ 20 h 251"/>
                <a:gd name="T28" fmla="*/ 25 w 448"/>
                <a:gd name="T29" fmla="*/ 18 h 251"/>
                <a:gd name="T30" fmla="*/ 29 w 448"/>
                <a:gd name="T31" fmla="*/ 15 h 251"/>
                <a:gd name="T32" fmla="*/ 32 w 448"/>
                <a:gd name="T33" fmla="*/ 13 h 251"/>
                <a:gd name="T34" fmla="*/ 36 w 448"/>
                <a:gd name="T35" fmla="*/ 12 h 251"/>
                <a:gd name="T36" fmla="*/ 39 w 448"/>
                <a:gd name="T37" fmla="*/ 10 h 251"/>
                <a:gd name="T38" fmla="*/ 42 w 448"/>
                <a:gd name="T39" fmla="*/ 8 h 251"/>
                <a:gd name="T40" fmla="*/ 45 w 448"/>
                <a:gd name="T41" fmla="*/ 6 h 251"/>
                <a:gd name="T42" fmla="*/ 48 w 448"/>
                <a:gd name="T43" fmla="*/ 4 h 251"/>
                <a:gd name="T44" fmla="*/ 51 w 448"/>
                <a:gd name="T45" fmla="*/ 2 h 251"/>
                <a:gd name="T46" fmla="*/ 55 w 448"/>
                <a:gd name="T47" fmla="*/ 1 h 251"/>
                <a:gd name="T48" fmla="*/ 54 w 448"/>
                <a:gd name="T49" fmla="*/ 2 h 251"/>
                <a:gd name="T50" fmla="*/ 50 w 448"/>
                <a:gd name="T51" fmla="*/ 4 h 251"/>
                <a:gd name="T52" fmla="*/ 46 w 448"/>
                <a:gd name="T53" fmla="*/ 8 h 251"/>
                <a:gd name="T54" fmla="*/ 43 w 448"/>
                <a:gd name="T55" fmla="*/ 11 h 251"/>
                <a:gd name="T56" fmla="*/ 39 w 448"/>
                <a:gd name="T57" fmla="*/ 15 h 251"/>
                <a:gd name="T58" fmla="*/ 36 w 448"/>
                <a:gd name="T59" fmla="*/ 19 h 251"/>
                <a:gd name="T60" fmla="*/ 32 w 448"/>
                <a:gd name="T61" fmla="*/ 23 h 251"/>
                <a:gd name="T62" fmla="*/ 28 w 448"/>
                <a:gd name="T63" fmla="*/ 26 h 2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8"/>
                <a:gd name="T97" fmla="*/ 0 h 251"/>
                <a:gd name="T98" fmla="*/ 448 w 448"/>
                <a:gd name="T99" fmla="*/ 251 h 2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8" h="251">
                  <a:moveTo>
                    <a:pt x="201" y="215"/>
                  </a:moveTo>
                  <a:lnTo>
                    <a:pt x="189" y="219"/>
                  </a:lnTo>
                  <a:lnTo>
                    <a:pt x="178" y="224"/>
                  </a:lnTo>
                  <a:lnTo>
                    <a:pt x="166" y="228"/>
                  </a:lnTo>
                  <a:lnTo>
                    <a:pt x="153" y="232"/>
                  </a:lnTo>
                  <a:lnTo>
                    <a:pt x="142" y="234"/>
                  </a:lnTo>
                  <a:lnTo>
                    <a:pt x="129" y="238"/>
                  </a:lnTo>
                  <a:lnTo>
                    <a:pt x="117" y="240"/>
                  </a:lnTo>
                  <a:lnTo>
                    <a:pt x="104" y="241"/>
                  </a:lnTo>
                  <a:lnTo>
                    <a:pt x="91" y="243"/>
                  </a:lnTo>
                  <a:lnTo>
                    <a:pt x="79" y="244"/>
                  </a:lnTo>
                  <a:lnTo>
                    <a:pt x="65" y="246"/>
                  </a:lnTo>
                  <a:lnTo>
                    <a:pt x="52" y="247"/>
                  </a:lnTo>
                  <a:lnTo>
                    <a:pt x="39" y="248"/>
                  </a:lnTo>
                  <a:lnTo>
                    <a:pt x="27" y="249"/>
                  </a:lnTo>
                  <a:lnTo>
                    <a:pt x="13" y="250"/>
                  </a:lnTo>
                  <a:lnTo>
                    <a:pt x="0" y="251"/>
                  </a:lnTo>
                  <a:lnTo>
                    <a:pt x="17" y="247"/>
                  </a:lnTo>
                  <a:lnTo>
                    <a:pt x="34" y="241"/>
                  </a:lnTo>
                  <a:lnTo>
                    <a:pt x="50" y="235"/>
                  </a:lnTo>
                  <a:lnTo>
                    <a:pt x="65" y="227"/>
                  </a:lnTo>
                  <a:lnTo>
                    <a:pt x="81" y="219"/>
                  </a:lnTo>
                  <a:lnTo>
                    <a:pt x="96" y="210"/>
                  </a:lnTo>
                  <a:lnTo>
                    <a:pt x="111" y="201"/>
                  </a:lnTo>
                  <a:lnTo>
                    <a:pt x="126" y="190"/>
                  </a:lnTo>
                  <a:lnTo>
                    <a:pt x="140" y="180"/>
                  </a:lnTo>
                  <a:lnTo>
                    <a:pt x="155" y="170"/>
                  </a:lnTo>
                  <a:lnTo>
                    <a:pt x="168" y="159"/>
                  </a:lnTo>
                  <a:lnTo>
                    <a:pt x="183" y="148"/>
                  </a:lnTo>
                  <a:lnTo>
                    <a:pt x="197" y="137"/>
                  </a:lnTo>
                  <a:lnTo>
                    <a:pt x="212" y="126"/>
                  </a:lnTo>
                  <a:lnTo>
                    <a:pt x="226" y="115"/>
                  </a:lnTo>
                  <a:lnTo>
                    <a:pt x="241" y="105"/>
                  </a:lnTo>
                  <a:lnTo>
                    <a:pt x="255" y="102"/>
                  </a:lnTo>
                  <a:lnTo>
                    <a:pt x="269" y="96"/>
                  </a:lnTo>
                  <a:lnTo>
                    <a:pt x="282" y="90"/>
                  </a:lnTo>
                  <a:lnTo>
                    <a:pt x="295" y="83"/>
                  </a:lnTo>
                  <a:lnTo>
                    <a:pt x="308" y="75"/>
                  </a:lnTo>
                  <a:lnTo>
                    <a:pt x="320" y="67"/>
                  </a:lnTo>
                  <a:lnTo>
                    <a:pt x="332" y="59"/>
                  </a:lnTo>
                  <a:lnTo>
                    <a:pt x="345" y="51"/>
                  </a:lnTo>
                  <a:lnTo>
                    <a:pt x="356" y="42"/>
                  </a:lnTo>
                  <a:lnTo>
                    <a:pt x="369" y="34"/>
                  </a:lnTo>
                  <a:lnTo>
                    <a:pt x="380" y="27"/>
                  </a:lnTo>
                  <a:lnTo>
                    <a:pt x="393" y="19"/>
                  </a:lnTo>
                  <a:lnTo>
                    <a:pt x="407" y="13"/>
                  </a:lnTo>
                  <a:lnTo>
                    <a:pt x="420" y="7"/>
                  </a:lnTo>
                  <a:lnTo>
                    <a:pt x="433" y="4"/>
                  </a:lnTo>
                  <a:lnTo>
                    <a:pt x="448" y="0"/>
                  </a:lnTo>
                  <a:lnTo>
                    <a:pt x="431" y="10"/>
                  </a:lnTo>
                  <a:lnTo>
                    <a:pt x="414" y="20"/>
                  </a:lnTo>
                  <a:lnTo>
                    <a:pt x="399" y="31"/>
                  </a:lnTo>
                  <a:lnTo>
                    <a:pt x="383" y="44"/>
                  </a:lnTo>
                  <a:lnTo>
                    <a:pt x="368" y="58"/>
                  </a:lnTo>
                  <a:lnTo>
                    <a:pt x="354" y="73"/>
                  </a:lnTo>
                  <a:lnTo>
                    <a:pt x="340" y="88"/>
                  </a:lnTo>
                  <a:lnTo>
                    <a:pt x="325" y="104"/>
                  </a:lnTo>
                  <a:lnTo>
                    <a:pt x="311" y="120"/>
                  </a:lnTo>
                  <a:lnTo>
                    <a:pt x="296" y="135"/>
                  </a:lnTo>
                  <a:lnTo>
                    <a:pt x="282" y="150"/>
                  </a:lnTo>
                  <a:lnTo>
                    <a:pt x="267" y="165"/>
                  </a:lnTo>
                  <a:lnTo>
                    <a:pt x="251" y="179"/>
                  </a:lnTo>
                  <a:lnTo>
                    <a:pt x="235" y="193"/>
                  </a:lnTo>
                  <a:lnTo>
                    <a:pt x="219" y="204"/>
                  </a:lnTo>
                  <a:lnTo>
                    <a:pt x="201" y="215"/>
                  </a:lnTo>
                  <a:close/>
                </a:path>
              </a:pathLst>
            </a:custGeom>
            <a:solidFill>
              <a:srgbClr val="005B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7" name="Freeform 1085"/>
            <p:cNvSpPr>
              <a:spLocks/>
            </p:cNvSpPr>
            <p:nvPr/>
          </p:nvSpPr>
          <p:spPr bwMode="auto">
            <a:xfrm>
              <a:off x="4304" y="3601"/>
              <a:ext cx="26" cy="32"/>
            </a:xfrm>
            <a:custGeom>
              <a:avLst/>
              <a:gdLst>
                <a:gd name="T0" fmla="*/ 6 w 53"/>
                <a:gd name="T1" fmla="*/ 3 h 63"/>
                <a:gd name="T2" fmla="*/ 6 w 53"/>
                <a:gd name="T3" fmla="*/ 4 h 63"/>
                <a:gd name="T4" fmla="*/ 5 w 53"/>
                <a:gd name="T5" fmla="*/ 5 h 63"/>
                <a:gd name="T6" fmla="*/ 4 w 53"/>
                <a:gd name="T7" fmla="*/ 5 h 63"/>
                <a:gd name="T8" fmla="*/ 4 w 53"/>
                <a:gd name="T9" fmla="*/ 6 h 63"/>
                <a:gd name="T10" fmla="*/ 3 w 53"/>
                <a:gd name="T11" fmla="*/ 7 h 63"/>
                <a:gd name="T12" fmla="*/ 2 w 53"/>
                <a:gd name="T13" fmla="*/ 7 h 63"/>
                <a:gd name="T14" fmla="*/ 1 w 53"/>
                <a:gd name="T15" fmla="*/ 8 h 63"/>
                <a:gd name="T16" fmla="*/ 1 w 53"/>
                <a:gd name="T17" fmla="*/ 8 h 63"/>
                <a:gd name="T18" fmla="*/ 0 w 53"/>
                <a:gd name="T19" fmla="*/ 6 h 63"/>
                <a:gd name="T20" fmla="*/ 0 w 53"/>
                <a:gd name="T21" fmla="*/ 4 h 63"/>
                <a:gd name="T22" fmla="*/ 0 w 53"/>
                <a:gd name="T23" fmla="*/ 2 h 63"/>
                <a:gd name="T24" fmla="*/ 0 w 53"/>
                <a:gd name="T25" fmla="*/ 0 h 63"/>
                <a:gd name="T26" fmla="*/ 1 w 53"/>
                <a:gd name="T27" fmla="*/ 1 h 63"/>
                <a:gd name="T28" fmla="*/ 1 w 53"/>
                <a:gd name="T29" fmla="*/ 1 h 63"/>
                <a:gd name="T30" fmla="*/ 2 w 53"/>
                <a:gd name="T31" fmla="*/ 1 h 63"/>
                <a:gd name="T32" fmla="*/ 3 w 53"/>
                <a:gd name="T33" fmla="*/ 1 h 63"/>
                <a:gd name="T34" fmla="*/ 4 w 53"/>
                <a:gd name="T35" fmla="*/ 2 h 63"/>
                <a:gd name="T36" fmla="*/ 5 w 53"/>
                <a:gd name="T37" fmla="*/ 2 h 63"/>
                <a:gd name="T38" fmla="*/ 5 w 53"/>
                <a:gd name="T39" fmla="*/ 3 h 63"/>
                <a:gd name="T40" fmla="*/ 6 w 53"/>
                <a:gd name="T41" fmla="*/ 3 h 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63"/>
                <a:gd name="T65" fmla="*/ 53 w 53"/>
                <a:gd name="T66" fmla="*/ 63 h 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63">
                  <a:moveTo>
                    <a:pt x="53" y="23"/>
                  </a:moveTo>
                  <a:lnTo>
                    <a:pt x="48" y="29"/>
                  </a:lnTo>
                  <a:lnTo>
                    <a:pt x="44" y="34"/>
                  </a:lnTo>
                  <a:lnTo>
                    <a:pt x="39" y="40"/>
                  </a:lnTo>
                  <a:lnTo>
                    <a:pt x="33" y="45"/>
                  </a:lnTo>
                  <a:lnTo>
                    <a:pt x="27" y="51"/>
                  </a:lnTo>
                  <a:lnTo>
                    <a:pt x="21" y="55"/>
                  </a:lnTo>
                  <a:lnTo>
                    <a:pt x="15" y="59"/>
                  </a:lnTo>
                  <a:lnTo>
                    <a:pt x="8" y="63"/>
                  </a:lnTo>
                  <a:lnTo>
                    <a:pt x="3" y="48"/>
                  </a:lnTo>
                  <a:lnTo>
                    <a:pt x="3" y="31"/>
                  </a:lnTo>
                  <a:lnTo>
                    <a:pt x="3" y="15"/>
                  </a:lnTo>
                  <a:lnTo>
                    <a:pt x="0" y="0"/>
                  </a:lnTo>
                  <a:lnTo>
                    <a:pt x="8" y="1"/>
                  </a:lnTo>
                  <a:lnTo>
                    <a:pt x="15" y="2"/>
                  </a:lnTo>
                  <a:lnTo>
                    <a:pt x="22" y="4"/>
                  </a:lnTo>
                  <a:lnTo>
                    <a:pt x="29" y="7"/>
                  </a:lnTo>
                  <a:lnTo>
                    <a:pt x="36" y="10"/>
                  </a:lnTo>
                  <a:lnTo>
                    <a:pt x="41" y="14"/>
                  </a:lnTo>
                  <a:lnTo>
                    <a:pt x="47" y="18"/>
                  </a:lnTo>
                  <a:lnTo>
                    <a:pt x="53" y="23"/>
                  </a:lnTo>
                  <a:close/>
                </a:path>
              </a:pathLst>
            </a:custGeom>
            <a:solidFill>
              <a:srgbClr val="7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8" name="Freeform 1086"/>
            <p:cNvSpPr>
              <a:spLocks/>
            </p:cNvSpPr>
            <p:nvPr/>
          </p:nvSpPr>
          <p:spPr bwMode="auto">
            <a:xfrm>
              <a:off x="4410" y="3621"/>
              <a:ext cx="46" cy="34"/>
            </a:xfrm>
            <a:custGeom>
              <a:avLst/>
              <a:gdLst>
                <a:gd name="T0" fmla="*/ 12 w 91"/>
                <a:gd name="T1" fmla="*/ 7 h 68"/>
                <a:gd name="T2" fmla="*/ 11 w 91"/>
                <a:gd name="T3" fmla="*/ 8 h 68"/>
                <a:gd name="T4" fmla="*/ 10 w 91"/>
                <a:gd name="T5" fmla="*/ 9 h 68"/>
                <a:gd name="T6" fmla="*/ 9 w 91"/>
                <a:gd name="T7" fmla="*/ 9 h 68"/>
                <a:gd name="T8" fmla="*/ 8 w 91"/>
                <a:gd name="T9" fmla="*/ 9 h 68"/>
                <a:gd name="T10" fmla="*/ 7 w 91"/>
                <a:gd name="T11" fmla="*/ 9 h 68"/>
                <a:gd name="T12" fmla="*/ 6 w 91"/>
                <a:gd name="T13" fmla="*/ 9 h 68"/>
                <a:gd name="T14" fmla="*/ 5 w 91"/>
                <a:gd name="T15" fmla="*/ 9 h 68"/>
                <a:gd name="T16" fmla="*/ 4 w 91"/>
                <a:gd name="T17" fmla="*/ 8 h 68"/>
                <a:gd name="T18" fmla="*/ 3 w 91"/>
                <a:gd name="T19" fmla="*/ 8 h 68"/>
                <a:gd name="T20" fmla="*/ 2 w 91"/>
                <a:gd name="T21" fmla="*/ 7 h 68"/>
                <a:gd name="T22" fmla="*/ 1 w 91"/>
                <a:gd name="T23" fmla="*/ 6 h 68"/>
                <a:gd name="T24" fmla="*/ 0 w 91"/>
                <a:gd name="T25" fmla="*/ 5 h 68"/>
                <a:gd name="T26" fmla="*/ 10 w 91"/>
                <a:gd name="T27" fmla="*/ 0 h 68"/>
                <a:gd name="T28" fmla="*/ 11 w 91"/>
                <a:gd name="T29" fmla="*/ 2 h 68"/>
                <a:gd name="T30" fmla="*/ 12 w 91"/>
                <a:gd name="T31" fmla="*/ 3 h 68"/>
                <a:gd name="T32" fmla="*/ 12 w 91"/>
                <a:gd name="T33" fmla="*/ 5 h 68"/>
                <a:gd name="T34" fmla="*/ 12 w 91"/>
                <a:gd name="T35" fmla="*/ 7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1"/>
                <a:gd name="T55" fmla="*/ 0 h 68"/>
                <a:gd name="T56" fmla="*/ 91 w 91"/>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1" h="68">
                  <a:moveTo>
                    <a:pt x="89" y="53"/>
                  </a:moveTo>
                  <a:lnTo>
                    <a:pt x="84" y="60"/>
                  </a:lnTo>
                  <a:lnTo>
                    <a:pt x="78" y="65"/>
                  </a:lnTo>
                  <a:lnTo>
                    <a:pt x="70" y="67"/>
                  </a:lnTo>
                  <a:lnTo>
                    <a:pt x="62" y="68"/>
                  </a:lnTo>
                  <a:lnTo>
                    <a:pt x="54" y="68"/>
                  </a:lnTo>
                  <a:lnTo>
                    <a:pt x="46" y="67"/>
                  </a:lnTo>
                  <a:lnTo>
                    <a:pt x="38" y="66"/>
                  </a:lnTo>
                  <a:lnTo>
                    <a:pt x="31" y="64"/>
                  </a:lnTo>
                  <a:lnTo>
                    <a:pt x="22" y="59"/>
                  </a:lnTo>
                  <a:lnTo>
                    <a:pt x="14" y="54"/>
                  </a:lnTo>
                  <a:lnTo>
                    <a:pt x="6" y="47"/>
                  </a:lnTo>
                  <a:lnTo>
                    <a:pt x="0" y="39"/>
                  </a:lnTo>
                  <a:lnTo>
                    <a:pt x="75" y="0"/>
                  </a:lnTo>
                  <a:lnTo>
                    <a:pt x="83" y="12"/>
                  </a:lnTo>
                  <a:lnTo>
                    <a:pt x="89" y="24"/>
                  </a:lnTo>
                  <a:lnTo>
                    <a:pt x="91" y="38"/>
                  </a:lnTo>
                  <a:lnTo>
                    <a:pt x="89" y="53"/>
                  </a:lnTo>
                  <a:close/>
                </a:path>
              </a:pathLst>
            </a:custGeom>
            <a:solidFill>
              <a:srgbClr val="7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9" name="Freeform 1087"/>
            <p:cNvSpPr>
              <a:spLocks/>
            </p:cNvSpPr>
            <p:nvPr/>
          </p:nvSpPr>
          <p:spPr bwMode="auto">
            <a:xfrm>
              <a:off x="5261" y="3640"/>
              <a:ext cx="79" cy="72"/>
            </a:xfrm>
            <a:custGeom>
              <a:avLst/>
              <a:gdLst>
                <a:gd name="T0" fmla="*/ 19 w 157"/>
                <a:gd name="T1" fmla="*/ 8 h 144"/>
                <a:gd name="T2" fmla="*/ 19 w 157"/>
                <a:gd name="T3" fmla="*/ 11 h 144"/>
                <a:gd name="T4" fmla="*/ 19 w 157"/>
                <a:gd name="T5" fmla="*/ 13 h 144"/>
                <a:gd name="T6" fmla="*/ 19 w 157"/>
                <a:gd name="T7" fmla="*/ 16 h 144"/>
                <a:gd name="T8" fmla="*/ 20 w 157"/>
                <a:gd name="T9" fmla="*/ 18 h 144"/>
                <a:gd name="T10" fmla="*/ 18 w 157"/>
                <a:gd name="T11" fmla="*/ 16 h 144"/>
                <a:gd name="T12" fmla="*/ 16 w 157"/>
                <a:gd name="T13" fmla="*/ 14 h 144"/>
                <a:gd name="T14" fmla="*/ 13 w 157"/>
                <a:gd name="T15" fmla="*/ 11 h 144"/>
                <a:gd name="T16" fmla="*/ 11 w 157"/>
                <a:gd name="T17" fmla="*/ 9 h 144"/>
                <a:gd name="T18" fmla="*/ 8 w 157"/>
                <a:gd name="T19" fmla="*/ 7 h 144"/>
                <a:gd name="T20" fmla="*/ 6 w 157"/>
                <a:gd name="T21" fmla="*/ 4 h 144"/>
                <a:gd name="T22" fmla="*/ 3 w 157"/>
                <a:gd name="T23" fmla="*/ 2 h 144"/>
                <a:gd name="T24" fmla="*/ 0 w 157"/>
                <a:gd name="T25" fmla="*/ 0 h 144"/>
                <a:gd name="T26" fmla="*/ 3 w 157"/>
                <a:gd name="T27" fmla="*/ 1 h 144"/>
                <a:gd name="T28" fmla="*/ 6 w 157"/>
                <a:gd name="T29" fmla="*/ 2 h 144"/>
                <a:gd name="T30" fmla="*/ 8 w 157"/>
                <a:gd name="T31" fmla="*/ 2 h 144"/>
                <a:gd name="T32" fmla="*/ 10 w 157"/>
                <a:gd name="T33" fmla="*/ 3 h 144"/>
                <a:gd name="T34" fmla="*/ 12 w 157"/>
                <a:gd name="T35" fmla="*/ 4 h 144"/>
                <a:gd name="T36" fmla="*/ 15 w 157"/>
                <a:gd name="T37" fmla="*/ 5 h 144"/>
                <a:gd name="T38" fmla="*/ 17 w 157"/>
                <a:gd name="T39" fmla="*/ 7 h 144"/>
                <a:gd name="T40" fmla="*/ 19 w 157"/>
                <a:gd name="T41" fmla="*/ 8 h 1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7"/>
                <a:gd name="T64" fmla="*/ 0 h 144"/>
                <a:gd name="T65" fmla="*/ 157 w 157"/>
                <a:gd name="T66" fmla="*/ 144 h 1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7" h="144">
                  <a:moveTo>
                    <a:pt x="149" y="62"/>
                  </a:moveTo>
                  <a:lnTo>
                    <a:pt x="147" y="83"/>
                  </a:lnTo>
                  <a:lnTo>
                    <a:pt x="148" y="104"/>
                  </a:lnTo>
                  <a:lnTo>
                    <a:pt x="151" y="124"/>
                  </a:lnTo>
                  <a:lnTo>
                    <a:pt x="157" y="144"/>
                  </a:lnTo>
                  <a:lnTo>
                    <a:pt x="141" y="126"/>
                  </a:lnTo>
                  <a:lnTo>
                    <a:pt x="122" y="106"/>
                  </a:lnTo>
                  <a:lnTo>
                    <a:pt x="104" y="88"/>
                  </a:lnTo>
                  <a:lnTo>
                    <a:pt x="84" y="68"/>
                  </a:lnTo>
                  <a:lnTo>
                    <a:pt x="64" y="50"/>
                  </a:lnTo>
                  <a:lnTo>
                    <a:pt x="43" y="32"/>
                  </a:lnTo>
                  <a:lnTo>
                    <a:pt x="21" y="15"/>
                  </a:lnTo>
                  <a:lnTo>
                    <a:pt x="0" y="0"/>
                  </a:lnTo>
                  <a:lnTo>
                    <a:pt x="20" y="5"/>
                  </a:lnTo>
                  <a:lnTo>
                    <a:pt x="41" y="9"/>
                  </a:lnTo>
                  <a:lnTo>
                    <a:pt x="59" y="16"/>
                  </a:lnTo>
                  <a:lnTo>
                    <a:pt x="79" y="23"/>
                  </a:lnTo>
                  <a:lnTo>
                    <a:pt x="96" y="31"/>
                  </a:lnTo>
                  <a:lnTo>
                    <a:pt x="114" y="40"/>
                  </a:lnTo>
                  <a:lnTo>
                    <a:pt x="132" y="51"/>
                  </a:lnTo>
                  <a:lnTo>
                    <a:pt x="149" y="62"/>
                  </a:lnTo>
                  <a:close/>
                </a:path>
              </a:pathLst>
            </a:custGeom>
            <a:solidFill>
              <a:srgbClr val="005B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0" name="Freeform 1088"/>
            <p:cNvSpPr>
              <a:spLocks/>
            </p:cNvSpPr>
            <p:nvPr/>
          </p:nvSpPr>
          <p:spPr bwMode="auto">
            <a:xfrm>
              <a:off x="5551" y="3660"/>
              <a:ext cx="50" cy="39"/>
            </a:xfrm>
            <a:custGeom>
              <a:avLst/>
              <a:gdLst>
                <a:gd name="T0" fmla="*/ 13 w 99"/>
                <a:gd name="T1" fmla="*/ 0 h 80"/>
                <a:gd name="T2" fmla="*/ 12 w 99"/>
                <a:gd name="T3" fmla="*/ 1 h 80"/>
                <a:gd name="T4" fmla="*/ 11 w 99"/>
                <a:gd name="T5" fmla="*/ 2 h 80"/>
                <a:gd name="T6" fmla="*/ 11 w 99"/>
                <a:gd name="T7" fmla="*/ 4 h 80"/>
                <a:gd name="T8" fmla="*/ 10 w 99"/>
                <a:gd name="T9" fmla="*/ 5 h 80"/>
                <a:gd name="T10" fmla="*/ 9 w 99"/>
                <a:gd name="T11" fmla="*/ 6 h 80"/>
                <a:gd name="T12" fmla="*/ 8 w 99"/>
                <a:gd name="T13" fmla="*/ 7 h 80"/>
                <a:gd name="T14" fmla="*/ 7 w 99"/>
                <a:gd name="T15" fmla="*/ 8 h 80"/>
                <a:gd name="T16" fmla="*/ 6 w 99"/>
                <a:gd name="T17" fmla="*/ 9 h 80"/>
                <a:gd name="T18" fmla="*/ 0 w 99"/>
                <a:gd name="T19" fmla="*/ 9 h 80"/>
                <a:gd name="T20" fmla="*/ 2 w 99"/>
                <a:gd name="T21" fmla="*/ 8 h 80"/>
                <a:gd name="T22" fmla="*/ 3 w 99"/>
                <a:gd name="T23" fmla="*/ 6 h 80"/>
                <a:gd name="T24" fmla="*/ 5 w 99"/>
                <a:gd name="T25" fmla="*/ 5 h 80"/>
                <a:gd name="T26" fmla="*/ 6 w 99"/>
                <a:gd name="T27" fmla="*/ 3 h 80"/>
                <a:gd name="T28" fmla="*/ 8 w 99"/>
                <a:gd name="T29" fmla="*/ 2 h 80"/>
                <a:gd name="T30" fmla="*/ 9 w 99"/>
                <a:gd name="T31" fmla="*/ 1 h 80"/>
                <a:gd name="T32" fmla="*/ 11 w 99"/>
                <a:gd name="T33" fmla="*/ 0 h 80"/>
                <a:gd name="T34" fmla="*/ 13 w 99"/>
                <a:gd name="T35" fmla="*/ 0 h 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9"/>
                <a:gd name="T55" fmla="*/ 0 h 80"/>
                <a:gd name="T56" fmla="*/ 99 w 99"/>
                <a:gd name="T57" fmla="*/ 80 h 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9" h="80">
                  <a:moveTo>
                    <a:pt x="99" y="0"/>
                  </a:moveTo>
                  <a:lnTo>
                    <a:pt x="93" y="10"/>
                  </a:lnTo>
                  <a:lnTo>
                    <a:pt x="88" y="21"/>
                  </a:lnTo>
                  <a:lnTo>
                    <a:pt x="82" y="33"/>
                  </a:lnTo>
                  <a:lnTo>
                    <a:pt x="77" y="43"/>
                  </a:lnTo>
                  <a:lnTo>
                    <a:pt x="70" y="53"/>
                  </a:lnTo>
                  <a:lnTo>
                    <a:pt x="63" y="63"/>
                  </a:lnTo>
                  <a:lnTo>
                    <a:pt x="53" y="68"/>
                  </a:lnTo>
                  <a:lnTo>
                    <a:pt x="41" y="73"/>
                  </a:lnTo>
                  <a:lnTo>
                    <a:pt x="0" y="80"/>
                  </a:lnTo>
                  <a:lnTo>
                    <a:pt x="12" y="68"/>
                  </a:lnTo>
                  <a:lnTo>
                    <a:pt x="23" y="56"/>
                  </a:lnTo>
                  <a:lnTo>
                    <a:pt x="33" y="43"/>
                  </a:lnTo>
                  <a:lnTo>
                    <a:pt x="45" y="31"/>
                  </a:lnTo>
                  <a:lnTo>
                    <a:pt x="58" y="20"/>
                  </a:lnTo>
                  <a:lnTo>
                    <a:pt x="70" y="11"/>
                  </a:lnTo>
                  <a:lnTo>
                    <a:pt x="84" y="4"/>
                  </a:lnTo>
                  <a:lnTo>
                    <a:pt x="99" y="0"/>
                  </a:lnTo>
                  <a:close/>
                </a:path>
              </a:pathLst>
            </a:custGeom>
            <a:solidFill>
              <a:srgbClr val="005B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1" name="Freeform 1089"/>
            <p:cNvSpPr>
              <a:spLocks/>
            </p:cNvSpPr>
            <p:nvPr/>
          </p:nvSpPr>
          <p:spPr bwMode="auto">
            <a:xfrm>
              <a:off x="4690" y="3659"/>
              <a:ext cx="61" cy="27"/>
            </a:xfrm>
            <a:custGeom>
              <a:avLst/>
              <a:gdLst>
                <a:gd name="T0" fmla="*/ 15 w 123"/>
                <a:gd name="T1" fmla="*/ 2 h 54"/>
                <a:gd name="T2" fmla="*/ 5 w 123"/>
                <a:gd name="T3" fmla="*/ 7 h 54"/>
                <a:gd name="T4" fmla="*/ 4 w 123"/>
                <a:gd name="T5" fmla="*/ 7 h 54"/>
                <a:gd name="T6" fmla="*/ 4 w 123"/>
                <a:gd name="T7" fmla="*/ 7 h 54"/>
                <a:gd name="T8" fmla="*/ 3 w 123"/>
                <a:gd name="T9" fmla="*/ 6 h 54"/>
                <a:gd name="T10" fmla="*/ 2 w 123"/>
                <a:gd name="T11" fmla="*/ 6 h 54"/>
                <a:gd name="T12" fmla="*/ 1 w 123"/>
                <a:gd name="T13" fmla="*/ 6 h 54"/>
                <a:gd name="T14" fmla="*/ 1 w 123"/>
                <a:gd name="T15" fmla="*/ 5 h 54"/>
                <a:gd name="T16" fmla="*/ 0 w 123"/>
                <a:gd name="T17" fmla="*/ 5 h 54"/>
                <a:gd name="T18" fmla="*/ 0 w 123"/>
                <a:gd name="T19" fmla="*/ 4 h 54"/>
                <a:gd name="T20" fmla="*/ 1 w 123"/>
                <a:gd name="T21" fmla="*/ 4 h 54"/>
                <a:gd name="T22" fmla="*/ 3 w 123"/>
                <a:gd name="T23" fmla="*/ 3 h 54"/>
                <a:gd name="T24" fmla="*/ 5 w 123"/>
                <a:gd name="T25" fmla="*/ 2 h 54"/>
                <a:gd name="T26" fmla="*/ 7 w 123"/>
                <a:gd name="T27" fmla="*/ 1 h 54"/>
                <a:gd name="T28" fmla="*/ 8 w 123"/>
                <a:gd name="T29" fmla="*/ 1 h 54"/>
                <a:gd name="T30" fmla="*/ 10 w 123"/>
                <a:gd name="T31" fmla="*/ 1 h 54"/>
                <a:gd name="T32" fmla="*/ 12 w 123"/>
                <a:gd name="T33" fmla="*/ 0 h 54"/>
                <a:gd name="T34" fmla="*/ 14 w 123"/>
                <a:gd name="T35" fmla="*/ 1 h 54"/>
                <a:gd name="T36" fmla="*/ 15 w 123"/>
                <a:gd name="T37" fmla="*/ 2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3"/>
                <a:gd name="T58" fmla="*/ 0 h 54"/>
                <a:gd name="T59" fmla="*/ 123 w 123"/>
                <a:gd name="T60" fmla="*/ 54 h 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3" h="54">
                  <a:moveTo>
                    <a:pt x="123" y="9"/>
                  </a:moveTo>
                  <a:lnTo>
                    <a:pt x="43" y="54"/>
                  </a:lnTo>
                  <a:lnTo>
                    <a:pt x="38" y="52"/>
                  </a:lnTo>
                  <a:lnTo>
                    <a:pt x="32" y="50"/>
                  </a:lnTo>
                  <a:lnTo>
                    <a:pt x="26" y="47"/>
                  </a:lnTo>
                  <a:lnTo>
                    <a:pt x="20" y="45"/>
                  </a:lnTo>
                  <a:lnTo>
                    <a:pt x="15" y="42"/>
                  </a:lnTo>
                  <a:lnTo>
                    <a:pt x="9" y="38"/>
                  </a:lnTo>
                  <a:lnTo>
                    <a:pt x="4" y="35"/>
                  </a:lnTo>
                  <a:lnTo>
                    <a:pt x="0" y="30"/>
                  </a:lnTo>
                  <a:lnTo>
                    <a:pt x="13" y="26"/>
                  </a:lnTo>
                  <a:lnTo>
                    <a:pt x="27" y="20"/>
                  </a:lnTo>
                  <a:lnTo>
                    <a:pt x="42" y="14"/>
                  </a:lnTo>
                  <a:lnTo>
                    <a:pt x="56" y="8"/>
                  </a:lnTo>
                  <a:lnTo>
                    <a:pt x="71" y="4"/>
                  </a:lnTo>
                  <a:lnTo>
                    <a:pt x="86" y="1"/>
                  </a:lnTo>
                  <a:lnTo>
                    <a:pt x="101" y="0"/>
                  </a:lnTo>
                  <a:lnTo>
                    <a:pt x="116" y="2"/>
                  </a:lnTo>
                  <a:lnTo>
                    <a:pt x="123" y="9"/>
                  </a:lnTo>
                  <a:close/>
                </a:path>
              </a:pathLst>
            </a:custGeom>
            <a:solidFill>
              <a:srgbClr val="7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2" name="Freeform 1090"/>
            <p:cNvSpPr>
              <a:spLocks/>
            </p:cNvSpPr>
            <p:nvPr/>
          </p:nvSpPr>
          <p:spPr bwMode="auto">
            <a:xfrm>
              <a:off x="4755" y="3673"/>
              <a:ext cx="33" cy="17"/>
            </a:xfrm>
            <a:custGeom>
              <a:avLst/>
              <a:gdLst>
                <a:gd name="T0" fmla="*/ 9 w 64"/>
                <a:gd name="T1" fmla="*/ 1 h 33"/>
                <a:gd name="T2" fmla="*/ 9 w 64"/>
                <a:gd name="T3" fmla="*/ 2 h 33"/>
                <a:gd name="T4" fmla="*/ 9 w 64"/>
                <a:gd name="T5" fmla="*/ 3 h 33"/>
                <a:gd name="T6" fmla="*/ 8 w 64"/>
                <a:gd name="T7" fmla="*/ 3 h 33"/>
                <a:gd name="T8" fmla="*/ 8 w 64"/>
                <a:gd name="T9" fmla="*/ 3 h 33"/>
                <a:gd name="T10" fmla="*/ 7 w 64"/>
                <a:gd name="T11" fmla="*/ 4 h 33"/>
                <a:gd name="T12" fmla="*/ 6 w 64"/>
                <a:gd name="T13" fmla="*/ 4 h 33"/>
                <a:gd name="T14" fmla="*/ 6 w 64"/>
                <a:gd name="T15" fmla="*/ 4 h 33"/>
                <a:gd name="T16" fmla="*/ 5 w 64"/>
                <a:gd name="T17" fmla="*/ 5 h 33"/>
                <a:gd name="T18" fmla="*/ 0 w 64"/>
                <a:gd name="T19" fmla="*/ 0 h 33"/>
                <a:gd name="T20" fmla="*/ 9 w 64"/>
                <a:gd name="T21" fmla="*/ 1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33"/>
                <a:gd name="T35" fmla="*/ 64 w 64"/>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33">
                  <a:moveTo>
                    <a:pt x="63" y="6"/>
                  </a:moveTo>
                  <a:lnTo>
                    <a:pt x="64" y="12"/>
                  </a:lnTo>
                  <a:lnTo>
                    <a:pt x="63" y="17"/>
                  </a:lnTo>
                  <a:lnTo>
                    <a:pt x="61" y="22"/>
                  </a:lnTo>
                  <a:lnTo>
                    <a:pt x="56" y="24"/>
                  </a:lnTo>
                  <a:lnTo>
                    <a:pt x="52" y="28"/>
                  </a:lnTo>
                  <a:lnTo>
                    <a:pt x="46" y="30"/>
                  </a:lnTo>
                  <a:lnTo>
                    <a:pt x="40" y="31"/>
                  </a:lnTo>
                  <a:lnTo>
                    <a:pt x="35" y="33"/>
                  </a:lnTo>
                  <a:lnTo>
                    <a:pt x="0" y="0"/>
                  </a:lnTo>
                  <a:lnTo>
                    <a:pt x="63" y="6"/>
                  </a:lnTo>
                  <a:close/>
                </a:path>
              </a:pathLst>
            </a:custGeom>
            <a:solidFill>
              <a:srgbClr val="7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3" name="Freeform 1091"/>
            <p:cNvSpPr>
              <a:spLocks/>
            </p:cNvSpPr>
            <p:nvPr/>
          </p:nvSpPr>
          <p:spPr bwMode="auto">
            <a:xfrm>
              <a:off x="4809" y="3690"/>
              <a:ext cx="34" cy="28"/>
            </a:xfrm>
            <a:custGeom>
              <a:avLst/>
              <a:gdLst>
                <a:gd name="T0" fmla="*/ 9 w 68"/>
                <a:gd name="T1" fmla="*/ 3 h 58"/>
                <a:gd name="T2" fmla="*/ 9 w 68"/>
                <a:gd name="T3" fmla="*/ 4 h 58"/>
                <a:gd name="T4" fmla="*/ 9 w 68"/>
                <a:gd name="T5" fmla="*/ 5 h 58"/>
                <a:gd name="T6" fmla="*/ 9 w 68"/>
                <a:gd name="T7" fmla="*/ 6 h 58"/>
                <a:gd name="T8" fmla="*/ 9 w 68"/>
                <a:gd name="T9" fmla="*/ 7 h 58"/>
                <a:gd name="T10" fmla="*/ 8 w 68"/>
                <a:gd name="T11" fmla="*/ 7 h 58"/>
                <a:gd name="T12" fmla="*/ 6 w 68"/>
                <a:gd name="T13" fmla="*/ 6 h 58"/>
                <a:gd name="T14" fmla="*/ 5 w 68"/>
                <a:gd name="T15" fmla="*/ 6 h 58"/>
                <a:gd name="T16" fmla="*/ 4 w 68"/>
                <a:gd name="T17" fmla="*/ 5 h 58"/>
                <a:gd name="T18" fmla="*/ 3 w 68"/>
                <a:gd name="T19" fmla="*/ 5 h 58"/>
                <a:gd name="T20" fmla="*/ 2 w 68"/>
                <a:gd name="T21" fmla="*/ 4 h 58"/>
                <a:gd name="T22" fmla="*/ 1 w 68"/>
                <a:gd name="T23" fmla="*/ 3 h 58"/>
                <a:gd name="T24" fmla="*/ 1 w 68"/>
                <a:gd name="T25" fmla="*/ 1 h 58"/>
                <a:gd name="T26" fmla="*/ 0 w 68"/>
                <a:gd name="T27" fmla="*/ 1 h 58"/>
                <a:gd name="T28" fmla="*/ 0 w 68"/>
                <a:gd name="T29" fmla="*/ 0 h 58"/>
                <a:gd name="T30" fmla="*/ 1 w 68"/>
                <a:gd name="T31" fmla="*/ 0 h 58"/>
                <a:gd name="T32" fmla="*/ 1 w 68"/>
                <a:gd name="T33" fmla="*/ 0 h 58"/>
                <a:gd name="T34" fmla="*/ 2 w 68"/>
                <a:gd name="T35" fmla="*/ 0 h 58"/>
                <a:gd name="T36" fmla="*/ 3 w 68"/>
                <a:gd name="T37" fmla="*/ 0 h 58"/>
                <a:gd name="T38" fmla="*/ 4 w 68"/>
                <a:gd name="T39" fmla="*/ 0 h 58"/>
                <a:gd name="T40" fmla="*/ 5 w 68"/>
                <a:gd name="T41" fmla="*/ 0 h 58"/>
                <a:gd name="T42" fmla="*/ 6 w 68"/>
                <a:gd name="T43" fmla="*/ 1 h 58"/>
                <a:gd name="T44" fmla="*/ 7 w 68"/>
                <a:gd name="T45" fmla="*/ 1 h 58"/>
                <a:gd name="T46" fmla="*/ 8 w 68"/>
                <a:gd name="T47" fmla="*/ 2 h 58"/>
                <a:gd name="T48" fmla="*/ 9 w 68"/>
                <a:gd name="T49" fmla="*/ 3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58"/>
                <a:gd name="T77" fmla="*/ 68 w 68"/>
                <a:gd name="T78" fmla="*/ 58 h 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58">
                  <a:moveTo>
                    <a:pt x="65" y="28"/>
                  </a:moveTo>
                  <a:lnTo>
                    <a:pt x="66" y="35"/>
                  </a:lnTo>
                  <a:lnTo>
                    <a:pt x="67" y="42"/>
                  </a:lnTo>
                  <a:lnTo>
                    <a:pt x="68" y="50"/>
                  </a:lnTo>
                  <a:lnTo>
                    <a:pt x="67" y="58"/>
                  </a:lnTo>
                  <a:lnTo>
                    <a:pt x="57" y="58"/>
                  </a:lnTo>
                  <a:lnTo>
                    <a:pt x="46" y="56"/>
                  </a:lnTo>
                  <a:lnTo>
                    <a:pt x="37" y="52"/>
                  </a:lnTo>
                  <a:lnTo>
                    <a:pt x="28" y="47"/>
                  </a:lnTo>
                  <a:lnTo>
                    <a:pt x="20" y="42"/>
                  </a:lnTo>
                  <a:lnTo>
                    <a:pt x="12" y="34"/>
                  </a:lnTo>
                  <a:lnTo>
                    <a:pt x="6" y="26"/>
                  </a:lnTo>
                  <a:lnTo>
                    <a:pt x="1" y="15"/>
                  </a:lnTo>
                  <a:lnTo>
                    <a:pt x="0" y="12"/>
                  </a:lnTo>
                  <a:lnTo>
                    <a:pt x="0" y="7"/>
                  </a:lnTo>
                  <a:lnTo>
                    <a:pt x="2" y="4"/>
                  </a:lnTo>
                  <a:lnTo>
                    <a:pt x="6" y="1"/>
                  </a:lnTo>
                  <a:lnTo>
                    <a:pt x="15" y="0"/>
                  </a:lnTo>
                  <a:lnTo>
                    <a:pt x="24" y="0"/>
                  </a:lnTo>
                  <a:lnTo>
                    <a:pt x="32" y="1"/>
                  </a:lnTo>
                  <a:lnTo>
                    <a:pt x="40" y="4"/>
                  </a:lnTo>
                  <a:lnTo>
                    <a:pt x="47" y="8"/>
                  </a:lnTo>
                  <a:lnTo>
                    <a:pt x="54" y="13"/>
                  </a:lnTo>
                  <a:lnTo>
                    <a:pt x="60" y="20"/>
                  </a:lnTo>
                  <a:lnTo>
                    <a:pt x="65" y="28"/>
                  </a:lnTo>
                  <a:close/>
                </a:path>
              </a:pathLst>
            </a:custGeom>
            <a:solidFill>
              <a:srgbClr val="7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4" name="Freeform 1092"/>
            <p:cNvSpPr>
              <a:spLocks/>
            </p:cNvSpPr>
            <p:nvPr/>
          </p:nvSpPr>
          <p:spPr bwMode="auto">
            <a:xfrm>
              <a:off x="5211" y="3712"/>
              <a:ext cx="46" cy="40"/>
            </a:xfrm>
            <a:custGeom>
              <a:avLst/>
              <a:gdLst>
                <a:gd name="T0" fmla="*/ 12 w 91"/>
                <a:gd name="T1" fmla="*/ 1 h 82"/>
                <a:gd name="T2" fmla="*/ 11 w 91"/>
                <a:gd name="T3" fmla="*/ 3 h 82"/>
                <a:gd name="T4" fmla="*/ 11 w 91"/>
                <a:gd name="T5" fmla="*/ 4 h 82"/>
                <a:gd name="T6" fmla="*/ 10 w 91"/>
                <a:gd name="T7" fmla="*/ 5 h 82"/>
                <a:gd name="T8" fmla="*/ 8 w 91"/>
                <a:gd name="T9" fmla="*/ 7 h 82"/>
                <a:gd name="T10" fmla="*/ 7 w 91"/>
                <a:gd name="T11" fmla="*/ 8 h 82"/>
                <a:gd name="T12" fmla="*/ 6 w 91"/>
                <a:gd name="T13" fmla="*/ 9 h 82"/>
                <a:gd name="T14" fmla="*/ 4 w 91"/>
                <a:gd name="T15" fmla="*/ 9 h 82"/>
                <a:gd name="T16" fmla="*/ 3 w 91"/>
                <a:gd name="T17" fmla="*/ 10 h 82"/>
                <a:gd name="T18" fmla="*/ 2 w 91"/>
                <a:gd name="T19" fmla="*/ 10 h 82"/>
                <a:gd name="T20" fmla="*/ 1 w 91"/>
                <a:gd name="T21" fmla="*/ 9 h 82"/>
                <a:gd name="T22" fmla="*/ 0 w 91"/>
                <a:gd name="T23" fmla="*/ 8 h 82"/>
                <a:gd name="T24" fmla="*/ 1 w 91"/>
                <a:gd name="T25" fmla="*/ 7 h 82"/>
                <a:gd name="T26" fmla="*/ 2 w 91"/>
                <a:gd name="T27" fmla="*/ 6 h 82"/>
                <a:gd name="T28" fmla="*/ 2 w 91"/>
                <a:gd name="T29" fmla="*/ 5 h 82"/>
                <a:gd name="T30" fmla="*/ 3 w 91"/>
                <a:gd name="T31" fmla="*/ 4 h 82"/>
                <a:gd name="T32" fmla="*/ 4 w 91"/>
                <a:gd name="T33" fmla="*/ 3 h 82"/>
                <a:gd name="T34" fmla="*/ 5 w 91"/>
                <a:gd name="T35" fmla="*/ 2 h 82"/>
                <a:gd name="T36" fmla="*/ 7 w 91"/>
                <a:gd name="T37" fmla="*/ 1 h 82"/>
                <a:gd name="T38" fmla="*/ 8 w 91"/>
                <a:gd name="T39" fmla="*/ 0 h 82"/>
                <a:gd name="T40" fmla="*/ 9 w 91"/>
                <a:gd name="T41" fmla="*/ 0 h 82"/>
                <a:gd name="T42" fmla="*/ 10 w 91"/>
                <a:gd name="T43" fmla="*/ 0 h 82"/>
                <a:gd name="T44" fmla="*/ 11 w 91"/>
                <a:gd name="T45" fmla="*/ 0 h 82"/>
                <a:gd name="T46" fmla="*/ 11 w 91"/>
                <a:gd name="T47" fmla="*/ 0 h 82"/>
                <a:gd name="T48" fmla="*/ 12 w 91"/>
                <a:gd name="T49" fmla="*/ 1 h 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1"/>
                <a:gd name="T76" fmla="*/ 0 h 82"/>
                <a:gd name="T77" fmla="*/ 91 w 91"/>
                <a:gd name="T78" fmla="*/ 82 h 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1" h="82">
                  <a:moveTo>
                    <a:pt x="91" y="13"/>
                  </a:moveTo>
                  <a:lnTo>
                    <a:pt x="87" y="24"/>
                  </a:lnTo>
                  <a:lnTo>
                    <a:pt x="81" y="36"/>
                  </a:lnTo>
                  <a:lnTo>
                    <a:pt x="73" y="47"/>
                  </a:lnTo>
                  <a:lnTo>
                    <a:pt x="64" y="58"/>
                  </a:lnTo>
                  <a:lnTo>
                    <a:pt x="54" y="67"/>
                  </a:lnTo>
                  <a:lnTo>
                    <a:pt x="43" y="74"/>
                  </a:lnTo>
                  <a:lnTo>
                    <a:pt x="31" y="79"/>
                  </a:lnTo>
                  <a:lnTo>
                    <a:pt x="19" y="82"/>
                  </a:lnTo>
                  <a:lnTo>
                    <a:pt x="9" y="81"/>
                  </a:lnTo>
                  <a:lnTo>
                    <a:pt x="2" y="76"/>
                  </a:lnTo>
                  <a:lnTo>
                    <a:pt x="0" y="68"/>
                  </a:lnTo>
                  <a:lnTo>
                    <a:pt x="2" y="59"/>
                  </a:lnTo>
                  <a:lnTo>
                    <a:pt x="9" y="51"/>
                  </a:lnTo>
                  <a:lnTo>
                    <a:pt x="16" y="43"/>
                  </a:lnTo>
                  <a:lnTo>
                    <a:pt x="23" y="33"/>
                  </a:lnTo>
                  <a:lnTo>
                    <a:pt x="31" y="25"/>
                  </a:lnTo>
                  <a:lnTo>
                    <a:pt x="40" y="18"/>
                  </a:lnTo>
                  <a:lnTo>
                    <a:pt x="49" y="12"/>
                  </a:lnTo>
                  <a:lnTo>
                    <a:pt x="57" y="6"/>
                  </a:lnTo>
                  <a:lnTo>
                    <a:pt x="66" y="0"/>
                  </a:lnTo>
                  <a:lnTo>
                    <a:pt x="74" y="1"/>
                  </a:lnTo>
                  <a:lnTo>
                    <a:pt x="81" y="2"/>
                  </a:lnTo>
                  <a:lnTo>
                    <a:pt x="88" y="6"/>
                  </a:lnTo>
                  <a:lnTo>
                    <a:pt x="91" y="13"/>
                  </a:lnTo>
                  <a:close/>
                </a:path>
              </a:pathLst>
            </a:custGeom>
            <a:solidFill>
              <a:srgbClr val="005B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5" name="Freeform 1093"/>
            <p:cNvSpPr>
              <a:spLocks/>
            </p:cNvSpPr>
            <p:nvPr/>
          </p:nvSpPr>
          <p:spPr bwMode="auto">
            <a:xfrm>
              <a:off x="4227" y="3705"/>
              <a:ext cx="58" cy="24"/>
            </a:xfrm>
            <a:custGeom>
              <a:avLst/>
              <a:gdLst>
                <a:gd name="T0" fmla="*/ 14 w 117"/>
                <a:gd name="T1" fmla="*/ 3 h 48"/>
                <a:gd name="T2" fmla="*/ 14 w 117"/>
                <a:gd name="T3" fmla="*/ 5 h 48"/>
                <a:gd name="T4" fmla="*/ 13 w 117"/>
                <a:gd name="T5" fmla="*/ 5 h 48"/>
                <a:gd name="T6" fmla="*/ 12 w 117"/>
                <a:gd name="T7" fmla="*/ 6 h 48"/>
                <a:gd name="T8" fmla="*/ 11 w 117"/>
                <a:gd name="T9" fmla="*/ 6 h 48"/>
                <a:gd name="T10" fmla="*/ 9 w 117"/>
                <a:gd name="T11" fmla="*/ 6 h 48"/>
                <a:gd name="T12" fmla="*/ 8 w 117"/>
                <a:gd name="T13" fmla="*/ 6 h 48"/>
                <a:gd name="T14" fmla="*/ 6 w 117"/>
                <a:gd name="T15" fmla="*/ 6 h 48"/>
                <a:gd name="T16" fmla="*/ 5 w 117"/>
                <a:gd name="T17" fmla="*/ 6 h 48"/>
                <a:gd name="T18" fmla="*/ 3 w 117"/>
                <a:gd name="T19" fmla="*/ 6 h 48"/>
                <a:gd name="T20" fmla="*/ 2 w 117"/>
                <a:gd name="T21" fmla="*/ 6 h 48"/>
                <a:gd name="T22" fmla="*/ 1 w 117"/>
                <a:gd name="T23" fmla="*/ 5 h 48"/>
                <a:gd name="T24" fmla="*/ 0 w 117"/>
                <a:gd name="T25" fmla="*/ 4 h 48"/>
                <a:gd name="T26" fmla="*/ 1 w 117"/>
                <a:gd name="T27" fmla="*/ 3 h 48"/>
                <a:gd name="T28" fmla="*/ 2 w 117"/>
                <a:gd name="T29" fmla="*/ 2 h 48"/>
                <a:gd name="T30" fmla="*/ 4 w 117"/>
                <a:gd name="T31" fmla="*/ 1 h 48"/>
                <a:gd name="T32" fmla="*/ 5 w 117"/>
                <a:gd name="T33" fmla="*/ 1 h 48"/>
                <a:gd name="T34" fmla="*/ 7 w 117"/>
                <a:gd name="T35" fmla="*/ 0 h 48"/>
                <a:gd name="T36" fmla="*/ 9 w 117"/>
                <a:gd name="T37" fmla="*/ 0 h 48"/>
                <a:gd name="T38" fmla="*/ 10 w 117"/>
                <a:gd name="T39" fmla="*/ 0 h 48"/>
                <a:gd name="T40" fmla="*/ 12 w 117"/>
                <a:gd name="T41" fmla="*/ 1 h 48"/>
                <a:gd name="T42" fmla="*/ 14 w 117"/>
                <a:gd name="T43" fmla="*/ 3 h 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7"/>
                <a:gd name="T67" fmla="*/ 0 h 48"/>
                <a:gd name="T68" fmla="*/ 117 w 117"/>
                <a:gd name="T69" fmla="*/ 48 h 4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7" h="48">
                  <a:moveTo>
                    <a:pt x="117" y="22"/>
                  </a:moveTo>
                  <a:lnTo>
                    <a:pt x="116" y="33"/>
                  </a:lnTo>
                  <a:lnTo>
                    <a:pt x="109" y="38"/>
                  </a:lnTo>
                  <a:lnTo>
                    <a:pt x="98" y="42"/>
                  </a:lnTo>
                  <a:lnTo>
                    <a:pt x="89" y="45"/>
                  </a:lnTo>
                  <a:lnTo>
                    <a:pt x="78" y="46"/>
                  </a:lnTo>
                  <a:lnTo>
                    <a:pt x="66" y="48"/>
                  </a:lnTo>
                  <a:lnTo>
                    <a:pt x="53" y="48"/>
                  </a:lnTo>
                  <a:lnTo>
                    <a:pt x="42" y="48"/>
                  </a:lnTo>
                  <a:lnTo>
                    <a:pt x="29" y="45"/>
                  </a:lnTo>
                  <a:lnTo>
                    <a:pt x="19" y="41"/>
                  </a:lnTo>
                  <a:lnTo>
                    <a:pt x="8" y="35"/>
                  </a:lnTo>
                  <a:lnTo>
                    <a:pt x="0" y="27"/>
                  </a:lnTo>
                  <a:lnTo>
                    <a:pt x="11" y="19"/>
                  </a:lnTo>
                  <a:lnTo>
                    <a:pt x="22" y="12"/>
                  </a:lnTo>
                  <a:lnTo>
                    <a:pt x="34" y="7"/>
                  </a:lnTo>
                  <a:lnTo>
                    <a:pt x="47" y="4"/>
                  </a:lnTo>
                  <a:lnTo>
                    <a:pt x="60" y="0"/>
                  </a:lnTo>
                  <a:lnTo>
                    <a:pt x="73" y="0"/>
                  </a:lnTo>
                  <a:lnTo>
                    <a:pt x="87" y="0"/>
                  </a:lnTo>
                  <a:lnTo>
                    <a:pt x="101" y="1"/>
                  </a:lnTo>
                  <a:lnTo>
                    <a:pt x="117" y="22"/>
                  </a:lnTo>
                  <a:close/>
                </a:path>
              </a:pathLst>
            </a:custGeom>
            <a:solidFill>
              <a:srgbClr val="7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6" name="Freeform 1094"/>
            <p:cNvSpPr>
              <a:spLocks/>
            </p:cNvSpPr>
            <p:nvPr/>
          </p:nvSpPr>
          <p:spPr bwMode="auto">
            <a:xfrm>
              <a:off x="4267" y="3716"/>
              <a:ext cx="880" cy="191"/>
            </a:xfrm>
            <a:custGeom>
              <a:avLst/>
              <a:gdLst>
                <a:gd name="T0" fmla="*/ 94 w 1759"/>
                <a:gd name="T1" fmla="*/ 5 h 382"/>
                <a:gd name="T2" fmla="*/ 116 w 1759"/>
                <a:gd name="T3" fmla="*/ 6 h 382"/>
                <a:gd name="T4" fmla="*/ 135 w 1759"/>
                <a:gd name="T5" fmla="*/ 11 h 382"/>
                <a:gd name="T6" fmla="*/ 150 w 1759"/>
                <a:gd name="T7" fmla="*/ 18 h 382"/>
                <a:gd name="T8" fmla="*/ 165 w 1759"/>
                <a:gd name="T9" fmla="*/ 25 h 382"/>
                <a:gd name="T10" fmla="*/ 181 w 1759"/>
                <a:gd name="T11" fmla="*/ 29 h 382"/>
                <a:gd name="T12" fmla="*/ 198 w 1759"/>
                <a:gd name="T13" fmla="*/ 32 h 382"/>
                <a:gd name="T14" fmla="*/ 214 w 1759"/>
                <a:gd name="T15" fmla="*/ 38 h 382"/>
                <a:gd name="T16" fmla="*/ 220 w 1759"/>
                <a:gd name="T17" fmla="*/ 46 h 382"/>
                <a:gd name="T18" fmla="*/ 208 w 1759"/>
                <a:gd name="T19" fmla="*/ 39 h 382"/>
                <a:gd name="T20" fmla="*/ 192 w 1759"/>
                <a:gd name="T21" fmla="*/ 43 h 382"/>
                <a:gd name="T22" fmla="*/ 185 w 1759"/>
                <a:gd name="T23" fmla="*/ 45 h 382"/>
                <a:gd name="T24" fmla="*/ 195 w 1759"/>
                <a:gd name="T25" fmla="*/ 37 h 382"/>
                <a:gd name="T26" fmla="*/ 185 w 1759"/>
                <a:gd name="T27" fmla="*/ 37 h 382"/>
                <a:gd name="T28" fmla="*/ 177 w 1759"/>
                <a:gd name="T29" fmla="*/ 39 h 382"/>
                <a:gd name="T30" fmla="*/ 163 w 1759"/>
                <a:gd name="T31" fmla="*/ 44 h 382"/>
                <a:gd name="T32" fmla="*/ 175 w 1759"/>
                <a:gd name="T33" fmla="*/ 34 h 382"/>
                <a:gd name="T34" fmla="*/ 162 w 1759"/>
                <a:gd name="T35" fmla="*/ 33 h 382"/>
                <a:gd name="T36" fmla="*/ 146 w 1759"/>
                <a:gd name="T37" fmla="*/ 40 h 382"/>
                <a:gd name="T38" fmla="*/ 135 w 1759"/>
                <a:gd name="T39" fmla="*/ 45 h 382"/>
                <a:gd name="T40" fmla="*/ 151 w 1759"/>
                <a:gd name="T41" fmla="*/ 30 h 382"/>
                <a:gd name="T42" fmla="*/ 150 w 1759"/>
                <a:gd name="T43" fmla="*/ 25 h 382"/>
                <a:gd name="T44" fmla="*/ 139 w 1759"/>
                <a:gd name="T45" fmla="*/ 27 h 382"/>
                <a:gd name="T46" fmla="*/ 129 w 1759"/>
                <a:gd name="T47" fmla="*/ 31 h 382"/>
                <a:gd name="T48" fmla="*/ 117 w 1759"/>
                <a:gd name="T49" fmla="*/ 38 h 382"/>
                <a:gd name="T50" fmla="*/ 108 w 1759"/>
                <a:gd name="T51" fmla="*/ 45 h 382"/>
                <a:gd name="T52" fmla="*/ 117 w 1759"/>
                <a:gd name="T53" fmla="*/ 33 h 382"/>
                <a:gd name="T54" fmla="*/ 129 w 1759"/>
                <a:gd name="T55" fmla="*/ 23 h 382"/>
                <a:gd name="T56" fmla="*/ 125 w 1759"/>
                <a:gd name="T57" fmla="*/ 19 h 382"/>
                <a:gd name="T58" fmla="*/ 107 w 1759"/>
                <a:gd name="T59" fmla="*/ 23 h 382"/>
                <a:gd name="T60" fmla="*/ 91 w 1759"/>
                <a:gd name="T61" fmla="*/ 32 h 382"/>
                <a:gd name="T62" fmla="*/ 73 w 1759"/>
                <a:gd name="T63" fmla="*/ 42 h 382"/>
                <a:gd name="T64" fmla="*/ 84 w 1759"/>
                <a:gd name="T65" fmla="*/ 30 h 382"/>
                <a:gd name="T66" fmla="*/ 92 w 1759"/>
                <a:gd name="T67" fmla="*/ 22 h 382"/>
                <a:gd name="T68" fmla="*/ 101 w 1759"/>
                <a:gd name="T69" fmla="*/ 16 h 382"/>
                <a:gd name="T70" fmla="*/ 97 w 1759"/>
                <a:gd name="T71" fmla="*/ 14 h 382"/>
                <a:gd name="T72" fmla="*/ 81 w 1759"/>
                <a:gd name="T73" fmla="*/ 19 h 382"/>
                <a:gd name="T74" fmla="*/ 67 w 1759"/>
                <a:gd name="T75" fmla="*/ 28 h 382"/>
                <a:gd name="T76" fmla="*/ 52 w 1759"/>
                <a:gd name="T77" fmla="*/ 35 h 382"/>
                <a:gd name="T78" fmla="*/ 38 w 1759"/>
                <a:gd name="T79" fmla="*/ 42 h 382"/>
                <a:gd name="T80" fmla="*/ 27 w 1759"/>
                <a:gd name="T81" fmla="*/ 45 h 382"/>
                <a:gd name="T82" fmla="*/ 41 w 1759"/>
                <a:gd name="T83" fmla="*/ 36 h 382"/>
                <a:gd name="T84" fmla="*/ 54 w 1759"/>
                <a:gd name="T85" fmla="*/ 27 h 382"/>
                <a:gd name="T86" fmla="*/ 65 w 1759"/>
                <a:gd name="T87" fmla="*/ 18 h 382"/>
                <a:gd name="T88" fmla="*/ 73 w 1759"/>
                <a:gd name="T89" fmla="*/ 13 h 382"/>
                <a:gd name="T90" fmla="*/ 59 w 1759"/>
                <a:gd name="T91" fmla="*/ 14 h 382"/>
                <a:gd name="T92" fmla="*/ 32 w 1759"/>
                <a:gd name="T93" fmla="*/ 19 h 382"/>
                <a:gd name="T94" fmla="*/ 7 w 1759"/>
                <a:gd name="T95" fmla="*/ 29 h 382"/>
                <a:gd name="T96" fmla="*/ 12 w 1759"/>
                <a:gd name="T97" fmla="*/ 24 h 382"/>
                <a:gd name="T98" fmla="*/ 28 w 1759"/>
                <a:gd name="T99" fmla="*/ 14 h 382"/>
                <a:gd name="T100" fmla="*/ 46 w 1759"/>
                <a:gd name="T101" fmla="*/ 8 h 382"/>
                <a:gd name="T102" fmla="*/ 34 w 1759"/>
                <a:gd name="T103" fmla="*/ 6 h 382"/>
                <a:gd name="T104" fmla="*/ 23 w 1759"/>
                <a:gd name="T105" fmla="*/ 9 h 382"/>
                <a:gd name="T106" fmla="*/ 3 w 1759"/>
                <a:gd name="T107" fmla="*/ 15 h 382"/>
                <a:gd name="T108" fmla="*/ 20 w 1759"/>
                <a:gd name="T109" fmla="*/ 4 h 382"/>
                <a:gd name="T110" fmla="*/ 35 w 1759"/>
                <a:gd name="T111" fmla="*/ 2 h 382"/>
                <a:gd name="T112" fmla="*/ 55 w 1759"/>
                <a:gd name="T113" fmla="*/ 5 h 382"/>
                <a:gd name="T114" fmla="*/ 76 w 1759"/>
                <a:gd name="T115" fmla="*/ 5 h 3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59"/>
                <a:gd name="T175" fmla="*/ 0 h 382"/>
                <a:gd name="T176" fmla="*/ 1759 w 1759"/>
                <a:gd name="T177" fmla="*/ 382 h 38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59" h="382">
                  <a:moveTo>
                    <a:pt x="607" y="39"/>
                  </a:moveTo>
                  <a:lnTo>
                    <a:pt x="635" y="38"/>
                  </a:lnTo>
                  <a:lnTo>
                    <a:pt x="664" y="36"/>
                  </a:lnTo>
                  <a:lnTo>
                    <a:pt x="691" y="35"/>
                  </a:lnTo>
                  <a:lnTo>
                    <a:pt x="720" y="33"/>
                  </a:lnTo>
                  <a:lnTo>
                    <a:pt x="750" y="33"/>
                  </a:lnTo>
                  <a:lnTo>
                    <a:pt x="779" y="32"/>
                  </a:lnTo>
                  <a:lnTo>
                    <a:pt x="808" y="33"/>
                  </a:lnTo>
                  <a:lnTo>
                    <a:pt x="836" y="33"/>
                  </a:lnTo>
                  <a:lnTo>
                    <a:pt x="865" y="36"/>
                  </a:lnTo>
                  <a:lnTo>
                    <a:pt x="894" y="38"/>
                  </a:lnTo>
                  <a:lnTo>
                    <a:pt x="923" y="42"/>
                  </a:lnTo>
                  <a:lnTo>
                    <a:pt x="950" y="45"/>
                  </a:lnTo>
                  <a:lnTo>
                    <a:pt x="978" y="51"/>
                  </a:lnTo>
                  <a:lnTo>
                    <a:pt x="1005" y="58"/>
                  </a:lnTo>
                  <a:lnTo>
                    <a:pt x="1030" y="66"/>
                  </a:lnTo>
                  <a:lnTo>
                    <a:pt x="1055" y="75"/>
                  </a:lnTo>
                  <a:lnTo>
                    <a:pt x="1076" y="83"/>
                  </a:lnTo>
                  <a:lnTo>
                    <a:pt x="1096" y="92"/>
                  </a:lnTo>
                  <a:lnTo>
                    <a:pt x="1115" y="101"/>
                  </a:lnTo>
                  <a:lnTo>
                    <a:pt x="1136" y="111"/>
                  </a:lnTo>
                  <a:lnTo>
                    <a:pt x="1156" y="120"/>
                  </a:lnTo>
                  <a:lnTo>
                    <a:pt x="1175" y="129"/>
                  </a:lnTo>
                  <a:lnTo>
                    <a:pt x="1195" y="138"/>
                  </a:lnTo>
                  <a:lnTo>
                    <a:pt x="1215" y="149"/>
                  </a:lnTo>
                  <a:lnTo>
                    <a:pt x="1235" y="158"/>
                  </a:lnTo>
                  <a:lnTo>
                    <a:pt x="1255" y="167"/>
                  </a:lnTo>
                  <a:lnTo>
                    <a:pt x="1274" y="177"/>
                  </a:lnTo>
                  <a:lnTo>
                    <a:pt x="1294" y="187"/>
                  </a:lnTo>
                  <a:lnTo>
                    <a:pt x="1314" y="196"/>
                  </a:lnTo>
                  <a:lnTo>
                    <a:pt x="1334" y="205"/>
                  </a:lnTo>
                  <a:lnTo>
                    <a:pt x="1354" y="214"/>
                  </a:lnTo>
                  <a:lnTo>
                    <a:pt x="1374" y="222"/>
                  </a:lnTo>
                  <a:lnTo>
                    <a:pt x="1399" y="225"/>
                  </a:lnTo>
                  <a:lnTo>
                    <a:pt x="1422" y="226"/>
                  </a:lnTo>
                  <a:lnTo>
                    <a:pt x="1446" y="228"/>
                  </a:lnTo>
                  <a:lnTo>
                    <a:pt x="1470" y="232"/>
                  </a:lnTo>
                  <a:lnTo>
                    <a:pt x="1493" y="235"/>
                  </a:lnTo>
                  <a:lnTo>
                    <a:pt x="1516" y="238"/>
                  </a:lnTo>
                  <a:lnTo>
                    <a:pt x="1539" y="243"/>
                  </a:lnTo>
                  <a:lnTo>
                    <a:pt x="1562" y="248"/>
                  </a:lnTo>
                  <a:lnTo>
                    <a:pt x="1584" y="253"/>
                  </a:lnTo>
                  <a:lnTo>
                    <a:pt x="1606" y="259"/>
                  </a:lnTo>
                  <a:lnTo>
                    <a:pt x="1628" y="266"/>
                  </a:lnTo>
                  <a:lnTo>
                    <a:pt x="1650" y="274"/>
                  </a:lnTo>
                  <a:lnTo>
                    <a:pt x="1670" y="283"/>
                  </a:lnTo>
                  <a:lnTo>
                    <a:pt x="1691" y="293"/>
                  </a:lnTo>
                  <a:lnTo>
                    <a:pt x="1711" y="304"/>
                  </a:lnTo>
                  <a:lnTo>
                    <a:pt x="1730" y="316"/>
                  </a:lnTo>
                  <a:lnTo>
                    <a:pt x="1740" y="326"/>
                  </a:lnTo>
                  <a:lnTo>
                    <a:pt x="1749" y="336"/>
                  </a:lnTo>
                  <a:lnTo>
                    <a:pt x="1757" y="347"/>
                  </a:lnTo>
                  <a:lnTo>
                    <a:pt x="1759" y="357"/>
                  </a:lnTo>
                  <a:lnTo>
                    <a:pt x="1753" y="362"/>
                  </a:lnTo>
                  <a:lnTo>
                    <a:pt x="1737" y="353"/>
                  </a:lnTo>
                  <a:lnTo>
                    <a:pt x="1721" y="343"/>
                  </a:lnTo>
                  <a:lnTo>
                    <a:pt x="1706" y="333"/>
                  </a:lnTo>
                  <a:lnTo>
                    <a:pt x="1690" y="324"/>
                  </a:lnTo>
                  <a:lnTo>
                    <a:pt x="1674" y="316"/>
                  </a:lnTo>
                  <a:lnTo>
                    <a:pt x="1657" y="310"/>
                  </a:lnTo>
                  <a:lnTo>
                    <a:pt x="1638" y="308"/>
                  </a:lnTo>
                  <a:lnTo>
                    <a:pt x="1617" y="310"/>
                  </a:lnTo>
                  <a:lnTo>
                    <a:pt x="1596" y="316"/>
                  </a:lnTo>
                  <a:lnTo>
                    <a:pt x="1574" y="324"/>
                  </a:lnTo>
                  <a:lnTo>
                    <a:pt x="1553" y="333"/>
                  </a:lnTo>
                  <a:lnTo>
                    <a:pt x="1532" y="343"/>
                  </a:lnTo>
                  <a:lnTo>
                    <a:pt x="1513" y="354"/>
                  </a:lnTo>
                  <a:lnTo>
                    <a:pt x="1492" y="364"/>
                  </a:lnTo>
                  <a:lnTo>
                    <a:pt x="1471" y="373"/>
                  </a:lnTo>
                  <a:lnTo>
                    <a:pt x="1450" y="381"/>
                  </a:lnTo>
                  <a:lnTo>
                    <a:pt x="1462" y="367"/>
                  </a:lnTo>
                  <a:lnTo>
                    <a:pt x="1473" y="355"/>
                  </a:lnTo>
                  <a:lnTo>
                    <a:pt x="1487" y="342"/>
                  </a:lnTo>
                  <a:lnTo>
                    <a:pt x="1500" y="331"/>
                  </a:lnTo>
                  <a:lnTo>
                    <a:pt x="1514" y="320"/>
                  </a:lnTo>
                  <a:lnTo>
                    <a:pt x="1529" y="310"/>
                  </a:lnTo>
                  <a:lnTo>
                    <a:pt x="1543" y="300"/>
                  </a:lnTo>
                  <a:lnTo>
                    <a:pt x="1556" y="289"/>
                  </a:lnTo>
                  <a:lnTo>
                    <a:pt x="1544" y="287"/>
                  </a:lnTo>
                  <a:lnTo>
                    <a:pt x="1531" y="286"/>
                  </a:lnTo>
                  <a:lnTo>
                    <a:pt x="1518" y="286"/>
                  </a:lnTo>
                  <a:lnTo>
                    <a:pt x="1506" y="286"/>
                  </a:lnTo>
                  <a:lnTo>
                    <a:pt x="1493" y="287"/>
                  </a:lnTo>
                  <a:lnTo>
                    <a:pt x="1480" y="289"/>
                  </a:lnTo>
                  <a:lnTo>
                    <a:pt x="1469" y="291"/>
                  </a:lnTo>
                  <a:lnTo>
                    <a:pt x="1456" y="295"/>
                  </a:lnTo>
                  <a:lnTo>
                    <a:pt x="1445" y="298"/>
                  </a:lnTo>
                  <a:lnTo>
                    <a:pt x="1432" y="302"/>
                  </a:lnTo>
                  <a:lnTo>
                    <a:pt x="1420" y="306"/>
                  </a:lnTo>
                  <a:lnTo>
                    <a:pt x="1409" y="310"/>
                  </a:lnTo>
                  <a:lnTo>
                    <a:pt x="1397" y="314"/>
                  </a:lnTo>
                  <a:lnTo>
                    <a:pt x="1385" y="319"/>
                  </a:lnTo>
                  <a:lnTo>
                    <a:pt x="1373" y="324"/>
                  </a:lnTo>
                  <a:lnTo>
                    <a:pt x="1362" y="327"/>
                  </a:lnTo>
                  <a:lnTo>
                    <a:pt x="1283" y="362"/>
                  </a:lnTo>
                  <a:lnTo>
                    <a:pt x="1297" y="346"/>
                  </a:lnTo>
                  <a:lnTo>
                    <a:pt x="1311" y="331"/>
                  </a:lnTo>
                  <a:lnTo>
                    <a:pt x="1327" y="317"/>
                  </a:lnTo>
                  <a:lnTo>
                    <a:pt x="1343" y="304"/>
                  </a:lnTo>
                  <a:lnTo>
                    <a:pt x="1359" y="291"/>
                  </a:lnTo>
                  <a:lnTo>
                    <a:pt x="1377" y="280"/>
                  </a:lnTo>
                  <a:lnTo>
                    <a:pt x="1393" y="268"/>
                  </a:lnTo>
                  <a:lnTo>
                    <a:pt x="1409" y="256"/>
                  </a:lnTo>
                  <a:lnTo>
                    <a:pt x="1385" y="251"/>
                  </a:lnTo>
                  <a:lnTo>
                    <a:pt x="1361" y="249"/>
                  </a:lnTo>
                  <a:lnTo>
                    <a:pt x="1336" y="249"/>
                  </a:lnTo>
                  <a:lnTo>
                    <a:pt x="1314" y="252"/>
                  </a:lnTo>
                  <a:lnTo>
                    <a:pt x="1291" y="257"/>
                  </a:lnTo>
                  <a:lnTo>
                    <a:pt x="1270" y="264"/>
                  </a:lnTo>
                  <a:lnTo>
                    <a:pt x="1249" y="272"/>
                  </a:lnTo>
                  <a:lnTo>
                    <a:pt x="1227" y="281"/>
                  </a:lnTo>
                  <a:lnTo>
                    <a:pt x="1206" y="291"/>
                  </a:lnTo>
                  <a:lnTo>
                    <a:pt x="1187" y="303"/>
                  </a:lnTo>
                  <a:lnTo>
                    <a:pt x="1166" y="314"/>
                  </a:lnTo>
                  <a:lnTo>
                    <a:pt x="1145" y="327"/>
                  </a:lnTo>
                  <a:lnTo>
                    <a:pt x="1126" y="339"/>
                  </a:lnTo>
                  <a:lnTo>
                    <a:pt x="1106" y="351"/>
                  </a:lnTo>
                  <a:lnTo>
                    <a:pt x="1085" y="363"/>
                  </a:lnTo>
                  <a:lnTo>
                    <a:pt x="1066" y="374"/>
                  </a:lnTo>
                  <a:lnTo>
                    <a:pt x="1078" y="353"/>
                  </a:lnTo>
                  <a:lnTo>
                    <a:pt x="1094" y="331"/>
                  </a:lnTo>
                  <a:lnTo>
                    <a:pt x="1114" y="309"/>
                  </a:lnTo>
                  <a:lnTo>
                    <a:pt x="1135" y="287"/>
                  </a:lnTo>
                  <a:lnTo>
                    <a:pt x="1158" y="267"/>
                  </a:lnTo>
                  <a:lnTo>
                    <a:pt x="1182" y="249"/>
                  </a:lnTo>
                  <a:lnTo>
                    <a:pt x="1207" y="233"/>
                  </a:lnTo>
                  <a:lnTo>
                    <a:pt x="1232" y="220"/>
                  </a:lnTo>
                  <a:lnTo>
                    <a:pt x="1232" y="214"/>
                  </a:lnTo>
                  <a:lnTo>
                    <a:pt x="1227" y="209"/>
                  </a:lnTo>
                  <a:lnTo>
                    <a:pt x="1221" y="204"/>
                  </a:lnTo>
                  <a:lnTo>
                    <a:pt x="1214" y="202"/>
                  </a:lnTo>
                  <a:lnTo>
                    <a:pt x="1198" y="199"/>
                  </a:lnTo>
                  <a:lnTo>
                    <a:pt x="1183" y="199"/>
                  </a:lnTo>
                  <a:lnTo>
                    <a:pt x="1168" y="200"/>
                  </a:lnTo>
                  <a:lnTo>
                    <a:pt x="1153" y="202"/>
                  </a:lnTo>
                  <a:lnTo>
                    <a:pt x="1138" y="204"/>
                  </a:lnTo>
                  <a:lnTo>
                    <a:pt x="1123" y="207"/>
                  </a:lnTo>
                  <a:lnTo>
                    <a:pt x="1109" y="212"/>
                  </a:lnTo>
                  <a:lnTo>
                    <a:pt x="1096" y="217"/>
                  </a:lnTo>
                  <a:lnTo>
                    <a:pt x="1081" y="222"/>
                  </a:lnTo>
                  <a:lnTo>
                    <a:pt x="1067" y="228"/>
                  </a:lnTo>
                  <a:lnTo>
                    <a:pt x="1053" y="234"/>
                  </a:lnTo>
                  <a:lnTo>
                    <a:pt x="1040" y="240"/>
                  </a:lnTo>
                  <a:lnTo>
                    <a:pt x="1026" y="247"/>
                  </a:lnTo>
                  <a:lnTo>
                    <a:pt x="1013" y="253"/>
                  </a:lnTo>
                  <a:lnTo>
                    <a:pt x="1000" y="259"/>
                  </a:lnTo>
                  <a:lnTo>
                    <a:pt x="986" y="266"/>
                  </a:lnTo>
                  <a:lnTo>
                    <a:pt x="968" y="276"/>
                  </a:lnTo>
                  <a:lnTo>
                    <a:pt x="950" y="289"/>
                  </a:lnTo>
                  <a:lnTo>
                    <a:pt x="932" y="303"/>
                  </a:lnTo>
                  <a:lnTo>
                    <a:pt x="915" y="317"/>
                  </a:lnTo>
                  <a:lnTo>
                    <a:pt x="899" y="332"/>
                  </a:lnTo>
                  <a:lnTo>
                    <a:pt x="882" y="346"/>
                  </a:lnTo>
                  <a:lnTo>
                    <a:pt x="866" y="361"/>
                  </a:lnTo>
                  <a:lnTo>
                    <a:pt x="853" y="374"/>
                  </a:lnTo>
                  <a:lnTo>
                    <a:pt x="862" y="357"/>
                  </a:lnTo>
                  <a:lnTo>
                    <a:pt x="872" y="341"/>
                  </a:lnTo>
                  <a:lnTo>
                    <a:pt x="884" y="324"/>
                  </a:lnTo>
                  <a:lnTo>
                    <a:pt x="895" y="308"/>
                  </a:lnTo>
                  <a:lnTo>
                    <a:pt x="908" y="293"/>
                  </a:lnTo>
                  <a:lnTo>
                    <a:pt x="922" y="276"/>
                  </a:lnTo>
                  <a:lnTo>
                    <a:pt x="935" y="262"/>
                  </a:lnTo>
                  <a:lnTo>
                    <a:pt x="950" y="248"/>
                  </a:lnTo>
                  <a:lnTo>
                    <a:pt x="965" y="234"/>
                  </a:lnTo>
                  <a:lnTo>
                    <a:pt x="980" y="220"/>
                  </a:lnTo>
                  <a:lnTo>
                    <a:pt x="997" y="206"/>
                  </a:lnTo>
                  <a:lnTo>
                    <a:pt x="1013" y="194"/>
                  </a:lnTo>
                  <a:lnTo>
                    <a:pt x="1028" y="182"/>
                  </a:lnTo>
                  <a:lnTo>
                    <a:pt x="1044" y="169"/>
                  </a:lnTo>
                  <a:lnTo>
                    <a:pt x="1060" y="158"/>
                  </a:lnTo>
                  <a:lnTo>
                    <a:pt x="1076" y="147"/>
                  </a:lnTo>
                  <a:lnTo>
                    <a:pt x="1051" y="149"/>
                  </a:lnTo>
                  <a:lnTo>
                    <a:pt x="1025" y="150"/>
                  </a:lnTo>
                  <a:lnTo>
                    <a:pt x="1000" y="151"/>
                  </a:lnTo>
                  <a:lnTo>
                    <a:pt x="976" y="154"/>
                  </a:lnTo>
                  <a:lnTo>
                    <a:pt x="950" y="158"/>
                  </a:lnTo>
                  <a:lnTo>
                    <a:pt x="926" y="162"/>
                  </a:lnTo>
                  <a:lnTo>
                    <a:pt x="902" y="167"/>
                  </a:lnTo>
                  <a:lnTo>
                    <a:pt x="879" y="173"/>
                  </a:lnTo>
                  <a:lnTo>
                    <a:pt x="855" y="181"/>
                  </a:lnTo>
                  <a:lnTo>
                    <a:pt x="832" y="189"/>
                  </a:lnTo>
                  <a:lnTo>
                    <a:pt x="810" y="198"/>
                  </a:lnTo>
                  <a:lnTo>
                    <a:pt x="788" y="209"/>
                  </a:lnTo>
                  <a:lnTo>
                    <a:pt x="766" y="221"/>
                  </a:lnTo>
                  <a:lnTo>
                    <a:pt x="745" y="234"/>
                  </a:lnTo>
                  <a:lnTo>
                    <a:pt x="725" y="249"/>
                  </a:lnTo>
                  <a:lnTo>
                    <a:pt x="705" y="265"/>
                  </a:lnTo>
                  <a:lnTo>
                    <a:pt x="554" y="382"/>
                  </a:lnTo>
                  <a:lnTo>
                    <a:pt x="546" y="382"/>
                  </a:lnTo>
                  <a:lnTo>
                    <a:pt x="556" y="364"/>
                  </a:lnTo>
                  <a:lnTo>
                    <a:pt x="568" y="347"/>
                  </a:lnTo>
                  <a:lnTo>
                    <a:pt x="581" y="329"/>
                  </a:lnTo>
                  <a:lnTo>
                    <a:pt x="596" y="312"/>
                  </a:lnTo>
                  <a:lnTo>
                    <a:pt x="609" y="295"/>
                  </a:lnTo>
                  <a:lnTo>
                    <a:pt x="624" y="279"/>
                  </a:lnTo>
                  <a:lnTo>
                    <a:pt x="641" y="262"/>
                  </a:lnTo>
                  <a:lnTo>
                    <a:pt x="656" y="245"/>
                  </a:lnTo>
                  <a:lnTo>
                    <a:pt x="666" y="234"/>
                  </a:lnTo>
                  <a:lnTo>
                    <a:pt x="677" y="224"/>
                  </a:lnTo>
                  <a:lnTo>
                    <a:pt x="688" y="213"/>
                  </a:lnTo>
                  <a:lnTo>
                    <a:pt x="699" y="203"/>
                  </a:lnTo>
                  <a:lnTo>
                    <a:pt x="710" y="194"/>
                  </a:lnTo>
                  <a:lnTo>
                    <a:pt x="721" y="184"/>
                  </a:lnTo>
                  <a:lnTo>
                    <a:pt x="733" y="175"/>
                  </a:lnTo>
                  <a:lnTo>
                    <a:pt x="744" y="166"/>
                  </a:lnTo>
                  <a:lnTo>
                    <a:pt x="756" y="158"/>
                  </a:lnTo>
                  <a:lnTo>
                    <a:pt x="768" y="150"/>
                  </a:lnTo>
                  <a:lnTo>
                    <a:pt x="780" y="143"/>
                  </a:lnTo>
                  <a:lnTo>
                    <a:pt x="793" y="135"/>
                  </a:lnTo>
                  <a:lnTo>
                    <a:pt x="804" y="128"/>
                  </a:lnTo>
                  <a:lnTo>
                    <a:pt x="817" y="121"/>
                  </a:lnTo>
                  <a:lnTo>
                    <a:pt x="829" y="114"/>
                  </a:lnTo>
                  <a:lnTo>
                    <a:pt x="842" y="108"/>
                  </a:lnTo>
                  <a:lnTo>
                    <a:pt x="818" y="105"/>
                  </a:lnTo>
                  <a:lnTo>
                    <a:pt x="794" y="104"/>
                  </a:lnTo>
                  <a:lnTo>
                    <a:pt x="771" y="105"/>
                  </a:lnTo>
                  <a:lnTo>
                    <a:pt x="749" y="108"/>
                  </a:lnTo>
                  <a:lnTo>
                    <a:pt x="727" y="113"/>
                  </a:lnTo>
                  <a:lnTo>
                    <a:pt x="706" y="120"/>
                  </a:lnTo>
                  <a:lnTo>
                    <a:pt x="686" y="129"/>
                  </a:lnTo>
                  <a:lnTo>
                    <a:pt x="665" y="138"/>
                  </a:lnTo>
                  <a:lnTo>
                    <a:pt x="645" y="149"/>
                  </a:lnTo>
                  <a:lnTo>
                    <a:pt x="626" y="160"/>
                  </a:lnTo>
                  <a:lnTo>
                    <a:pt x="606" y="172"/>
                  </a:lnTo>
                  <a:lnTo>
                    <a:pt x="586" y="183"/>
                  </a:lnTo>
                  <a:lnTo>
                    <a:pt x="568" y="196"/>
                  </a:lnTo>
                  <a:lnTo>
                    <a:pt x="548" y="207"/>
                  </a:lnTo>
                  <a:lnTo>
                    <a:pt x="529" y="219"/>
                  </a:lnTo>
                  <a:lnTo>
                    <a:pt x="509" y="229"/>
                  </a:lnTo>
                  <a:lnTo>
                    <a:pt x="490" y="238"/>
                  </a:lnTo>
                  <a:lnTo>
                    <a:pt x="470" y="248"/>
                  </a:lnTo>
                  <a:lnTo>
                    <a:pt x="452" y="257"/>
                  </a:lnTo>
                  <a:lnTo>
                    <a:pt x="432" y="266"/>
                  </a:lnTo>
                  <a:lnTo>
                    <a:pt x="412" y="276"/>
                  </a:lnTo>
                  <a:lnTo>
                    <a:pt x="394" y="286"/>
                  </a:lnTo>
                  <a:lnTo>
                    <a:pt x="374" y="296"/>
                  </a:lnTo>
                  <a:lnTo>
                    <a:pt x="356" y="305"/>
                  </a:lnTo>
                  <a:lnTo>
                    <a:pt x="336" y="314"/>
                  </a:lnTo>
                  <a:lnTo>
                    <a:pt x="317" y="324"/>
                  </a:lnTo>
                  <a:lnTo>
                    <a:pt x="297" y="333"/>
                  </a:lnTo>
                  <a:lnTo>
                    <a:pt x="278" y="341"/>
                  </a:lnTo>
                  <a:lnTo>
                    <a:pt x="258" y="348"/>
                  </a:lnTo>
                  <a:lnTo>
                    <a:pt x="237" y="355"/>
                  </a:lnTo>
                  <a:lnTo>
                    <a:pt x="217" y="361"/>
                  </a:lnTo>
                  <a:lnTo>
                    <a:pt x="196" y="366"/>
                  </a:lnTo>
                  <a:lnTo>
                    <a:pt x="214" y="356"/>
                  </a:lnTo>
                  <a:lnTo>
                    <a:pt x="233" y="346"/>
                  </a:lnTo>
                  <a:lnTo>
                    <a:pt x="250" y="334"/>
                  </a:lnTo>
                  <a:lnTo>
                    <a:pt x="268" y="323"/>
                  </a:lnTo>
                  <a:lnTo>
                    <a:pt x="286" y="311"/>
                  </a:lnTo>
                  <a:lnTo>
                    <a:pt x="303" y="298"/>
                  </a:lnTo>
                  <a:lnTo>
                    <a:pt x="321" y="287"/>
                  </a:lnTo>
                  <a:lnTo>
                    <a:pt x="339" y="274"/>
                  </a:lnTo>
                  <a:lnTo>
                    <a:pt x="356" y="262"/>
                  </a:lnTo>
                  <a:lnTo>
                    <a:pt x="373" y="249"/>
                  </a:lnTo>
                  <a:lnTo>
                    <a:pt x="392" y="236"/>
                  </a:lnTo>
                  <a:lnTo>
                    <a:pt x="409" y="224"/>
                  </a:lnTo>
                  <a:lnTo>
                    <a:pt x="426" y="212"/>
                  </a:lnTo>
                  <a:lnTo>
                    <a:pt x="445" y="199"/>
                  </a:lnTo>
                  <a:lnTo>
                    <a:pt x="462" y="188"/>
                  </a:lnTo>
                  <a:lnTo>
                    <a:pt x="480" y="176"/>
                  </a:lnTo>
                  <a:lnTo>
                    <a:pt x="492" y="165"/>
                  </a:lnTo>
                  <a:lnTo>
                    <a:pt x="503" y="154"/>
                  </a:lnTo>
                  <a:lnTo>
                    <a:pt x="516" y="144"/>
                  </a:lnTo>
                  <a:lnTo>
                    <a:pt x="529" y="136"/>
                  </a:lnTo>
                  <a:lnTo>
                    <a:pt x="542" y="128"/>
                  </a:lnTo>
                  <a:lnTo>
                    <a:pt x="554" y="120"/>
                  </a:lnTo>
                  <a:lnTo>
                    <a:pt x="567" y="113"/>
                  </a:lnTo>
                  <a:lnTo>
                    <a:pt x="581" y="106"/>
                  </a:lnTo>
                  <a:lnTo>
                    <a:pt x="580" y="104"/>
                  </a:lnTo>
                  <a:lnTo>
                    <a:pt x="578" y="101"/>
                  </a:lnTo>
                  <a:lnTo>
                    <a:pt x="577" y="100"/>
                  </a:lnTo>
                  <a:lnTo>
                    <a:pt x="578" y="98"/>
                  </a:lnTo>
                  <a:lnTo>
                    <a:pt x="542" y="100"/>
                  </a:lnTo>
                  <a:lnTo>
                    <a:pt x="505" y="104"/>
                  </a:lnTo>
                  <a:lnTo>
                    <a:pt x="468" y="107"/>
                  </a:lnTo>
                  <a:lnTo>
                    <a:pt x="431" y="113"/>
                  </a:lnTo>
                  <a:lnTo>
                    <a:pt x="394" y="119"/>
                  </a:lnTo>
                  <a:lnTo>
                    <a:pt x="358" y="124"/>
                  </a:lnTo>
                  <a:lnTo>
                    <a:pt x="323" y="133"/>
                  </a:lnTo>
                  <a:lnTo>
                    <a:pt x="288" y="141"/>
                  </a:lnTo>
                  <a:lnTo>
                    <a:pt x="254" y="151"/>
                  </a:lnTo>
                  <a:lnTo>
                    <a:pt x="219" y="161"/>
                  </a:lnTo>
                  <a:lnTo>
                    <a:pt x="184" y="173"/>
                  </a:lnTo>
                  <a:lnTo>
                    <a:pt x="151" y="185"/>
                  </a:lnTo>
                  <a:lnTo>
                    <a:pt x="118" y="199"/>
                  </a:lnTo>
                  <a:lnTo>
                    <a:pt x="85" y="214"/>
                  </a:lnTo>
                  <a:lnTo>
                    <a:pt x="53" y="229"/>
                  </a:lnTo>
                  <a:lnTo>
                    <a:pt x="21" y="247"/>
                  </a:lnTo>
                  <a:lnTo>
                    <a:pt x="9" y="247"/>
                  </a:lnTo>
                  <a:lnTo>
                    <a:pt x="30" y="230"/>
                  </a:lnTo>
                  <a:lnTo>
                    <a:pt x="51" y="215"/>
                  </a:lnTo>
                  <a:lnTo>
                    <a:pt x="71" y="200"/>
                  </a:lnTo>
                  <a:lnTo>
                    <a:pt x="92" y="185"/>
                  </a:lnTo>
                  <a:lnTo>
                    <a:pt x="113" y="171"/>
                  </a:lnTo>
                  <a:lnTo>
                    <a:pt x="135" y="157"/>
                  </a:lnTo>
                  <a:lnTo>
                    <a:pt x="157" y="144"/>
                  </a:lnTo>
                  <a:lnTo>
                    <a:pt x="179" y="131"/>
                  </a:lnTo>
                  <a:lnTo>
                    <a:pt x="201" y="119"/>
                  </a:lnTo>
                  <a:lnTo>
                    <a:pt x="222" y="108"/>
                  </a:lnTo>
                  <a:lnTo>
                    <a:pt x="245" y="98"/>
                  </a:lnTo>
                  <a:lnTo>
                    <a:pt x="268" y="88"/>
                  </a:lnTo>
                  <a:lnTo>
                    <a:pt x="292" y="80"/>
                  </a:lnTo>
                  <a:lnTo>
                    <a:pt x="316" y="71"/>
                  </a:lnTo>
                  <a:lnTo>
                    <a:pt x="340" y="65"/>
                  </a:lnTo>
                  <a:lnTo>
                    <a:pt x="364" y="59"/>
                  </a:lnTo>
                  <a:lnTo>
                    <a:pt x="348" y="52"/>
                  </a:lnTo>
                  <a:lnTo>
                    <a:pt x="332" y="47"/>
                  </a:lnTo>
                  <a:lnTo>
                    <a:pt x="317" y="45"/>
                  </a:lnTo>
                  <a:lnTo>
                    <a:pt x="301" y="44"/>
                  </a:lnTo>
                  <a:lnTo>
                    <a:pt x="285" y="44"/>
                  </a:lnTo>
                  <a:lnTo>
                    <a:pt x="270" y="45"/>
                  </a:lnTo>
                  <a:lnTo>
                    <a:pt x="254" y="47"/>
                  </a:lnTo>
                  <a:lnTo>
                    <a:pt x="239" y="51"/>
                  </a:lnTo>
                  <a:lnTo>
                    <a:pt x="224" y="55"/>
                  </a:lnTo>
                  <a:lnTo>
                    <a:pt x="207" y="60"/>
                  </a:lnTo>
                  <a:lnTo>
                    <a:pt x="192" y="65"/>
                  </a:lnTo>
                  <a:lnTo>
                    <a:pt x="177" y="70"/>
                  </a:lnTo>
                  <a:lnTo>
                    <a:pt x="163" y="75"/>
                  </a:lnTo>
                  <a:lnTo>
                    <a:pt x="148" y="81"/>
                  </a:lnTo>
                  <a:lnTo>
                    <a:pt x="134" y="85"/>
                  </a:lnTo>
                  <a:lnTo>
                    <a:pt x="119" y="90"/>
                  </a:lnTo>
                  <a:lnTo>
                    <a:pt x="0" y="131"/>
                  </a:lnTo>
                  <a:lnTo>
                    <a:pt x="21" y="113"/>
                  </a:lnTo>
                  <a:lnTo>
                    <a:pt x="42" y="96"/>
                  </a:lnTo>
                  <a:lnTo>
                    <a:pt x="63" y="80"/>
                  </a:lnTo>
                  <a:lnTo>
                    <a:pt x="86" y="65"/>
                  </a:lnTo>
                  <a:lnTo>
                    <a:pt x="108" y="51"/>
                  </a:lnTo>
                  <a:lnTo>
                    <a:pt x="133" y="38"/>
                  </a:lnTo>
                  <a:lnTo>
                    <a:pt x="157" y="28"/>
                  </a:lnTo>
                  <a:lnTo>
                    <a:pt x="182" y="20"/>
                  </a:lnTo>
                  <a:lnTo>
                    <a:pt x="166" y="0"/>
                  </a:lnTo>
                  <a:lnTo>
                    <a:pt x="192" y="5"/>
                  </a:lnTo>
                  <a:lnTo>
                    <a:pt x="220" y="8"/>
                  </a:lnTo>
                  <a:lnTo>
                    <a:pt x="247" y="13"/>
                  </a:lnTo>
                  <a:lnTo>
                    <a:pt x="273" y="16"/>
                  </a:lnTo>
                  <a:lnTo>
                    <a:pt x="301" y="20"/>
                  </a:lnTo>
                  <a:lnTo>
                    <a:pt x="328" y="23"/>
                  </a:lnTo>
                  <a:lnTo>
                    <a:pt x="355" y="27"/>
                  </a:lnTo>
                  <a:lnTo>
                    <a:pt x="383" y="29"/>
                  </a:lnTo>
                  <a:lnTo>
                    <a:pt x="410" y="31"/>
                  </a:lnTo>
                  <a:lnTo>
                    <a:pt x="438" y="33"/>
                  </a:lnTo>
                  <a:lnTo>
                    <a:pt x="465" y="35"/>
                  </a:lnTo>
                  <a:lnTo>
                    <a:pt x="493" y="37"/>
                  </a:lnTo>
                  <a:lnTo>
                    <a:pt x="522" y="38"/>
                  </a:lnTo>
                  <a:lnTo>
                    <a:pt x="550" y="38"/>
                  </a:lnTo>
                  <a:lnTo>
                    <a:pt x="578" y="39"/>
                  </a:lnTo>
                  <a:lnTo>
                    <a:pt x="607" y="39"/>
                  </a:lnTo>
                  <a:close/>
                </a:path>
              </a:pathLst>
            </a:custGeom>
            <a:solidFill>
              <a:srgbClr val="7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7" name="Freeform 1095"/>
            <p:cNvSpPr>
              <a:spLocks/>
            </p:cNvSpPr>
            <p:nvPr/>
          </p:nvSpPr>
          <p:spPr bwMode="auto">
            <a:xfrm>
              <a:off x="5130" y="3755"/>
              <a:ext cx="29" cy="25"/>
            </a:xfrm>
            <a:custGeom>
              <a:avLst/>
              <a:gdLst>
                <a:gd name="T0" fmla="*/ 7 w 58"/>
                <a:gd name="T1" fmla="*/ 4 h 51"/>
                <a:gd name="T2" fmla="*/ 7 w 58"/>
                <a:gd name="T3" fmla="*/ 5 h 51"/>
                <a:gd name="T4" fmla="*/ 7 w 58"/>
                <a:gd name="T5" fmla="*/ 6 h 51"/>
                <a:gd name="T6" fmla="*/ 6 w 58"/>
                <a:gd name="T7" fmla="*/ 6 h 51"/>
                <a:gd name="T8" fmla="*/ 6 w 58"/>
                <a:gd name="T9" fmla="*/ 6 h 51"/>
                <a:gd name="T10" fmla="*/ 5 w 58"/>
                <a:gd name="T11" fmla="*/ 6 h 51"/>
                <a:gd name="T12" fmla="*/ 4 w 58"/>
                <a:gd name="T13" fmla="*/ 5 h 51"/>
                <a:gd name="T14" fmla="*/ 3 w 58"/>
                <a:gd name="T15" fmla="*/ 5 h 51"/>
                <a:gd name="T16" fmla="*/ 3 w 58"/>
                <a:gd name="T17" fmla="*/ 5 h 51"/>
                <a:gd name="T18" fmla="*/ 2 w 58"/>
                <a:gd name="T19" fmla="*/ 4 h 51"/>
                <a:gd name="T20" fmla="*/ 1 w 58"/>
                <a:gd name="T21" fmla="*/ 2 h 51"/>
                <a:gd name="T22" fmla="*/ 1 w 58"/>
                <a:gd name="T23" fmla="*/ 1 h 51"/>
                <a:gd name="T24" fmla="*/ 0 w 58"/>
                <a:gd name="T25" fmla="*/ 0 h 51"/>
                <a:gd name="T26" fmla="*/ 2 w 58"/>
                <a:gd name="T27" fmla="*/ 0 h 51"/>
                <a:gd name="T28" fmla="*/ 3 w 58"/>
                <a:gd name="T29" fmla="*/ 0 h 51"/>
                <a:gd name="T30" fmla="*/ 4 w 58"/>
                <a:gd name="T31" fmla="*/ 0 h 51"/>
                <a:gd name="T32" fmla="*/ 6 w 58"/>
                <a:gd name="T33" fmla="*/ 0 h 51"/>
                <a:gd name="T34" fmla="*/ 7 w 58"/>
                <a:gd name="T35" fmla="*/ 1 h 51"/>
                <a:gd name="T36" fmla="*/ 7 w 58"/>
                <a:gd name="T37" fmla="*/ 2 h 51"/>
                <a:gd name="T38" fmla="*/ 8 w 58"/>
                <a:gd name="T39" fmla="*/ 3 h 51"/>
                <a:gd name="T40" fmla="*/ 7 w 58"/>
                <a:gd name="T41" fmla="*/ 4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51"/>
                <a:gd name="T65" fmla="*/ 58 w 58"/>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51">
                  <a:moveTo>
                    <a:pt x="56" y="38"/>
                  </a:moveTo>
                  <a:lnTo>
                    <a:pt x="54" y="45"/>
                  </a:lnTo>
                  <a:lnTo>
                    <a:pt x="50" y="50"/>
                  </a:lnTo>
                  <a:lnTo>
                    <a:pt x="46" y="51"/>
                  </a:lnTo>
                  <a:lnTo>
                    <a:pt x="41" y="50"/>
                  </a:lnTo>
                  <a:lnTo>
                    <a:pt x="35" y="49"/>
                  </a:lnTo>
                  <a:lnTo>
                    <a:pt x="30" y="45"/>
                  </a:lnTo>
                  <a:lnTo>
                    <a:pt x="24" y="43"/>
                  </a:lnTo>
                  <a:lnTo>
                    <a:pt x="19" y="41"/>
                  </a:lnTo>
                  <a:lnTo>
                    <a:pt x="10" y="33"/>
                  </a:lnTo>
                  <a:lnTo>
                    <a:pt x="4" y="22"/>
                  </a:lnTo>
                  <a:lnTo>
                    <a:pt x="2" y="13"/>
                  </a:lnTo>
                  <a:lnTo>
                    <a:pt x="0" y="2"/>
                  </a:lnTo>
                  <a:lnTo>
                    <a:pt x="9" y="0"/>
                  </a:lnTo>
                  <a:lnTo>
                    <a:pt x="19" y="2"/>
                  </a:lnTo>
                  <a:lnTo>
                    <a:pt x="31" y="3"/>
                  </a:lnTo>
                  <a:lnTo>
                    <a:pt x="41" y="6"/>
                  </a:lnTo>
                  <a:lnTo>
                    <a:pt x="50" y="11"/>
                  </a:lnTo>
                  <a:lnTo>
                    <a:pt x="56" y="18"/>
                  </a:lnTo>
                  <a:lnTo>
                    <a:pt x="58" y="27"/>
                  </a:lnTo>
                  <a:lnTo>
                    <a:pt x="56" y="38"/>
                  </a:lnTo>
                  <a:close/>
                </a:path>
              </a:pathLst>
            </a:custGeom>
            <a:solidFill>
              <a:srgbClr val="005B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8" name="Freeform 1096"/>
            <p:cNvSpPr>
              <a:spLocks/>
            </p:cNvSpPr>
            <p:nvPr/>
          </p:nvSpPr>
          <p:spPr bwMode="auto">
            <a:xfrm>
              <a:off x="5321" y="3789"/>
              <a:ext cx="100" cy="31"/>
            </a:xfrm>
            <a:custGeom>
              <a:avLst/>
              <a:gdLst>
                <a:gd name="T0" fmla="*/ 25 w 200"/>
                <a:gd name="T1" fmla="*/ 6 h 63"/>
                <a:gd name="T2" fmla="*/ 24 w 200"/>
                <a:gd name="T3" fmla="*/ 6 h 63"/>
                <a:gd name="T4" fmla="*/ 22 w 200"/>
                <a:gd name="T5" fmla="*/ 7 h 63"/>
                <a:gd name="T6" fmla="*/ 21 w 200"/>
                <a:gd name="T7" fmla="*/ 7 h 63"/>
                <a:gd name="T8" fmla="*/ 19 w 200"/>
                <a:gd name="T9" fmla="*/ 7 h 63"/>
                <a:gd name="T10" fmla="*/ 17 w 200"/>
                <a:gd name="T11" fmla="*/ 7 h 63"/>
                <a:gd name="T12" fmla="*/ 16 w 200"/>
                <a:gd name="T13" fmla="*/ 7 h 63"/>
                <a:gd name="T14" fmla="*/ 14 w 200"/>
                <a:gd name="T15" fmla="*/ 7 h 63"/>
                <a:gd name="T16" fmla="*/ 12 w 200"/>
                <a:gd name="T17" fmla="*/ 7 h 63"/>
                <a:gd name="T18" fmla="*/ 10 w 200"/>
                <a:gd name="T19" fmla="*/ 7 h 63"/>
                <a:gd name="T20" fmla="*/ 9 w 200"/>
                <a:gd name="T21" fmla="*/ 6 h 63"/>
                <a:gd name="T22" fmla="*/ 7 w 200"/>
                <a:gd name="T23" fmla="*/ 6 h 63"/>
                <a:gd name="T24" fmla="*/ 5 w 200"/>
                <a:gd name="T25" fmla="*/ 5 h 63"/>
                <a:gd name="T26" fmla="*/ 4 w 200"/>
                <a:gd name="T27" fmla="*/ 4 h 63"/>
                <a:gd name="T28" fmla="*/ 3 w 200"/>
                <a:gd name="T29" fmla="*/ 3 h 63"/>
                <a:gd name="T30" fmla="*/ 1 w 200"/>
                <a:gd name="T31" fmla="*/ 1 h 63"/>
                <a:gd name="T32" fmla="*/ 0 w 200"/>
                <a:gd name="T33" fmla="*/ 0 h 63"/>
                <a:gd name="T34" fmla="*/ 25 w 200"/>
                <a:gd name="T35" fmla="*/ 6 h 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
                <a:gd name="T55" fmla="*/ 0 h 63"/>
                <a:gd name="T56" fmla="*/ 200 w 200"/>
                <a:gd name="T57" fmla="*/ 63 h 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 h="63">
                  <a:moveTo>
                    <a:pt x="200" y="51"/>
                  </a:moveTo>
                  <a:lnTo>
                    <a:pt x="189" y="55"/>
                  </a:lnTo>
                  <a:lnTo>
                    <a:pt x="176" y="57"/>
                  </a:lnTo>
                  <a:lnTo>
                    <a:pt x="164" y="59"/>
                  </a:lnTo>
                  <a:lnTo>
                    <a:pt x="150" y="62"/>
                  </a:lnTo>
                  <a:lnTo>
                    <a:pt x="136" y="63"/>
                  </a:lnTo>
                  <a:lnTo>
                    <a:pt x="122" y="63"/>
                  </a:lnTo>
                  <a:lnTo>
                    <a:pt x="107" y="63"/>
                  </a:lnTo>
                  <a:lnTo>
                    <a:pt x="93" y="60"/>
                  </a:lnTo>
                  <a:lnTo>
                    <a:pt x="80" y="58"/>
                  </a:lnTo>
                  <a:lnTo>
                    <a:pt x="66" y="55"/>
                  </a:lnTo>
                  <a:lnTo>
                    <a:pt x="53" y="49"/>
                  </a:lnTo>
                  <a:lnTo>
                    <a:pt x="40" y="43"/>
                  </a:lnTo>
                  <a:lnTo>
                    <a:pt x="29" y="35"/>
                  </a:lnTo>
                  <a:lnTo>
                    <a:pt x="18" y="25"/>
                  </a:lnTo>
                  <a:lnTo>
                    <a:pt x="8" y="13"/>
                  </a:lnTo>
                  <a:lnTo>
                    <a:pt x="0" y="0"/>
                  </a:lnTo>
                  <a:lnTo>
                    <a:pt x="200" y="51"/>
                  </a:lnTo>
                  <a:close/>
                </a:path>
              </a:pathLst>
            </a:custGeom>
            <a:solidFill>
              <a:srgbClr val="005B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9" name="Freeform 1097"/>
            <p:cNvSpPr>
              <a:spLocks/>
            </p:cNvSpPr>
            <p:nvPr/>
          </p:nvSpPr>
          <p:spPr bwMode="auto">
            <a:xfrm>
              <a:off x="5172" y="3886"/>
              <a:ext cx="65" cy="34"/>
            </a:xfrm>
            <a:custGeom>
              <a:avLst/>
              <a:gdLst>
                <a:gd name="T0" fmla="*/ 16 w 129"/>
                <a:gd name="T1" fmla="*/ 6 h 68"/>
                <a:gd name="T2" fmla="*/ 16 w 129"/>
                <a:gd name="T3" fmla="*/ 6 h 68"/>
                <a:gd name="T4" fmla="*/ 16 w 129"/>
                <a:gd name="T5" fmla="*/ 7 h 68"/>
                <a:gd name="T6" fmla="*/ 17 w 129"/>
                <a:gd name="T7" fmla="*/ 7 h 68"/>
                <a:gd name="T8" fmla="*/ 16 w 129"/>
                <a:gd name="T9" fmla="*/ 7 h 68"/>
                <a:gd name="T10" fmla="*/ 15 w 129"/>
                <a:gd name="T11" fmla="*/ 8 h 68"/>
                <a:gd name="T12" fmla="*/ 13 w 129"/>
                <a:gd name="T13" fmla="*/ 9 h 68"/>
                <a:gd name="T14" fmla="*/ 12 w 129"/>
                <a:gd name="T15" fmla="*/ 9 h 68"/>
                <a:gd name="T16" fmla="*/ 10 w 129"/>
                <a:gd name="T17" fmla="*/ 9 h 68"/>
                <a:gd name="T18" fmla="*/ 8 w 129"/>
                <a:gd name="T19" fmla="*/ 8 h 68"/>
                <a:gd name="T20" fmla="*/ 6 w 129"/>
                <a:gd name="T21" fmla="*/ 8 h 68"/>
                <a:gd name="T22" fmla="*/ 5 w 129"/>
                <a:gd name="T23" fmla="*/ 7 h 68"/>
                <a:gd name="T24" fmla="*/ 4 w 129"/>
                <a:gd name="T25" fmla="*/ 7 h 68"/>
                <a:gd name="T26" fmla="*/ 2 w 129"/>
                <a:gd name="T27" fmla="*/ 6 h 68"/>
                <a:gd name="T28" fmla="*/ 1 w 129"/>
                <a:gd name="T29" fmla="*/ 4 h 68"/>
                <a:gd name="T30" fmla="*/ 1 w 129"/>
                <a:gd name="T31" fmla="*/ 3 h 68"/>
                <a:gd name="T32" fmla="*/ 0 w 129"/>
                <a:gd name="T33" fmla="*/ 2 h 68"/>
                <a:gd name="T34" fmla="*/ 3 w 129"/>
                <a:gd name="T35" fmla="*/ 1 h 68"/>
                <a:gd name="T36" fmla="*/ 5 w 129"/>
                <a:gd name="T37" fmla="*/ 0 h 68"/>
                <a:gd name="T38" fmla="*/ 7 w 129"/>
                <a:gd name="T39" fmla="*/ 1 h 68"/>
                <a:gd name="T40" fmla="*/ 8 w 129"/>
                <a:gd name="T41" fmla="*/ 1 h 68"/>
                <a:gd name="T42" fmla="*/ 11 w 129"/>
                <a:gd name="T43" fmla="*/ 2 h 68"/>
                <a:gd name="T44" fmla="*/ 12 w 129"/>
                <a:gd name="T45" fmla="*/ 4 h 68"/>
                <a:gd name="T46" fmla="*/ 14 w 129"/>
                <a:gd name="T47" fmla="*/ 5 h 68"/>
                <a:gd name="T48" fmla="*/ 16 w 129"/>
                <a:gd name="T49" fmla="*/ 6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68"/>
                <a:gd name="T77" fmla="*/ 129 w 129"/>
                <a:gd name="T78" fmla="*/ 68 h 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68">
                  <a:moveTo>
                    <a:pt x="126" y="43"/>
                  </a:moveTo>
                  <a:lnTo>
                    <a:pt x="127" y="46"/>
                  </a:lnTo>
                  <a:lnTo>
                    <a:pt x="128" y="50"/>
                  </a:lnTo>
                  <a:lnTo>
                    <a:pt x="129" y="53"/>
                  </a:lnTo>
                  <a:lnTo>
                    <a:pt x="127" y="56"/>
                  </a:lnTo>
                  <a:lnTo>
                    <a:pt x="115" y="62"/>
                  </a:lnTo>
                  <a:lnTo>
                    <a:pt x="103" y="67"/>
                  </a:lnTo>
                  <a:lnTo>
                    <a:pt x="89" y="68"/>
                  </a:lnTo>
                  <a:lnTo>
                    <a:pt x="75" y="67"/>
                  </a:lnTo>
                  <a:lnTo>
                    <a:pt x="62" y="64"/>
                  </a:lnTo>
                  <a:lnTo>
                    <a:pt x="48" y="60"/>
                  </a:lnTo>
                  <a:lnTo>
                    <a:pt x="37" y="55"/>
                  </a:lnTo>
                  <a:lnTo>
                    <a:pt x="25" y="50"/>
                  </a:lnTo>
                  <a:lnTo>
                    <a:pt x="16" y="41"/>
                  </a:lnTo>
                  <a:lnTo>
                    <a:pt x="8" y="32"/>
                  </a:lnTo>
                  <a:lnTo>
                    <a:pt x="1" y="23"/>
                  </a:lnTo>
                  <a:lnTo>
                    <a:pt x="0" y="13"/>
                  </a:lnTo>
                  <a:lnTo>
                    <a:pt x="17" y="2"/>
                  </a:lnTo>
                  <a:lnTo>
                    <a:pt x="33" y="0"/>
                  </a:lnTo>
                  <a:lnTo>
                    <a:pt x="50" y="1"/>
                  </a:lnTo>
                  <a:lnTo>
                    <a:pt x="64" y="8"/>
                  </a:lnTo>
                  <a:lnTo>
                    <a:pt x="81" y="16"/>
                  </a:lnTo>
                  <a:lnTo>
                    <a:pt x="96" y="26"/>
                  </a:lnTo>
                  <a:lnTo>
                    <a:pt x="111" y="36"/>
                  </a:lnTo>
                  <a:lnTo>
                    <a:pt x="126" y="43"/>
                  </a:lnTo>
                  <a:close/>
                </a:path>
              </a:pathLst>
            </a:custGeom>
            <a:solidFill>
              <a:srgbClr val="7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0" name="Freeform 1098"/>
            <p:cNvSpPr>
              <a:spLocks/>
            </p:cNvSpPr>
            <p:nvPr/>
          </p:nvSpPr>
          <p:spPr bwMode="auto">
            <a:xfrm>
              <a:off x="5254" y="3911"/>
              <a:ext cx="40" cy="24"/>
            </a:xfrm>
            <a:custGeom>
              <a:avLst/>
              <a:gdLst>
                <a:gd name="T0" fmla="*/ 10 w 81"/>
                <a:gd name="T1" fmla="*/ 4 h 47"/>
                <a:gd name="T2" fmla="*/ 10 w 81"/>
                <a:gd name="T3" fmla="*/ 5 h 47"/>
                <a:gd name="T4" fmla="*/ 9 w 81"/>
                <a:gd name="T5" fmla="*/ 6 h 47"/>
                <a:gd name="T6" fmla="*/ 8 w 81"/>
                <a:gd name="T7" fmla="*/ 6 h 47"/>
                <a:gd name="T8" fmla="*/ 7 w 81"/>
                <a:gd name="T9" fmla="*/ 6 h 47"/>
                <a:gd name="T10" fmla="*/ 6 w 81"/>
                <a:gd name="T11" fmla="*/ 6 h 47"/>
                <a:gd name="T12" fmla="*/ 5 w 81"/>
                <a:gd name="T13" fmla="*/ 6 h 47"/>
                <a:gd name="T14" fmla="*/ 4 w 81"/>
                <a:gd name="T15" fmla="*/ 6 h 47"/>
                <a:gd name="T16" fmla="*/ 3 w 81"/>
                <a:gd name="T17" fmla="*/ 5 h 47"/>
                <a:gd name="T18" fmla="*/ 2 w 81"/>
                <a:gd name="T19" fmla="*/ 5 h 47"/>
                <a:gd name="T20" fmla="*/ 1 w 81"/>
                <a:gd name="T21" fmla="*/ 4 h 47"/>
                <a:gd name="T22" fmla="*/ 0 w 81"/>
                <a:gd name="T23" fmla="*/ 3 h 47"/>
                <a:gd name="T24" fmla="*/ 0 w 81"/>
                <a:gd name="T25" fmla="*/ 2 h 47"/>
                <a:gd name="T26" fmla="*/ 0 w 81"/>
                <a:gd name="T27" fmla="*/ 1 h 47"/>
                <a:gd name="T28" fmla="*/ 0 w 81"/>
                <a:gd name="T29" fmla="*/ 1 h 47"/>
                <a:gd name="T30" fmla="*/ 1 w 81"/>
                <a:gd name="T31" fmla="*/ 1 h 47"/>
                <a:gd name="T32" fmla="*/ 1 w 81"/>
                <a:gd name="T33" fmla="*/ 0 h 47"/>
                <a:gd name="T34" fmla="*/ 2 w 81"/>
                <a:gd name="T35" fmla="*/ 1 h 47"/>
                <a:gd name="T36" fmla="*/ 4 w 81"/>
                <a:gd name="T37" fmla="*/ 1 h 47"/>
                <a:gd name="T38" fmla="*/ 5 w 81"/>
                <a:gd name="T39" fmla="*/ 1 h 47"/>
                <a:gd name="T40" fmla="*/ 6 w 81"/>
                <a:gd name="T41" fmla="*/ 1 h 47"/>
                <a:gd name="T42" fmla="*/ 7 w 81"/>
                <a:gd name="T43" fmla="*/ 2 h 47"/>
                <a:gd name="T44" fmla="*/ 8 w 81"/>
                <a:gd name="T45" fmla="*/ 3 h 47"/>
                <a:gd name="T46" fmla="*/ 9 w 81"/>
                <a:gd name="T47" fmla="*/ 3 h 47"/>
                <a:gd name="T48" fmla="*/ 10 w 81"/>
                <a:gd name="T49" fmla="*/ 4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1"/>
                <a:gd name="T76" fmla="*/ 0 h 47"/>
                <a:gd name="T77" fmla="*/ 81 w 81"/>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1" h="47">
                  <a:moveTo>
                    <a:pt x="81" y="31"/>
                  </a:moveTo>
                  <a:lnTo>
                    <a:pt x="80" y="39"/>
                  </a:lnTo>
                  <a:lnTo>
                    <a:pt x="74" y="42"/>
                  </a:lnTo>
                  <a:lnTo>
                    <a:pt x="66" y="43"/>
                  </a:lnTo>
                  <a:lnTo>
                    <a:pt x="59" y="47"/>
                  </a:lnTo>
                  <a:lnTo>
                    <a:pt x="51" y="46"/>
                  </a:lnTo>
                  <a:lnTo>
                    <a:pt x="42" y="45"/>
                  </a:lnTo>
                  <a:lnTo>
                    <a:pt x="34" y="41"/>
                  </a:lnTo>
                  <a:lnTo>
                    <a:pt x="26" y="38"/>
                  </a:lnTo>
                  <a:lnTo>
                    <a:pt x="19" y="33"/>
                  </a:lnTo>
                  <a:lnTo>
                    <a:pt x="12" y="27"/>
                  </a:lnTo>
                  <a:lnTo>
                    <a:pt x="6" y="20"/>
                  </a:lnTo>
                  <a:lnTo>
                    <a:pt x="2" y="12"/>
                  </a:lnTo>
                  <a:lnTo>
                    <a:pt x="0" y="7"/>
                  </a:lnTo>
                  <a:lnTo>
                    <a:pt x="4" y="2"/>
                  </a:lnTo>
                  <a:lnTo>
                    <a:pt x="10" y="1"/>
                  </a:lnTo>
                  <a:lnTo>
                    <a:pt x="14" y="0"/>
                  </a:lnTo>
                  <a:lnTo>
                    <a:pt x="23" y="1"/>
                  </a:lnTo>
                  <a:lnTo>
                    <a:pt x="33" y="2"/>
                  </a:lnTo>
                  <a:lnTo>
                    <a:pt x="42" y="4"/>
                  </a:lnTo>
                  <a:lnTo>
                    <a:pt x="51" y="8"/>
                  </a:lnTo>
                  <a:lnTo>
                    <a:pt x="59" y="12"/>
                  </a:lnTo>
                  <a:lnTo>
                    <a:pt x="67" y="17"/>
                  </a:lnTo>
                  <a:lnTo>
                    <a:pt x="74" y="23"/>
                  </a:lnTo>
                  <a:lnTo>
                    <a:pt x="81" y="31"/>
                  </a:lnTo>
                  <a:close/>
                </a:path>
              </a:pathLst>
            </a:custGeom>
            <a:solidFill>
              <a:srgbClr val="7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3798" name="AutoShape 1100"/>
          <p:cNvSpPr>
            <a:spLocks noChangeArrowheads="1"/>
          </p:cNvSpPr>
          <p:nvPr/>
        </p:nvSpPr>
        <p:spPr bwMode="auto">
          <a:xfrm>
            <a:off x="7620000" y="3733800"/>
            <a:ext cx="381000" cy="762000"/>
          </a:xfrm>
          <a:prstGeom prst="upDownArrow">
            <a:avLst>
              <a:gd name="adj1" fmla="val 50000"/>
              <a:gd name="adj2" fmla="val 40000"/>
            </a:avLst>
          </a:prstGeom>
          <a:solidFill>
            <a:srgbClr val="FF0000"/>
          </a:solidFill>
          <a:ln w="9525">
            <a:solidFill>
              <a:schemeClr val="tx1"/>
            </a:solidFill>
            <a:miter lim="800000"/>
            <a:headEnd type="none" w="sm" len="sm"/>
            <a:tailEnd type="none" w="sm" len="sm"/>
          </a:ln>
        </p:spPr>
        <p:txBody>
          <a:bodyPr wrap="none" anchor="ctr"/>
          <a:lstStyle/>
          <a:p>
            <a:endParaRPr lang="pt-B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Oval 14"/>
          <p:cNvSpPr>
            <a:spLocks noChangeArrowheads="1"/>
          </p:cNvSpPr>
          <p:nvPr/>
        </p:nvSpPr>
        <p:spPr bwMode="auto">
          <a:xfrm>
            <a:off x="3429000" y="762000"/>
            <a:ext cx="4267200" cy="1295400"/>
          </a:xfrm>
          <a:prstGeom prst="ellipse">
            <a:avLst/>
          </a:prstGeom>
          <a:solidFill>
            <a:schemeClr val="accent6">
              <a:lumMod val="20000"/>
              <a:lumOff val="80000"/>
            </a:schemeClr>
          </a:solidFill>
          <a:ln w="9525">
            <a:solidFill>
              <a:schemeClr val="tx1"/>
            </a:solidFill>
            <a:miter lim="800000"/>
            <a:headEnd type="none" w="sm" len="sm"/>
            <a:tailEnd type="none" w="sm" len="sm"/>
          </a:ln>
        </p:spPr>
        <p:txBody>
          <a:bodyPr wrap="none" anchor="ctr"/>
          <a:lstStyle/>
          <a:p>
            <a:pPr algn="ctr">
              <a:defRPr/>
            </a:pPr>
            <a:r>
              <a:rPr lang="en-US" sz="2000" b="1" u="sng">
                <a:solidFill>
                  <a:srgbClr val="3333FF"/>
                </a:solidFill>
                <a:latin typeface="Calibri"/>
                <a:cs typeface="Calibri"/>
              </a:rPr>
              <a:t>Influential Gaia</a:t>
            </a:r>
          </a:p>
          <a:p>
            <a:pPr algn="ctr">
              <a:defRPr/>
            </a:pPr>
            <a:r>
              <a:rPr lang="en-US" sz="2000">
                <a:solidFill>
                  <a:srgbClr val="3333FF"/>
                </a:solidFill>
                <a:latin typeface="Calibri"/>
                <a:cs typeface="Calibri"/>
              </a:rPr>
              <a:t>Life collectively has a significant</a:t>
            </a:r>
          </a:p>
          <a:p>
            <a:pPr algn="ctr">
              <a:defRPr/>
            </a:pPr>
            <a:r>
              <a:rPr lang="en-US" sz="2000">
                <a:solidFill>
                  <a:srgbClr val="3333FF"/>
                </a:solidFill>
                <a:latin typeface="Calibri"/>
                <a:cs typeface="Calibri"/>
              </a:rPr>
              <a:t>effect on earth</a:t>
            </a:r>
            <a:r>
              <a:rPr lang="ja-JP" altLang="en-US" sz="2000">
                <a:solidFill>
                  <a:srgbClr val="3333FF"/>
                </a:solidFill>
                <a:latin typeface="Calibri"/>
                <a:cs typeface="Calibri"/>
              </a:rPr>
              <a:t>’</a:t>
            </a:r>
            <a:r>
              <a:rPr lang="en-US" sz="2000">
                <a:solidFill>
                  <a:srgbClr val="3333FF"/>
                </a:solidFill>
                <a:latin typeface="Calibri"/>
                <a:cs typeface="Calibri"/>
              </a:rPr>
              <a:t>s environment</a:t>
            </a:r>
            <a:endParaRPr lang="en-US" sz="2000">
              <a:solidFill>
                <a:srgbClr val="FFFF00"/>
              </a:solidFill>
              <a:latin typeface="Calibri"/>
              <a:cs typeface="Calibri"/>
            </a:endParaRPr>
          </a:p>
        </p:txBody>
      </p:sp>
      <p:sp>
        <p:nvSpPr>
          <p:cNvPr id="57347" name="Rectangle 2"/>
          <p:cNvSpPr>
            <a:spLocks noGrp="1" noChangeArrowheads="1"/>
          </p:cNvSpPr>
          <p:nvPr>
            <p:ph type="title"/>
          </p:nvPr>
        </p:nvSpPr>
        <p:spPr>
          <a:xfrm>
            <a:off x="152400" y="1219200"/>
            <a:ext cx="3048000" cy="1600200"/>
          </a:xfrm>
          <a:solidFill>
            <a:schemeClr val="accent6">
              <a:lumMod val="20000"/>
              <a:lumOff val="80000"/>
            </a:schemeClr>
          </a:solidFill>
          <a:ln>
            <a:solidFill>
              <a:srgbClr val="FFFFFF"/>
            </a:solidFill>
            <a:miter lim="800000"/>
            <a:headEnd/>
            <a:tailEnd/>
          </a:ln>
        </p:spPr>
        <p:txBody>
          <a:bodyPr/>
          <a:lstStyle/>
          <a:p>
            <a:pPr eaLnBrk="1" hangingPunct="1">
              <a:defRPr/>
            </a:pPr>
            <a:r>
              <a:rPr lang="en-US" sz="4000">
                <a:solidFill>
                  <a:srgbClr val="000099"/>
                </a:solidFill>
                <a:latin typeface="Calibri"/>
                <a:ea typeface="Geneva" charset="0"/>
                <a:cs typeface="Calibri"/>
              </a:rPr>
              <a:t>Gaia Hypothesis</a:t>
            </a:r>
          </a:p>
        </p:txBody>
      </p:sp>
      <p:sp>
        <p:nvSpPr>
          <p:cNvPr id="57348" name="Text Box 12"/>
          <p:cNvSpPr txBox="1">
            <a:spLocks noChangeArrowheads="1"/>
          </p:cNvSpPr>
          <p:nvPr/>
        </p:nvSpPr>
        <p:spPr bwMode="auto">
          <a:xfrm>
            <a:off x="152400" y="2895600"/>
            <a:ext cx="3048000" cy="1809750"/>
          </a:xfrm>
          <a:prstGeom prst="rect">
            <a:avLst/>
          </a:prstGeom>
          <a:solidFill>
            <a:schemeClr val="accent6">
              <a:lumMod val="20000"/>
              <a:lumOff val="80000"/>
            </a:schemeClr>
          </a:solidFill>
          <a:ln w="9525">
            <a:solidFill>
              <a:srgbClr val="FFFFFF"/>
            </a:solidFill>
            <a:miter lim="800000"/>
            <a:headEnd type="none" w="sm" len="sm"/>
            <a:tailEnd type="none" w="sm" len="sm"/>
          </a:ln>
        </p:spPr>
        <p:txBody>
          <a:bodyPr>
            <a:spAutoFit/>
          </a:bodyPr>
          <a:lstStyle>
            <a:lvl1pPr eaLnBrk="0" hangingPunct="0">
              <a:defRPr sz="2400">
                <a:solidFill>
                  <a:schemeClr val="tx1"/>
                </a:solidFill>
                <a:latin typeface="Arial" charset="0"/>
                <a:ea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algn="ctr" eaLnBrk="1" hangingPunct="1">
              <a:spcBef>
                <a:spcPct val="20000"/>
              </a:spcBef>
              <a:buSzPct val="75000"/>
              <a:buFont typeface="Wingdings" charset="0"/>
              <a:buNone/>
              <a:defRPr/>
            </a:pPr>
            <a:r>
              <a:rPr lang="en-US" sz="2800">
                <a:solidFill>
                  <a:srgbClr val="000099"/>
                </a:solidFill>
                <a:latin typeface="Calibri"/>
                <a:cs typeface="Calibri"/>
              </a:rPr>
              <a:t>Goes beyond simple interactions amongst biotic and abiotic factors</a:t>
            </a:r>
            <a:endParaRPr lang="en-US" sz="2000">
              <a:solidFill>
                <a:srgbClr val="000099"/>
              </a:solidFill>
              <a:latin typeface="Calibri"/>
              <a:cs typeface="Calibri"/>
            </a:endParaRPr>
          </a:p>
        </p:txBody>
      </p:sp>
      <p:sp>
        <p:nvSpPr>
          <p:cNvPr id="57349" name="Oval 15"/>
          <p:cNvSpPr>
            <a:spLocks noChangeArrowheads="1"/>
          </p:cNvSpPr>
          <p:nvPr/>
        </p:nvSpPr>
        <p:spPr bwMode="auto">
          <a:xfrm>
            <a:off x="4724400" y="3733800"/>
            <a:ext cx="4114800" cy="1371600"/>
          </a:xfrm>
          <a:prstGeom prst="ellipse">
            <a:avLst/>
          </a:prstGeom>
          <a:solidFill>
            <a:schemeClr val="accent6">
              <a:lumMod val="20000"/>
              <a:lumOff val="80000"/>
            </a:schemeClr>
          </a:solidFill>
          <a:ln w="9525">
            <a:solidFill>
              <a:schemeClr val="tx1"/>
            </a:solidFill>
            <a:miter lim="800000"/>
            <a:headEnd type="none" w="sm" len="sm"/>
            <a:tailEnd type="none" w="sm" len="sm"/>
          </a:ln>
        </p:spPr>
        <p:txBody>
          <a:bodyPr wrap="none" anchor="ctr"/>
          <a:lstStyle/>
          <a:p>
            <a:pPr algn="ctr">
              <a:defRPr/>
            </a:pPr>
            <a:r>
              <a:rPr lang="en-US" sz="2000" b="1" u="sng">
                <a:solidFill>
                  <a:srgbClr val="000099"/>
                </a:solidFill>
                <a:latin typeface="Calibri"/>
                <a:cs typeface="Calibri"/>
              </a:rPr>
              <a:t>Coevolutionary Gaia</a:t>
            </a:r>
          </a:p>
          <a:p>
            <a:pPr algn="ctr">
              <a:defRPr/>
            </a:pPr>
            <a:r>
              <a:rPr lang="en-US" sz="2000">
                <a:solidFill>
                  <a:srgbClr val="000099"/>
                </a:solidFill>
                <a:latin typeface="Calibri"/>
                <a:cs typeface="Calibri"/>
              </a:rPr>
              <a:t>Evolution of life and Evolution of</a:t>
            </a:r>
          </a:p>
          <a:p>
            <a:pPr algn="ctr">
              <a:defRPr/>
            </a:pPr>
            <a:r>
              <a:rPr lang="en-US" sz="2000">
                <a:solidFill>
                  <a:srgbClr val="000099"/>
                </a:solidFill>
                <a:latin typeface="Calibri"/>
                <a:cs typeface="Calibri"/>
              </a:rPr>
              <a:t>its environment are intertwined</a:t>
            </a:r>
          </a:p>
        </p:txBody>
      </p:sp>
      <p:sp>
        <p:nvSpPr>
          <p:cNvPr id="57350" name="Oval 16"/>
          <p:cNvSpPr>
            <a:spLocks noChangeArrowheads="1"/>
          </p:cNvSpPr>
          <p:nvPr/>
        </p:nvSpPr>
        <p:spPr bwMode="auto">
          <a:xfrm>
            <a:off x="4267200" y="5334000"/>
            <a:ext cx="4114800" cy="1371600"/>
          </a:xfrm>
          <a:prstGeom prst="ellipse">
            <a:avLst/>
          </a:prstGeom>
          <a:solidFill>
            <a:schemeClr val="accent6">
              <a:lumMod val="20000"/>
              <a:lumOff val="80000"/>
            </a:schemeClr>
          </a:solidFill>
          <a:ln w="9525">
            <a:solidFill>
              <a:schemeClr val="tx1"/>
            </a:solidFill>
            <a:miter lim="800000"/>
            <a:headEnd type="none" w="sm" len="sm"/>
            <a:tailEnd type="none" w="sm" len="sm"/>
          </a:ln>
        </p:spPr>
        <p:txBody>
          <a:bodyPr wrap="none" anchor="ctr"/>
          <a:lstStyle/>
          <a:p>
            <a:pPr algn="ctr">
              <a:defRPr/>
            </a:pPr>
            <a:r>
              <a:rPr lang="en-US" sz="2000" b="1" u="sng">
                <a:solidFill>
                  <a:srgbClr val="540054"/>
                </a:solidFill>
                <a:latin typeface="Calibri"/>
                <a:cs typeface="Calibri"/>
              </a:rPr>
              <a:t>Geophysiological Gaia</a:t>
            </a:r>
          </a:p>
          <a:p>
            <a:pPr algn="ctr">
              <a:defRPr/>
            </a:pPr>
            <a:r>
              <a:rPr lang="en-US" sz="2000">
                <a:solidFill>
                  <a:srgbClr val="540054"/>
                </a:solidFill>
                <a:latin typeface="Calibri"/>
                <a:cs typeface="Calibri"/>
              </a:rPr>
              <a:t>Biosphere can be modeled as a</a:t>
            </a:r>
          </a:p>
          <a:p>
            <a:pPr algn="ctr">
              <a:defRPr/>
            </a:pPr>
            <a:r>
              <a:rPr lang="en-US" sz="2000">
                <a:solidFill>
                  <a:srgbClr val="540054"/>
                </a:solidFill>
                <a:latin typeface="Calibri"/>
                <a:cs typeface="Calibri"/>
              </a:rPr>
              <a:t>single giant organism</a:t>
            </a:r>
          </a:p>
        </p:txBody>
      </p:sp>
      <p:sp>
        <p:nvSpPr>
          <p:cNvPr id="57351" name="Oval 17"/>
          <p:cNvSpPr>
            <a:spLocks noChangeArrowheads="1"/>
          </p:cNvSpPr>
          <p:nvPr/>
        </p:nvSpPr>
        <p:spPr bwMode="auto">
          <a:xfrm>
            <a:off x="4191000" y="2209800"/>
            <a:ext cx="4267200" cy="1295400"/>
          </a:xfrm>
          <a:prstGeom prst="ellipse">
            <a:avLst/>
          </a:prstGeom>
          <a:solidFill>
            <a:schemeClr val="accent6">
              <a:lumMod val="20000"/>
              <a:lumOff val="80000"/>
            </a:schemeClr>
          </a:solidFill>
          <a:ln w="9525">
            <a:solidFill>
              <a:schemeClr val="tx1"/>
            </a:solidFill>
            <a:miter lim="800000"/>
            <a:headEnd type="none" w="sm" len="sm"/>
            <a:tailEnd type="none" w="sm" len="sm"/>
          </a:ln>
        </p:spPr>
        <p:txBody>
          <a:bodyPr wrap="none" anchor="ctr"/>
          <a:lstStyle/>
          <a:p>
            <a:pPr algn="ctr">
              <a:defRPr/>
            </a:pPr>
            <a:r>
              <a:rPr lang="en-US" sz="2000" b="1" u="sng">
                <a:solidFill>
                  <a:srgbClr val="3333FF"/>
                </a:solidFill>
                <a:latin typeface="Calibri"/>
                <a:cs typeface="Calibri"/>
              </a:rPr>
              <a:t>Homeostatic Gaia</a:t>
            </a:r>
          </a:p>
          <a:p>
            <a:pPr algn="ctr">
              <a:defRPr/>
            </a:pPr>
            <a:r>
              <a:rPr lang="en-US" sz="2000">
                <a:solidFill>
                  <a:srgbClr val="3333FF"/>
                </a:solidFill>
                <a:latin typeface="Calibri"/>
                <a:cs typeface="Calibri"/>
              </a:rPr>
              <a:t>Atmosphere-Biosphere interactions are</a:t>
            </a:r>
          </a:p>
          <a:p>
            <a:pPr algn="ctr">
              <a:defRPr/>
            </a:pPr>
            <a:r>
              <a:rPr lang="en-US" sz="2000">
                <a:solidFill>
                  <a:srgbClr val="3333FF"/>
                </a:solidFill>
                <a:latin typeface="Calibri"/>
                <a:cs typeface="Calibri"/>
              </a:rPr>
              <a:t>Dominated by negative feedback</a:t>
            </a:r>
            <a:endParaRPr lang="en-US" sz="2000">
              <a:solidFill>
                <a:srgbClr val="FFFF00"/>
              </a:solidFill>
              <a:latin typeface="Calibri"/>
              <a:cs typeface="Calibri"/>
            </a:endParaRPr>
          </a:p>
        </p:txBody>
      </p:sp>
      <p:sp>
        <p:nvSpPr>
          <p:cNvPr id="57352" name="Oval 18"/>
          <p:cNvSpPr>
            <a:spLocks noChangeArrowheads="1"/>
          </p:cNvSpPr>
          <p:nvPr/>
        </p:nvSpPr>
        <p:spPr bwMode="auto">
          <a:xfrm>
            <a:off x="76200" y="5181600"/>
            <a:ext cx="4114800" cy="1371600"/>
          </a:xfrm>
          <a:prstGeom prst="ellipse">
            <a:avLst/>
          </a:prstGeom>
          <a:solidFill>
            <a:schemeClr val="accent6">
              <a:lumMod val="20000"/>
              <a:lumOff val="80000"/>
            </a:schemeClr>
          </a:solidFill>
          <a:ln w="9525">
            <a:solidFill>
              <a:schemeClr val="tx1"/>
            </a:solidFill>
            <a:miter lim="800000"/>
            <a:headEnd type="none" w="sm" len="sm"/>
            <a:tailEnd type="none" w="sm" len="sm"/>
          </a:ln>
        </p:spPr>
        <p:txBody>
          <a:bodyPr wrap="none" anchor="ctr"/>
          <a:lstStyle/>
          <a:p>
            <a:pPr algn="ctr">
              <a:defRPr/>
            </a:pPr>
            <a:r>
              <a:rPr lang="en-US" sz="2000" b="1" u="sng">
                <a:solidFill>
                  <a:srgbClr val="DC0000"/>
                </a:solidFill>
                <a:latin typeface="Calibri"/>
                <a:cs typeface="Calibri"/>
              </a:rPr>
              <a:t>Optimizing Gaia</a:t>
            </a:r>
          </a:p>
          <a:p>
            <a:pPr algn="ctr">
              <a:defRPr/>
            </a:pPr>
            <a:r>
              <a:rPr lang="en-US" sz="2000">
                <a:solidFill>
                  <a:srgbClr val="DC0000"/>
                </a:solidFill>
                <a:latin typeface="Calibri"/>
                <a:cs typeface="Calibri"/>
              </a:rPr>
              <a:t>Life optimizes the abiotic environment</a:t>
            </a:r>
          </a:p>
          <a:p>
            <a:pPr algn="ctr">
              <a:defRPr/>
            </a:pPr>
            <a:r>
              <a:rPr lang="en-US" sz="2000">
                <a:solidFill>
                  <a:srgbClr val="DC0000"/>
                </a:solidFill>
                <a:latin typeface="Calibri"/>
                <a:cs typeface="Calibri"/>
              </a:rPr>
              <a:t>to best meet biosphere</a:t>
            </a:r>
            <a:r>
              <a:rPr lang="ja-JP" altLang="en-US" sz="2000">
                <a:solidFill>
                  <a:srgbClr val="DC0000"/>
                </a:solidFill>
                <a:latin typeface="Calibri"/>
                <a:cs typeface="Calibri"/>
              </a:rPr>
              <a:t>’</a:t>
            </a:r>
            <a:r>
              <a:rPr lang="en-US" sz="2000">
                <a:solidFill>
                  <a:srgbClr val="DC0000"/>
                </a:solidFill>
                <a:latin typeface="Calibri"/>
                <a:cs typeface="Calibri"/>
              </a:rPr>
              <a:t>s needs</a:t>
            </a:r>
          </a:p>
        </p:txBody>
      </p:sp>
      <p:sp>
        <p:nvSpPr>
          <p:cNvPr id="34824" name="Line 19"/>
          <p:cNvSpPr>
            <a:spLocks noChangeShapeType="1"/>
          </p:cNvSpPr>
          <p:nvPr/>
        </p:nvSpPr>
        <p:spPr bwMode="auto">
          <a:xfrm flipV="1">
            <a:off x="3200400" y="1752600"/>
            <a:ext cx="533400" cy="228600"/>
          </a:xfrm>
          <a:prstGeom prst="line">
            <a:avLst/>
          </a:prstGeom>
          <a:noFill/>
          <a:ln w="57150">
            <a:solidFill>
              <a:schemeClr val="tx1"/>
            </a:solidFill>
            <a:miter lim="800000"/>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34825" name="Line 20"/>
          <p:cNvSpPr>
            <a:spLocks noChangeShapeType="1"/>
          </p:cNvSpPr>
          <p:nvPr/>
        </p:nvSpPr>
        <p:spPr bwMode="auto">
          <a:xfrm>
            <a:off x="3200400" y="2438400"/>
            <a:ext cx="1066800" cy="228600"/>
          </a:xfrm>
          <a:prstGeom prst="line">
            <a:avLst/>
          </a:prstGeom>
          <a:noFill/>
          <a:ln w="57150">
            <a:solidFill>
              <a:schemeClr val="tx1"/>
            </a:solidFill>
            <a:miter lim="800000"/>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34826" name="Line 21"/>
          <p:cNvSpPr>
            <a:spLocks noChangeShapeType="1"/>
          </p:cNvSpPr>
          <p:nvPr/>
        </p:nvSpPr>
        <p:spPr bwMode="auto">
          <a:xfrm>
            <a:off x="3200400" y="3200400"/>
            <a:ext cx="1676400" cy="990600"/>
          </a:xfrm>
          <a:prstGeom prst="line">
            <a:avLst/>
          </a:prstGeom>
          <a:noFill/>
          <a:ln w="57150">
            <a:solidFill>
              <a:schemeClr val="tx1"/>
            </a:solidFill>
            <a:miter lim="800000"/>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34827" name="Line 23"/>
          <p:cNvSpPr>
            <a:spLocks noChangeShapeType="1"/>
          </p:cNvSpPr>
          <p:nvPr/>
        </p:nvSpPr>
        <p:spPr bwMode="auto">
          <a:xfrm>
            <a:off x="3124200" y="3962400"/>
            <a:ext cx="1981200" cy="1524000"/>
          </a:xfrm>
          <a:prstGeom prst="line">
            <a:avLst/>
          </a:prstGeom>
          <a:noFill/>
          <a:ln w="57150">
            <a:solidFill>
              <a:schemeClr val="tx1"/>
            </a:solidFill>
            <a:miter lim="800000"/>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34828" name="Line 24"/>
          <p:cNvSpPr>
            <a:spLocks noChangeShapeType="1"/>
          </p:cNvSpPr>
          <p:nvPr/>
        </p:nvSpPr>
        <p:spPr bwMode="auto">
          <a:xfrm>
            <a:off x="1981200" y="4648200"/>
            <a:ext cx="304800" cy="533400"/>
          </a:xfrm>
          <a:prstGeom prst="line">
            <a:avLst/>
          </a:prstGeom>
          <a:noFill/>
          <a:ln w="57150">
            <a:solidFill>
              <a:schemeClr val="tx1"/>
            </a:solidFill>
            <a:miter lim="800000"/>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a:latin typeface="Calibri" charset="0"/>
                <a:ea typeface="Geneva" charset="0"/>
                <a:cs typeface="DejaVu Sans" charset="0"/>
              </a:rPr>
              <a:t>Example: ATMOSPHERE </a:t>
            </a:r>
          </a:p>
        </p:txBody>
      </p:sp>
      <p:sp>
        <p:nvSpPr>
          <p:cNvPr id="416771" name="Rectangle 3"/>
          <p:cNvSpPr>
            <a:spLocks noGrp="1" noChangeArrowheads="1"/>
          </p:cNvSpPr>
          <p:nvPr>
            <p:ph type="body" idx="1"/>
          </p:nvPr>
        </p:nvSpPr>
        <p:spPr/>
        <p:txBody>
          <a:bodyPr/>
          <a:lstStyle/>
          <a:p>
            <a:pPr eaLnBrk="1" hangingPunct="1"/>
            <a:r>
              <a:rPr lang="en-US">
                <a:latin typeface="Calibri" charset="0"/>
              </a:rPr>
              <a:t>"Life, or the biosphere, regulates or maintains the climate and the atmospheric composition at an optimum for itself.</a:t>
            </a:r>
            <a:r>
              <a:rPr lang="ja-JP" altLang="en-US">
                <a:latin typeface="Calibri" charset="0"/>
              </a:rPr>
              <a:t>“</a:t>
            </a:r>
            <a:endParaRPr lang="en-US" altLang="ja-JP">
              <a:latin typeface="Calibri" charset="0"/>
            </a:endParaRPr>
          </a:p>
          <a:p>
            <a:pPr eaLnBrk="1" hangingPunct="1"/>
            <a:r>
              <a:rPr lang="en-US">
                <a:latin typeface="Calibri" charset="0"/>
              </a:rPr>
              <a:t>Loveland states that our atmosphere can be considered to be </a:t>
            </a:r>
            <a:r>
              <a:rPr lang="ja-JP" altLang="en-US">
                <a:latin typeface="Calibri" charset="0"/>
              </a:rPr>
              <a:t>“</a:t>
            </a:r>
            <a:r>
              <a:rPr lang="en-US" altLang="ja-JP">
                <a:latin typeface="Calibri" charset="0"/>
              </a:rPr>
              <a:t>like the fur of a cat and shell of a snail, not living but made by living cells so as to protect them against the environment</a:t>
            </a:r>
            <a:r>
              <a:rPr lang="en-US">
                <a:latin typeface="Calibri" charset="0"/>
              </a:rPr>
              <a:t>”</a:t>
            </a:r>
            <a:r>
              <a:rPr lang="en-US" altLang="ja-JP">
                <a:latin typeface="Calibri" charset="0"/>
              </a:rPr>
              <a:t>.</a:t>
            </a:r>
            <a:endParaRPr lang="en-US">
              <a:latin typeface="Calibri"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6771">
                                            <p:txEl>
                                              <p:pRg st="0" end="0"/>
                                            </p:txEl>
                                          </p:spTgt>
                                        </p:tgtEl>
                                        <p:attrNameLst>
                                          <p:attrName>style.visibility</p:attrName>
                                        </p:attrNameLst>
                                      </p:cBhvr>
                                      <p:to>
                                        <p:strVal val="visible"/>
                                      </p:to>
                                    </p:set>
                                    <p:animEffect transition="in" filter="blinds(horizontal)">
                                      <p:cBhvr>
                                        <p:cTn id="7" dur="500"/>
                                        <p:tgtEl>
                                          <p:spTgt spid="416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6771">
                                            <p:txEl>
                                              <p:pRg st="1" end="1"/>
                                            </p:txEl>
                                          </p:spTgt>
                                        </p:tgtEl>
                                        <p:attrNameLst>
                                          <p:attrName>style.visibility</p:attrName>
                                        </p:attrNameLst>
                                      </p:cBhvr>
                                      <p:to>
                                        <p:strVal val="visible"/>
                                      </p:to>
                                    </p:set>
                                    <p:animEffect transition="in" filter="blinds(horizontal)">
                                      <p:cBhvr>
                                        <p:cTn id="12" dur="500"/>
                                        <p:tgtEl>
                                          <p:spTgt spid="4167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10;box 02-02.jpg                                                  000239BESystemfolder                   B6232C0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425450"/>
            <a:ext cx="6999287" cy="600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z="3600">
                <a:latin typeface="Calibri" charset="0"/>
                <a:ea typeface="DejaVu Sans" charset="0"/>
              </a:rPr>
              <a:t>What is Albedo?</a:t>
            </a:r>
          </a:p>
        </p:txBody>
      </p:sp>
      <p:sp>
        <p:nvSpPr>
          <p:cNvPr id="3" name="Content Placeholder 2"/>
          <p:cNvSpPr>
            <a:spLocks noGrp="1"/>
          </p:cNvSpPr>
          <p:nvPr>
            <p:ph idx="1"/>
          </p:nvPr>
        </p:nvSpPr>
        <p:spPr>
          <a:xfrm>
            <a:off x="639763" y="1293813"/>
            <a:ext cx="8229600" cy="4724400"/>
          </a:xfrm>
        </p:spPr>
        <p:txBody>
          <a:bodyPr/>
          <a:lstStyle/>
          <a:p>
            <a:pPr marL="0" indent="0">
              <a:buFont typeface="Wingdings" charset="0"/>
              <a:buNone/>
              <a:defRPr/>
            </a:pPr>
            <a:r>
              <a:rPr lang="en-US" dirty="0">
                <a:solidFill>
                  <a:schemeClr val="bg2"/>
                </a:solidFill>
                <a:effectLst>
                  <a:outerShdw blurRad="38100" dist="38100" dir="2700000" algn="tl">
                    <a:srgbClr val="DDDDDD"/>
                  </a:outerShdw>
                </a:effectLst>
                <a:latin typeface="Calibri"/>
                <a:cs typeface="Calibri"/>
              </a:rPr>
              <a:t>The fraction of sunlight that is reflected back out to space.</a:t>
            </a:r>
          </a:p>
          <a:p>
            <a:pPr lvl="1">
              <a:defRPr/>
            </a:pPr>
            <a:endParaRPr lang="en-US" dirty="0">
              <a:effectLst>
                <a:outerShdw blurRad="38100" dist="38100" dir="2700000" algn="tl">
                  <a:srgbClr val="DDDDDD"/>
                </a:outerShdw>
              </a:effectLst>
              <a:latin typeface="Calibri"/>
              <a:ea typeface="ＭＳ Ｐゴシック" charset="0"/>
              <a:cs typeface="Calibri"/>
            </a:endParaRPr>
          </a:p>
        </p:txBody>
      </p:sp>
      <p:pic>
        <p:nvPicPr>
          <p:cNvPr id="3789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5225" y="2405063"/>
            <a:ext cx="6858000"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Box 6"/>
          <p:cNvSpPr txBox="1">
            <a:spLocks noChangeArrowheads="1"/>
          </p:cNvSpPr>
          <p:nvPr/>
        </p:nvSpPr>
        <p:spPr bwMode="auto">
          <a:xfrm>
            <a:off x="515938" y="6427788"/>
            <a:ext cx="41957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r>
              <a:rPr lang="en-US" sz="1100">
                <a:cs typeface="ＭＳ Ｐゴシック" charset="0"/>
              </a:rPr>
              <a:t>Earth</a:t>
            </a:r>
            <a:r>
              <a:rPr lang="ja-JP" altLang="en-US" sz="1100">
                <a:cs typeface="ＭＳ Ｐゴシック" charset="0"/>
              </a:rPr>
              <a:t>’</a:t>
            </a:r>
            <a:r>
              <a:rPr lang="en-US" altLang="ja-JP" sz="1100">
                <a:cs typeface="ＭＳ Ｐゴシック" charset="0"/>
              </a:rPr>
              <a:t>s average albedo for March 2005</a:t>
            </a:r>
          </a:p>
          <a:p>
            <a:pPr eaLnBrk="1" hangingPunct="1"/>
            <a:r>
              <a:rPr lang="en-US" sz="1100">
                <a:cs typeface="ＭＳ Ｐゴシック" charset="0"/>
              </a:rPr>
              <a:t>NASA image http://visibleearth.nasa.gov/view_rec.php?id=17177</a:t>
            </a:r>
          </a:p>
        </p:txBody>
      </p:sp>
      <p:pic>
        <p:nvPicPr>
          <p:cNvPr id="37893" name="Picture 7" descr="PPT_SeminarLogoRepla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7063" y="6429375"/>
            <a:ext cx="1862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figure 02-08.jpg                                               000239BESystemfolder                   B6232C0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925" y="1668463"/>
            <a:ext cx="7670800" cy="382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Dais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725" y="1708150"/>
            <a:ext cx="5972175" cy="44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Text Box 3"/>
          <p:cNvSpPr txBox="1">
            <a:spLocks noChangeArrowheads="1"/>
          </p:cNvSpPr>
          <p:nvPr/>
        </p:nvSpPr>
        <p:spPr bwMode="auto">
          <a:xfrm>
            <a:off x="3182938" y="512763"/>
            <a:ext cx="2825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r>
              <a:rPr lang="en-US" sz="3600" b="1"/>
              <a:t>Daisy World</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4" descr="FG02_TB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765175"/>
            <a:ext cx="8991600" cy="5383213"/>
          </a:xfrm>
        </p:spPr>
      </p:pic>
      <p:sp>
        <p:nvSpPr>
          <p:cNvPr id="40962" name="Rectangle 4"/>
          <p:cNvSpPr>
            <a:spLocks noChangeArrowheads="1"/>
          </p:cNvSpPr>
          <p:nvPr/>
        </p:nvSpPr>
        <p:spPr bwMode="auto">
          <a:xfrm>
            <a:off x="6142038" y="6488113"/>
            <a:ext cx="2935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800">
                <a:latin typeface="Calibri" charset="0"/>
                <a:cs typeface="Calibri" charset="0"/>
              </a:rPr>
              <a:t> source: Youmin Tang (UNBC)</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150" y="341313"/>
            <a:ext cx="8682038" cy="1417637"/>
          </a:xfrm>
        </p:spPr>
        <p:txBody>
          <a:bodyPr/>
          <a:lstStyle/>
          <a:p>
            <a:pPr>
              <a:defRPr/>
            </a:pPr>
            <a:r>
              <a:rPr lang="en-US" sz="3600" dirty="0">
                <a:effectLst>
                  <a:outerShdw blurRad="38100" dist="38100" dir="2700000" algn="tl">
                    <a:srgbClr val="DDDDDD"/>
                  </a:outerShdw>
                </a:effectLst>
                <a:latin typeface="Calibri"/>
                <a:cs typeface="Calibri"/>
              </a:rPr>
              <a:t>Why is albedo higher at the poles</a:t>
            </a:r>
            <a:br>
              <a:rPr lang="en-US" sz="3600" dirty="0">
                <a:effectLst>
                  <a:outerShdw blurRad="38100" dist="38100" dir="2700000" algn="tl">
                    <a:srgbClr val="DDDDDD"/>
                  </a:outerShdw>
                </a:effectLst>
                <a:latin typeface="Calibri"/>
                <a:cs typeface="Calibri"/>
              </a:rPr>
            </a:br>
            <a:r>
              <a:rPr lang="en-US" sz="3600" dirty="0">
                <a:effectLst>
                  <a:outerShdw blurRad="38100" dist="38100" dir="2700000" algn="tl">
                    <a:srgbClr val="DDDDDD"/>
                  </a:outerShdw>
                </a:effectLst>
                <a:latin typeface="Calibri"/>
                <a:cs typeface="Calibri"/>
              </a:rPr>
              <a:t>and lower at the equator?</a:t>
            </a:r>
          </a:p>
        </p:txBody>
      </p:sp>
      <p:sp>
        <p:nvSpPr>
          <p:cNvPr id="41986" name="Content Placeholder 2"/>
          <p:cNvSpPr>
            <a:spLocks noGrp="1"/>
          </p:cNvSpPr>
          <p:nvPr>
            <p:ph idx="1"/>
          </p:nvPr>
        </p:nvSpPr>
        <p:spPr>
          <a:xfrm>
            <a:off x="3765550" y="2054225"/>
            <a:ext cx="5057775" cy="4464050"/>
          </a:xfrm>
        </p:spPr>
        <p:txBody>
          <a:bodyPr/>
          <a:lstStyle/>
          <a:p>
            <a:pPr marL="463550" indent="-457200">
              <a:spcAft>
                <a:spcPts val="2400"/>
              </a:spcAft>
              <a:buFont typeface="Wingdings 2" charset="0"/>
              <a:buNone/>
            </a:pPr>
            <a:r>
              <a:rPr lang="en-US" b="1">
                <a:solidFill>
                  <a:schemeClr val="bg2"/>
                </a:solidFill>
                <a:latin typeface="Book Antiqua" charset="0"/>
                <a:cs typeface="ＭＳ Ｐゴシック" charset="0"/>
              </a:rPr>
              <a:t>Choose the correct answer:</a:t>
            </a:r>
          </a:p>
          <a:p>
            <a:pPr marL="806450" lvl="1" indent="-457200">
              <a:spcAft>
                <a:spcPts val="2400"/>
              </a:spcAft>
              <a:buFont typeface="Book Antiqua" charset="0"/>
              <a:buAutoNum type="alphaUcPeriod"/>
            </a:pPr>
            <a:r>
              <a:rPr lang="en-US" b="1">
                <a:solidFill>
                  <a:schemeClr val="bg2"/>
                </a:solidFill>
                <a:latin typeface="Book Antiqua" charset="0"/>
                <a:cs typeface="ＭＳ Ｐゴシック" charset="0"/>
              </a:rPr>
              <a:t>Because more sunlight hits at the equator than the poles.</a:t>
            </a:r>
          </a:p>
          <a:p>
            <a:pPr marL="806450" lvl="1" indent="-457200">
              <a:spcAft>
                <a:spcPts val="3000"/>
              </a:spcAft>
              <a:buFont typeface="Book Antiqua" charset="0"/>
              <a:buAutoNum type="alphaUcPeriod"/>
            </a:pPr>
            <a:r>
              <a:rPr lang="en-US" b="1">
                <a:solidFill>
                  <a:schemeClr val="bg2"/>
                </a:solidFill>
                <a:latin typeface="Book Antiqua" charset="0"/>
                <a:cs typeface="ＭＳ Ｐゴシック" charset="0"/>
              </a:rPr>
              <a:t>Because snow and ice at the poles reflects more sunlight.</a:t>
            </a:r>
          </a:p>
          <a:p>
            <a:pPr marL="806450" lvl="1" indent="-457200">
              <a:spcAft>
                <a:spcPts val="1200"/>
              </a:spcAft>
              <a:buFont typeface="Book Antiqua" charset="0"/>
              <a:buAutoNum type="alphaUcPeriod"/>
            </a:pPr>
            <a:r>
              <a:rPr lang="en-US" b="1">
                <a:solidFill>
                  <a:schemeClr val="bg2"/>
                </a:solidFill>
                <a:latin typeface="Book Antiqua" charset="0"/>
                <a:cs typeface="ＭＳ Ｐゴシック" charset="0"/>
              </a:rPr>
              <a:t>Because higher temperatures at the equator allow the atmosphere to hold energy.</a:t>
            </a:r>
          </a:p>
          <a:p>
            <a:pPr marL="806450" lvl="1" indent="-457200">
              <a:spcAft>
                <a:spcPts val="1200"/>
              </a:spcAft>
              <a:buFont typeface="Book Antiqua" charset="0"/>
              <a:buAutoNum type="alphaUcPeriod"/>
            </a:pPr>
            <a:endParaRPr lang="en-US" b="1">
              <a:solidFill>
                <a:schemeClr val="bg2"/>
              </a:solidFill>
              <a:latin typeface="Book Antiqua" charset="0"/>
              <a:cs typeface="ＭＳ Ｐゴシック" charset="0"/>
            </a:endParaRPr>
          </a:p>
        </p:txBody>
      </p:sp>
      <p:sp>
        <p:nvSpPr>
          <p:cNvPr id="41987" name="TextBox 9"/>
          <p:cNvSpPr txBox="1">
            <a:spLocks noChangeArrowheads="1"/>
          </p:cNvSpPr>
          <p:nvPr/>
        </p:nvSpPr>
        <p:spPr bwMode="auto">
          <a:xfrm>
            <a:off x="292100" y="2427288"/>
            <a:ext cx="658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r>
              <a:rPr lang="en-US" sz="1800">
                <a:cs typeface="ＭＳ Ｐゴシック" charset="0"/>
              </a:rPr>
              <a:t>High</a:t>
            </a:r>
          </a:p>
        </p:txBody>
      </p:sp>
      <p:sp>
        <p:nvSpPr>
          <p:cNvPr id="41988" name="TextBox 10"/>
          <p:cNvSpPr txBox="1">
            <a:spLocks noChangeArrowheads="1"/>
          </p:cNvSpPr>
          <p:nvPr/>
        </p:nvSpPr>
        <p:spPr bwMode="auto">
          <a:xfrm>
            <a:off x="398463" y="3798888"/>
            <a:ext cx="6207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r>
              <a:rPr lang="en-US" sz="1800">
                <a:cs typeface="ＭＳ Ｐゴシック" charset="0"/>
              </a:rPr>
              <a:t>Low</a:t>
            </a:r>
          </a:p>
        </p:txBody>
      </p:sp>
      <p:sp>
        <p:nvSpPr>
          <p:cNvPr id="41989" name="TextBox 11"/>
          <p:cNvSpPr txBox="1">
            <a:spLocks noChangeArrowheads="1"/>
          </p:cNvSpPr>
          <p:nvPr/>
        </p:nvSpPr>
        <p:spPr bwMode="auto">
          <a:xfrm>
            <a:off x="444500" y="5334000"/>
            <a:ext cx="658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r>
              <a:rPr lang="en-US" sz="1800">
                <a:cs typeface="ＭＳ Ｐゴシック" charset="0"/>
              </a:rPr>
              <a:t>High</a:t>
            </a:r>
          </a:p>
        </p:txBody>
      </p:sp>
      <p:pic>
        <p:nvPicPr>
          <p:cNvPr id="41990" name="Picture 8" descr="Untitle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0" y="2336800"/>
            <a:ext cx="2335213"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7" descr="PPT_SeminarLogoRepl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7063" y="6264275"/>
            <a:ext cx="1862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figure 02-05.jpg                                               000239BESystemfolder                   B6232C0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038" y="657225"/>
            <a:ext cx="6797675" cy="609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descr="table 02-01.jpg                                                000239BESystemfolder                   B6232C0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8" y="465138"/>
            <a:ext cx="5303837" cy="592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4075" y="241300"/>
            <a:ext cx="5657850" cy="1106488"/>
          </a:xfrm>
        </p:spPr>
        <p:txBody>
          <a:bodyPr/>
          <a:lstStyle/>
          <a:p>
            <a:pPr eaLnBrk="1" hangingPunct="1">
              <a:defRPr/>
            </a:pPr>
            <a:r>
              <a:rPr lang="en-US" sz="3600" dirty="0" err="1" smtClean="0">
                <a:effectLst>
                  <a:outerShdw blurRad="38100" dist="38100" dir="2700000" algn="tl">
                    <a:srgbClr val="DDDDDD"/>
                  </a:outerShdw>
                </a:effectLst>
                <a:latin typeface="Calibri" charset="0"/>
                <a:ea typeface="Geneva" charset="0"/>
                <a:cs typeface="DejaVu Sans" charset="0"/>
              </a:rPr>
              <a:t>Daisyworld</a:t>
            </a:r>
            <a:endParaRPr lang="en-US" sz="3600" dirty="0">
              <a:effectLst>
                <a:outerShdw blurRad="38100" dist="38100" dir="2700000" algn="tl">
                  <a:srgbClr val="DDDDDD"/>
                </a:outerShdw>
              </a:effectLst>
              <a:latin typeface="Calibri" charset="0"/>
              <a:ea typeface="Geneva" charset="0"/>
              <a:cs typeface="DejaVu Sans" charset="0"/>
            </a:endParaRPr>
          </a:p>
        </p:txBody>
      </p:sp>
      <p:sp>
        <p:nvSpPr>
          <p:cNvPr id="3" name="Content Placeholder 2"/>
          <p:cNvSpPr>
            <a:spLocks noGrp="1"/>
          </p:cNvSpPr>
          <p:nvPr>
            <p:ph idx="1"/>
          </p:nvPr>
        </p:nvSpPr>
        <p:spPr>
          <a:xfrm>
            <a:off x="4137025" y="1443038"/>
            <a:ext cx="5068888" cy="3105150"/>
          </a:xfrm>
        </p:spPr>
        <p:txBody>
          <a:bodyPr/>
          <a:lstStyle/>
          <a:p>
            <a:pPr marL="0" indent="0" eaLnBrk="1" hangingPunct="1">
              <a:lnSpc>
                <a:spcPct val="90000"/>
              </a:lnSpc>
              <a:buFont typeface="Wingdings" charset="0"/>
              <a:buNone/>
              <a:defRPr/>
            </a:pPr>
            <a:r>
              <a:rPr lang="en-US" sz="2400" dirty="0" smtClean="0">
                <a:effectLst>
                  <a:outerShdw blurRad="38100" dist="38100" dir="2700000" algn="tl">
                    <a:srgbClr val="DDDDDD"/>
                  </a:outerShdw>
                </a:effectLst>
                <a:latin typeface="Calibri" charset="0"/>
                <a:cs typeface="+mn-cs"/>
              </a:rPr>
              <a:t>A planet </a:t>
            </a:r>
            <a:r>
              <a:rPr lang="en-US" sz="2400" dirty="0">
                <a:effectLst>
                  <a:outerShdw blurRad="38100" dist="38100" dir="2700000" algn="tl">
                    <a:srgbClr val="DDDDDD"/>
                  </a:outerShdw>
                </a:effectLst>
                <a:latin typeface="Calibri" charset="0"/>
                <a:cs typeface="+mn-cs"/>
              </a:rPr>
              <a:t>with dark soil, white daisies, and a sun shining on </a:t>
            </a:r>
            <a:r>
              <a:rPr lang="en-US" sz="2400" dirty="0" smtClean="0">
                <a:effectLst>
                  <a:outerShdw blurRad="38100" dist="38100" dir="2700000" algn="tl">
                    <a:srgbClr val="DDDDDD"/>
                  </a:outerShdw>
                </a:effectLst>
                <a:latin typeface="Calibri" charset="0"/>
                <a:cs typeface="+mn-cs"/>
              </a:rPr>
              <a:t>it.</a:t>
            </a:r>
          </a:p>
          <a:p>
            <a:pPr marL="0" indent="0" eaLnBrk="1" hangingPunct="1">
              <a:lnSpc>
                <a:spcPct val="90000"/>
              </a:lnSpc>
              <a:buFont typeface="Wingdings" charset="0"/>
              <a:buNone/>
              <a:defRPr/>
            </a:pPr>
            <a:r>
              <a:rPr lang="en-US" sz="2400" dirty="0" smtClean="0">
                <a:effectLst>
                  <a:outerShdw blurRad="38100" dist="38100" dir="2700000" algn="tl">
                    <a:srgbClr val="DDDDDD"/>
                  </a:outerShdw>
                </a:effectLst>
                <a:latin typeface="Calibri" charset="0"/>
                <a:cs typeface="+mn-cs"/>
              </a:rPr>
              <a:t>The </a:t>
            </a:r>
            <a:r>
              <a:rPr lang="en-US" sz="2400" dirty="0">
                <a:effectLst>
                  <a:outerShdw blurRad="38100" dist="38100" dir="2700000" algn="tl">
                    <a:srgbClr val="DDDDDD"/>
                  </a:outerShdw>
                </a:effectLst>
                <a:latin typeface="Calibri" charset="0"/>
                <a:cs typeface="+mn-cs"/>
              </a:rPr>
              <a:t>dark soil </a:t>
            </a:r>
            <a:r>
              <a:rPr lang="en-US" sz="2400" dirty="0" smtClean="0">
                <a:effectLst>
                  <a:outerShdw blurRad="38100" dist="38100" dir="2700000" algn="tl">
                    <a:srgbClr val="DDDDDD"/>
                  </a:outerShdw>
                </a:effectLst>
                <a:latin typeface="Calibri" charset="0"/>
                <a:cs typeface="+mn-cs"/>
              </a:rPr>
              <a:t>has </a:t>
            </a:r>
            <a:r>
              <a:rPr lang="en-US" sz="2400" dirty="0">
                <a:effectLst>
                  <a:outerShdw blurRad="38100" dist="38100" dir="2700000" algn="tl">
                    <a:srgbClr val="DDDDDD"/>
                  </a:outerShdw>
                </a:effectLst>
                <a:latin typeface="Calibri" charset="0"/>
                <a:cs typeface="+mn-cs"/>
              </a:rPr>
              <a:t>low albedo – </a:t>
            </a:r>
            <a:r>
              <a:rPr lang="en-US" sz="2400" dirty="0" smtClean="0">
                <a:effectLst>
                  <a:outerShdw blurRad="38100" dist="38100" dir="2700000" algn="tl">
                    <a:srgbClr val="DDDDDD"/>
                  </a:outerShdw>
                </a:effectLst>
                <a:latin typeface="Calibri" charset="0"/>
                <a:cs typeface="+mn-cs"/>
              </a:rPr>
              <a:t>it absorbs </a:t>
            </a:r>
            <a:r>
              <a:rPr lang="en-US" sz="2400" dirty="0">
                <a:effectLst>
                  <a:outerShdw blurRad="38100" dist="38100" dir="2700000" algn="tl">
                    <a:srgbClr val="DDDDDD"/>
                  </a:outerShdw>
                </a:effectLst>
                <a:latin typeface="Calibri" charset="0"/>
                <a:cs typeface="+mn-cs"/>
              </a:rPr>
              <a:t>solar energy, warming the </a:t>
            </a:r>
            <a:r>
              <a:rPr lang="en-US" sz="2400" dirty="0" smtClean="0">
                <a:effectLst>
                  <a:outerShdw blurRad="38100" dist="38100" dir="2700000" algn="tl">
                    <a:srgbClr val="DDDDDD"/>
                  </a:outerShdw>
                </a:effectLst>
                <a:latin typeface="Calibri" charset="0"/>
                <a:cs typeface="+mn-cs"/>
              </a:rPr>
              <a:t>planet.</a:t>
            </a:r>
          </a:p>
          <a:p>
            <a:pPr marL="0" indent="0" eaLnBrk="1" hangingPunct="1">
              <a:lnSpc>
                <a:spcPct val="90000"/>
              </a:lnSpc>
              <a:buFont typeface="Wingdings" charset="0"/>
              <a:buNone/>
              <a:defRPr/>
            </a:pPr>
            <a:r>
              <a:rPr lang="en-US" sz="2400" dirty="0" smtClean="0">
                <a:effectLst>
                  <a:outerShdw blurRad="38100" dist="38100" dir="2700000" algn="tl">
                    <a:srgbClr val="DDDDDD"/>
                  </a:outerShdw>
                </a:effectLst>
                <a:latin typeface="Calibri" charset="0"/>
                <a:cs typeface="+mn-cs"/>
              </a:rPr>
              <a:t>The </a:t>
            </a:r>
            <a:r>
              <a:rPr lang="en-US" sz="2400" dirty="0">
                <a:effectLst>
                  <a:outerShdw blurRad="38100" dist="38100" dir="2700000" algn="tl">
                    <a:srgbClr val="DDDDDD"/>
                  </a:outerShdw>
                </a:effectLst>
                <a:latin typeface="Calibri" charset="0"/>
                <a:cs typeface="+mn-cs"/>
              </a:rPr>
              <a:t>white daisies have high albedo – they reflect solar energy, cooling the planet</a:t>
            </a:r>
            <a:r>
              <a:rPr lang="en-US" dirty="0" smtClean="0">
                <a:effectLst>
                  <a:outerShdw blurRad="38100" dist="38100" dir="2700000" algn="tl">
                    <a:srgbClr val="DDDDDD"/>
                  </a:outerShdw>
                </a:effectLst>
                <a:latin typeface="Calibri" charset="0"/>
                <a:cs typeface="+mn-cs"/>
              </a:rPr>
              <a:t>.</a:t>
            </a:r>
            <a:endParaRPr lang="en-US" dirty="0">
              <a:effectLst>
                <a:outerShdw blurRad="38100" dist="38100" dir="2700000" algn="tl">
                  <a:srgbClr val="DDDDDD"/>
                </a:outerShdw>
              </a:effectLst>
              <a:latin typeface="Calibri" charset="0"/>
              <a:cs typeface="+mn-cs"/>
            </a:endParaRPr>
          </a:p>
        </p:txBody>
      </p:sp>
      <p:pic>
        <p:nvPicPr>
          <p:cNvPr id="45059" name="Picture 7" descr="many_daisie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675" y="3184525"/>
            <a:ext cx="3502025"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5" descr="daisy.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3700" y="1785938"/>
            <a:ext cx="1535113" cy="153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8" descr="daisy.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1413" y="590550"/>
            <a:ext cx="20701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8" descr="Untitl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775" y="3176588"/>
            <a:ext cx="5432425" cy="368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Título 7"/>
          <p:cNvSpPr>
            <a:spLocks noGrp="1"/>
          </p:cNvSpPr>
          <p:nvPr>
            <p:ph type="title"/>
          </p:nvPr>
        </p:nvSpPr>
        <p:spPr/>
        <p:txBody>
          <a:bodyPr/>
          <a:lstStyle/>
          <a:p>
            <a:pPr eaLnBrk="1" hangingPunct="1"/>
            <a:r>
              <a:rPr lang="en-US">
                <a:latin typeface="Calibri" charset="0"/>
              </a:rPr>
              <a:t>The number of daisies affects temperature</a:t>
            </a:r>
            <a:endParaRPr lang="pt-BR">
              <a:latin typeface="Calibri" charset="0"/>
            </a:endParaRPr>
          </a:p>
        </p:txBody>
      </p:sp>
      <p:sp>
        <p:nvSpPr>
          <p:cNvPr id="3" name="Content Placeholder 2"/>
          <p:cNvSpPr>
            <a:spLocks noGrp="1"/>
          </p:cNvSpPr>
          <p:nvPr>
            <p:ph idx="4294967295"/>
          </p:nvPr>
        </p:nvSpPr>
        <p:spPr>
          <a:xfrm>
            <a:off x="5507038" y="3238500"/>
            <a:ext cx="3636962" cy="2257425"/>
          </a:xfrm>
          <a:solidFill>
            <a:srgbClr val="D2D7FE"/>
          </a:solidFill>
        </p:spPr>
        <p:txBody>
          <a:bodyPr/>
          <a:lstStyle/>
          <a:p>
            <a:pPr marL="342900" lvl="1" indent="-342900" eaLnBrk="1" hangingPunct="1">
              <a:spcBef>
                <a:spcPts val="2000"/>
              </a:spcBef>
              <a:buFont typeface="Wingdings" pitchFamily="2" charset="2"/>
              <a:buNone/>
              <a:defRPr/>
            </a:pPr>
            <a:r>
              <a:rPr lang="en-US" dirty="0" smtClean="0">
                <a:solidFill>
                  <a:schemeClr val="bg2">
                    <a:lumMod val="75000"/>
                  </a:schemeClr>
                </a:solidFill>
                <a:effectLst>
                  <a:outerShdw blurRad="38100" dist="38100" dir="2700000" algn="tl">
                    <a:srgbClr val="C0C0C0"/>
                  </a:outerShdw>
                </a:effectLst>
                <a:latin typeface="Calibri" pitchFamily="34" charset="0"/>
                <a:cs typeface="Calibri" pitchFamily="34" charset="0"/>
              </a:rPr>
              <a:t>The number of daisies influences temperature of </a:t>
            </a:r>
            <a:r>
              <a:rPr lang="en-US" dirty="0" err="1" smtClean="0">
                <a:solidFill>
                  <a:schemeClr val="bg2">
                    <a:lumMod val="75000"/>
                  </a:schemeClr>
                </a:solidFill>
                <a:effectLst>
                  <a:outerShdw blurRad="38100" dist="38100" dir="2700000" algn="tl">
                    <a:srgbClr val="C0C0C0"/>
                  </a:outerShdw>
                </a:effectLst>
                <a:latin typeface="Calibri" pitchFamily="34" charset="0"/>
                <a:cs typeface="Calibri" pitchFamily="34" charset="0"/>
              </a:rPr>
              <a:t>Daisyworld</a:t>
            </a:r>
            <a:r>
              <a:rPr lang="en-US" dirty="0" smtClean="0">
                <a:solidFill>
                  <a:schemeClr val="bg2">
                    <a:lumMod val="75000"/>
                  </a:schemeClr>
                </a:solidFill>
                <a:effectLst>
                  <a:outerShdw blurRad="38100" dist="38100" dir="2700000" algn="tl">
                    <a:srgbClr val="C0C0C0"/>
                  </a:outerShdw>
                </a:effectLst>
                <a:latin typeface="Calibri" pitchFamily="34" charset="0"/>
                <a:cs typeface="Calibri" pitchFamily="34" charset="0"/>
              </a:rPr>
              <a:t>. </a:t>
            </a:r>
          </a:p>
          <a:p>
            <a:pPr marL="342900" lvl="1" indent="-342900" eaLnBrk="1" hangingPunct="1">
              <a:spcBef>
                <a:spcPts val="2000"/>
              </a:spcBef>
              <a:buFont typeface="Wingdings" pitchFamily="2" charset="2"/>
              <a:buNone/>
              <a:defRPr/>
            </a:pPr>
            <a:r>
              <a:rPr lang="en-US" dirty="0" smtClean="0">
                <a:solidFill>
                  <a:schemeClr val="bg2">
                    <a:lumMod val="75000"/>
                  </a:schemeClr>
                </a:solidFill>
                <a:effectLst>
                  <a:outerShdw blurRad="38100" dist="38100" dir="2700000" algn="tl">
                    <a:srgbClr val="C0C0C0"/>
                  </a:outerShdw>
                </a:effectLst>
                <a:latin typeface="Calibri" pitchFamily="34" charset="0"/>
                <a:cs typeface="Calibri" pitchFamily="34" charset="0"/>
              </a:rPr>
              <a:t>More white daisies means a cooler planet.</a:t>
            </a:r>
          </a:p>
          <a:p>
            <a:pPr marL="342900" lvl="1" indent="-342900" eaLnBrk="1" hangingPunct="1">
              <a:spcBef>
                <a:spcPts val="2000"/>
              </a:spcBef>
              <a:buFont typeface="Wingdings" pitchFamily="2" charset="2"/>
              <a:buChar char="–"/>
              <a:defRPr/>
            </a:pPr>
            <a:endParaRPr lang="en-US" sz="2000" dirty="0" smtClean="0">
              <a:solidFill>
                <a:schemeClr val="bg2">
                  <a:lumMod val="75000"/>
                </a:schemeClr>
              </a:solidFill>
              <a:effectLst>
                <a:outerShdw blurRad="38100" dist="38100" dir="2700000" algn="tl">
                  <a:srgbClr val="C0C0C0"/>
                </a:outerShdw>
              </a:effectLst>
              <a:latin typeface="Calibri" pitchFamily="34" charset="0"/>
              <a:cs typeface="Calibri" pitchFamily="34" charset="0"/>
            </a:endParaRPr>
          </a:p>
          <a:p>
            <a:pPr eaLnBrk="1" hangingPunct="1">
              <a:buFont typeface="Wingdings" pitchFamily="2" charset="2"/>
              <a:buChar char="•"/>
              <a:defRPr/>
            </a:pPr>
            <a:endParaRPr lang="en-US" sz="2200" dirty="0" smtClean="0">
              <a:solidFill>
                <a:schemeClr val="bg2">
                  <a:lumMod val="75000"/>
                </a:schemeClr>
              </a:solidFill>
              <a:effectLst>
                <a:outerShdw blurRad="38100" dist="38100" dir="2700000" algn="tl">
                  <a:srgbClr val="C0C0C0"/>
                </a:outerShdw>
              </a:effectLst>
              <a:latin typeface="Calibri" pitchFamily="34" charset="0"/>
              <a:ea typeface="+mn-ea"/>
              <a:cs typeface="Calibri" pitchFamily="34" charset="0"/>
            </a:endParaRPr>
          </a:p>
        </p:txBody>
      </p:sp>
      <p:pic>
        <p:nvPicPr>
          <p:cNvPr id="47108" name="Picture 5" descr="most_daisie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89075" y="1289050"/>
            <a:ext cx="1741488"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6" descr="few_daisie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16525" y="1289050"/>
            <a:ext cx="1741488"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7" descr="moderate_daisies.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1289050"/>
            <a:ext cx="1741488"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a:latin typeface="Calibri" charset="0"/>
              </a:rPr>
              <a:t>Temperature affects the number of daisies</a:t>
            </a:r>
          </a:p>
        </p:txBody>
      </p:sp>
      <p:sp>
        <p:nvSpPr>
          <p:cNvPr id="3" name="Content Placeholder 2"/>
          <p:cNvSpPr>
            <a:spLocks noGrp="1"/>
          </p:cNvSpPr>
          <p:nvPr>
            <p:ph idx="4294967295"/>
          </p:nvPr>
        </p:nvSpPr>
        <p:spPr>
          <a:xfrm>
            <a:off x="4724400" y="3546475"/>
            <a:ext cx="4175125" cy="1644650"/>
          </a:xfrm>
          <a:solidFill>
            <a:srgbClr val="E8E8F1"/>
          </a:solidFill>
        </p:spPr>
        <p:txBody>
          <a:bodyPr/>
          <a:lstStyle/>
          <a:p>
            <a:pPr marL="0" indent="0" eaLnBrk="1" hangingPunct="1">
              <a:buFont typeface="Wingdings" charset="0"/>
              <a:buNone/>
              <a:defRPr/>
            </a:pPr>
            <a:r>
              <a:rPr lang="en-US" sz="2400" dirty="0" smtClean="0">
                <a:solidFill>
                  <a:schemeClr val="bg2">
                    <a:lumMod val="75000"/>
                  </a:schemeClr>
                </a:solidFill>
                <a:latin typeface="Calibri"/>
                <a:cs typeface="Calibri"/>
              </a:rPr>
              <a:t>At 25° C many daisies cover the planet.</a:t>
            </a:r>
          </a:p>
          <a:p>
            <a:pPr marL="0" indent="0" eaLnBrk="1" hangingPunct="1">
              <a:buFont typeface="Wingdings" charset="0"/>
              <a:buNone/>
              <a:defRPr/>
            </a:pPr>
            <a:r>
              <a:rPr lang="en-US" sz="2400" dirty="0" smtClean="0">
                <a:solidFill>
                  <a:schemeClr val="bg2">
                    <a:lumMod val="75000"/>
                  </a:schemeClr>
                </a:solidFill>
                <a:latin typeface="Calibri"/>
                <a:cs typeface="Calibri"/>
              </a:rPr>
              <a:t>Daisies can</a:t>
            </a:r>
            <a:r>
              <a:rPr lang="ja-JP" altLang="en-US" sz="2400" dirty="0" smtClean="0">
                <a:solidFill>
                  <a:schemeClr val="bg2">
                    <a:lumMod val="75000"/>
                  </a:schemeClr>
                </a:solidFill>
                <a:latin typeface="Calibri"/>
                <a:cs typeface="Calibri"/>
              </a:rPr>
              <a:t>’</a:t>
            </a:r>
            <a:r>
              <a:rPr lang="en-US" sz="2400" dirty="0" smtClean="0">
                <a:solidFill>
                  <a:schemeClr val="bg2">
                    <a:lumMod val="75000"/>
                  </a:schemeClr>
                </a:solidFill>
                <a:latin typeface="Calibri"/>
                <a:cs typeface="Calibri"/>
              </a:rPr>
              <a:t>t survive below 5° C or above 40° C. </a:t>
            </a:r>
            <a:endParaRPr lang="en-US" sz="2400" dirty="0">
              <a:solidFill>
                <a:schemeClr val="bg2">
                  <a:lumMod val="75000"/>
                </a:schemeClr>
              </a:solidFill>
              <a:latin typeface="Calibri"/>
              <a:cs typeface="Calibri"/>
            </a:endParaRPr>
          </a:p>
        </p:txBody>
      </p:sp>
      <p:pic>
        <p:nvPicPr>
          <p:cNvPr id="49155" name="Picture 4" descr="most_daisie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0350" y="1444625"/>
            <a:ext cx="152400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5" descr="few_daisie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9425" y="1444625"/>
            <a:ext cx="1522413"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6" descr="few_daisie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12863" y="1444625"/>
            <a:ext cx="1522412"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8" descr="Untitled-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363" y="3571875"/>
            <a:ext cx="4183062"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0" y="31623"/>
            <a:ext cx="9055652" cy="6826377"/>
          </a:xfrm>
          <a:prstGeom prst="rect">
            <a:avLst/>
          </a:prstGeom>
        </p:spPr>
      </p:pic>
    </p:spTree>
    <p:extLst>
      <p:ext uri="{BB962C8B-B14F-4D97-AF65-F5344CB8AC3E}">
        <p14:creationId xmlns:p14="http://schemas.microsoft.com/office/powerpoint/2010/main" val="3260114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64" name="Text Box 44"/>
          <p:cNvSpPr>
            <a:spLocks noGrp="1" noChangeArrowheads="1"/>
          </p:cNvSpPr>
          <p:nvPr>
            <p:ph type="body" idx="1"/>
          </p:nvPr>
        </p:nvSpPr>
        <p:spPr>
          <a:xfrm>
            <a:off x="76200" y="76200"/>
            <a:ext cx="8991600" cy="1295400"/>
          </a:xfrm>
        </p:spPr>
        <p:txBody>
          <a:bodyPr/>
          <a:lstStyle/>
          <a:p>
            <a:pPr marL="0" indent="0">
              <a:spcBef>
                <a:spcPct val="0"/>
              </a:spcBef>
              <a:buClr>
                <a:srgbClr val="FF0000"/>
              </a:buClr>
              <a:buFont typeface="Wingdings" charset="0"/>
              <a:buNone/>
            </a:pPr>
            <a:r>
              <a:rPr lang="en-US">
                <a:latin typeface="Calibri" charset="0"/>
                <a:cs typeface="Calibri" charset="0"/>
              </a:rPr>
              <a:t>Intersection of 2 curves means the 2 effects are balanced =&gt; equilibrium points P</a:t>
            </a:r>
            <a:r>
              <a:rPr lang="en-US" baseline="-25000">
                <a:latin typeface="Calibri" charset="0"/>
                <a:cs typeface="Calibri" charset="0"/>
              </a:rPr>
              <a:t>1</a:t>
            </a:r>
            <a:r>
              <a:rPr lang="en-US">
                <a:latin typeface="Calibri" charset="0"/>
                <a:cs typeface="Calibri" charset="0"/>
              </a:rPr>
              <a:t> &amp; P</a:t>
            </a:r>
            <a:r>
              <a:rPr lang="en-US" baseline="-25000">
                <a:latin typeface="Calibri" charset="0"/>
                <a:cs typeface="Calibri" charset="0"/>
              </a:rPr>
              <a:t>2</a:t>
            </a:r>
            <a:r>
              <a:rPr lang="en-US">
                <a:latin typeface="Calibri" charset="0"/>
                <a:cs typeface="Calibri" charset="0"/>
              </a:rPr>
              <a:t>.</a:t>
            </a:r>
          </a:p>
        </p:txBody>
      </p:sp>
      <p:grpSp>
        <p:nvGrpSpPr>
          <p:cNvPr id="51202" name="Group 51"/>
          <p:cNvGrpSpPr>
            <a:grpSpLocks/>
          </p:cNvGrpSpPr>
          <p:nvPr/>
        </p:nvGrpSpPr>
        <p:grpSpPr bwMode="auto">
          <a:xfrm>
            <a:off x="762000" y="2498725"/>
            <a:ext cx="7510463" cy="3938588"/>
            <a:chOff x="486" y="1574"/>
            <a:chExt cx="4731" cy="2481"/>
          </a:xfrm>
        </p:grpSpPr>
        <p:grpSp>
          <p:nvGrpSpPr>
            <p:cNvPr id="51214" name="Group 4"/>
            <p:cNvGrpSpPr>
              <a:grpSpLocks/>
            </p:cNvGrpSpPr>
            <p:nvPr/>
          </p:nvGrpSpPr>
          <p:grpSpPr bwMode="auto">
            <a:xfrm>
              <a:off x="486" y="1574"/>
              <a:ext cx="4471" cy="2481"/>
              <a:chOff x="680" y="1574"/>
              <a:chExt cx="4471" cy="2481"/>
            </a:xfrm>
          </p:grpSpPr>
          <p:grpSp>
            <p:nvGrpSpPr>
              <p:cNvPr id="51216" name="Group 5"/>
              <p:cNvGrpSpPr>
                <a:grpSpLocks/>
              </p:cNvGrpSpPr>
              <p:nvPr/>
            </p:nvGrpSpPr>
            <p:grpSpPr bwMode="auto">
              <a:xfrm>
                <a:off x="680" y="1574"/>
                <a:ext cx="4471" cy="2481"/>
                <a:chOff x="686" y="1440"/>
                <a:chExt cx="4471" cy="2719"/>
              </a:xfrm>
            </p:grpSpPr>
            <p:sp>
              <p:nvSpPr>
                <p:cNvPr id="51220" name="Line 6"/>
                <p:cNvSpPr>
                  <a:spLocks noChangeShapeType="1"/>
                </p:cNvSpPr>
                <p:nvPr/>
              </p:nvSpPr>
              <p:spPr bwMode="auto">
                <a:xfrm flipV="1">
                  <a:off x="1152" y="1440"/>
                  <a:ext cx="0" cy="259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21" name="Line 7"/>
                <p:cNvSpPr>
                  <a:spLocks noChangeShapeType="1"/>
                </p:cNvSpPr>
                <p:nvPr/>
              </p:nvSpPr>
              <p:spPr bwMode="auto">
                <a:xfrm>
                  <a:off x="1152" y="4032"/>
                  <a:ext cx="374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22" name="Text Box 8"/>
                <p:cNvSpPr txBox="1">
                  <a:spLocks noChangeArrowheads="1"/>
                </p:cNvSpPr>
                <p:nvPr/>
              </p:nvSpPr>
              <p:spPr bwMode="auto">
                <a:xfrm>
                  <a:off x="4944" y="3840"/>
                  <a:ext cx="213"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r>
                    <a:rPr lang="en-US">
                      <a:latin typeface="Calibri" charset="0"/>
                      <a:cs typeface="Calibri" charset="0"/>
                    </a:rPr>
                    <a:t>T</a:t>
                  </a:r>
                </a:p>
              </p:txBody>
            </p:sp>
            <p:sp>
              <p:nvSpPr>
                <p:cNvPr id="51223" name="Text Box 9"/>
                <p:cNvSpPr txBox="1">
                  <a:spLocks noChangeArrowheads="1"/>
                </p:cNvSpPr>
                <p:nvPr/>
              </p:nvSpPr>
              <p:spPr bwMode="auto">
                <a:xfrm rot="-5400000">
                  <a:off x="121" y="2291"/>
                  <a:ext cx="142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r>
                    <a:rPr lang="en-US">
                      <a:latin typeface="Calibri" charset="0"/>
                      <a:cs typeface="Calibri" charset="0"/>
                    </a:rPr>
                    <a:t>Daisy coverage</a:t>
                  </a:r>
                </a:p>
              </p:txBody>
            </p:sp>
          </p:grpSp>
          <p:grpSp>
            <p:nvGrpSpPr>
              <p:cNvPr id="51217" name="Group 10"/>
              <p:cNvGrpSpPr>
                <a:grpSpLocks/>
              </p:cNvGrpSpPr>
              <p:nvPr/>
            </p:nvGrpSpPr>
            <p:grpSpPr bwMode="auto">
              <a:xfrm>
                <a:off x="1728" y="2016"/>
                <a:ext cx="2688" cy="1920"/>
                <a:chOff x="1728" y="2112"/>
                <a:chExt cx="2688" cy="1920"/>
              </a:xfrm>
            </p:grpSpPr>
            <p:sp>
              <p:nvSpPr>
                <p:cNvPr id="51218" name="Freeform 11"/>
                <p:cNvSpPr>
                  <a:spLocks/>
                </p:cNvSpPr>
                <p:nvPr/>
              </p:nvSpPr>
              <p:spPr bwMode="auto">
                <a:xfrm>
                  <a:off x="1728" y="2112"/>
                  <a:ext cx="1344" cy="1920"/>
                </a:xfrm>
                <a:custGeom>
                  <a:avLst/>
                  <a:gdLst>
                    <a:gd name="T0" fmla="*/ 0 w 1344"/>
                    <a:gd name="T1" fmla="*/ 1920 h 1920"/>
                    <a:gd name="T2" fmla="*/ 48 w 1344"/>
                    <a:gd name="T3" fmla="*/ 1296 h 1920"/>
                    <a:gd name="T4" fmla="*/ 192 w 1344"/>
                    <a:gd name="T5" fmla="*/ 816 h 1920"/>
                    <a:gd name="T6" fmla="*/ 432 w 1344"/>
                    <a:gd name="T7" fmla="*/ 432 h 1920"/>
                    <a:gd name="T8" fmla="*/ 720 w 1344"/>
                    <a:gd name="T9" fmla="*/ 192 h 1920"/>
                    <a:gd name="T10" fmla="*/ 1104 w 1344"/>
                    <a:gd name="T11" fmla="*/ 48 h 1920"/>
                    <a:gd name="T12" fmla="*/ 1344 w 1344"/>
                    <a:gd name="T13" fmla="*/ 0 h 1920"/>
                    <a:gd name="T14" fmla="*/ 0 60000 65536"/>
                    <a:gd name="T15" fmla="*/ 0 60000 65536"/>
                    <a:gd name="T16" fmla="*/ 0 60000 65536"/>
                    <a:gd name="T17" fmla="*/ 0 60000 65536"/>
                    <a:gd name="T18" fmla="*/ 0 60000 65536"/>
                    <a:gd name="T19" fmla="*/ 0 60000 65536"/>
                    <a:gd name="T20" fmla="*/ 0 60000 65536"/>
                    <a:gd name="T21" fmla="*/ 0 w 1344"/>
                    <a:gd name="T22" fmla="*/ 0 h 1920"/>
                    <a:gd name="T23" fmla="*/ 1344 w 1344"/>
                    <a:gd name="T24" fmla="*/ 1920 h 19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44" h="1920">
                      <a:moveTo>
                        <a:pt x="0" y="1920"/>
                      </a:moveTo>
                      <a:cubicBezTo>
                        <a:pt x="8" y="1700"/>
                        <a:pt x="16" y="1480"/>
                        <a:pt x="48" y="1296"/>
                      </a:cubicBezTo>
                      <a:cubicBezTo>
                        <a:pt x="80" y="1112"/>
                        <a:pt x="128" y="960"/>
                        <a:pt x="192" y="816"/>
                      </a:cubicBezTo>
                      <a:cubicBezTo>
                        <a:pt x="256" y="672"/>
                        <a:pt x="344" y="536"/>
                        <a:pt x="432" y="432"/>
                      </a:cubicBezTo>
                      <a:cubicBezTo>
                        <a:pt x="520" y="328"/>
                        <a:pt x="608" y="256"/>
                        <a:pt x="720" y="192"/>
                      </a:cubicBezTo>
                      <a:cubicBezTo>
                        <a:pt x="832" y="128"/>
                        <a:pt x="1000" y="80"/>
                        <a:pt x="1104" y="48"/>
                      </a:cubicBezTo>
                      <a:cubicBezTo>
                        <a:pt x="1208" y="16"/>
                        <a:pt x="1304" y="8"/>
                        <a:pt x="1344" y="0"/>
                      </a:cubicBezTo>
                    </a:path>
                  </a:pathLst>
                </a:custGeom>
                <a:noFill/>
                <a:ln w="57150" cap="flat"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19" name="Freeform 12"/>
                <p:cNvSpPr>
                  <a:spLocks/>
                </p:cNvSpPr>
                <p:nvPr/>
              </p:nvSpPr>
              <p:spPr bwMode="auto">
                <a:xfrm flipH="1">
                  <a:off x="3072" y="2112"/>
                  <a:ext cx="1344" cy="1920"/>
                </a:xfrm>
                <a:custGeom>
                  <a:avLst/>
                  <a:gdLst>
                    <a:gd name="T0" fmla="*/ 0 w 1344"/>
                    <a:gd name="T1" fmla="*/ 1920 h 1920"/>
                    <a:gd name="T2" fmla="*/ 48 w 1344"/>
                    <a:gd name="T3" fmla="*/ 1296 h 1920"/>
                    <a:gd name="T4" fmla="*/ 192 w 1344"/>
                    <a:gd name="T5" fmla="*/ 816 h 1920"/>
                    <a:gd name="T6" fmla="*/ 432 w 1344"/>
                    <a:gd name="T7" fmla="*/ 432 h 1920"/>
                    <a:gd name="T8" fmla="*/ 720 w 1344"/>
                    <a:gd name="T9" fmla="*/ 192 h 1920"/>
                    <a:gd name="T10" fmla="*/ 1104 w 1344"/>
                    <a:gd name="T11" fmla="*/ 48 h 1920"/>
                    <a:gd name="T12" fmla="*/ 1344 w 1344"/>
                    <a:gd name="T13" fmla="*/ 0 h 1920"/>
                    <a:gd name="T14" fmla="*/ 0 60000 65536"/>
                    <a:gd name="T15" fmla="*/ 0 60000 65536"/>
                    <a:gd name="T16" fmla="*/ 0 60000 65536"/>
                    <a:gd name="T17" fmla="*/ 0 60000 65536"/>
                    <a:gd name="T18" fmla="*/ 0 60000 65536"/>
                    <a:gd name="T19" fmla="*/ 0 60000 65536"/>
                    <a:gd name="T20" fmla="*/ 0 60000 65536"/>
                    <a:gd name="T21" fmla="*/ 0 w 1344"/>
                    <a:gd name="T22" fmla="*/ 0 h 1920"/>
                    <a:gd name="T23" fmla="*/ 1344 w 1344"/>
                    <a:gd name="T24" fmla="*/ 1920 h 19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44" h="1920">
                      <a:moveTo>
                        <a:pt x="0" y="1920"/>
                      </a:moveTo>
                      <a:cubicBezTo>
                        <a:pt x="8" y="1700"/>
                        <a:pt x="16" y="1480"/>
                        <a:pt x="48" y="1296"/>
                      </a:cubicBezTo>
                      <a:cubicBezTo>
                        <a:pt x="80" y="1112"/>
                        <a:pt x="128" y="960"/>
                        <a:pt x="192" y="816"/>
                      </a:cubicBezTo>
                      <a:cubicBezTo>
                        <a:pt x="256" y="672"/>
                        <a:pt x="344" y="536"/>
                        <a:pt x="432" y="432"/>
                      </a:cubicBezTo>
                      <a:cubicBezTo>
                        <a:pt x="520" y="328"/>
                        <a:pt x="608" y="256"/>
                        <a:pt x="720" y="192"/>
                      </a:cubicBezTo>
                      <a:cubicBezTo>
                        <a:pt x="832" y="128"/>
                        <a:pt x="1000" y="80"/>
                        <a:pt x="1104" y="48"/>
                      </a:cubicBezTo>
                      <a:cubicBezTo>
                        <a:pt x="1208" y="16"/>
                        <a:pt x="1304" y="8"/>
                        <a:pt x="1344" y="0"/>
                      </a:cubicBezTo>
                    </a:path>
                  </a:pathLst>
                </a:custGeom>
                <a:noFill/>
                <a:ln w="57150" cap="flat"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51215" name="Text Box 46"/>
            <p:cNvSpPr txBox="1">
              <a:spLocks noChangeArrowheads="1"/>
            </p:cNvSpPr>
            <p:nvPr/>
          </p:nvSpPr>
          <p:spPr bwMode="auto">
            <a:xfrm>
              <a:off x="3744" y="1968"/>
              <a:ext cx="1473"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r>
                <a:rPr lang="en-US" sz="2800">
                  <a:solidFill>
                    <a:schemeClr val="tx2"/>
                  </a:solidFill>
                  <a:latin typeface="Calibri" charset="0"/>
                  <a:cs typeface="Calibri" charset="0"/>
                </a:rPr>
                <a:t>Effects of T on</a:t>
              </a:r>
            </a:p>
            <a:p>
              <a:pPr eaLnBrk="1" hangingPunct="1">
                <a:lnSpc>
                  <a:spcPct val="70000"/>
                </a:lnSpc>
              </a:pPr>
              <a:r>
                <a:rPr lang="en-US" sz="2800">
                  <a:solidFill>
                    <a:schemeClr val="tx2"/>
                  </a:solidFill>
                  <a:latin typeface="Calibri" charset="0"/>
                  <a:cs typeface="Calibri" charset="0"/>
                </a:rPr>
                <a:t>daisy coverage</a:t>
              </a:r>
              <a:endParaRPr lang="en-US">
                <a:latin typeface="Calibri" charset="0"/>
                <a:cs typeface="Calibri" charset="0"/>
              </a:endParaRPr>
            </a:p>
          </p:txBody>
        </p:sp>
      </p:grpSp>
      <p:grpSp>
        <p:nvGrpSpPr>
          <p:cNvPr id="6" name="Group 58"/>
          <p:cNvGrpSpPr>
            <a:grpSpLocks/>
          </p:cNvGrpSpPr>
          <p:nvPr/>
        </p:nvGrpSpPr>
        <p:grpSpPr bwMode="auto">
          <a:xfrm>
            <a:off x="1763713" y="2276475"/>
            <a:ext cx="5562600" cy="3886200"/>
            <a:chOff x="1056" y="1488"/>
            <a:chExt cx="3504" cy="2448"/>
          </a:xfrm>
        </p:grpSpPr>
        <p:sp>
          <p:nvSpPr>
            <p:cNvPr id="51207" name="Text Box 39"/>
            <p:cNvSpPr txBox="1">
              <a:spLocks noChangeArrowheads="1"/>
            </p:cNvSpPr>
            <p:nvPr/>
          </p:nvSpPr>
          <p:spPr bwMode="auto">
            <a:xfrm>
              <a:off x="2112" y="1776"/>
              <a:ext cx="28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r>
                <a:rPr lang="en-US">
                  <a:solidFill>
                    <a:schemeClr val="hlink"/>
                  </a:solidFill>
                  <a:latin typeface="Calibri" charset="0"/>
                  <a:cs typeface="Calibri" charset="0"/>
                </a:rPr>
                <a:t>P</a:t>
              </a:r>
              <a:r>
                <a:rPr lang="en-US" baseline="-25000">
                  <a:solidFill>
                    <a:schemeClr val="hlink"/>
                  </a:solidFill>
                  <a:latin typeface="Calibri" charset="0"/>
                  <a:cs typeface="Calibri" charset="0"/>
                </a:rPr>
                <a:t>1</a:t>
              </a:r>
              <a:endParaRPr lang="en-US">
                <a:latin typeface="Calibri" charset="0"/>
                <a:cs typeface="Calibri" charset="0"/>
              </a:endParaRPr>
            </a:p>
          </p:txBody>
        </p:sp>
        <p:grpSp>
          <p:nvGrpSpPr>
            <p:cNvPr id="51208" name="Group 55"/>
            <p:cNvGrpSpPr>
              <a:grpSpLocks/>
            </p:cNvGrpSpPr>
            <p:nvPr/>
          </p:nvGrpSpPr>
          <p:grpSpPr bwMode="auto">
            <a:xfrm>
              <a:off x="1056" y="1488"/>
              <a:ext cx="3504" cy="2448"/>
              <a:chOff x="2352" y="96"/>
              <a:chExt cx="3504" cy="2448"/>
            </a:xfrm>
          </p:grpSpPr>
          <p:sp>
            <p:nvSpPr>
              <p:cNvPr id="51212" name="Line 30"/>
              <p:cNvSpPr>
                <a:spLocks noChangeShapeType="1"/>
              </p:cNvSpPr>
              <p:nvPr/>
            </p:nvSpPr>
            <p:spPr bwMode="auto">
              <a:xfrm flipH="1" flipV="1">
                <a:off x="3024" y="384"/>
                <a:ext cx="2832" cy="216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3" name="Text Box 47"/>
              <p:cNvSpPr txBox="1">
                <a:spLocks noChangeArrowheads="1"/>
              </p:cNvSpPr>
              <p:nvPr/>
            </p:nvSpPr>
            <p:spPr bwMode="auto">
              <a:xfrm>
                <a:off x="2352" y="96"/>
                <a:ext cx="335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r>
                  <a:rPr lang="en-US" sz="2800">
                    <a:solidFill>
                      <a:srgbClr val="FF0000"/>
                    </a:solidFill>
                    <a:latin typeface="Calibri" charset="0"/>
                    <a:cs typeface="Calibri" charset="0"/>
                  </a:rPr>
                  <a:t>Effects of daisy coverage on T</a:t>
                </a:r>
                <a:endParaRPr lang="en-US">
                  <a:solidFill>
                    <a:srgbClr val="FF0000"/>
                  </a:solidFill>
                  <a:latin typeface="Calibri" charset="0"/>
                  <a:cs typeface="Calibri" charset="0"/>
                </a:endParaRPr>
              </a:p>
            </p:txBody>
          </p:sp>
        </p:grpSp>
        <p:sp>
          <p:nvSpPr>
            <p:cNvPr id="51209" name="AutoShape 56"/>
            <p:cNvSpPr>
              <a:spLocks noChangeArrowheads="1"/>
            </p:cNvSpPr>
            <p:nvPr/>
          </p:nvSpPr>
          <p:spPr bwMode="auto">
            <a:xfrm>
              <a:off x="4176" y="3648"/>
              <a:ext cx="48" cy="48"/>
            </a:xfrm>
            <a:prstGeom prst="flowChartConnector">
              <a:avLst/>
            </a:prstGeom>
            <a:solidFill>
              <a:schemeClr val="hlink"/>
            </a:solidFill>
            <a:ln w="57150">
              <a:solidFill>
                <a:schemeClr val="hlink"/>
              </a:solidFill>
              <a:round/>
              <a:headEnd/>
              <a:tailEnd/>
            </a:ln>
          </p:spPr>
          <p:txBody>
            <a:bodyPr wrap="none" anchor="ctr"/>
            <a:lstStyle/>
            <a:p>
              <a:endParaRPr lang="pt-BR">
                <a:latin typeface="Calibri" charset="0"/>
                <a:cs typeface="Calibri" charset="0"/>
              </a:endParaRPr>
            </a:p>
          </p:txBody>
        </p:sp>
        <p:sp>
          <p:nvSpPr>
            <p:cNvPr id="51210" name="AutoShape 41"/>
            <p:cNvSpPr>
              <a:spLocks noChangeArrowheads="1"/>
            </p:cNvSpPr>
            <p:nvPr/>
          </p:nvSpPr>
          <p:spPr bwMode="auto">
            <a:xfrm>
              <a:off x="2256" y="2160"/>
              <a:ext cx="48" cy="48"/>
            </a:xfrm>
            <a:prstGeom prst="flowChartConnector">
              <a:avLst/>
            </a:prstGeom>
            <a:solidFill>
              <a:schemeClr val="hlink"/>
            </a:solidFill>
            <a:ln w="57150">
              <a:solidFill>
                <a:schemeClr val="hlink"/>
              </a:solidFill>
              <a:round/>
              <a:headEnd/>
              <a:tailEnd/>
            </a:ln>
          </p:spPr>
          <p:txBody>
            <a:bodyPr wrap="none" anchor="ctr"/>
            <a:lstStyle/>
            <a:p>
              <a:endParaRPr lang="pt-BR">
                <a:latin typeface="Calibri" charset="0"/>
                <a:cs typeface="Calibri" charset="0"/>
              </a:endParaRPr>
            </a:p>
          </p:txBody>
        </p:sp>
        <p:sp>
          <p:nvSpPr>
            <p:cNvPr id="51211" name="Text Box 57"/>
            <p:cNvSpPr txBox="1">
              <a:spLocks noChangeArrowheads="1"/>
            </p:cNvSpPr>
            <p:nvPr/>
          </p:nvSpPr>
          <p:spPr bwMode="auto">
            <a:xfrm>
              <a:off x="4176" y="3312"/>
              <a:ext cx="28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r>
                <a:rPr lang="en-US">
                  <a:solidFill>
                    <a:schemeClr val="hlink"/>
                  </a:solidFill>
                  <a:latin typeface="Calibri" charset="0"/>
                  <a:cs typeface="Calibri" charset="0"/>
                </a:rPr>
                <a:t>P</a:t>
              </a:r>
              <a:r>
                <a:rPr lang="en-US" baseline="-25000">
                  <a:solidFill>
                    <a:schemeClr val="hlink"/>
                  </a:solidFill>
                  <a:latin typeface="Calibri" charset="0"/>
                  <a:cs typeface="Calibri" charset="0"/>
                </a:rPr>
                <a:t>2</a:t>
              </a:r>
              <a:endParaRPr lang="en-US">
                <a:latin typeface="Calibri" charset="0"/>
                <a:cs typeface="Calibri" charset="0"/>
              </a:endParaRPr>
            </a:p>
          </p:txBody>
        </p:sp>
      </p:grpSp>
      <p:grpSp>
        <p:nvGrpSpPr>
          <p:cNvPr id="8" name="Group 59"/>
          <p:cNvGrpSpPr>
            <a:grpSpLocks/>
          </p:cNvGrpSpPr>
          <p:nvPr/>
        </p:nvGrpSpPr>
        <p:grpSpPr bwMode="auto">
          <a:xfrm>
            <a:off x="323850" y="1196975"/>
            <a:ext cx="4191000" cy="1828800"/>
            <a:chOff x="240" y="576"/>
            <a:chExt cx="2640" cy="1152"/>
          </a:xfrm>
          <a:solidFill>
            <a:srgbClr val="CCFFFF"/>
          </a:solidFill>
        </p:grpSpPr>
        <p:sp>
          <p:nvSpPr>
            <p:cNvPr id="76814" name="Line 60"/>
            <p:cNvSpPr>
              <a:spLocks noChangeShapeType="1"/>
            </p:cNvSpPr>
            <p:nvPr/>
          </p:nvSpPr>
          <p:spPr bwMode="auto">
            <a:xfrm flipV="1">
              <a:off x="2880" y="576"/>
              <a:ext cx="0" cy="1152"/>
            </a:xfrm>
            <a:prstGeom prst="line">
              <a:avLst/>
            </a:prstGeom>
            <a:grpFill/>
            <a:ln w="57150">
              <a:solidFill>
                <a:schemeClr val="tx1"/>
              </a:solidFill>
              <a:prstDash val="sysDot"/>
              <a:round/>
              <a:headEnd/>
              <a:tailEnd/>
            </a:ln>
            <a:extLst/>
          </p:spPr>
          <p:txBody>
            <a:bodyPr wrap="none" anchor="ctr"/>
            <a:lstStyle/>
            <a:p>
              <a:pPr>
                <a:defRPr/>
              </a:pPr>
              <a:endParaRPr lang="en-GB">
                <a:latin typeface="Calibri"/>
                <a:cs typeface="Calibri"/>
              </a:endParaRPr>
            </a:p>
          </p:txBody>
        </p:sp>
        <p:sp>
          <p:nvSpPr>
            <p:cNvPr id="76815" name="AutoShape 61"/>
            <p:cNvSpPr>
              <a:spLocks noChangeArrowheads="1"/>
            </p:cNvSpPr>
            <p:nvPr/>
          </p:nvSpPr>
          <p:spPr bwMode="auto">
            <a:xfrm>
              <a:off x="240" y="720"/>
              <a:ext cx="528" cy="336"/>
            </a:xfrm>
            <a:prstGeom prst="flowChartProcess">
              <a:avLst/>
            </a:prstGeom>
            <a:grpFill/>
            <a:ln w="57150">
              <a:solidFill>
                <a:schemeClr val="tx1"/>
              </a:solidFill>
              <a:miter lim="800000"/>
              <a:headEnd/>
              <a:tailEnd/>
            </a:ln>
          </p:spPr>
          <p:txBody>
            <a:bodyPr wrap="none" anchor="ctr"/>
            <a:lstStyle/>
            <a:p>
              <a:pPr algn="ctr">
                <a:defRPr/>
              </a:pPr>
              <a:r>
                <a:rPr lang="en-US">
                  <a:latin typeface="Calibri"/>
                  <a:cs typeface="Calibri"/>
                </a:rPr>
                <a:t>T</a:t>
              </a:r>
            </a:p>
          </p:txBody>
        </p:sp>
        <p:sp>
          <p:nvSpPr>
            <p:cNvPr id="76816" name="AutoShape 62"/>
            <p:cNvSpPr>
              <a:spLocks noChangeArrowheads="1"/>
            </p:cNvSpPr>
            <p:nvPr/>
          </p:nvSpPr>
          <p:spPr bwMode="auto">
            <a:xfrm>
              <a:off x="1488" y="624"/>
              <a:ext cx="1248" cy="576"/>
            </a:xfrm>
            <a:prstGeom prst="flowChartProcess">
              <a:avLst/>
            </a:prstGeom>
            <a:grpFill/>
            <a:ln w="57150">
              <a:solidFill>
                <a:schemeClr val="tx1"/>
              </a:solidFill>
              <a:miter lim="800000"/>
              <a:headEnd/>
              <a:tailEnd/>
            </a:ln>
          </p:spPr>
          <p:txBody>
            <a:bodyPr wrap="none" anchor="ctr"/>
            <a:lstStyle/>
            <a:p>
              <a:pPr algn="ctr">
                <a:defRPr/>
              </a:pPr>
              <a:r>
                <a:rPr lang="en-US">
                  <a:latin typeface="Calibri"/>
                  <a:cs typeface="Calibri"/>
                </a:rPr>
                <a:t>daisy</a:t>
              </a:r>
            </a:p>
            <a:p>
              <a:pPr algn="ctr">
                <a:lnSpc>
                  <a:spcPct val="70000"/>
                </a:lnSpc>
                <a:defRPr/>
              </a:pPr>
              <a:r>
                <a:rPr lang="en-US">
                  <a:latin typeface="Calibri"/>
                  <a:cs typeface="Calibri"/>
                </a:rPr>
                <a:t>coverage</a:t>
              </a:r>
            </a:p>
          </p:txBody>
        </p:sp>
        <p:sp>
          <p:nvSpPr>
            <p:cNvPr id="76817" name="Line 63"/>
            <p:cNvSpPr>
              <a:spLocks noChangeShapeType="1"/>
            </p:cNvSpPr>
            <p:nvPr/>
          </p:nvSpPr>
          <p:spPr bwMode="auto">
            <a:xfrm>
              <a:off x="768" y="864"/>
              <a:ext cx="720" cy="0"/>
            </a:xfrm>
            <a:prstGeom prst="line">
              <a:avLst/>
            </a:prstGeom>
            <a:grpFill/>
            <a:ln w="57150">
              <a:solidFill>
                <a:schemeClr val="tx1"/>
              </a:solidFill>
              <a:round/>
              <a:headEnd/>
              <a:tailEnd type="triangle" w="med" len="med"/>
            </a:ln>
            <a:extLst/>
          </p:spPr>
          <p:txBody>
            <a:bodyPr wrap="none" anchor="ctr"/>
            <a:lstStyle/>
            <a:p>
              <a:pPr>
                <a:defRPr/>
              </a:pPr>
              <a:endParaRPr lang="en-GB">
                <a:latin typeface="Calibri"/>
                <a:cs typeface="Calibri"/>
              </a:endParaRPr>
            </a:p>
          </p:txBody>
        </p:sp>
      </p:grpSp>
      <p:grpSp>
        <p:nvGrpSpPr>
          <p:cNvPr id="9" name="Group 64"/>
          <p:cNvGrpSpPr>
            <a:grpSpLocks/>
          </p:cNvGrpSpPr>
          <p:nvPr/>
        </p:nvGrpSpPr>
        <p:grpSpPr bwMode="auto">
          <a:xfrm>
            <a:off x="4716463" y="1268413"/>
            <a:ext cx="4191000" cy="914400"/>
            <a:chOff x="3024" y="624"/>
            <a:chExt cx="2640" cy="576"/>
          </a:xfrm>
          <a:solidFill>
            <a:srgbClr val="CCFFFF"/>
          </a:solidFill>
        </p:grpSpPr>
        <p:sp>
          <p:nvSpPr>
            <p:cNvPr id="76809" name="AutoShape 65"/>
            <p:cNvSpPr>
              <a:spLocks noChangeArrowheads="1"/>
            </p:cNvSpPr>
            <p:nvPr/>
          </p:nvSpPr>
          <p:spPr bwMode="auto">
            <a:xfrm>
              <a:off x="3024" y="720"/>
              <a:ext cx="528" cy="336"/>
            </a:xfrm>
            <a:prstGeom prst="flowChartProcess">
              <a:avLst/>
            </a:prstGeom>
            <a:grpFill/>
            <a:ln w="57150">
              <a:solidFill>
                <a:schemeClr val="tx1"/>
              </a:solidFill>
              <a:miter lim="800000"/>
              <a:headEnd/>
              <a:tailEnd/>
            </a:ln>
          </p:spPr>
          <p:txBody>
            <a:bodyPr wrap="none" anchor="ctr"/>
            <a:lstStyle/>
            <a:p>
              <a:pPr algn="ctr">
                <a:defRPr/>
              </a:pPr>
              <a:r>
                <a:rPr lang="en-US">
                  <a:latin typeface="Calibri"/>
                  <a:cs typeface="Calibri"/>
                </a:rPr>
                <a:t>T</a:t>
              </a:r>
            </a:p>
          </p:txBody>
        </p:sp>
        <p:sp>
          <p:nvSpPr>
            <p:cNvPr id="76810" name="AutoShape 66"/>
            <p:cNvSpPr>
              <a:spLocks noChangeArrowheads="1"/>
            </p:cNvSpPr>
            <p:nvPr/>
          </p:nvSpPr>
          <p:spPr bwMode="auto">
            <a:xfrm>
              <a:off x="4416" y="624"/>
              <a:ext cx="1248" cy="576"/>
            </a:xfrm>
            <a:prstGeom prst="flowChartProcess">
              <a:avLst/>
            </a:prstGeom>
            <a:grpFill/>
            <a:ln w="57150">
              <a:solidFill>
                <a:schemeClr val="tx1"/>
              </a:solidFill>
              <a:miter lim="800000"/>
              <a:headEnd/>
              <a:tailEnd/>
            </a:ln>
          </p:spPr>
          <p:txBody>
            <a:bodyPr wrap="none" anchor="ctr"/>
            <a:lstStyle/>
            <a:p>
              <a:pPr algn="ctr">
                <a:defRPr/>
              </a:pPr>
              <a:r>
                <a:rPr lang="en-US">
                  <a:latin typeface="Calibri"/>
                  <a:cs typeface="Calibri"/>
                </a:rPr>
                <a:t>daisy</a:t>
              </a:r>
            </a:p>
            <a:p>
              <a:pPr algn="ctr">
                <a:lnSpc>
                  <a:spcPct val="70000"/>
                </a:lnSpc>
                <a:defRPr/>
              </a:pPr>
              <a:r>
                <a:rPr lang="en-US">
                  <a:latin typeface="Calibri"/>
                  <a:cs typeface="Calibri"/>
                </a:rPr>
                <a:t>coverage</a:t>
              </a:r>
            </a:p>
          </p:txBody>
        </p:sp>
        <p:grpSp>
          <p:nvGrpSpPr>
            <p:cNvPr id="76811" name="Group 67"/>
            <p:cNvGrpSpPr>
              <a:grpSpLocks/>
            </p:cNvGrpSpPr>
            <p:nvPr/>
          </p:nvGrpSpPr>
          <p:grpSpPr bwMode="auto">
            <a:xfrm>
              <a:off x="3552" y="816"/>
              <a:ext cx="816" cy="144"/>
              <a:chOff x="3552" y="816"/>
              <a:chExt cx="816" cy="144"/>
            </a:xfrm>
            <a:grpFill/>
          </p:grpSpPr>
          <p:sp>
            <p:nvSpPr>
              <p:cNvPr id="76812" name="AutoShape 68"/>
              <p:cNvSpPr>
                <a:spLocks noChangeArrowheads="1"/>
              </p:cNvSpPr>
              <p:nvPr/>
            </p:nvSpPr>
            <p:spPr bwMode="auto">
              <a:xfrm>
                <a:off x="4224" y="816"/>
                <a:ext cx="144" cy="144"/>
              </a:xfrm>
              <a:prstGeom prst="flowChartConnector">
                <a:avLst/>
              </a:prstGeom>
              <a:grpFill/>
              <a:ln w="57150">
                <a:solidFill>
                  <a:schemeClr val="tx1"/>
                </a:solidFill>
                <a:round/>
                <a:headEnd/>
                <a:tailEnd/>
              </a:ln>
              <a:extLst/>
            </p:spPr>
            <p:txBody>
              <a:bodyPr wrap="none" anchor="ctr"/>
              <a:lstStyle/>
              <a:p>
                <a:pPr>
                  <a:defRPr/>
                </a:pPr>
                <a:endParaRPr lang="pt-BR">
                  <a:latin typeface="Calibri"/>
                  <a:cs typeface="Calibri"/>
                </a:endParaRPr>
              </a:p>
            </p:txBody>
          </p:sp>
          <p:sp>
            <p:nvSpPr>
              <p:cNvPr id="76813" name="Line 69"/>
              <p:cNvSpPr>
                <a:spLocks noChangeShapeType="1"/>
              </p:cNvSpPr>
              <p:nvPr/>
            </p:nvSpPr>
            <p:spPr bwMode="auto">
              <a:xfrm>
                <a:off x="3552" y="864"/>
                <a:ext cx="672" cy="0"/>
              </a:xfrm>
              <a:prstGeom prst="line">
                <a:avLst/>
              </a:prstGeom>
              <a:grpFill/>
              <a:ln w="57150">
                <a:solidFill>
                  <a:schemeClr val="tx1"/>
                </a:solidFill>
                <a:round/>
                <a:headEnd/>
                <a:tailEnd/>
              </a:ln>
              <a:extLst/>
            </p:spPr>
            <p:txBody>
              <a:bodyPr wrap="none" anchor="ctr"/>
              <a:lstStyle/>
              <a:p>
                <a:pPr>
                  <a:defRPr/>
                </a:pPr>
                <a:endParaRPr lang="en-GB">
                  <a:latin typeface="Calibri"/>
                  <a:cs typeface="Calibri"/>
                </a:endParaRPr>
              </a:p>
            </p:txBody>
          </p:sp>
        </p:grpSp>
      </p:grpSp>
      <p:sp>
        <p:nvSpPr>
          <p:cNvPr id="51206" name="Rectangle 1"/>
          <p:cNvSpPr>
            <a:spLocks noChangeArrowheads="1"/>
          </p:cNvSpPr>
          <p:nvPr/>
        </p:nvSpPr>
        <p:spPr bwMode="auto">
          <a:xfrm>
            <a:off x="6142038" y="6488113"/>
            <a:ext cx="2935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800">
                <a:latin typeface="Calibri" charset="0"/>
                <a:cs typeface="Calibri" charset="0"/>
              </a:rPr>
              <a:t> source: Youmin Tang (UNBC)</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6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4" grpId="0" build="p" bldLvl="2"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5" name="Título 37"/>
          <p:cNvSpPr>
            <a:spLocks noGrp="1"/>
          </p:cNvSpPr>
          <p:nvPr>
            <p:ph type="title"/>
          </p:nvPr>
        </p:nvSpPr>
        <p:spPr>
          <a:xfrm>
            <a:off x="296863" y="341313"/>
            <a:ext cx="8847137" cy="762000"/>
          </a:xfrm>
        </p:spPr>
        <p:txBody>
          <a:bodyPr/>
          <a:lstStyle/>
          <a:p>
            <a:pPr eaLnBrk="1" hangingPunct="1"/>
            <a:r>
              <a:rPr lang="en-US" sz="2800" b="0">
                <a:latin typeface="Calibri" charset="0"/>
              </a:rPr>
              <a:t>Perturb daisy coverage at P</a:t>
            </a:r>
            <a:r>
              <a:rPr lang="en-US" sz="2800" b="0" baseline="-25000">
                <a:latin typeface="Calibri" charset="0"/>
              </a:rPr>
              <a:t>1 </a:t>
            </a:r>
            <a:r>
              <a:rPr lang="en-US" sz="2800" b="0">
                <a:latin typeface="Calibri" charset="0"/>
              </a:rPr>
              <a:t>=&gt; system returns to P</a:t>
            </a:r>
            <a:r>
              <a:rPr lang="en-US" sz="2800" b="0" baseline="-25000">
                <a:latin typeface="Calibri" charset="0"/>
              </a:rPr>
              <a:t>1 </a:t>
            </a:r>
            <a:r>
              <a:rPr lang="en-US" sz="2800" b="0">
                <a:latin typeface="Calibri" charset="0"/>
              </a:rPr>
              <a:t>(stable equilibrium point) </a:t>
            </a:r>
            <a:br>
              <a:rPr lang="en-US" sz="2800" b="0">
                <a:latin typeface="Calibri" charset="0"/>
              </a:rPr>
            </a:br>
            <a:endParaRPr lang="pt-BR" sz="2800" b="0">
              <a:latin typeface="Calibri" charset="0"/>
            </a:endParaRPr>
          </a:p>
        </p:txBody>
      </p:sp>
      <p:sp>
        <p:nvSpPr>
          <p:cNvPr id="52226" name="Text Box 2"/>
          <p:cNvSpPr>
            <a:spLocks noGrp="1" noChangeArrowheads="1"/>
          </p:cNvSpPr>
          <p:nvPr>
            <p:ph type="body" idx="4294967295"/>
          </p:nvPr>
        </p:nvSpPr>
        <p:spPr>
          <a:xfrm>
            <a:off x="0" y="1938338"/>
            <a:ext cx="8991600" cy="838200"/>
          </a:xfrm>
        </p:spPr>
        <p:txBody>
          <a:bodyPr/>
          <a:lstStyle/>
          <a:p>
            <a:pPr>
              <a:lnSpc>
                <a:spcPct val="90000"/>
              </a:lnSpc>
              <a:spcBef>
                <a:spcPct val="0"/>
              </a:spcBef>
              <a:buClr>
                <a:srgbClr val="FF0000"/>
              </a:buClr>
              <a:buFont typeface="Times" charset="0"/>
              <a:buNone/>
            </a:pPr>
            <a:endParaRPr lang="en-US">
              <a:latin typeface="Calibri" charset="0"/>
              <a:cs typeface="Calibri" charset="0"/>
            </a:endParaRPr>
          </a:p>
          <a:p>
            <a:pPr>
              <a:lnSpc>
                <a:spcPct val="90000"/>
              </a:lnSpc>
              <a:spcBef>
                <a:spcPct val="0"/>
              </a:spcBef>
              <a:buClr>
                <a:srgbClr val="FF0000"/>
              </a:buClr>
              <a:buFont typeface="Times" charset="0"/>
              <a:buNone/>
            </a:pPr>
            <a:endParaRPr lang="en-US">
              <a:latin typeface="Calibri" charset="0"/>
              <a:cs typeface="Calibri" charset="0"/>
            </a:endParaRPr>
          </a:p>
        </p:txBody>
      </p:sp>
      <p:grpSp>
        <p:nvGrpSpPr>
          <p:cNvPr id="52227" name="Group 37"/>
          <p:cNvGrpSpPr>
            <a:grpSpLocks/>
          </p:cNvGrpSpPr>
          <p:nvPr/>
        </p:nvGrpSpPr>
        <p:grpSpPr bwMode="auto">
          <a:xfrm>
            <a:off x="923925" y="1204913"/>
            <a:ext cx="7070725" cy="3940175"/>
            <a:chOff x="582" y="759"/>
            <a:chExt cx="4454" cy="2482"/>
          </a:xfrm>
        </p:grpSpPr>
        <p:grpSp>
          <p:nvGrpSpPr>
            <p:cNvPr id="52244" name="Group 23"/>
            <p:cNvGrpSpPr>
              <a:grpSpLocks/>
            </p:cNvGrpSpPr>
            <p:nvPr/>
          </p:nvGrpSpPr>
          <p:grpSpPr bwMode="auto">
            <a:xfrm>
              <a:off x="582" y="759"/>
              <a:ext cx="4454" cy="2482"/>
              <a:chOff x="497" y="1572"/>
              <a:chExt cx="4454" cy="2482"/>
            </a:xfrm>
          </p:grpSpPr>
          <p:grpSp>
            <p:nvGrpSpPr>
              <p:cNvPr id="52249" name="Group 4"/>
              <p:cNvGrpSpPr>
                <a:grpSpLocks/>
              </p:cNvGrpSpPr>
              <p:nvPr/>
            </p:nvGrpSpPr>
            <p:grpSpPr bwMode="auto">
              <a:xfrm>
                <a:off x="497" y="1572"/>
                <a:ext cx="4454" cy="2482"/>
                <a:chOff x="697" y="1572"/>
                <a:chExt cx="4454" cy="2482"/>
              </a:xfrm>
            </p:grpSpPr>
            <p:grpSp>
              <p:nvGrpSpPr>
                <p:cNvPr id="52251" name="Group 5"/>
                <p:cNvGrpSpPr>
                  <a:grpSpLocks/>
                </p:cNvGrpSpPr>
                <p:nvPr/>
              </p:nvGrpSpPr>
              <p:grpSpPr bwMode="auto">
                <a:xfrm>
                  <a:off x="697" y="1572"/>
                  <a:ext cx="4454" cy="2482"/>
                  <a:chOff x="703" y="1440"/>
                  <a:chExt cx="4454" cy="2718"/>
                </a:xfrm>
              </p:grpSpPr>
              <p:sp>
                <p:nvSpPr>
                  <p:cNvPr id="52255" name="Line 6"/>
                  <p:cNvSpPr>
                    <a:spLocks noChangeShapeType="1"/>
                  </p:cNvSpPr>
                  <p:nvPr/>
                </p:nvSpPr>
                <p:spPr bwMode="auto">
                  <a:xfrm flipV="1">
                    <a:off x="1152" y="1440"/>
                    <a:ext cx="0" cy="259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56" name="Line 7"/>
                  <p:cNvSpPr>
                    <a:spLocks noChangeShapeType="1"/>
                  </p:cNvSpPr>
                  <p:nvPr/>
                </p:nvSpPr>
                <p:spPr bwMode="auto">
                  <a:xfrm>
                    <a:off x="1152" y="4032"/>
                    <a:ext cx="374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57" name="Text Box 8"/>
                  <p:cNvSpPr txBox="1">
                    <a:spLocks noChangeArrowheads="1"/>
                  </p:cNvSpPr>
                  <p:nvPr/>
                </p:nvSpPr>
                <p:spPr bwMode="auto">
                  <a:xfrm>
                    <a:off x="4944" y="3840"/>
                    <a:ext cx="213"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r>
                      <a:rPr lang="en-US">
                        <a:latin typeface="Calibri" charset="0"/>
                        <a:cs typeface="Calibri" charset="0"/>
                      </a:rPr>
                      <a:t>T</a:t>
                    </a:r>
                  </a:p>
                </p:txBody>
              </p:sp>
              <p:sp>
                <p:nvSpPr>
                  <p:cNvPr id="52258" name="Text Box 9"/>
                  <p:cNvSpPr txBox="1">
                    <a:spLocks noChangeArrowheads="1"/>
                  </p:cNvSpPr>
                  <p:nvPr/>
                </p:nvSpPr>
                <p:spPr bwMode="auto">
                  <a:xfrm rot="-5400000">
                    <a:off x="139" y="2270"/>
                    <a:ext cx="142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r>
                      <a:rPr lang="en-US">
                        <a:latin typeface="Calibri" charset="0"/>
                        <a:cs typeface="Calibri" charset="0"/>
                      </a:rPr>
                      <a:t>Daisy coverage</a:t>
                    </a:r>
                  </a:p>
                </p:txBody>
              </p:sp>
            </p:grpSp>
            <p:grpSp>
              <p:nvGrpSpPr>
                <p:cNvPr id="52252" name="Group 10"/>
                <p:cNvGrpSpPr>
                  <a:grpSpLocks/>
                </p:cNvGrpSpPr>
                <p:nvPr/>
              </p:nvGrpSpPr>
              <p:grpSpPr bwMode="auto">
                <a:xfrm>
                  <a:off x="1728" y="2016"/>
                  <a:ext cx="2688" cy="1920"/>
                  <a:chOff x="1728" y="2112"/>
                  <a:chExt cx="2688" cy="1920"/>
                </a:xfrm>
              </p:grpSpPr>
              <p:sp>
                <p:nvSpPr>
                  <p:cNvPr id="52253" name="Freeform 11"/>
                  <p:cNvSpPr>
                    <a:spLocks/>
                  </p:cNvSpPr>
                  <p:nvPr/>
                </p:nvSpPr>
                <p:spPr bwMode="auto">
                  <a:xfrm>
                    <a:off x="1728" y="2112"/>
                    <a:ext cx="1344" cy="1920"/>
                  </a:xfrm>
                  <a:custGeom>
                    <a:avLst/>
                    <a:gdLst>
                      <a:gd name="T0" fmla="*/ 0 w 1344"/>
                      <a:gd name="T1" fmla="*/ 1920 h 1920"/>
                      <a:gd name="T2" fmla="*/ 48 w 1344"/>
                      <a:gd name="T3" fmla="*/ 1296 h 1920"/>
                      <a:gd name="T4" fmla="*/ 192 w 1344"/>
                      <a:gd name="T5" fmla="*/ 816 h 1920"/>
                      <a:gd name="T6" fmla="*/ 432 w 1344"/>
                      <a:gd name="T7" fmla="*/ 432 h 1920"/>
                      <a:gd name="T8" fmla="*/ 720 w 1344"/>
                      <a:gd name="T9" fmla="*/ 192 h 1920"/>
                      <a:gd name="T10" fmla="*/ 1104 w 1344"/>
                      <a:gd name="T11" fmla="*/ 48 h 1920"/>
                      <a:gd name="T12" fmla="*/ 1344 w 1344"/>
                      <a:gd name="T13" fmla="*/ 0 h 1920"/>
                      <a:gd name="T14" fmla="*/ 0 60000 65536"/>
                      <a:gd name="T15" fmla="*/ 0 60000 65536"/>
                      <a:gd name="T16" fmla="*/ 0 60000 65536"/>
                      <a:gd name="T17" fmla="*/ 0 60000 65536"/>
                      <a:gd name="T18" fmla="*/ 0 60000 65536"/>
                      <a:gd name="T19" fmla="*/ 0 60000 65536"/>
                      <a:gd name="T20" fmla="*/ 0 60000 65536"/>
                      <a:gd name="T21" fmla="*/ 0 w 1344"/>
                      <a:gd name="T22" fmla="*/ 0 h 1920"/>
                      <a:gd name="T23" fmla="*/ 1344 w 1344"/>
                      <a:gd name="T24" fmla="*/ 1920 h 19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44" h="1920">
                        <a:moveTo>
                          <a:pt x="0" y="1920"/>
                        </a:moveTo>
                        <a:cubicBezTo>
                          <a:pt x="8" y="1700"/>
                          <a:pt x="16" y="1480"/>
                          <a:pt x="48" y="1296"/>
                        </a:cubicBezTo>
                        <a:cubicBezTo>
                          <a:pt x="80" y="1112"/>
                          <a:pt x="128" y="960"/>
                          <a:pt x="192" y="816"/>
                        </a:cubicBezTo>
                        <a:cubicBezTo>
                          <a:pt x="256" y="672"/>
                          <a:pt x="344" y="536"/>
                          <a:pt x="432" y="432"/>
                        </a:cubicBezTo>
                        <a:cubicBezTo>
                          <a:pt x="520" y="328"/>
                          <a:pt x="608" y="256"/>
                          <a:pt x="720" y="192"/>
                        </a:cubicBezTo>
                        <a:cubicBezTo>
                          <a:pt x="832" y="128"/>
                          <a:pt x="1000" y="80"/>
                          <a:pt x="1104" y="48"/>
                        </a:cubicBezTo>
                        <a:cubicBezTo>
                          <a:pt x="1208" y="16"/>
                          <a:pt x="1304" y="8"/>
                          <a:pt x="1344" y="0"/>
                        </a:cubicBezTo>
                      </a:path>
                    </a:pathLst>
                  </a:custGeom>
                  <a:noFill/>
                  <a:ln w="57150" cap="flat"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254" name="Freeform 12"/>
                  <p:cNvSpPr>
                    <a:spLocks/>
                  </p:cNvSpPr>
                  <p:nvPr/>
                </p:nvSpPr>
                <p:spPr bwMode="auto">
                  <a:xfrm flipH="1">
                    <a:off x="3072" y="2112"/>
                    <a:ext cx="1344" cy="1920"/>
                  </a:xfrm>
                  <a:custGeom>
                    <a:avLst/>
                    <a:gdLst>
                      <a:gd name="T0" fmla="*/ 0 w 1344"/>
                      <a:gd name="T1" fmla="*/ 1920 h 1920"/>
                      <a:gd name="T2" fmla="*/ 48 w 1344"/>
                      <a:gd name="T3" fmla="*/ 1296 h 1920"/>
                      <a:gd name="T4" fmla="*/ 192 w 1344"/>
                      <a:gd name="T5" fmla="*/ 816 h 1920"/>
                      <a:gd name="T6" fmla="*/ 432 w 1344"/>
                      <a:gd name="T7" fmla="*/ 432 h 1920"/>
                      <a:gd name="T8" fmla="*/ 720 w 1344"/>
                      <a:gd name="T9" fmla="*/ 192 h 1920"/>
                      <a:gd name="T10" fmla="*/ 1104 w 1344"/>
                      <a:gd name="T11" fmla="*/ 48 h 1920"/>
                      <a:gd name="T12" fmla="*/ 1344 w 1344"/>
                      <a:gd name="T13" fmla="*/ 0 h 1920"/>
                      <a:gd name="T14" fmla="*/ 0 60000 65536"/>
                      <a:gd name="T15" fmla="*/ 0 60000 65536"/>
                      <a:gd name="T16" fmla="*/ 0 60000 65536"/>
                      <a:gd name="T17" fmla="*/ 0 60000 65536"/>
                      <a:gd name="T18" fmla="*/ 0 60000 65536"/>
                      <a:gd name="T19" fmla="*/ 0 60000 65536"/>
                      <a:gd name="T20" fmla="*/ 0 60000 65536"/>
                      <a:gd name="T21" fmla="*/ 0 w 1344"/>
                      <a:gd name="T22" fmla="*/ 0 h 1920"/>
                      <a:gd name="T23" fmla="*/ 1344 w 1344"/>
                      <a:gd name="T24" fmla="*/ 1920 h 19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44" h="1920">
                        <a:moveTo>
                          <a:pt x="0" y="1920"/>
                        </a:moveTo>
                        <a:cubicBezTo>
                          <a:pt x="8" y="1700"/>
                          <a:pt x="16" y="1480"/>
                          <a:pt x="48" y="1296"/>
                        </a:cubicBezTo>
                        <a:cubicBezTo>
                          <a:pt x="80" y="1112"/>
                          <a:pt x="128" y="960"/>
                          <a:pt x="192" y="816"/>
                        </a:cubicBezTo>
                        <a:cubicBezTo>
                          <a:pt x="256" y="672"/>
                          <a:pt x="344" y="536"/>
                          <a:pt x="432" y="432"/>
                        </a:cubicBezTo>
                        <a:cubicBezTo>
                          <a:pt x="520" y="328"/>
                          <a:pt x="608" y="256"/>
                          <a:pt x="720" y="192"/>
                        </a:cubicBezTo>
                        <a:cubicBezTo>
                          <a:pt x="832" y="128"/>
                          <a:pt x="1000" y="80"/>
                          <a:pt x="1104" y="48"/>
                        </a:cubicBezTo>
                        <a:cubicBezTo>
                          <a:pt x="1208" y="16"/>
                          <a:pt x="1304" y="8"/>
                          <a:pt x="1344" y="0"/>
                        </a:cubicBezTo>
                      </a:path>
                    </a:pathLst>
                  </a:custGeom>
                  <a:noFill/>
                  <a:ln w="57150" cap="flat"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52250" name="Line 18"/>
              <p:cNvSpPr>
                <a:spLocks noChangeShapeType="1"/>
              </p:cNvSpPr>
              <p:nvPr/>
            </p:nvSpPr>
            <p:spPr bwMode="auto">
              <a:xfrm flipH="1" flipV="1">
                <a:off x="1728" y="1776"/>
                <a:ext cx="2832" cy="216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2245" name="Text Box 16"/>
            <p:cNvSpPr txBox="1">
              <a:spLocks noChangeArrowheads="1"/>
            </p:cNvSpPr>
            <p:nvPr/>
          </p:nvSpPr>
          <p:spPr bwMode="auto">
            <a:xfrm>
              <a:off x="2255" y="865"/>
              <a:ext cx="28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r>
                <a:rPr lang="en-US">
                  <a:solidFill>
                    <a:schemeClr val="hlink"/>
                  </a:solidFill>
                  <a:latin typeface="Calibri" charset="0"/>
                  <a:cs typeface="Calibri" charset="0"/>
                </a:rPr>
                <a:t>P</a:t>
              </a:r>
              <a:r>
                <a:rPr lang="en-US" baseline="-25000">
                  <a:solidFill>
                    <a:schemeClr val="hlink"/>
                  </a:solidFill>
                  <a:latin typeface="Calibri" charset="0"/>
                  <a:cs typeface="Calibri" charset="0"/>
                </a:rPr>
                <a:t>1</a:t>
              </a:r>
              <a:endParaRPr lang="en-US">
                <a:latin typeface="Calibri" charset="0"/>
                <a:cs typeface="Calibri" charset="0"/>
              </a:endParaRPr>
            </a:p>
          </p:txBody>
        </p:sp>
        <p:sp>
          <p:nvSpPr>
            <p:cNvPr id="52246" name="AutoShape 20"/>
            <p:cNvSpPr>
              <a:spLocks noChangeArrowheads="1"/>
            </p:cNvSpPr>
            <p:nvPr/>
          </p:nvSpPr>
          <p:spPr bwMode="auto">
            <a:xfrm>
              <a:off x="4271" y="2833"/>
              <a:ext cx="48" cy="48"/>
            </a:xfrm>
            <a:prstGeom prst="flowChartConnector">
              <a:avLst/>
            </a:prstGeom>
            <a:solidFill>
              <a:schemeClr val="hlink"/>
            </a:solidFill>
            <a:ln w="57150">
              <a:solidFill>
                <a:schemeClr val="hlink"/>
              </a:solidFill>
              <a:round/>
              <a:headEnd/>
              <a:tailEnd/>
            </a:ln>
          </p:spPr>
          <p:txBody>
            <a:bodyPr wrap="none" anchor="ctr"/>
            <a:lstStyle/>
            <a:p>
              <a:endParaRPr lang="pt-BR">
                <a:latin typeface="Calibri" charset="0"/>
                <a:cs typeface="Calibri" charset="0"/>
              </a:endParaRPr>
            </a:p>
          </p:txBody>
        </p:sp>
        <p:sp>
          <p:nvSpPr>
            <p:cNvPr id="52247" name="AutoShape 21"/>
            <p:cNvSpPr>
              <a:spLocks noChangeArrowheads="1"/>
            </p:cNvSpPr>
            <p:nvPr/>
          </p:nvSpPr>
          <p:spPr bwMode="auto">
            <a:xfrm>
              <a:off x="2351" y="1345"/>
              <a:ext cx="48" cy="48"/>
            </a:xfrm>
            <a:prstGeom prst="flowChartConnector">
              <a:avLst/>
            </a:prstGeom>
            <a:solidFill>
              <a:schemeClr val="hlink"/>
            </a:solidFill>
            <a:ln w="57150">
              <a:solidFill>
                <a:schemeClr val="hlink"/>
              </a:solidFill>
              <a:round/>
              <a:headEnd/>
              <a:tailEnd/>
            </a:ln>
          </p:spPr>
          <p:txBody>
            <a:bodyPr wrap="none" anchor="ctr"/>
            <a:lstStyle/>
            <a:p>
              <a:endParaRPr lang="pt-BR">
                <a:latin typeface="Calibri" charset="0"/>
                <a:cs typeface="Calibri" charset="0"/>
              </a:endParaRPr>
            </a:p>
          </p:txBody>
        </p:sp>
        <p:sp>
          <p:nvSpPr>
            <p:cNvPr id="52248" name="Text Box 22"/>
            <p:cNvSpPr txBox="1">
              <a:spLocks noChangeArrowheads="1"/>
            </p:cNvSpPr>
            <p:nvPr/>
          </p:nvSpPr>
          <p:spPr bwMode="auto">
            <a:xfrm>
              <a:off x="4271" y="2497"/>
              <a:ext cx="28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r>
                <a:rPr lang="en-US">
                  <a:solidFill>
                    <a:schemeClr val="hlink"/>
                  </a:solidFill>
                  <a:latin typeface="Calibri" charset="0"/>
                  <a:cs typeface="Calibri" charset="0"/>
                </a:rPr>
                <a:t>P</a:t>
              </a:r>
              <a:r>
                <a:rPr lang="en-US" baseline="-25000">
                  <a:solidFill>
                    <a:schemeClr val="hlink"/>
                  </a:solidFill>
                  <a:latin typeface="Calibri" charset="0"/>
                  <a:cs typeface="Calibri" charset="0"/>
                </a:rPr>
                <a:t>2</a:t>
              </a:r>
              <a:endParaRPr lang="en-US">
                <a:latin typeface="Calibri" charset="0"/>
                <a:cs typeface="Calibri" charset="0"/>
              </a:endParaRPr>
            </a:p>
          </p:txBody>
        </p:sp>
      </p:grpSp>
      <p:sp>
        <p:nvSpPr>
          <p:cNvPr id="31770" name="Line 26"/>
          <p:cNvSpPr>
            <a:spLocks noChangeShapeType="1"/>
          </p:cNvSpPr>
          <p:nvPr/>
        </p:nvSpPr>
        <p:spPr bwMode="auto">
          <a:xfrm>
            <a:off x="3733800" y="2209800"/>
            <a:ext cx="0" cy="609600"/>
          </a:xfrm>
          <a:prstGeom prst="line">
            <a:avLst/>
          </a:prstGeom>
          <a:noFill/>
          <a:ln w="4445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71" name="Line 27"/>
          <p:cNvSpPr>
            <a:spLocks noChangeShapeType="1"/>
          </p:cNvSpPr>
          <p:nvPr/>
        </p:nvSpPr>
        <p:spPr bwMode="auto">
          <a:xfrm>
            <a:off x="3733800" y="2819400"/>
            <a:ext cx="838200" cy="0"/>
          </a:xfrm>
          <a:prstGeom prst="line">
            <a:avLst/>
          </a:prstGeom>
          <a:noFill/>
          <a:ln w="4445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72" name="Line 28"/>
          <p:cNvSpPr>
            <a:spLocks noChangeShapeType="1"/>
          </p:cNvSpPr>
          <p:nvPr/>
        </p:nvSpPr>
        <p:spPr bwMode="auto">
          <a:xfrm flipV="1">
            <a:off x="4572000" y="1905000"/>
            <a:ext cx="0" cy="914400"/>
          </a:xfrm>
          <a:prstGeom prst="line">
            <a:avLst/>
          </a:prstGeom>
          <a:noFill/>
          <a:ln w="4445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73" name="Line 29"/>
          <p:cNvSpPr>
            <a:spLocks noChangeShapeType="1"/>
          </p:cNvSpPr>
          <p:nvPr/>
        </p:nvSpPr>
        <p:spPr bwMode="auto">
          <a:xfrm flipH="1">
            <a:off x="3429000" y="1905000"/>
            <a:ext cx="1143000" cy="0"/>
          </a:xfrm>
          <a:prstGeom prst="line">
            <a:avLst/>
          </a:prstGeom>
          <a:noFill/>
          <a:ln w="4445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74" name="Line 30"/>
          <p:cNvSpPr>
            <a:spLocks noChangeShapeType="1"/>
          </p:cNvSpPr>
          <p:nvPr/>
        </p:nvSpPr>
        <p:spPr bwMode="auto">
          <a:xfrm>
            <a:off x="3429000" y="2438400"/>
            <a:ext cx="685800" cy="0"/>
          </a:xfrm>
          <a:prstGeom prst="line">
            <a:avLst/>
          </a:prstGeom>
          <a:noFill/>
          <a:ln w="4445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75" name="Line 31"/>
          <p:cNvSpPr>
            <a:spLocks noChangeShapeType="1"/>
          </p:cNvSpPr>
          <p:nvPr/>
        </p:nvSpPr>
        <p:spPr bwMode="auto">
          <a:xfrm>
            <a:off x="3429000" y="1905000"/>
            <a:ext cx="0" cy="533400"/>
          </a:xfrm>
          <a:prstGeom prst="line">
            <a:avLst/>
          </a:prstGeom>
          <a:noFill/>
          <a:ln w="4445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76" name="Line 32"/>
          <p:cNvSpPr>
            <a:spLocks noChangeShapeType="1"/>
          </p:cNvSpPr>
          <p:nvPr/>
        </p:nvSpPr>
        <p:spPr bwMode="auto">
          <a:xfrm flipV="1">
            <a:off x="4114800" y="2057400"/>
            <a:ext cx="0" cy="381000"/>
          </a:xfrm>
          <a:prstGeom prst="line">
            <a:avLst/>
          </a:prstGeom>
          <a:noFill/>
          <a:ln w="4445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77" name="Line 33"/>
          <p:cNvSpPr>
            <a:spLocks noChangeShapeType="1"/>
          </p:cNvSpPr>
          <p:nvPr/>
        </p:nvSpPr>
        <p:spPr bwMode="auto">
          <a:xfrm flipH="1">
            <a:off x="3581400" y="2057400"/>
            <a:ext cx="533400" cy="0"/>
          </a:xfrm>
          <a:prstGeom prst="line">
            <a:avLst/>
          </a:prstGeom>
          <a:noFill/>
          <a:ln w="4445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82" name="Line 38"/>
          <p:cNvSpPr>
            <a:spLocks noChangeShapeType="1"/>
          </p:cNvSpPr>
          <p:nvPr/>
        </p:nvSpPr>
        <p:spPr bwMode="auto">
          <a:xfrm>
            <a:off x="3733800" y="2895600"/>
            <a:ext cx="0" cy="1905000"/>
          </a:xfrm>
          <a:prstGeom prst="line">
            <a:avLst/>
          </a:prstGeom>
          <a:noFill/>
          <a:ln w="44450">
            <a:solidFill>
              <a:srgbClr val="C00099"/>
            </a:solidFill>
            <a:prstDash val="sysDot"/>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83" name="Line 39"/>
          <p:cNvSpPr>
            <a:spLocks noChangeShapeType="1"/>
          </p:cNvSpPr>
          <p:nvPr/>
        </p:nvSpPr>
        <p:spPr bwMode="auto">
          <a:xfrm rot="16200000" flipH="1">
            <a:off x="5448300" y="3086100"/>
            <a:ext cx="0" cy="3429000"/>
          </a:xfrm>
          <a:prstGeom prst="line">
            <a:avLst/>
          </a:prstGeom>
          <a:noFill/>
          <a:ln w="44450">
            <a:solidFill>
              <a:srgbClr val="C00099"/>
            </a:solidFill>
            <a:prstDash val="sysDot"/>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7" name="Group 49"/>
          <p:cNvGrpSpPr>
            <a:grpSpLocks/>
          </p:cNvGrpSpPr>
          <p:nvPr/>
        </p:nvGrpSpPr>
        <p:grpSpPr bwMode="auto">
          <a:xfrm>
            <a:off x="2590800" y="5181600"/>
            <a:ext cx="4419600" cy="1447800"/>
            <a:chOff x="1584" y="3264"/>
            <a:chExt cx="2784" cy="912"/>
          </a:xfrm>
        </p:grpSpPr>
        <p:sp>
          <p:nvSpPr>
            <p:cNvPr id="52241" name="Freeform 46"/>
            <p:cNvSpPr>
              <a:spLocks/>
            </p:cNvSpPr>
            <p:nvPr/>
          </p:nvSpPr>
          <p:spPr bwMode="auto">
            <a:xfrm>
              <a:off x="1584" y="3264"/>
              <a:ext cx="2784" cy="912"/>
            </a:xfrm>
            <a:custGeom>
              <a:avLst/>
              <a:gdLst>
                <a:gd name="T0" fmla="*/ 0 w 2784"/>
                <a:gd name="T1" fmla="*/ 0 h 920"/>
                <a:gd name="T2" fmla="*/ 96 w 2784"/>
                <a:gd name="T3" fmla="*/ 281 h 920"/>
                <a:gd name="T4" fmla="*/ 240 w 2784"/>
                <a:gd name="T5" fmla="*/ 513 h 920"/>
                <a:gd name="T6" fmla="*/ 480 w 2784"/>
                <a:gd name="T7" fmla="*/ 795 h 920"/>
                <a:gd name="T8" fmla="*/ 720 w 2784"/>
                <a:gd name="T9" fmla="*/ 888 h 920"/>
                <a:gd name="T10" fmla="*/ 912 w 2784"/>
                <a:gd name="T11" fmla="*/ 842 h 920"/>
                <a:gd name="T12" fmla="*/ 1200 w 2784"/>
                <a:gd name="T13" fmla="*/ 747 h 920"/>
                <a:gd name="T14" fmla="*/ 2448 w 2784"/>
                <a:gd name="T15" fmla="*/ 327 h 920"/>
                <a:gd name="T16" fmla="*/ 2640 w 2784"/>
                <a:gd name="T17" fmla="*/ 281 h 920"/>
                <a:gd name="T18" fmla="*/ 2688 w 2784"/>
                <a:gd name="T19" fmla="*/ 281 h 920"/>
                <a:gd name="T20" fmla="*/ 2736 w 2784"/>
                <a:gd name="T21" fmla="*/ 375 h 920"/>
                <a:gd name="T22" fmla="*/ 2784 w 2784"/>
                <a:gd name="T23" fmla="*/ 842 h 9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84"/>
                <a:gd name="T37" fmla="*/ 0 h 920"/>
                <a:gd name="T38" fmla="*/ 2784 w 2784"/>
                <a:gd name="T39" fmla="*/ 920 h 9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84" h="920">
                  <a:moveTo>
                    <a:pt x="0" y="0"/>
                  </a:moveTo>
                  <a:cubicBezTo>
                    <a:pt x="28" y="100"/>
                    <a:pt x="56" y="200"/>
                    <a:pt x="96" y="288"/>
                  </a:cubicBezTo>
                  <a:cubicBezTo>
                    <a:pt x="136" y="376"/>
                    <a:pt x="176" y="440"/>
                    <a:pt x="240" y="528"/>
                  </a:cubicBezTo>
                  <a:cubicBezTo>
                    <a:pt x="304" y="616"/>
                    <a:pt x="400" y="752"/>
                    <a:pt x="480" y="816"/>
                  </a:cubicBezTo>
                  <a:cubicBezTo>
                    <a:pt x="560" y="880"/>
                    <a:pt x="648" y="904"/>
                    <a:pt x="720" y="912"/>
                  </a:cubicBezTo>
                  <a:cubicBezTo>
                    <a:pt x="792" y="920"/>
                    <a:pt x="832" y="888"/>
                    <a:pt x="912" y="864"/>
                  </a:cubicBezTo>
                  <a:cubicBezTo>
                    <a:pt x="992" y="840"/>
                    <a:pt x="944" y="856"/>
                    <a:pt x="1200" y="768"/>
                  </a:cubicBezTo>
                  <a:cubicBezTo>
                    <a:pt x="1456" y="680"/>
                    <a:pt x="2208" y="416"/>
                    <a:pt x="2448" y="336"/>
                  </a:cubicBezTo>
                  <a:cubicBezTo>
                    <a:pt x="2688" y="256"/>
                    <a:pt x="2600" y="296"/>
                    <a:pt x="2640" y="288"/>
                  </a:cubicBezTo>
                  <a:cubicBezTo>
                    <a:pt x="2680" y="280"/>
                    <a:pt x="2672" y="272"/>
                    <a:pt x="2688" y="288"/>
                  </a:cubicBezTo>
                  <a:cubicBezTo>
                    <a:pt x="2704" y="304"/>
                    <a:pt x="2720" y="288"/>
                    <a:pt x="2736" y="384"/>
                  </a:cubicBezTo>
                  <a:cubicBezTo>
                    <a:pt x="2752" y="480"/>
                    <a:pt x="2768" y="672"/>
                    <a:pt x="2784" y="864"/>
                  </a:cubicBezTo>
                </a:path>
              </a:pathLst>
            </a:custGeom>
            <a:noFill/>
            <a:ln w="539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242" name="AutoShape 47"/>
            <p:cNvSpPr>
              <a:spLocks noChangeArrowheads="1"/>
            </p:cNvSpPr>
            <p:nvPr/>
          </p:nvSpPr>
          <p:spPr bwMode="auto">
            <a:xfrm>
              <a:off x="2256" y="3984"/>
              <a:ext cx="144" cy="144"/>
            </a:xfrm>
            <a:prstGeom prst="flowChartConnector">
              <a:avLst/>
            </a:prstGeom>
            <a:solidFill>
              <a:srgbClr val="FF0000"/>
            </a:solidFill>
            <a:ln w="53975">
              <a:solidFill>
                <a:srgbClr val="FF0000"/>
              </a:solidFill>
              <a:round/>
              <a:headEnd/>
              <a:tailEnd/>
            </a:ln>
          </p:spPr>
          <p:txBody>
            <a:bodyPr wrap="none" anchor="ctr"/>
            <a:lstStyle/>
            <a:p>
              <a:endParaRPr lang="pt-BR">
                <a:latin typeface="Calibri" charset="0"/>
                <a:cs typeface="Calibri" charset="0"/>
              </a:endParaRPr>
            </a:p>
          </p:txBody>
        </p:sp>
        <p:sp>
          <p:nvSpPr>
            <p:cNvPr id="52243" name="AutoShape 48"/>
            <p:cNvSpPr>
              <a:spLocks noChangeArrowheads="1"/>
            </p:cNvSpPr>
            <p:nvPr/>
          </p:nvSpPr>
          <p:spPr bwMode="auto">
            <a:xfrm>
              <a:off x="4176" y="3360"/>
              <a:ext cx="144" cy="144"/>
            </a:xfrm>
            <a:prstGeom prst="flowChartConnector">
              <a:avLst/>
            </a:prstGeom>
            <a:solidFill>
              <a:srgbClr val="FF0000"/>
            </a:solidFill>
            <a:ln w="53975">
              <a:solidFill>
                <a:srgbClr val="FF0000"/>
              </a:solidFill>
              <a:round/>
              <a:headEnd/>
              <a:tailEnd/>
            </a:ln>
          </p:spPr>
          <p:txBody>
            <a:bodyPr wrap="none" anchor="ctr"/>
            <a:lstStyle/>
            <a:p>
              <a:endParaRPr lang="pt-BR">
                <a:latin typeface="Calibri" charset="0"/>
                <a:cs typeface="Calibri" charset="0"/>
              </a:endParaRPr>
            </a:p>
          </p:txBody>
        </p:sp>
      </p:grpSp>
      <p:sp>
        <p:nvSpPr>
          <p:cNvPr id="31794" name="Text Box 50"/>
          <p:cNvSpPr txBox="1">
            <a:spLocks noChangeArrowheads="1"/>
          </p:cNvSpPr>
          <p:nvPr/>
        </p:nvSpPr>
        <p:spPr bwMode="auto">
          <a:xfrm>
            <a:off x="5626100" y="1801813"/>
            <a:ext cx="32385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397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r>
              <a:rPr lang="en-US" sz="2800">
                <a:solidFill>
                  <a:srgbClr val="C00099"/>
                </a:solidFill>
                <a:latin typeface="Calibri" charset="0"/>
                <a:cs typeface="Calibri" charset="0"/>
              </a:rPr>
              <a:t>A large perturbation</a:t>
            </a:r>
          </a:p>
          <a:p>
            <a:pPr eaLnBrk="1" hangingPunct="1"/>
            <a:r>
              <a:rPr lang="en-US" sz="2800">
                <a:latin typeface="Calibri" charset="0"/>
                <a:cs typeface="Calibri" charset="0"/>
              </a:rPr>
              <a:t> =&gt; daisies all die</a:t>
            </a:r>
          </a:p>
          <a:p>
            <a:pPr eaLnBrk="1" hangingPunct="1"/>
            <a:r>
              <a:rPr lang="en-US" sz="2800">
                <a:latin typeface="Calibri" charset="0"/>
                <a:cs typeface="Calibri" charset="0"/>
              </a:rPr>
              <a:t> from extreme T</a:t>
            </a:r>
          </a:p>
        </p:txBody>
      </p:sp>
      <p:sp>
        <p:nvSpPr>
          <p:cNvPr id="52240" name="Rectangle 35"/>
          <p:cNvSpPr>
            <a:spLocks noChangeArrowheads="1"/>
          </p:cNvSpPr>
          <p:nvPr/>
        </p:nvSpPr>
        <p:spPr bwMode="auto">
          <a:xfrm>
            <a:off x="6142038" y="6488113"/>
            <a:ext cx="2935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800">
                <a:latin typeface="Calibri" charset="0"/>
                <a:cs typeface="Calibri" charset="0"/>
              </a:rPr>
              <a:t> source: Youmin Tang (UNBC)</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7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177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177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177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177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177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177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178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178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3179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0" grpId="0" animBg="1"/>
      <p:bldP spid="31771" grpId="0" animBg="1"/>
      <p:bldP spid="31772" grpId="0" animBg="1"/>
      <p:bldP spid="31773" grpId="0" animBg="1"/>
      <p:bldP spid="31774" grpId="0" animBg="1"/>
      <p:bldP spid="31775" grpId="0" animBg="1"/>
      <p:bldP spid="31776" grpId="0" animBg="1"/>
      <p:bldP spid="31777" grpId="0" animBg="1"/>
      <p:bldP spid="31782" grpId="0" animBg="1"/>
      <p:bldP spid="31783" grpId="0" animBg="1"/>
      <p:bldP spid="3179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15963" y="427038"/>
            <a:ext cx="7772400" cy="1022350"/>
          </a:xfrm>
        </p:spPr>
        <p:txBody>
          <a:bodyPr/>
          <a:lstStyle/>
          <a:p>
            <a:pPr eaLnBrk="1" hangingPunct="1"/>
            <a:r>
              <a:rPr lang="en-GB">
                <a:latin typeface="Calibri" charset="0"/>
              </a:rPr>
              <a:t>Gaia Theory: the world is a strongly interacting system</a:t>
            </a:r>
            <a:endParaRPr lang="en-US">
              <a:latin typeface="Calibri" charset="0"/>
            </a:endParaRPr>
          </a:p>
        </p:txBody>
      </p:sp>
      <p:pic>
        <p:nvPicPr>
          <p:cNvPr id="13317" name="Picture 5" descr="C:\WINDOWS\Desktop\lovelo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625" y="1981200"/>
            <a:ext cx="3303588"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C:\WINDOWS\Desktop\goldin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057400"/>
            <a:ext cx="21939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 Box 7"/>
          <p:cNvSpPr txBox="1">
            <a:spLocks noChangeArrowheads="1"/>
          </p:cNvSpPr>
          <p:nvPr/>
        </p:nvSpPr>
        <p:spPr bwMode="auto">
          <a:xfrm>
            <a:off x="465138" y="5075238"/>
            <a:ext cx="43418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r>
              <a:rPr lang="en-GB">
                <a:latin typeface="Calibri" charset="0"/>
                <a:cs typeface="Calibri" charset="0"/>
              </a:rPr>
              <a:t>William Golding – Nobel laureate</a:t>
            </a:r>
          </a:p>
          <a:p>
            <a:pPr eaLnBrk="1" hangingPunct="1"/>
            <a:r>
              <a:rPr lang="en-GB">
                <a:latin typeface="Calibri" charset="0"/>
                <a:cs typeface="Calibri" charset="0"/>
              </a:rPr>
              <a:t>Oxford physics undergraduate</a:t>
            </a:r>
            <a:endParaRPr lang="en-US">
              <a:latin typeface="Calibri" charset="0"/>
              <a:cs typeface="Calibri" charset="0"/>
            </a:endParaRPr>
          </a:p>
        </p:txBody>
      </p:sp>
      <p:sp>
        <p:nvSpPr>
          <p:cNvPr id="13320" name="Text Box 8"/>
          <p:cNvSpPr txBox="1">
            <a:spLocks noChangeArrowheads="1"/>
          </p:cNvSpPr>
          <p:nvPr/>
        </p:nvSpPr>
        <p:spPr bwMode="auto">
          <a:xfrm>
            <a:off x="5019675" y="4976813"/>
            <a:ext cx="37290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r>
              <a:rPr lang="en-GB">
                <a:latin typeface="Calibri" charset="0"/>
                <a:cs typeface="Calibri" charset="0"/>
              </a:rPr>
              <a:t>James Lovelock – inventor </a:t>
            </a:r>
          </a:p>
          <a:p>
            <a:pPr eaLnBrk="1" hangingPunct="1"/>
            <a:r>
              <a:rPr lang="en-GB">
                <a:latin typeface="Calibri" charset="0"/>
                <a:cs typeface="Calibri" charset="0"/>
              </a:rPr>
              <a:t>of electron capture detector </a:t>
            </a:r>
          </a:p>
          <a:p>
            <a:pPr eaLnBrk="1" hangingPunct="1"/>
            <a:r>
              <a:rPr lang="en-GB">
                <a:latin typeface="Calibri" charset="0"/>
                <a:cs typeface="Calibri" charset="0"/>
              </a:rPr>
              <a:t>and  daisyworld</a:t>
            </a:r>
            <a:endParaRPr lang="en-US">
              <a:latin typeface="Calibri" charset="0"/>
              <a:cs typeface="Calibri"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500" fill="hold"/>
                                        <p:tgtEl>
                                          <p:spTgt spid="13317"/>
                                        </p:tgtEl>
                                        <p:attrNameLst>
                                          <p:attrName>ppt_x</p:attrName>
                                        </p:attrNameLst>
                                      </p:cBhvr>
                                      <p:tavLst>
                                        <p:tav tm="0">
                                          <p:val>
                                            <p:strVal val="1+#ppt_w/2"/>
                                          </p:val>
                                        </p:tav>
                                        <p:tav tm="100000">
                                          <p:val>
                                            <p:strVal val="#ppt_x"/>
                                          </p:val>
                                        </p:tav>
                                      </p:tavLst>
                                    </p:anim>
                                    <p:anim calcmode="lin" valueType="num">
                                      <p:cBhvr additive="base">
                                        <p:cTn id="8" dur="500" fill="hold"/>
                                        <p:tgtEl>
                                          <p:spTgt spid="1331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320"/>
                                        </p:tgtEl>
                                        <p:attrNameLst>
                                          <p:attrName>style.visibility</p:attrName>
                                        </p:attrNameLst>
                                      </p:cBhvr>
                                      <p:to>
                                        <p:strVal val="visible"/>
                                      </p:to>
                                    </p:set>
                                    <p:anim calcmode="lin" valueType="num">
                                      <p:cBhvr additive="base">
                                        <p:cTn id="13" dur="500" fill="hold"/>
                                        <p:tgtEl>
                                          <p:spTgt spid="13320"/>
                                        </p:tgtEl>
                                        <p:attrNameLst>
                                          <p:attrName>ppt_x</p:attrName>
                                        </p:attrNameLst>
                                      </p:cBhvr>
                                      <p:tavLst>
                                        <p:tav tm="0">
                                          <p:val>
                                            <p:strVal val="1+#ppt_w/2"/>
                                          </p:val>
                                        </p:tav>
                                        <p:tav tm="100000">
                                          <p:val>
                                            <p:strVal val="#ppt_x"/>
                                          </p:val>
                                        </p:tav>
                                      </p:tavLst>
                                    </p:anim>
                                    <p:anim calcmode="lin" valueType="num">
                                      <p:cBhvr additive="base">
                                        <p:cTn id="14" dur="500" fill="hold"/>
                                        <p:tgtEl>
                                          <p:spTgt spid="1332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3318"/>
                                        </p:tgtEl>
                                        <p:attrNameLst>
                                          <p:attrName>style.visibility</p:attrName>
                                        </p:attrNameLst>
                                      </p:cBhvr>
                                      <p:to>
                                        <p:strVal val="visible"/>
                                      </p:to>
                                    </p:set>
                                    <p:anim calcmode="lin" valueType="num">
                                      <p:cBhvr additive="base">
                                        <p:cTn id="19" dur="500" fill="hold"/>
                                        <p:tgtEl>
                                          <p:spTgt spid="13318"/>
                                        </p:tgtEl>
                                        <p:attrNameLst>
                                          <p:attrName>ppt_x</p:attrName>
                                        </p:attrNameLst>
                                      </p:cBhvr>
                                      <p:tavLst>
                                        <p:tav tm="0">
                                          <p:val>
                                            <p:strVal val="0-#ppt_w/2"/>
                                          </p:val>
                                        </p:tav>
                                        <p:tav tm="100000">
                                          <p:val>
                                            <p:strVal val="#ppt_x"/>
                                          </p:val>
                                        </p:tav>
                                      </p:tavLst>
                                    </p:anim>
                                    <p:anim calcmode="lin" valueType="num">
                                      <p:cBhvr additive="base">
                                        <p:cTn id="20" dur="500" fill="hold"/>
                                        <p:tgtEl>
                                          <p:spTgt spid="1331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319"/>
                                        </p:tgtEl>
                                        <p:attrNameLst>
                                          <p:attrName>style.visibility</p:attrName>
                                        </p:attrNameLst>
                                      </p:cBhvr>
                                      <p:to>
                                        <p:strVal val="visible"/>
                                      </p:to>
                                    </p:set>
                                    <p:anim calcmode="lin" valueType="num">
                                      <p:cBhvr additive="base">
                                        <p:cTn id="25" dur="500" fill="hold"/>
                                        <p:tgtEl>
                                          <p:spTgt spid="13319"/>
                                        </p:tgtEl>
                                        <p:attrNameLst>
                                          <p:attrName>ppt_x</p:attrName>
                                        </p:attrNameLst>
                                      </p:cBhvr>
                                      <p:tavLst>
                                        <p:tav tm="0">
                                          <p:val>
                                            <p:strVal val="0-#ppt_w/2"/>
                                          </p:val>
                                        </p:tav>
                                        <p:tav tm="100000">
                                          <p:val>
                                            <p:strVal val="#ppt_x"/>
                                          </p:val>
                                        </p:tav>
                                      </p:tavLst>
                                    </p:anim>
                                    <p:anim calcmode="lin" valueType="num">
                                      <p:cBhvr additive="base">
                                        <p:cTn id="26" dur="500" fill="hold"/>
                                        <p:tgtEl>
                                          <p:spTgt spid="133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autoUpdateAnimBg="0"/>
      <p:bldP spid="13320"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4" name="Text Box 2"/>
          <p:cNvSpPr>
            <a:spLocks noGrp="1" noChangeArrowheads="1"/>
          </p:cNvSpPr>
          <p:nvPr>
            <p:ph type="body" idx="1"/>
          </p:nvPr>
        </p:nvSpPr>
        <p:spPr>
          <a:xfrm>
            <a:off x="79375" y="109538"/>
            <a:ext cx="8991600" cy="1066800"/>
          </a:xfrm>
        </p:spPr>
        <p:txBody>
          <a:bodyPr/>
          <a:lstStyle/>
          <a:p>
            <a:pPr>
              <a:spcBef>
                <a:spcPct val="0"/>
              </a:spcBef>
              <a:buClr>
                <a:srgbClr val="FF0000"/>
              </a:buClr>
              <a:buFont typeface="Wingdings" charset="0"/>
              <a:buNone/>
            </a:pPr>
            <a:r>
              <a:rPr lang="en-US">
                <a:latin typeface="Calibri" charset="0"/>
              </a:rPr>
              <a:t>Large increase in daisy cover =&gt; very low T =&gt; </a:t>
            </a:r>
          </a:p>
          <a:p>
            <a:pPr>
              <a:spcBef>
                <a:spcPct val="0"/>
              </a:spcBef>
              <a:buClr>
                <a:srgbClr val="FF0000"/>
              </a:buClr>
              <a:buFont typeface="Times" charset="0"/>
              <a:buNone/>
            </a:pPr>
            <a:r>
              <a:rPr lang="en-US">
                <a:latin typeface="Calibri" charset="0"/>
              </a:rPr>
              <a:t>  decrease in daisy cover =&gt; very high T =&gt; lifeless.</a:t>
            </a:r>
          </a:p>
        </p:txBody>
      </p:sp>
      <p:grpSp>
        <p:nvGrpSpPr>
          <p:cNvPr id="53250" name="Group 19"/>
          <p:cNvGrpSpPr>
            <a:grpSpLocks/>
          </p:cNvGrpSpPr>
          <p:nvPr/>
        </p:nvGrpSpPr>
        <p:grpSpPr bwMode="auto">
          <a:xfrm>
            <a:off x="781050" y="1123950"/>
            <a:ext cx="7218363" cy="4219575"/>
            <a:chOff x="476" y="1471"/>
            <a:chExt cx="4547" cy="2658"/>
          </a:xfrm>
        </p:grpSpPr>
        <p:sp>
          <p:nvSpPr>
            <p:cNvPr id="53263" name="Text Box 4"/>
            <p:cNvSpPr txBox="1">
              <a:spLocks noChangeArrowheads="1"/>
            </p:cNvSpPr>
            <p:nvPr/>
          </p:nvSpPr>
          <p:spPr bwMode="auto">
            <a:xfrm>
              <a:off x="2167" y="2304"/>
              <a:ext cx="38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r>
                <a:rPr lang="en-US">
                  <a:solidFill>
                    <a:schemeClr val="hlink"/>
                  </a:solidFill>
                </a:rPr>
                <a:t>P</a:t>
              </a:r>
              <a:r>
                <a:rPr lang="en-US" baseline="-25000">
                  <a:solidFill>
                    <a:schemeClr val="hlink"/>
                  </a:solidFill>
                </a:rPr>
                <a:t>1</a:t>
              </a:r>
              <a:endParaRPr lang="en-US"/>
            </a:p>
          </p:txBody>
        </p:sp>
        <p:grpSp>
          <p:nvGrpSpPr>
            <p:cNvPr id="53264" name="Group 6"/>
            <p:cNvGrpSpPr>
              <a:grpSpLocks/>
            </p:cNvGrpSpPr>
            <p:nvPr/>
          </p:nvGrpSpPr>
          <p:grpSpPr bwMode="auto">
            <a:xfrm>
              <a:off x="476" y="1471"/>
              <a:ext cx="4547" cy="2658"/>
              <a:chOff x="663" y="1471"/>
              <a:chExt cx="4547" cy="2658"/>
            </a:xfrm>
          </p:grpSpPr>
          <p:grpSp>
            <p:nvGrpSpPr>
              <p:cNvPr id="53269" name="Group 7"/>
              <p:cNvGrpSpPr>
                <a:grpSpLocks/>
              </p:cNvGrpSpPr>
              <p:nvPr/>
            </p:nvGrpSpPr>
            <p:grpSpPr bwMode="auto">
              <a:xfrm>
                <a:off x="663" y="1471"/>
                <a:ext cx="4547" cy="2658"/>
                <a:chOff x="669" y="1329"/>
                <a:chExt cx="4547" cy="2911"/>
              </a:xfrm>
            </p:grpSpPr>
            <p:sp>
              <p:nvSpPr>
                <p:cNvPr id="53273" name="Line 8"/>
                <p:cNvSpPr>
                  <a:spLocks noChangeShapeType="1"/>
                </p:cNvSpPr>
                <p:nvPr/>
              </p:nvSpPr>
              <p:spPr bwMode="auto">
                <a:xfrm flipV="1">
                  <a:off x="1152" y="1440"/>
                  <a:ext cx="0" cy="259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74" name="Line 9"/>
                <p:cNvSpPr>
                  <a:spLocks noChangeShapeType="1"/>
                </p:cNvSpPr>
                <p:nvPr/>
              </p:nvSpPr>
              <p:spPr bwMode="auto">
                <a:xfrm>
                  <a:off x="1152" y="4032"/>
                  <a:ext cx="374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75" name="Text Box 10"/>
                <p:cNvSpPr txBox="1">
                  <a:spLocks noChangeArrowheads="1"/>
                </p:cNvSpPr>
                <p:nvPr/>
              </p:nvSpPr>
              <p:spPr bwMode="auto">
                <a:xfrm>
                  <a:off x="4944" y="3840"/>
                  <a:ext cx="272"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r>
                    <a:rPr lang="en-US"/>
                    <a:t>T</a:t>
                  </a:r>
                </a:p>
              </p:txBody>
            </p:sp>
            <p:sp>
              <p:nvSpPr>
                <p:cNvPr id="53276" name="Text Box 11"/>
                <p:cNvSpPr txBox="1">
                  <a:spLocks noChangeArrowheads="1"/>
                </p:cNvSpPr>
                <p:nvPr/>
              </p:nvSpPr>
              <p:spPr bwMode="auto">
                <a:xfrm rot="-5400000">
                  <a:off x="-238" y="2236"/>
                  <a:ext cx="218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r>
                    <a:rPr lang="en-US"/>
                    <a:t>Daisy coverage</a:t>
                  </a:r>
                </a:p>
              </p:txBody>
            </p:sp>
          </p:grpSp>
          <p:grpSp>
            <p:nvGrpSpPr>
              <p:cNvPr id="53270" name="Group 12"/>
              <p:cNvGrpSpPr>
                <a:grpSpLocks/>
              </p:cNvGrpSpPr>
              <p:nvPr/>
            </p:nvGrpSpPr>
            <p:grpSpPr bwMode="auto">
              <a:xfrm>
                <a:off x="1728" y="2016"/>
                <a:ext cx="2688" cy="1920"/>
                <a:chOff x="1728" y="2112"/>
                <a:chExt cx="2688" cy="1920"/>
              </a:xfrm>
            </p:grpSpPr>
            <p:sp>
              <p:nvSpPr>
                <p:cNvPr id="53271" name="Freeform 13"/>
                <p:cNvSpPr>
                  <a:spLocks/>
                </p:cNvSpPr>
                <p:nvPr/>
              </p:nvSpPr>
              <p:spPr bwMode="auto">
                <a:xfrm>
                  <a:off x="1728" y="2112"/>
                  <a:ext cx="1344" cy="1920"/>
                </a:xfrm>
                <a:custGeom>
                  <a:avLst/>
                  <a:gdLst>
                    <a:gd name="T0" fmla="*/ 0 w 1344"/>
                    <a:gd name="T1" fmla="*/ 1920 h 1920"/>
                    <a:gd name="T2" fmla="*/ 48 w 1344"/>
                    <a:gd name="T3" fmla="*/ 1296 h 1920"/>
                    <a:gd name="T4" fmla="*/ 192 w 1344"/>
                    <a:gd name="T5" fmla="*/ 816 h 1920"/>
                    <a:gd name="T6" fmla="*/ 432 w 1344"/>
                    <a:gd name="T7" fmla="*/ 432 h 1920"/>
                    <a:gd name="T8" fmla="*/ 720 w 1344"/>
                    <a:gd name="T9" fmla="*/ 192 h 1920"/>
                    <a:gd name="T10" fmla="*/ 1104 w 1344"/>
                    <a:gd name="T11" fmla="*/ 48 h 1920"/>
                    <a:gd name="T12" fmla="*/ 1344 w 1344"/>
                    <a:gd name="T13" fmla="*/ 0 h 1920"/>
                    <a:gd name="T14" fmla="*/ 0 60000 65536"/>
                    <a:gd name="T15" fmla="*/ 0 60000 65536"/>
                    <a:gd name="T16" fmla="*/ 0 60000 65536"/>
                    <a:gd name="T17" fmla="*/ 0 60000 65536"/>
                    <a:gd name="T18" fmla="*/ 0 60000 65536"/>
                    <a:gd name="T19" fmla="*/ 0 60000 65536"/>
                    <a:gd name="T20" fmla="*/ 0 60000 65536"/>
                    <a:gd name="T21" fmla="*/ 0 w 1344"/>
                    <a:gd name="T22" fmla="*/ 0 h 1920"/>
                    <a:gd name="T23" fmla="*/ 1344 w 1344"/>
                    <a:gd name="T24" fmla="*/ 1920 h 19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44" h="1920">
                      <a:moveTo>
                        <a:pt x="0" y="1920"/>
                      </a:moveTo>
                      <a:cubicBezTo>
                        <a:pt x="8" y="1700"/>
                        <a:pt x="16" y="1480"/>
                        <a:pt x="48" y="1296"/>
                      </a:cubicBezTo>
                      <a:cubicBezTo>
                        <a:pt x="80" y="1112"/>
                        <a:pt x="128" y="960"/>
                        <a:pt x="192" y="816"/>
                      </a:cubicBezTo>
                      <a:cubicBezTo>
                        <a:pt x="256" y="672"/>
                        <a:pt x="344" y="536"/>
                        <a:pt x="432" y="432"/>
                      </a:cubicBezTo>
                      <a:cubicBezTo>
                        <a:pt x="520" y="328"/>
                        <a:pt x="608" y="256"/>
                        <a:pt x="720" y="192"/>
                      </a:cubicBezTo>
                      <a:cubicBezTo>
                        <a:pt x="832" y="128"/>
                        <a:pt x="1000" y="80"/>
                        <a:pt x="1104" y="48"/>
                      </a:cubicBezTo>
                      <a:cubicBezTo>
                        <a:pt x="1208" y="16"/>
                        <a:pt x="1304" y="8"/>
                        <a:pt x="1344" y="0"/>
                      </a:cubicBezTo>
                    </a:path>
                  </a:pathLst>
                </a:custGeom>
                <a:noFill/>
                <a:ln w="57150" cap="flat"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3272" name="Freeform 14"/>
                <p:cNvSpPr>
                  <a:spLocks/>
                </p:cNvSpPr>
                <p:nvPr/>
              </p:nvSpPr>
              <p:spPr bwMode="auto">
                <a:xfrm flipH="1">
                  <a:off x="3072" y="2112"/>
                  <a:ext cx="1344" cy="1920"/>
                </a:xfrm>
                <a:custGeom>
                  <a:avLst/>
                  <a:gdLst>
                    <a:gd name="T0" fmla="*/ 0 w 1344"/>
                    <a:gd name="T1" fmla="*/ 1920 h 1920"/>
                    <a:gd name="T2" fmla="*/ 48 w 1344"/>
                    <a:gd name="T3" fmla="*/ 1296 h 1920"/>
                    <a:gd name="T4" fmla="*/ 192 w 1344"/>
                    <a:gd name="T5" fmla="*/ 816 h 1920"/>
                    <a:gd name="T6" fmla="*/ 432 w 1344"/>
                    <a:gd name="T7" fmla="*/ 432 h 1920"/>
                    <a:gd name="T8" fmla="*/ 720 w 1344"/>
                    <a:gd name="T9" fmla="*/ 192 h 1920"/>
                    <a:gd name="T10" fmla="*/ 1104 w 1344"/>
                    <a:gd name="T11" fmla="*/ 48 h 1920"/>
                    <a:gd name="T12" fmla="*/ 1344 w 1344"/>
                    <a:gd name="T13" fmla="*/ 0 h 1920"/>
                    <a:gd name="T14" fmla="*/ 0 60000 65536"/>
                    <a:gd name="T15" fmla="*/ 0 60000 65536"/>
                    <a:gd name="T16" fmla="*/ 0 60000 65536"/>
                    <a:gd name="T17" fmla="*/ 0 60000 65536"/>
                    <a:gd name="T18" fmla="*/ 0 60000 65536"/>
                    <a:gd name="T19" fmla="*/ 0 60000 65536"/>
                    <a:gd name="T20" fmla="*/ 0 60000 65536"/>
                    <a:gd name="T21" fmla="*/ 0 w 1344"/>
                    <a:gd name="T22" fmla="*/ 0 h 1920"/>
                    <a:gd name="T23" fmla="*/ 1344 w 1344"/>
                    <a:gd name="T24" fmla="*/ 1920 h 19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44" h="1920">
                      <a:moveTo>
                        <a:pt x="0" y="1920"/>
                      </a:moveTo>
                      <a:cubicBezTo>
                        <a:pt x="8" y="1700"/>
                        <a:pt x="16" y="1480"/>
                        <a:pt x="48" y="1296"/>
                      </a:cubicBezTo>
                      <a:cubicBezTo>
                        <a:pt x="80" y="1112"/>
                        <a:pt x="128" y="960"/>
                        <a:pt x="192" y="816"/>
                      </a:cubicBezTo>
                      <a:cubicBezTo>
                        <a:pt x="256" y="672"/>
                        <a:pt x="344" y="536"/>
                        <a:pt x="432" y="432"/>
                      </a:cubicBezTo>
                      <a:cubicBezTo>
                        <a:pt x="520" y="328"/>
                        <a:pt x="608" y="256"/>
                        <a:pt x="720" y="192"/>
                      </a:cubicBezTo>
                      <a:cubicBezTo>
                        <a:pt x="832" y="128"/>
                        <a:pt x="1000" y="80"/>
                        <a:pt x="1104" y="48"/>
                      </a:cubicBezTo>
                      <a:cubicBezTo>
                        <a:pt x="1208" y="16"/>
                        <a:pt x="1304" y="8"/>
                        <a:pt x="1344" y="0"/>
                      </a:cubicBezTo>
                    </a:path>
                  </a:pathLst>
                </a:custGeom>
                <a:noFill/>
                <a:ln w="57150" cap="flat"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53265" name="Line 15"/>
            <p:cNvSpPr>
              <a:spLocks noChangeShapeType="1"/>
            </p:cNvSpPr>
            <p:nvPr/>
          </p:nvSpPr>
          <p:spPr bwMode="auto">
            <a:xfrm flipH="1" flipV="1">
              <a:off x="1357" y="1488"/>
              <a:ext cx="3216" cy="2448"/>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66" name="AutoShape 16"/>
            <p:cNvSpPr>
              <a:spLocks noChangeArrowheads="1"/>
            </p:cNvSpPr>
            <p:nvPr/>
          </p:nvSpPr>
          <p:spPr bwMode="auto">
            <a:xfrm>
              <a:off x="4183" y="3648"/>
              <a:ext cx="48" cy="48"/>
            </a:xfrm>
            <a:prstGeom prst="flowChartConnector">
              <a:avLst/>
            </a:prstGeom>
            <a:solidFill>
              <a:schemeClr val="hlink"/>
            </a:solidFill>
            <a:ln w="57150">
              <a:solidFill>
                <a:schemeClr val="hlink"/>
              </a:solidFill>
              <a:round/>
              <a:headEnd/>
              <a:tailEnd/>
            </a:ln>
          </p:spPr>
          <p:txBody>
            <a:bodyPr wrap="none" anchor="ctr"/>
            <a:lstStyle/>
            <a:p>
              <a:endParaRPr lang="pt-BR"/>
            </a:p>
          </p:txBody>
        </p:sp>
        <p:sp>
          <p:nvSpPr>
            <p:cNvPr id="53267" name="AutoShape 17"/>
            <p:cNvSpPr>
              <a:spLocks noChangeArrowheads="1"/>
            </p:cNvSpPr>
            <p:nvPr/>
          </p:nvSpPr>
          <p:spPr bwMode="auto">
            <a:xfrm>
              <a:off x="2269" y="2160"/>
              <a:ext cx="48" cy="48"/>
            </a:xfrm>
            <a:prstGeom prst="flowChartConnector">
              <a:avLst/>
            </a:prstGeom>
            <a:solidFill>
              <a:schemeClr val="hlink"/>
            </a:solidFill>
            <a:ln w="57150">
              <a:solidFill>
                <a:schemeClr val="hlink"/>
              </a:solidFill>
              <a:round/>
              <a:headEnd/>
              <a:tailEnd/>
            </a:ln>
          </p:spPr>
          <p:txBody>
            <a:bodyPr wrap="none" anchor="ctr"/>
            <a:lstStyle/>
            <a:p>
              <a:endParaRPr lang="pt-BR"/>
            </a:p>
          </p:txBody>
        </p:sp>
        <p:sp>
          <p:nvSpPr>
            <p:cNvPr id="53268" name="Text Box 18"/>
            <p:cNvSpPr txBox="1">
              <a:spLocks noChangeArrowheads="1"/>
            </p:cNvSpPr>
            <p:nvPr/>
          </p:nvSpPr>
          <p:spPr bwMode="auto">
            <a:xfrm>
              <a:off x="4176" y="3312"/>
              <a:ext cx="38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r>
                <a:rPr lang="en-US">
                  <a:solidFill>
                    <a:schemeClr val="hlink"/>
                  </a:solidFill>
                </a:rPr>
                <a:t>P</a:t>
              </a:r>
              <a:r>
                <a:rPr lang="en-US" baseline="-25000">
                  <a:solidFill>
                    <a:schemeClr val="hlink"/>
                  </a:solidFill>
                </a:rPr>
                <a:t>2</a:t>
              </a:r>
              <a:endParaRPr lang="en-US"/>
            </a:p>
          </p:txBody>
        </p:sp>
      </p:grpSp>
      <p:sp>
        <p:nvSpPr>
          <p:cNvPr id="33812" name="Line 20"/>
          <p:cNvSpPr>
            <a:spLocks noChangeShapeType="1"/>
          </p:cNvSpPr>
          <p:nvPr/>
        </p:nvSpPr>
        <p:spPr bwMode="auto">
          <a:xfrm flipV="1">
            <a:off x="3683000" y="1379538"/>
            <a:ext cx="0" cy="838200"/>
          </a:xfrm>
          <a:prstGeom prst="line">
            <a:avLst/>
          </a:prstGeom>
          <a:noFill/>
          <a:ln w="4445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13" name="Line 21"/>
          <p:cNvSpPr>
            <a:spLocks noChangeShapeType="1"/>
          </p:cNvSpPr>
          <p:nvPr/>
        </p:nvSpPr>
        <p:spPr bwMode="auto">
          <a:xfrm flipH="1">
            <a:off x="2463800" y="1379538"/>
            <a:ext cx="1219200" cy="0"/>
          </a:xfrm>
          <a:prstGeom prst="line">
            <a:avLst/>
          </a:prstGeom>
          <a:noFill/>
          <a:ln w="4445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14" name="Line 22"/>
          <p:cNvSpPr>
            <a:spLocks noChangeShapeType="1"/>
          </p:cNvSpPr>
          <p:nvPr/>
        </p:nvSpPr>
        <p:spPr bwMode="auto">
          <a:xfrm>
            <a:off x="2463800" y="1379538"/>
            <a:ext cx="0" cy="3429000"/>
          </a:xfrm>
          <a:prstGeom prst="line">
            <a:avLst/>
          </a:prstGeom>
          <a:noFill/>
          <a:ln w="4445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15" name="Line 23"/>
          <p:cNvSpPr>
            <a:spLocks noChangeShapeType="1"/>
          </p:cNvSpPr>
          <p:nvPr/>
        </p:nvSpPr>
        <p:spPr bwMode="auto">
          <a:xfrm>
            <a:off x="2463800" y="4808538"/>
            <a:ext cx="4572000" cy="0"/>
          </a:xfrm>
          <a:prstGeom prst="line">
            <a:avLst/>
          </a:prstGeom>
          <a:noFill/>
          <a:ln w="4445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6" name="Group 32"/>
          <p:cNvGrpSpPr>
            <a:grpSpLocks/>
          </p:cNvGrpSpPr>
          <p:nvPr/>
        </p:nvGrpSpPr>
        <p:grpSpPr bwMode="auto">
          <a:xfrm>
            <a:off x="2286000" y="5257800"/>
            <a:ext cx="4419600" cy="1447800"/>
            <a:chOff x="1440" y="3312"/>
            <a:chExt cx="2784" cy="912"/>
          </a:xfrm>
        </p:grpSpPr>
        <p:sp>
          <p:nvSpPr>
            <p:cNvPr id="53261" name="Freeform 26"/>
            <p:cNvSpPr>
              <a:spLocks/>
            </p:cNvSpPr>
            <p:nvPr/>
          </p:nvSpPr>
          <p:spPr bwMode="auto">
            <a:xfrm>
              <a:off x="1440" y="3312"/>
              <a:ext cx="2784" cy="912"/>
            </a:xfrm>
            <a:custGeom>
              <a:avLst/>
              <a:gdLst>
                <a:gd name="T0" fmla="*/ 0 w 2784"/>
                <a:gd name="T1" fmla="*/ 0 h 920"/>
                <a:gd name="T2" fmla="*/ 96 w 2784"/>
                <a:gd name="T3" fmla="*/ 281 h 920"/>
                <a:gd name="T4" fmla="*/ 240 w 2784"/>
                <a:gd name="T5" fmla="*/ 513 h 920"/>
                <a:gd name="T6" fmla="*/ 480 w 2784"/>
                <a:gd name="T7" fmla="*/ 795 h 920"/>
                <a:gd name="T8" fmla="*/ 720 w 2784"/>
                <a:gd name="T9" fmla="*/ 888 h 920"/>
                <a:gd name="T10" fmla="*/ 912 w 2784"/>
                <a:gd name="T11" fmla="*/ 842 h 920"/>
                <a:gd name="T12" fmla="*/ 1200 w 2784"/>
                <a:gd name="T13" fmla="*/ 747 h 920"/>
                <a:gd name="T14" fmla="*/ 2448 w 2784"/>
                <a:gd name="T15" fmla="*/ 327 h 920"/>
                <a:gd name="T16" fmla="*/ 2640 w 2784"/>
                <a:gd name="T17" fmla="*/ 281 h 920"/>
                <a:gd name="T18" fmla="*/ 2688 w 2784"/>
                <a:gd name="T19" fmla="*/ 281 h 920"/>
                <a:gd name="T20" fmla="*/ 2736 w 2784"/>
                <a:gd name="T21" fmla="*/ 375 h 920"/>
                <a:gd name="T22" fmla="*/ 2784 w 2784"/>
                <a:gd name="T23" fmla="*/ 842 h 9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84"/>
                <a:gd name="T37" fmla="*/ 0 h 920"/>
                <a:gd name="T38" fmla="*/ 2784 w 2784"/>
                <a:gd name="T39" fmla="*/ 920 h 9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84" h="920">
                  <a:moveTo>
                    <a:pt x="0" y="0"/>
                  </a:moveTo>
                  <a:cubicBezTo>
                    <a:pt x="28" y="100"/>
                    <a:pt x="56" y="200"/>
                    <a:pt x="96" y="288"/>
                  </a:cubicBezTo>
                  <a:cubicBezTo>
                    <a:pt x="136" y="376"/>
                    <a:pt x="176" y="440"/>
                    <a:pt x="240" y="528"/>
                  </a:cubicBezTo>
                  <a:cubicBezTo>
                    <a:pt x="304" y="616"/>
                    <a:pt x="400" y="752"/>
                    <a:pt x="480" y="816"/>
                  </a:cubicBezTo>
                  <a:cubicBezTo>
                    <a:pt x="560" y="880"/>
                    <a:pt x="648" y="904"/>
                    <a:pt x="720" y="912"/>
                  </a:cubicBezTo>
                  <a:cubicBezTo>
                    <a:pt x="792" y="920"/>
                    <a:pt x="832" y="888"/>
                    <a:pt x="912" y="864"/>
                  </a:cubicBezTo>
                  <a:cubicBezTo>
                    <a:pt x="992" y="840"/>
                    <a:pt x="944" y="856"/>
                    <a:pt x="1200" y="768"/>
                  </a:cubicBezTo>
                  <a:cubicBezTo>
                    <a:pt x="1456" y="680"/>
                    <a:pt x="2208" y="416"/>
                    <a:pt x="2448" y="336"/>
                  </a:cubicBezTo>
                  <a:cubicBezTo>
                    <a:pt x="2688" y="256"/>
                    <a:pt x="2600" y="296"/>
                    <a:pt x="2640" y="288"/>
                  </a:cubicBezTo>
                  <a:cubicBezTo>
                    <a:pt x="2680" y="280"/>
                    <a:pt x="2672" y="272"/>
                    <a:pt x="2688" y="288"/>
                  </a:cubicBezTo>
                  <a:cubicBezTo>
                    <a:pt x="2704" y="304"/>
                    <a:pt x="2720" y="288"/>
                    <a:pt x="2736" y="384"/>
                  </a:cubicBezTo>
                  <a:cubicBezTo>
                    <a:pt x="2752" y="480"/>
                    <a:pt x="2768" y="672"/>
                    <a:pt x="2784" y="864"/>
                  </a:cubicBezTo>
                </a:path>
              </a:pathLst>
            </a:custGeom>
            <a:noFill/>
            <a:ln w="539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3262" name="AutoShape 27"/>
            <p:cNvSpPr>
              <a:spLocks noChangeArrowheads="1"/>
            </p:cNvSpPr>
            <p:nvPr/>
          </p:nvSpPr>
          <p:spPr bwMode="auto">
            <a:xfrm>
              <a:off x="2112" y="4032"/>
              <a:ext cx="144" cy="144"/>
            </a:xfrm>
            <a:prstGeom prst="flowChartConnector">
              <a:avLst/>
            </a:prstGeom>
            <a:solidFill>
              <a:srgbClr val="FF0000"/>
            </a:solidFill>
            <a:ln w="53975">
              <a:solidFill>
                <a:srgbClr val="FF0000"/>
              </a:solidFill>
              <a:round/>
              <a:headEnd/>
              <a:tailEnd/>
            </a:ln>
          </p:spPr>
          <p:txBody>
            <a:bodyPr wrap="none" anchor="ctr"/>
            <a:lstStyle/>
            <a:p>
              <a:endParaRPr lang="pt-BR"/>
            </a:p>
          </p:txBody>
        </p:sp>
      </p:grpSp>
      <p:grpSp>
        <p:nvGrpSpPr>
          <p:cNvPr id="7" name="Group 31"/>
          <p:cNvGrpSpPr>
            <a:grpSpLocks/>
          </p:cNvGrpSpPr>
          <p:nvPr/>
        </p:nvGrpSpPr>
        <p:grpSpPr bwMode="auto">
          <a:xfrm>
            <a:off x="2362200" y="5257800"/>
            <a:ext cx="1219200" cy="1371600"/>
            <a:chOff x="1488" y="3312"/>
            <a:chExt cx="768" cy="864"/>
          </a:xfrm>
        </p:grpSpPr>
        <p:sp>
          <p:nvSpPr>
            <p:cNvPr id="53258" name="AutoShape 28"/>
            <p:cNvSpPr>
              <a:spLocks noChangeArrowheads="1"/>
            </p:cNvSpPr>
            <p:nvPr/>
          </p:nvSpPr>
          <p:spPr bwMode="auto">
            <a:xfrm>
              <a:off x="1488" y="3312"/>
              <a:ext cx="144" cy="144"/>
            </a:xfrm>
            <a:prstGeom prst="flowChartConnector">
              <a:avLst/>
            </a:prstGeom>
            <a:solidFill>
              <a:srgbClr val="FF0000"/>
            </a:solidFill>
            <a:ln w="53975">
              <a:solidFill>
                <a:srgbClr val="FF0000"/>
              </a:solidFill>
              <a:round/>
              <a:headEnd/>
              <a:tailEnd/>
            </a:ln>
          </p:spPr>
          <p:txBody>
            <a:bodyPr wrap="none" anchor="ctr"/>
            <a:lstStyle/>
            <a:p>
              <a:endParaRPr lang="pt-BR"/>
            </a:p>
          </p:txBody>
        </p:sp>
        <p:sp>
          <p:nvSpPr>
            <p:cNvPr id="53259" name="AutoShape 29"/>
            <p:cNvSpPr>
              <a:spLocks noChangeArrowheads="1"/>
            </p:cNvSpPr>
            <p:nvPr/>
          </p:nvSpPr>
          <p:spPr bwMode="auto">
            <a:xfrm>
              <a:off x="2112" y="4032"/>
              <a:ext cx="144" cy="144"/>
            </a:xfrm>
            <a:prstGeom prst="flowChartConnector">
              <a:avLst/>
            </a:prstGeom>
            <a:solidFill>
              <a:schemeClr val="bg1"/>
            </a:solidFill>
            <a:ln w="53975">
              <a:solidFill>
                <a:srgbClr val="FF0000"/>
              </a:solidFill>
              <a:prstDash val="sysDot"/>
              <a:round/>
              <a:headEnd/>
              <a:tailEnd/>
            </a:ln>
          </p:spPr>
          <p:txBody>
            <a:bodyPr wrap="none" anchor="ctr"/>
            <a:lstStyle/>
            <a:p>
              <a:endParaRPr lang="pt-BR"/>
            </a:p>
          </p:txBody>
        </p:sp>
        <p:sp>
          <p:nvSpPr>
            <p:cNvPr id="53260" name="Line 30"/>
            <p:cNvSpPr>
              <a:spLocks noChangeShapeType="1"/>
            </p:cNvSpPr>
            <p:nvPr/>
          </p:nvSpPr>
          <p:spPr bwMode="auto">
            <a:xfrm flipH="1" flipV="1">
              <a:off x="1632" y="3504"/>
              <a:ext cx="432" cy="528"/>
            </a:xfrm>
            <a:prstGeom prst="line">
              <a:avLst/>
            </a:prstGeom>
            <a:noFill/>
            <a:ln w="4445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53257" name="Rectangle 28"/>
          <p:cNvSpPr>
            <a:spLocks noChangeArrowheads="1"/>
          </p:cNvSpPr>
          <p:nvPr/>
        </p:nvSpPr>
        <p:spPr bwMode="auto">
          <a:xfrm>
            <a:off x="6142038" y="6488113"/>
            <a:ext cx="2935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800">
                <a:latin typeface="Calibri" charset="0"/>
                <a:cs typeface="Calibri" charset="0"/>
              </a:rPr>
              <a:t> source: Youmin Tang (UNBC)</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8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8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38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381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3794">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3794">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bldLvl="2" autoUpdateAnimBg="0"/>
      <p:bldP spid="33812" grpId="0" animBg="1"/>
      <p:bldP spid="33813" grpId="0" animBg="1"/>
      <p:bldP spid="33814" grpId="0" animBg="1"/>
      <p:bldP spid="33815"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8" name="Text Box 2"/>
          <p:cNvSpPr>
            <a:spLocks noGrp="1" noChangeArrowheads="1"/>
          </p:cNvSpPr>
          <p:nvPr>
            <p:ph type="body" idx="1"/>
          </p:nvPr>
        </p:nvSpPr>
        <p:spPr>
          <a:xfrm>
            <a:off x="76200" y="76200"/>
            <a:ext cx="8991600" cy="1066800"/>
          </a:xfrm>
        </p:spPr>
        <p:txBody>
          <a:bodyPr/>
          <a:lstStyle/>
          <a:p>
            <a:pPr marL="0" indent="0">
              <a:spcBef>
                <a:spcPct val="0"/>
              </a:spcBef>
              <a:buClr>
                <a:srgbClr val="FF0000"/>
              </a:buClr>
              <a:buFont typeface="Wingdings" charset="0"/>
              <a:buNone/>
              <a:defRPr/>
            </a:pPr>
            <a:r>
              <a:rPr lang="en-US" dirty="0">
                <a:latin typeface="Calibri" charset="0"/>
                <a:cs typeface="+mn-cs"/>
              </a:rPr>
              <a:t>From P</a:t>
            </a:r>
            <a:r>
              <a:rPr lang="en-US" baseline="-25000" dirty="0">
                <a:latin typeface="Calibri" charset="0"/>
                <a:cs typeface="+mn-cs"/>
              </a:rPr>
              <a:t>2</a:t>
            </a:r>
            <a:r>
              <a:rPr lang="en-US" dirty="0">
                <a:latin typeface="Calibri" charset="0"/>
                <a:cs typeface="+mn-cs"/>
              </a:rPr>
              <a:t>, </a:t>
            </a:r>
            <a:r>
              <a:rPr lang="en-US" dirty="0" smtClean="0">
                <a:latin typeface="Calibri" charset="0"/>
                <a:cs typeface="+mn-cs"/>
              </a:rPr>
              <a:t>increase </a:t>
            </a:r>
            <a:r>
              <a:rPr lang="en-US" dirty="0">
                <a:latin typeface="Calibri" charset="0"/>
                <a:cs typeface="+mn-cs"/>
              </a:rPr>
              <a:t>daisy </a:t>
            </a:r>
            <a:r>
              <a:rPr lang="en-US" dirty="0" smtClean="0">
                <a:latin typeface="Calibri" charset="0"/>
                <a:cs typeface="+mn-cs"/>
              </a:rPr>
              <a:t>coverage     =</a:t>
            </a:r>
            <a:r>
              <a:rPr lang="en-US" dirty="0">
                <a:latin typeface="Calibri" charset="0"/>
                <a:cs typeface="+mn-cs"/>
              </a:rPr>
              <a:t>&gt; </a:t>
            </a:r>
            <a:r>
              <a:rPr lang="en-US" dirty="0" smtClean="0">
                <a:latin typeface="Calibri" charset="0"/>
                <a:cs typeface="+mn-cs"/>
              </a:rPr>
              <a:t>decrease </a:t>
            </a:r>
            <a:r>
              <a:rPr lang="en-US" dirty="0">
                <a:latin typeface="Calibri" charset="0"/>
                <a:cs typeface="+mn-cs"/>
              </a:rPr>
              <a:t>T =&gt;</a:t>
            </a:r>
          </a:p>
          <a:p>
            <a:pPr>
              <a:spcBef>
                <a:spcPct val="0"/>
              </a:spcBef>
              <a:buClr>
                <a:srgbClr val="FF0000"/>
              </a:buClr>
              <a:buFont typeface="Times" charset="0"/>
              <a:buNone/>
              <a:defRPr/>
            </a:pPr>
            <a:r>
              <a:rPr lang="en-US" dirty="0">
                <a:latin typeface="Calibri" charset="0"/>
                <a:cs typeface="+mn-cs"/>
              </a:rPr>
              <a:t>  further </a:t>
            </a:r>
            <a:r>
              <a:rPr lang="en-US" dirty="0" smtClean="0">
                <a:latin typeface="Calibri" charset="0"/>
                <a:cs typeface="+mn-cs"/>
              </a:rPr>
              <a:t>increase </a:t>
            </a:r>
            <a:r>
              <a:rPr lang="en-US" dirty="0">
                <a:latin typeface="Calibri" charset="0"/>
                <a:cs typeface="+mn-cs"/>
              </a:rPr>
              <a:t>in daisy </a:t>
            </a:r>
            <a:r>
              <a:rPr lang="en-US" dirty="0" smtClean="0">
                <a:latin typeface="Calibri" charset="0"/>
                <a:cs typeface="+mn-cs"/>
              </a:rPr>
              <a:t>coverage =</a:t>
            </a:r>
            <a:r>
              <a:rPr lang="en-US" dirty="0">
                <a:latin typeface="Calibri" charset="0"/>
                <a:cs typeface="+mn-cs"/>
              </a:rPr>
              <a:t>&gt; converge to P</a:t>
            </a:r>
            <a:r>
              <a:rPr lang="en-US" baseline="-25000" dirty="0">
                <a:latin typeface="Calibri" charset="0"/>
                <a:cs typeface="+mn-cs"/>
              </a:rPr>
              <a:t>1</a:t>
            </a:r>
            <a:endParaRPr lang="en-US" dirty="0">
              <a:latin typeface="Calibri" charset="0"/>
              <a:cs typeface="+mn-cs"/>
            </a:endParaRPr>
          </a:p>
        </p:txBody>
      </p:sp>
      <p:sp>
        <p:nvSpPr>
          <p:cNvPr id="54274" name="Rectangle 3"/>
          <p:cNvSpPr>
            <a:spLocks noGrp="1" noChangeArrowheads="1"/>
          </p:cNvSpPr>
          <p:nvPr>
            <p:ph type="title"/>
          </p:nvPr>
        </p:nvSpPr>
        <p:spPr>
          <a:xfrm>
            <a:off x="304800" y="-609600"/>
            <a:ext cx="8839200" cy="609600"/>
          </a:xfrm>
        </p:spPr>
        <p:txBody>
          <a:bodyPr/>
          <a:lstStyle/>
          <a:p>
            <a:pPr eaLnBrk="1" hangingPunct="1"/>
            <a:endParaRPr lang="pt-BR">
              <a:latin typeface="Calibri" charset="0"/>
              <a:ea typeface="Geneva" charset="0"/>
              <a:cs typeface="DejaVu Sans" charset="0"/>
            </a:endParaRPr>
          </a:p>
        </p:txBody>
      </p:sp>
      <p:grpSp>
        <p:nvGrpSpPr>
          <p:cNvPr id="54275" name="Group 4"/>
          <p:cNvGrpSpPr>
            <a:grpSpLocks/>
          </p:cNvGrpSpPr>
          <p:nvPr/>
        </p:nvGrpSpPr>
        <p:grpSpPr bwMode="auto">
          <a:xfrm>
            <a:off x="428625" y="1082675"/>
            <a:ext cx="7062788" cy="4073525"/>
            <a:chOff x="515" y="1488"/>
            <a:chExt cx="4449" cy="2566"/>
          </a:xfrm>
        </p:grpSpPr>
        <p:sp>
          <p:nvSpPr>
            <p:cNvPr id="54289" name="Text Box 5"/>
            <p:cNvSpPr txBox="1">
              <a:spLocks noChangeArrowheads="1"/>
            </p:cNvSpPr>
            <p:nvPr/>
          </p:nvSpPr>
          <p:spPr bwMode="auto">
            <a:xfrm>
              <a:off x="2167" y="2304"/>
              <a:ext cx="28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r>
                <a:rPr lang="en-US">
                  <a:solidFill>
                    <a:schemeClr val="hlink"/>
                  </a:solidFill>
                  <a:latin typeface="Calibri" charset="0"/>
                  <a:cs typeface="Calibri" charset="0"/>
                </a:rPr>
                <a:t>P</a:t>
              </a:r>
              <a:r>
                <a:rPr lang="en-US" baseline="-25000">
                  <a:solidFill>
                    <a:schemeClr val="hlink"/>
                  </a:solidFill>
                  <a:latin typeface="Calibri" charset="0"/>
                  <a:cs typeface="Calibri" charset="0"/>
                </a:rPr>
                <a:t>1</a:t>
              </a:r>
              <a:endParaRPr lang="en-US">
                <a:latin typeface="Calibri" charset="0"/>
                <a:cs typeface="Calibri" charset="0"/>
              </a:endParaRPr>
            </a:p>
          </p:txBody>
        </p:sp>
        <p:grpSp>
          <p:nvGrpSpPr>
            <p:cNvPr id="54290" name="Group 6"/>
            <p:cNvGrpSpPr>
              <a:grpSpLocks/>
            </p:cNvGrpSpPr>
            <p:nvPr/>
          </p:nvGrpSpPr>
          <p:grpSpPr bwMode="auto">
            <a:xfrm>
              <a:off x="515" y="1572"/>
              <a:ext cx="4449" cy="2482"/>
              <a:chOff x="702" y="1572"/>
              <a:chExt cx="4449" cy="2482"/>
            </a:xfrm>
          </p:grpSpPr>
          <p:grpSp>
            <p:nvGrpSpPr>
              <p:cNvPr id="54295" name="Group 7"/>
              <p:cNvGrpSpPr>
                <a:grpSpLocks/>
              </p:cNvGrpSpPr>
              <p:nvPr/>
            </p:nvGrpSpPr>
            <p:grpSpPr bwMode="auto">
              <a:xfrm>
                <a:off x="702" y="1572"/>
                <a:ext cx="4449" cy="2482"/>
                <a:chOff x="708" y="1440"/>
                <a:chExt cx="4449" cy="2718"/>
              </a:xfrm>
            </p:grpSpPr>
            <p:sp>
              <p:nvSpPr>
                <p:cNvPr id="54299" name="Line 8"/>
                <p:cNvSpPr>
                  <a:spLocks noChangeShapeType="1"/>
                </p:cNvSpPr>
                <p:nvPr/>
              </p:nvSpPr>
              <p:spPr bwMode="auto">
                <a:xfrm flipV="1">
                  <a:off x="1152" y="1440"/>
                  <a:ext cx="0" cy="259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4300" name="Line 9"/>
                <p:cNvSpPr>
                  <a:spLocks noChangeShapeType="1"/>
                </p:cNvSpPr>
                <p:nvPr/>
              </p:nvSpPr>
              <p:spPr bwMode="auto">
                <a:xfrm>
                  <a:off x="1152" y="4032"/>
                  <a:ext cx="374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4301" name="Text Box 10"/>
                <p:cNvSpPr txBox="1">
                  <a:spLocks noChangeArrowheads="1"/>
                </p:cNvSpPr>
                <p:nvPr/>
              </p:nvSpPr>
              <p:spPr bwMode="auto">
                <a:xfrm>
                  <a:off x="4944" y="3840"/>
                  <a:ext cx="213"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r>
                    <a:rPr lang="en-US">
                      <a:latin typeface="Calibri" charset="0"/>
                      <a:cs typeface="Calibri" charset="0"/>
                    </a:rPr>
                    <a:t>T</a:t>
                  </a:r>
                </a:p>
              </p:txBody>
            </p:sp>
            <p:sp>
              <p:nvSpPr>
                <p:cNvPr id="54302" name="Text Box 11"/>
                <p:cNvSpPr txBox="1">
                  <a:spLocks noChangeArrowheads="1"/>
                </p:cNvSpPr>
                <p:nvPr/>
              </p:nvSpPr>
              <p:spPr bwMode="auto">
                <a:xfrm rot="-5400000">
                  <a:off x="144" y="2271"/>
                  <a:ext cx="142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r>
                    <a:rPr lang="en-US">
                      <a:latin typeface="Calibri" charset="0"/>
                      <a:cs typeface="Calibri" charset="0"/>
                    </a:rPr>
                    <a:t>Daisy coverage</a:t>
                  </a:r>
                </a:p>
              </p:txBody>
            </p:sp>
          </p:grpSp>
          <p:grpSp>
            <p:nvGrpSpPr>
              <p:cNvPr id="54296" name="Group 12"/>
              <p:cNvGrpSpPr>
                <a:grpSpLocks/>
              </p:cNvGrpSpPr>
              <p:nvPr/>
            </p:nvGrpSpPr>
            <p:grpSpPr bwMode="auto">
              <a:xfrm>
                <a:off x="1728" y="2016"/>
                <a:ext cx="2688" cy="1920"/>
                <a:chOff x="1728" y="2112"/>
                <a:chExt cx="2688" cy="1920"/>
              </a:xfrm>
            </p:grpSpPr>
            <p:sp>
              <p:nvSpPr>
                <p:cNvPr id="54297" name="Freeform 13"/>
                <p:cNvSpPr>
                  <a:spLocks/>
                </p:cNvSpPr>
                <p:nvPr/>
              </p:nvSpPr>
              <p:spPr bwMode="auto">
                <a:xfrm>
                  <a:off x="1728" y="2112"/>
                  <a:ext cx="1344" cy="1920"/>
                </a:xfrm>
                <a:custGeom>
                  <a:avLst/>
                  <a:gdLst>
                    <a:gd name="T0" fmla="*/ 0 w 1344"/>
                    <a:gd name="T1" fmla="*/ 1920 h 1920"/>
                    <a:gd name="T2" fmla="*/ 48 w 1344"/>
                    <a:gd name="T3" fmla="*/ 1296 h 1920"/>
                    <a:gd name="T4" fmla="*/ 192 w 1344"/>
                    <a:gd name="T5" fmla="*/ 816 h 1920"/>
                    <a:gd name="T6" fmla="*/ 432 w 1344"/>
                    <a:gd name="T7" fmla="*/ 432 h 1920"/>
                    <a:gd name="T8" fmla="*/ 720 w 1344"/>
                    <a:gd name="T9" fmla="*/ 192 h 1920"/>
                    <a:gd name="T10" fmla="*/ 1104 w 1344"/>
                    <a:gd name="T11" fmla="*/ 48 h 1920"/>
                    <a:gd name="T12" fmla="*/ 1344 w 1344"/>
                    <a:gd name="T13" fmla="*/ 0 h 1920"/>
                    <a:gd name="T14" fmla="*/ 0 60000 65536"/>
                    <a:gd name="T15" fmla="*/ 0 60000 65536"/>
                    <a:gd name="T16" fmla="*/ 0 60000 65536"/>
                    <a:gd name="T17" fmla="*/ 0 60000 65536"/>
                    <a:gd name="T18" fmla="*/ 0 60000 65536"/>
                    <a:gd name="T19" fmla="*/ 0 60000 65536"/>
                    <a:gd name="T20" fmla="*/ 0 60000 65536"/>
                    <a:gd name="T21" fmla="*/ 0 w 1344"/>
                    <a:gd name="T22" fmla="*/ 0 h 1920"/>
                    <a:gd name="T23" fmla="*/ 1344 w 1344"/>
                    <a:gd name="T24" fmla="*/ 1920 h 19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44" h="1920">
                      <a:moveTo>
                        <a:pt x="0" y="1920"/>
                      </a:moveTo>
                      <a:cubicBezTo>
                        <a:pt x="8" y="1700"/>
                        <a:pt x="16" y="1480"/>
                        <a:pt x="48" y="1296"/>
                      </a:cubicBezTo>
                      <a:cubicBezTo>
                        <a:pt x="80" y="1112"/>
                        <a:pt x="128" y="960"/>
                        <a:pt x="192" y="816"/>
                      </a:cubicBezTo>
                      <a:cubicBezTo>
                        <a:pt x="256" y="672"/>
                        <a:pt x="344" y="536"/>
                        <a:pt x="432" y="432"/>
                      </a:cubicBezTo>
                      <a:cubicBezTo>
                        <a:pt x="520" y="328"/>
                        <a:pt x="608" y="256"/>
                        <a:pt x="720" y="192"/>
                      </a:cubicBezTo>
                      <a:cubicBezTo>
                        <a:pt x="832" y="128"/>
                        <a:pt x="1000" y="80"/>
                        <a:pt x="1104" y="48"/>
                      </a:cubicBezTo>
                      <a:cubicBezTo>
                        <a:pt x="1208" y="16"/>
                        <a:pt x="1304" y="8"/>
                        <a:pt x="1344" y="0"/>
                      </a:cubicBezTo>
                    </a:path>
                  </a:pathLst>
                </a:custGeom>
                <a:noFill/>
                <a:ln w="57150" cap="flat"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298" name="Freeform 14"/>
                <p:cNvSpPr>
                  <a:spLocks/>
                </p:cNvSpPr>
                <p:nvPr/>
              </p:nvSpPr>
              <p:spPr bwMode="auto">
                <a:xfrm flipH="1">
                  <a:off x="3072" y="2112"/>
                  <a:ext cx="1344" cy="1920"/>
                </a:xfrm>
                <a:custGeom>
                  <a:avLst/>
                  <a:gdLst>
                    <a:gd name="T0" fmla="*/ 0 w 1344"/>
                    <a:gd name="T1" fmla="*/ 1920 h 1920"/>
                    <a:gd name="T2" fmla="*/ 48 w 1344"/>
                    <a:gd name="T3" fmla="*/ 1296 h 1920"/>
                    <a:gd name="T4" fmla="*/ 192 w 1344"/>
                    <a:gd name="T5" fmla="*/ 816 h 1920"/>
                    <a:gd name="T6" fmla="*/ 432 w 1344"/>
                    <a:gd name="T7" fmla="*/ 432 h 1920"/>
                    <a:gd name="T8" fmla="*/ 720 w 1344"/>
                    <a:gd name="T9" fmla="*/ 192 h 1920"/>
                    <a:gd name="T10" fmla="*/ 1104 w 1344"/>
                    <a:gd name="T11" fmla="*/ 48 h 1920"/>
                    <a:gd name="T12" fmla="*/ 1344 w 1344"/>
                    <a:gd name="T13" fmla="*/ 0 h 1920"/>
                    <a:gd name="T14" fmla="*/ 0 60000 65536"/>
                    <a:gd name="T15" fmla="*/ 0 60000 65536"/>
                    <a:gd name="T16" fmla="*/ 0 60000 65536"/>
                    <a:gd name="T17" fmla="*/ 0 60000 65536"/>
                    <a:gd name="T18" fmla="*/ 0 60000 65536"/>
                    <a:gd name="T19" fmla="*/ 0 60000 65536"/>
                    <a:gd name="T20" fmla="*/ 0 60000 65536"/>
                    <a:gd name="T21" fmla="*/ 0 w 1344"/>
                    <a:gd name="T22" fmla="*/ 0 h 1920"/>
                    <a:gd name="T23" fmla="*/ 1344 w 1344"/>
                    <a:gd name="T24" fmla="*/ 1920 h 19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44" h="1920">
                      <a:moveTo>
                        <a:pt x="0" y="1920"/>
                      </a:moveTo>
                      <a:cubicBezTo>
                        <a:pt x="8" y="1700"/>
                        <a:pt x="16" y="1480"/>
                        <a:pt x="48" y="1296"/>
                      </a:cubicBezTo>
                      <a:cubicBezTo>
                        <a:pt x="80" y="1112"/>
                        <a:pt x="128" y="960"/>
                        <a:pt x="192" y="816"/>
                      </a:cubicBezTo>
                      <a:cubicBezTo>
                        <a:pt x="256" y="672"/>
                        <a:pt x="344" y="536"/>
                        <a:pt x="432" y="432"/>
                      </a:cubicBezTo>
                      <a:cubicBezTo>
                        <a:pt x="520" y="328"/>
                        <a:pt x="608" y="256"/>
                        <a:pt x="720" y="192"/>
                      </a:cubicBezTo>
                      <a:cubicBezTo>
                        <a:pt x="832" y="128"/>
                        <a:pt x="1000" y="80"/>
                        <a:pt x="1104" y="48"/>
                      </a:cubicBezTo>
                      <a:cubicBezTo>
                        <a:pt x="1208" y="16"/>
                        <a:pt x="1304" y="8"/>
                        <a:pt x="1344" y="0"/>
                      </a:cubicBezTo>
                    </a:path>
                  </a:pathLst>
                </a:custGeom>
                <a:noFill/>
                <a:ln w="57150" cap="flat"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54291" name="Line 15"/>
            <p:cNvSpPr>
              <a:spLocks noChangeShapeType="1"/>
            </p:cNvSpPr>
            <p:nvPr/>
          </p:nvSpPr>
          <p:spPr bwMode="auto">
            <a:xfrm flipH="1" flipV="1">
              <a:off x="1357" y="1488"/>
              <a:ext cx="3216" cy="2448"/>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92" name="AutoShape 16"/>
            <p:cNvSpPr>
              <a:spLocks noChangeArrowheads="1"/>
            </p:cNvSpPr>
            <p:nvPr/>
          </p:nvSpPr>
          <p:spPr bwMode="auto">
            <a:xfrm>
              <a:off x="4183" y="3648"/>
              <a:ext cx="48" cy="48"/>
            </a:xfrm>
            <a:prstGeom prst="flowChartConnector">
              <a:avLst/>
            </a:prstGeom>
            <a:solidFill>
              <a:schemeClr val="hlink"/>
            </a:solidFill>
            <a:ln w="57150">
              <a:solidFill>
                <a:schemeClr val="hlink"/>
              </a:solidFill>
              <a:round/>
              <a:headEnd/>
              <a:tailEnd/>
            </a:ln>
          </p:spPr>
          <p:txBody>
            <a:bodyPr wrap="none" anchor="ctr"/>
            <a:lstStyle/>
            <a:p>
              <a:endParaRPr lang="pt-BR">
                <a:latin typeface="Calibri" charset="0"/>
                <a:cs typeface="Calibri" charset="0"/>
              </a:endParaRPr>
            </a:p>
          </p:txBody>
        </p:sp>
        <p:sp>
          <p:nvSpPr>
            <p:cNvPr id="54293" name="AutoShape 17"/>
            <p:cNvSpPr>
              <a:spLocks noChangeArrowheads="1"/>
            </p:cNvSpPr>
            <p:nvPr/>
          </p:nvSpPr>
          <p:spPr bwMode="auto">
            <a:xfrm>
              <a:off x="2269" y="2160"/>
              <a:ext cx="48" cy="48"/>
            </a:xfrm>
            <a:prstGeom prst="flowChartConnector">
              <a:avLst/>
            </a:prstGeom>
            <a:solidFill>
              <a:schemeClr val="hlink"/>
            </a:solidFill>
            <a:ln w="57150">
              <a:solidFill>
                <a:schemeClr val="hlink"/>
              </a:solidFill>
              <a:round/>
              <a:headEnd/>
              <a:tailEnd/>
            </a:ln>
          </p:spPr>
          <p:txBody>
            <a:bodyPr wrap="none" anchor="ctr"/>
            <a:lstStyle/>
            <a:p>
              <a:endParaRPr lang="pt-BR">
                <a:latin typeface="Calibri" charset="0"/>
                <a:cs typeface="Calibri" charset="0"/>
              </a:endParaRPr>
            </a:p>
          </p:txBody>
        </p:sp>
        <p:sp>
          <p:nvSpPr>
            <p:cNvPr id="54294" name="Text Box 18"/>
            <p:cNvSpPr txBox="1">
              <a:spLocks noChangeArrowheads="1"/>
            </p:cNvSpPr>
            <p:nvPr/>
          </p:nvSpPr>
          <p:spPr bwMode="auto">
            <a:xfrm>
              <a:off x="4176" y="3312"/>
              <a:ext cx="28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r>
                <a:rPr lang="en-US">
                  <a:solidFill>
                    <a:schemeClr val="hlink"/>
                  </a:solidFill>
                  <a:latin typeface="Calibri" charset="0"/>
                  <a:cs typeface="Calibri" charset="0"/>
                </a:rPr>
                <a:t>P</a:t>
              </a:r>
              <a:r>
                <a:rPr lang="en-US" baseline="-25000">
                  <a:solidFill>
                    <a:schemeClr val="hlink"/>
                  </a:solidFill>
                  <a:latin typeface="Calibri" charset="0"/>
                  <a:cs typeface="Calibri" charset="0"/>
                </a:rPr>
                <a:t>2</a:t>
              </a:r>
              <a:endParaRPr lang="en-US">
                <a:latin typeface="Calibri" charset="0"/>
                <a:cs typeface="Calibri" charset="0"/>
              </a:endParaRPr>
            </a:p>
          </p:txBody>
        </p:sp>
      </p:grpSp>
      <p:sp>
        <p:nvSpPr>
          <p:cNvPr id="34835" name="Line 19"/>
          <p:cNvSpPr>
            <a:spLocks noChangeShapeType="1"/>
          </p:cNvSpPr>
          <p:nvPr/>
        </p:nvSpPr>
        <p:spPr bwMode="auto">
          <a:xfrm flipV="1">
            <a:off x="6299200" y="3505200"/>
            <a:ext cx="0" cy="990600"/>
          </a:xfrm>
          <a:prstGeom prst="line">
            <a:avLst/>
          </a:prstGeom>
          <a:noFill/>
          <a:ln w="4445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6" name="Line 20"/>
          <p:cNvSpPr>
            <a:spLocks noChangeShapeType="1"/>
          </p:cNvSpPr>
          <p:nvPr/>
        </p:nvSpPr>
        <p:spPr bwMode="auto">
          <a:xfrm flipH="1">
            <a:off x="5003800" y="3505200"/>
            <a:ext cx="1295400" cy="0"/>
          </a:xfrm>
          <a:prstGeom prst="line">
            <a:avLst/>
          </a:prstGeom>
          <a:noFill/>
          <a:ln w="4445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40" name="Freeform 24"/>
          <p:cNvSpPr>
            <a:spLocks/>
          </p:cNvSpPr>
          <p:nvPr/>
        </p:nvSpPr>
        <p:spPr bwMode="auto">
          <a:xfrm>
            <a:off x="2108200" y="5181600"/>
            <a:ext cx="4419600" cy="1447800"/>
          </a:xfrm>
          <a:custGeom>
            <a:avLst/>
            <a:gdLst>
              <a:gd name="T0" fmla="*/ 0 w 2784"/>
              <a:gd name="T1" fmla="*/ 0 h 920"/>
              <a:gd name="T2" fmla="*/ 2147483647 w 2784"/>
              <a:gd name="T3" fmla="*/ 2147483647 h 920"/>
              <a:gd name="T4" fmla="*/ 2147483647 w 2784"/>
              <a:gd name="T5" fmla="*/ 2147483647 h 920"/>
              <a:gd name="T6" fmla="*/ 2147483647 w 2784"/>
              <a:gd name="T7" fmla="*/ 2147483647 h 920"/>
              <a:gd name="T8" fmla="*/ 2147483647 w 2784"/>
              <a:gd name="T9" fmla="*/ 2147483647 h 920"/>
              <a:gd name="T10" fmla="*/ 2147483647 w 2784"/>
              <a:gd name="T11" fmla="*/ 2147483647 h 920"/>
              <a:gd name="T12" fmla="*/ 2147483647 w 2784"/>
              <a:gd name="T13" fmla="*/ 2147483647 h 920"/>
              <a:gd name="T14" fmla="*/ 2147483647 w 2784"/>
              <a:gd name="T15" fmla="*/ 2147483647 h 920"/>
              <a:gd name="T16" fmla="*/ 2147483647 w 2784"/>
              <a:gd name="T17" fmla="*/ 2147483647 h 920"/>
              <a:gd name="T18" fmla="*/ 2147483647 w 2784"/>
              <a:gd name="T19" fmla="*/ 2147483647 h 920"/>
              <a:gd name="T20" fmla="*/ 2147483647 w 2784"/>
              <a:gd name="T21" fmla="*/ 2147483647 h 920"/>
              <a:gd name="T22" fmla="*/ 2147483647 w 2784"/>
              <a:gd name="T23" fmla="*/ 2147483647 h 9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84"/>
              <a:gd name="T37" fmla="*/ 0 h 920"/>
              <a:gd name="T38" fmla="*/ 2784 w 2784"/>
              <a:gd name="T39" fmla="*/ 920 h 9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84" h="920">
                <a:moveTo>
                  <a:pt x="0" y="0"/>
                </a:moveTo>
                <a:cubicBezTo>
                  <a:pt x="28" y="100"/>
                  <a:pt x="56" y="200"/>
                  <a:pt x="96" y="288"/>
                </a:cubicBezTo>
                <a:cubicBezTo>
                  <a:pt x="136" y="376"/>
                  <a:pt x="176" y="440"/>
                  <a:pt x="240" y="528"/>
                </a:cubicBezTo>
                <a:cubicBezTo>
                  <a:pt x="304" y="616"/>
                  <a:pt x="400" y="752"/>
                  <a:pt x="480" y="816"/>
                </a:cubicBezTo>
                <a:cubicBezTo>
                  <a:pt x="560" y="880"/>
                  <a:pt x="648" y="904"/>
                  <a:pt x="720" y="912"/>
                </a:cubicBezTo>
                <a:cubicBezTo>
                  <a:pt x="792" y="920"/>
                  <a:pt x="832" y="888"/>
                  <a:pt x="912" y="864"/>
                </a:cubicBezTo>
                <a:cubicBezTo>
                  <a:pt x="992" y="840"/>
                  <a:pt x="944" y="856"/>
                  <a:pt x="1200" y="768"/>
                </a:cubicBezTo>
                <a:cubicBezTo>
                  <a:pt x="1456" y="680"/>
                  <a:pt x="2208" y="416"/>
                  <a:pt x="2448" y="336"/>
                </a:cubicBezTo>
                <a:cubicBezTo>
                  <a:pt x="2688" y="256"/>
                  <a:pt x="2600" y="296"/>
                  <a:pt x="2640" y="288"/>
                </a:cubicBezTo>
                <a:cubicBezTo>
                  <a:pt x="2680" y="280"/>
                  <a:pt x="2672" y="272"/>
                  <a:pt x="2688" y="288"/>
                </a:cubicBezTo>
                <a:cubicBezTo>
                  <a:pt x="2704" y="304"/>
                  <a:pt x="2720" y="288"/>
                  <a:pt x="2736" y="384"/>
                </a:cubicBezTo>
                <a:cubicBezTo>
                  <a:pt x="2752" y="480"/>
                  <a:pt x="2768" y="672"/>
                  <a:pt x="2784" y="864"/>
                </a:cubicBezTo>
              </a:path>
            </a:pathLst>
          </a:custGeom>
          <a:noFill/>
          <a:ln w="539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841" name="AutoShape 25"/>
          <p:cNvSpPr>
            <a:spLocks noChangeArrowheads="1"/>
          </p:cNvSpPr>
          <p:nvPr/>
        </p:nvSpPr>
        <p:spPr bwMode="auto">
          <a:xfrm>
            <a:off x="6223000" y="5334000"/>
            <a:ext cx="228600" cy="228600"/>
          </a:xfrm>
          <a:prstGeom prst="flowChartConnector">
            <a:avLst/>
          </a:prstGeom>
          <a:solidFill>
            <a:srgbClr val="FF0000"/>
          </a:solidFill>
          <a:ln w="53975">
            <a:solidFill>
              <a:srgbClr val="FF0000"/>
            </a:solidFill>
            <a:round/>
            <a:headEnd/>
            <a:tailEnd/>
          </a:ln>
        </p:spPr>
        <p:txBody>
          <a:bodyPr wrap="none" anchor="ctr"/>
          <a:lstStyle/>
          <a:p>
            <a:endParaRPr lang="pt-BR">
              <a:latin typeface="Calibri" charset="0"/>
              <a:cs typeface="Calibri" charset="0"/>
            </a:endParaRPr>
          </a:p>
        </p:txBody>
      </p:sp>
      <p:sp>
        <p:nvSpPr>
          <p:cNvPr id="34846" name="Line 30"/>
          <p:cNvSpPr>
            <a:spLocks noChangeShapeType="1"/>
          </p:cNvSpPr>
          <p:nvPr/>
        </p:nvSpPr>
        <p:spPr bwMode="auto">
          <a:xfrm flipV="1">
            <a:off x="5003800" y="2133600"/>
            <a:ext cx="0" cy="1371600"/>
          </a:xfrm>
          <a:prstGeom prst="line">
            <a:avLst/>
          </a:prstGeom>
          <a:noFill/>
          <a:ln w="4445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47" name="Line 31"/>
          <p:cNvSpPr>
            <a:spLocks noChangeShapeType="1"/>
          </p:cNvSpPr>
          <p:nvPr/>
        </p:nvSpPr>
        <p:spPr bwMode="auto">
          <a:xfrm flipH="1">
            <a:off x="3251200" y="2133600"/>
            <a:ext cx="1752600" cy="0"/>
          </a:xfrm>
          <a:prstGeom prst="line">
            <a:avLst/>
          </a:prstGeom>
          <a:noFill/>
          <a:ln w="4445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6" name="Group 36"/>
          <p:cNvGrpSpPr>
            <a:grpSpLocks/>
          </p:cNvGrpSpPr>
          <p:nvPr/>
        </p:nvGrpSpPr>
        <p:grpSpPr bwMode="auto">
          <a:xfrm>
            <a:off x="5003800" y="5334000"/>
            <a:ext cx="1447800" cy="609600"/>
            <a:chOff x="3408" y="3360"/>
            <a:chExt cx="912" cy="384"/>
          </a:xfrm>
        </p:grpSpPr>
        <p:sp>
          <p:nvSpPr>
            <p:cNvPr id="54286" name="AutoShape 32"/>
            <p:cNvSpPr>
              <a:spLocks noChangeArrowheads="1"/>
            </p:cNvSpPr>
            <p:nvPr/>
          </p:nvSpPr>
          <p:spPr bwMode="auto">
            <a:xfrm>
              <a:off x="3408" y="3600"/>
              <a:ext cx="144" cy="144"/>
            </a:xfrm>
            <a:prstGeom prst="flowChartConnector">
              <a:avLst/>
            </a:prstGeom>
            <a:solidFill>
              <a:srgbClr val="FF0000"/>
            </a:solidFill>
            <a:ln w="53975">
              <a:solidFill>
                <a:srgbClr val="FF0000"/>
              </a:solidFill>
              <a:round/>
              <a:headEnd/>
              <a:tailEnd/>
            </a:ln>
          </p:spPr>
          <p:txBody>
            <a:bodyPr wrap="none" anchor="ctr"/>
            <a:lstStyle/>
            <a:p>
              <a:endParaRPr lang="pt-BR">
                <a:latin typeface="Calibri" charset="0"/>
                <a:cs typeface="Calibri" charset="0"/>
              </a:endParaRPr>
            </a:p>
          </p:txBody>
        </p:sp>
        <p:sp>
          <p:nvSpPr>
            <p:cNvPr id="54287" name="AutoShape 34"/>
            <p:cNvSpPr>
              <a:spLocks noChangeArrowheads="1"/>
            </p:cNvSpPr>
            <p:nvPr/>
          </p:nvSpPr>
          <p:spPr bwMode="auto">
            <a:xfrm>
              <a:off x="4176" y="3360"/>
              <a:ext cx="144" cy="144"/>
            </a:xfrm>
            <a:prstGeom prst="flowChartConnector">
              <a:avLst/>
            </a:prstGeom>
            <a:solidFill>
              <a:schemeClr val="bg1"/>
            </a:solidFill>
            <a:ln w="53975">
              <a:solidFill>
                <a:srgbClr val="FF0000"/>
              </a:solidFill>
              <a:prstDash val="sysDot"/>
              <a:round/>
              <a:headEnd/>
              <a:tailEnd/>
            </a:ln>
          </p:spPr>
          <p:txBody>
            <a:bodyPr wrap="none" anchor="ctr"/>
            <a:lstStyle/>
            <a:p>
              <a:endParaRPr lang="pt-BR">
                <a:latin typeface="Calibri" charset="0"/>
                <a:cs typeface="Calibri" charset="0"/>
              </a:endParaRPr>
            </a:p>
          </p:txBody>
        </p:sp>
        <p:sp>
          <p:nvSpPr>
            <p:cNvPr id="54288" name="Line 35"/>
            <p:cNvSpPr>
              <a:spLocks noChangeShapeType="1"/>
            </p:cNvSpPr>
            <p:nvPr/>
          </p:nvSpPr>
          <p:spPr bwMode="auto">
            <a:xfrm flipH="1">
              <a:off x="3600" y="3456"/>
              <a:ext cx="528" cy="192"/>
            </a:xfrm>
            <a:prstGeom prst="line">
              <a:avLst/>
            </a:prstGeom>
            <a:noFill/>
            <a:ln w="4445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4853" name="Text Box 37"/>
          <p:cNvSpPr txBox="1">
            <a:spLocks noChangeArrowheads="1"/>
          </p:cNvSpPr>
          <p:nvPr/>
        </p:nvSpPr>
        <p:spPr bwMode="auto">
          <a:xfrm>
            <a:off x="6842125" y="3419475"/>
            <a:ext cx="2133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r>
              <a:rPr lang="en-US">
                <a:solidFill>
                  <a:schemeClr val="hlink"/>
                </a:solidFill>
                <a:latin typeface="Calibri" charset="0"/>
                <a:cs typeface="Calibri" charset="0"/>
              </a:rPr>
              <a:t>unstable </a:t>
            </a:r>
          </a:p>
          <a:p>
            <a:pPr eaLnBrk="1" hangingPunct="1"/>
            <a:r>
              <a:rPr lang="en-US">
                <a:solidFill>
                  <a:schemeClr val="hlink"/>
                </a:solidFill>
                <a:latin typeface="Calibri" charset="0"/>
                <a:cs typeface="Calibri" charset="0"/>
              </a:rPr>
              <a:t>equilibrium point</a:t>
            </a:r>
            <a:endParaRPr lang="en-US" baseline="-25000">
              <a:latin typeface="Calibri" charset="0"/>
              <a:cs typeface="Calibri" charset="0"/>
            </a:endParaRPr>
          </a:p>
        </p:txBody>
      </p:sp>
      <p:grpSp>
        <p:nvGrpSpPr>
          <p:cNvPr id="7" name="Group 45"/>
          <p:cNvGrpSpPr>
            <a:grpSpLocks/>
          </p:cNvGrpSpPr>
          <p:nvPr/>
        </p:nvGrpSpPr>
        <p:grpSpPr bwMode="auto">
          <a:xfrm>
            <a:off x="4310063" y="1125538"/>
            <a:ext cx="4191000" cy="914400"/>
            <a:chOff x="3024" y="624"/>
            <a:chExt cx="2640" cy="576"/>
          </a:xfrm>
          <a:solidFill>
            <a:srgbClr val="CCFFFF"/>
          </a:solidFill>
        </p:grpSpPr>
        <p:sp>
          <p:nvSpPr>
            <p:cNvPr id="80912" name="AutoShape 46"/>
            <p:cNvSpPr>
              <a:spLocks noChangeArrowheads="1"/>
            </p:cNvSpPr>
            <p:nvPr/>
          </p:nvSpPr>
          <p:spPr bwMode="auto">
            <a:xfrm>
              <a:off x="3024" y="720"/>
              <a:ext cx="528" cy="336"/>
            </a:xfrm>
            <a:prstGeom prst="flowChartProcess">
              <a:avLst/>
            </a:prstGeom>
            <a:grpFill/>
            <a:ln w="57150">
              <a:solidFill>
                <a:schemeClr val="tx1"/>
              </a:solidFill>
              <a:miter lim="800000"/>
              <a:headEnd/>
              <a:tailEnd/>
            </a:ln>
          </p:spPr>
          <p:txBody>
            <a:bodyPr wrap="none" anchor="ctr"/>
            <a:lstStyle/>
            <a:p>
              <a:pPr algn="ctr">
                <a:defRPr/>
              </a:pPr>
              <a:r>
                <a:rPr lang="en-US">
                  <a:latin typeface="Calibri"/>
                  <a:cs typeface="Calibri"/>
                </a:rPr>
                <a:t>T</a:t>
              </a:r>
            </a:p>
          </p:txBody>
        </p:sp>
        <p:sp>
          <p:nvSpPr>
            <p:cNvPr id="80913" name="AutoShape 47"/>
            <p:cNvSpPr>
              <a:spLocks noChangeArrowheads="1"/>
            </p:cNvSpPr>
            <p:nvPr/>
          </p:nvSpPr>
          <p:spPr bwMode="auto">
            <a:xfrm>
              <a:off x="4416" y="624"/>
              <a:ext cx="1248" cy="576"/>
            </a:xfrm>
            <a:prstGeom prst="flowChartProcess">
              <a:avLst/>
            </a:prstGeom>
            <a:grpFill/>
            <a:ln w="57150">
              <a:solidFill>
                <a:schemeClr val="tx1"/>
              </a:solidFill>
              <a:miter lim="800000"/>
              <a:headEnd/>
              <a:tailEnd/>
            </a:ln>
          </p:spPr>
          <p:txBody>
            <a:bodyPr wrap="none" anchor="ctr"/>
            <a:lstStyle/>
            <a:p>
              <a:pPr algn="ctr">
                <a:defRPr/>
              </a:pPr>
              <a:r>
                <a:rPr lang="en-US">
                  <a:latin typeface="Calibri"/>
                  <a:cs typeface="Calibri"/>
                </a:rPr>
                <a:t>daisy</a:t>
              </a:r>
            </a:p>
            <a:p>
              <a:pPr algn="ctr">
                <a:lnSpc>
                  <a:spcPct val="70000"/>
                </a:lnSpc>
                <a:defRPr/>
              </a:pPr>
              <a:r>
                <a:rPr lang="en-US">
                  <a:latin typeface="Calibri"/>
                  <a:cs typeface="Calibri"/>
                </a:rPr>
                <a:t>coverage</a:t>
              </a:r>
            </a:p>
          </p:txBody>
        </p:sp>
        <p:grpSp>
          <p:nvGrpSpPr>
            <p:cNvPr id="80914" name="Group 48"/>
            <p:cNvGrpSpPr>
              <a:grpSpLocks/>
            </p:cNvGrpSpPr>
            <p:nvPr/>
          </p:nvGrpSpPr>
          <p:grpSpPr bwMode="auto">
            <a:xfrm>
              <a:off x="3552" y="816"/>
              <a:ext cx="816" cy="144"/>
              <a:chOff x="3552" y="816"/>
              <a:chExt cx="816" cy="144"/>
            </a:xfrm>
            <a:grpFill/>
          </p:grpSpPr>
          <p:sp>
            <p:nvSpPr>
              <p:cNvPr id="80915" name="AutoShape 49"/>
              <p:cNvSpPr>
                <a:spLocks noChangeArrowheads="1"/>
              </p:cNvSpPr>
              <p:nvPr/>
            </p:nvSpPr>
            <p:spPr bwMode="auto">
              <a:xfrm>
                <a:off x="4224" y="816"/>
                <a:ext cx="144" cy="144"/>
              </a:xfrm>
              <a:prstGeom prst="flowChartConnector">
                <a:avLst/>
              </a:prstGeom>
              <a:grpFill/>
              <a:ln w="57150">
                <a:solidFill>
                  <a:schemeClr val="tx1"/>
                </a:solidFill>
                <a:round/>
                <a:headEnd/>
                <a:tailEnd/>
              </a:ln>
              <a:extLst/>
            </p:spPr>
            <p:txBody>
              <a:bodyPr wrap="none" anchor="ctr"/>
              <a:lstStyle/>
              <a:p>
                <a:pPr>
                  <a:defRPr/>
                </a:pPr>
                <a:endParaRPr lang="pt-BR">
                  <a:latin typeface="Calibri"/>
                  <a:cs typeface="Calibri"/>
                </a:endParaRPr>
              </a:p>
            </p:txBody>
          </p:sp>
          <p:sp>
            <p:nvSpPr>
              <p:cNvPr id="80916" name="Line 50"/>
              <p:cNvSpPr>
                <a:spLocks noChangeShapeType="1"/>
              </p:cNvSpPr>
              <p:nvPr/>
            </p:nvSpPr>
            <p:spPr bwMode="auto">
              <a:xfrm>
                <a:off x="3552" y="864"/>
                <a:ext cx="672" cy="0"/>
              </a:xfrm>
              <a:prstGeom prst="line">
                <a:avLst/>
              </a:prstGeom>
              <a:grpFill/>
              <a:ln w="57150">
                <a:solidFill>
                  <a:schemeClr val="tx1"/>
                </a:solidFill>
                <a:round/>
                <a:headEnd/>
                <a:tailEnd/>
              </a:ln>
              <a:extLst/>
            </p:spPr>
            <p:txBody>
              <a:bodyPr wrap="none" anchor="ctr"/>
              <a:lstStyle/>
              <a:p>
                <a:pPr>
                  <a:defRPr/>
                </a:pPr>
                <a:endParaRPr lang="en-GB">
                  <a:latin typeface="Calibri"/>
                  <a:cs typeface="Calibri"/>
                </a:endParaRPr>
              </a:p>
            </p:txBody>
          </p:sp>
        </p:grpSp>
      </p:grpSp>
      <p:sp>
        <p:nvSpPr>
          <p:cNvPr id="54285" name="Rectangle 37"/>
          <p:cNvSpPr>
            <a:spLocks noChangeArrowheads="1"/>
          </p:cNvSpPr>
          <p:nvPr/>
        </p:nvSpPr>
        <p:spPr bwMode="auto">
          <a:xfrm>
            <a:off x="5735638" y="6488113"/>
            <a:ext cx="2935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800">
                <a:latin typeface="Calibri" charset="0"/>
                <a:cs typeface="Calibri" charset="0"/>
              </a:rPr>
              <a:t> source: Youmin Tang (UNBC)</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8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83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484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484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4818">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4818">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484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grpId="0" nodeType="clickEffect">
                                  <p:stCondLst>
                                    <p:cond delay="0"/>
                                  </p:stCondLst>
                                  <p:childTnLst>
                                    <p:set>
                                      <p:cBhvr>
                                        <p:cTn id="34" dur="1" fill="hold">
                                          <p:stCondLst>
                                            <p:cond delay="499"/>
                                          </p:stCondLst>
                                        </p:cTn>
                                        <p:tgtEl>
                                          <p:spTgt spid="34841"/>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1" nodeType="clickEffect">
                                  <p:stCondLst>
                                    <p:cond delay="0"/>
                                  </p:stCondLst>
                                  <p:childTnLst>
                                    <p:set>
                                      <p:cBhvr>
                                        <p:cTn id="38" dur="1" fill="hold">
                                          <p:stCondLst>
                                            <p:cond delay="499"/>
                                          </p:stCondLst>
                                        </p:cTn>
                                        <p:tgtEl>
                                          <p:spTgt spid="3484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3485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bldLvl="2" autoUpdateAnimBg="0"/>
      <p:bldP spid="34835" grpId="0" animBg="1"/>
      <p:bldP spid="34836" grpId="0" animBg="1"/>
      <p:bldP spid="34840" grpId="0" animBg="1"/>
      <p:bldP spid="34841" grpId="0" animBg="1" autoUpdateAnimBg="0"/>
      <p:bldP spid="34841" grpId="1" animBg="1" autoUpdateAnimBg="0"/>
      <p:bldP spid="34846" grpId="0" animBg="1"/>
      <p:bldP spid="34847" grpId="0" animBg="1"/>
      <p:bldP spid="34853"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2" name="Text Box 2"/>
          <p:cNvSpPr>
            <a:spLocks noGrp="1" noChangeArrowheads="1"/>
          </p:cNvSpPr>
          <p:nvPr>
            <p:ph type="body" idx="1"/>
          </p:nvPr>
        </p:nvSpPr>
        <p:spPr>
          <a:xfrm>
            <a:off x="0" y="0"/>
            <a:ext cx="8991600" cy="838200"/>
          </a:xfrm>
        </p:spPr>
        <p:txBody>
          <a:bodyPr/>
          <a:lstStyle/>
          <a:p>
            <a:pPr>
              <a:lnSpc>
                <a:spcPct val="90000"/>
              </a:lnSpc>
              <a:spcBef>
                <a:spcPct val="0"/>
              </a:spcBef>
              <a:buClr>
                <a:srgbClr val="FF0000"/>
              </a:buClr>
            </a:pPr>
            <a:endParaRPr lang="en-US" sz="2400">
              <a:latin typeface="Calibri" charset="0"/>
            </a:endParaRPr>
          </a:p>
          <a:p>
            <a:pPr>
              <a:lnSpc>
                <a:spcPct val="90000"/>
              </a:lnSpc>
              <a:spcBef>
                <a:spcPct val="0"/>
              </a:spcBef>
              <a:buClr>
                <a:srgbClr val="FF0000"/>
              </a:buClr>
              <a:buFont typeface="Times" charset="0"/>
              <a:buNone/>
            </a:pPr>
            <a:endParaRPr lang="en-US" sz="2400">
              <a:latin typeface="Calibri" charset="0"/>
            </a:endParaRPr>
          </a:p>
          <a:p>
            <a:pPr>
              <a:lnSpc>
                <a:spcPct val="90000"/>
              </a:lnSpc>
              <a:spcBef>
                <a:spcPct val="0"/>
              </a:spcBef>
              <a:buClr>
                <a:srgbClr val="FF0000"/>
              </a:buClr>
              <a:buFont typeface="Times" charset="0"/>
              <a:buNone/>
            </a:pPr>
            <a:endParaRPr lang="en-US" sz="2400">
              <a:latin typeface="Calibri" charset="0"/>
            </a:endParaRPr>
          </a:p>
        </p:txBody>
      </p:sp>
      <p:sp>
        <p:nvSpPr>
          <p:cNvPr id="55298" name="Rectangle 3"/>
          <p:cNvSpPr>
            <a:spLocks noGrp="1" noChangeArrowheads="1"/>
          </p:cNvSpPr>
          <p:nvPr>
            <p:ph type="title"/>
          </p:nvPr>
        </p:nvSpPr>
        <p:spPr>
          <a:xfrm>
            <a:off x="304800" y="0"/>
            <a:ext cx="8839200" cy="609600"/>
          </a:xfrm>
        </p:spPr>
        <p:txBody>
          <a:bodyPr/>
          <a:lstStyle/>
          <a:p>
            <a:pPr eaLnBrk="1" hangingPunct="1"/>
            <a:r>
              <a:rPr lang="en-US" b="0">
                <a:latin typeface="Calibri" charset="0"/>
                <a:ea typeface="Geneva" charset="0"/>
                <a:cs typeface="DejaVu Sans" charset="0"/>
              </a:rPr>
              <a:t>Gradual increase in solar luminosity</a:t>
            </a:r>
          </a:p>
        </p:txBody>
      </p:sp>
      <p:grpSp>
        <p:nvGrpSpPr>
          <p:cNvPr id="55299" name="Group 35"/>
          <p:cNvGrpSpPr>
            <a:grpSpLocks/>
          </p:cNvGrpSpPr>
          <p:nvPr/>
        </p:nvGrpSpPr>
        <p:grpSpPr bwMode="auto">
          <a:xfrm>
            <a:off x="584200" y="1285875"/>
            <a:ext cx="7064375" cy="3940175"/>
            <a:chOff x="586" y="759"/>
            <a:chExt cx="4450" cy="2482"/>
          </a:xfrm>
        </p:grpSpPr>
        <p:grpSp>
          <p:nvGrpSpPr>
            <p:cNvPr id="55340" name="Group 5"/>
            <p:cNvGrpSpPr>
              <a:grpSpLocks/>
            </p:cNvGrpSpPr>
            <p:nvPr/>
          </p:nvGrpSpPr>
          <p:grpSpPr bwMode="auto">
            <a:xfrm>
              <a:off x="586" y="759"/>
              <a:ext cx="4450" cy="2482"/>
              <a:chOff x="501" y="1572"/>
              <a:chExt cx="4450" cy="2482"/>
            </a:xfrm>
          </p:grpSpPr>
          <p:grpSp>
            <p:nvGrpSpPr>
              <p:cNvPr id="55345" name="Group 6"/>
              <p:cNvGrpSpPr>
                <a:grpSpLocks/>
              </p:cNvGrpSpPr>
              <p:nvPr/>
            </p:nvGrpSpPr>
            <p:grpSpPr bwMode="auto">
              <a:xfrm>
                <a:off x="501" y="1572"/>
                <a:ext cx="4450" cy="2482"/>
                <a:chOff x="701" y="1572"/>
                <a:chExt cx="4450" cy="2482"/>
              </a:xfrm>
            </p:grpSpPr>
            <p:grpSp>
              <p:nvGrpSpPr>
                <p:cNvPr id="55347" name="Group 7"/>
                <p:cNvGrpSpPr>
                  <a:grpSpLocks/>
                </p:cNvGrpSpPr>
                <p:nvPr/>
              </p:nvGrpSpPr>
              <p:grpSpPr bwMode="auto">
                <a:xfrm>
                  <a:off x="701" y="1572"/>
                  <a:ext cx="4450" cy="2482"/>
                  <a:chOff x="707" y="1440"/>
                  <a:chExt cx="4450" cy="2718"/>
                </a:xfrm>
              </p:grpSpPr>
              <p:sp>
                <p:nvSpPr>
                  <p:cNvPr id="55351" name="Line 8"/>
                  <p:cNvSpPr>
                    <a:spLocks noChangeShapeType="1"/>
                  </p:cNvSpPr>
                  <p:nvPr/>
                </p:nvSpPr>
                <p:spPr bwMode="auto">
                  <a:xfrm flipV="1">
                    <a:off x="1152" y="1440"/>
                    <a:ext cx="0" cy="259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5352" name="Line 9"/>
                  <p:cNvSpPr>
                    <a:spLocks noChangeShapeType="1"/>
                  </p:cNvSpPr>
                  <p:nvPr/>
                </p:nvSpPr>
                <p:spPr bwMode="auto">
                  <a:xfrm>
                    <a:off x="1152" y="4032"/>
                    <a:ext cx="374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5353" name="Text Box 10"/>
                  <p:cNvSpPr txBox="1">
                    <a:spLocks noChangeArrowheads="1"/>
                  </p:cNvSpPr>
                  <p:nvPr/>
                </p:nvSpPr>
                <p:spPr bwMode="auto">
                  <a:xfrm>
                    <a:off x="4944" y="3840"/>
                    <a:ext cx="213"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r>
                      <a:rPr lang="en-US">
                        <a:latin typeface="Calibri" charset="0"/>
                        <a:cs typeface="Calibri" charset="0"/>
                      </a:rPr>
                      <a:t>T</a:t>
                    </a:r>
                  </a:p>
                </p:txBody>
              </p:sp>
              <p:sp>
                <p:nvSpPr>
                  <p:cNvPr id="55354" name="Text Box 11"/>
                  <p:cNvSpPr txBox="1">
                    <a:spLocks noChangeArrowheads="1"/>
                  </p:cNvSpPr>
                  <p:nvPr/>
                </p:nvSpPr>
                <p:spPr bwMode="auto">
                  <a:xfrm rot="-5400000">
                    <a:off x="143" y="2266"/>
                    <a:ext cx="142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r>
                      <a:rPr lang="en-US">
                        <a:latin typeface="Calibri" charset="0"/>
                        <a:cs typeface="Calibri" charset="0"/>
                      </a:rPr>
                      <a:t>Daisy coverage</a:t>
                    </a:r>
                  </a:p>
                </p:txBody>
              </p:sp>
            </p:grpSp>
            <p:grpSp>
              <p:nvGrpSpPr>
                <p:cNvPr id="55348" name="Group 12"/>
                <p:cNvGrpSpPr>
                  <a:grpSpLocks/>
                </p:cNvGrpSpPr>
                <p:nvPr/>
              </p:nvGrpSpPr>
              <p:grpSpPr bwMode="auto">
                <a:xfrm>
                  <a:off x="1728" y="2016"/>
                  <a:ext cx="2688" cy="1920"/>
                  <a:chOff x="1728" y="2112"/>
                  <a:chExt cx="2688" cy="1920"/>
                </a:xfrm>
              </p:grpSpPr>
              <p:sp>
                <p:nvSpPr>
                  <p:cNvPr id="55349" name="Freeform 13"/>
                  <p:cNvSpPr>
                    <a:spLocks/>
                  </p:cNvSpPr>
                  <p:nvPr/>
                </p:nvSpPr>
                <p:spPr bwMode="auto">
                  <a:xfrm>
                    <a:off x="1728" y="2112"/>
                    <a:ext cx="1344" cy="1920"/>
                  </a:xfrm>
                  <a:custGeom>
                    <a:avLst/>
                    <a:gdLst>
                      <a:gd name="T0" fmla="*/ 0 w 1344"/>
                      <a:gd name="T1" fmla="*/ 1920 h 1920"/>
                      <a:gd name="T2" fmla="*/ 48 w 1344"/>
                      <a:gd name="T3" fmla="*/ 1296 h 1920"/>
                      <a:gd name="T4" fmla="*/ 192 w 1344"/>
                      <a:gd name="T5" fmla="*/ 816 h 1920"/>
                      <a:gd name="T6" fmla="*/ 432 w 1344"/>
                      <a:gd name="T7" fmla="*/ 432 h 1920"/>
                      <a:gd name="T8" fmla="*/ 720 w 1344"/>
                      <a:gd name="T9" fmla="*/ 192 h 1920"/>
                      <a:gd name="T10" fmla="*/ 1104 w 1344"/>
                      <a:gd name="T11" fmla="*/ 48 h 1920"/>
                      <a:gd name="T12" fmla="*/ 1344 w 1344"/>
                      <a:gd name="T13" fmla="*/ 0 h 1920"/>
                      <a:gd name="T14" fmla="*/ 0 60000 65536"/>
                      <a:gd name="T15" fmla="*/ 0 60000 65536"/>
                      <a:gd name="T16" fmla="*/ 0 60000 65536"/>
                      <a:gd name="T17" fmla="*/ 0 60000 65536"/>
                      <a:gd name="T18" fmla="*/ 0 60000 65536"/>
                      <a:gd name="T19" fmla="*/ 0 60000 65536"/>
                      <a:gd name="T20" fmla="*/ 0 60000 65536"/>
                      <a:gd name="T21" fmla="*/ 0 w 1344"/>
                      <a:gd name="T22" fmla="*/ 0 h 1920"/>
                      <a:gd name="T23" fmla="*/ 1344 w 1344"/>
                      <a:gd name="T24" fmla="*/ 1920 h 19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44" h="1920">
                        <a:moveTo>
                          <a:pt x="0" y="1920"/>
                        </a:moveTo>
                        <a:cubicBezTo>
                          <a:pt x="8" y="1700"/>
                          <a:pt x="16" y="1480"/>
                          <a:pt x="48" y="1296"/>
                        </a:cubicBezTo>
                        <a:cubicBezTo>
                          <a:pt x="80" y="1112"/>
                          <a:pt x="128" y="960"/>
                          <a:pt x="192" y="816"/>
                        </a:cubicBezTo>
                        <a:cubicBezTo>
                          <a:pt x="256" y="672"/>
                          <a:pt x="344" y="536"/>
                          <a:pt x="432" y="432"/>
                        </a:cubicBezTo>
                        <a:cubicBezTo>
                          <a:pt x="520" y="328"/>
                          <a:pt x="608" y="256"/>
                          <a:pt x="720" y="192"/>
                        </a:cubicBezTo>
                        <a:cubicBezTo>
                          <a:pt x="832" y="128"/>
                          <a:pt x="1000" y="80"/>
                          <a:pt x="1104" y="48"/>
                        </a:cubicBezTo>
                        <a:cubicBezTo>
                          <a:pt x="1208" y="16"/>
                          <a:pt x="1304" y="8"/>
                          <a:pt x="1344" y="0"/>
                        </a:cubicBezTo>
                      </a:path>
                    </a:pathLst>
                  </a:custGeom>
                  <a:noFill/>
                  <a:ln w="57150" cap="flat"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50" name="Freeform 14"/>
                  <p:cNvSpPr>
                    <a:spLocks/>
                  </p:cNvSpPr>
                  <p:nvPr/>
                </p:nvSpPr>
                <p:spPr bwMode="auto">
                  <a:xfrm flipH="1">
                    <a:off x="3072" y="2112"/>
                    <a:ext cx="1344" cy="1920"/>
                  </a:xfrm>
                  <a:custGeom>
                    <a:avLst/>
                    <a:gdLst>
                      <a:gd name="T0" fmla="*/ 0 w 1344"/>
                      <a:gd name="T1" fmla="*/ 1920 h 1920"/>
                      <a:gd name="T2" fmla="*/ 48 w 1344"/>
                      <a:gd name="T3" fmla="*/ 1296 h 1920"/>
                      <a:gd name="T4" fmla="*/ 192 w 1344"/>
                      <a:gd name="T5" fmla="*/ 816 h 1920"/>
                      <a:gd name="T6" fmla="*/ 432 w 1344"/>
                      <a:gd name="T7" fmla="*/ 432 h 1920"/>
                      <a:gd name="T8" fmla="*/ 720 w 1344"/>
                      <a:gd name="T9" fmla="*/ 192 h 1920"/>
                      <a:gd name="T10" fmla="*/ 1104 w 1344"/>
                      <a:gd name="T11" fmla="*/ 48 h 1920"/>
                      <a:gd name="T12" fmla="*/ 1344 w 1344"/>
                      <a:gd name="T13" fmla="*/ 0 h 1920"/>
                      <a:gd name="T14" fmla="*/ 0 60000 65536"/>
                      <a:gd name="T15" fmla="*/ 0 60000 65536"/>
                      <a:gd name="T16" fmla="*/ 0 60000 65536"/>
                      <a:gd name="T17" fmla="*/ 0 60000 65536"/>
                      <a:gd name="T18" fmla="*/ 0 60000 65536"/>
                      <a:gd name="T19" fmla="*/ 0 60000 65536"/>
                      <a:gd name="T20" fmla="*/ 0 60000 65536"/>
                      <a:gd name="T21" fmla="*/ 0 w 1344"/>
                      <a:gd name="T22" fmla="*/ 0 h 1920"/>
                      <a:gd name="T23" fmla="*/ 1344 w 1344"/>
                      <a:gd name="T24" fmla="*/ 1920 h 19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44" h="1920">
                        <a:moveTo>
                          <a:pt x="0" y="1920"/>
                        </a:moveTo>
                        <a:cubicBezTo>
                          <a:pt x="8" y="1700"/>
                          <a:pt x="16" y="1480"/>
                          <a:pt x="48" y="1296"/>
                        </a:cubicBezTo>
                        <a:cubicBezTo>
                          <a:pt x="80" y="1112"/>
                          <a:pt x="128" y="960"/>
                          <a:pt x="192" y="816"/>
                        </a:cubicBezTo>
                        <a:cubicBezTo>
                          <a:pt x="256" y="672"/>
                          <a:pt x="344" y="536"/>
                          <a:pt x="432" y="432"/>
                        </a:cubicBezTo>
                        <a:cubicBezTo>
                          <a:pt x="520" y="328"/>
                          <a:pt x="608" y="256"/>
                          <a:pt x="720" y="192"/>
                        </a:cubicBezTo>
                        <a:cubicBezTo>
                          <a:pt x="832" y="128"/>
                          <a:pt x="1000" y="80"/>
                          <a:pt x="1104" y="48"/>
                        </a:cubicBezTo>
                        <a:cubicBezTo>
                          <a:pt x="1208" y="16"/>
                          <a:pt x="1304" y="8"/>
                          <a:pt x="1344" y="0"/>
                        </a:cubicBezTo>
                      </a:path>
                    </a:pathLst>
                  </a:custGeom>
                  <a:noFill/>
                  <a:ln w="57150" cap="flat"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55346" name="Line 15"/>
              <p:cNvSpPr>
                <a:spLocks noChangeShapeType="1"/>
              </p:cNvSpPr>
              <p:nvPr/>
            </p:nvSpPr>
            <p:spPr bwMode="auto">
              <a:xfrm flipH="1" flipV="1">
                <a:off x="1728" y="1776"/>
                <a:ext cx="2832" cy="216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5341" name="Text Box 16"/>
            <p:cNvSpPr txBox="1">
              <a:spLocks noChangeArrowheads="1"/>
            </p:cNvSpPr>
            <p:nvPr/>
          </p:nvSpPr>
          <p:spPr bwMode="auto">
            <a:xfrm>
              <a:off x="1872" y="1152"/>
              <a:ext cx="28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r>
                <a:rPr lang="en-US">
                  <a:solidFill>
                    <a:schemeClr val="hlink"/>
                  </a:solidFill>
                  <a:latin typeface="Calibri" charset="0"/>
                  <a:cs typeface="Calibri" charset="0"/>
                </a:rPr>
                <a:t>P</a:t>
              </a:r>
              <a:r>
                <a:rPr lang="en-US" baseline="-25000">
                  <a:solidFill>
                    <a:schemeClr val="hlink"/>
                  </a:solidFill>
                  <a:latin typeface="Calibri" charset="0"/>
                  <a:cs typeface="Calibri" charset="0"/>
                </a:rPr>
                <a:t>1</a:t>
              </a:r>
              <a:endParaRPr lang="en-US">
                <a:latin typeface="Calibri" charset="0"/>
                <a:cs typeface="Calibri" charset="0"/>
              </a:endParaRPr>
            </a:p>
          </p:txBody>
        </p:sp>
        <p:sp>
          <p:nvSpPr>
            <p:cNvPr id="55342" name="AutoShape 17"/>
            <p:cNvSpPr>
              <a:spLocks noChangeArrowheads="1"/>
            </p:cNvSpPr>
            <p:nvPr/>
          </p:nvSpPr>
          <p:spPr bwMode="auto">
            <a:xfrm>
              <a:off x="4271" y="2833"/>
              <a:ext cx="48" cy="48"/>
            </a:xfrm>
            <a:prstGeom prst="flowChartConnector">
              <a:avLst/>
            </a:prstGeom>
            <a:solidFill>
              <a:schemeClr val="hlink"/>
            </a:solidFill>
            <a:ln w="57150">
              <a:solidFill>
                <a:schemeClr val="hlink"/>
              </a:solidFill>
              <a:round/>
              <a:headEnd/>
              <a:tailEnd/>
            </a:ln>
          </p:spPr>
          <p:txBody>
            <a:bodyPr wrap="none" anchor="ctr"/>
            <a:lstStyle/>
            <a:p>
              <a:endParaRPr lang="pt-BR">
                <a:latin typeface="Calibri" charset="0"/>
                <a:cs typeface="Calibri" charset="0"/>
              </a:endParaRPr>
            </a:p>
          </p:txBody>
        </p:sp>
        <p:sp>
          <p:nvSpPr>
            <p:cNvPr id="55343" name="AutoShape 18"/>
            <p:cNvSpPr>
              <a:spLocks noChangeArrowheads="1"/>
            </p:cNvSpPr>
            <p:nvPr/>
          </p:nvSpPr>
          <p:spPr bwMode="auto">
            <a:xfrm>
              <a:off x="2351" y="1345"/>
              <a:ext cx="48" cy="48"/>
            </a:xfrm>
            <a:prstGeom prst="flowChartConnector">
              <a:avLst/>
            </a:prstGeom>
            <a:solidFill>
              <a:schemeClr val="hlink"/>
            </a:solidFill>
            <a:ln w="57150">
              <a:solidFill>
                <a:schemeClr val="hlink"/>
              </a:solidFill>
              <a:round/>
              <a:headEnd/>
              <a:tailEnd/>
            </a:ln>
          </p:spPr>
          <p:txBody>
            <a:bodyPr wrap="none" anchor="ctr"/>
            <a:lstStyle/>
            <a:p>
              <a:endParaRPr lang="pt-BR">
                <a:latin typeface="Calibri" charset="0"/>
                <a:cs typeface="Calibri" charset="0"/>
              </a:endParaRPr>
            </a:p>
          </p:txBody>
        </p:sp>
        <p:sp>
          <p:nvSpPr>
            <p:cNvPr id="55344" name="Text Box 19"/>
            <p:cNvSpPr txBox="1">
              <a:spLocks noChangeArrowheads="1"/>
            </p:cNvSpPr>
            <p:nvPr/>
          </p:nvSpPr>
          <p:spPr bwMode="auto">
            <a:xfrm>
              <a:off x="3888" y="2688"/>
              <a:ext cx="28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r>
                <a:rPr lang="en-US">
                  <a:solidFill>
                    <a:schemeClr val="hlink"/>
                  </a:solidFill>
                  <a:latin typeface="Calibri" charset="0"/>
                  <a:cs typeface="Calibri" charset="0"/>
                </a:rPr>
                <a:t>P</a:t>
              </a:r>
              <a:r>
                <a:rPr lang="en-US" baseline="-25000">
                  <a:solidFill>
                    <a:schemeClr val="hlink"/>
                  </a:solidFill>
                  <a:latin typeface="Calibri" charset="0"/>
                  <a:cs typeface="Calibri" charset="0"/>
                </a:rPr>
                <a:t>2</a:t>
              </a:r>
              <a:endParaRPr lang="en-US">
                <a:latin typeface="Calibri" charset="0"/>
                <a:cs typeface="Calibri" charset="0"/>
              </a:endParaRPr>
            </a:p>
          </p:txBody>
        </p:sp>
      </p:grpSp>
      <p:grpSp>
        <p:nvGrpSpPr>
          <p:cNvPr id="7" name="Group 51"/>
          <p:cNvGrpSpPr>
            <a:grpSpLocks/>
          </p:cNvGrpSpPr>
          <p:nvPr/>
        </p:nvGrpSpPr>
        <p:grpSpPr bwMode="auto">
          <a:xfrm>
            <a:off x="2244725" y="5262563"/>
            <a:ext cx="4419600" cy="1447800"/>
            <a:chOff x="1632" y="3264"/>
            <a:chExt cx="2784" cy="912"/>
          </a:xfrm>
        </p:grpSpPr>
        <p:sp>
          <p:nvSpPr>
            <p:cNvPr id="55337" name="Freeform 31"/>
            <p:cNvSpPr>
              <a:spLocks/>
            </p:cNvSpPr>
            <p:nvPr/>
          </p:nvSpPr>
          <p:spPr bwMode="auto">
            <a:xfrm>
              <a:off x="1632" y="3264"/>
              <a:ext cx="2784" cy="912"/>
            </a:xfrm>
            <a:custGeom>
              <a:avLst/>
              <a:gdLst>
                <a:gd name="T0" fmla="*/ 0 w 2784"/>
                <a:gd name="T1" fmla="*/ 0 h 920"/>
                <a:gd name="T2" fmla="*/ 96 w 2784"/>
                <a:gd name="T3" fmla="*/ 281 h 920"/>
                <a:gd name="T4" fmla="*/ 240 w 2784"/>
                <a:gd name="T5" fmla="*/ 513 h 920"/>
                <a:gd name="T6" fmla="*/ 480 w 2784"/>
                <a:gd name="T7" fmla="*/ 795 h 920"/>
                <a:gd name="T8" fmla="*/ 720 w 2784"/>
                <a:gd name="T9" fmla="*/ 888 h 920"/>
                <a:gd name="T10" fmla="*/ 912 w 2784"/>
                <a:gd name="T11" fmla="*/ 842 h 920"/>
                <a:gd name="T12" fmla="*/ 1200 w 2784"/>
                <a:gd name="T13" fmla="*/ 747 h 920"/>
                <a:gd name="T14" fmla="*/ 2448 w 2784"/>
                <a:gd name="T15" fmla="*/ 327 h 920"/>
                <a:gd name="T16" fmla="*/ 2640 w 2784"/>
                <a:gd name="T17" fmla="*/ 281 h 920"/>
                <a:gd name="T18" fmla="*/ 2688 w 2784"/>
                <a:gd name="T19" fmla="*/ 281 h 920"/>
                <a:gd name="T20" fmla="*/ 2736 w 2784"/>
                <a:gd name="T21" fmla="*/ 375 h 920"/>
                <a:gd name="T22" fmla="*/ 2784 w 2784"/>
                <a:gd name="T23" fmla="*/ 842 h 9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84"/>
                <a:gd name="T37" fmla="*/ 0 h 920"/>
                <a:gd name="T38" fmla="*/ 2784 w 2784"/>
                <a:gd name="T39" fmla="*/ 920 h 9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84" h="920">
                  <a:moveTo>
                    <a:pt x="0" y="0"/>
                  </a:moveTo>
                  <a:cubicBezTo>
                    <a:pt x="28" y="100"/>
                    <a:pt x="56" y="200"/>
                    <a:pt x="96" y="288"/>
                  </a:cubicBezTo>
                  <a:cubicBezTo>
                    <a:pt x="136" y="376"/>
                    <a:pt x="176" y="440"/>
                    <a:pt x="240" y="528"/>
                  </a:cubicBezTo>
                  <a:cubicBezTo>
                    <a:pt x="304" y="616"/>
                    <a:pt x="400" y="752"/>
                    <a:pt x="480" y="816"/>
                  </a:cubicBezTo>
                  <a:cubicBezTo>
                    <a:pt x="560" y="880"/>
                    <a:pt x="648" y="904"/>
                    <a:pt x="720" y="912"/>
                  </a:cubicBezTo>
                  <a:cubicBezTo>
                    <a:pt x="792" y="920"/>
                    <a:pt x="832" y="888"/>
                    <a:pt x="912" y="864"/>
                  </a:cubicBezTo>
                  <a:cubicBezTo>
                    <a:pt x="992" y="840"/>
                    <a:pt x="944" y="856"/>
                    <a:pt x="1200" y="768"/>
                  </a:cubicBezTo>
                  <a:cubicBezTo>
                    <a:pt x="1456" y="680"/>
                    <a:pt x="2208" y="416"/>
                    <a:pt x="2448" y="336"/>
                  </a:cubicBezTo>
                  <a:cubicBezTo>
                    <a:pt x="2688" y="256"/>
                    <a:pt x="2600" y="296"/>
                    <a:pt x="2640" y="288"/>
                  </a:cubicBezTo>
                  <a:cubicBezTo>
                    <a:pt x="2680" y="280"/>
                    <a:pt x="2672" y="272"/>
                    <a:pt x="2688" y="288"/>
                  </a:cubicBezTo>
                  <a:cubicBezTo>
                    <a:pt x="2704" y="304"/>
                    <a:pt x="2720" y="288"/>
                    <a:pt x="2736" y="384"/>
                  </a:cubicBezTo>
                  <a:cubicBezTo>
                    <a:pt x="2752" y="480"/>
                    <a:pt x="2768" y="672"/>
                    <a:pt x="2784" y="864"/>
                  </a:cubicBezTo>
                </a:path>
              </a:pathLst>
            </a:custGeom>
            <a:noFill/>
            <a:ln w="53975" cap="flat" cmpd="sng">
              <a:solidFill>
                <a:schemeClr val="tx1"/>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38" name="AutoShape 32"/>
            <p:cNvSpPr>
              <a:spLocks noChangeArrowheads="1"/>
            </p:cNvSpPr>
            <p:nvPr/>
          </p:nvSpPr>
          <p:spPr bwMode="auto">
            <a:xfrm>
              <a:off x="2304" y="3984"/>
              <a:ext cx="144" cy="144"/>
            </a:xfrm>
            <a:prstGeom prst="flowChartConnector">
              <a:avLst/>
            </a:prstGeom>
            <a:noFill/>
            <a:ln w="53975">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Calibri" charset="0"/>
                <a:cs typeface="Calibri" charset="0"/>
              </a:endParaRPr>
            </a:p>
          </p:txBody>
        </p:sp>
        <p:sp>
          <p:nvSpPr>
            <p:cNvPr id="55339" name="AutoShape 33"/>
            <p:cNvSpPr>
              <a:spLocks noChangeArrowheads="1"/>
            </p:cNvSpPr>
            <p:nvPr/>
          </p:nvSpPr>
          <p:spPr bwMode="auto">
            <a:xfrm>
              <a:off x="4224" y="3360"/>
              <a:ext cx="144" cy="144"/>
            </a:xfrm>
            <a:prstGeom prst="flowChartConnector">
              <a:avLst/>
            </a:prstGeom>
            <a:noFill/>
            <a:ln w="53975">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Calibri" charset="0"/>
                <a:cs typeface="Calibri" charset="0"/>
              </a:endParaRPr>
            </a:p>
          </p:txBody>
        </p:sp>
      </p:grpSp>
      <p:grpSp>
        <p:nvGrpSpPr>
          <p:cNvPr id="8" name="Group 48"/>
          <p:cNvGrpSpPr>
            <a:grpSpLocks/>
          </p:cNvGrpSpPr>
          <p:nvPr/>
        </p:nvGrpSpPr>
        <p:grpSpPr bwMode="auto">
          <a:xfrm>
            <a:off x="2244725" y="5262563"/>
            <a:ext cx="4419600" cy="1371600"/>
            <a:chOff x="1632" y="3264"/>
            <a:chExt cx="2784" cy="864"/>
          </a:xfrm>
        </p:grpSpPr>
        <p:sp>
          <p:nvSpPr>
            <p:cNvPr id="55334" name="Freeform 45"/>
            <p:cNvSpPr>
              <a:spLocks/>
            </p:cNvSpPr>
            <p:nvPr/>
          </p:nvSpPr>
          <p:spPr bwMode="auto">
            <a:xfrm>
              <a:off x="1632" y="3264"/>
              <a:ext cx="2784" cy="864"/>
            </a:xfrm>
            <a:custGeom>
              <a:avLst/>
              <a:gdLst>
                <a:gd name="T0" fmla="*/ 0 w 2784"/>
                <a:gd name="T1" fmla="*/ 0 h 864"/>
                <a:gd name="T2" fmla="*/ 240 w 2784"/>
                <a:gd name="T3" fmla="*/ 288 h 864"/>
                <a:gd name="T4" fmla="*/ 624 w 2784"/>
                <a:gd name="T5" fmla="*/ 528 h 864"/>
                <a:gd name="T6" fmla="*/ 960 w 2784"/>
                <a:gd name="T7" fmla="*/ 624 h 864"/>
                <a:gd name="T8" fmla="*/ 1584 w 2784"/>
                <a:gd name="T9" fmla="*/ 528 h 864"/>
                <a:gd name="T10" fmla="*/ 2112 w 2784"/>
                <a:gd name="T11" fmla="*/ 432 h 864"/>
                <a:gd name="T12" fmla="*/ 2592 w 2784"/>
                <a:gd name="T13" fmla="*/ 384 h 864"/>
                <a:gd name="T14" fmla="*/ 2784 w 2784"/>
                <a:gd name="T15" fmla="*/ 864 h 864"/>
                <a:gd name="T16" fmla="*/ 0 60000 65536"/>
                <a:gd name="T17" fmla="*/ 0 60000 65536"/>
                <a:gd name="T18" fmla="*/ 0 60000 65536"/>
                <a:gd name="T19" fmla="*/ 0 60000 65536"/>
                <a:gd name="T20" fmla="*/ 0 60000 65536"/>
                <a:gd name="T21" fmla="*/ 0 60000 65536"/>
                <a:gd name="T22" fmla="*/ 0 60000 65536"/>
                <a:gd name="T23" fmla="*/ 0 60000 65536"/>
                <a:gd name="T24" fmla="*/ 0 w 2784"/>
                <a:gd name="T25" fmla="*/ 0 h 864"/>
                <a:gd name="T26" fmla="*/ 2784 w 2784"/>
                <a:gd name="T27" fmla="*/ 864 h 8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84" h="864">
                  <a:moveTo>
                    <a:pt x="0" y="0"/>
                  </a:moveTo>
                  <a:cubicBezTo>
                    <a:pt x="68" y="100"/>
                    <a:pt x="136" y="200"/>
                    <a:pt x="240" y="288"/>
                  </a:cubicBezTo>
                  <a:cubicBezTo>
                    <a:pt x="344" y="376"/>
                    <a:pt x="504" y="472"/>
                    <a:pt x="624" y="528"/>
                  </a:cubicBezTo>
                  <a:cubicBezTo>
                    <a:pt x="744" y="584"/>
                    <a:pt x="800" y="624"/>
                    <a:pt x="960" y="624"/>
                  </a:cubicBezTo>
                  <a:cubicBezTo>
                    <a:pt x="1120" y="624"/>
                    <a:pt x="1392" y="560"/>
                    <a:pt x="1584" y="528"/>
                  </a:cubicBezTo>
                  <a:cubicBezTo>
                    <a:pt x="1776" y="496"/>
                    <a:pt x="1944" y="456"/>
                    <a:pt x="2112" y="432"/>
                  </a:cubicBezTo>
                  <a:cubicBezTo>
                    <a:pt x="2280" y="408"/>
                    <a:pt x="2480" y="312"/>
                    <a:pt x="2592" y="384"/>
                  </a:cubicBezTo>
                  <a:cubicBezTo>
                    <a:pt x="2704" y="456"/>
                    <a:pt x="2752" y="784"/>
                    <a:pt x="2784" y="864"/>
                  </a:cubicBezTo>
                </a:path>
              </a:pathLst>
            </a:custGeom>
            <a:noFill/>
            <a:ln w="57150" cap="flat" cmpd="sng">
              <a:solidFill>
                <a:srgbClr val="804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35" name="AutoShape 46"/>
            <p:cNvSpPr>
              <a:spLocks noChangeArrowheads="1"/>
            </p:cNvSpPr>
            <p:nvPr/>
          </p:nvSpPr>
          <p:spPr bwMode="auto">
            <a:xfrm>
              <a:off x="2592" y="3696"/>
              <a:ext cx="144" cy="144"/>
            </a:xfrm>
            <a:prstGeom prst="flowChartConnector">
              <a:avLst/>
            </a:prstGeom>
            <a:solidFill>
              <a:srgbClr val="FF0000"/>
            </a:solidFill>
            <a:ln w="57150">
              <a:solidFill>
                <a:srgbClr val="FF0000"/>
              </a:solidFill>
              <a:round/>
              <a:headEnd/>
              <a:tailEnd/>
            </a:ln>
          </p:spPr>
          <p:txBody>
            <a:bodyPr wrap="none" anchor="ctr"/>
            <a:lstStyle/>
            <a:p>
              <a:pPr algn="ctr"/>
              <a:endParaRPr lang="pt-BR" baseline="-25000">
                <a:solidFill>
                  <a:srgbClr val="FF0000"/>
                </a:solidFill>
                <a:latin typeface="Calibri" charset="0"/>
                <a:cs typeface="Calibri" charset="0"/>
              </a:endParaRPr>
            </a:p>
          </p:txBody>
        </p:sp>
        <p:sp>
          <p:nvSpPr>
            <p:cNvPr id="55336" name="AutoShape 47"/>
            <p:cNvSpPr>
              <a:spLocks noChangeArrowheads="1"/>
            </p:cNvSpPr>
            <p:nvPr/>
          </p:nvSpPr>
          <p:spPr bwMode="auto">
            <a:xfrm>
              <a:off x="4128" y="3456"/>
              <a:ext cx="144" cy="144"/>
            </a:xfrm>
            <a:prstGeom prst="flowChartConnector">
              <a:avLst/>
            </a:prstGeom>
            <a:solidFill>
              <a:srgbClr val="FF0000"/>
            </a:solidFill>
            <a:ln w="57150">
              <a:solidFill>
                <a:srgbClr val="FF0000"/>
              </a:solidFill>
              <a:round/>
              <a:headEnd/>
              <a:tailEnd/>
            </a:ln>
          </p:spPr>
          <p:txBody>
            <a:bodyPr wrap="none" anchor="ctr"/>
            <a:lstStyle/>
            <a:p>
              <a:pPr algn="ctr"/>
              <a:endParaRPr lang="pt-BR" baseline="-25000">
                <a:solidFill>
                  <a:srgbClr val="FF0000"/>
                </a:solidFill>
                <a:latin typeface="Calibri" charset="0"/>
                <a:cs typeface="Calibri" charset="0"/>
              </a:endParaRPr>
            </a:p>
          </p:txBody>
        </p:sp>
      </p:grpSp>
      <p:grpSp>
        <p:nvGrpSpPr>
          <p:cNvPr id="9" name="Group 74"/>
          <p:cNvGrpSpPr>
            <a:grpSpLocks/>
          </p:cNvGrpSpPr>
          <p:nvPr/>
        </p:nvGrpSpPr>
        <p:grpSpPr bwMode="auto">
          <a:xfrm>
            <a:off x="2549525" y="2138363"/>
            <a:ext cx="1371600" cy="2819400"/>
            <a:chOff x="1824" y="1296"/>
            <a:chExt cx="864" cy="1776"/>
          </a:xfrm>
        </p:grpSpPr>
        <p:sp>
          <p:nvSpPr>
            <p:cNvPr id="55330" name="Line 53"/>
            <p:cNvSpPr>
              <a:spLocks noChangeShapeType="1"/>
            </p:cNvSpPr>
            <p:nvPr/>
          </p:nvSpPr>
          <p:spPr bwMode="auto">
            <a:xfrm>
              <a:off x="2688" y="1296"/>
              <a:ext cx="0" cy="1776"/>
            </a:xfrm>
            <a:prstGeom prst="line">
              <a:avLst/>
            </a:prstGeom>
            <a:noFill/>
            <a:ln w="44450">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5331" name="Group 68"/>
            <p:cNvGrpSpPr>
              <a:grpSpLocks/>
            </p:cNvGrpSpPr>
            <p:nvPr/>
          </p:nvGrpSpPr>
          <p:grpSpPr bwMode="auto">
            <a:xfrm>
              <a:off x="1824" y="2640"/>
              <a:ext cx="862" cy="330"/>
              <a:chOff x="1824" y="2640"/>
              <a:chExt cx="862" cy="330"/>
            </a:xfrm>
          </p:grpSpPr>
          <p:sp>
            <p:nvSpPr>
              <p:cNvPr id="55332" name="Line 55"/>
              <p:cNvSpPr>
                <a:spLocks noChangeShapeType="1"/>
              </p:cNvSpPr>
              <p:nvPr/>
            </p:nvSpPr>
            <p:spPr bwMode="auto">
              <a:xfrm>
                <a:off x="2352" y="2784"/>
                <a:ext cx="334" cy="0"/>
              </a:xfrm>
              <a:prstGeom prst="line">
                <a:avLst/>
              </a:prstGeom>
              <a:noFill/>
              <a:ln w="4445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5333" name="Text Box 56"/>
              <p:cNvSpPr txBox="1">
                <a:spLocks noChangeArrowheads="1"/>
              </p:cNvSpPr>
              <p:nvPr/>
            </p:nvSpPr>
            <p:spPr bwMode="auto">
              <a:xfrm>
                <a:off x="1824" y="2640"/>
                <a:ext cx="519"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r>
                  <a:rPr lang="en-US" sz="2800">
                    <a:latin typeface="Calibri" charset="0"/>
                    <a:cs typeface="Calibri" charset="0"/>
                    <a:sym typeface="Symbol" charset="0"/>
                  </a:rPr>
                  <a:t>T</a:t>
                </a:r>
                <a:r>
                  <a:rPr lang="en-US" sz="2800" baseline="-25000">
                    <a:latin typeface="Calibri" charset="0"/>
                    <a:cs typeface="Calibri" charset="0"/>
                    <a:sym typeface="Symbol" charset="0"/>
                  </a:rPr>
                  <a:t>eq</a:t>
                </a:r>
                <a:endParaRPr lang="en-US" baseline="-25000">
                  <a:latin typeface="Calibri" charset="0"/>
                  <a:cs typeface="Calibri" charset="0"/>
                </a:endParaRPr>
              </a:p>
            </p:txBody>
          </p:sp>
        </p:grpSp>
      </p:grpSp>
      <p:grpSp>
        <p:nvGrpSpPr>
          <p:cNvPr id="11" name="Group 73"/>
          <p:cNvGrpSpPr>
            <a:grpSpLocks/>
          </p:cNvGrpSpPr>
          <p:nvPr/>
        </p:nvGrpSpPr>
        <p:grpSpPr bwMode="auto">
          <a:xfrm>
            <a:off x="2625725" y="2365375"/>
            <a:ext cx="1600200" cy="2589213"/>
            <a:chOff x="1872" y="1439"/>
            <a:chExt cx="1008" cy="1631"/>
          </a:xfrm>
        </p:grpSpPr>
        <p:sp>
          <p:nvSpPr>
            <p:cNvPr id="55325" name="Line 52"/>
            <p:cNvSpPr>
              <a:spLocks noChangeShapeType="1"/>
            </p:cNvSpPr>
            <p:nvPr/>
          </p:nvSpPr>
          <p:spPr bwMode="auto">
            <a:xfrm>
              <a:off x="2349" y="1439"/>
              <a:ext cx="0" cy="1630"/>
            </a:xfrm>
            <a:prstGeom prst="line">
              <a:avLst/>
            </a:prstGeom>
            <a:noFill/>
            <a:ln w="44450">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26" name="Line 54"/>
            <p:cNvSpPr>
              <a:spLocks noChangeShapeType="1"/>
            </p:cNvSpPr>
            <p:nvPr/>
          </p:nvSpPr>
          <p:spPr bwMode="auto">
            <a:xfrm>
              <a:off x="2880" y="1440"/>
              <a:ext cx="0" cy="1630"/>
            </a:xfrm>
            <a:prstGeom prst="line">
              <a:avLst/>
            </a:prstGeom>
            <a:noFill/>
            <a:ln w="44450">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5327" name="Group 66"/>
            <p:cNvGrpSpPr>
              <a:grpSpLocks/>
            </p:cNvGrpSpPr>
            <p:nvPr/>
          </p:nvGrpSpPr>
          <p:grpSpPr bwMode="auto">
            <a:xfrm>
              <a:off x="1872" y="2256"/>
              <a:ext cx="1008" cy="327"/>
              <a:chOff x="1872" y="2256"/>
              <a:chExt cx="1008" cy="327"/>
            </a:xfrm>
          </p:grpSpPr>
          <p:sp>
            <p:nvSpPr>
              <p:cNvPr id="55328" name="Text Box 57"/>
              <p:cNvSpPr txBox="1">
                <a:spLocks noChangeArrowheads="1"/>
              </p:cNvSpPr>
              <p:nvPr/>
            </p:nvSpPr>
            <p:spPr bwMode="auto">
              <a:xfrm>
                <a:off x="1872" y="2256"/>
                <a:ext cx="52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r>
                  <a:rPr lang="en-US" sz="2800">
                    <a:latin typeface="Calibri" charset="0"/>
                    <a:cs typeface="Calibri" charset="0"/>
                    <a:sym typeface="Symbol" charset="0"/>
                  </a:rPr>
                  <a:t>T</a:t>
                </a:r>
                <a:r>
                  <a:rPr lang="en-US" sz="2800" baseline="-25000">
                    <a:latin typeface="Calibri" charset="0"/>
                    <a:cs typeface="Calibri" charset="0"/>
                    <a:sym typeface="Symbol" charset="0"/>
                  </a:rPr>
                  <a:t>o</a:t>
                </a:r>
                <a:endParaRPr lang="en-US" baseline="-25000">
                  <a:latin typeface="Calibri" charset="0"/>
                  <a:cs typeface="Calibri" charset="0"/>
                </a:endParaRPr>
              </a:p>
            </p:txBody>
          </p:sp>
          <p:sp>
            <p:nvSpPr>
              <p:cNvPr id="55329" name="Line 62"/>
              <p:cNvSpPr>
                <a:spLocks noChangeShapeType="1"/>
              </p:cNvSpPr>
              <p:nvPr/>
            </p:nvSpPr>
            <p:spPr bwMode="auto">
              <a:xfrm>
                <a:off x="2352" y="2400"/>
                <a:ext cx="528" cy="0"/>
              </a:xfrm>
              <a:prstGeom prst="line">
                <a:avLst/>
              </a:prstGeom>
              <a:noFill/>
              <a:ln w="4445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13" name="Group 69"/>
          <p:cNvGrpSpPr>
            <a:grpSpLocks/>
          </p:cNvGrpSpPr>
          <p:nvPr/>
        </p:nvGrpSpPr>
        <p:grpSpPr bwMode="auto">
          <a:xfrm>
            <a:off x="3921125" y="3967163"/>
            <a:ext cx="1143000" cy="519112"/>
            <a:chOff x="2688" y="2448"/>
            <a:chExt cx="720" cy="327"/>
          </a:xfrm>
        </p:grpSpPr>
        <p:sp>
          <p:nvSpPr>
            <p:cNvPr id="55323" name="Line 63"/>
            <p:cNvSpPr>
              <a:spLocks noChangeShapeType="1"/>
            </p:cNvSpPr>
            <p:nvPr/>
          </p:nvSpPr>
          <p:spPr bwMode="auto">
            <a:xfrm flipH="1">
              <a:off x="2688" y="2592"/>
              <a:ext cx="192" cy="0"/>
            </a:xfrm>
            <a:prstGeom prst="line">
              <a:avLst/>
            </a:prstGeom>
            <a:noFill/>
            <a:ln w="4445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5324" name="Text Box 65"/>
            <p:cNvSpPr txBox="1">
              <a:spLocks noChangeArrowheads="1"/>
            </p:cNvSpPr>
            <p:nvPr/>
          </p:nvSpPr>
          <p:spPr bwMode="auto">
            <a:xfrm>
              <a:off x="2880" y="2448"/>
              <a:ext cx="52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r>
                <a:rPr lang="en-US" sz="2800">
                  <a:latin typeface="Calibri" charset="0"/>
                  <a:cs typeface="Calibri" charset="0"/>
                  <a:sym typeface="Symbol" charset="0"/>
                </a:rPr>
                <a:t>T</a:t>
              </a:r>
              <a:r>
                <a:rPr lang="en-US" sz="2800" baseline="-25000">
                  <a:latin typeface="Calibri" charset="0"/>
                  <a:cs typeface="Calibri" charset="0"/>
                  <a:sym typeface="Symbol" charset="0"/>
                </a:rPr>
                <a:t>f</a:t>
              </a:r>
              <a:endParaRPr lang="en-US" baseline="-25000">
                <a:latin typeface="Calibri" charset="0"/>
                <a:cs typeface="Calibri" charset="0"/>
              </a:endParaRPr>
            </a:p>
          </p:txBody>
        </p:sp>
      </p:grpSp>
      <p:grpSp>
        <p:nvGrpSpPr>
          <p:cNvPr id="14" name="Group 76"/>
          <p:cNvGrpSpPr>
            <a:grpSpLocks/>
          </p:cNvGrpSpPr>
          <p:nvPr/>
        </p:nvGrpSpPr>
        <p:grpSpPr bwMode="auto">
          <a:xfrm>
            <a:off x="2320925" y="1452563"/>
            <a:ext cx="4800600" cy="3429000"/>
            <a:chOff x="1680" y="864"/>
            <a:chExt cx="3024" cy="2160"/>
          </a:xfrm>
        </p:grpSpPr>
        <p:grpSp>
          <p:nvGrpSpPr>
            <p:cNvPr id="55316" name="Group 71"/>
            <p:cNvGrpSpPr>
              <a:grpSpLocks/>
            </p:cNvGrpSpPr>
            <p:nvPr/>
          </p:nvGrpSpPr>
          <p:grpSpPr bwMode="auto">
            <a:xfrm>
              <a:off x="1680" y="864"/>
              <a:ext cx="3024" cy="2160"/>
              <a:chOff x="1680" y="864"/>
              <a:chExt cx="3024" cy="2160"/>
            </a:xfrm>
          </p:grpSpPr>
          <p:grpSp>
            <p:nvGrpSpPr>
              <p:cNvPr id="55318" name="Group 50"/>
              <p:cNvGrpSpPr>
                <a:grpSpLocks/>
              </p:cNvGrpSpPr>
              <p:nvPr/>
            </p:nvGrpSpPr>
            <p:grpSpPr bwMode="auto">
              <a:xfrm>
                <a:off x="1680" y="864"/>
                <a:ext cx="3024" cy="2160"/>
                <a:chOff x="1680" y="864"/>
                <a:chExt cx="3024" cy="2160"/>
              </a:xfrm>
            </p:grpSpPr>
            <p:sp>
              <p:nvSpPr>
                <p:cNvPr id="55320" name="Line 36"/>
                <p:cNvSpPr>
                  <a:spLocks noChangeShapeType="1"/>
                </p:cNvSpPr>
                <p:nvPr/>
              </p:nvSpPr>
              <p:spPr bwMode="auto">
                <a:xfrm>
                  <a:off x="2400" y="1008"/>
                  <a:ext cx="2304" cy="177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21" name="Line 37"/>
                <p:cNvSpPr>
                  <a:spLocks noChangeShapeType="1"/>
                </p:cNvSpPr>
                <p:nvPr/>
              </p:nvSpPr>
              <p:spPr bwMode="auto">
                <a:xfrm>
                  <a:off x="1680" y="864"/>
                  <a:ext cx="2832" cy="2160"/>
                </a:xfrm>
                <a:prstGeom prst="line">
                  <a:avLst/>
                </a:prstGeom>
                <a:noFill/>
                <a:ln w="57150">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22" name="Line 38"/>
                <p:cNvSpPr>
                  <a:spLocks noChangeShapeType="1"/>
                </p:cNvSpPr>
                <p:nvPr/>
              </p:nvSpPr>
              <p:spPr bwMode="auto">
                <a:xfrm>
                  <a:off x="2400" y="1392"/>
                  <a:ext cx="480" cy="0"/>
                </a:xfrm>
                <a:prstGeom prst="line">
                  <a:avLst/>
                </a:prstGeom>
                <a:noFill/>
                <a:ln w="4445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55319" name="AutoShape 70"/>
              <p:cNvSpPr>
                <a:spLocks noChangeArrowheads="1"/>
              </p:cNvSpPr>
              <p:nvPr/>
            </p:nvSpPr>
            <p:spPr bwMode="auto">
              <a:xfrm>
                <a:off x="2304" y="1344"/>
                <a:ext cx="96" cy="96"/>
              </a:xfrm>
              <a:prstGeom prst="flowChartConnector">
                <a:avLst/>
              </a:prstGeom>
              <a:solidFill>
                <a:schemeClr val="hlink"/>
              </a:solidFill>
              <a:ln w="44450">
                <a:solidFill>
                  <a:schemeClr val="hlink"/>
                </a:solidFill>
                <a:round/>
                <a:headEnd/>
                <a:tailEnd/>
              </a:ln>
            </p:spPr>
            <p:txBody>
              <a:bodyPr wrap="none" anchor="ctr"/>
              <a:lstStyle/>
              <a:p>
                <a:pPr algn="ctr"/>
                <a:endParaRPr lang="pt-BR" baseline="-25000">
                  <a:solidFill>
                    <a:schemeClr val="hlink"/>
                  </a:solidFill>
                  <a:latin typeface="Calibri" charset="0"/>
                  <a:cs typeface="Calibri" charset="0"/>
                </a:endParaRPr>
              </a:p>
            </p:txBody>
          </p:sp>
        </p:grpSp>
        <p:sp>
          <p:nvSpPr>
            <p:cNvPr id="55317" name="AutoShape 75"/>
            <p:cNvSpPr>
              <a:spLocks noChangeArrowheads="1"/>
            </p:cNvSpPr>
            <p:nvPr/>
          </p:nvSpPr>
          <p:spPr bwMode="auto">
            <a:xfrm>
              <a:off x="4272" y="2832"/>
              <a:ext cx="96" cy="96"/>
            </a:xfrm>
            <a:prstGeom prst="flowChartConnector">
              <a:avLst/>
            </a:prstGeom>
            <a:solidFill>
              <a:schemeClr val="hlink"/>
            </a:solidFill>
            <a:ln w="44450">
              <a:solidFill>
                <a:schemeClr val="hlink"/>
              </a:solidFill>
              <a:round/>
              <a:headEnd/>
              <a:tailEnd/>
            </a:ln>
          </p:spPr>
          <p:txBody>
            <a:bodyPr wrap="none" anchor="ctr"/>
            <a:lstStyle/>
            <a:p>
              <a:endParaRPr lang="pt-BR">
                <a:latin typeface="Calibri" charset="0"/>
                <a:cs typeface="Calibri" charset="0"/>
              </a:endParaRPr>
            </a:p>
          </p:txBody>
        </p:sp>
      </p:grpSp>
      <p:grpSp>
        <p:nvGrpSpPr>
          <p:cNvPr id="17" name="Group 49"/>
          <p:cNvGrpSpPr>
            <a:grpSpLocks/>
          </p:cNvGrpSpPr>
          <p:nvPr/>
        </p:nvGrpSpPr>
        <p:grpSpPr bwMode="auto">
          <a:xfrm>
            <a:off x="3768725" y="1376363"/>
            <a:ext cx="3038475" cy="2590800"/>
            <a:chOff x="2592" y="816"/>
            <a:chExt cx="1914" cy="1632"/>
          </a:xfrm>
        </p:grpSpPr>
        <p:sp>
          <p:nvSpPr>
            <p:cNvPr id="55312" name="AutoShape 39"/>
            <p:cNvSpPr>
              <a:spLocks noChangeArrowheads="1"/>
            </p:cNvSpPr>
            <p:nvPr/>
          </p:nvSpPr>
          <p:spPr bwMode="auto">
            <a:xfrm>
              <a:off x="4176" y="2352"/>
              <a:ext cx="96" cy="96"/>
            </a:xfrm>
            <a:prstGeom prst="flowChartConnector">
              <a:avLst/>
            </a:prstGeom>
            <a:solidFill>
              <a:schemeClr val="hlink"/>
            </a:solidFill>
            <a:ln w="44450">
              <a:solidFill>
                <a:schemeClr val="hlink"/>
              </a:solidFill>
              <a:round/>
              <a:headEnd/>
              <a:tailEnd/>
            </a:ln>
          </p:spPr>
          <p:txBody>
            <a:bodyPr wrap="none" anchor="ctr"/>
            <a:lstStyle/>
            <a:p>
              <a:endParaRPr lang="pt-BR">
                <a:latin typeface="Calibri" charset="0"/>
                <a:cs typeface="Calibri" charset="0"/>
              </a:endParaRPr>
            </a:p>
          </p:txBody>
        </p:sp>
        <p:sp>
          <p:nvSpPr>
            <p:cNvPr id="55313" name="AutoShape 40"/>
            <p:cNvSpPr>
              <a:spLocks noChangeArrowheads="1"/>
            </p:cNvSpPr>
            <p:nvPr/>
          </p:nvSpPr>
          <p:spPr bwMode="auto">
            <a:xfrm>
              <a:off x="2640" y="1200"/>
              <a:ext cx="96" cy="96"/>
            </a:xfrm>
            <a:prstGeom prst="flowChartConnector">
              <a:avLst/>
            </a:prstGeom>
            <a:solidFill>
              <a:schemeClr val="hlink"/>
            </a:solidFill>
            <a:ln w="44450">
              <a:solidFill>
                <a:schemeClr val="hlink"/>
              </a:solidFill>
              <a:round/>
              <a:headEnd/>
              <a:tailEnd/>
            </a:ln>
          </p:spPr>
          <p:txBody>
            <a:bodyPr wrap="none" anchor="ctr"/>
            <a:lstStyle/>
            <a:p>
              <a:endParaRPr lang="pt-BR">
                <a:latin typeface="Calibri" charset="0"/>
                <a:cs typeface="Calibri" charset="0"/>
              </a:endParaRPr>
            </a:p>
          </p:txBody>
        </p:sp>
        <p:sp>
          <p:nvSpPr>
            <p:cNvPr id="55314" name="Text Box 41"/>
            <p:cNvSpPr txBox="1">
              <a:spLocks noChangeArrowheads="1"/>
            </p:cNvSpPr>
            <p:nvPr/>
          </p:nvSpPr>
          <p:spPr bwMode="auto">
            <a:xfrm>
              <a:off x="2592" y="816"/>
              <a:ext cx="33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r>
                <a:rPr lang="en-US">
                  <a:solidFill>
                    <a:schemeClr val="hlink"/>
                  </a:solidFill>
                  <a:latin typeface="Calibri" charset="0"/>
                  <a:cs typeface="Calibri" charset="0"/>
                </a:rPr>
                <a:t>P</a:t>
              </a:r>
              <a:r>
                <a:rPr lang="en-US" baseline="-25000">
                  <a:solidFill>
                    <a:schemeClr val="hlink"/>
                  </a:solidFill>
                  <a:latin typeface="Calibri" charset="0"/>
                  <a:cs typeface="Calibri" charset="0"/>
                </a:rPr>
                <a:t>1</a:t>
              </a:r>
              <a:r>
                <a:rPr lang="en-US">
                  <a:solidFill>
                    <a:schemeClr val="hlink"/>
                  </a:solidFill>
                  <a:latin typeface="Calibri" charset="0"/>
                  <a:cs typeface="Calibri" charset="0"/>
                  <a:sym typeface="Symbol" charset="0"/>
                </a:rPr>
                <a:t></a:t>
              </a:r>
              <a:endParaRPr lang="en-US">
                <a:solidFill>
                  <a:schemeClr val="hlink"/>
                </a:solidFill>
                <a:latin typeface="Calibri" charset="0"/>
                <a:cs typeface="Calibri" charset="0"/>
              </a:endParaRPr>
            </a:p>
          </p:txBody>
        </p:sp>
        <p:sp>
          <p:nvSpPr>
            <p:cNvPr id="55315" name="Text Box 42"/>
            <p:cNvSpPr txBox="1">
              <a:spLocks noChangeArrowheads="1"/>
            </p:cNvSpPr>
            <p:nvPr/>
          </p:nvSpPr>
          <p:spPr bwMode="auto">
            <a:xfrm>
              <a:off x="4176" y="1968"/>
              <a:ext cx="33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r>
                <a:rPr lang="en-US">
                  <a:solidFill>
                    <a:schemeClr val="hlink"/>
                  </a:solidFill>
                  <a:latin typeface="Calibri" charset="0"/>
                  <a:cs typeface="Calibri" charset="0"/>
                </a:rPr>
                <a:t>P</a:t>
              </a:r>
              <a:r>
                <a:rPr lang="en-US" baseline="-25000">
                  <a:solidFill>
                    <a:schemeClr val="hlink"/>
                  </a:solidFill>
                  <a:latin typeface="Calibri" charset="0"/>
                  <a:cs typeface="Calibri" charset="0"/>
                </a:rPr>
                <a:t>2</a:t>
              </a:r>
              <a:r>
                <a:rPr lang="en-US">
                  <a:solidFill>
                    <a:schemeClr val="hlink"/>
                  </a:solidFill>
                  <a:latin typeface="Calibri" charset="0"/>
                  <a:cs typeface="Calibri" charset="0"/>
                  <a:sym typeface="Symbol" charset="0"/>
                </a:rPr>
                <a:t></a:t>
              </a:r>
              <a:endParaRPr lang="en-US">
                <a:solidFill>
                  <a:schemeClr val="hlink"/>
                </a:solidFill>
                <a:latin typeface="Calibri" charset="0"/>
                <a:cs typeface="Calibri" charset="0"/>
              </a:endParaRPr>
            </a:p>
          </p:txBody>
        </p:sp>
      </p:grpSp>
      <p:sp>
        <p:nvSpPr>
          <p:cNvPr id="55307" name="Rectangle 77"/>
          <p:cNvSpPr>
            <a:spLocks noChangeArrowheads="1"/>
          </p:cNvSpPr>
          <p:nvPr/>
        </p:nvSpPr>
        <p:spPr bwMode="auto">
          <a:xfrm>
            <a:off x="5665788" y="1206500"/>
            <a:ext cx="2376487" cy="863600"/>
          </a:xfrm>
          <a:prstGeom prst="rect">
            <a:avLst/>
          </a:prstGeom>
          <a:solidFill>
            <a:srgbClr val="CCFFFF"/>
          </a:solidFill>
          <a:ln w="44450">
            <a:solidFill>
              <a:srgbClr val="000000"/>
            </a:solidFill>
            <a:miter lim="800000"/>
            <a:headEnd/>
            <a:tailEnd/>
          </a:ln>
        </p:spPr>
        <p:txBody>
          <a:bodyPr wrap="none" anchor="ctr"/>
          <a:lstStyle/>
          <a:p>
            <a:pPr algn="ctr"/>
            <a:r>
              <a:rPr lang="en-US" sz="2000">
                <a:latin typeface="Calibri" charset="0"/>
                <a:cs typeface="Calibri" charset="0"/>
              </a:rPr>
              <a:t>The effect of T on</a:t>
            </a:r>
          </a:p>
          <a:p>
            <a:pPr algn="ctr"/>
            <a:r>
              <a:rPr lang="en-US" sz="2000">
                <a:latin typeface="Calibri" charset="0"/>
                <a:cs typeface="Calibri" charset="0"/>
              </a:rPr>
              <a:t> Daisy unchanged</a:t>
            </a:r>
          </a:p>
        </p:txBody>
      </p:sp>
      <p:sp>
        <p:nvSpPr>
          <p:cNvPr id="55308" name="Rectangle 78"/>
          <p:cNvSpPr>
            <a:spLocks noChangeArrowheads="1"/>
          </p:cNvSpPr>
          <p:nvPr/>
        </p:nvSpPr>
        <p:spPr bwMode="auto">
          <a:xfrm>
            <a:off x="1562100" y="815975"/>
            <a:ext cx="3344863" cy="657225"/>
          </a:xfrm>
          <a:prstGeom prst="rect">
            <a:avLst/>
          </a:prstGeom>
          <a:solidFill>
            <a:srgbClr val="CCFFFF"/>
          </a:solidFill>
          <a:ln w="44450">
            <a:solidFill>
              <a:srgbClr val="000000"/>
            </a:solidFill>
            <a:miter lim="800000"/>
            <a:headEnd/>
            <a:tailEnd/>
          </a:ln>
        </p:spPr>
        <p:txBody>
          <a:bodyPr wrap="none" anchor="ctr"/>
          <a:lstStyle/>
          <a:p>
            <a:pPr algn="ctr"/>
            <a:r>
              <a:rPr lang="en-US" sz="2000">
                <a:latin typeface="Calibri" charset="0"/>
                <a:cs typeface="Calibri" charset="0"/>
              </a:rPr>
              <a:t>For all values </a:t>
            </a:r>
          </a:p>
          <a:p>
            <a:pPr algn="ctr"/>
            <a:r>
              <a:rPr lang="en-US" sz="2000">
                <a:latin typeface="Calibri" charset="0"/>
                <a:cs typeface="Calibri" charset="0"/>
              </a:rPr>
              <a:t>of daisy coverage, T increases</a:t>
            </a:r>
          </a:p>
        </p:txBody>
      </p:sp>
      <p:sp>
        <p:nvSpPr>
          <p:cNvPr id="55309" name="Line 79"/>
          <p:cNvSpPr>
            <a:spLocks noChangeShapeType="1"/>
          </p:cNvSpPr>
          <p:nvPr/>
        </p:nvSpPr>
        <p:spPr bwMode="auto">
          <a:xfrm flipH="1">
            <a:off x="6026150" y="2141538"/>
            <a:ext cx="1008063" cy="720725"/>
          </a:xfrm>
          <a:prstGeom prst="line">
            <a:avLst/>
          </a:prstGeom>
          <a:noFill/>
          <a:ln w="44450">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5310" name="Line 80"/>
          <p:cNvSpPr>
            <a:spLocks noChangeShapeType="1"/>
          </p:cNvSpPr>
          <p:nvPr/>
        </p:nvSpPr>
        <p:spPr bwMode="auto">
          <a:xfrm flipH="1">
            <a:off x="2930525" y="1493838"/>
            <a:ext cx="215900" cy="287337"/>
          </a:xfrm>
          <a:prstGeom prst="line">
            <a:avLst/>
          </a:prstGeom>
          <a:noFill/>
          <a:ln w="44450">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5311" name="Rectangle 60"/>
          <p:cNvSpPr>
            <a:spLocks noChangeArrowheads="1"/>
          </p:cNvSpPr>
          <p:nvPr/>
        </p:nvSpPr>
        <p:spPr bwMode="auto">
          <a:xfrm>
            <a:off x="6142038" y="6499225"/>
            <a:ext cx="2935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800">
                <a:latin typeface="Calibri" charset="0"/>
                <a:cs typeface="Calibri" charset="0"/>
              </a:rPr>
              <a:t> source: Youmin Tang (UNBC)</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358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bldLvl="2"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GB">
                <a:latin typeface="Calibri" charset="0"/>
              </a:rPr>
              <a:t>Daisy World – two species</a:t>
            </a:r>
          </a:p>
        </p:txBody>
      </p:sp>
      <p:pic>
        <p:nvPicPr>
          <p:cNvPr id="56322" name="Picture 0" descr="Daisyworld [Converted].png"/>
          <p:cNvPicPr>
            <a:picLocks noChangeAspect="1" noChangeArrowheads="1"/>
          </p:cNvPicPr>
          <p:nvPr/>
        </p:nvPicPr>
        <p:blipFill>
          <a:blip r:embed="rId3">
            <a:extLst>
              <a:ext uri="{28A0092B-C50C-407E-A947-70E740481C1C}">
                <a14:useLocalDpi xmlns:a14="http://schemas.microsoft.com/office/drawing/2010/main" val="0"/>
              </a:ext>
            </a:extLst>
          </a:blip>
          <a:srcRect l="4536" t="10364" r="1668" b="21408"/>
          <a:stretch>
            <a:fillRect/>
          </a:stretch>
        </p:blipFill>
        <p:spPr bwMode="auto">
          <a:xfrm>
            <a:off x="1547813" y="1387475"/>
            <a:ext cx="6769100"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4" descr="g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0" y="1416050"/>
            <a:ext cx="76200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9301" name="Text Box 5"/>
          <p:cNvSpPr txBox="1">
            <a:spLocks noChangeArrowheads="1"/>
          </p:cNvSpPr>
          <p:nvPr/>
        </p:nvSpPr>
        <p:spPr bwMode="auto">
          <a:xfrm>
            <a:off x="717550" y="4559300"/>
            <a:ext cx="8131175" cy="163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dirty="0">
                <a:latin typeface="Calibri"/>
                <a:cs typeface="Calibri"/>
              </a:rPr>
              <a:t>Figure 1: Equal numbers of white and black daisies. Temperature is 'normal'.</a:t>
            </a:r>
          </a:p>
          <a:p>
            <a:pPr>
              <a:defRPr/>
            </a:pPr>
            <a:r>
              <a:rPr lang="en-US" sz="2000" dirty="0">
                <a:latin typeface="Calibri"/>
                <a:cs typeface="Calibri"/>
              </a:rPr>
              <a:t>Figure 2: Mostly black daisies - temperature is consequently high.</a:t>
            </a:r>
          </a:p>
          <a:p>
            <a:pPr>
              <a:defRPr/>
            </a:pPr>
            <a:r>
              <a:rPr lang="en-US" sz="2000" dirty="0">
                <a:latin typeface="Calibri"/>
                <a:cs typeface="Calibri"/>
              </a:rPr>
              <a:t>Figure 3: Mostly white daisies - temperature is low.</a:t>
            </a:r>
          </a:p>
          <a:p>
            <a:pPr>
              <a:defRPr/>
            </a:pPr>
            <a:r>
              <a:rPr lang="en-US" sz="2000" dirty="0">
                <a:latin typeface="Calibri"/>
                <a:cs typeface="Calibri"/>
              </a:rPr>
              <a:t>	 </a:t>
            </a:r>
          </a:p>
          <a:p>
            <a:pPr>
              <a:defRPr/>
            </a:pPr>
            <a:r>
              <a:rPr lang="en-US" sz="2000" dirty="0">
                <a:latin typeface="Calibri"/>
                <a:cs typeface="Calibri"/>
              </a:rPr>
              <a:t>  	 </a:t>
            </a:r>
          </a:p>
        </p:txBody>
      </p:sp>
      <p:sp>
        <p:nvSpPr>
          <p:cNvPr id="58371" name="Rectangle 3"/>
          <p:cNvSpPr>
            <a:spLocks noChangeArrowheads="1"/>
          </p:cNvSpPr>
          <p:nvPr/>
        </p:nvSpPr>
        <p:spPr bwMode="auto">
          <a:xfrm>
            <a:off x="5892800" y="6296025"/>
            <a:ext cx="2778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800">
                <a:latin typeface="Calibri" charset="0"/>
                <a:cs typeface="Calibri" charset="0"/>
              </a:rPr>
              <a:t>Source: Jeffrey Smith (UGA)</a:t>
            </a:r>
          </a:p>
        </p:txBody>
      </p:sp>
      <p:sp>
        <p:nvSpPr>
          <p:cNvPr id="58372" name="Title 1"/>
          <p:cNvSpPr>
            <a:spLocks noGrp="1"/>
          </p:cNvSpPr>
          <p:nvPr>
            <p:ph type="title"/>
          </p:nvPr>
        </p:nvSpPr>
        <p:spPr/>
        <p:txBody>
          <a:bodyPr/>
          <a:lstStyle/>
          <a:p>
            <a:pPr eaLnBrk="1" hangingPunct="1"/>
            <a:r>
              <a:rPr lang="en-GB">
                <a:latin typeface="Calibri" charset="0"/>
              </a:rPr>
              <a:t>Daisyworld with two species of daisies</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pPr eaLnBrk="1" hangingPunct="1"/>
            <a:r>
              <a:rPr lang="en-US">
                <a:latin typeface="Calibri" charset="0"/>
                <a:ea typeface="Geneva" charset="0"/>
                <a:cs typeface="DejaVu Sans" charset="0"/>
              </a:rPr>
              <a:t>Daisyworld Experiment</a:t>
            </a:r>
          </a:p>
        </p:txBody>
      </p:sp>
      <p:sp>
        <p:nvSpPr>
          <p:cNvPr id="59394" name="Rectangle 3"/>
          <p:cNvSpPr>
            <a:spLocks noGrp="1" noChangeArrowheads="1"/>
          </p:cNvSpPr>
          <p:nvPr>
            <p:ph type="body" idx="1"/>
          </p:nvPr>
        </p:nvSpPr>
        <p:spPr>
          <a:xfrm>
            <a:off x="639763" y="1493838"/>
            <a:ext cx="8229600" cy="1727200"/>
          </a:xfrm>
        </p:spPr>
        <p:txBody>
          <a:bodyPr/>
          <a:lstStyle/>
          <a:p>
            <a:pPr marL="0" indent="0" eaLnBrk="1" hangingPunct="1">
              <a:buFont typeface="Wingdings" charset="0"/>
              <a:buNone/>
            </a:pPr>
            <a:r>
              <a:rPr lang="en-US" sz="2400">
                <a:latin typeface="Calibri" charset="0"/>
              </a:rPr>
              <a:t>Seed the planet with a mix of light and dark daisies, and then slowly increase the luminosity (light reaching the planet). This is not unlike the case for Earth, since the sun's luminosity has increased gradually about 30% over 4.6 Ga.</a:t>
            </a:r>
          </a:p>
        </p:txBody>
      </p:sp>
      <p:pic>
        <p:nvPicPr>
          <p:cNvPr id="5939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3852863"/>
            <a:ext cx="61468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7" name="Grupo 4"/>
          <p:cNvGrpSpPr>
            <a:grpSpLocks/>
          </p:cNvGrpSpPr>
          <p:nvPr/>
        </p:nvGrpSpPr>
        <p:grpSpPr bwMode="auto">
          <a:xfrm>
            <a:off x="963613" y="1460500"/>
            <a:ext cx="6946900" cy="4781550"/>
            <a:chOff x="1466850" y="1414463"/>
            <a:chExt cx="6210300" cy="4029075"/>
          </a:xfrm>
        </p:grpSpPr>
        <p:pic>
          <p:nvPicPr>
            <p:cNvPr id="604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1414463"/>
              <a:ext cx="621030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ixaDeTexto 3"/>
            <p:cNvSpPr txBox="1"/>
            <p:nvPr/>
          </p:nvSpPr>
          <p:spPr>
            <a:xfrm>
              <a:off x="5319904" y="1431853"/>
              <a:ext cx="685461" cy="399964"/>
            </a:xfrm>
            <a:prstGeom prst="rect">
              <a:avLst/>
            </a:prstGeom>
            <a:noFill/>
          </p:spPr>
          <p:txBody>
            <a:bodyPr>
              <a:spAutoFit/>
            </a:bodyPr>
            <a:lstStyle/>
            <a:p>
              <a:pPr fontAlgn="auto">
                <a:spcBef>
                  <a:spcPts val="0"/>
                </a:spcBef>
                <a:spcAft>
                  <a:spcPts val="0"/>
                </a:spcAft>
                <a:defRPr/>
              </a:pPr>
              <a:r>
                <a:rPr lang="pt-BR" sz="2000" dirty="0">
                  <a:solidFill>
                    <a:schemeClr val="tx1">
                      <a:lumMod val="65000"/>
                      <a:lumOff val="35000"/>
                    </a:schemeClr>
                  </a:solidFill>
                  <a:latin typeface="+mn-lt"/>
                  <a:ea typeface="+mn-ea"/>
                  <a:cs typeface="+mn-cs"/>
                </a:rPr>
                <a:t>+</a:t>
              </a:r>
            </a:p>
          </p:txBody>
        </p:sp>
      </p:grpSp>
      <p:sp>
        <p:nvSpPr>
          <p:cNvPr id="60418" name="Title 2"/>
          <p:cNvSpPr>
            <a:spLocks noGrp="1"/>
          </p:cNvSpPr>
          <p:nvPr>
            <p:ph type="title"/>
          </p:nvPr>
        </p:nvSpPr>
        <p:spPr/>
        <p:txBody>
          <a:bodyPr/>
          <a:lstStyle/>
          <a:p>
            <a:r>
              <a:rPr lang="en-GB">
                <a:latin typeface="Calibri" charset="0"/>
              </a:rPr>
              <a:t>Daisyworld as a feedback system</a:t>
            </a:r>
          </a:p>
        </p:txBody>
      </p:sp>
      <p:sp>
        <p:nvSpPr>
          <p:cNvPr id="60419" name="Rectangle 3"/>
          <p:cNvSpPr>
            <a:spLocks noChangeArrowheads="1"/>
          </p:cNvSpPr>
          <p:nvPr/>
        </p:nvSpPr>
        <p:spPr bwMode="auto">
          <a:xfrm>
            <a:off x="6367463" y="6269038"/>
            <a:ext cx="2157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800">
                <a:latin typeface="Calibri" charset="0"/>
                <a:cs typeface="Calibri" charset="0"/>
              </a:rPr>
              <a:t>source: Andrew Ford</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GB">
                <a:latin typeface="Calibri" charset="0"/>
              </a:rPr>
              <a:t>Daisyworld equilibrium conditions</a:t>
            </a:r>
          </a:p>
        </p:txBody>
      </p:sp>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188" y="1631950"/>
            <a:ext cx="6789737"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Rectangle 3"/>
          <p:cNvSpPr>
            <a:spLocks noChangeArrowheads="1"/>
          </p:cNvSpPr>
          <p:nvPr/>
        </p:nvSpPr>
        <p:spPr bwMode="auto">
          <a:xfrm>
            <a:off x="6367463" y="6269038"/>
            <a:ext cx="2157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800">
                <a:latin typeface="Calibri" charset="0"/>
                <a:cs typeface="Calibri" charset="0"/>
              </a:rPr>
              <a:t>source: Andrew Ford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1279525"/>
            <a:ext cx="8204200" cy="5121275"/>
          </a:xfrm>
          <a:noFill/>
        </p:spPr>
      </p:pic>
      <p:sp>
        <p:nvSpPr>
          <p:cNvPr id="5" name="Título 1"/>
          <p:cNvSpPr>
            <a:spLocks noGrp="1"/>
          </p:cNvSpPr>
          <p:nvPr>
            <p:ph type="title"/>
          </p:nvPr>
        </p:nvSpPr>
        <p:spPr/>
        <p:txBody>
          <a:bodyPr/>
          <a:lstStyle/>
          <a:p>
            <a:pPr>
              <a:defRPr/>
            </a:pPr>
            <a:r>
              <a:rPr lang="pt-BR">
                <a:effectLst>
                  <a:outerShdw blurRad="38100" dist="38100" dir="2700000" algn="tl">
                    <a:srgbClr val="DDDDDD"/>
                  </a:outerShdw>
                </a:effectLst>
                <a:latin typeface="Arial" charset="0"/>
                <a:cs typeface="Arial" charset="0"/>
              </a:rPr>
              <a:t>Temperature Control on Daisyworld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pPr eaLnBrk="1" hangingPunct="1"/>
            <a:r>
              <a:rPr lang="en-US">
                <a:latin typeface="Calibri" charset="0"/>
                <a:ea typeface="Geneva" charset="0"/>
                <a:cs typeface="DejaVu Sans" charset="0"/>
              </a:rPr>
              <a:t>Daisyworld simulation</a:t>
            </a:r>
          </a:p>
        </p:txBody>
      </p:sp>
      <p:sp>
        <p:nvSpPr>
          <p:cNvPr id="27651" name="Rectangle 3"/>
          <p:cNvSpPr>
            <a:spLocks noGrp="1" noChangeArrowheads="1"/>
          </p:cNvSpPr>
          <p:nvPr>
            <p:ph type="body" idx="1"/>
          </p:nvPr>
        </p:nvSpPr>
        <p:spPr/>
        <p:txBody>
          <a:bodyPr/>
          <a:lstStyle/>
          <a:p>
            <a:pPr eaLnBrk="1" hangingPunct="1"/>
            <a:r>
              <a:rPr lang="en-US">
                <a:latin typeface="Calibri" charset="0"/>
              </a:rPr>
              <a:t>First, run the model long enough for Daisyworld temperature to reach equilibrium</a:t>
            </a:r>
          </a:p>
          <a:p>
            <a:pPr eaLnBrk="1" hangingPunct="1"/>
            <a:r>
              <a:rPr lang="en-US">
                <a:latin typeface="Calibri" charset="0"/>
              </a:rPr>
              <a:t>Then, apply a sudden change in solar input</a:t>
            </a:r>
          </a:p>
          <a:p>
            <a:pPr eaLnBrk="1" hangingPunct="1"/>
            <a:r>
              <a:rPr lang="en-US">
                <a:latin typeface="Calibri" charset="0"/>
              </a:rPr>
              <a:t>Observe how Daisyworld reacts to restore its temperature </a:t>
            </a:r>
          </a:p>
        </p:txBody>
      </p:sp>
      <p:sp>
        <p:nvSpPr>
          <p:cNvPr id="63491" name="Rectangle 3"/>
          <p:cNvSpPr>
            <a:spLocks noChangeArrowheads="1"/>
          </p:cNvSpPr>
          <p:nvPr/>
        </p:nvSpPr>
        <p:spPr bwMode="auto">
          <a:xfrm>
            <a:off x="5892800" y="6296025"/>
            <a:ext cx="2778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800">
                <a:latin typeface="Calibri" charset="0"/>
                <a:cs typeface="Calibri" charset="0"/>
              </a:rPr>
              <a:t>Source: Jeffrey Smith (UGA)</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checkerboard(across)">
                                      <p:cBhvr>
                                        <p:cTn id="7" dur="500"/>
                                        <p:tgtEl>
                                          <p:spTgt spid="27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checkerboard(across)">
                                      <p:cBhvr>
                                        <p:cTn id="12" dur="500"/>
                                        <p:tgtEl>
                                          <p:spTgt spid="276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checkerboard(across)">
                                      <p:cBhvr>
                                        <p:cTn id="17" dur="500"/>
                                        <p:tgtEl>
                                          <p:spTgt spid="276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846138" y="985838"/>
            <a:ext cx="7742237" cy="1885950"/>
          </a:xfrm>
          <a:solidFill>
            <a:schemeClr val="accent6">
              <a:lumMod val="20000"/>
              <a:lumOff val="80000"/>
            </a:schemeClr>
          </a:solidFill>
        </p:spPr>
        <p:txBody>
          <a:bodyPr/>
          <a:lstStyle/>
          <a:p>
            <a:pPr eaLnBrk="1" hangingPunct="1">
              <a:buClr>
                <a:srgbClr val="CCFF33"/>
              </a:buClr>
              <a:buSzPct val="70000"/>
              <a:buFont typeface="Wingdings" charset="0"/>
              <a:buNone/>
              <a:defRPr/>
            </a:pPr>
            <a:r>
              <a:rPr lang="en-US" sz="2400" dirty="0">
                <a:solidFill>
                  <a:srgbClr val="00005E"/>
                </a:solidFill>
                <a:latin typeface="Calibri" charset="0"/>
                <a:cs typeface="+mn-cs"/>
              </a:rPr>
              <a:t>James Lovelock:  NASA atmospheric chemist analyzing distant Martian atmosphere.</a:t>
            </a:r>
          </a:p>
          <a:p>
            <a:pPr eaLnBrk="1" hangingPunct="1">
              <a:buFont typeface="Wingdings" charset="0"/>
              <a:buNone/>
              <a:defRPr/>
            </a:pPr>
            <a:r>
              <a:rPr lang="en-US" sz="2400" dirty="0">
                <a:solidFill>
                  <a:srgbClr val="00005E"/>
                </a:solidFill>
                <a:latin typeface="Calibri" charset="0"/>
                <a:cs typeface="+mn-cs"/>
              </a:rPr>
              <a:t>Why has temp of </a:t>
            </a:r>
            <a:r>
              <a:rPr lang="en-US" sz="2400" dirty="0" smtClean="0">
                <a:solidFill>
                  <a:srgbClr val="00005E"/>
                </a:solidFill>
                <a:latin typeface="Calibri" charset="0"/>
                <a:cs typeface="+mn-cs"/>
              </a:rPr>
              <a:t>Earth</a:t>
            </a:r>
            <a:r>
              <a:rPr lang="ja-JP" altLang="en-US" sz="2400" dirty="0" smtClean="0">
                <a:solidFill>
                  <a:srgbClr val="00005E"/>
                </a:solidFill>
                <a:latin typeface="Calibri" charset="0"/>
                <a:cs typeface="+mn-cs"/>
              </a:rPr>
              <a:t>’</a:t>
            </a:r>
            <a:r>
              <a:rPr lang="en-US" sz="2400" dirty="0" smtClean="0">
                <a:solidFill>
                  <a:srgbClr val="00005E"/>
                </a:solidFill>
                <a:latin typeface="Calibri" charset="0"/>
                <a:cs typeface="+mn-cs"/>
              </a:rPr>
              <a:t>s </a:t>
            </a:r>
            <a:r>
              <a:rPr lang="en-US" sz="2400" dirty="0">
                <a:solidFill>
                  <a:srgbClr val="00005E"/>
                </a:solidFill>
                <a:latin typeface="Calibri" charset="0"/>
                <a:cs typeface="+mn-cs"/>
              </a:rPr>
              <a:t>surface remained in narrow range for last 3.6 billion years when heat of sun has increased by 25%?</a:t>
            </a:r>
          </a:p>
        </p:txBody>
      </p:sp>
      <p:sp>
        <p:nvSpPr>
          <p:cNvPr id="25602" name="Rectangle 2"/>
          <p:cNvSpPr>
            <a:spLocks noGrp="1" noChangeArrowheads="1"/>
          </p:cNvSpPr>
          <p:nvPr>
            <p:ph type="title"/>
          </p:nvPr>
        </p:nvSpPr>
        <p:spPr>
          <a:xfrm>
            <a:off x="742950" y="266700"/>
            <a:ext cx="7440613" cy="858838"/>
          </a:xfrm>
        </p:spPr>
        <p:txBody>
          <a:bodyPr/>
          <a:lstStyle/>
          <a:p>
            <a:pPr eaLnBrk="1" hangingPunct="1"/>
            <a:r>
              <a:rPr lang="en-US">
                <a:latin typeface="Calibri" charset="0"/>
                <a:ea typeface="Geneva" charset="0"/>
                <a:cs typeface="DejaVu Sans" charset="0"/>
              </a:rPr>
              <a:t>Lovelock</a:t>
            </a:r>
            <a:r>
              <a:rPr lang="ja-JP" altLang="en-US">
                <a:latin typeface="Calibri" charset="0"/>
                <a:ea typeface="Geneva" charset="0"/>
                <a:cs typeface="DejaVu Sans" charset="0"/>
              </a:rPr>
              <a:t>’</a:t>
            </a:r>
            <a:r>
              <a:rPr lang="en-US" altLang="ja-JP">
                <a:latin typeface="Calibri" charset="0"/>
                <a:ea typeface="Geneva" charset="0"/>
                <a:cs typeface="DejaVu Sans" charset="0"/>
              </a:rPr>
              <a:t>s Questions</a:t>
            </a:r>
            <a:endParaRPr lang="en-US">
              <a:latin typeface="Calibri" charset="0"/>
              <a:ea typeface="Geneva" charset="0"/>
              <a:cs typeface="DejaVu Sans" charset="0"/>
            </a:endParaRPr>
          </a:p>
        </p:txBody>
      </p:sp>
      <p:pic>
        <p:nvPicPr>
          <p:cNvPr id="25603" name="Picture 2" descr="&#10;Luminosity                                                     00000002ZIP-100                        B9140C68:"/>
          <p:cNvPicPr>
            <a:picLocks noChangeAspect="1" noChangeArrowheads="1"/>
          </p:cNvPicPr>
          <p:nvPr/>
        </p:nvPicPr>
        <p:blipFill>
          <a:blip r:embed="rId2">
            <a:lum contrast="30000"/>
            <a:extLst>
              <a:ext uri="{28A0092B-C50C-407E-A947-70E740481C1C}">
                <a14:useLocalDpi xmlns:a14="http://schemas.microsoft.com/office/drawing/2010/main" val="0"/>
              </a:ext>
            </a:extLst>
          </a:blip>
          <a:srcRect/>
          <a:stretch>
            <a:fillRect/>
          </a:stretch>
        </p:blipFill>
        <p:spPr bwMode="auto">
          <a:xfrm>
            <a:off x="636588" y="3017838"/>
            <a:ext cx="7832725" cy="358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pPr eaLnBrk="1" hangingPunct="1"/>
            <a:r>
              <a:rPr lang="en-US">
                <a:latin typeface="Calibri" charset="0"/>
              </a:rPr>
              <a:t>When Daisyworld is cool…</a:t>
            </a:r>
          </a:p>
        </p:txBody>
      </p:sp>
      <p:sp>
        <p:nvSpPr>
          <p:cNvPr id="17411" name="Rectangle 3"/>
          <p:cNvSpPr>
            <a:spLocks noGrp="1" noChangeArrowheads="1"/>
          </p:cNvSpPr>
          <p:nvPr>
            <p:ph type="body" sz="half" idx="4294967295"/>
          </p:nvPr>
        </p:nvSpPr>
        <p:spPr>
          <a:xfrm>
            <a:off x="565150" y="1808163"/>
            <a:ext cx="4445000" cy="4113212"/>
          </a:xfrm>
        </p:spPr>
        <p:txBody>
          <a:bodyPr/>
          <a:lstStyle/>
          <a:p>
            <a:pPr marL="0" indent="0" eaLnBrk="1" hangingPunct="1">
              <a:buFont typeface="Wingdings" charset="0"/>
              <a:buNone/>
            </a:pPr>
            <a:r>
              <a:rPr lang="en-US">
                <a:latin typeface="Humnst777 BT" charset="0"/>
              </a:rPr>
              <a:t>Air temperature over the black patches is higher</a:t>
            </a:r>
          </a:p>
          <a:p>
            <a:pPr marL="0" indent="0" eaLnBrk="1" hangingPunct="1">
              <a:buFont typeface="Wingdings" charset="0"/>
              <a:buNone/>
            </a:pPr>
            <a:r>
              <a:rPr lang="en-US">
                <a:latin typeface="Humnst777 BT" charset="0"/>
              </a:rPr>
              <a:t>Black patches grow more</a:t>
            </a:r>
          </a:p>
          <a:p>
            <a:pPr marL="0" indent="0" eaLnBrk="1" hangingPunct="1">
              <a:buFont typeface="Wingdings" charset="0"/>
              <a:buNone/>
            </a:pPr>
            <a:r>
              <a:rPr lang="en-US">
                <a:latin typeface="Humnst777 BT" charset="0"/>
              </a:rPr>
              <a:t>Overall planet color becomes darker</a:t>
            </a:r>
          </a:p>
          <a:p>
            <a:pPr marL="0" indent="0" eaLnBrk="1" hangingPunct="1">
              <a:buFont typeface="Wingdings" charset="0"/>
              <a:buNone/>
            </a:pPr>
            <a:r>
              <a:rPr lang="en-US">
                <a:latin typeface="Humnst777 BT" charset="0"/>
              </a:rPr>
              <a:t>Planet albedo decreases</a:t>
            </a:r>
          </a:p>
        </p:txBody>
      </p:sp>
      <p:pic>
        <p:nvPicPr>
          <p:cNvPr id="17417" name="Picture 9" descr="coolDaisyworld"/>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5335588" y="1828800"/>
            <a:ext cx="3808412" cy="3962400"/>
          </a:xfrm>
          <a:extLs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64516" name="Rectangle 4"/>
          <p:cNvSpPr>
            <a:spLocks noChangeArrowheads="1"/>
          </p:cNvSpPr>
          <p:nvPr/>
        </p:nvSpPr>
        <p:spPr bwMode="auto">
          <a:xfrm>
            <a:off x="5892800" y="6296025"/>
            <a:ext cx="2778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800">
                <a:latin typeface="Calibri" charset="0"/>
                <a:cs typeface="Calibri" charset="0"/>
              </a:rPr>
              <a:t>Source: Jeffrey Smith (UGA)</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p:cTn id="7" dur="500" fill="hold"/>
                                        <p:tgtEl>
                                          <p:spTgt spid="174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4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p:cTn id="13" dur="500" fill="hold"/>
                                        <p:tgtEl>
                                          <p:spTgt spid="1741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741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p:cTn id="19" dur="500" fill="hold"/>
                                        <p:tgtEl>
                                          <p:spTgt spid="1741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741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p:cTn id="25" dur="500" fill="hold"/>
                                        <p:tgtEl>
                                          <p:spTgt spid="17411">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7411">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pPr eaLnBrk="1" hangingPunct="1"/>
            <a:r>
              <a:rPr lang="en-US">
                <a:latin typeface="Calibri" charset="0"/>
                <a:ea typeface="Geneva" charset="0"/>
                <a:cs typeface="DejaVu Sans" charset="0"/>
              </a:rPr>
              <a:t>When Daisyworld is cool…</a:t>
            </a:r>
          </a:p>
        </p:txBody>
      </p:sp>
      <p:sp>
        <p:nvSpPr>
          <p:cNvPr id="18435" name="Rectangle 3"/>
          <p:cNvSpPr>
            <a:spLocks noGrp="1" noChangeArrowheads="1"/>
          </p:cNvSpPr>
          <p:nvPr>
            <p:ph type="body" idx="1"/>
          </p:nvPr>
        </p:nvSpPr>
        <p:spPr/>
        <p:txBody>
          <a:bodyPr/>
          <a:lstStyle/>
          <a:p>
            <a:pPr eaLnBrk="1" hangingPunct="1"/>
            <a:r>
              <a:rPr lang="en-US">
                <a:latin typeface="Calibri" charset="0"/>
              </a:rPr>
              <a:t>Planet absorbs more sunlight and gets warmer</a:t>
            </a:r>
          </a:p>
          <a:p>
            <a:pPr eaLnBrk="1" hangingPunct="1"/>
            <a:r>
              <a:rPr lang="en-US">
                <a:latin typeface="Calibri" charset="0"/>
              </a:rPr>
              <a:t>Daisies have altered the climate!</a:t>
            </a:r>
          </a:p>
          <a:p>
            <a:pPr eaLnBrk="1" hangingPunct="1"/>
            <a:r>
              <a:rPr lang="en-US">
                <a:latin typeface="Calibri" charset="0"/>
              </a:rPr>
              <a:t>Daisyworld temperature is closer to optimal temperature for daisies!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p:cTn id="7" dur="500" fill="hold"/>
                                        <p:tgtEl>
                                          <p:spTgt spid="184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43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p:cTn id="13" dur="500" fill="hold"/>
                                        <p:tgtEl>
                                          <p:spTgt spid="1843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843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p:cTn id="19" dur="500" fill="hold"/>
                                        <p:tgtEl>
                                          <p:spTgt spid="1843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843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pPr eaLnBrk="1" hangingPunct="1"/>
            <a:r>
              <a:rPr lang="en-US">
                <a:latin typeface="Calibri" charset="0"/>
              </a:rPr>
              <a:t>When Daisyworld is warm…</a:t>
            </a:r>
          </a:p>
        </p:txBody>
      </p:sp>
      <p:sp>
        <p:nvSpPr>
          <p:cNvPr id="20483" name="Rectangle 3"/>
          <p:cNvSpPr>
            <a:spLocks noGrp="1" noChangeArrowheads="1"/>
          </p:cNvSpPr>
          <p:nvPr>
            <p:ph type="body" sz="half" idx="4294967295"/>
          </p:nvPr>
        </p:nvSpPr>
        <p:spPr>
          <a:xfrm>
            <a:off x="704850" y="2205038"/>
            <a:ext cx="3967163" cy="3284537"/>
          </a:xfrm>
        </p:spPr>
        <p:txBody>
          <a:bodyPr/>
          <a:lstStyle/>
          <a:p>
            <a:pPr marL="0" indent="0" eaLnBrk="1" hangingPunct="1">
              <a:buFont typeface="Wingdings" charset="0"/>
              <a:buNone/>
            </a:pPr>
            <a:r>
              <a:rPr lang="en-US">
                <a:latin typeface="Calibri" charset="0"/>
                <a:cs typeface="Calibri" charset="0"/>
              </a:rPr>
              <a:t>Air temperature over the black patches is higher</a:t>
            </a:r>
          </a:p>
          <a:p>
            <a:pPr marL="0" indent="0" eaLnBrk="1" hangingPunct="1">
              <a:buFont typeface="Wingdings" charset="0"/>
              <a:buNone/>
            </a:pPr>
            <a:r>
              <a:rPr lang="en-US">
                <a:latin typeface="Calibri" charset="0"/>
                <a:cs typeface="Calibri" charset="0"/>
              </a:rPr>
              <a:t>White patches grow more</a:t>
            </a:r>
          </a:p>
          <a:p>
            <a:pPr marL="0" indent="0" eaLnBrk="1" hangingPunct="1">
              <a:buFont typeface="Wingdings" charset="0"/>
              <a:buNone/>
            </a:pPr>
            <a:r>
              <a:rPr lang="en-US">
                <a:latin typeface="Calibri" charset="0"/>
                <a:cs typeface="Calibri" charset="0"/>
              </a:rPr>
              <a:t>Overall planet color becomes lighter</a:t>
            </a:r>
          </a:p>
          <a:p>
            <a:pPr marL="0" indent="0" eaLnBrk="1" hangingPunct="1">
              <a:buFont typeface="Wingdings" charset="0"/>
              <a:buNone/>
            </a:pPr>
            <a:r>
              <a:rPr lang="en-US">
                <a:latin typeface="Calibri" charset="0"/>
                <a:cs typeface="Calibri" charset="0"/>
              </a:rPr>
              <a:t>Planet albedo increases</a:t>
            </a:r>
          </a:p>
        </p:txBody>
      </p:sp>
      <p:pic>
        <p:nvPicPr>
          <p:cNvPr id="20487" name="Picture 7" descr="warmDaisyworld"/>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945063" y="1835150"/>
            <a:ext cx="4198937" cy="3636963"/>
          </a:xfrm>
          <a:extLs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500" fill="hold"/>
                                        <p:tgtEl>
                                          <p:spTgt spid="2048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48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p:cTn id="13" dur="500" fill="hold"/>
                                        <p:tgtEl>
                                          <p:spTgt spid="2048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048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p:cTn id="19" dur="500" fill="hold"/>
                                        <p:tgtEl>
                                          <p:spTgt spid="2048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048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anim calcmode="lin" valueType="num">
                                      <p:cBhvr>
                                        <p:cTn id="25" dur="500" fill="hold"/>
                                        <p:tgtEl>
                                          <p:spTgt spid="2048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048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685800" y="152400"/>
            <a:ext cx="7772400" cy="1143000"/>
          </a:xfrm>
        </p:spPr>
        <p:txBody>
          <a:bodyPr lIns="92075" tIns="46038" rIns="92075" bIns="46038"/>
          <a:lstStyle/>
          <a:p>
            <a:pPr eaLnBrk="1" hangingPunct="1"/>
            <a:r>
              <a:rPr lang="en-GB" sz="3600">
                <a:latin typeface="Calibri" charset="0"/>
              </a:rPr>
              <a:t>The key variables</a:t>
            </a:r>
          </a:p>
        </p:txBody>
      </p:sp>
      <p:graphicFrame>
        <p:nvGraphicFramePr>
          <p:cNvPr id="67586" name="Object 2"/>
          <p:cNvGraphicFramePr>
            <a:graphicFrameLocks/>
          </p:cNvGraphicFramePr>
          <p:nvPr/>
        </p:nvGraphicFramePr>
        <p:xfrm>
          <a:off x="852488" y="1797050"/>
          <a:ext cx="7620000" cy="3470275"/>
        </p:xfrm>
        <a:graphic>
          <a:graphicData uri="http://schemas.openxmlformats.org/presentationml/2006/ole">
            <mc:AlternateContent xmlns:mc="http://schemas.openxmlformats.org/markup-compatibility/2006">
              <mc:Choice xmlns:v="urn:schemas-microsoft-com:vml" Requires="v">
                <p:oleObj spid="_x0000_s67595" name="Document" r:id="rId5" imgW="5257800" imgH="2222500" progId="Word.Document.8">
                  <p:embed/>
                </p:oleObj>
              </mc:Choice>
              <mc:Fallback>
                <p:oleObj name="Document" r:id="rId5" imgW="5257800" imgH="2222500" progId="Word.Document.8">
                  <p:embed/>
                  <p:pic>
                    <p:nvPicPr>
                      <p:cNvPr id="0" name="Object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2488" y="1797050"/>
                        <a:ext cx="7620000" cy="347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pPr eaLnBrk="1" hangingPunct="1"/>
            <a:r>
              <a:rPr lang="en-GB">
                <a:latin typeface="Calibri" charset="0"/>
              </a:rPr>
              <a:t>Equation for the black daisies</a:t>
            </a:r>
          </a:p>
        </p:txBody>
      </p:sp>
      <p:sp>
        <p:nvSpPr>
          <p:cNvPr id="45059" name="Text Box 3"/>
          <p:cNvSpPr txBox="1">
            <a:spLocks noChangeArrowheads="1"/>
          </p:cNvSpPr>
          <p:nvPr/>
        </p:nvSpPr>
        <p:spPr bwMode="auto">
          <a:xfrm>
            <a:off x="695325" y="1592263"/>
            <a:ext cx="2286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r>
              <a:rPr lang="en-GB" sz="4000">
                <a:latin typeface="Calibri" charset="0"/>
                <a:cs typeface="Calibri" charset="0"/>
              </a:rPr>
              <a:t>dα</a:t>
            </a:r>
            <a:r>
              <a:rPr lang="en-GB" sz="4000" baseline="-30000">
                <a:latin typeface="Calibri" charset="0"/>
                <a:cs typeface="Calibri" charset="0"/>
              </a:rPr>
              <a:t>b</a:t>
            </a:r>
            <a:r>
              <a:rPr lang="en-GB" sz="4000">
                <a:latin typeface="Calibri" charset="0"/>
                <a:cs typeface="Calibri" charset="0"/>
              </a:rPr>
              <a:t>/dt =</a:t>
            </a:r>
            <a:r>
              <a:rPr lang="en-GB">
                <a:latin typeface="Calibri" charset="0"/>
                <a:cs typeface="Calibri" charset="0"/>
              </a:rPr>
              <a:t> </a:t>
            </a:r>
          </a:p>
        </p:txBody>
      </p:sp>
      <p:sp>
        <p:nvSpPr>
          <p:cNvPr id="45060" name="Text Box 4"/>
          <p:cNvSpPr txBox="1">
            <a:spLocks noChangeArrowheads="1"/>
          </p:cNvSpPr>
          <p:nvPr/>
        </p:nvSpPr>
        <p:spPr bwMode="auto">
          <a:xfrm>
            <a:off x="2676525" y="1516063"/>
            <a:ext cx="25876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r>
              <a:rPr lang="en-GB" sz="4000">
                <a:latin typeface="Calibri" charset="0"/>
                <a:cs typeface="Calibri" charset="0"/>
              </a:rPr>
              <a:t>α</a:t>
            </a:r>
            <a:r>
              <a:rPr lang="en-GB" sz="4000" baseline="-30000">
                <a:latin typeface="Calibri" charset="0"/>
                <a:cs typeface="Calibri" charset="0"/>
              </a:rPr>
              <a:t>b</a:t>
            </a:r>
            <a:endParaRPr lang="en-GB" sz="4000">
              <a:latin typeface="Calibri" charset="0"/>
              <a:cs typeface="Calibri" charset="0"/>
            </a:endParaRPr>
          </a:p>
          <a:p>
            <a:pPr eaLnBrk="1" hangingPunct="1"/>
            <a:endParaRPr lang="en-GB">
              <a:latin typeface="Calibri" charset="0"/>
              <a:cs typeface="Calibri" charset="0"/>
            </a:endParaRPr>
          </a:p>
        </p:txBody>
      </p:sp>
      <p:sp>
        <p:nvSpPr>
          <p:cNvPr id="45061" name="Text Box 5"/>
          <p:cNvSpPr txBox="1">
            <a:spLocks noChangeArrowheads="1"/>
          </p:cNvSpPr>
          <p:nvPr/>
        </p:nvSpPr>
        <p:spPr bwMode="auto">
          <a:xfrm>
            <a:off x="3209925" y="1516063"/>
            <a:ext cx="37719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r>
              <a:rPr lang="en-GB" sz="4000">
                <a:latin typeface="Calibri" charset="0"/>
                <a:cs typeface="Calibri" charset="0"/>
              </a:rPr>
              <a:t>( 1 – α</a:t>
            </a:r>
            <a:r>
              <a:rPr lang="en-GB" sz="4000" baseline="-30000">
                <a:latin typeface="Calibri" charset="0"/>
                <a:cs typeface="Calibri" charset="0"/>
              </a:rPr>
              <a:t>b</a:t>
            </a:r>
            <a:r>
              <a:rPr lang="en-GB" sz="4000">
                <a:latin typeface="Calibri" charset="0"/>
                <a:cs typeface="Calibri" charset="0"/>
              </a:rPr>
              <a:t> – α</a:t>
            </a:r>
            <a:r>
              <a:rPr lang="en-GB" sz="4000" baseline="-30000">
                <a:latin typeface="Calibri" charset="0"/>
                <a:cs typeface="Calibri" charset="0"/>
              </a:rPr>
              <a:t>w</a:t>
            </a:r>
            <a:r>
              <a:rPr lang="en-GB" sz="4000">
                <a:latin typeface="Calibri" charset="0"/>
                <a:cs typeface="Calibri" charset="0"/>
              </a:rPr>
              <a:t>)</a:t>
            </a:r>
            <a:r>
              <a:rPr lang="en-GB">
                <a:latin typeface="Calibri" charset="0"/>
                <a:cs typeface="Calibri" charset="0"/>
              </a:rPr>
              <a:t> </a:t>
            </a:r>
          </a:p>
        </p:txBody>
      </p:sp>
      <p:sp>
        <p:nvSpPr>
          <p:cNvPr id="45062" name="Text Box 6"/>
          <p:cNvSpPr txBox="1">
            <a:spLocks noChangeArrowheads="1"/>
          </p:cNvSpPr>
          <p:nvPr/>
        </p:nvSpPr>
        <p:spPr bwMode="auto">
          <a:xfrm>
            <a:off x="6029325" y="1516063"/>
            <a:ext cx="2743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r>
              <a:rPr lang="en-GB" sz="4000">
                <a:latin typeface="Calibri" charset="0"/>
                <a:cs typeface="Calibri" charset="0"/>
              </a:rPr>
              <a:t>β(T</a:t>
            </a:r>
            <a:r>
              <a:rPr lang="en-GB" sz="4000" baseline="-30000">
                <a:latin typeface="Calibri" charset="0"/>
                <a:cs typeface="Calibri" charset="0"/>
              </a:rPr>
              <a:t>b</a:t>
            </a:r>
            <a:r>
              <a:rPr lang="en-GB" sz="4000">
                <a:latin typeface="Calibri" charset="0"/>
                <a:cs typeface="Calibri" charset="0"/>
              </a:rPr>
              <a:t>)</a:t>
            </a:r>
          </a:p>
          <a:p>
            <a:pPr eaLnBrk="1" hangingPunct="1"/>
            <a:endParaRPr lang="en-GB">
              <a:latin typeface="Calibri" charset="0"/>
              <a:cs typeface="Calibri" charset="0"/>
            </a:endParaRPr>
          </a:p>
        </p:txBody>
      </p:sp>
      <p:sp>
        <p:nvSpPr>
          <p:cNvPr id="45063" name="Text Box 7"/>
          <p:cNvSpPr txBox="1">
            <a:spLocks noChangeArrowheads="1"/>
          </p:cNvSpPr>
          <p:nvPr/>
        </p:nvSpPr>
        <p:spPr bwMode="auto">
          <a:xfrm>
            <a:off x="7400925" y="1516063"/>
            <a:ext cx="1584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r>
              <a:rPr lang="en-GB" sz="4000">
                <a:latin typeface="Calibri" charset="0"/>
                <a:cs typeface="Calibri" charset="0"/>
              </a:rPr>
              <a:t>- γα</a:t>
            </a:r>
            <a:r>
              <a:rPr lang="en-GB" sz="4000" baseline="-30000">
                <a:latin typeface="Calibri" charset="0"/>
                <a:cs typeface="Calibri" charset="0"/>
              </a:rPr>
              <a:t>b</a:t>
            </a:r>
            <a:r>
              <a:rPr lang="en-GB">
                <a:latin typeface="Calibri" charset="0"/>
                <a:cs typeface="Calibri" charset="0"/>
              </a:rPr>
              <a:t> </a:t>
            </a:r>
          </a:p>
        </p:txBody>
      </p:sp>
      <p:sp>
        <p:nvSpPr>
          <p:cNvPr id="45064" name="Text Box 8"/>
          <p:cNvSpPr txBox="1">
            <a:spLocks noChangeArrowheads="1"/>
          </p:cNvSpPr>
          <p:nvPr/>
        </p:nvSpPr>
        <p:spPr bwMode="auto">
          <a:xfrm>
            <a:off x="2230438" y="2533650"/>
            <a:ext cx="43592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r>
              <a:rPr lang="en-GB" sz="4000">
                <a:latin typeface="Calibri" charset="0"/>
                <a:cs typeface="Calibri" charset="0"/>
              </a:rPr>
              <a:t>=  α</a:t>
            </a:r>
            <a:r>
              <a:rPr lang="en-GB" sz="4000" baseline="-30000">
                <a:latin typeface="Calibri" charset="0"/>
                <a:cs typeface="Calibri" charset="0"/>
              </a:rPr>
              <a:t>b</a:t>
            </a:r>
            <a:r>
              <a:rPr lang="en-GB" sz="4000">
                <a:latin typeface="Calibri" charset="0"/>
                <a:cs typeface="Calibri" charset="0"/>
              </a:rPr>
              <a:t> (α</a:t>
            </a:r>
            <a:r>
              <a:rPr lang="en-GB" sz="4000" baseline="-30000">
                <a:latin typeface="Calibri" charset="0"/>
                <a:cs typeface="Calibri" charset="0"/>
              </a:rPr>
              <a:t>g</a:t>
            </a:r>
            <a:r>
              <a:rPr lang="en-GB" sz="4000">
                <a:latin typeface="Calibri" charset="0"/>
                <a:cs typeface="Calibri" charset="0"/>
              </a:rPr>
              <a:t> β(T</a:t>
            </a:r>
            <a:r>
              <a:rPr lang="en-GB" sz="4000" baseline="-30000">
                <a:latin typeface="Calibri" charset="0"/>
                <a:cs typeface="Calibri" charset="0"/>
              </a:rPr>
              <a:t>b</a:t>
            </a:r>
            <a:r>
              <a:rPr lang="en-GB" sz="4000">
                <a:latin typeface="Calibri" charset="0"/>
                <a:cs typeface="Calibri" charset="0"/>
              </a:rPr>
              <a:t>) – γ)</a:t>
            </a:r>
          </a:p>
          <a:p>
            <a:pPr eaLnBrk="1" hangingPunct="1"/>
            <a:endParaRPr lang="en-GB" sz="4000">
              <a:latin typeface="Calibri" charset="0"/>
              <a:cs typeface="Calibri" charset="0"/>
            </a:endParaRPr>
          </a:p>
        </p:txBody>
      </p:sp>
      <p:sp>
        <p:nvSpPr>
          <p:cNvPr id="45065" name="Text Box 9"/>
          <p:cNvSpPr txBox="1">
            <a:spLocks noChangeArrowheads="1"/>
          </p:cNvSpPr>
          <p:nvPr/>
        </p:nvSpPr>
        <p:spPr bwMode="auto">
          <a:xfrm>
            <a:off x="822325" y="43084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endParaRPr lang="pt-BR"/>
          </a:p>
        </p:txBody>
      </p:sp>
      <p:sp>
        <p:nvSpPr>
          <p:cNvPr id="45066" name="Text Box 10"/>
          <p:cNvSpPr txBox="1">
            <a:spLocks noChangeArrowheads="1"/>
          </p:cNvSpPr>
          <p:nvPr/>
        </p:nvSpPr>
        <p:spPr bwMode="auto">
          <a:xfrm>
            <a:off x="866775" y="3881438"/>
            <a:ext cx="75168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a:defRPr/>
            </a:pPr>
            <a:r>
              <a:rPr lang="en-GB" dirty="0" smtClean="0">
                <a:latin typeface="Calibri"/>
                <a:cs typeface="Calibri"/>
              </a:rPr>
              <a:t>β</a:t>
            </a:r>
            <a:r>
              <a:rPr lang="en-GB" dirty="0" smtClean="0">
                <a:solidFill>
                  <a:schemeClr val="bg2">
                    <a:lumMod val="75000"/>
                  </a:schemeClr>
                </a:solidFill>
                <a:latin typeface="Calibri"/>
                <a:cs typeface="Calibri"/>
              </a:rPr>
              <a:t>(</a:t>
            </a:r>
            <a:r>
              <a:rPr lang="en-GB" dirty="0">
                <a:solidFill>
                  <a:schemeClr val="bg2">
                    <a:lumMod val="75000"/>
                  </a:schemeClr>
                </a:solidFill>
                <a:latin typeface="Calibri"/>
                <a:cs typeface="Calibri"/>
              </a:rPr>
              <a:t>T) is a function that is zero at </a:t>
            </a:r>
            <a:r>
              <a:rPr lang="en-GB" dirty="0" smtClean="0">
                <a:solidFill>
                  <a:schemeClr val="bg2">
                    <a:lumMod val="75000"/>
                  </a:schemeClr>
                </a:solidFill>
                <a:latin typeface="Calibri"/>
                <a:cs typeface="Calibri"/>
              </a:rPr>
              <a:t>5</a:t>
            </a:r>
            <a:r>
              <a:rPr lang="en-GB" baseline="30000" dirty="0" smtClean="0">
                <a:solidFill>
                  <a:schemeClr val="bg2">
                    <a:lumMod val="75000"/>
                  </a:schemeClr>
                </a:solidFill>
                <a:latin typeface="Calibri"/>
                <a:cs typeface="Calibri"/>
              </a:rPr>
              <a:t>0 </a:t>
            </a:r>
            <a:r>
              <a:rPr lang="en-GB" dirty="0" smtClean="0">
                <a:solidFill>
                  <a:schemeClr val="bg2">
                    <a:lumMod val="75000"/>
                  </a:schemeClr>
                </a:solidFill>
                <a:latin typeface="Calibri"/>
                <a:cs typeface="Calibri"/>
              </a:rPr>
              <a:t>C</a:t>
            </a:r>
            <a:r>
              <a:rPr lang="en-GB" dirty="0">
                <a:solidFill>
                  <a:schemeClr val="bg2">
                    <a:lumMod val="75000"/>
                  </a:schemeClr>
                </a:solidFill>
                <a:latin typeface="Calibri"/>
                <a:cs typeface="Calibri"/>
              </a:rPr>
              <a:t>, rises to a maximum of</a:t>
            </a:r>
          </a:p>
          <a:p>
            <a:pPr>
              <a:defRPr/>
            </a:pPr>
            <a:r>
              <a:rPr lang="en-GB" dirty="0">
                <a:solidFill>
                  <a:schemeClr val="bg2">
                    <a:lumMod val="75000"/>
                  </a:schemeClr>
                </a:solidFill>
                <a:latin typeface="Calibri"/>
                <a:cs typeface="Calibri"/>
              </a:rPr>
              <a:t>one at </a:t>
            </a:r>
            <a:r>
              <a:rPr lang="en-GB" dirty="0" smtClean="0">
                <a:solidFill>
                  <a:schemeClr val="bg2">
                    <a:lumMod val="75000"/>
                  </a:schemeClr>
                </a:solidFill>
                <a:latin typeface="Calibri"/>
                <a:cs typeface="Calibri"/>
              </a:rPr>
              <a:t>22.5</a:t>
            </a:r>
            <a:r>
              <a:rPr lang="en-GB" baseline="30000" dirty="0" smtClean="0">
                <a:solidFill>
                  <a:schemeClr val="bg2">
                    <a:lumMod val="75000"/>
                  </a:schemeClr>
                </a:solidFill>
                <a:latin typeface="Calibri"/>
                <a:cs typeface="Calibri"/>
              </a:rPr>
              <a:t>0  </a:t>
            </a:r>
            <a:r>
              <a:rPr lang="en-GB" dirty="0" smtClean="0">
                <a:solidFill>
                  <a:schemeClr val="bg2">
                    <a:lumMod val="75000"/>
                  </a:schemeClr>
                </a:solidFill>
                <a:latin typeface="Calibri"/>
                <a:cs typeface="Calibri"/>
              </a:rPr>
              <a:t>C </a:t>
            </a:r>
            <a:r>
              <a:rPr lang="en-GB" dirty="0">
                <a:solidFill>
                  <a:schemeClr val="bg2">
                    <a:lumMod val="75000"/>
                  </a:schemeClr>
                </a:solidFill>
                <a:latin typeface="Calibri"/>
                <a:cs typeface="Calibri"/>
              </a:rPr>
              <a:t>and then falls to zero again at </a:t>
            </a:r>
            <a:r>
              <a:rPr lang="en-GB" dirty="0" smtClean="0">
                <a:solidFill>
                  <a:schemeClr val="bg2">
                    <a:lumMod val="75000"/>
                  </a:schemeClr>
                </a:solidFill>
                <a:latin typeface="Calibri"/>
                <a:cs typeface="Calibri"/>
              </a:rPr>
              <a:t>40</a:t>
            </a:r>
            <a:r>
              <a:rPr lang="en-GB" baseline="30000" dirty="0" smtClean="0">
                <a:solidFill>
                  <a:schemeClr val="bg2">
                    <a:lumMod val="75000"/>
                  </a:schemeClr>
                </a:solidFill>
                <a:latin typeface="Calibri"/>
                <a:cs typeface="Calibri"/>
              </a:rPr>
              <a:t>0  </a:t>
            </a:r>
            <a:r>
              <a:rPr lang="en-GB" dirty="0" smtClean="0">
                <a:solidFill>
                  <a:schemeClr val="bg2">
                    <a:lumMod val="75000"/>
                  </a:schemeClr>
                </a:solidFill>
                <a:latin typeface="Calibri"/>
                <a:cs typeface="Calibri"/>
              </a:rPr>
              <a:t>C</a:t>
            </a:r>
            <a:endParaRPr lang="en-GB" dirty="0">
              <a:solidFill>
                <a:schemeClr val="bg2">
                  <a:lumMod val="75000"/>
                </a:schemeClr>
              </a:solidFill>
              <a:latin typeface="Calibri"/>
              <a:cs typeface="Calibri"/>
            </a:endParaRPr>
          </a:p>
          <a:p>
            <a:pPr eaLnBrk="1" hangingPunct="1">
              <a:defRPr/>
            </a:pPr>
            <a:endParaRPr lang="en-GB" dirty="0">
              <a:solidFill>
                <a:schemeClr val="bg2">
                  <a:lumMod val="75000"/>
                </a:schemeClr>
              </a:solidFill>
              <a:latin typeface="Calibri"/>
              <a:cs typeface="Calibri"/>
            </a:endParaRPr>
          </a:p>
        </p:txBody>
      </p:sp>
      <p:sp>
        <p:nvSpPr>
          <p:cNvPr id="45067" name="Text Box 11"/>
          <p:cNvSpPr txBox="1">
            <a:spLocks noChangeArrowheads="1"/>
          </p:cNvSpPr>
          <p:nvPr/>
        </p:nvSpPr>
        <p:spPr bwMode="auto">
          <a:xfrm>
            <a:off x="876300" y="5067300"/>
            <a:ext cx="30241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r>
              <a:rPr lang="en-GB">
                <a:solidFill>
                  <a:srgbClr val="00005E"/>
                </a:solidFill>
                <a:latin typeface="Calibri" charset="0"/>
                <a:cs typeface="Calibri" charset="0"/>
              </a:rPr>
              <a:t>A convenient choice is</a:t>
            </a:r>
          </a:p>
          <a:p>
            <a:pPr eaLnBrk="1" hangingPunct="1"/>
            <a:endParaRPr lang="en-GB">
              <a:solidFill>
                <a:srgbClr val="00005E"/>
              </a:solidFill>
              <a:latin typeface="Calibri" charset="0"/>
              <a:cs typeface="Calibri" charset="0"/>
            </a:endParaRPr>
          </a:p>
        </p:txBody>
      </p:sp>
      <p:sp>
        <p:nvSpPr>
          <p:cNvPr id="45068" name="Text Box 12"/>
          <p:cNvSpPr txBox="1">
            <a:spLocks noChangeArrowheads="1"/>
          </p:cNvSpPr>
          <p:nvPr/>
        </p:nvSpPr>
        <p:spPr bwMode="auto">
          <a:xfrm>
            <a:off x="5851525" y="54514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endParaRPr lang="pt-BR"/>
          </a:p>
        </p:txBody>
      </p:sp>
      <p:graphicFrame>
        <p:nvGraphicFramePr>
          <p:cNvPr id="45069" name="Object 2"/>
          <p:cNvGraphicFramePr>
            <a:graphicFrameLocks/>
          </p:cNvGraphicFramePr>
          <p:nvPr/>
        </p:nvGraphicFramePr>
        <p:xfrm>
          <a:off x="4445000" y="4979988"/>
          <a:ext cx="2895600" cy="990600"/>
        </p:xfrm>
        <a:graphic>
          <a:graphicData uri="http://schemas.openxmlformats.org/presentationml/2006/ole">
            <mc:AlternateContent xmlns:mc="http://schemas.openxmlformats.org/markup-compatibility/2006">
              <mc:Choice xmlns:v="urn:schemas-microsoft-com:vml" Requires="v">
                <p:oleObj spid="_x0000_s69653" name="Equation" r:id="rId3" imgW="1371005" imgH="418918" progId="Equation.3">
                  <p:embed/>
                </p:oleObj>
              </mc:Choice>
              <mc:Fallback>
                <p:oleObj name="Equation" r:id="rId3" imgW="1371005" imgH="418918" progId="Equation.3">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4979988"/>
                        <a:ext cx="2895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50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506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506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506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506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506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nodePh="1">
                                  <p:stCondLst>
                                    <p:cond delay="0"/>
                                  </p:stCondLst>
                                  <p:endCondLst>
                                    <p:cond evt="begin" delay="0">
                                      <p:tn val="29"/>
                                    </p:cond>
                                  </p:endCondLst>
                                  <p:childTnLst>
                                    <p:set>
                                      <p:cBhvr>
                                        <p:cTn id="30" dur="1" fill="hold">
                                          <p:stCondLst>
                                            <p:cond delay="499"/>
                                          </p:stCondLst>
                                        </p:cTn>
                                        <p:tgtEl>
                                          <p:spTgt spid="4506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506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4506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nodePh="1">
                                  <p:stCondLst>
                                    <p:cond delay="0"/>
                                  </p:stCondLst>
                                  <p:endCondLst>
                                    <p:cond evt="begin" delay="0">
                                      <p:tn val="41"/>
                                    </p:cond>
                                  </p:endCondLst>
                                  <p:childTnLst>
                                    <p:set>
                                      <p:cBhvr>
                                        <p:cTn id="42" dur="1" fill="hold">
                                          <p:stCondLst>
                                            <p:cond delay="499"/>
                                          </p:stCondLst>
                                        </p:cTn>
                                        <p:tgtEl>
                                          <p:spTgt spid="4506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499"/>
                                          </p:stCondLst>
                                        </p:cTn>
                                        <p:tgtEl>
                                          <p:spTgt spid="450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utoUpdateAnimBg="0"/>
      <p:bldP spid="45060" grpId="0" autoUpdateAnimBg="0"/>
      <p:bldP spid="45061" grpId="0" autoUpdateAnimBg="0"/>
      <p:bldP spid="45062" grpId="0" autoUpdateAnimBg="0"/>
      <p:bldP spid="45063" grpId="0" autoUpdateAnimBg="0"/>
      <p:bldP spid="45064" grpId="0" autoUpdateAnimBg="0"/>
      <p:bldP spid="45065" grpId="0" autoUpdateAnimBg="0"/>
      <p:bldP spid="45066" grpId="0" autoUpdateAnimBg="0"/>
      <p:bldP spid="45067" grpId="0" autoUpdateAnimBg="0"/>
      <p:bldP spid="45068"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lIns="92075" tIns="46038" rIns="92075" bIns="46038"/>
          <a:lstStyle/>
          <a:p>
            <a:pPr eaLnBrk="1" hangingPunct="1"/>
            <a:r>
              <a:rPr lang="en-GB" sz="3600">
                <a:latin typeface="Calibri" charset="0"/>
              </a:rPr>
              <a:t>Equation for the white daisies</a:t>
            </a:r>
          </a:p>
        </p:txBody>
      </p:sp>
      <p:sp>
        <p:nvSpPr>
          <p:cNvPr id="70658" name="Rectangle 3"/>
          <p:cNvSpPr>
            <a:spLocks noChangeArrowheads="1"/>
          </p:cNvSpPr>
          <p:nvPr/>
        </p:nvSpPr>
        <p:spPr bwMode="auto">
          <a:xfrm>
            <a:off x="925513" y="1597025"/>
            <a:ext cx="71104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n-GB" sz="2800">
                <a:solidFill>
                  <a:srgbClr val="00005E"/>
                </a:solidFill>
                <a:latin typeface="Calibri" charset="0"/>
                <a:cs typeface="Calibri" charset="0"/>
              </a:rPr>
              <a:t>We use a similar equation for the white daisies:</a:t>
            </a:r>
          </a:p>
        </p:txBody>
      </p:sp>
      <p:sp>
        <p:nvSpPr>
          <p:cNvPr id="70659" name="Rectangle 4"/>
          <p:cNvSpPr>
            <a:spLocks noChangeArrowheads="1"/>
          </p:cNvSpPr>
          <p:nvPr/>
        </p:nvSpPr>
        <p:spPr bwMode="auto">
          <a:xfrm>
            <a:off x="1082675" y="4443413"/>
            <a:ext cx="6611938"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n-GB">
                <a:latin typeface="Calibri" charset="0"/>
                <a:cs typeface="Calibri" charset="0"/>
              </a:rPr>
              <a:t>We don’t have to use the same  b(T)  and  g  but  it</a:t>
            </a:r>
          </a:p>
          <a:p>
            <a:pPr defTabSz="762000" eaLnBrk="0" hangingPunct="0"/>
            <a:r>
              <a:rPr lang="en-GB">
                <a:latin typeface="Calibri" charset="0"/>
                <a:cs typeface="Calibri" charset="0"/>
              </a:rPr>
              <a:t>keeps things simple. We can use different ones</a:t>
            </a:r>
          </a:p>
          <a:p>
            <a:pPr defTabSz="762000" eaLnBrk="0" hangingPunct="0"/>
            <a:r>
              <a:rPr lang="en-GB">
                <a:latin typeface="Calibri" charset="0"/>
                <a:cs typeface="Calibri" charset="0"/>
              </a:rPr>
              <a:t>later if  we want to.</a:t>
            </a:r>
          </a:p>
        </p:txBody>
      </p:sp>
      <p:sp>
        <p:nvSpPr>
          <p:cNvPr id="70660" name="Text Box 6"/>
          <p:cNvSpPr txBox="1">
            <a:spLocks noChangeArrowheads="1"/>
          </p:cNvSpPr>
          <p:nvPr/>
        </p:nvSpPr>
        <p:spPr bwMode="auto">
          <a:xfrm>
            <a:off x="1103313" y="2541588"/>
            <a:ext cx="71088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r>
              <a:rPr lang="en-GB" sz="4000">
                <a:latin typeface="Calibri" charset="0"/>
                <a:cs typeface="Calibri" charset="0"/>
              </a:rPr>
              <a:t>dα</a:t>
            </a:r>
            <a:r>
              <a:rPr lang="en-GB" sz="4000" baseline="-30000">
                <a:latin typeface="Calibri" charset="0"/>
                <a:cs typeface="Calibri" charset="0"/>
              </a:rPr>
              <a:t>w</a:t>
            </a:r>
            <a:r>
              <a:rPr lang="en-GB" sz="4000">
                <a:latin typeface="Calibri" charset="0"/>
                <a:cs typeface="Calibri" charset="0"/>
              </a:rPr>
              <a:t>/dt  =  α</a:t>
            </a:r>
            <a:r>
              <a:rPr lang="en-GB" sz="4000" baseline="-30000">
                <a:latin typeface="Calibri" charset="0"/>
                <a:cs typeface="Calibri" charset="0"/>
              </a:rPr>
              <a:t>w</a:t>
            </a:r>
            <a:r>
              <a:rPr lang="en-GB" sz="4000">
                <a:latin typeface="Calibri" charset="0"/>
                <a:cs typeface="Calibri" charset="0"/>
              </a:rPr>
              <a:t> (α</a:t>
            </a:r>
            <a:r>
              <a:rPr lang="en-GB" sz="4000" baseline="-30000">
                <a:latin typeface="Calibri" charset="0"/>
                <a:cs typeface="Calibri" charset="0"/>
              </a:rPr>
              <a:t>g</a:t>
            </a:r>
            <a:r>
              <a:rPr lang="en-GB" sz="4000">
                <a:latin typeface="Calibri" charset="0"/>
                <a:cs typeface="Calibri" charset="0"/>
              </a:rPr>
              <a:t> β(T</a:t>
            </a:r>
            <a:r>
              <a:rPr lang="en-GB" sz="4000" baseline="-30000">
                <a:latin typeface="Calibri" charset="0"/>
                <a:cs typeface="Calibri" charset="0"/>
              </a:rPr>
              <a:t>w</a:t>
            </a:r>
            <a:r>
              <a:rPr lang="en-GB" sz="4000">
                <a:latin typeface="Calibri" charset="0"/>
                <a:cs typeface="Calibri" charset="0"/>
              </a:rPr>
              <a:t>) – γ)</a:t>
            </a:r>
          </a:p>
          <a:p>
            <a:pPr eaLnBrk="1" hangingPunct="1"/>
            <a:endParaRPr lang="en-GB" sz="4000">
              <a:latin typeface="Calibri" charset="0"/>
              <a:cs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a:xfrm>
            <a:off x="685800" y="304800"/>
            <a:ext cx="7772400" cy="965200"/>
          </a:xfrm>
        </p:spPr>
        <p:txBody>
          <a:bodyPr lIns="92075" tIns="46038" rIns="92075" bIns="46038"/>
          <a:lstStyle/>
          <a:p>
            <a:pPr eaLnBrk="1" hangingPunct="1"/>
            <a:r>
              <a:rPr lang="en-GB" sz="3600">
                <a:latin typeface="Calibri" charset="0"/>
              </a:rPr>
              <a:t>Energy balance</a:t>
            </a:r>
          </a:p>
        </p:txBody>
      </p:sp>
      <p:graphicFrame>
        <p:nvGraphicFramePr>
          <p:cNvPr id="72706" name="Object 2"/>
          <p:cNvGraphicFramePr>
            <a:graphicFrameLocks/>
          </p:cNvGraphicFramePr>
          <p:nvPr/>
        </p:nvGraphicFramePr>
        <p:xfrm>
          <a:off x="2325688" y="2430463"/>
          <a:ext cx="4068762" cy="531812"/>
        </p:xfrm>
        <a:graphic>
          <a:graphicData uri="http://schemas.openxmlformats.org/presentationml/2006/ole">
            <mc:AlternateContent xmlns:mc="http://schemas.openxmlformats.org/markup-compatibility/2006">
              <mc:Choice xmlns:v="urn:schemas-microsoft-com:vml" Requires="v">
                <p:oleObj spid="_x0000_s72731" name="Equation" r:id="rId4" imgW="1612200" imgH="228501" progId="Equation.2">
                  <p:embed/>
                </p:oleObj>
              </mc:Choice>
              <mc:Fallback>
                <p:oleObj name="Equation" r:id="rId4" imgW="1612200" imgH="228501" progId="Equation.2">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5688" y="2430463"/>
                        <a:ext cx="4068762"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72707" name="Rectangle 4"/>
          <p:cNvSpPr>
            <a:spLocks noChangeArrowheads="1"/>
          </p:cNvSpPr>
          <p:nvPr/>
        </p:nvSpPr>
        <p:spPr bwMode="auto">
          <a:xfrm>
            <a:off x="695325" y="1249363"/>
            <a:ext cx="7924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defTabSz="762000" eaLnBrk="0" hangingPunct="0"/>
            <a:r>
              <a:rPr lang="en-GB">
                <a:solidFill>
                  <a:srgbClr val="00005E"/>
                </a:solidFill>
                <a:latin typeface="Calibri" charset="0"/>
                <a:cs typeface="Calibri" charset="0"/>
              </a:rPr>
              <a:t>Energy arrives on Daisyworld at a rate SL(1-A) where L is the solar luminosity, S is a constant and A is the mean reflectivity</a:t>
            </a:r>
          </a:p>
        </p:txBody>
      </p:sp>
      <p:sp>
        <p:nvSpPr>
          <p:cNvPr id="72708" name="Rectangle 5"/>
          <p:cNvSpPr>
            <a:spLocks noChangeArrowheads="1"/>
          </p:cNvSpPr>
          <p:nvPr/>
        </p:nvSpPr>
        <p:spPr bwMode="auto">
          <a:xfrm>
            <a:off x="822325" y="3276600"/>
            <a:ext cx="7202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defTabSz="762000" eaLnBrk="0" hangingPunct="0"/>
            <a:r>
              <a:rPr lang="en-GB">
                <a:solidFill>
                  <a:srgbClr val="00005E"/>
                </a:solidFill>
                <a:latin typeface="Calibri" charset="0"/>
                <a:cs typeface="Calibri" charset="0"/>
              </a:rPr>
              <a:t>Daisyworld radiates energy into space at a rate</a:t>
            </a:r>
          </a:p>
        </p:txBody>
      </p:sp>
      <p:graphicFrame>
        <p:nvGraphicFramePr>
          <p:cNvPr id="72709" name="Object 3"/>
          <p:cNvGraphicFramePr>
            <a:graphicFrameLocks/>
          </p:cNvGraphicFramePr>
          <p:nvPr/>
        </p:nvGraphicFramePr>
        <p:xfrm>
          <a:off x="3176588" y="3803650"/>
          <a:ext cx="1587500" cy="465138"/>
        </p:xfrm>
        <a:graphic>
          <a:graphicData uri="http://schemas.openxmlformats.org/presentationml/2006/ole">
            <mc:AlternateContent xmlns:mc="http://schemas.openxmlformats.org/markup-compatibility/2006">
              <mc:Choice xmlns:v="urn:schemas-microsoft-com:vml" Requires="v">
                <p:oleObj spid="_x0000_s72732" name="Equation" r:id="rId6" imgW="761669" imgH="228501" progId="Equation.2">
                  <p:embed/>
                </p:oleObj>
              </mc:Choice>
              <mc:Fallback>
                <p:oleObj name="Equation" r:id="rId6" imgW="761669" imgH="228501" progId="Equation.2">
                  <p:embed/>
                  <p:pic>
                    <p:nvPicPr>
                      <p:cNvPr id="0"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6588" y="3803650"/>
                        <a:ext cx="15875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2710" name="Rectangle 7"/>
          <p:cNvSpPr>
            <a:spLocks noChangeArrowheads="1"/>
          </p:cNvSpPr>
          <p:nvPr/>
        </p:nvSpPr>
        <p:spPr bwMode="auto">
          <a:xfrm>
            <a:off x="847725" y="4537075"/>
            <a:ext cx="769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defTabSz="762000" eaLnBrk="0" hangingPunct="0"/>
            <a:r>
              <a:rPr lang="en-GB">
                <a:solidFill>
                  <a:srgbClr val="00005E"/>
                </a:solidFill>
                <a:latin typeface="Calibri" charset="0"/>
                <a:cs typeface="Calibri" charset="0"/>
              </a:rPr>
              <a:t>s: Stephan’s constant       T: the ‘effective’ temperature.</a:t>
            </a:r>
          </a:p>
        </p:txBody>
      </p:sp>
      <p:sp>
        <p:nvSpPr>
          <p:cNvPr id="72711" name="Rectangle 8"/>
          <p:cNvSpPr>
            <a:spLocks noChangeArrowheads="1"/>
          </p:cNvSpPr>
          <p:nvPr/>
        </p:nvSpPr>
        <p:spPr bwMode="auto">
          <a:xfrm>
            <a:off x="1377950" y="5091113"/>
            <a:ext cx="63182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endParaRPr lang="en-GB">
              <a:solidFill>
                <a:srgbClr val="00005E"/>
              </a:solidFill>
              <a:latin typeface="Calibri" charset="0"/>
              <a:cs typeface="Calibri" charset="0"/>
            </a:endParaRPr>
          </a:p>
          <a:p>
            <a:pPr defTabSz="762000" eaLnBrk="0" hangingPunct="0"/>
            <a:r>
              <a:rPr lang="en-GB">
                <a:solidFill>
                  <a:srgbClr val="00005E"/>
                </a:solidFill>
                <a:latin typeface="Calibri" charset="0"/>
                <a:cs typeface="Calibri" charset="0"/>
              </a:rPr>
              <a:t>Energy in must equal energy out, and so we have</a:t>
            </a:r>
          </a:p>
        </p:txBody>
      </p:sp>
      <p:graphicFrame>
        <p:nvGraphicFramePr>
          <p:cNvPr id="72712" name="Object 4"/>
          <p:cNvGraphicFramePr>
            <a:graphicFrameLocks/>
          </p:cNvGraphicFramePr>
          <p:nvPr/>
        </p:nvGraphicFramePr>
        <p:xfrm>
          <a:off x="2851150" y="6081713"/>
          <a:ext cx="3352800" cy="533400"/>
        </p:xfrm>
        <a:graphic>
          <a:graphicData uri="http://schemas.openxmlformats.org/presentationml/2006/ole">
            <mc:AlternateContent xmlns:mc="http://schemas.openxmlformats.org/markup-compatibility/2006">
              <mc:Choice xmlns:v="urn:schemas-microsoft-com:vml" Requires="v">
                <p:oleObj spid="_x0000_s72733" name="Equation" r:id="rId8" imgW="1510644" imgH="228501" progId="Equation.2">
                  <p:embed/>
                </p:oleObj>
              </mc:Choice>
              <mc:Fallback>
                <p:oleObj name="Equation" r:id="rId8" imgW="1510644" imgH="228501" progId="Equation.2">
                  <p:embed/>
                  <p:pic>
                    <p:nvPicPr>
                      <p:cNvPr id="0" name="Object 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51150" y="6081713"/>
                        <a:ext cx="3352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685800" y="296863"/>
            <a:ext cx="7772400" cy="874712"/>
          </a:xfrm>
        </p:spPr>
        <p:txBody>
          <a:bodyPr lIns="92075" tIns="46038" rIns="92075" bIns="46038"/>
          <a:lstStyle/>
          <a:p>
            <a:pPr eaLnBrk="1" hangingPunct="1"/>
            <a:r>
              <a:rPr lang="en-GB" sz="3600">
                <a:latin typeface="Calibri" charset="0"/>
              </a:rPr>
              <a:t>Heat Flow</a:t>
            </a:r>
          </a:p>
        </p:txBody>
      </p:sp>
      <p:sp>
        <p:nvSpPr>
          <p:cNvPr id="74754" name="Rectangle 3"/>
          <p:cNvSpPr>
            <a:spLocks noChangeArrowheads="1"/>
          </p:cNvSpPr>
          <p:nvPr/>
        </p:nvSpPr>
        <p:spPr bwMode="auto">
          <a:xfrm>
            <a:off x="777875" y="1673225"/>
            <a:ext cx="7243763"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n-GB">
                <a:solidFill>
                  <a:srgbClr val="00005E"/>
                </a:solidFill>
                <a:latin typeface="Calibri" charset="0"/>
                <a:cs typeface="Calibri" charset="0"/>
              </a:rPr>
              <a:t>Because different regions of Daisyworld are at different</a:t>
            </a:r>
          </a:p>
          <a:p>
            <a:pPr defTabSz="762000" eaLnBrk="0" hangingPunct="0"/>
            <a:r>
              <a:rPr lang="en-GB">
                <a:solidFill>
                  <a:srgbClr val="00005E"/>
                </a:solidFill>
                <a:latin typeface="Calibri" charset="0"/>
                <a:cs typeface="Calibri" charset="0"/>
              </a:rPr>
              <a:t>temperatures, there will be heat flow. We include this in </a:t>
            </a:r>
          </a:p>
          <a:p>
            <a:pPr defTabSz="762000" eaLnBrk="0" hangingPunct="0"/>
            <a:r>
              <a:rPr lang="en-GB">
                <a:solidFill>
                  <a:srgbClr val="00005E"/>
                </a:solidFill>
                <a:latin typeface="Calibri" charset="0"/>
                <a:cs typeface="Calibri" charset="0"/>
              </a:rPr>
              <a:t>the model using the equations</a:t>
            </a:r>
          </a:p>
        </p:txBody>
      </p:sp>
      <p:graphicFrame>
        <p:nvGraphicFramePr>
          <p:cNvPr id="74755" name="Object 2"/>
          <p:cNvGraphicFramePr>
            <a:graphicFrameLocks/>
          </p:cNvGraphicFramePr>
          <p:nvPr/>
        </p:nvGraphicFramePr>
        <p:xfrm>
          <a:off x="1219200" y="3260725"/>
          <a:ext cx="6248400" cy="549275"/>
        </p:xfrm>
        <a:graphic>
          <a:graphicData uri="http://schemas.openxmlformats.org/presentationml/2006/ole">
            <mc:AlternateContent xmlns:mc="http://schemas.openxmlformats.org/markup-compatibility/2006">
              <mc:Choice xmlns:v="urn:schemas-microsoft-com:vml" Requires="v">
                <p:oleObj spid="_x0000_s74765" name="Document" r:id="rId4" imgW="5275580" imgH="477520" progId="Word.Document.6">
                  <p:embed/>
                </p:oleObj>
              </mc:Choice>
              <mc:Fallback>
                <p:oleObj name="Document" r:id="rId4" imgW="5275580" imgH="477520" progId="Word.Document.6">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260725"/>
                        <a:ext cx="6248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74756" name="Rectangle 5"/>
          <p:cNvSpPr>
            <a:spLocks noChangeArrowheads="1"/>
          </p:cNvSpPr>
          <p:nvPr/>
        </p:nvSpPr>
        <p:spPr bwMode="auto">
          <a:xfrm>
            <a:off x="746125" y="4138613"/>
            <a:ext cx="790257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n-GB">
                <a:solidFill>
                  <a:srgbClr val="00005E"/>
                </a:solidFill>
                <a:latin typeface="Calibri" charset="0"/>
                <a:cs typeface="Calibri" charset="0"/>
              </a:rPr>
              <a:t>Note that if q=0 the whole planet is at the same temperature,</a:t>
            </a:r>
          </a:p>
          <a:p>
            <a:pPr defTabSz="762000" eaLnBrk="0" hangingPunct="0"/>
            <a:r>
              <a:rPr lang="en-GB">
                <a:solidFill>
                  <a:srgbClr val="00005E"/>
                </a:solidFill>
                <a:latin typeface="Calibri" charset="0"/>
                <a:cs typeface="Calibri" charset="0"/>
              </a:rPr>
              <a:t>i.e., the heat flow is very rapid indeed. As q increases, so do</a:t>
            </a:r>
          </a:p>
          <a:p>
            <a:pPr defTabSz="762000" eaLnBrk="0" hangingPunct="0"/>
            <a:r>
              <a:rPr lang="en-GB">
                <a:solidFill>
                  <a:srgbClr val="00005E"/>
                </a:solidFill>
                <a:latin typeface="Calibri" charset="0"/>
                <a:cs typeface="Calibri" charset="0"/>
              </a:rPr>
              <a:t>the temperature differences. </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609600" y="228600"/>
            <a:ext cx="7772400" cy="1143000"/>
          </a:xfrm>
        </p:spPr>
        <p:txBody>
          <a:bodyPr lIns="92075" tIns="46038" rIns="92075" bIns="46038"/>
          <a:lstStyle/>
          <a:p>
            <a:pPr eaLnBrk="1" hangingPunct="1"/>
            <a:r>
              <a:rPr lang="en-GB" sz="4000">
                <a:latin typeface="Calibri" charset="0"/>
              </a:rPr>
              <a:t>The Daisyworld Equations</a:t>
            </a:r>
          </a:p>
        </p:txBody>
      </p:sp>
      <p:graphicFrame>
        <p:nvGraphicFramePr>
          <p:cNvPr id="76802" name="Object 2"/>
          <p:cNvGraphicFramePr>
            <a:graphicFrameLocks/>
          </p:cNvGraphicFramePr>
          <p:nvPr/>
        </p:nvGraphicFramePr>
        <p:xfrm>
          <a:off x="682625" y="1384300"/>
          <a:ext cx="8081963" cy="4716463"/>
        </p:xfrm>
        <a:graphic>
          <a:graphicData uri="http://schemas.openxmlformats.org/presentationml/2006/ole">
            <mc:AlternateContent xmlns:mc="http://schemas.openxmlformats.org/markup-compatibility/2006">
              <mc:Choice xmlns:v="urn:schemas-microsoft-com:vml" Requires="v">
                <p:oleObj spid="_x0000_s76811" name="Document" r:id="rId4" imgW="5270500" imgH="3556000" progId="Word.Document.8">
                  <p:embed/>
                </p:oleObj>
              </mc:Choice>
              <mc:Fallback>
                <p:oleObj name="Document" r:id="rId4" imgW="5270500" imgH="3556000" progId="Word.Documen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625" y="1384300"/>
                        <a:ext cx="8081963" cy="471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609600" y="228600"/>
            <a:ext cx="7772400" cy="1143000"/>
          </a:xfrm>
        </p:spPr>
        <p:txBody>
          <a:bodyPr lIns="92075" tIns="46038" rIns="92075" bIns="46038"/>
          <a:lstStyle/>
          <a:p>
            <a:pPr eaLnBrk="1" hangingPunct="1"/>
            <a:r>
              <a:rPr lang="en-GB" sz="4000">
                <a:latin typeface="Calibri" charset="0"/>
              </a:rPr>
              <a:t>The Daisyworld Equations</a:t>
            </a:r>
          </a:p>
        </p:txBody>
      </p:sp>
      <p:graphicFrame>
        <p:nvGraphicFramePr>
          <p:cNvPr id="77826" name="Object 2"/>
          <p:cNvGraphicFramePr>
            <a:graphicFrameLocks/>
          </p:cNvGraphicFramePr>
          <p:nvPr/>
        </p:nvGraphicFramePr>
        <p:xfrm>
          <a:off x="682625" y="1384300"/>
          <a:ext cx="8081963" cy="4716463"/>
        </p:xfrm>
        <a:graphic>
          <a:graphicData uri="http://schemas.openxmlformats.org/presentationml/2006/ole">
            <mc:AlternateContent xmlns:mc="http://schemas.openxmlformats.org/markup-compatibility/2006">
              <mc:Choice xmlns:v="urn:schemas-microsoft-com:vml" Requires="v">
                <p:oleObj spid="_x0000_s77835" name="Document" r:id="rId4" imgW="5270500" imgH="3556000" progId="Word.Document.8">
                  <p:embed/>
                </p:oleObj>
              </mc:Choice>
              <mc:Fallback>
                <p:oleObj name="Document" r:id="rId4" imgW="5270500" imgH="3556000" progId="Word.Documen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625" y="1384300"/>
                        <a:ext cx="8081963" cy="471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9" descr="http://www.webace.com.au/~wsh/priem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181350"/>
            <a:ext cx="7673975"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Grp="1" noChangeArrowheads="1"/>
          </p:cNvSpPr>
          <p:nvPr>
            <p:ph type="body" idx="1"/>
          </p:nvPr>
        </p:nvSpPr>
        <p:spPr>
          <a:xfrm>
            <a:off x="873125" y="1182688"/>
            <a:ext cx="7742238" cy="1885950"/>
          </a:xfrm>
          <a:solidFill>
            <a:schemeClr val="accent6">
              <a:lumMod val="20000"/>
              <a:lumOff val="80000"/>
            </a:schemeClr>
          </a:solidFill>
        </p:spPr>
        <p:txBody>
          <a:bodyPr/>
          <a:lstStyle/>
          <a:p>
            <a:pPr eaLnBrk="1" hangingPunct="1">
              <a:buClr>
                <a:srgbClr val="CCFF33"/>
              </a:buClr>
              <a:buSzPct val="70000"/>
              <a:buFont typeface="Wingdings" charset="0"/>
              <a:buNone/>
              <a:defRPr/>
            </a:pPr>
            <a:r>
              <a:rPr lang="en-US" sz="2400" dirty="0">
                <a:solidFill>
                  <a:srgbClr val="00005E"/>
                </a:solidFill>
                <a:latin typeface="Calibri" charset="0"/>
                <a:cs typeface="+mn-cs"/>
              </a:rPr>
              <a:t>James Lovelock:  NASA atmospheric chemist analyzing distant Martian atmosphere.</a:t>
            </a:r>
          </a:p>
          <a:p>
            <a:pPr eaLnBrk="1" hangingPunct="1">
              <a:buFont typeface="Wingdings" charset="0"/>
              <a:buNone/>
              <a:defRPr/>
            </a:pPr>
            <a:r>
              <a:rPr lang="en-US" sz="2400" dirty="0">
                <a:solidFill>
                  <a:srgbClr val="00005E"/>
                </a:solidFill>
                <a:latin typeface="Calibri" charset="0"/>
                <a:cs typeface="+mn-cs"/>
              </a:rPr>
              <a:t>Why has temp of </a:t>
            </a:r>
            <a:r>
              <a:rPr lang="en-US" sz="2400" dirty="0" smtClean="0">
                <a:solidFill>
                  <a:srgbClr val="00005E"/>
                </a:solidFill>
                <a:latin typeface="Calibri" charset="0"/>
                <a:cs typeface="+mn-cs"/>
              </a:rPr>
              <a:t>Earth</a:t>
            </a:r>
            <a:r>
              <a:rPr lang="ja-JP" altLang="en-US" sz="2400" dirty="0" smtClean="0">
                <a:solidFill>
                  <a:srgbClr val="00005E"/>
                </a:solidFill>
                <a:latin typeface="Calibri" charset="0"/>
                <a:cs typeface="+mn-cs"/>
              </a:rPr>
              <a:t>’</a:t>
            </a:r>
            <a:r>
              <a:rPr lang="en-US" sz="2400" dirty="0" smtClean="0">
                <a:solidFill>
                  <a:srgbClr val="00005E"/>
                </a:solidFill>
                <a:latin typeface="Calibri" charset="0"/>
                <a:cs typeface="+mn-cs"/>
              </a:rPr>
              <a:t>s </a:t>
            </a:r>
            <a:r>
              <a:rPr lang="en-US" sz="2400" dirty="0">
                <a:solidFill>
                  <a:srgbClr val="00005E"/>
                </a:solidFill>
                <a:latin typeface="Calibri" charset="0"/>
                <a:cs typeface="+mn-cs"/>
              </a:rPr>
              <a:t>surface remained in narrow range for last 3.6 billion years when heat of sun has increased by 25%?</a:t>
            </a:r>
          </a:p>
        </p:txBody>
      </p:sp>
      <p:sp>
        <p:nvSpPr>
          <p:cNvPr id="16387" name="Rectangle 2"/>
          <p:cNvSpPr>
            <a:spLocks noGrp="1" noChangeArrowheads="1"/>
          </p:cNvSpPr>
          <p:nvPr>
            <p:ph type="title"/>
          </p:nvPr>
        </p:nvSpPr>
        <p:spPr>
          <a:xfrm>
            <a:off x="742950" y="266700"/>
            <a:ext cx="7440613" cy="858838"/>
          </a:xfrm>
        </p:spPr>
        <p:txBody>
          <a:bodyPr/>
          <a:lstStyle/>
          <a:p>
            <a:pPr eaLnBrk="1" hangingPunct="1"/>
            <a:r>
              <a:rPr lang="en-US">
                <a:latin typeface="Calibri" charset="0"/>
                <a:ea typeface="Geneva" charset="0"/>
                <a:cs typeface="DejaVu Sans" charset="0"/>
              </a:rPr>
              <a:t>Lovelock</a:t>
            </a:r>
            <a:r>
              <a:rPr lang="ja-JP" altLang="en-US">
                <a:latin typeface="Calibri" charset="0"/>
                <a:ea typeface="Geneva" charset="0"/>
                <a:cs typeface="DejaVu Sans" charset="0"/>
              </a:rPr>
              <a:t>’</a:t>
            </a:r>
            <a:r>
              <a:rPr lang="en-US" altLang="ja-JP">
                <a:latin typeface="Calibri" charset="0"/>
                <a:ea typeface="Geneva" charset="0"/>
                <a:cs typeface="DejaVu Sans" charset="0"/>
              </a:rPr>
              <a:t>s Questions</a:t>
            </a:r>
            <a:endParaRPr lang="en-US">
              <a:latin typeface="Calibri" charset="0"/>
              <a:ea typeface="Geneva" charset="0"/>
              <a:cs typeface="DejaVu Sans" charset="0"/>
            </a:endParaRPr>
          </a:p>
        </p:txBody>
      </p:sp>
    </p:spTree>
    <p:extLst>
      <p:ext uri="{BB962C8B-B14F-4D97-AF65-F5344CB8AC3E}">
        <p14:creationId xmlns:p14="http://schemas.microsoft.com/office/powerpoint/2010/main" val="50915408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704137" y="274638"/>
            <a:ext cx="8229600" cy="1143000"/>
          </a:xfrm>
        </p:spPr>
        <p:txBody>
          <a:bodyPr/>
          <a:lstStyle/>
          <a:p>
            <a:r>
              <a:rPr lang="en-US" dirty="0" err="1">
                <a:latin typeface="Calibri" charset="0"/>
              </a:rPr>
              <a:t>Daisyworld</a:t>
            </a:r>
            <a:r>
              <a:rPr lang="en-US" dirty="0">
                <a:latin typeface="Calibri" charset="0"/>
              </a:rPr>
              <a:t> Model (3)</a:t>
            </a:r>
          </a:p>
        </p:txBody>
      </p:sp>
      <p:sp>
        <p:nvSpPr>
          <p:cNvPr id="78850" name="Rectangle 3"/>
          <p:cNvSpPr>
            <a:spLocks noGrp="1" noChangeArrowheads="1"/>
          </p:cNvSpPr>
          <p:nvPr>
            <p:ph type="body" sz="half" idx="1"/>
          </p:nvPr>
        </p:nvSpPr>
        <p:spPr>
          <a:xfrm>
            <a:off x="457200" y="1600200"/>
            <a:ext cx="8077200" cy="4876800"/>
          </a:xfrm>
        </p:spPr>
        <p:txBody>
          <a:bodyPr/>
          <a:lstStyle/>
          <a:p>
            <a:r>
              <a:rPr lang="en-US">
                <a:latin typeface="Humnst777 BT" charset="0"/>
              </a:rPr>
              <a:t>Area of daisies is modified according to the following equations</a:t>
            </a:r>
          </a:p>
        </p:txBody>
      </p:sp>
      <p:graphicFrame>
        <p:nvGraphicFramePr>
          <p:cNvPr id="78851" name="Object 6"/>
          <p:cNvGraphicFramePr>
            <a:graphicFrameLocks noGrp="1" noChangeAspect="1"/>
          </p:cNvGraphicFramePr>
          <p:nvPr>
            <p:ph sz="quarter" idx="3"/>
          </p:nvPr>
        </p:nvGraphicFramePr>
        <p:xfrm>
          <a:off x="1981200" y="2743200"/>
          <a:ext cx="5257800" cy="2632075"/>
        </p:xfrm>
        <a:graphic>
          <a:graphicData uri="http://schemas.openxmlformats.org/presentationml/2006/ole">
            <mc:AlternateContent xmlns:mc="http://schemas.openxmlformats.org/markup-compatibility/2006">
              <mc:Choice xmlns:v="urn:schemas-microsoft-com:vml" Requires="v">
                <p:oleObj spid="_x0000_s78860" name="Equation" r:id="rId4" imgW="2184400" imgH="1092200" progId="Equation.3">
                  <p:embed/>
                </p:oleObj>
              </mc:Choice>
              <mc:Fallback>
                <p:oleObj name="Equation" r:id="rId4" imgW="2184400" imgH="10922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743200"/>
                        <a:ext cx="5257800" cy="263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701675" y="381000"/>
            <a:ext cx="8442325" cy="965200"/>
          </a:xfrm>
        </p:spPr>
        <p:txBody>
          <a:bodyPr lIns="92075" tIns="46038" rIns="92075" bIns="46038"/>
          <a:lstStyle/>
          <a:p>
            <a:pPr eaLnBrk="1" hangingPunct="1"/>
            <a:r>
              <a:rPr lang="en-GB" sz="3600">
                <a:latin typeface="Calibri" charset="0"/>
              </a:rPr>
              <a:t>Temperature as a function of luminosity</a:t>
            </a:r>
          </a:p>
        </p:txBody>
      </p:sp>
      <p:graphicFrame>
        <p:nvGraphicFramePr>
          <p:cNvPr id="80898" name="Object 3"/>
          <p:cNvGraphicFramePr>
            <a:graphicFrameLocks/>
          </p:cNvGraphicFramePr>
          <p:nvPr/>
        </p:nvGraphicFramePr>
        <p:xfrm>
          <a:off x="3167063" y="5332413"/>
          <a:ext cx="2738437" cy="1373187"/>
        </p:xfrm>
        <a:graphic>
          <a:graphicData uri="http://schemas.openxmlformats.org/presentationml/2006/ole">
            <mc:AlternateContent xmlns:mc="http://schemas.openxmlformats.org/markup-compatibility/2006">
              <mc:Choice xmlns:v="urn:schemas-microsoft-com:vml" Requires="v">
                <p:oleObj spid="_x0000_s80908" name="Equation" r:id="rId4" imgW="1092200" imgH="457200" progId="Equation.3">
                  <p:embed/>
                </p:oleObj>
              </mc:Choice>
              <mc:Fallback>
                <p:oleObj name="Equation" r:id="rId4" imgW="1092200" imgH="457200" progId="Equation.3">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7063" y="5332413"/>
                        <a:ext cx="2738437"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0899"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39838" y="1225550"/>
            <a:ext cx="6992937" cy="412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pPr eaLnBrk="1" hangingPunct="1"/>
            <a:r>
              <a:rPr lang="en-GB">
                <a:latin typeface="Calibri" charset="0"/>
              </a:rPr>
              <a:t>Daisyworld results: planet temperature x solar luminosity</a:t>
            </a:r>
          </a:p>
        </p:txBody>
      </p:sp>
      <p:pic>
        <p:nvPicPr>
          <p:cNvPr id="829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313" y="1474788"/>
            <a:ext cx="6453187" cy="419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pPr eaLnBrk="1" hangingPunct="1"/>
            <a:r>
              <a:rPr lang="en-GB">
                <a:latin typeface="Calibri" charset="0"/>
              </a:rPr>
              <a:t>Daisyworld results: daisy percentage x average solar luminosity</a:t>
            </a:r>
          </a:p>
        </p:txBody>
      </p:sp>
      <p:pic>
        <p:nvPicPr>
          <p:cNvPr id="839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1914525"/>
            <a:ext cx="550545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3" name="Rectangle 2"/>
          <p:cNvSpPr>
            <a:spLocks noGrp="1" noChangeArrowheads="1"/>
          </p:cNvSpPr>
          <p:nvPr>
            <p:ph type="title" sz="quarter"/>
          </p:nvPr>
        </p:nvSpPr>
        <p:spPr>
          <a:xfrm>
            <a:off x="304800" y="-261938"/>
            <a:ext cx="8729663" cy="1143001"/>
          </a:xfrm>
        </p:spPr>
        <p:txBody>
          <a:bodyPr/>
          <a:lstStyle/>
          <a:p>
            <a:pPr eaLnBrk="1" hangingPunct="1"/>
            <a:r>
              <a:rPr lang="en-US" sz="3600">
                <a:latin typeface="Calibri" charset="0"/>
                <a:cs typeface="Calibri" charset="0"/>
              </a:rPr>
              <a:t>Effects of Solar Luminosity on 2D Daisyworld</a:t>
            </a:r>
          </a:p>
        </p:txBody>
      </p:sp>
      <p:pic>
        <p:nvPicPr>
          <p:cNvPr id="84994" name="Picture 4" descr="2daisy07"/>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0" y="1905000"/>
            <a:ext cx="2209800" cy="2185988"/>
          </a:xfrm>
          <a:ln>
            <a:solidFill>
              <a:schemeClr val="tx1"/>
            </a:solidFill>
            <a:miter lim="800000"/>
            <a:headEnd/>
            <a:tailEnd/>
          </a:ln>
        </p:spPr>
      </p:pic>
      <p:pic>
        <p:nvPicPr>
          <p:cNvPr id="84995" name="Picture 9" descr="2daisy08"/>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362200" y="1905000"/>
            <a:ext cx="2179638" cy="2185988"/>
          </a:xfrm>
          <a:ln>
            <a:solidFill>
              <a:schemeClr val="tx1"/>
            </a:solidFill>
            <a:miter lim="800000"/>
            <a:headEnd/>
            <a:tailEnd/>
          </a:ln>
        </p:spPr>
      </p:pic>
      <p:pic>
        <p:nvPicPr>
          <p:cNvPr id="84996" name="Picture 13" descr="2daisy09"/>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648200" y="1905000"/>
            <a:ext cx="2179638" cy="2187575"/>
          </a:xfrm>
          <a:ln>
            <a:solidFill>
              <a:schemeClr val="tx1"/>
            </a:solidFill>
            <a:miter lim="800000"/>
            <a:headEnd/>
            <a:tailEnd/>
          </a:ln>
        </p:spPr>
      </p:pic>
      <p:pic>
        <p:nvPicPr>
          <p:cNvPr id="84997" name="Picture 17" descr="2daisy10"/>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6956425" y="1905000"/>
            <a:ext cx="2187575" cy="2187575"/>
          </a:xfrm>
          <a:ln>
            <a:solidFill>
              <a:schemeClr val="tx1"/>
            </a:solidFill>
            <a:miter lim="800000"/>
            <a:headEnd/>
            <a:tailEnd/>
          </a:ln>
        </p:spPr>
      </p:pic>
      <p:pic>
        <p:nvPicPr>
          <p:cNvPr id="84998" name="Picture 20" descr="2daisy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191000"/>
            <a:ext cx="22098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4999" name="Picture 23" descr="2daisy1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4191000"/>
            <a:ext cx="21336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5000" name="Picture 24" descr="2daisy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4191000"/>
            <a:ext cx="21336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5001" name="Picture 25" descr="2daisy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4200" y="4191000"/>
            <a:ext cx="22098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5002" name="Text Box 26"/>
          <p:cNvSpPr txBox="1">
            <a:spLocks noChangeArrowheads="1"/>
          </p:cNvSpPr>
          <p:nvPr/>
        </p:nvSpPr>
        <p:spPr bwMode="auto">
          <a:xfrm>
            <a:off x="3200400" y="1447800"/>
            <a:ext cx="50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r>
              <a:rPr lang="en-US" sz="1800">
                <a:solidFill>
                  <a:srgbClr val="000000"/>
                </a:solidFill>
              </a:rPr>
              <a:t>0.8</a:t>
            </a:r>
          </a:p>
        </p:txBody>
      </p:sp>
      <p:sp>
        <p:nvSpPr>
          <p:cNvPr id="85003" name="Text Box 27"/>
          <p:cNvSpPr txBox="1">
            <a:spLocks noChangeArrowheads="1"/>
          </p:cNvSpPr>
          <p:nvPr/>
        </p:nvSpPr>
        <p:spPr bwMode="auto">
          <a:xfrm>
            <a:off x="838200" y="1447800"/>
            <a:ext cx="50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r>
              <a:rPr lang="en-US" sz="1800">
                <a:solidFill>
                  <a:srgbClr val="000000"/>
                </a:solidFill>
              </a:rPr>
              <a:t>0.7</a:t>
            </a:r>
          </a:p>
        </p:txBody>
      </p:sp>
      <p:sp>
        <p:nvSpPr>
          <p:cNvPr id="85004" name="Text Box 28"/>
          <p:cNvSpPr txBox="1">
            <a:spLocks noChangeArrowheads="1"/>
          </p:cNvSpPr>
          <p:nvPr/>
        </p:nvSpPr>
        <p:spPr bwMode="auto">
          <a:xfrm>
            <a:off x="5410200" y="1447800"/>
            <a:ext cx="50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r>
              <a:rPr lang="en-US" sz="1800">
                <a:solidFill>
                  <a:srgbClr val="000000"/>
                </a:solidFill>
              </a:rPr>
              <a:t>0.9</a:t>
            </a:r>
          </a:p>
        </p:txBody>
      </p:sp>
      <p:sp>
        <p:nvSpPr>
          <p:cNvPr id="85005" name="Text Box 29"/>
          <p:cNvSpPr txBox="1">
            <a:spLocks noChangeArrowheads="1"/>
          </p:cNvSpPr>
          <p:nvPr/>
        </p:nvSpPr>
        <p:spPr bwMode="auto">
          <a:xfrm>
            <a:off x="7848600" y="1447800"/>
            <a:ext cx="50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r>
              <a:rPr lang="en-US" sz="1800">
                <a:solidFill>
                  <a:srgbClr val="000000"/>
                </a:solidFill>
              </a:rPr>
              <a:t>1.0</a:t>
            </a:r>
          </a:p>
        </p:txBody>
      </p:sp>
      <p:sp>
        <p:nvSpPr>
          <p:cNvPr id="85006" name="Text Box 30"/>
          <p:cNvSpPr txBox="1">
            <a:spLocks noChangeArrowheads="1"/>
          </p:cNvSpPr>
          <p:nvPr/>
        </p:nvSpPr>
        <p:spPr bwMode="auto">
          <a:xfrm>
            <a:off x="838200" y="6324600"/>
            <a:ext cx="50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r>
              <a:rPr lang="en-US" sz="1800">
                <a:solidFill>
                  <a:srgbClr val="000000"/>
                </a:solidFill>
              </a:rPr>
              <a:t>1.1</a:t>
            </a:r>
          </a:p>
        </p:txBody>
      </p:sp>
      <p:sp>
        <p:nvSpPr>
          <p:cNvPr id="85007" name="Text Box 31"/>
          <p:cNvSpPr txBox="1">
            <a:spLocks noChangeArrowheads="1"/>
          </p:cNvSpPr>
          <p:nvPr/>
        </p:nvSpPr>
        <p:spPr bwMode="auto">
          <a:xfrm>
            <a:off x="3200400" y="6324600"/>
            <a:ext cx="50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r>
              <a:rPr lang="en-US" sz="1800">
                <a:solidFill>
                  <a:srgbClr val="000000"/>
                </a:solidFill>
              </a:rPr>
              <a:t>1.2</a:t>
            </a:r>
          </a:p>
        </p:txBody>
      </p:sp>
      <p:sp>
        <p:nvSpPr>
          <p:cNvPr id="85008" name="Text Box 32"/>
          <p:cNvSpPr txBox="1">
            <a:spLocks noChangeArrowheads="1"/>
          </p:cNvSpPr>
          <p:nvPr/>
        </p:nvSpPr>
        <p:spPr bwMode="auto">
          <a:xfrm>
            <a:off x="5486400" y="6324600"/>
            <a:ext cx="50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r>
              <a:rPr lang="en-US" sz="1800">
                <a:solidFill>
                  <a:srgbClr val="000000"/>
                </a:solidFill>
              </a:rPr>
              <a:t>1.3</a:t>
            </a:r>
          </a:p>
        </p:txBody>
      </p:sp>
      <p:sp>
        <p:nvSpPr>
          <p:cNvPr id="85009" name="Text Box 33"/>
          <p:cNvSpPr txBox="1">
            <a:spLocks noChangeArrowheads="1"/>
          </p:cNvSpPr>
          <p:nvPr/>
        </p:nvSpPr>
        <p:spPr bwMode="auto">
          <a:xfrm>
            <a:off x="7848600" y="6324600"/>
            <a:ext cx="50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r>
              <a:rPr lang="en-US" sz="1800">
                <a:solidFill>
                  <a:srgbClr val="000000"/>
                </a:solidFill>
              </a:rPr>
              <a:t>1.4</a:t>
            </a:r>
          </a:p>
        </p:txBody>
      </p:sp>
      <p:sp>
        <p:nvSpPr>
          <p:cNvPr id="85010" name="Rectangle 1"/>
          <p:cNvSpPr>
            <a:spLocks noChangeArrowheads="1"/>
          </p:cNvSpPr>
          <p:nvPr/>
        </p:nvSpPr>
        <p:spPr bwMode="auto">
          <a:xfrm>
            <a:off x="6645275" y="928688"/>
            <a:ext cx="2498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latin typeface="Calibri" charset="0"/>
                <a:cs typeface="Calibri" charset="0"/>
              </a:rPr>
              <a:t>Phillipa Sessini (Toronto)</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513" y="1603375"/>
            <a:ext cx="8088312" cy="437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6626" name="Title 1"/>
          <p:cNvSpPr>
            <a:spLocks noGrp="1"/>
          </p:cNvSpPr>
          <p:nvPr>
            <p:ph type="title"/>
          </p:nvPr>
        </p:nvSpPr>
        <p:spPr/>
        <p:txBody>
          <a:bodyPr/>
          <a:lstStyle/>
          <a:p>
            <a:r>
              <a:rPr lang="en-GB">
                <a:latin typeface="Calibri" charset="0"/>
              </a:rPr>
              <a:t>Faint sun paradox</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Text Box 2"/>
          <p:cNvSpPr txBox="1">
            <a:spLocks noChangeArrowheads="1"/>
          </p:cNvSpPr>
          <p:nvPr/>
        </p:nvSpPr>
        <p:spPr bwMode="auto">
          <a:xfrm>
            <a:off x="334963" y="4797425"/>
            <a:ext cx="320357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a:spcBef>
                <a:spcPct val="50000"/>
              </a:spcBef>
            </a:pPr>
            <a:r>
              <a:rPr lang="en-US" sz="2000">
                <a:solidFill>
                  <a:srgbClr val="00458B"/>
                </a:solidFill>
                <a:latin typeface="Calibri" charset="0"/>
                <a:cs typeface="Calibri" charset="0"/>
              </a:rPr>
              <a:t>Runaway greenhouse ::</a:t>
            </a:r>
            <a:endParaRPr lang="en-US" sz="2000">
              <a:solidFill>
                <a:srgbClr val="000000"/>
              </a:solidFill>
              <a:latin typeface="Calibri" charset="0"/>
              <a:cs typeface="Calibri" charset="0"/>
            </a:endParaRPr>
          </a:p>
          <a:p>
            <a:pPr>
              <a:lnSpc>
                <a:spcPct val="85000"/>
              </a:lnSpc>
              <a:spcBef>
                <a:spcPct val="50000"/>
              </a:spcBef>
            </a:pPr>
            <a:r>
              <a:rPr lang="en-US" sz="2000">
                <a:solidFill>
                  <a:srgbClr val="000000"/>
                </a:solidFill>
                <a:latin typeface="Calibri" charset="0"/>
                <a:cs typeface="Calibri" charset="0"/>
              </a:rPr>
              <a:t>No water cycle to remove carbon from atmosphere</a:t>
            </a:r>
          </a:p>
        </p:txBody>
      </p:sp>
      <p:sp>
        <p:nvSpPr>
          <p:cNvPr id="27650" name="Rectangle 3"/>
          <p:cNvSpPr>
            <a:spLocks noChangeArrowheads="1"/>
          </p:cNvSpPr>
          <p:nvPr/>
        </p:nvSpPr>
        <p:spPr bwMode="auto">
          <a:xfrm>
            <a:off x="306388" y="5829300"/>
            <a:ext cx="86042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endParaRPr lang="en-GB" sz="2000" i="1">
              <a:solidFill>
                <a:srgbClr val="800000"/>
              </a:solidFill>
              <a:latin typeface="Calibri" charset="0"/>
            </a:endParaRPr>
          </a:p>
        </p:txBody>
      </p:sp>
      <p:pic>
        <p:nvPicPr>
          <p:cNvPr id="2765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1138"/>
            <a:ext cx="9145588"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5"/>
          <p:cNvSpPr>
            <a:spLocks noGrp="1" noChangeArrowheads="1"/>
          </p:cNvSpPr>
          <p:nvPr>
            <p:ph type="title"/>
          </p:nvPr>
        </p:nvSpPr>
        <p:spPr>
          <a:xfrm>
            <a:off x="541338" y="192088"/>
            <a:ext cx="8459787" cy="854075"/>
          </a:xfrm>
        </p:spPr>
        <p:txBody>
          <a:bodyPr/>
          <a:lstStyle/>
          <a:p>
            <a:pPr eaLnBrk="1" hangingPunct="1"/>
            <a:r>
              <a:rPr lang="en-GB">
                <a:solidFill>
                  <a:srgbClr val="160A60"/>
                </a:solidFill>
                <a:latin typeface="Calibri" charset="0"/>
              </a:rPr>
              <a:t>Our Earth is a U</a:t>
            </a:r>
            <a:r>
              <a:rPr lang="en-US">
                <a:solidFill>
                  <a:srgbClr val="160A60"/>
                </a:solidFill>
                <a:latin typeface="Calibri" charset="0"/>
              </a:rPr>
              <a:t>nique</a:t>
            </a:r>
            <a:r>
              <a:rPr lang="en-GB">
                <a:solidFill>
                  <a:srgbClr val="160A60"/>
                </a:solidFill>
                <a:latin typeface="Calibri" charset="0"/>
              </a:rPr>
              <a:t> Planet in the Solar System</a:t>
            </a:r>
            <a:endParaRPr lang="en-US">
              <a:solidFill>
                <a:srgbClr val="160A60"/>
              </a:solidFill>
              <a:latin typeface="Calibri" charset="0"/>
            </a:endParaRPr>
          </a:p>
        </p:txBody>
      </p:sp>
      <p:sp>
        <p:nvSpPr>
          <p:cNvPr id="27653" name="Text Box 6"/>
          <p:cNvSpPr txBox="1">
            <a:spLocks noChangeArrowheads="1"/>
          </p:cNvSpPr>
          <p:nvPr/>
        </p:nvSpPr>
        <p:spPr bwMode="auto">
          <a:xfrm>
            <a:off x="6234113" y="4845050"/>
            <a:ext cx="2909887"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a:spcBef>
                <a:spcPct val="50000"/>
              </a:spcBef>
            </a:pPr>
            <a:r>
              <a:rPr lang="en-US" sz="2000">
                <a:solidFill>
                  <a:srgbClr val="00458B"/>
                </a:solidFill>
                <a:latin typeface="Calibri" charset="0"/>
                <a:cs typeface="Calibri" charset="0"/>
              </a:rPr>
              <a:t>Loss of carbon ::</a:t>
            </a:r>
          </a:p>
          <a:p>
            <a:pPr>
              <a:lnSpc>
                <a:spcPct val="85000"/>
              </a:lnSpc>
              <a:spcBef>
                <a:spcPct val="50000"/>
              </a:spcBef>
            </a:pPr>
            <a:r>
              <a:rPr lang="en-US" sz="2000">
                <a:solidFill>
                  <a:srgbClr val="000000"/>
                </a:solidFill>
                <a:latin typeface="Calibri" charset="0"/>
                <a:cs typeface="Calibri" charset="0"/>
              </a:rPr>
              <a:t>No lithosphere motion on Mars to release carbon</a:t>
            </a:r>
          </a:p>
        </p:txBody>
      </p:sp>
      <p:sp>
        <p:nvSpPr>
          <p:cNvPr id="27654" name="Text Box 7"/>
          <p:cNvSpPr txBox="1">
            <a:spLocks noChangeArrowheads="1"/>
          </p:cNvSpPr>
          <p:nvPr/>
        </p:nvSpPr>
        <p:spPr bwMode="auto">
          <a:xfrm>
            <a:off x="3136900" y="4875213"/>
            <a:ext cx="2909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algn="ctr">
              <a:lnSpc>
                <a:spcPct val="60000"/>
              </a:lnSpc>
              <a:spcBef>
                <a:spcPct val="50000"/>
              </a:spcBef>
            </a:pPr>
            <a:r>
              <a:rPr lang="en-US" sz="2000">
                <a:solidFill>
                  <a:srgbClr val="00458B"/>
                </a:solidFill>
                <a:latin typeface="Calibri" charset="0"/>
                <a:cs typeface="Calibri" charset="0"/>
              </a:rPr>
              <a:t>Earth</a:t>
            </a:r>
            <a:endParaRPr lang="en-US">
              <a:solidFill>
                <a:srgbClr val="00458B"/>
              </a:solidFill>
              <a:latin typeface="Calibri" charset="0"/>
              <a:cs typeface="Calibri" charset="0"/>
            </a:endParaRPr>
          </a:p>
          <a:p>
            <a:pPr algn="ctr">
              <a:lnSpc>
                <a:spcPct val="60000"/>
              </a:lnSpc>
              <a:spcBef>
                <a:spcPct val="50000"/>
              </a:spcBef>
            </a:pPr>
            <a:r>
              <a:rPr lang="en-US" i="1">
                <a:solidFill>
                  <a:srgbClr val="00458B"/>
                </a:solidFill>
                <a:latin typeface="Calibri" charset="0"/>
                <a:cs typeface="Calibri" charset="0"/>
              </a:rPr>
              <a:t>Harbor of Life</a:t>
            </a:r>
            <a:endParaRPr lang="en-US">
              <a:solidFill>
                <a:srgbClr val="000000"/>
              </a:solidFill>
              <a:latin typeface="Calibri" charset="0"/>
              <a:cs typeface="Calibri" charset="0"/>
            </a:endParaRPr>
          </a:p>
        </p:txBody>
      </p:sp>
      <p:sp>
        <p:nvSpPr>
          <p:cNvPr id="27655" name="Rectangle 1031"/>
          <p:cNvSpPr>
            <a:spLocks noChangeArrowheads="1"/>
          </p:cNvSpPr>
          <p:nvPr/>
        </p:nvSpPr>
        <p:spPr bwMode="auto">
          <a:xfrm>
            <a:off x="5470525" y="1103313"/>
            <a:ext cx="3673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800">
                <a:solidFill>
                  <a:srgbClr val="00003F"/>
                </a:solidFill>
                <a:latin typeface="Calibri" charset="0"/>
                <a:cs typeface="Calibri" charset="0"/>
              </a:rPr>
              <a:t>source: Guy Brasseur (CSC/Germany)</a:t>
            </a:r>
            <a:endParaRPr lang="en-US" sz="1800">
              <a:solidFill>
                <a:srgbClr val="00003F"/>
              </a:solidFill>
              <a:latin typeface="Calibri" charset="0"/>
              <a:cs typeface="Calibri" charset="0"/>
            </a:endParaRPr>
          </a:p>
        </p:txBody>
      </p:sp>
      <p:sp>
        <p:nvSpPr>
          <p:cNvPr id="27656" name="Rectangle 1"/>
          <p:cNvSpPr>
            <a:spLocks noChangeArrowheads="1"/>
          </p:cNvSpPr>
          <p:nvPr/>
        </p:nvSpPr>
        <p:spPr bwMode="auto">
          <a:xfrm>
            <a:off x="406400" y="5929313"/>
            <a:ext cx="86455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i="1">
                <a:solidFill>
                  <a:srgbClr val="800000"/>
                </a:solidFill>
                <a:latin typeface="Calibri" charset="0"/>
                <a:cs typeface="Calibri" charset="0"/>
              </a:rPr>
              <a:t>Look again at that pale blue dot. That’s here. That’s home. That’s us.(Carl Sagan)</a:t>
            </a:r>
          </a:p>
        </p:txBody>
      </p:sp>
    </p:spTree>
  </p:cSld>
  <p:clrMapOvr>
    <a:masterClrMapping/>
  </p:clrMapOvr>
  <p:transition xmlns:p14="http://schemas.microsoft.com/office/powerpoint/2010/mai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027"/>
          <p:cNvSpPr>
            <a:spLocks noGrp="1" noChangeArrowheads="1"/>
          </p:cNvSpPr>
          <p:nvPr>
            <p:ph type="body" idx="1"/>
          </p:nvPr>
        </p:nvSpPr>
        <p:spPr>
          <a:xfrm>
            <a:off x="669925" y="1300163"/>
            <a:ext cx="8229600" cy="1487487"/>
          </a:xfrm>
          <a:solidFill>
            <a:schemeClr val="accent2">
              <a:lumMod val="20000"/>
              <a:lumOff val="80000"/>
            </a:schemeClr>
          </a:solidFill>
        </p:spPr>
        <p:txBody>
          <a:bodyPr/>
          <a:lstStyle/>
          <a:p>
            <a:pPr lvl="1" eaLnBrk="1" hangingPunct="1">
              <a:buFont typeface="Wingdings" charset="0"/>
              <a:buNone/>
              <a:defRPr/>
            </a:pPr>
            <a:r>
              <a:rPr lang="en-US">
                <a:solidFill>
                  <a:srgbClr val="00005E"/>
                </a:solidFill>
                <a:latin typeface="Calibri" charset="0"/>
              </a:rPr>
              <a:t>Why has oxygen remained near 21%?</a:t>
            </a:r>
          </a:p>
          <a:p>
            <a:pPr lvl="1" eaLnBrk="1" hangingPunct="1">
              <a:buFont typeface="Wingdings" charset="0"/>
              <a:buNone/>
              <a:defRPr/>
            </a:pPr>
            <a:r>
              <a:rPr lang="en-US">
                <a:solidFill>
                  <a:srgbClr val="00005E"/>
                </a:solidFill>
                <a:latin typeface="Calibri" charset="0"/>
              </a:rPr>
              <a:t>Martian atmosphere in chemical equilibrium, whereas Earth</a:t>
            </a:r>
            <a:r>
              <a:rPr lang="ja-JP" altLang="en-US">
                <a:solidFill>
                  <a:srgbClr val="00005E"/>
                </a:solidFill>
                <a:latin typeface="Calibri" charset="0"/>
              </a:rPr>
              <a:t>’</a:t>
            </a:r>
            <a:r>
              <a:rPr lang="en-US">
                <a:solidFill>
                  <a:srgbClr val="00005E"/>
                </a:solidFill>
                <a:latin typeface="Calibri" charset="0"/>
              </a:rPr>
              <a:t>s atmosphere in unnatural low-entropy state.</a:t>
            </a:r>
          </a:p>
          <a:p>
            <a:pPr eaLnBrk="1" hangingPunct="1">
              <a:defRPr/>
            </a:pPr>
            <a:endParaRPr lang="en-US">
              <a:solidFill>
                <a:srgbClr val="00005E"/>
              </a:solidFill>
              <a:latin typeface="Calibri" charset="0"/>
              <a:cs typeface="+mn-cs"/>
            </a:endParaRPr>
          </a:p>
        </p:txBody>
      </p:sp>
      <p:pic>
        <p:nvPicPr>
          <p:cNvPr id="28674" name="Picture 1028" descr="http://www.astronomy.com/images/astrokids/content/mar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513" y="3168650"/>
            <a:ext cx="3382962"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1029" descr="http://www.ucop.edu/sciencetoday/Ear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227388"/>
            <a:ext cx="3325813" cy="332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1031"/>
          <p:cNvSpPr>
            <a:spLocks noGrp="1" noChangeArrowheads="1"/>
          </p:cNvSpPr>
          <p:nvPr>
            <p:ph type="title"/>
          </p:nvPr>
        </p:nvSpPr>
        <p:spPr/>
        <p:txBody>
          <a:bodyPr/>
          <a:lstStyle/>
          <a:p>
            <a:pPr eaLnBrk="1" hangingPunct="1"/>
            <a:r>
              <a:rPr lang="en-US">
                <a:latin typeface="Calibri" charset="0"/>
                <a:ea typeface="Geneva" charset="0"/>
                <a:cs typeface="DejaVu Sans" charset="0"/>
              </a:rPr>
              <a:t>Lovelock</a:t>
            </a:r>
            <a:r>
              <a:rPr lang="ja-JP" altLang="en-US">
                <a:latin typeface="Calibri" charset="0"/>
                <a:ea typeface="Geneva" charset="0"/>
                <a:cs typeface="DejaVu Sans" charset="0"/>
              </a:rPr>
              <a:t>’</a:t>
            </a:r>
            <a:r>
              <a:rPr lang="en-US" altLang="ja-JP">
                <a:latin typeface="Calibri" charset="0"/>
                <a:ea typeface="Geneva" charset="0"/>
                <a:cs typeface="DejaVu Sans" charset="0"/>
              </a:rPr>
              <a:t>s Questions</a:t>
            </a:r>
            <a:endParaRPr lang="en-US">
              <a:latin typeface="Calibri" charset="0"/>
              <a:ea typeface="Geneva" charset="0"/>
              <a:cs typeface="DejaVu Sans"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a:latin typeface="Calibri" charset="0"/>
                <a:ea typeface="Geneva" charset="0"/>
                <a:cs typeface="DejaVu Sans" charset="0"/>
              </a:rPr>
              <a:t>Main idea</a:t>
            </a:r>
          </a:p>
        </p:txBody>
      </p:sp>
      <p:sp>
        <p:nvSpPr>
          <p:cNvPr id="29698" name="Rectangle 3"/>
          <p:cNvSpPr>
            <a:spLocks noGrp="1" noChangeArrowheads="1"/>
          </p:cNvSpPr>
          <p:nvPr>
            <p:ph type="body" idx="1"/>
          </p:nvPr>
        </p:nvSpPr>
        <p:spPr/>
        <p:txBody>
          <a:bodyPr/>
          <a:lstStyle/>
          <a:p>
            <a:r>
              <a:rPr lang="en-US">
                <a:latin typeface="Calibri" charset="0"/>
              </a:rPr>
              <a:t>Lovelock began to think that such an unlikely combination of gases such as the Earth had, indicated a </a:t>
            </a:r>
            <a:r>
              <a:rPr lang="en-US" b="1">
                <a:solidFill>
                  <a:srgbClr val="800000"/>
                </a:solidFill>
                <a:latin typeface="Calibri" charset="0"/>
              </a:rPr>
              <a:t>homeostatic</a:t>
            </a:r>
            <a:r>
              <a:rPr lang="en-US">
                <a:latin typeface="Calibri" charset="0"/>
              </a:rPr>
              <a:t> control of the Earth biosphere to maintain environmental conditions conducive for life, in a sort of cybernetic feedback loop, an active (but non-teleological) control system.</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INPE">
  <a:themeElements>
    <a:clrScheme name="2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2_Pixel">
      <a:majorFont>
        <a:latin typeface="ZapfHumnst BT"/>
        <a:ea typeface=""/>
        <a:cs typeface=""/>
      </a:majorFont>
      <a:minorFont>
        <a:latin typeface="Humnst777 BT"/>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BR"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BR" sz="1400" b="0" i="0" u="none" strike="noStrike" cap="none" normalizeH="0" baseline="0" smtClean="0">
            <a:ln>
              <a:noFill/>
            </a:ln>
            <a:solidFill>
              <a:schemeClr val="tx1"/>
            </a:solidFill>
            <a:effectLst/>
            <a:latin typeface="Arial" charset="0"/>
          </a:defRPr>
        </a:defPPr>
      </a:lstStyle>
    </a:lnDef>
  </a:objectDefaults>
  <a:extraClrSchemeLst>
    <a:extraClrScheme>
      <a:clrScheme name="2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2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2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2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2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2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2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2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2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2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2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2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2282</TotalTime>
  <Words>1898</Words>
  <Application>Microsoft Macintosh PowerPoint</Application>
  <PresentationFormat>On-screen Show (4:3)</PresentationFormat>
  <Paragraphs>264</Paragraphs>
  <Slides>54</Slides>
  <Notes>11</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54</vt:i4>
      </vt:variant>
    </vt:vector>
  </HeadingPairs>
  <TitlesOfParts>
    <vt:vector size="58" baseType="lpstr">
      <vt:lpstr>INPE</vt:lpstr>
      <vt:lpstr>Default Design</vt:lpstr>
      <vt:lpstr>Document</vt:lpstr>
      <vt:lpstr>Equation</vt:lpstr>
      <vt:lpstr>Daisyworld</vt:lpstr>
      <vt:lpstr>PowerPoint Presentation</vt:lpstr>
      <vt:lpstr>Gaia Theory: the world is a strongly interacting system</vt:lpstr>
      <vt:lpstr>Lovelock’s Questions</vt:lpstr>
      <vt:lpstr>Lovelock’s Questions</vt:lpstr>
      <vt:lpstr>Faint sun paradox</vt:lpstr>
      <vt:lpstr>Our Earth is a Unique Planet in the Solar System</vt:lpstr>
      <vt:lpstr>Lovelock’s Questions</vt:lpstr>
      <vt:lpstr>Main idea</vt:lpstr>
      <vt:lpstr>The athmosphere as a dynamic system</vt:lpstr>
      <vt:lpstr>Mars and Venus</vt:lpstr>
      <vt:lpstr>Lovelock´s answers</vt:lpstr>
      <vt:lpstr>Great oxidation</vt:lpstr>
      <vt:lpstr>Gaia Hypothesis</vt:lpstr>
      <vt:lpstr>Gaia Hypothesis</vt:lpstr>
      <vt:lpstr>Example: ATMOSPHERE </vt:lpstr>
      <vt:lpstr>PowerPoint Presentation</vt:lpstr>
      <vt:lpstr>What is Albedo?</vt:lpstr>
      <vt:lpstr>PowerPoint Presentation</vt:lpstr>
      <vt:lpstr>PowerPoint Presentation</vt:lpstr>
      <vt:lpstr>Why is albedo higher at the poles and lower at the equator?</vt:lpstr>
      <vt:lpstr>PowerPoint Presentation</vt:lpstr>
      <vt:lpstr>PowerPoint Presentation</vt:lpstr>
      <vt:lpstr>Daisyworld</vt:lpstr>
      <vt:lpstr>The number of daisies affects temperature</vt:lpstr>
      <vt:lpstr>Temperature affects the number of daisies</vt:lpstr>
      <vt:lpstr>PowerPoint Presentation</vt:lpstr>
      <vt:lpstr>PowerPoint Presentation</vt:lpstr>
      <vt:lpstr>Perturb daisy coverage at P1 =&gt; system returns to P1 (stable equilibrium point)  </vt:lpstr>
      <vt:lpstr>PowerPoint Presentation</vt:lpstr>
      <vt:lpstr>PowerPoint Presentation</vt:lpstr>
      <vt:lpstr>Gradual increase in solar luminosity</vt:lpstr>
      <vt:lpstr>Daisy World – two species</vt:lpstr>
      <vt:lpstr>Daisyworld with two species of daisies</vt:lpstr>
      <vt:lpstr>Daisyworld Experiment</vt:lpstr>
      <vt:lpstr>Daisyworld as a feedback system</vt:lpstr>
      <vt:lpstr>Daisyworld equilibrium conditions</vt:lpstr>
      <vt:lpstr>Temperature Control on Daisyworld</vt:lpstr>
      <vt:lpstr>Daisyworld simulation</vt:lpstr>
      <vt:lpstr>When Daisyworld is cool…</vt:lpstr>
      <vt:lpstr>When Daisyworld is cool…</vt:lpstr>
      <vt:lpstr>When Daisyworld is warm…</vt:lpstr>
      <vt:lpstr>The key variables</vt:lpstr>
      <vt:lpstr>Equation for the black daisies</vt:lpstr>
      <vt:lpstr>Equation for the white daisies</vt:lpstr>
      <vt:lpstr>Energy balance</vt:lpstr>
      <vt:lpstr>Heat Flow</vt:lpstr>
      <vt:lpstr>The Daisyworld Equations</vt:lpstr>
      <vt:lpstr>The Daisyworld Equations</vt:lpstr>
      <vt:lpstr>Daisyworld Model (3)</vt:lpstr>
      <vt:lpstr>Temperature as a function of luminosity</vt:lpstr>
      <vt:lpstr>Daisyworld results: planet temperature x solar luminosity</vt:lpstr>
      <vt:lpstr>Daisyworld results: daisy percentage x average solar luminosity</vt:lpstr>
      <vt:lpstr>Effects of Solar Luminosity on 2D Daisyworld</vt:lpstr>
    </vt:vector>
  </TitlesOfParts>
  <Manager/>
  <Company>WWU</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Daisyworld</dc:title>
  <dc:subject/>
  <dc:creator>Gilberto Camara</dc:creator>
  <cp:keywords/>
  <dc:description/>
  <cp:lastModifiedBy>Gilberto Camara</cp:lastModifiedBy>
  <cp:revision>65</cp:revision>
  <dcterms:created xsi:type="dcterms:W3CDTF">2003-01-17T21:27:51Z</dcterms:created>
  <dcterms:modified xsi:type="dcterms:W3CDTF">2014-11-26T09:07:56Z</dcterms:modified>
  <cp:category/>
</cp:coreProperties>
</file>