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5"/>
  </p:notesMasterIdLst>
  <p:sldIdLst>
    <p:sldId id="256" r:id="rId2"/>
    <p:sldId id="257" r:id="rId3"/>
    <p:sldId id="271" r:id="rId4"/>
    <p:sldId id="258" r:id="rId5"/>
    <p:sldId id="300" r:id="rId6"/>
    <p:sldId id="292" r:id="rId7"/>
    <p:sldId id="293" r:id="rId8"/>
    <p:sldId id="294" r:id="rId9"/>
    <p:sldId id="295" r:id="rId10"/>
    <p:sldId id="301" r:id="rId11"/>
    <p:sldId id="364" r:id="rId12"/>
    <p:sldId id="303" r:id="rId13"/>
    <p:sldId id="259" r:id="rId14"/>
    <p:sldId id="260" r:id="rId15"/>
    <p:sldId id="299" r:id="rId16"/>
    <p:sldId id="308" r:id="rId17"/>
    <p:sldId id="357" r:id="rId18"/>
    <p:sldId id="261" r:id="rId19"/>
    <p:sldId id="262" r:id="rId20"/>
    <p:sldId id="273" r:id="rId21"/>
    <p:sldId id="274" r:id="rId22"/>
    <p:sldId id="340" r:id="rId23"/>
    <p:sldId id="298" r:id="rId24"/>
    <p:sldId id="306" r:id="rId25"/>
    <p:sldId id="307" r:id="rId26"/>
    <p:sldId id="296" r:id="rId27"/>
    <p:sldId id="297" r:id="rId28"/>
    <p:sldId id="390" r:id="rId29"/>
    <p:sldId id="391" r:id="rId30"/>
    <p:sldId id="392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49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1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4C211-6A16-4F1F-9469-2C20865968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29D12-6C67-4458-BA03-D0C452D68A79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27EDC-46C9-49AE-8CD6-88E587943B85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B419B43-ACE3-4BCC-B0CC-350FF41D6951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162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231F1-5AD7-441F-A9F1-12ADD8F089F7}" type="slidenum">
              <a:rPr lang="en-US"/>
              <a:pPr/>
              <a:t>25</a:t>
            </a:fld>
            <a:endParaRPr lang="en-US"/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09941D-514B-4A6F-9249-1B2D731A2F58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668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E524-0995-4816-91E3-A40DED6575BD}" type="slidenum">
              <a:rPr lang="en-US"/>
              <a:pPr/>
              <a:t>26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86681-846A-4378-B42A-96AFD9179D4B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624EE-DD8B-450B-8B83-5F7FB34EE837}" type="slidenum">
              <a:rPr lang="en-US"/>
              <a:pPr/>
              <a:t>32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que é o Framework?</a:t>
            </a:r>
          </a:p>
          <a:p>
            <a:r>
              <a:rPr lang="pt-BR"/>
              <a:t>Qual o objetivo?</a:t>
            </a:r>
          </a:p>
          <a:p>
            <a:r>
              <a:rPr lang="pt-BR"/>
              <a:t>Quais os requisitos considerados?  Contexto da REDE GEOMA – Requirements: complexity of the Amazon regions (multiple actors, process, institututions, speed of change, etc. (ISABEL)</a:t>
            </a:r>
          </a:p>
          <a:p>
            <a:r>
              <a:rPr lang="pt-BR"/>
              <a:t>Em que difere dos arcabouços existentes?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F9F7E-AB00-44DE-A49B-CD446D1E920B}" type="slidenum">
              <a:rPr lang="en-US"/>
              <a:pPr/>
              <a:t>33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1DF49-CF51-4E63-BFAD-3CDCD68592C4}" type="slidenum">
              <a:rPr lang="en-US"/>
              <a:pPr/>
              <a:t>34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29952-EA0A-486B-BDFB-E617CA5FD9E2}" type="slidenum">
              <a:rPr lang="en-US"/>
              <a:pPr/>
              <a:t>36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C37BC-AEB8-49EE-8F3B-3492CE7D3A99}" type="slidenum">
              <a:rPr lang="en-US"/>
              <a:pPr/>
              <a:t>39</a:t>
            </a:fld>
            <a:endParaRPr lang="en-US"/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E6964AF-A4A5-4B04-930B-ED9460242A3E}" type="slidenum">
              <a:rPr lang="pt-BR" sz="1200">
                <a:latin typeface="Times New Roman" pitchFamily="18" charset="0"/>
              </a:rPr>
              <a:pPr algn="r">
                <a:defRPr/>
              </a:pPr>
              <a:t>39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Evaldinolia Moreira,  Ana Paula Aguiar,  Sérgio Costa,  Gilberto Câmara, "Spatial relations across scales in land change models". X Brazilian Symposium on Geoinformatics (GeoInfo 2008).  Rio de Janeiro, Brazil  (2008).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D6868-5555-419F-AA94-FE4478810203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04FAA-647A-4EB4-9A17-72044CD6B224}" type="slidenum">
              <a:rPr lang="en-US"/>
              <a:pPr/>
              <a:t>40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BFFDB-323F-4A25-A40F-F3B8EF748397}" type="slidenum">
              <a:rPr lang="en-US"/>
              <a:pPr/>
              <a:t>41</a:t>
            </a:fld>
            <a:endParaRPr lang="en-US"/>
          </a:p>
        </p:txBody>
      </p:sp>
      <p:sp>
        <p:nvSpPr>
          <p:cNvPr id="7" name="Rectangle 2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358764-FD17-42BE-BC32-F52A72951FF5}" type="slidenum">
              <a:rPr lang="en-GB" sz="1200">
                <a:latin typeface="Times New Roman" pitchFamily="18" charset="0"/>
              </a:rPr>
              <a:pPr algn="r">
                <a:defRPr/>
              </a:pPr>
              <a:t>41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400">
              <a:cs typeface="Arial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</p:spPr>
        <p:txBody>
          <a:bodyPr wrap="none" anchor="ctr"/>
          <a:lstStyle/>
          <a:p>
            <a:r>
              <a:rPr lang="pt-BR"/>
              <a:t>Ana Paula Aguiar, Gilberto Câmara, Ricardo Cartaxo Souza, “Modeling Spatial Relations by Generalized Proximity Matrices”. V Brazilian Symposium on Geoinformatics, Campos do Jordão, 2003.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3630D-88C0-4766-98BD-73BAC2E60CF3}" type="slidenum">
              <a:rPr lang="en-US"/>
              <a:pPr/>
              <a:t>42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63F16BE-5B95-41E6-AAFD-32FBD2071F62}" type="slidenum">
              <a:rPr lang="pt-BR" sz="1200">
                <a:latin typeface="Times New Roman" pitchFamily="18" charset="0"/>
              </a:rPr>
              <a:pPr algn="r">
                <a:defRPr/>
              </a:pPr>
              <a:t>42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pt-BR" sz="1400">
              <a:cs typeface="Arial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</p:spPr>
        <p:txBody>
          <a:bodyPr wrap="none" anchor="ctr"/>
          <a:lstStyle/>
          <a:p>
            <a:r>
              <a:rPr lang="pt-BR"/>
              <a:t>Ana Paula Aguiar, Gilberto Câmara, Ricardo Cartaxo Souza, “Modeling Spatial Relations by Generalized Proximity Matrices”. V Brazilian Symposium on Geoinformatics, Campos do Jordão, 2003.</a:t>
            </a:r>
          </a:p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1AC09-8D14-47C8-9C6F-DF5A97E7BCF8}" type="slidenum">
              <a:rPr lang="en-US"/>
              <a:pPr/>
              <a:t>57</a:t>
            </a:fld>
            <a:endParaRPr lang="en-US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71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5D63F-AEFD-4475-90EA-2E8880D04B3D}" type="slidenum">
              <a:rPr lang="en-US"/>
              <a:pPr/>
              <a:t>58</a:t>
            </a:fld>
            <a:endParaRPr lang="en-US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651CE14-CA1B-4B4A-BAD0-F1F92D7E5AE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7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7995C-2AAE-4E04-850F-123C8CBF4479}" type="slidenum">
              <a:rPr lang="en-US"/>
              <a:pPr/>
              <a:t>59</a:t>
            </a:fld>
            <a:endParaRPr lang="en-US"/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519A2FA-01BC-454F-BEA5-FF4335C2067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59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1255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94477-1554-418D-9D90-DBE7E3A81350}" type="slidenum">
              <a:rPr lang="en-US"/>
              <a:pPr/>
              <a:t>60</a:t>
            </a:fld>
            <a:endParaRPr lang="en-US"/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B06B82-47DB-4EE3-ADB7-32540C5CBA92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60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33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99409-C0DF-4CD0-9439-F34BAD534CB0}" type="slidenum">
              <a:rPr lang="en-US"/>
              <a:pPr/>
              <a:t>61</a:t>
            </a:fld>
            <a:endParaRPr lang="en-US"/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7EF80F6-B1E7-40DE-9295-60EFEE53AC27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53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78E0E-285B-4CA0-9E50-990AA9745C37}" type="slidenum">
              <a:rPr lang="en-US"/>
              <a:pPr/>
              <a:t>62</a:t>
            </a:fld>
            <a:endParaRPr lang="en-US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C050C3-121A-48BC-BA63-699596648EB6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FB5A8-C2CD-4702-B515-B800EF578F37}" type="slidenum">
              <a:rPr lang="en-US"/>
              <a:pPr/>
              <a:t>63</a:t>
            </a:fld>
            <a:endParaRPr lang="en-US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EC1594-2382-47FD-9467-18B0BE5D8162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63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9447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44C00-A619-46D2-8B27-284BA685D959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665AD-A265-41BF-A30D-FB9AB66C05BD}" type="slidenum">
              <a:rPr lang="en-US"/>
              <a:pPr/>
              <a:t>64</a:t>
            </a:fld>
            <a:endParaRPr lang="en-US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149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CCDE5-DCA8-4806-9E20-9C871B0FC00E}" type="slidenum">
              <a:rPr lang="en-US"/>
              <a:pPr/>
              <a:t>65</a:t>
            </a:fld>
            <a:endParaRPr lang="en-US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3C206F-7123-47F6-A19D-633736755D2A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354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F1876-D1E6-46D3-990D-13C4346DA3E9}" type="slidenum">
              <a:rPr lang="en-US"/>
              <a:pPr/>
              <a:t>66</a:t>
            </a:fld>
            <a:endParaRPr lang="en-US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3410404-54A6-4C82-9396-27A4D26FCC2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66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9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33083-8E95-4CD3-8788-89CF84DDE621}" type="slidenum">
              <a:rPr lang="en-US"/>
              <a:pPr/>
              <a:t>67</a:t>
            </a:fld>
            <a:endParaRPr lang="en-US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76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A856C-AC16-44D8-AD04-FFF1AF9263EC}" type="slidenum">
              <a:rPr lang="en-US"/>
              <a:pPr/>
              <a:t>79</a:t>
            </a:fld>
            <a:endParaRPr lang="en-US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96F41-7098-4778-8DFA-ECEA4DC4277C}" type="slidenum">
              <a:rPr lang="en-US"/>
              <a:pPr/>
              <a:t>80</a:t>
            </a:fld>
            <a:endParaRPr lang="en-US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2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1E87F-4231-43C1-B42F-D34F366670AB}" type="slidenum">
              <a:rPr lang="en-US"/>
              <a:pPr/>
              <a:t>81</a:t>
            </a:fld>
            <a:endParaRPr 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A4D6-6A43-42A3-AF7F-4D4B766D59EA}" type="slidenum">
              <a:rPr lang="en-US"/>
              <a:pPr/>
              <a:t>82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C211-6A16-4F1F-9469-2C20865968F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55040-E11C-4D30-A331-46A343F43ECD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10469-550A-4C6A-B17A-A170EF060598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982A-3DE9-4F7A-95C3-9C00545CB6B2}" type="slidenum">
              <a:rPr lang="en-US"/>
              <a:pPr/>
              <a:t>16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93C61-877B-4458-97BF-943CC294DE89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58E1-54AD-431E-B593-666AF7057EC2}" type="slidenum">
              <a:rPr lang="en-US"/>
              <a:pPr/>
              <a:t>19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B34E1-FBFA-4CD3-AB20-A1D71594643F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2400">
              <a:latin typeface="Times New Roman" pitchFamily="18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9221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2400">
                <a:latin typeface="Times New Roman" pitchFamily="18" charset="0"/>
              </a:endParaRPr>
            </a:p>
          </p:txBody>
        </p:sp>
      </p:grpSp>
      <p:sp>
        <p:nvSpPr>
          <p:cNvPr id="923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59478C0-3B03-48E7-AB6D-C7EA02AECC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81000"/>
            <a:ext cx="7075487" cy="86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81000"/>
            <a:ext cx="7075487" cy="86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81000"/>
            <a:ext cx="7075487" cy="862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 rot="-5400000">
            <a:off x="-2818606" y="3582194"/>
            <a:ext cx="6094412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pt-BR" sz="240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381000"/>
            <a:ext cx="70754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Freeform 6"/>
          <p:cNvSpPr>
            <a:spLocks noChangeArrowheads="1"/>
          </p:cNvSpPr>
          <p:nvPr/>
        </p:nvSpPr>
        <p:spPr bwMode="auto">
          <a:xfrm>
            <a:off x="811213" y="381000"/>
            <a:ext cx="8104187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57588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8200" name="Picture 8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39075" y="0"/>
            <a:ext cx="1304925" cy="931863"/>
          </a:xfrm>
          <a:prstGeom prst="rect">
            <a:avLst/>
          </a:prstGeom>
          <a:noFill/>
        </p:spPr>
      </p:pic>
      <p:pic>
        <p:nvPicPr>
          <p:cNvPr id="8202" name="Picture 10" descr="logoPeq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801688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5.png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81.png"/><Relationship Id="rId10" Type="http://schemas.openxmlformats.org/officeDocument/2006/relationships/image" Target="../media/image34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7.gif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92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11" Type="http://schemas.openxmlformats.org/officeDocument/2006/relationships/image" Target="../media/image83.png"/><Relationship Id="rId5" Type="http://schemas.openxmlformats.org/officeDocument/2006/relationships/image" Target="../media/image94.jpeg"/><Relationship Id="rId15" Type="http://schemas.openxmlformats.org/officeDocument/2006/relationships/image" Target="../media/image95.png"/><Relationship Id="rId10" Type="http://schemas.openxmlformats.org/officeDocument/2006/relationships/image" Target="../media/image82.png"/><Relationship Id="rId4" Type="http://schemas.openxmlformats.org/officeDocument/2006/relationships/image" Target="../media/image93.png"/><Relationship Id="rId9" Type="http://schemas.openxmlformats.org/officeDocument/2006/relationships/image" Target="../media/image81.png"/><Relationship Id="rId1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ralab.ufop.br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rrame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2205038"/>
            <a:ext cx="6011862" cy="1470025"/>
          </a:xfrm>
        </p:spPr>
        <p:txBody>
          <a:bodyPr/>
          <a:lstStyle/>
          <a:p>
            <a:r>
              <a:rPr lang="pt-BR" sz="3000" dirty="0" smtClean="0"/>
              <a:t>Conceitos Fundamentais em Modelagem Ambiental</a:t>
            </a:r>
            <a:endParaRPr lang="en-US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495800"/>
            <a:ext cx="5486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dirty="0"/>
              <a:t>	Dr. Tiago Garcia de </a:t>
            </a:r>
            <a:r>
              <a:rPr lang="en-US" sz="1700" dirty="0" err="1"/>
              <a:t>Senna</a:t>
            </a:r>
            <a:r>
              <a:rPr lang="en-US" sz="1700" dirty="0"/>
              <a:t> </a:t>
            </a:r>
            <a:r>
              <a:rPr lang="en-US" sz="1700" dirty="0" err="1"/>
              <a:t>Carneiro</a:t>
            </a: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1700" dirty="0"/>
              <a:t>	</a:t>
            </a:r>
            <a:r>
              <a:rPr lang="en-US" sz="1700" b="1" dirty="0" err="1"/>
              <a:t>TerraLAB</a:t>
            </a:r>
            <a:r>
              <a:rPr lang="en-US" sz="1700" b="1" dirty="0"/>
              <a:t> - </a:t>
            </a:r>
            <a:r>
              <a:rPr lang="en-US" sz="1700" b="1" dirty="0" err="1"/>
              <a:t>Laboratório</a:t>
            </a:r>
            <a:r>
              <a:rPr lang="en-US" sz="1700" b="1" dirty="0"/>
              <a:t> INPE/UFOP </a:t>
            </a:r>
            <a:r>
              <a:rPr lang="en-US" sz="1700" b="1" dirty="0" err="1"/>
              <a:t>para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/>
              <a:t>	</a:t>
            </a:r>
            <a:r>
              <a:rPr lang="en-US" sz="1700" b="1" dirty="0" err="1"/>
              <a:t>Simulação</a:t>
            </a:r>
            <a:r>
              <a:rPr lang="en-US" sz="1700" b="1" dirty="0"/>
              <a:t> e </a:t>
            </a:r>
            <a:r>
              <a:rPr lang="en-US" sz="1700" b="1" dirty="0" err="1"/>
              <a:t>Modelagem</a:t>
            </a:r>
            <a:r>
              <a:rPr lang="en-US" sz="1700" b="1" dirty="0"/>
              <a:t> dos </a:t>
            </a:r>
            <a:r>
              <a:rPr lang="en-US" sz="1700" b="1" dirty="0" err="1"/>
              <a:t>Sistemas</a:t>
            </a:r>
            <a:r>
              <a:rPr lang="en-US" sz="1700" b="1" dirty="0"/>
              <a:t/>
            </a:r>
            <a:br>
              <a:rPr lang="en-US" sz="1700" b="1" dirty="0"/>
            </a:br>
            <a:r>
              <a:rPr lang="en-US" sz="1700" b="1" dirty="0"/>
              <a:t>	</a:t>
            </a:r>
            <a:r>
              <a:rPr lang="en-US" sz="1700" b="1" dirty="0" err="1"/>
              <a:t>Terrestres</a:t>
            </a:r>
            <a:endParaRPr lang="en-US" sz="1700" b="1" dirty="0"/>
          </a:p>
          <a:p>
            <a:pPr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endParaRPr lang="en-US" sz="1700" dirty="0"/>
          </a:p>
          <a:p>
            <a:pPr algn="r">
              <a:lnSpc>
                <a:spcPct val="80000"/>
              </a:lnSpc>
            </a:pPr>
            <a:r>
              <a:rPr lang="pt-BR" sz="1600" b="1" dirty="0" smtClean="0"/>
              <a:t>F</a:t>
            </a:r>
            <a:r>
              <a:rPr lang="pt-BR" sz="2100" dirty="0" smtClean="0"/>
              <a:t>evereiro de 2010</a:t>
            </a:r>
            <a:endParaRPr lang="en-US" sz="21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"/>
            <a:ext cx="620713" cy="148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25" name="Picture 5" descr="logoco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52400"/>
            <a:ext cx="5029200" cy="792163"/>
          </a:xfrm>
          <a:prstGeom prst="rect">
            <a:avLst/>
          </a:prstGeom>
          <a:noFill/>
        </p:spPr>
      </p:pic>
      <p:pic>
        <p:nvPicPr>
          <p:cNvPr id="5126" name="Picture 6" descr="logoPe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3488" y="4267200"/>
            <a:ext cx="1746250" cy="1828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 que modelar?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fenômenos</a:t>
            </a:r>
            <a:r>
              <a:rPr lang="en-US" dirty="0"/>
              <a:t>, </a:t>
            </a:r>
            <a:r>
              <a:rPr lang="en-US" dirty="0" err="1"/>
              <a:t>atores</a:t>
            </a:r>
            <a:r>
              <a:rPr lang="en-US" dirty="0"/>
              <a:t>,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entidades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 err="1"/>
              <a:t>Entender</a:t>
            </a:r>
            <a:r>
              <a:rPr lang="en-US" dirty="0"/>
              <a:t> o </a:t>
            </a:r>
            <a:r>
              <a:rPr lang="en-US" dirty="0" err="1"/>
              <a:t>funcionamento</a:t>
            </a:r>
            <a:r>
              <a:rPr lang="en-US" dirty="0"/>
              <a:t>,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Prever</a:t>
            </a:r>
            <a:r>
              <a:rPr lang="en-US" dirty="0"/>
              <a:t> 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,</a:t>
            </a:r>
          </a:p>
          <a:p>
            <a:pPr lvl="1"/>
            <a:endParaRPr lang="en-US" dirty="0"/>
          </a:p>
          <a:p>
            <a:r>
              <a:rPr lang="en-US" dirty="0" err="1"/>
              <a:t>Simular</a:t>
            </a:r>
            <a:r>
              <a:rPr lang="en-US" dirty="0"/>
              <a:t> </a:t>
            </a:r>
            <a:r>
              <a:rPr lang="en-US" dirty="0" err="1"/>
              <a:t>cenários</a:t>
            </a:r>
            <a:r>
              <a:rPr lang="en-US" dirty="0"/>
              <a:t> </a:t>
            </a:r>
            <a:r>
              <a:rPr lang="en-US" dirty="0" err="1"/>
              <a:t>alternativos</a:t>
            </a:r>
            <a:r>
              <a:rPr lang="en-US" dirty="0"/>
              <a:t>,</a:t>
            </a:r>
          </a:p>
          <a:p>
            <a:pPr lvl="1"/>
            <a:endParaRPr lang="en-US" dirty="0"/>
          </a:p>
          <a:p>
            <a:r>
              <a:rPr lang="en-US" b="1" dirty="0" err="1"/>
              <a:t>Apoiar</a:t>
            </a:r>
            <a:r>
              <a:rPr lang="en-US" b="1" dirty="0"/>
              <a:t> a </a:t>
            </a:r>
            <a:r>
              <a:rPr lang="en-US" b="1" dirty="0" err="1"/>
              <a:t>tomada</a:t>
            </a:r>
            <a:r>
              <a:rPr lang="en-US" b="1" dirty="0"/>
              <a:t> de </a:t>
            </a:r>
            <a:r>
              <a:rPr lang="en-US" b="1" dirty="0" err="1"/>
              <a:t>decisão</a:t>
            </a:r>
            <a:r>
              <a:rPr lang="en-US" b="1" dirty="0"/>
              <a:t>,</a:t>
            </a:r>
          </a:p>
          <a:p>
            <a:pPr lvl="1"/>
            <a:endParaRPr lang="en-US" b="1" dirty="0"/>
          </a:p>
          <a:p>
            <a:r>
              <a:rPr lang="en-US" b="1" dirty="0" err="1"/>
              <a:t>Sustentar</a:t>
            </a:r>
            <a:r>
              <a:rPr lang="en-US" b="1" dirty="0"/>
              <a:t> a </a:t>
            </a:r>
            <a:r>
              <a:rPr lang="en-US" b="1" dirty="0" err="1"/>
              <a:t>definição</a:t>
            </a:r>
            <a:r>
              <a:rPr lang="en-US" b="1" dirty="0"/>
              <a:t> de </a:t>
            </a:r>
            <a:r>
              <a:rPr lang="en-US" b="1" dirty="0" err="1"/>
              <a:t>politicas</a:t>
            </a:r>
            <a:r>
              <a:rPr lang="en-US" b="1" dirty="0"/>
              <a:t> </a:t>
            </a:r>
            <a:r>
              <a:rPr lang="en-US" b="1" dirty="0" err="1"/>
              <a:t>publicas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bases </a:t>
            </a:r>
            <a:r>
              <a:rPr lang="en-US" b="1" dirty="0" err="1"/>
              <a:t>científicas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Ambientais Dinâmicos Espacialmente explicitos.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/>
              <a:t>Os modelos ambientais que nos interessam são </a:t>
            </a:r>
            <a:r>
              <a:rPr lang="pt-BR" sz="1800" dirty="0" smtClean="0"/>
              <a:t>dinâmicos</a:t>
            </a:r>
            <a:r>
              <a:rPr lang="pt-BR" sz="2000" dirty="0" smtClean="0"/>
              <a:t> e espacialmente-explicitos:</a:t>
            </a:r>
          </a:p>
          <a:p>
            <a:r>
              <a:rPr lang="pt-BR" sz="2000" b="1" dirty="0" smtClean="0"/>
              <a:t>Modelos dinâmicos</a:t>
            </a:r>
            <a:r>
              <a:rPr lang="pt-BR" sz="2000" dirty="0" smtClean="0"/>
              <a:t> são capzes de representar mudança.  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Modelos espacialmente-explicitos</a:t>
            </a:r>
            <a:r>
              <a:rPr lang="pt-BR" sz="2000" dirty="0" smtClean="0"/>
              <a:t> nos permitem estudar as trajetórias e os padrões espaciais dessas mudanças.</a:t>
            </a:r>
            <a:endParaRPr lang="pt-BR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0"/>
            <a:ext cx="3003550" cy="10985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465512" cy="1065213"/>
          </a:xfrm>
          <a:prstGeom prst="rect">
            <a:avLst/>
          </a:prstGeom>
          <a:noFill/>
        </p:spPr>
      </p:pic>
      <p:pic>
        <p:nvPicPr>
          <p:cNvPr id="7" name="Picture 6" descr="resul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648200"/>
            <a:ext cx="3429000" cy="199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Porque modelos ambientais?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/>
              <a:t>Principalmente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estudar</a:t>
            </a:r>
            <a:r>
              <a:rPr lang="en-US" sz="2000" dirty="0"/>
              <a:t>: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Interações</a:t>
            </a:r>
            <a:r>
              <a:rPr lang="en-US" sz="1800" dirty="0"/>
              <a:t> </a:t>
            </a:r>
            <a:r>
              <a:rPr lang="en-US" sz="1800" dirty="0" err="1" smtClean="0"/>
              <a:t>humano-ambiente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Interações</a:t>
            </a:r>
            <a:r>
              <a:rPr lang="en-US" sz="1800" dirty="0" smtClean="0"/>
              <a:t> animal-</a:t>
            </a:r>
            <a:r>
              <a:rPr lang="en-US" sz="1800" dirty="0" err="1" smtClean="0"/>
              <a:t>ambiente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Interações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planta-ambiente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Algumas</a:t>
            </a:r>
            <a:r>
              <a:rPr lang="en-US" sz="2000" dirty="0"/>
              <a:t> das </a:t>
            </a:r>
            <a:r>
              <a:rPr lang="en-US" sz="2000" dirty="0" err="1"/>
              <a:t>principais</a:t>
            </a:r>
            <a:r>
              <a:rPr lang="en-US" sz="2000" dirty="0"/>
              <a:t> </a:t>
            </a:r>
            <a:r>
              <a:rPr lang="en-US" sz="2000" dirty="0" err="1"/>
              <a:t>questões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Quanta </a:t>
            </a:r>
            <a:r>
              <a:rPr lang="en-US" sz="1800" dirty="0" err="1"/>
              <a:t>mudança</a:t>
            </a:r>
            <a:r>
              <a:rPr lang="en-US" sz="1800" dirty="0"/>
              <a:t> </a:t>
            </a:r>
            <a:r>
              <a:rPr lang="en-US" sz="1800" dirty="0" err="1"/>
              <a:t>irá</a:t>
            </a:r>
            <a:r>
              <a:rPr lang="en-US" sz="1800" dirty="0"/>
              <a:t> </a:t>
            </a:r>
            <a:r>
              <a:rPr lang="en-US" sz="1800" dirty="0" err="1"/>
              <a:t>ocorrer</a:t>
            </a:r>
            <a:r>
              <a:rPr lang="en-US" sz="1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Onde</a:t>
            </a:r>
            <a:r>
              <a:rPr lang="en-US" sz="1800" dirty="0"/>
              <a:t> as </a:t>
            </a:r>
            <a:r>
              <a:rPr lang="en-US" sz="1800" dirty="0" err="1"/>
              <a:t>mudanças</a:t>
            </a:r>
            <a:r>
              <a:rPr lang="en-US" sz="1800" dirty="0"/>
              <a:t> </a:t>
            </a:r>
            <a:r>
              <a:rPr lang="en-US" sz="1800" dirty="0" err="1"/>
              <a:t>irão</a:t>
            </a:r>
            <a:r>
              <a:rPr lang="en-US" sz="1800" dirty="0"/>
              <a:t> </a:t>
            </a:r>
            <a:r>
              <a:rPr lang="en-US" sz="1800" dirty="0" err="1"/>
              <a:t>ocorre</a:t>
            </a:r>
            <a:r>
              <a:rPr lang="en-US" sz="1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Quais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fatores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direcionam</a:t>
            </a:r>
            <a:r>
              <a:rPr lang="en-US" sz="1800" dirty="0"/>
              <a:t> as </a:t>
            </a:r>
            <a:r>
              <a:rPr lang="en-US" sz="1800" dirty="0" err="1"/>
              <a:t>mudanças</a:t>
            </a:r>
            <a:r>
              <a:rPr lang="en-US" sz="1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Como </a:t>
            </a:r>
            <a:r>
              <a:rPr lang="en-US" sz="1800" dirty="0" err="1"/>
              <a:t>os</a:t>
            </a:r>
            <a:r>
              <a:rPr lang="en-US" sz="1800" dirty="0"/>
              <a:t> bens e </a:t>
            </a:r>
            <a:r>
              <a:rPr lang="en-US" sz="1800" dirty="0" err="1"/>
              <a:t>serviços</a:t>
            </a:r>
            <a:r>
              <a:rPr lang="en-US" sz="1800" dirty="0"/>
              <a:t> </a:t>
            </a:r>
            <a:r>
              <a:rPr lang="en-US" sz="1800" dirty="0" err="1"/>
              <a:t>ambientais</a:t>
            </a:r>
            <a:r>
              <a:rPr lang="en-US" sz="1800" dirty="0"/>
              <a:t> </a:t>
            </a:r>
            <a:r>
              <a:rPr lang="en-US" sz="1800" dirty="0" err="1"/>
              <a:t>serão</a:t>
            </a:r>
            <a:r>
              <a:rPr lang="en-US" sz="1800" dirty="0"/>
              <a:t> </a:t>
            </a:r>
            <a:r>
              <a:rPr lang="en-US" sz="1800" dirty="0" err="1"/>
              <a:t>afetados</a:t>
            </a:r>
            <a:r>
              <a:rPr lang="en-US" sz="1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Quais</a:t>
            </a:r>
            <a:r>
              <a:rPr lang="en-US" sz="1800" dirty="0"/>
              <a:t> </a:t>
            </a:r>
            <a:r>
              <a:rPr lang="en-US" sz="1800" dirty="0" err="1"/>
              <a:t>serão</a:t>
            </a:r>
            <a:r>
              <a:rPr lang="en-US" sz="1800" dirty="0"/>
              <a:t> as </a:t>
            </a:r>
            <a:r>
              <a:rPr lang="en-US" sz="1800" dirty="0" err="1"/>
              <a:t>consequencias</a:t>
            </a:r>
            <a:r>
              <a:rPr lang="en-US" sz="1800" dirty="0"/>
              <a:t> das </a:t>
            </a:r>
            <a:r>
              <a:rPr lang="en-US" sz="1800" dirty="0" err="1"/>
              <a:t>mudanças</a:t>
            </a:r>
            <a:r>
              <a:rPr lang="en-US" sz="1800" dirty="0"/>
              <a:t>? (</a:t>
            </a:r>
            <a:r>
              <a:rPr lang="en-US" sz="1800" dirty="0" err="1"/>
              <a:t>doenças</a:t>
            </a:r>
            <a:r>
              <a:rPr lang="en-US" sz="1800" dirty="0"/>
              <a:t>, </a:t>
            </a:r>
            <a:r>
              <a:rPr lang="en-US" sz="1800" dirty="0" err="1"/>
              <a:t>eventos</a:t>
            </a:r>
            <a:r>
              <a:rPr lang="en-US" sz="1800" dirty="0"/>
              <a:t> </a:t>
            </a:r>
            <a:r>
              <a:rPr lang="en-US" sz="1800" dirty="0" err="1"/>
              <a:t>climaticos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geológicos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Quais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</a:t>
            </a:r>
            <a:r>
              <a:rPr lang="en-US" sz="1800" dirty="0" err="1"/>
              <a:t>alternativas</a:t>
            </a:r>
            <a:r>
              <a:rPr lang="en-US" sz="1800" dirty="0"/>
              <a:t> </a:t>
            </a:r>
            <a:r>
              <a:rPr lang="en-US" sz="1800" dirty="0" err="1"/>
              <a:t>viáveis</a:t>
            </a:r>
            <a:r>
              <a:rPr lang="en-US" sz="1800" dirty="0"/>
              <a:t> </a:t>
            </a:r>
            <a:r>
              <a:rPr lang="en-US" sz="1800" dirty="0" err="1"/>
              <a:t>para</a:t>
            </a:r>
            <a:r>
              <a:rPr lang="en-US" sz="1800" dirty="0"/>
              <a:t> </a:t>
            </a:r>
            <a:r>
              <a:rPr lang="en-US" sz="1800" dirty="0" err="1"/>
              <a:t>dirimir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impactos</a:t>
            </a:r>
            <a:r>
              <a:rPr lang="en-US" sz="1800" dirty="0"/>
              <a:t>?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Modelagem de problemas complexos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064500" cy="1223962"/>
          </a:xfrm>
        </p:spPr>
        <p:txBody>
          <a:bodyPr/>
          <a:lstStyle/>
          <a:p>
            <a:pPr algn="just"/>
            <a:r>
              <a:rPr lang="pt-BR" sz="2000"/>
              <a:t>Aplicação de conhecimento multidisciplinar para produzir um modelo</a:t>
            </a:r>
            <a:endParaRPr lang="pt-PT"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22288" y="4727575"/>
            <a:ext cx="8902700" cy="1968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flipH="1">
            <a:off x="573088" y="2832100"/>
            <a:ext cx="2254250" cy="1606550"/>
          </a:xfrm>
          <a:prstGeom prst="cloudCallout">
            <a:avLst>
              <a:gd name="adj1" fmla="val -71199"/>
              <a:gd name="adj2" fmla="val 5256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1400" b="1">
              <a:latin typeface="Times New Roman" pitchFamily="18" charset="0"/>
            </a:endParaRPr>
          </a:p>
        </p:txBody>
      </p:sp>
      <p:pic>
        <p:nvPicPr>
          <p:cNvPr id="13318" name="Picture 6" descr="PE015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038" y="3832225"/>
            <a:ext cx="3529012" cy="227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294438" y="4254500"/>
            <a:ext cx="2741612" cy="1911350"/>
          </a:xfrm>
          <a:prstGeom prst="cloudCallout">
            <a:avLst>
              <a:gd name="adj1" fmla="val -71481"/>
              <a:gd name="adj2" fmla="val -313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1400" b="1">
              <a:latin typeface="Times New Roman" pitchFamily="18" charset="0"/>
            </a:endParaRPr>
          </a:p>
        </p:txBody>
      </p:sp>
      <p:pic>
        <p:nvPicPr>
          <p:cNvPr id="13320" name="Picture 8" descr="npo00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3214688"/>
            <a:ext cx="1111250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21" name="Picture 9" descr="npo0000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0588" y="3678238"/>
            <a:ext cx="102393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08738" y="3414713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>
                <a:latin typeface="Times New Roman" pitchFamily="18" charset="0"/>
              </a:rPr>
              <a:t>If (... ? ) then ...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405438" y="3022600"/>
            <a:ext cx="2876550" cy="1047750"/>
          </a:xfrm>
          <a:prstGeom prst="cloudCallout">
            <a:avLst>
              <a:gd name="adj1" fmla="val -66171"/>
              <a:gd name="adj2" fmla="val 3257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1400" b="1">
              <a:latin typeface="Times New Roman" pitchFamily="18" charset="0"/>
            </a:endParaRPr>
          </a:p>
        </p:txBody>
      </p:sp>
      <p:pic>
        <p:nvPicPr>
          <p:cNvPr id="13324" name="Object 12" descr="npo00000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4225" y="4484688"/>
            <a:ext cx="1435100" cy="1173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25" name="Picture 13" descr="BD0497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055938"/>
            <a:ext cx="1044575" cy="782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26" name="Picture 14" descr="BD0554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3225" y="3438525"/>
            <a:ext cx="8223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916238" y="2565400"/>
            <a:ext cx="2279650" cy="1009650"/>
          </a:xfrm>
          <a:prstGeom prst="cloudCallout">
            <a:avLst>
              <a:gd name="adj1" fmla="val -5292"/>
              <a:gd name="adj2" fmla="val 8663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pt-BR" sz="1400" b="1">
              <a:latin typeface="Times New Roman" pitchFamily="18" charset="0"/>
            </a:endParaRPr>
          </a:p>
        </p:txBody>
      </p:sp>
      <p:pic>
        <p:nvPicPr>
          <p:cNvPr id="13328" name="Picture 16" descr="npo00000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1988" y="2782888"/>
            <a:ext cx="82550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29" name="Picture 17" descr="npo0000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5288" y="2651125"/>
            <a:ext cx="528637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132138" y="6308725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>
                <a:latin typeface="Humnst777 BT" pitchFamily="32" charset="0"/>
              </a:rPr>
              <a:t>Desflorestamento?</a:t>
            </a:r>
          </a:p>
          <a:p>
            <a:endParaRPr lang="pt-BR" sz="2000">
              <a:latin typeface="Humnst777 BT" pitchFamily="32" charset="0"/>
            </a:endParaRPr>
          </a:p>
          <a:p>
            <a:endParaRPr lang="pt-BR" sz="2000">
              <a:latin typeface="Humnst777 BT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Porque modelos matemáticos-computacionais?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É preciso uma linguagem forma para representar o modelo</a:t>
            </a:r>
          </a:p>
          <a:p>
            <a:pPr lvl="1"/>
            <a:r>
              <a:rPr lang="en-US"/>
              <a:t>Livre de ambiguidade </a:t>
            </a:r>
            <a:r>
              <a:rPr lang="en-US">
                <a:sym typeface="Wingdings" pitchFamily="2" charset="2"/>
              </a:rPr>
              <a:t> 1 gramática = 1 semântica</a:t>
            </a:r>
            <a:endParaRPr lang="en-US"/>
          </a:p>
          <a:p>
            <a:pPr lvl="1"/>
            <a:r>
              <a:rPr lang="en-US"/>
              <a:t>Descrição estável e discreta do modelo</a:t>
            </a:r>
          </a:p>
          <a:p>
            <a:pPr lvl="1"/>
            <a:r>
              <a:rPr lang="en-US"/>
              <a:t>Implementação permite experimentação</a:t>
            </a:r>
          </a:p>
          <a:p>
            <a:pPr lvl="1"/>
            <a:endParaRPr lang="en-US"/>
          </a:p>
          <a:p>
            <a:r>
              <a:rPr lang="en-US"/>
              <a:t>Papel da representação computacional</a:t>
            </a:r>
          </a:p>
          <a:p>
            <a:pPr lvl="1"/>
            <a:r>
              <a:rPr lang="en-US"/>
              <a:t>Coloca junto a expertise de diferentes campos do conhecimento</a:t>
            </a:r>
          </a:p>
          <a:p>
            <a:pPr lvl="1"/>
            <a:r>
              <a:rPr lang="en-US"/>
              <a:t>Torna explícita concepções diferentes</a:t>
            </a:r>
          </a:p>
          <a:p>
            <a:pPr lvl="1"/>
            <a:r>
              <a:rPr lang="en-US"/>
              <a:t>Garante que essas concepções são representadas em um sistema de informação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9750" y="5805488"/>
            <a:ext cx="8458200" cy="7239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pt-BR" sz="2400" b="1">
                <a:solidFill>
                  <a:schemeClr val="bg2"/>
                </a:solidFill>
                <a:latin typeface="Humnst777 BT" pitchFamily="32" charset="0"/>
              </a:rPr>
              <a:t>Modelo = </a:t>
            </a:r>
            <a:r>
              <a:rPr lang="pt-BR" sz="2400" b="1">
                <a:solidFill>
                  <a:srgbClr val="0000D4"/>
                </a:solidFill>
                <a:latin typeface="Humnst777 BT" pitchFamily="32" charset="0"/>
              </a:rPr>
              <a:t>entidades</a:t>
            </a:r>
            <a:r>
              <a:rPr lang="pt-BR" sz="2400" b="1">
                <a:solidFill>
                  <a:schemeClr val="bg2"/>
                </a:solidFill>
                <a:latin typeface="Humnst777 BT" pitchFamily="32" charset="0"/>
              </a:rPr>
              <a:t> </a:t>
            </a:r>
            <a:r>
              <a:rPr lang="pt-BR" sz="2400" b="1">
                <a:latin typeface="Humnst777 BT" pitchFamily="32" charset="0"/>
              </a:rPr>
              <a:t>+ relações </a:t>
            </a:r>
            <a:r>
              <a:rPr lang="pt-BR" sz="2400" b="1">
                <a:solidFill>
                  <a:schemeClr val="bg2"/>
                </a:solidFill>
                <a:latin typeface="Humnst777 BT" pitchFamily="32" charset="0"/>
              </a:rPr>
              <a:t>+  </a:t>
            </a:r>
            <a:r>
              <a:rPr lang="pt-BR" sz="2400" b="1">
                <a:solidFill>
                  <a:srgbClr val="FF3300"/>
                </a:solidFill>
                <a:latin typeface="Humnst777 BT" pitchFamily="32" charset="0"/>
              </a:rPr>
              <a:t>atributos </a:t>
            </a:r>
            <a:r>
              <a:rPr lang="pt-BR" sz="2400" b="1">
                <a:solidFill>
                  <a:schemeClr val="bg2"/>
                </a:solidFill>
                <a:latin typeface="Humnst777 BT" pitchFamily="32" charset="0"/>
              </a:rPr>
              <a:t>+ </a:t>
            </a:r>
            <a:r>
              <a:rPr lang="pt-BR" sz="2400" b="1">
                <a:solidFill>
                  <a:srgbClr val="339933"/>
                </a:solidFill>
                <a:latin typeface="Humnst777 BT" pitchFamily="32" charset="0"/>
              </a:rPr>
              <a:t>regras </a:t>
            </a:r>
            <a:endParaRPr lang="en-US" sz="2400" b="1">
              <a:latin typeface="Humnst777 BT" pitchFamily="32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Modelo? </a:t>
            </a: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8229600" cy="1282700"/>
          </a:xfrm>
        </p:spPr>
        <p:txBody>
          <a:bodyPr/>
          <a:lstStyle/>
          <a:p>
            <a:pPr algn="just"/>
            <a:endParaRPr lang="en-US" sz="2000" b="1"/>
          </a:p>
          <a:p>
            <a:pPr algn="just"/>
            <a:endParaRPr lang="en-US" sz="2000" b="1"/>
          </a:p>
          <a:p>
            <a:pPr algn="just"/>
            <a:r>
              <a:rPr lang="en-US" sz="2000" b="1"/>
              <a:t>Modelo = </a:t>
            </a:r>
            <a:r>
              <a:rPr lang="en-US" sz="2000"/>
              <a:t>uma representação simplificada de um processo ou entidade complexa</a:t>
            </a:r>
            <a:endParaRPr lang="pt-BR"/>
          </a:p>
        </p:txBody>
      </p:sp>
      <p:grpSp>
        <p:nvGrpSpPr>
          <p:cNvPr id="96261" name="Group 12"/>
          <p:cNvGrpSpPr>
            <a:grpSpLocks/>
          </p:cNvGrpSpPr>
          <p:nvPr/>
        </p:nvGrpSpPr>
        <p:grpSpPr bwMode="auto">
          <a:xfrm>
            <a:off x="2151063" y="4059238"/>
            <a:ext cx="811212" cy="911225"/>
            <a:chOff x="1036" y="2160"/>
            <a:chExt cx="511" cy="574"/>
          </a:xfrm>
        </p:grpSpPr>
        <p:pic>
          <p:nvPicPr>
            <p:cNvPr id="96262" name="Picture 13" descr="npo000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6" y="2160"/>
              <a:ext cx="511" cy="5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1173" y="2293"/>
              <a:ext cx="23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2000" b="1">
                  <a:latin typeface="Humnst777 BT" pitchFamily="32" charset="0"/>
                </a:rPr>
                <a:t>E</a:t>
              </a:r>
              <a:r>
                <a:rPr lang="pt-BR" sz="2000" b="1" baseline="-25000">
                  <a:latin typeface="Humnst777 BT" pitchFamily="32" charset="0"/>
                </a:rPr>
                <a:t>0</a:t>
              </a:r>
              <a:endParaRPr lang="en-US" sz="2000" b="1">
                <a:latin typeface="Humnst777 BT" pitchFamily="32" charset="0"/>
              </a:endParaRPr>
            </a:p>
          </p:txBody>
        </p:sp>
      </p:grpSp>
      <p:grpSp>
        <p:nvGrpSpPr>
          <p:cNvPr id="96264" name="Group 21"/>
          <p:cNvGrpSpPr>
            <a:grpSpLocks/>
          </p:cNvGrpSpPr>
          <p:nvPr/>
        </p:nvGrpSpPr>
        <p:grpSpPr bwMode="auto">
          <a:xfrm>
            <a:off x="5524500" y="4373563"/>
            <a:ext cx="809625" cy="909637"/>
            <a:chOff x="3161" y="2358"/>
            <a:chExt cx="510" cy="573"/>
          </a:xfrm>
        </p:grpSpPr>
        <p:pic>
          <p:nvPicPr>
            <p:cNvPr id="96265" name="Picture 22" descr="npo0000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1" y="2358"/>
              <a:ext cx="510" cy="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297" y="2491"/>
              <a:ext cx="2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2000" b="1">
                  <a:latin typeface="Humnst777 BT" pitchFamily="32" charset="0"/>
                </a:rPr>
                <a:t>E</a:t>
              </a:r>
              <a:r>
                <a:rPr lang="pt-BR" sz="2000" b="1" baseline="-25000">
                  <a:latin typeface="Humnst777 BT" pitchFamily="32" charset="0"/>
                </a:rPr>
                <a:t>4</a:t>
              </a:r>
              <a:endParaRPr lang="en-US" sz="2000" b="1">
                <a:latin typeface="Humnst777 BT" pitchFamily="32" charset="0"/>
              </a:endParaRPr>
            </a:p>
          </p:txBody>
        </p:sp>
      </p:grpSp>
      <p:cxnSp>
        <p:nvCxnSpPr>
          <p:cNvPr id="96267" name="AutoShape 1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962275" y="4514850"/>
            <a:ext cx="2562225" cy="314325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</p:spPr>
      </p:cxn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144963" y="4456113"/>
            <a:ext cx="919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latin typeface="Humnst777 BT" pitchFamily="32" charset="0"/>
                <a:sym typeface="Symbol" pitchFamily="16" charset="2"/>
              </a:rPr>
              <a:t>possui</a:t>
            </a:r>
            <a:endParaRPr lang="en-US" sz="2000">
              <a:latin typeface="Humnst777 BT" pitchFamily="32" charset="0"/>
            </a:endParaRPr>
          </a:p>
        </p:txBody>
      </p:sp>
      <p:cxnSp>
        <p:nvCxnSpPr>
          <p:cNvPr id="96269" name="AutoShape 13"/>
          <p:cNvCxnSpPr>
            <a:cxnSpLocks noChangeShapeType="1"/>
            <a:stCxn id="0" idx="0"/>
            <a:endCxn id="0" idx="0"/>
          </p:cNvCxnSpPr>
          <p:nvPr/>
        </p:nvCxnSpPr>
        <p:spPr bwMode="auto">
          <a:xfrm rot="5400000" flipV="1">
            <a:off x="4086225" y="2530476"/>
            <a:ext cx="314325" cy="3371850"/>
          </a:xfrm>
          <a:prstGeom prst="curvedConnector3">
            <a:avLst>
              <a:gd name="adj1" fmla="val -72727"/>
            </a:avLst>
          </a:prstGeom>
          <a:noFill/>
          <a:ln w="19050">
            <a:solidFill>
              <a:srgbClr val="009900"/>
            </a:solidFill>
            <a:round/>
            <a:headEnd/>
            <a:tailEnd type="stealth" w="med" len="med"/>
          </a:ln>
          <a:effectLst/>
        </p:spPr>
      </p:cxn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725863" y="3827463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9900"/>
                </a:solidFill>
                <a:latin typeface="Humnst777 BT" pitchFamily="32" charset="0"/>
              </a:rPr>
              <a:t>desfloresta</a:t>
            </a:r>
            <a:endParaRPr lang="en-US" sz="2000">
              <a:solidFill>
                <a:srgbClr val="009900"/>
              </a:solidFill>
              <a:latin typeface="Humnst777 BT" pitchFamily="32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6397625" y="4395788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D4"/>
                </a:solidFill>
                <a:latin typeface="Humnst777 BT" pitchFamily="32" charset="0"/>
              </a:rPr>
              <a:t>espaço</a:t>
            </a:r>
            <a:endParaRPr lang="en-US" sz="2000">
              <a:solidFill>
                <a:srgbClr val="0000D4"/>
              </a:solidFill>
              <a:latin typeface="Humnst777 BT" pitchFamily="32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6389688" y="4652963"/>
            <a:ext cx="164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000">
                <a:solidFill>
                  <a:srgbClr val="FF0000"/>
                </a:solidFill>
                <a:latin typeface="Humnst777 BT" pitchFamily="32" charset="0"/>
              </a:rPr>
              <a:t> uso do solo</a:t>
            </a:r>
          </a:p>
          <a:p>
            <a:pPr eaLnBrk="0" hangingPunct="0">
              <a:buFontTx/>
              <a:buChar char="•"/>
            </a:pPr>
            <a:r>
              <a:rPr lang="pt-BR" sz="2000">
                <a:solidFill>
                  <a:srgbClr val="FF0000"/>
                </a:solidFill>
                <a:latin typeface="Humnst777 BT" pitchFamily="32" charset="0"/>
              </a:rPr>
              <a:t> tipo de solo</a:t>
            </a:r>
            <a:endParaRPr lang="en-US" sz="2000">
              <a:solidFill>
                <a:srgbClr val="FF0000"/>
              </a:solidFill>
              <a:latin typeface="Humnst777 BT" pitchFamily="32" charset="0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5114925" y="2498725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>
                <a:latin typeface="Humnst777 BT" pitchFamily="32" charset="0"/>
              </a:rPr>
              <a:t>Modelo de Desflorestamento </a:t>
            </a:r>
            <a:endParaRPr lang="en-US" sz="2000" b="1">
              <a:latin typeface="Humnst777 BT" pitchFamily="32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208088" y="3733800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D4"/>
                </a:solidFill>
                <a:latin typeface="Humnst777 BT" pitchFamily="32" charset="0"/>
              </a:rPr>
              <a:t>fazendeiro</a:t>
            </a:r>
            <a:endParaRPr lang="en-US" sz="2000">
              <a:solidFill>
                <a:srgbClr val="0000D4"/>
              </a:solidFill>
              <a:latin typeface="Humnst777 BT" pitchFamily="32" charset="0"/>
            </a:endParaRP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1190625" y="4022725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000">
                <a:solidFill>
                  <a:srgbClr val="FF0000"/>
                </a:solidFill>
                <a:latin typeface="Humnst777 BT" pitchFamily="32" charset="0"/>
              </a:rPr>
              <a:t> renda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1117600" y="2835275"/>
            <a:ext cx="7489825" cy="2879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2900"/>
            <a:ext cx="8229600" cy="7239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O que é um modelo dinâmico</a:t>
            </a:r>
            <a:br>
              <a:rPr lang="en-US"/>
            </a:br>
            <a:r>
              <a:rPr lang="en-US"/>
              <a:t> espacialmente-explicito?</a:t>
            </a:r>
            <a:endParaRPr lang="en-US" sz="14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022850"/>
            <a:ext cx="8218488" cy="17589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tabLst>
                <a:tab pos="766763" algn="l"/>
              </a:tabLst>
            </a:pPr>
            <a:r>
              <a:rPr lang="en-US" sz="1800" b="1"/>
              <a:t> Fenômentos dinamicamente mudam as condições de locais especificos do espaço (ambiente).</a:t>
            </a:r>
          </a:p>
          <a:p>
            <a:pPr marL="0" indent="0" algn="just">
              <a:lnSpc>
                <a:spcPct val="90000"/>
              </a:lnSpc>
              <a:tabLst>
                <a:tab pos="766763" algn="l"/>
              </a:tabLst>
            </a:pPr>
            <a:endParaRPr lang="en-US" sz="1800" b="1"/>
          </a:p>
          <a:p>
            <a:pPr marL="0" indent="0" algn="just">
              <a:lnSpc>
                <a:spcPct val="90000"/>
              </a:lnSpc>
              <a:tabLst>
                <a:tab pos="766763" algn="l"/>
              </a:tabLst>
            </a:pPr>
            <a:r>
              <a:rPr lang="en-US" sz="1800" b="1"/>
              <a:t>Duas novas questões são importante:</a:t>
            </a:r>
          </a:p>
          <a:p>
            <a:pPr marL="766763" lvl="1" algn="just">
              <a:lnSpc>
                <a:spcPct val="90000"/>
              </a:lnSpc>
              <a:tabLst>
                <a:tab pos="766763" algn="l"/>
              </a:tabLst>
            </a:pPr>
            <a:r>
              <a:rPr lang="en-US" sz="1600"/>
              <a:t>Quando?</a:t>
            </a:r>
          </a:p>
          <a:p>
            <a:pPr marL="766763" lvl="1" algn="just">
              <a:lnSpc>
                <a:spcPct val="90000"/>
              </a:lnSpc>
              <a:tabLst>
                <a:tab pos="766763" algn="l"/>
              </a:tabLst>
            </a:pPr>
            <a:r>
              <a:rPr lang="en-US" sz="1600"/>
              <a:t>Onde?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838200" y="1730375"/>
            <a:ext cx="7553325" cy="3146425"/>
            <a:chOff x="79" y="683"/>
            <a:chExt cx="5602" cy="2650"/>
          </a:xfrm>
        </p:grpSpPr>
        <p:pic>
          <p:nvPicPr>
            <p:cNvPr id="114693" name="Picture 5" descr="Environment Mod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" y="683"/>
              <a:ext cx="5602" cy="2650"/>
            </a:xfrm>
            <a:prstGeom prst="rect">
              <a:avLst/>
            </a:prstGeom>
            <a:noFill/>
          </p:spPr>
        </p:pic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837" y="1359"/>
              <a:ext cx="624" cy="576"/>
              <a:chOff x="2208" y="3216"/>
              <a:chExt cx="624" cy="576"/>
            </a:xfrm>
          </p:grpSpPr>
          <p:sp>
            <p:nvSpPr>
              <p:cNvPr id="114695" name="Oval 7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auto">
              <a:xfrm>
                <a:off x="2502" y="348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697" name="Line 9"/>
              <p:cNvSpPr>
                <a:spLocks noChangeShapeType="1"/>
              </p:cNvSpPr>
              <p:nvPr/>
            </p:nvSpPr>
            <p:spPr bwMode="auto">
              <a:xfrm flipV="1">
                <a:off x="2523" y="3264"/>
                <a:ext cx="0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698" name="Line 10"/>
              <p:cNvSpPr>
                <a:spLocks noChangeShapeType="1"/>
              </p:cNvSpPr>
              <p:nvPr/>
            </p:nvSpPr>
            <p:spPr bwMode="auto">
              <a:xfrm>
                <a:off x="2538" y="3537"/>
                <a:ext cx="135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Taxonomia do</a:t>
            </a:r>
            <a:r>
              <a:rPr lang="en-US" dirty="0" smtClean="0"/>
              <a:t>s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Teorico</a:t>
            </a:r>
            <a:r>
              <a:rPr lang="en-US" sz="1800" dirty="0" smtClean="0"/>
              <a:t>s (Theory-driven models)</a:t>
            </a:r>
          </a:p>
          <a:p>
            <a:pPr lvl="1"/>
            <a:r>
              <a:rPr lang="en-US" sz="1600" dirty="0" err="1" smtClean="0"/>
              <a:t>Existem</a:t>
            </a:r>
            <a:r>
              <a:rPr lang="en-US" sz="1600" dirty="0" smtClean="0"/>
              <a:t> </a:t>
            </a:r>
            <a:r>
              <a:rPr lang="en-US" sz="1600" dirty="0" err="1" smtClean="0"/>
              <a:t>teorias</a:t>
            </a:r>
            <a:r>
              <a:rPr lang="en-US" sz="1600" dirty="0" smtClean="0"/>
              <a:t> </a:t>
            </a:r>
            <a:r>
              <a:rPr lang="en-US" sz="1600" dirty="0" err="1" smtClean="0"/>
              <a:t>bem</a:t>
            </a:r>
            <a:r>
              <a:rPr lang="en-US" sz="1600" dirty="0" smtClean="0"/>
              <a:t> </a:t>
            </a:r>
            <a:r>
              <a:rPr lang="en-US" sz="1600" dirty="0" err="1" smtClean="0"/>
              <a:t>aceitas</a:t>
            </a:r>
            <a:endParaRPr lang="en-US" sz="1600" dirty="0" smtClean="0"/>
          </a:p>
          <a:p>
            <a:pPr lvl="1"/>
            <a:r>
              <a:rPr lang="en-US" sz="1600" dirty="0" err="1" smtClean="0"/>
              <a:t>Equações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conhecidas</a:t>
            </a:r>
            <a:endParaRPr lang="en-US" sz="1600" dirty="0" smtClean="0"/>
          </a:p>
          <a:p>
            <a:pPr lvl="1"/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generalizaveis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800" dirty="0" err="1" smtClean="0"/>
              <a:t>Experimentais</a:t>
            </a:r>
            <a:r>
              <a:rPr lang="en-US" sz="1800" dirty="0" smtClean="0"/>
              <a:t> (Data-driven models)</a:t>
            </a:r>
          </a:p>
          <a:p>
            <a:pPr lvl="1"/>
            <a:r>
              <a:rPr lang="pt-BR" sz="1600" dirty="0" smtClean="0"/>
              <a:t>Aplicação de método</a:t>
            </a:r>
            <a:r>
              <a:rPr lang="en-US" sz="1600" dirty="0" smtClean="0"/>
              <a:t>s </a:t>
            </a:r>
            <a:r>
              <a:rPr lang="pt-BR" sz="1600" dirty="0" smtClean="0"/>
              <a:t>inferenciai</a:t>
            </a:r>
            <a:r>
              <a:rPr lang="en-US" sz="1600" dirty="0" smtClean="0"/>
              <a:t>s: </a:t>
            </a:r>
            <a:r>
              <a:rPr lang="en-US" sz="1600" dirty="0" err="1" smtClean="0"/>
              <a:t>regressões</a:t>
            </a:r>
            <a:r>
              <a:rPr lang="en-US" sz="1600" dirty="0" smtClean="0"/>
              <a:t> </a:t>
            </a:r>
            <a:r>
              <a:rPr lang="en-US" sz="1600" dirty="0" err="1" smtClean="0"/>
              <a:t>estatísticas</a:t>
            </a:r>
            <a:r>
              <a:rPr lang="en-US" sz="1600" dirty="0" smtClean="0"/>
              <a:t>, </a:t>
            </a:r>
            <a:r>
              <a:rPr lang="en-US" sz="1600" dirty="0" err="1" smtClean="0"/>
              <a:t>redes</a:t>
            </a:r>
            <a:r>
              <a:rPr lang="en-US" sz="1600" dirty="0" smtClean="0"/>
              <a:t> </a:t>
            </a:r>
            <a:r>
              <a:rPr lang="en-US" sz="1600" dirty="0" err="1" smtClean="0"/>
              <a:t>neurais</a:t>
            </a:r>
            <a:r>
              <a:rPr lang="en-US" sz="1600" dirty="0" smtClean="0"/>
              <a:t>, </a:t>
            </a:r>
            <a:r>
              <a:rPr lang="en-US" sz="1600" dirty="0" err="1" smtClean="0"/>
              <a:t>regras</a:t>
            </a:r>
            <a:r>
              <a:rPr lang="en-US" sz="1600" dirty="0" smtClean="0"/>
              <a:t> </a:t>
            </a:r>
            <a:r>
              <a:rPr lang="en-US" sz="1600" dirty="0" err="1" smtClean="0"/>
              <a:t>associativas</a:t>
            </a:r>
            <a:r>
              <a:rPr lang="en-US" sz="1600" dirty="0" smtClean="0"/>
              <a:t>, etc.</a:t>
            </a:r>
          </a:p>
          <a:p>
            <a:pPr lvl="1"/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representam</a:t>
            </a:r>
            <a:r>
              <a:rPr lang="en-US" sz="1600" dirty="0" smtClean="0"/>
              <a:t> </a:t>
            </a:r>
            <a:r>
              <a:rPr lang="en-US" sz="1600" dirty="0" err="1" smtClean="0"/>
              <a:t>relações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causa-efeito</a:t>
            </a:r>
            <a:endParaRPr lang="en-US" sz="1600" dirty="0" smtClean="0"/>
          </a:p>
          <a:p>
            <a:pPr lvl="1"/>
            <a:r>
              <a:rPr lang="pt-BR" sz="1600" dirty="0" smtClean="0"/>
              <a:t>Ba</a:t>
            </a:r>
            <a:r>
              <a:rPr lang="en-US" sz="1600" dirty="0" err="1" smtClean="0"/>
              <a:t>seiam</a:t>
            </a:r>
            <a:r>
              <a:rPr lang="en-US" sz="1600" dirty="0" smtClean="0"/>
              <a:t>-se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hipótese</a:t>
            </a:r>
            <a:r>
              <a:rPr lang="en-US" sz="1600" dirty="0" smtClean="0"/>
              <a:t> de </a:t>
            </a:r>
            <a:r>
              <a:rPr lang="en-US" sz="1600" dirty="0" err="1" smtClean="0"/>
              <a:t>que</a:t>
            </a:r>
            <a:r>
              <a:rPr lang="en-US" sz="1600" dirty="0" smtClean="0"/>
              <a:t> 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é </a:t>
            </a:r>
            <a:r>
              <a:rPr lang="en-US" sz="1600" dirty="0" err="1" smtClean="0"/>
              <a:t>estacionário</a:t>
            </a:r>
            <a:r>
              <a:rPr lang="en-US" sz="1600" dirty="0" smtClean="0"/>
              <a:t>.</a:t>
            </a:r>
          </a:p>
          <a:p>
            <a:pPr lvl="1"/>
            <a:endParaRPr lang="en-US" sz="1600" dirty="0" smtClean="0"/>
          </a:p>
          <a:p>
            <a:r>
              <a:rPr lang="en-US" sz="1800" dirty="0" err="1" smtClean="0"/>
              <a:t>Emergentes</a:t>
            </a:r>
            <a:endParaRPr lang="en-US" sz="1800" dirty="0" smtClean="0"/>
          </a:p>
          <a:p>
            <a:pPr lvl="1"/>
            <a:r>
              <a:rPr lang="en-US" sz="1600" dirty="0" err="1" smtClean="0"/>
              <a:t>Padrões</a:t>
            </a:r>
            <a:r>
              <a:rPr lang="en-US" sz="1600" dirty="0" smtClean="0"/>
              <a:t> </a:t>
            </a:r>
            <a:r>
              <a:rPr lang="en-US" sz="1600" dirty="0" err="1" smtClean="0"/>
              <a:t>globais</a:t>
            </a:r>
            <a:r>
              <a:rPr lang="en-US" sz="1600" dirty="0" smtClean="0"/>
              <a:t> </a:t>
            </a:r>
            <a:r>
              <a:rPr lang="en-US" sz="1600" dirty="0" err="1" smtClean="0"/>
              <a:t>surgem</a:t>
            </a:r>
            <a:r>
              <a:rPr lang="en-US" sz="1600" dirty="0" smtClean="0"/>
              <a:t> a </a:t>
            </a:r>
            <a:r>
              <a:rPr lang="en-US" sz="1600" dirty="0" err="1" smtClean="0"/>
              <a:t>partir</a:t>
            </a:r>
            <a:r>
              <a:rPr lang="en-US" sz="1600" dirty="0" smtClean="0"/>
              <a:t> de </a:t>
            </a:r>
            <a:r>
              <a:rPr lang="en-US" sz="1600" dirty="0" err="1" smtClean="0"/>
              <a:t>regras</a:t>
            </a:r>
            <a:r>
              <a:rPr lang="en-US" sz="1600" dirty="0" smtClean="0"/>
              <a:t> </a:t>
            </a:r>
            <a:r>
              <a:rPr lang="en-US" sz="1600" dirty="0" err="1" smtClean="0"/>
              <a:t>locais</a:t>
            </a:r>
            <a:r>
              <a:rPr lang="en-US" sz="1600" dirty="0" smtClean="0"/>
              <a:t> e </a:t>
            </a:r>
            <a:r>
              <a:rPr lang="en-US" sz="1600" dirty="0" err="1" smtClean="0"/>
              <a:t>autonomas</a:t>
            </a:r>
            <a:endParaRPr lang="en-US" sz="1600" dirty="0" smtClean="0"/>
          </a:p>
          <a:p>
            <a:pPr lvl="1"/>
            <a:r>
              <a:rPr lang="en-US" sz="1600" dirty="0" err="1" smtClean="0"/>
              <a:t>Exemplos</a:t>
            </a:r>
            <a:r>
              <a:rPr lang="en-US" sz="1600" dirty="0" smtClean="0"/>
              <a:t>: </a:t>
            </a:r>
            <a:r>
              <a:rPr lang="en-US" sz="1600" dirty="0" err="1" smtClean="0"/>
              <a:t>autômatos</a:t>
            </a:r>
            <a:r>
              <a:rPr lang="en-US" sz="1600" dirty="0" smtClean="0"/>
              <a:t> </a:t>
            </a:r>
            <a:r>
              <a:rPr lang="en-US" sz="1600" dirty="0" err="1" smtClean="0"/>
              <a:t>celulares</a:t>
            </a:r>
            <a:r>
              <a:rPr lang="en-US" sz="1600" dirty="0" smtClean="0"/>
              <a:t>, multi-</a:t>
            </a:r>
            <a:r>
              <a:rPr lang="en-US" sz="1600" dirty="0" err="1" smtClean="0"/>
              <a:t>agentes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800" dirty="0" err="1" smtClean="0"/>
              <a:t>Hibridos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75488" cy="571500"/>
          </a:xfrm>
        </p:spPr>
        <p:txBody>
          <a:bodyPr/>
          <a:lstStyle/>
          <a:p>
            <a:r>
              <a:rPr lang="pt-BR" dirty="0"/>
              <a:t>Modelos precisam ser </a:t>
            </a:r>
            <a:r>
              <a:rPr lang="pt-BR" dirty="0" smtClean="0"/>
              <a:t>Calibrados </a:t>
            </a:r>
            <a:r>
              <a:rPr lang="pt-BR" dirty="0"/>
              <a:t>e Validados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1000" y="1524000"/>
            <a:ext cx="8456613" cy="5335588"/>
            <a:chOff x="381000" y="1524000"/>
            <a:chExt cx="8456613" cy="5335588"/>
          </a:xfrm>
        </p:grpSpPr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5924550" cy="398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000000"/>
                  </a:solidFill>
                  <a:cs typeface="Arial Unicode MS" charset="0"/>
                </a:rPr>
                <a:t>                    </a:t>
              </a: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2895600"/>
              <a:ext cx="1828800" cy="17795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0" y="2286000"/>
              <a:ext cx="1905000" cy="1797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1676400" cy="688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57200">
                <a:spcBef>
                  <a:spcPts val="2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i="1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t</a:t>
              </a:r>
              <a:r>
                <a:rPr lang="en-GB" sz="2400" b="1" i="1" baseline="-25000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p</a:t>
              </a:r>
              <a:r>
                <a:rPr lang="en-GB" sz="2400" b="1" i="1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 - 20</a:t>
              </a:r>
              <a:r>
                <a:rPr lang="en-GB" sz="3800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 </a:t>
              </a: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981200"/>
              <a:ext cx="1828800" cy="1828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2719388" y="4495800"/>
              <a:ext cx="914400" cy="511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i="1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t</a:t>
              </a:r>
              <a:r>
                <a:rPr lang="en-GB" sz="2400" b="1" i="1" baseline="-25000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p</a:t>
              </a:r>
              <a:r>
                <a:rPr lang="en-GB" sz="2400" b="1" i="1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 - 10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979988" y="4953000"/>
              <a:ext cx="355600" cy="511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b="1" i="1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t</a:t>
              </a:r>
              <a:r>
                <a:rPr lang="en-GB" sz="2400" b="1" i="1" baseline="-25000">
                  <a:solidFill>
                    <a:srgbClr val="000000"/>
                  </a:solidFill>
                  <a:latin typeface="Times New Roman" pitchFamily="18" charset="0"/>
                  <a:cs typeface="Arial Unicode MS" charset="0"/>
                </a:rPr>
                <a:t>p</a:t>
              </a:r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1219201" y="5181600"/>
              <a:ext cx="3581401" cy="1341438"/>
              <a:chOff x="768" y="3264"/>
              <a:chExt cx="2256" cy="845"/>
            </a:xfrm>
          </p:grpSpPr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2487" y="3863"/>
                <a:ext cx="154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cs typeface="Arial Unicode MS" charset="0"/>
                  </a:rPr>
                  <a:t> </a:t>
                </a:r>
              </a:p>
            </p:txBody>
          </p:sp>
          <p:sp>
            <p:nvSpPr>
              <p:cNvPr id="51" name="AutoShape 11"/>
              <p:cNvSpPr>
                <a:spLocks noChangeArrowheads="1"/>
              </p:cNvSpPr>
              <p:nvPr/>
            </p:nvSpPr>
            <p:spPr bwMode="auto">
              <a:xfrm>
                <a:off x="960" y="3264"/>
                <a:ext cx="720" cy="336"/>
              </a:xfrm>
              <a:prstGeom prst="curvedUpArrow">
                <a:avLst>
                  <a:gd name="adj1" fmla="val 41667"/>
                  <a:gd name="adj2" fmla="val 85317"/>
                  <a:gd name="adj3" fmla="val 66667"/>
                </a:avLst>
              </a:pr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2" name="AutoShape 12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720" cy="336"/>
              </a:xfrm>
              <a:prstGeom prst="curvedUpArrow">
                <a:avLst>
                  <a:gd name="adj1" fmla="val 41667"/>
                  <a:gd name="adj2" fmla="val 85317"/>
                  <a:gd name="adj3" fmla="val 66667"/>
                </a:avLst>
              </a:pr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768" y="3840"/>
                <a:ext cx="960" cy="2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defTabSz="457200">
                  <a:spcBef>
                    <a:spcPts val="1063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700" i="1">
                    <a:solidFill>
                      <a:srgbClr val="000000"/>
                    </a:solidFill>
                    <a:cs typeface="Arial Unicode MS" charset="0"/>
                  </a:rPr>
                  <a:t>Calibração</a:t>
                </a:r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2064" y="3888"/>
                <a:ext cx="960" cy="2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defTabSz="457200">
                  <a:spcBef>
                    <a:spcPts val="1063"/>
                  </a:spcBef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700" i="1">
                    <a:solidFill>
                      <a:srgbClr val="000000"/>
                    </a:solidFill>
                    <a:cs typeface="Arial Unicode MS" charset="0"/>
                  </a:rPr>
                  <a:t>Validação</a:t>
                </a:r>
              </a:p>
            </p:txBody>
          </p:sp>
        </p:grp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1447800" y="1524000"/>
              <a:ext cx="1066800" cy="457200"/>
            </a:xfrm>
            <a:prstGeom prst="curvedDownArrow">
              <a:avLst>
                <a:gd name="adj1" fmla="val 45370"/>
                <a:gd name="adj2" fmla="val 92901"/>
                <a:gd name="adj3" fmla="val 33333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2" name="Group 16"/>
            <p:cNvGrpSpPr>
              <a:grpSpLocks/>
            </p:cNvGrpSpPr>
            <p:nvPr/>
          </p:nvGrpSpPr>
          <p:grpSpPr bwMode="auto">
            <a:xfrm>
              <a:off x="5867399" y="1981200"/>
              <a:ext cx="2971800" cy="4549775"/>
              <a:chOff x="3696" y="1248"/>
              <a:chExt cx="1872" cy="2866"/>
            </a:xfrm>
          </p:grpSpPr>
          <p:pic>
            <p:nvPicPr>
              <p:cNvPr id="46" name="Picture 1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28" y="2400"/>
                <a:ext cx="1440" cy="12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4571" y="3792"/>
                <a:ext cx="621" cy="3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="1" i="1">
                    <a:solidFill>
                      <a:srgbClr val="000000"/>
                    </a:solidFill>
                    <a:latin typeface="Times New Roman" pitchFamily="18" charset="0"/>
                    <a:cs typeface="Arial Unicode MS" charset="0"/>
                  </a:rPr>
                  <a:t>t</a:t>
                </a:r>
                <a:r>
                  <a:rPr lang="en-GB" sz="2400" b="1" i="1" baseline="-25000">
                    <a:solidFill>
                      <a:srgbClr val="000000"/>
                    </a:solidFill>
                    <a:latin typeface="Times New Roman" pitchFamily="18" charset="0"/>
                    <a:cs typeface="Arial Unicode MS" charset="0"/>
                  </a:rPr>
                  <a:t>p</a:t>
                </a:r>
                <a:r>
                  <a:rPr lang="en-GB" sz="2400" b="1" i="1">
                    <a:solidFill>
                      <a:srgbClr val="000000"/>
                    </a:solidFill>
                    <a:latin typeface="Times New Roman" pitchFamily="18" charset="0"/>
                    <a:cs typeface="Arial Unicode MS" charset="0"/>
                  </a:rPr>
                  <a:t> + 10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4272" y="2016"/>
                <a:ext cx="1104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defTabSz="457200">
                  <a:spcBef>
                    <a:spcPts val="12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0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 Unicode MS" charset="0"/>
                  </a:rPr>
                  <a:t>Predição</a:t>
                </a:r>
              </a:p>
            </p:txBody>
          </p:sp>
          <p:sp>
            <p:nvSpPr>
              <p:cNvPr id="49" name="AutoShape 20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200" cy="528"/>
              </a:xfrm>
              <a:prstGeom prst="curvedDownArrow">
                <a:avLst>
                  <a:gd name="adj1" fmla="val 44192"/>
                  <a:gd name="adj2" fmla="val 90488"/>
                  <a:gd name="adj3" fmla="val 33333"/>
                </a:avLst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>
              <a:off x="3581400" y="1676400"/>
              <a:ext cx="1295400" cy="609600"/>
            </a:xfrm>
            <a:prstGeom prst="curvedDownArrow">
              <a:avLst>
                <a:gd name="adj1" fmla="val 41319"/>
                <a:gd name="adj2" fmla="val 84606"/>
                <a:gd name="adj3" fmla="val 33333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auto">
            <a:xfrm>
              <a:off x="1447800" y="1524000"/>
              <a:ext cx="1066800" cy="457200"/>
            </a:xfrm>
            <a:prstGeom prst="curvedDownArrow">
              <a:avLst>
                <a:gd name="adj1" fmla="val 45370"/>
                <a:gd name="adj2" fmla="val 92901"/>
                <a:gd name="adj3" fmla="val 33333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609600" y="6521450"/>
              <a:ext cx="2971800" cy="338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ZapfHumnst BT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  <a:latin typeface="ZapfHumnst BT" pitchFamily="34" charset="0"/>
                  <a:cs typeface="Arial Unicode MS" charset="0"/>
                </a:rPr>
                <a:t>Fonte: Cláudia Almeida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381000"/>
            <a:ext cx="7075487" cy="862013"/>
          </a:xfrm>
        </p:spPr>
        <p:txBody>
          <a:bodyPr/>
          <a:lstStyle/>
          <a:p>
            <a:r>
              <a:rPr lang="en-US"/>
              <a:t>Processo Cíclico de Modelagem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091488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Conteúdo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r>
              <a:rPr lang="en-US" dirty="0"/>
              <a:t> à </a:t>
            </a:r>
            <a:r>
              <a:rPr lang="en-US" dirty="0" err="1"/>
              <a:t>modelagem</a:t>
            </a:r>
            <a:endParaRPr lang="en-US" dirty="0"/>
          </a:p>
          <a:p>
            <a:r>
              <a:rPr lang="en-US" dirty="0" err="1"/>
              <a:t>Disponibilidade</a:t>
            </a:r>
            <a:r>
              <a:rPr lang="en-US" dirty="0"/>
              <a:t> de dados</a:t>
            </a:r>
          </a:p>
          <a:p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: </a:t>
            </a:r>
            <a:r>
              <a:rPr lang="en-US" dirty="0" err="1" smtClean="0"/>
              <a:t>escale</a:t>
            </a:r>
            <a:r>
              <a:rPr lang="en-US" dirty="0" smtClean="0"/>
              <a:t> tempo e </a:t>
            </a:r>
            <a:r>
              <a:rPr lang="en-US" dirty="0" err="1" smtClean="0"/>
              <a:t>comportamento</a:t>
            </a:r>
            <a:endParaRPr lang="en-US" dirty="0" smtClean="0"/>
          </a:p>
          <a:p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: </a:t>
            </a:r>
            <a:r>
              <a:rPr lang="en-US" dirty="0" err="1" smtClean="0"/>
              <a:t>exemplos</a:t>
            </a:r>
            <a:r>
              <a:rPr lang="en-US" dirty="0" smtClean="0"/>
              <a:t> &amp; 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caso</a:t>
            </a:r>
            <a:endParaRPr lang="en-US" dirty="0" smtClean="0"/>
          </a:p>
          <a:p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científicos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1046163" y="4011613"/>
            <a:ext cx="764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371600"/>
          </a:xfrm>
        </p:spPr>
        <p:txBody>
          <a:bodyPr/>
          <a:lstStyle/>
          <a:p>
            <a:r>
              <a:rPr lang="pt-BR" sz="2400"/>
              <a:t>Modelagem como processo de transformação: dados/informação/conhecimento/tecnologia</a:t>
            </a:r>
            <a:endParaRPr lang="en-US" sz="24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038600" y="2076450"/>
            <a:ext cx="18700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especificações formais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124325" y="2457450"/>
            <a:ext cx="17002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descrição detalhada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340225" y="2851150"/>
            <a:ext cx="124618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conceito claro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92625" y="3244850"/>
            <a:ext cx="9588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idéia vaga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983038" y="4540250"/>
            <a:ext cx="19891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primeiro ‘chute’ rápido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114800" y="4933950"/>
            <a:ext cx="17319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protótipo do modelo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78275" y="5327650"/>
            <a:ext cx="20050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modelo pronto para uso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505200" y="5721350"/>
            <a:ext cx="29559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latin typeface="Times New Roman" pitchFamily="18" charset="0"/>
              </a:rPr>
              <a:t>modelo final pronto para publicaçào</a:t>
            </a:r>
            <a:endParaRPr lang="en-US" sz="1400" b="1">
              <a:latin typeface="Times New Roman" pitchFamily="18" charset="0"/>
            </a:endParaRPr>
          </a:p>
        </p:txBody>
      </p:sp>
      <p:cxnSp>
        <p:nvCxnSpPr>
          <p:cNvPr id="48140" name="AutoShape 12"/>
          <p:cNvCxnSpPr>
            <a:cxnSpLocks noChangeShapeType="1"/>
            <a:stCxn id="48138" idx="1"/>
            <a:endCxn id="48132" idx="1"/>
          </p:cNvCxnSpPr>
          <p:nvPr/>
        </p:nvCxnSpPr>
        <p:spPr bwMode="auto">
          <a:xfrm rot="10800000" flipH="1">
            <a:off x="3978275" y="2233613"/>
            <a:ext cx="60325" cy="3251200"/>
          </a:xfrm>
          <a:prstGeom prst="curvedConnector3">
            <a:avLst>
              <a:gd name="adj1" fmla="val -3765792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1" name="AutoShape 13"/>
          <p:cNvCxnSpPr>
            <a:cxnSpLocks noChangeShapeType="1"/>
            <a:stCxn id="48137" idx="1"/>
            <a:endCxn id="48133" idx="1"/>
          </p:cNvCxnSpPr>
          <p:nvPr/>
        </p:nvCxnSpPr>
        <p:spPr bwMode="auto">
          <a:xfrm rot="10800000" flipH="1">
            <a:off x="4114800" y="2614613"/>
            <a:ext cx="9525" cy="2476500"/>
          </a:xfrm>
          <a:prstGeom prst="curvedConnector3">
            <a:avLst>
              <a:gd name="adj1" fmla="val -18683338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2" name="AutoShape 14"/>
          <p:cNvCxnSpPr>
            <a:cxnSpLocks noChangeShapeType="1"/>
            <a:stCxn id="48136" idx="1"/>
            <a:endCxn id="48134" idx="1"/>
          </p:cNvCxnSpPr>
          <p:nvPr/>
        </p:nvCxnSpPr>
        <p:spPr bwMode="auto">
          <a:xfrm rot="10800000" flipH="1">
            <a:off x="3983038" y="3008313"/>
            <a:ext cx="357187" cy="1689100"/>
          </a:xfrm>
          <a:prstGeom prst="curvedConnector3">
            <a:avLst>
              <a:gd name="adj1" fmla="val -290671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343025" y="3792538"/>
            <a:ext cx="2355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>
                <a:latin typeface="Times New Roman" pitchFamily="18" charset="0"/>
              </a:rPr>
              <a:t>experimento, </a:t>
            </a:r>
            <a:r>
              <a:rPr lang="pt-BR" sz="1800" b="1" i="1">
                <a:latin typeface="Times New Roman" pitchFamily="18" charset="0"/>
              </a:rPr>
              <a:t>feedback</a:t>
            </a:r>
            <a:endParaRPr lang="en-US" sz="1800" b="1" i="1">
              <a:latin typeface="Times New Roman" pitchFamily="18" charset="0"/>
            </a:endParaRPr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4052888" y="3365500"/>
            <a:ext cx="88900" cy="889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48145" name="AutoShape 17"/>
          <p:cNvCxnSpPr>
            <a:cxnSpLocks noChangeShapeType="1"/>
            <a:stCxn id="48144" idx="6"/>
            <a:endCxn id="48135" idx="1"/>
          </p:cNvCxnSpPr>
          <p:nvPr/>
        </p:nvCxnSpPr>
        <p:spPr bwMode="auto">
          <a:xfrm flipV="1">
            <a:off x="4141788" y="3402013"/>
            <a:ext cx="350837" cy="7937"/>
          </a:xfrm>
          <a:prstGeom prst="curvedConnector3">
            <a:avLst>
              <a:gd name="adj1" fmla="val 49773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6" name="AutoShape 18"/>
          <p:cNvCxnSpPr>
            <a:cxnSpLocks noChangeShapeType="1"/>
            <a:stCxn id="48135" idx="3"/>
            <a:endCxn id="48136" idx="3"/>
          </p:cNvCxnSpPr>
          <p:nvPr/>
        </p:nvCxnSpPr>
        <p:spPr bwMode="auto">
          <a:xfrm>
            <a:off x="5451475" y="3402013"/>
            <a:ext cx="520700" cy="1295400"/>
          </a:xfrm>
          <a:prstGeom prst="curvedConnector3">
            <a:avLst>
              <a:gd name="adj1" fmla="val 245731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7" name="AutoShape 19"/>
          <p:cNvCxnSpPr>
            <a:cxnSpLocks noChangeShapeType="1"/>
            <a:stCxn id="48134" idx="3"/>
            <a:endCxn id="48137" idx="3"/>
          </p:cNvCxnSpPr>
          <p:nvPr/>
        </p:nvCxnSpPr>
        <p:spPr bwMode="auto">
          <a:xfrm>
            <a:off x="5586413" y="3008313"/>
            <a:ext cx="260350" cy="2082800"/>
          </a:xfrm>
          <a:prstGeom prst="curvedConnector3">
            <a:avLst>
              <a:gd name="adj1" fmla="val 671343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8" name="AutoShape 20"/>
          <p:cNvCxnSpPr>
            <a:cxnSpLocks noChangeShapeType="1"/>
            <a:stCxn id="48133" idx="3"/>
            <a:endCxn id="48138" idx="3"/>
          </p:cNvCxnSpPr>
          <p:nvPr/>
        </p:nvCxnSpPr>
        <p:spPr bwMode="auto">
          <a:xfrm>
            <a:off x="5824538" y="2614613"/>
            <a:ext cx="158750" cy="2870200"/>
          </a:xfrm>
          <a:prstGeom prst="curvedConnector3">
            <a:avLst>
              <a:gd name="adj1" fmla="val 1271000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cxnSp>
        <p:nvCxnSpPr>
          <p:cNvPr id="48149" name="AutoShape 21"/>
          <p:cNvCxnSpPr>
            <a:cxnSpLocks noChangeShapeType="1"/>
            <a:stCxn id="48132" idx="3"/>
            <a:endCxn id="48139" idx="3"/>
          </p:cNvCxnSpPr>
          <p:nvPr/>
        </p:nvCxnSpPr>
        <p:spPr bwMode="auto">
          <a:xfrm>
            <a:off x="5908675" y="2233613"/>
            <a:ext cx="552450" cy="3644900"/>
          </a:xfrm>
          <a:prstGeom prst="curvedConnector3">
            <a:avLst>
              <a:gd name="adj1" fmla="val 453162"/>
            </a:avLst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ffectLst/>
        </p:spPr>
      </p:cxn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580188" y="3787775"/>
            <a:ext cx="19637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1800" b="1">
                <a:latin typeface="Times New Roman" pitchFamily="18" charset="0"/>
              </a:rPr>
              <a:t>revisão do modelo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>
            <a:off x="979488" y="4121150"/>
            <a:ext cx="661987" cy="2570163"/>
          </a:xfrm>
          <a:prstGeom prst="downArrow">
            <a:avLst>
              <a:gd name="adj1" fmla="val 50000"/>
              <a:gd name="adj2" fmla="val 97062"/>
            </a:avLst>
          </a:prstGeom>
          <a:solidFill>
            <a:srgbClr val="FFFF8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200">
                <a:latin typeface="Times New Roman" pitchFamily="18" charset="0"/>
              </a:rPr>
              <a:t>t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e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c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n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o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l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o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g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i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a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996950" y="1219200"/>
            <a:ext cx="661988" cy="2625725"/>
          </a:xfrm>
          <a:prstGeom prst="upArrow">
            <a:avLst>
              <a:gd name="adj1" fmla="val 50000"/>
              <a:gd name="adj2" fmla="val 99161"/>
            </a:avLst>
          </a:prstGeom>
          <a:solidFill>
            <a:srgbClr val="FFFF8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200">
                <a:latin typeface="Times New Roman" pitchFamily="18" charset="0"/>
              </a:rPr>
              <a:t>c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o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n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h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e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c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i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m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e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n</a:t>
            </a:r>
          </a:p>
          <a:p>
            <a:pPr algn="ctr" eaLnBrk="0" hangingPunct="0"/>
            <a:r>
              <a:rPr lang="pt-BR" sz="1200">
                <a:latin typeface="Times New Roman" pitchFamily="18" charset="0"/>
              </a:rPr>
              <a:t>t</a:t>
            </a:r>
            <a:br>
              <a:rPr lang="pt-BR" sz="1200">
                <a:latin typeface="Times New Roman" pitchFamily="18" charset="0"/>
              </a:rPr>
            </a:br>
            <a:r>
              <a:rPr lang="pt-BR" sz="1200">
                <a:latin typeface="Times New Roman" pitchFamily="18" charset="0"/>
              </a:rPr>
              <a:t>o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1947863" y="6370638"/>
            <a:ext cx="597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chemeClr val="tx2"/>
                </a:solidFill>
                <a:latin typeface="Times New Roman" pitchFamily="18" charset="0"/>
              </a:rPr>
              <a:t>processo cíclico e incremental de modelagem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304800"/>
            <a:ext cx="7359650" cy="1181100"/>
          </a:xfrm>
        </p:spPr>
        <p:txBody>
          <a:bodyPr/>
          <a:lstStyle/>
          <a:p>
            <a:r>
              <a:rPr lang="pt-BR" sz="2400"/>
              <a:t>Limites do Conhecimento Científico e Modelos Atuais</a:t>
            </a:r>
            <a:endParaRPr lang="en-US" sz="240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781800" y="6400800"/>
            <a:ext cx="2255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latin typeface="Tahoma" charset="0"/>
              </a:rPr>
              <a:t>source: John Barrow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828800" y="15240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828800" y="5638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322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Complexity of the phenomenon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 flipV="1">
            <a:off x="1447800" y="1220788"/>
            <a:ext cx="428625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b">
            <a:spAutoFit/>
          </a:bodyPr>
          <a:lstStyle/>
          <a:p>
            <a:r>
              <a:rPr lang="en-US" b="1"/>
              <a:t>Uncertainty on basic equations</a:t>
            </a:r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>
            <a:off x="2438400" y="1676400"/>
            <a:ext cx="5549900" cy="30099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88" y="384"/>
              </a:cxn>
              <a:cxn ang="0">
                <a:pos x="568" y="912"/>
              </a:cxn>
              <a:cxn ang="0">
                <a:pos x="952" y="1248"/>
              </a:cxn>
              <a:cxn ang="0">
                <a:pos x="1816" y="1728"/>
              </a:cxn>
              <a:cxn ang="0">
                <a:pos x="3304" y="1872"/>
              </a:cxn>
              <a:cxn ang="0">
                <a:pos x="3544" y="1872"/>
              </a:cxn>
            </a:cxnLst>
            <a:rect l="0" t="0" r="r" b="b"/>
            <a:pathLst>
              <a:path w="3592" h="1896">
                <a:moveTo>
                  <a:pt x="40" y="0"/>
                </a:moveTo>
                <a:cubicBezTo>
                  <a:pt x="20" y="116"/>
                  <a:pt x="0" y="232"/>
                  <a:pt x="88" y="384"/>
                </a:cubicBezTo>
                <a:cubicBezTo>
                  <a:pt x="176" y="536"/>
                  <a:pt x="424" y="768"/>
                  <a:pt x="568" y="912"/>
                </a:cubicBezTo>
                <a:cubicBezTo>
                  <a:pt x="712" y="1056"/>
                  <a:pt x="744" y="1112"/>
                  <a:pt x="952" y="1248"/>
                </a:cubicBezTo>
                <a:cubicBezTo>
                  <a:pt x="1160" y="1384"/>
                  <a:pt x="1424" y="1624"/>
                  <a:pt x="1816" y="1728"/>
                </a:cubicBezTo>
                <a:cubicBezTo>
                  <a:pt x="2208" y="1832"/>
                  <a:pt x="3016" y="1848"/>
                  <a:pt x="3304" y="1872"/>
                </a:cubicBezTo>
                <a:cubicBezTo>
                  <a:pt x="3592" y="1896"/>
                  <a:pt x="3568" y="1884"/>
                  <a:pt x="3544" y="18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733800" y="5129213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Solar System Dynamics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705600" y="4976813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Meteorology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438400" y="4138613"/>
            <a:ext cx="1085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Chemical</a:t>
            </a:r>
          </a:p>
          <a:p>
            <a:r>
              <a:rPr lang="en-US"/>
              <a:t>Reactions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733800" y="4138613"/>
            <a:ext cx="1006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Applied</a:t>
            </a:r>
          </a:p>
          <a:p>
            <a:r>
              <a:rPr lang="en-US"/>
              <a:t>Sciences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286000" y="2919413"/>
            <a:ext cx="882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Particle</a:t>
            </a:r>
          </a:p>
          <a:p>
            <a:r>
              <a:rPr lang="en-US"/>
              <a:t>Physics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981200" y="1928813"/>
            <a:ext cx="1077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Quantum </a:t>
            </a:r>
          </a:p>
          <a:p>
            <a:r>
              <a:rPr lang="en-US"/>
              <a:t>Gravity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343400" y="3071813"/>
            <a:ext cx="963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Living </a:t>
            </a:r>
          </a:p>
          <a:p>
            <a:r>
              <a:rPr lang="en-US"/>
              <a:t>Systems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553200" y="3605213"/>
            <a:ext cx="893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Global</a:t>
            </a:r>
          </a:p>
          <a:p>
            <a:r>
              <a:rPr lang="en-US"/>
              <a:t>Change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486400" y="1776413"/>
            <a:ext cx="2078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Social and Economic</a:t>
            </a:r>
          </a:p>
          <a:p>
            <a:r>
              <a:rPr lang="en-US"/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Ferramentas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Modelagem</a:t>
            </a:r>
            <a:r>
              <a:rPr lang="en-US" sz="2400" dirty="0"/>
              <a:t> </a:t>
            </a:r>
            <a:r>
              <a:rPr lang="en-US" sz="2400" dirty="0" err="1" smtClean="0"/>
              <a:t>Ambiental</a:t>
            </a:r>
            <a:endParaRPr lang="en-US" sz="24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760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Algebra de </a:t>
            </a:r>
            <a:r>
              <a:rPr lang="en-US" sz="2800" b="1" dirty="0" err="1" smtClean="0"/>
              <a:t>Mapas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dirty="0" err="1"/>
              <a:t>PCRaster</a:t>
            </a:r>
            <a:r>
              <a:rPr lang="en-US" dirty="0"/>
              <a:t>, </a:t>
            </a:r>
            <a:r>
              <a:rPr lang="en-US" dirty="0" err="1"/>
              <a:t>Dinâmica</a:t>
            </a:r>
            <a:r>
              <a:rPr lang="en-US" dirty="0"/>
              <a:t>-EGO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Distribuição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espécies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pt-BR" dirty="0"/>
              <a:t>Open Modeler </a:t>
            </a:r>
            <a:endParaRPr lang="pt-BR" dirty="0" smtClean="0"/>
          </a:p>
          <a:p>
            <a:pPr>
              <a:lnSpc>
                <a:spcPct val="80000"/>
              </a:lnSpc>
            </a:pPr>
            <a:endParaRPr lang="pt-BR" dirty="0"/>
          </a:p>
          <a:p>
            <a:pPr lvl="1">
              <a:lnSpc>
                <a:spcPct val="80000"/>
              </a:lnSpc>
            </a:pPr>
            <a:endParaRPr lang="en-US" sz="1200" b="1" dirty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Teoria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Geral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Sistemas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dirty="0" err="1"/>
              <a:t>Vensim</a:t>
            </a:r>
            <a:r>
              <a:rPr lang="en-US" dirty="0"/>
              <a:t>, Smile, Stella, SME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Agentes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pt-BR" dirty="0"/>
              <a:t>NetLogo, Repast, </a:t>
            </a:r>
            <a:r>
              <a:rPr lang="pt-BR" dirty="0" smtClean="0"/>
              <a:t>Swarm, TerraME</a:t>
            </a:r>
          </a:p>
          <a:p>
            <a:pPr marL="342900" lvl="1" indent="-342900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Autômatos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Celulares</a:t>
            </a:r>
            <a:r>
              <a:rPr lang="en-US" sz="2800" dirty="0" smtClean="0"/>
              <a:t>: </a:t>
            </a:r>
            <a:r>
              <a:rPr lang="en-US" dirty="0" err="1"/>
              <a:t>TerraME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Movimento</a:t>
            </a:r>
            <a:r>
              <a:rPr lang="en-US" sz="2800" b="1" dirty="0" smtClean="0"/>
              <a:t> Animal:</a:t>
            </a:r>
            <a:r>
              <a:rPr lang="en-US" sz="2800" dirty="0" smtClean="0"/>
              <a:t> </a:t>
            </a:r>
            <a:r>
              <a:rPr lang="en-US" dirty="0" err="1"/>
              <a:t>AniMov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Disponibilidade de Dados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81534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>
              <a:buClr>
                <a:srgbClr val="003366"/>
              </a:buClr>
              <a:buSzPct val="100000"/>
              <a:buFont typeface="ZapfHumnst B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003366"/>
                </a:solidFill>
                <a:latin typeface="ZapfHumnst BT" pitchFamily="34" charset="0"/>
                <a:ea typeface="Arial Unicode MS" pitchFamily="34" charset="-128"/>
                <a:cs typeface="Arial Unicode MS" pitchFamily="34" charset="-128"/>
              </a:rPr>
              <a:t>EO data: benefits to everyone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9144000" cy="818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756150" y="6400800"/>
            <a:ext cx="4075113" cy="460375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3366"/>
              </a:buClr>
              <a:buSzPct val="100000"/>
              <a:buFont typeface="Humnst777 B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3366"/>
                </a:solidFill>
                <a:latin typeface="Humnst777 BT" pitchFamily="32" charset="0"/>
                <a:ea typeface="Arial Unicode MS" pitchFamily="34" charset="-128"/>
                <a:cs typeface="Arial Unicode MS" pitchFamily="34" charset="-128"/>
              </a:rPr>
              <a:t>CBERS-2 image of Manaus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992938" y="6034088"/>
            <a:ext cx="163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Tahoma" charset="0"/>
              </a:rPr>
              <a:t>fonte: Câmara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676400" y="0"/>
            <a:ext cx="6042025" cy="1066800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57200">
              <a:buClr>
                <a:srgbClr val="003366"/>
              </a:buClr>
              <a:buSzPct val="100000"/>
              <a:buFont typeface="Humnst777 BT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003366"/>
                </a:solidFill>
                <a:latin typeface="Humnst777 BT" pitchFamily="32" charset="0"/>
                <a:ea typeface="Arial Unicode MS" pitchFamily="34" charset="-128"/>
                <a:cs typeface="Arial Unicode MS" pitchFamily="34" charset="-128"/>
              </a:rPr>
              <a:t>Dados de obsevação da Terra </a:t>
            </a:r>
            <a:br>
              <a:rPr lang="en-GB" sz="3200" b="1">
                <a:solidFill>
                  <a:srgbClr val="003366"/>
                </a:solidFill>
                <a:latin typeface="Humnst777 BT" pitchFamily="32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3200" b="1">
                <a:solidFill>
                  <a:srgbClr val="003366"/>
                </a:solidFill>
                <a:latin typeface="Humnst777 BT" pitchFamily="32" charset="0"/>
                <a:ea typeface="Arial Unicode MS" pitchFamily="34" charset="-128"/>
                <a:cs typeface="Arial Unicode MS" pitchFamily="34" charset="-128"/>
              </a:rPr>
              <a:t>para o benefício de todos.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81534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57200">
              <a:buClr>
                <a:srgbClr val="003366"/>
              </a:buClr>
              <a:buSzPct val="100000"/>
              <a:buFont typeface="ZapfHumnst B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003366"/>
                </a:solidFill>
                <a:latin typeface="ZapfHumnst BT" pitchFamily="34" charset="0"/>
                <a:ea typeface="Arial Unicode MS" pitchFamily="34" charset="-128"/>
                <a:cs typeface="Arial Unicode MS" pitchFamily="34" charset="-128"/>
              </a:rPr>
              <a:t>Slides from LANDSAT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0"/>
            <a:ext cx="1403350" cy="460375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Aral Sea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0" y="3500438"/>
            <a:ext cx="1187450" cy="460375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Bolivia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195513" y="6400800"/>
            <a:ext cx="792162" cy="398463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1975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292725" y="6461125"/>
            <a:ext cx="792163" cy="398463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1992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351838" y="6461125"/>
            <a:ext cx="792162" cy="398463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2000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2195513" y="3068638"/>
            <a:ext cx="792162" cy="398462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1973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292725" y="3068638"/>
            <a:ext cx="792163" cy="398462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1987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8351838" y="3068638"/>
            <a:ext cx="792162" cy="398462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2000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7524750" y="0"/>
            <a:ext cx="1619250" cy="338138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source: USGS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6553200" y="6400800"/>
            <a:ext cx="163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Tahoma" charset="0"/>
              </a:rPr>
              <a:t>fonte: Câmara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/>
          <a:lstStyle/>
          <a:p>
            <a:r>
              <a:rPr lang="pt-BR" sz="2400"/>
              <a:t>Sistema Brasileiro de </a:t>
            </a:r>
            <a:br>
              <a:rPr lang="pt-BR" sz="2400"/>
            </a:br>
            <a:r>
              <a:rPr lang="pt-BR" sz="2400"/>
              <a:t>Coleta de Dados Ambientais</a:t>
            </a:r>
          </a:p>
        </p:txBody>
      </p:sp>
      <p:pic>
        <p:nvPicPr>
          <p:cNvPr id="88067" name="Picture 3" descr="mapa_plataform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8613"/>
            <a:ext cx="5259388" cy="5259387"/>
          </a:xfrm>
          <a:prstGeom prst="rect">
            <a:avLst/>
          </a:prstGeom>
          <a:noFill/>
        </p:spPr>
      </p:pic>
      <p:pic>
        <p:nvPicPr>
          <p:cNvPr id="88068" name="Picture 4" descr="pc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143000"/>
            <a:ext cx="3405188" cy="5257800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527675" y="6505575"/>
            <a:ext cx="361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t-BR"/>
              <a:t>Platafoma de Coleta de Dados Típica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levEspinhaç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>
                <a:solidFill>
                  <a:schemeClr val="bg1"/>
                </a:solidFill>
              </a:rPr>
              <a:t>SRTM _ Radar, Serra do Espinhaço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E</a:t>
            </a:r>
            <a:r>
              <a:rPr lang="en-US" dirty="0" smtClean="0"/>
              <a:t>STADO DA ARTE</a:t>
            </a: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modelos de computação aplicados à modelagem ambiental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30563"/>
            <a:ext cx="3255963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79387"/>
            <a:ext cx="8229600" cy="1344613"/>
          </a:xfrm>
          <a:ln/>
        </p:spPr>
        <p:txBody>
          <a:bodyPr/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State of the Art on Models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Computation </a:t>
            </a:r>
            <a:r>
              <a:rPr lang="en-GB" dirty="0"/>
              <a:t>for Environmental </a:t>
            </a:r>
            <a:r>
              <a:rPr lang="en-GB" dirty="0" smtClean="0"/>
              <a:t>Modelling</a:t>
            </a:r>
            <a:endParaRPr lang="en-GB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316413"/>
            <a:ext cx="4933950" cy="1704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803400" y="1919288"/>
            <a:ext cx="27686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803400" y="1919288"/>
            <a:ext cx="27686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628775"/>
            <a:ext cx="3238500" cy="1870075"/>
            <a:chOff x="249" y="1026"/>
            <a:chExt cx="2040" cy="1178"/>
          </a:xfrm>
        </p:grpSpPr>
        <p:pic>
          <p:nvPicPr>
            <p:cNvPr id="5939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9" y="1026"/>
              <a:ext cx="2041" cy="1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9400" name="AutoShape 8"/>
            <p:cNvSpPr>
              <a:spLocks noChangeArrowheads="1"/>
            </p:cNvSpPr>
            <p:nvPr/>
          </p:nvSpPr>
          <p:spPr bwMode="auto">
            <a:xfrm>
              <a:off x="719" y="1784"/>
              <a:ext cx="223" cy="191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1" name="AutoShape 9"/>
            <p:cNvSpPr>
              <a:spLocks noChangeArrowheads="1"/>
            </p:cNvSpPr>
            <p:nvPr/>
          </p:nvSpPr>
          <p:spPr bwMode="auto">
            <a:xfrm>
              <a:off x="802" y="1496"/>
              <a:ext cx="133" cy="163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2" name="AutoShape 10"/>
            <p:cNvSpPr>
              <a:spLocks noChangeArrowheads="1"/>
            </p:cNvSpPr>
            <p:nvPr/>
          </p:nvSpPr>
          <p:spPr bwMode="auto">
            <a:xfrm rot="16200000" flipH="1" flipV="1">
              <a:off x="1210" y="1523"/>
              <a:ext cx="143" cy="134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auto">
            <a:xfrm rot="5400000">
              <a:off x="1438" y="1763"/>
              <a:ext cx="186" cy="229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74813" y="2268538"/>
            <a:ext cx="879475" cy="604837"/>
            <a:chOff x="1055" y="1429"/>
            <a:chExt cx="554" cy="381"/>
          </a:xfrm>
        </p:grpSpPr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>
              <a:off x="1244" y="1743"/>
              <a:ext cx="89" cy="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1055" y="1486"/>
              <a:ext cx="89" cy="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099" y="1429"/>
              <a:ext cx="510" cy="348"/>
              <a:chOff x="1099" y="1429"/>
              <a:chExt cx="510" cy="348"/>
            </a:xfrm>
          </p:grpSpPr>
          <p:cxnSp>
            <p:nvCxnSpPr>
              <p:cNvPr id="59408" name="AutoShape 16"/>
              <p:cNvCxnSpPr>
                <a:cxnSpLocks noChangeShapeType="1"/>
              </p:cNvCxnSpPr>
              <p:nvPr/>
            </p:nvCxnSpPr>
            <p:spPr bwMode="auto">
              <a:xfrm>
                <a:off x="1099" y="1486"/>
                <a:ext cx="234" cy="292"/>
              </a:xfrm>
              <a:prstGeom prst="curvedConnector3">
                <a:avLst>
                  <a:gd name="adj1" fmla="val 50000"/>
                </a:avLst>
              </a:prstGeom>
              <a:noFill/>
              <a:ln w="2556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graphicFrame>
            <p:nvGraphicFramePr>
              <p:cNvPr id="59409" name="Object 17"/>
              <p:cNvGraphicFramePr>
                <a:graphicFrameLocks noChangeAspect="1"/>
              </p:cNvGraphicFramePr>
              <p:nvPr/>
            </p:nvGraphicFramePr>
            <p:xfrm>
              <a:off x="1397" y="1429"/>
              <a:ext cx="213" cy="94"/>
            </p:xfrm>
            <a:graphic>
              <a:graphicData uri="http://schemas.openxmlformats.org/presentationml/2006/ole">
                <p:oleObj spid="_x0000_s371716" r:id="rId7" imgW="380852" imgH="200159" progId="PBrush">
                  <p:embed/>
                </p:oleObj>
              </a:graphicData>
            </a:graphic>
          </p:graphicFrame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16463" y="1771650"/>
            <a:ext cx="2016125" cy="1335088"/>
            <a:chOff x="2971" y="1116"/>
            <a:chExt cx="1270" cy="841"/>
          </a:xfrm>
        </p:grpSpPr>
        <p:graphicFrame>
          <p:nvGraphicFramePr>
            <p:cNvPr id="59411" name="Object 19"/>
            <p:cNvGraphicFramePr>
              <a:graphicFrameLocks noChangeAspect="1"/>
            </p:cNvGraphicFramePr>
            <p:nvPr/>
          </p:nvGraphicFramePr>
          <p:xfrm>
            <a:off x="2971" y="1116"/>
            <a:ext cx="1271" cy="842"/>
          </p:xfrm>
          <a:graphic>
            <a:graphicData uri="http://schemas.openxmlformats.org/presentationml/2006/ole">
              <p:oleObj spid="_x0000_s371715" r:id="rId8" imgW="2886478" imgH="2057143" progId="PBrush">
                <p:embed/>
              </p:oleObj>
            </a:graphicData>
          </a:graphic>
        </p:graphicFrame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816" y="1168"/>
              <a:ext cx="385" cy="119"/>
              <a:chOff x="3816" y="1168"/>
              <a:chExt cx="385" cy="119"/>
            </a:xfrm>
          </p:grpSpPr>
          <p:sp>
            <p:nvSpPr>
              <p:cNvPr id="59413" name="Oval 21"/>
              <p:cNvSpPr>
                <a:spLocks noChangeArrowheads="1"/>
              </p:cNvSpPr>
              <p:nvPr/>
            </p:nvSpPr>
            <p:spPr bwMode="auto">
              <a:xfrm rot="5400000">
                <a:off x="4102" y="1184"/>
                <a:ext cx="115" cy="89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14" name="Oval 22"/>
              <p:cNvSpPr>
                <a:spLocks noChangeArrowheads="1"/>
              </p:cNvSpPr>
              <p:nvPr/>
            </p:nvSpPr>
            <p:spPr bwMode="auto">
              <a:xfrm rot="5400000">
                <a:off x="3955" y="1184"/>
                <a:ext cx="115" cy="89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auto">
              <a:xfrm rot="5400000">
                <a:off x="3807" y="1183"/>
                <a:ext cx="115" cy="89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16" name="AutoShape 24"/>
              <p:cNvCxnSpPr>
                <a:cxnSpLocks noChangeShapeType="1"/>
                <a:stCxn id="59413" idx="4"/>
                <a:endCxn id="59414" idx="0"/>
              </p:cNvCxnSpPr>
              <p:nvPr/>
            </p:nvCxnSpPr>
            <p:spPr bwMode="auto">
              <a:xfrm flipH="1" flipV="1">
                <a:off x="4010" y="1171"/>
                <a:ext cx="146" cy="115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17" name="AutoShape 25"/>
              <p:cNvCxnSpPr>
                <a:cxnSpLocks noChangeShapeType="1"/>
                <a:stCxn id="59415" idx="2"/>
                <a:endCxn id="59413" idx="2"/>
              </p:cNvCxnSpPr>
              <p:nvPr/>
            </p:nvCxnSpPr>
            <p:spPr bwMode="auto">
              <a:xfrm>
                <a:off x="3818" y="1227"/>
                <a:ext cx="295" cy="1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18" name="AutoShape 26"/>
              <p:cNvCxnSpPr>
                <a:cxnSpLocks noChangeShapeType="1"/>
                <a:stCxn id="59415" idx="7"/>
                <a:endCxn id="59414" idx="5"/>
              </p:cNvCxnSpPr>
              <p:nvPr/>
            </p:nvCxnSpPr>
            <p:spPr bwMode="auto">
              <a:xfrm>
                <a:off x="3893" y="1186"/>
                <a:ext cx="149" cy="83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19" name="AutoShape 27"/>
              <p:cNvCxnSpPr>
                <a:cxnSpLocks noChangeShapeType="1"/>
                <a:stCxn id="59414" idx="3"/>
                <a:endCxn id="59415" idx="1"/>
              </p:cNvCxnSpPr>
              <p:nvPr/>
            </p:nvCxnSpPr>
            <p:spPr bwMode="auto">
              <a:xfrm flipH="1" flipV="1">
                <a:off x="3831" y="1186"/>
                <a:ext cx="148" cy="82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159625" y="1703388"/>
            <a:ext cx="1231900" cy="1235075"/>
            <a:chOff x="4510" y="1073"/>
            <a:chExt cx="776" cy="778"/>
          </a:xfrm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4548" y="1099"/>
              <a:ext cx="132" cy="480"/>
              <a:chOff x="4548" y="1099"/>
              <a:chExt cx="132" cy="480"/>
            </a:xfrm>
          </p:grpSpPr>
          <p:sp>
            <p:nvSpPr>
              <p:cNvPr id="59422" name="Oval 30"/>
              <p:cNvSpPr>
                <a:spLocks noChangeArrowheads="1"/>
              </p:cNvSpPr>
              <p:nvPr/>
            </p:nvSpPr>
            <p:spPr bwMode="auto">
              <a:xfrm rot="10800000">
                <a:off x="4551" y="1469"/>
                <a:ext cx="128" cy="111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23" name="Oval 31"/>
              <p:cNvSpPr>
                <a:spLocks noChangeArrowheads="1"/>
              </p:cNvSpPr>
              <p:nvPr/>
            </p:nvSpPr>
            <p:spPr bwMode="auto">
              <a:xfrm rot="10800000">
                <a:off x="4552" y="1285"/>
                <a:ext cx="128" cy="11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24" name="Oval 32"/>
              <p:cNvSpPr>
                <a:spLocks noChangeArrowheads="1"/>
              </p:cNvSpPr>
              <p:nvPr/>
            </p:nvSpPr>
            <p:spPr bwMode="auto">
              <a:xfrm rot="10800000">
                <a:off x="4553" y="1101"/>
                <a:ext cx="128" cy="11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25" name="AutoShape 33"/>
              <p:cNvCxnSpPr>
                <a:cxnSpLocks noChangeShapeType="1"/>
                <a:stCxn id="59422" idx="4"/>
                <a:endCxn id="59423" idx="0"/>
              </p:cNvCxnSpPr>
              <p:nvPr/>
            </p:nvCxnSpPr>
            <p:spPr bwMode="auto">
              <a:xfrm flipV="1">
                <a:off x="4615" y="1283"/>
                <a:ext cx="1" cy="295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26" name="AutoShape 34"/>
              <p:cNvCxnSpPr>
                <a:cxnSpLocks noChangeShapeType="1"/>
                <a:stCxn id="59424" idx="2"/>
                <a:endCxn id="59422" idx="2"/>
              </p:cNvCxnSpPr>
              <p:nvPr/>
            </p:nvCxnSpPr>
            <p:spPr bwMode="auto">
              <a:xfrm flipH="1">
                <a:off x="4551" y="1154"/>
                <a:ext cx="1" cy="368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27" name="AutoShape 35"/>
              <p:cNvCxnSpPr>
                <a:cxnSpLocks noChangeShapeType="1"/>
                <a:stCxn id="59424" idx="7"/>
                <a:endCxn id="59423" idx="5"/>
              </p:cNvCxnSpPr>
              <p:nvPr/>
            </p:nvCxnSpPr>
            <p:spPr bwMode="auto">
              <a:xfrm flipH="1">
                <a:off x="4661" y="1115"/>
                <a:ext cx="1" cy="263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28" name="AutoShape 36"/>
              <p:cNvCxnSpPr>
                <a:cxnSpLocks noChangeShapeType="1"/>
                <a:stCxn id="59423" idx="3"/>
                <a:endCxn id="59424" idx="1"/>
              </p:cNvCxnSpPr>
              <p:nvPr/>
            </p:nvCxnSpPr>
            <p:spPr bwMode="auto">
              <a:xfrm flipV="1">
                <a:off x="4570" y="1115"/>
                <a:ext cx="1" cy="262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4614" y="1338"/>
              <a:ext cx="272" cy="131"/>
            </a:xfrm>
            <a:prstGeom prst="line">
              <a:avLst/>
            </a:prstGeom>
            <a:noFill/>
            <a:ln w="5724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5090" y="1073"/>
              <a:ext cx="136" cy="480"/>
              <a:chOff x="5090" y="1073"/>
              <a:chExt cx="136" cy="480"/>
            </a:xfrm>
          </p:grpSpPr>
          <p:sp>
            <p:nvSpPr>
              <p:cNvPr id="59431" name="Oval 39"/>
              <p:cNvSpPr>
                <a:spLocks noChangeArrowheads="1"/>
              </p:cNvSpPr>
              <p:nvPr/>
            </p:nvSpPr>
            <p:spPr bwMode="auto">
              <a:xfrm rot="10800000">
                <a:off x="5093" y="1443"/>
                <a:ext cx="128" cy="111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32" name="Oval 40"/>
              <p:cNvSpPr>
                <a:spLocks noChangeArrowheads="1"/>
              </p:cNvSpPr>
              <p:nvPr/>
            </p:nvSpPr>
            <p:spPr bwMode="auto">
              <a:xfrm rot="10800000">
                <a:off x="5094" y="1260"/>
                <a:ext cx="128" cy="11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33" name="Oval 41"/>
              <p:cNvSpPr>
                <a:spLocks noChangeArrowheads="1"/>
              </p:cNvSpPr>
              <p:nvPr/>
            </p:nvSpPr>
            <p:spPr bwMode="auto">
              <a:xfrm rot="10800000">
                <a:off x="5095" y="1075"/>
                <a:ext cx="128" cy="11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34" name="AutoShape 42"/>
              <p:cNvCxnSpPr>
                <a:cxnSpLocks noChangeShapeType="1"/>
                <a:stCxn id="59431" idx="4"/>
                <a:endCxn id="59432" idx="0"/>
              </p:cNvCxnSpPr>
              <p:nvPr/>
            </p:nvCxnSpPr>
            <p:spPr bwMode="auto">
              <a:xfrm flipV="1">
                <a:off x="5157" y="1258"/>
                <a:ext cx="1" cy="29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35" name="AutoShape 43"/>
              <p:cNvCxnSpPr>
                <a:cxnSpLocks noChangeShapeType="1"/>
                <a:stCxn id="59433" idx="2"/>
                <a:endCxn id="59431" idx="2"/>
              </p:cNvCxnSpPr>
              <p:nvPr/>
            </p:nvCxnSpPr>
            <p:spPr bwMode="auto">
              <a:xfrm flipH="1">
                <a:off x="5093" y="1128"/>
                <a:ext cx="2" cy="368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36" name="AutoShape 44"/>
              <p:cNvCxnSpPr>
                <a:cxnSpLocks noChangeShapeType="1"/>
                <a:stCxn id="59433" idx="7"/>
                <a:endCxn id="59432" idx="5"/>
              </p:cNvCxnSpPr>
              <p:nvPr/>
            </p:nvCxnSpPr>
            <p:spPr bwMode="auto">
              <a:xfrm flipH="1">
                <a:off x="5203" y="1089"/>
                <a:ext cx="1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37" name="AutoShape 45"/>
              <p:cNvCxnSpPr>
                <a:cxnSpLocks noChangeShapeType="1"/>
                <a:stCxn id="59432" idx="3"/>
                <a:endCxn id="59433" idx="1"/>
              </p:cNvCxnSpPr>
              <p:nvPr/>
            </p:nvCxnSpPr>
            <p:spPr bwMode="auto">
              <a:xfrm flipV="1">
                <a:off x="5112" y="1089"/>
                <a:ext cx="2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59438" name="Line 46"/>
            <p:cNvSpPr>
              <a:spLocks noChangeShapeType="1"/>
            </p:cNvSpPr>
            <p:nvPr/>
          </p:nvSpPr>
          <p:spPr bwMode="auto">
            <a:xfrm flipH="1">
              <a:off x="4878" y="1325"/>
              <a:ext cx="288" cy="151"/>
            </a:xfrm>
            <a:prstGeom prst="line">
              <a:avLst/>
            </a:prstGeom>
            <a:noFill/>
            <a:ln w="5724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815" y="1228"/>
              <a:ext cx="135" cy="480"/>
              <a:chOff x="4815" y="1228"/>
              <a:chExt cx="135" cy="480"/>
            </a:xfrm>
          </p:grpSpPr>
          <p:sp>
            <p:nvSpPr>
              <p:cNvPr id="59440" name="Oval 48"/>
              <p:cNvSpPr>
                <a:spLocks noChangeArrowheads="1"/>
              </p:cNvSpPr>
              <p:nvPr/>
            </p:nvSpPr>
            <p:spPr bwMode="auto">
              <a:xfrm rot="10800000">
                <a:off x="4819" y="1599"/>
                <a:ext cx="128" cy="111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41" name="Oval 49"/>
              <p:cNvSpPr>
                <a:spLocks noChangeArrowheads="1"/>
              </p:cNvSpPr>
              <p:nvPr/>
            </p:nvSpPr>
            <p:spPr bwMode="auto">
              <a:xfrm rot="10800000">
                <a:off x="4820" y="1415"/>
                <a:ext cx="128" cy="11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42" name="Oval 50"/>
              <p:cNvSpPr>
                <a:spLocks noChangeArrowheads="1"/>
              </p:cNvSpPr>
              <p:nvPr/>
            </p:nvSpPr>
            <p:spPr bwMode="auto">
              <a:xfrm rot="10800000">
                <a:off x="4820" y="1230"/>
                <a:ext cx="128" cy="11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43" name="AutoShape 51"/>
              <p:cNvCxnSpPr>
                <a:cxnSpLocks noChangeShapeType="1"/>
                <a:stCxn id="59440" idx="4"/>
                <a:endCxn id="59441" idx="0"/>
              </p:cNvCxnSpPr>
              <p:nvPr/>
            </p:nvCxnSpPr>
            <p:spPr bwMode="auto">
              <a:xfrm flipV="1">
                <a:off x="4883" y="1413"/>
                <a:ext cx="1" cy="295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44" name="AutoShape 52"/>
              <p:cNvCxnSpPr>
                <a:cxnSpLocks noChangeShapeType="1"/>
                <a:stCxn id="59442" idx="2"/>
                <a:endCxn id="59440" idx="2"/>
              </p:cNvCxnSpPr>
              <p:nvPr/>
            </p:nvCxnSpPr>
            <p:spPr bwMode="auto">
              <a:xfrm flipH="1">
                <a:off x="4819" y="1283"/>
                <a:ext cx="1" cy="369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45" name="AutoShape 53"/>
              <p:cNvCxnSpPr>
                <a:cxnSpLocks noChangeShapeType="1"/>
                <a:stCxn id="59442" idx="7"/>
                <a:endCxn id="59441" idx="5"/>
              </p:cNvCxnSpPr>
              <p:nvPr/>
            </p:nvCxnSpPr>
            <p:spPr bwMode="auto">
              <a:xfrm>
                <a:off x="4929" y="1244"/>
                <a:ext cx="1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46" name="AutoShape 54"/>
              <p:cNvCxnSpPr>
                <a:cxnSpLocks noChangeShapeType="1"/>
                <a:stCxn id="59441" idx="3"/>
                <a:endCxn id="59442" idx="1"/>
              </p:cNvCxnSpPr>
              <p:nvPr/>
            </p:nvCxnSpPr>
            <p:spPr bwMode="auto">
              <a:xfrm flipV="1">
                <a:off x="4838" y="1244"/>
                <a:ext cx="1" cy="263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59447" name="Line 55"/>
            <p:cNvSpPr>
              <a:spLocks noChangeShapeType="1"/>
            </p:cNvSpPr>
            <p:nvPr/>
          </p:nvSpPr>
          <p:spPr bwMode="auto">
            <a:xfrm flipV="1">
              <a:off x="4593" y="1459"/>
              <a:ext cx="297" cy="161"/>
            </a:xfrm>
            <a:prstGeom prst="line">
              <a:avLst/>
            </a:prstGeom>
            <a:noFill/>
            <a:ln w="5724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510" y="1371"/>
              <a:ext cx="135" cy="480"/>
              <a:chOff x="4510" y="1371"/>
              <a:chExt cx="135" cy="480"/>
            </a:xfrm>
          </p:grpSpPr>
          <p:sp>
            <p:nvSpPr>
              <p:cNvPr id="59449" name="Oval 57"/>
              <p:cNvSpPr>
                <a:spLocks noChangeArrowheads="1"/>
              </p:cNvSpPr>
              <p:nvPr/>
            </p:nvSpPr>
            <p:spPr bwMode="auto">
              <a:xfrm rot="10800000">
                <a:off x="4514" y="1742"/>
                <a:ext cx="128" cy="111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50" name="Oval 58"/>
              <p:cNvSpPr>
                <a:spLocks noChangeArrowheads="1"/>
              </p:cNvSpPr>
              <p:nvPr/>
            </p:nvSpPr>
            <p:spPr bwMode="auto">
              <a:xfrm rot="10800000">
                <a:off x="4514" y="1558"/>
                <a:ext cx="128" cy="11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51" name="Oval 59"/>
              <p:cNvSpPr>
                <a:spLocks noChangeArrowheads="1"/>
              </p:cNvSpPr>
              <p:nvPr/>
            </p:nvSpPr>
            <p:spPr bwMode="auto">
              <a:xfrm rot="10800000">
                <a:off x="4515" y="1373"/>
                <a:ext cx="128" cy="11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52" name="AutoShape 60"/>
              <p:cNvCxnSpPr>
                <a:cxnSpLocks noChangeShapeType="1"/>
                <a:stCxn id="59449" idx="4"/>
                <a:endCxn id="59450" idx="0"/>
              </p:cNvCxnSpPr>
              <p:nvPr/>
            </p:nvCxnSpPr>
            <p:spPr bwMode="auto">
              <a:xfrm flipV="1">
                <a:off x="4578" y="1556"/>
                <a:ext cx="1" cy="295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53" name="AutoShape 61"/>
              <p:cNvCxnSpPr>
                <a:cxnSpLocks noChangeShapeType="1"/>
                <a:stCxn id="59451" idx="2"/>
                <a:endCxn id="59449" idx="2"/>
              </p:cNvCxnSpPr>
              <p:nvPr/>
            </p:nvCxnSpPr>
            <p:spPr bwMode="auto">
              <a:xfrm flipH="1">
                <a:off x="4514" y="1426"/>
                <a:ext cx="1" cy="369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54" name="AutoShape 62"/>
              <p:cNvCxnSpPr>
                <a:cxnSpLocks noChangeShapeType="1"/>
                <a:stCxn id="59451" idx="7"/>
                <a:endCxn id="59450" idx="5"/>
              </p:cNvCxnSpPr>
              <p:nvPr/>
            </p:nvCxnSpPr>
            <p:spPr bwMode="auto">
              <a:xfrm flipH="1">
                <a:off x="4623" y="1387"/>
                <a:ext cx="1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55" name="AutoShape 63"/>
              <p:cNvCxnSpPr>
                <a:cxnSpLocks noChangeShapeType="1"/>
                <a:stCxn id="59450" idx="3"/>
                <a:endCxn id="59451" idx="1"/>
              </p:cNvCxnSpPr>
              <p:nvPr/>
            </p:nvCxnSpPr>
            <p:spPr bwMode="auto">
              <a:xfrm flipV="1">
                <a:off x="4532" y="1387"/>
                <a:ext cx="2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59456" name="Line 64"/>
            <p:cNvSpPr>
              <a:spLocks noChangeShapeType="1"/>
            </p:cNvSpPr>
            <p:nvPr/>
          </p:nvSpPr>
          <p:spPr bwMode="auto">
            <a:xfrm flipH="1" flipV="1">
              <a:off x="4890" y="1460"/>
              <a:ext cx="306" cy="121"/>
            </a:xfrm>
            <a:prstGeom prst="line">
              <a:avLst/>
            </a:prstGeom>
            <a:noFill/>
            <a:ln w="5724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151" y="1339"/>
              <a:ext cx="135" cy="480"/>
              <a:chOff x="5151" y="1339"/>
              <a:chExt cx="135" cy="480"/>
            </a:xfrm>
          </p:grpSpPr>
          <p:sp>
            <p:nvSpPr>
              <p:cNvPr id="59458" name="Oval 66"/>
              <p:cNvSpPr>
                <a:spLocks noChangeArrowheads="1"/>
              </p:cNvSpPr>
              <p:nvPr/>
            </p:nvSpPr>
            <p:spPr bwMode="auto">
              <a:xfrm rot="10800000">
                <a:off x="5155" y="1710"/>
                <a:ext cx="128" cy="111"/>
              </a:xfrm>
              <a:prstGeom prst="ellipse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59" name="Oval 67"/>
              <p:cNvSpPr>
                <a:spLocks noChangeArrowheads="1"/>
              </p:cNvSpPr>
              <p:nvPr/>
            </p:nvSpPr>
            <p:spPr bwMode="auto">
              <a:xfrm rot="10800000">
                <a:off x="5156" y="1526"/>
                <a:ext cx="128" cy="111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460" name="Oval 68"/>
              <p:cNvSpPr>
                <a:spLocks noChangeArrowheads="1"/>
              </p:cNvSpPr>
              <p:nvPr/>
            </p:nvSpPr>
            <p:spPr bwMode="auto">
              <a:xfrm rot="10800000">
                <a:off x="5157" y="1341"/>
                <a:ext cx="128" cy="11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59461" name="AutoShape 69"/>
              <p:cNvCxnSpPr>
                <a:cxnSpLocks noChangeShapeType="1"/>
                <a:stCxn id="59458" idx="4"/>
                <a:endCxn id="59459" idx="0"/>
              </p:cNvCxnSpPr>
              <p:nvPr/>
            </p:nvCxnSpPr>
            <p:spPr bwMode="auto">
              <a:xfrm flipV="1">
                <a:off x="5219" y="1524"/>
                <a:ext cx="1" cy="295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62" name="AutoShape 70"/>
              <p:cNvCxnSpPr>
                <a:cxnSpLocks noChangeShapeType="1"/>
                <a:stCxn id="59460" idx="2"/>
                <a:endCxn id="59458" idx="2"/>
              </p:cNvCxnSpPr>
              <p:nvPr/>
            </p:nvCxnSpPr>
            <p:spPr bwMode="auto">
              <a:xfrm flipH="1">
                <a:off x="5155" y="1394"/>
                <a:ext cx="2" cy="369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63" name="AutoShape 71"/>
              <p:cNvCxnSpPr>
                <a:cxnSpLocks noChangeShapeType="1"/>
                <a:stCxn id="59460" idx="7"/>
                <a:endCxn id="59459" idx="5"/>
              </p:cNvCxnSpPr>
              <p:nvPr/>
            </p:nvCxnSpPr>
            <p:spPr bwMode="auto">
              <a:xfrm flipH="1">
                <a:off x="5265" y="1355"/>
                <a:ext cx="1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59464" name="AutoShape 72"/>
              <p:cNvCxnSpPr>
                <a:cxnSpLocks noChangeShapeType="1"/>
                <a:stCxn id="59459" idx="3"/>
                <a:endCxn id="59460" idx="1"/>
              </p:cNvCxnSpPr>
              <p:nvPr/>
            </p:nvCxnSpPr>
            <p:spPr bwMode="auto">
              <a:xfrm flipV="1">
                <a:off x="5174" y="1355"/>
                <a:ext cx="1" cy="264"/>
              </a:xfrm>
              <a:prstGeom prst="curvedConnector3">
                <a:avLst>
                  <a:gd name="adj1" fmla="val 5000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59465" name="Text Box 73"/>
          <p:cNvSpPr txBox="1">
            <a:spLocks noChangeArrowheads="1"/>
          </p:cNvSpPr>
          <p:nvPr/>
        </p:nvSpPr>
        <p:spPr bwMode="auto">
          <a:xfrm>
            <a:off x="254000" y="6223000"/>
            <a:ext cx="342741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000000"/>
                </a:solidFill>
              </a:rPr>
              <a:t>Agent based models</a:t>
            </a:r>
          </a:p>
        </p:txBody>
      </p:sp>
      <p:sp>
        <p:nvSpPr>
          <p:cNvPr id="59466" name="Text Box 74"/>
          <p:cNvSpPr txBox="1">
            <a:spLocks noChangeArrowheads="1"/>
          </p:cNvSpPr>
          <p:nvPr/>
        </p:nvSpPr>
        <p:spPr bwMode="auto">
          <a:xfrm>
            <a:off x="4452938" y="6207125"/>
            <a:ext cx="4217987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000000"/>
                </a:solidFill>
              </a:rPr>
              <a:t>Cellular automata models</a:t>
            </a:r>
          </a:p>
        </p:txBody>
      </p:sp>
      <p:sp>
        <p:nvSpPr>
          <p:cNvPr id="59467" name="Line 75"/>
          <p:cNvSpPr>
            <a:spLocks noChangeShapeType="1"/>
          </p:cNvSpPr>
          <p:nvPr/>
        </p:nvSpPr>
        <p:spPr bwMode="auto">
          <a:xfrm>
            <a:off x="3995738" y="1412875"/>
            <a:ext cx="1587" cy="467995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68" name="Rectangle 76"/>
          <p:cNvSpPr>
            <a:spLocks noChangeArrowheads="1"/>
          </p:cNvSpPr>
          <p:nvPr/>
        </p:nvSpPr>
        <p:spPr bwMode="auto">
          <a:xfrm>
            <a:off x="0" y="29527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9469" name="Object 77"/>
          <p:cNvGraphicFramePr>
            <a:graphicFrameLocks noChangeAspect="1"/>
          </p:cNvGraphicFramePr>
          <p:nvPr/>
        </p:nvGraphicFramePr>
        <p:xfrm>
          <a:off x="827088" y="4221163"/>
          <a:ext cx="2663825" cy="1776412"/>
        </p:xfrm>
        <a:graphic>
          <a:graphicData uri="http://schemas.openxmlformats.org/presentationml/2006/ole">
            <p:oleObj spid="_x0000_s371714" r:id="rId9" imgW="1428949" imgH="952633" progId="PBrush">
              <p:embed/>
            </p:oleObj>
          </a:graphicData>
        </a:graphic>
      </p:graphicFrame>
      <p:sp>
        <p:nvSpPr>
          <p:cNvPr id="59470" name="Text Box 78"/>
          <p:cNvSpPr txBox="1">
            <a:spLocks noChangeArrowheads="1"/>
          </p:cNvSpPr>
          <p:nvPr/>
        </p:nvSpPr>
        <p:spPr bwMode="auto">
          <a:xfrm>
            <a:off x="871538" y="5876925"/>
            <a:ext cx="2560637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(Rosenschein and Kaelbling, 1995)‏</a:t>
            </a:r>
          </a:p>
        </p:txBody>
      </p:sp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893763" y="3573463"/>
            <a:ext cx="1573212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(Wooldbridge, 1995)‏</a:t>
            </a:r>
          </a:p>
        </p:txBody>
      </p:sp>
      <p:sp>
        <p:nvSpPr>
          <p:cNvPr id="59472" name="Text Box 80"/>
          <p:cNvSpPr txBox="1">
            <a:spLocks noChangeArrowheads="1"/>
          </p:cNvSpPr>
          <p:nvPr/>
        </p:nvSpPr>
        <p:spPr bwMode="auto">
          <a:xfrm>
            <a:off x="3990975" y="1412875"/>
            <a:ext cx="1660525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(von Neumann, 1966)‏</a:t>
            </a:r>
          </a:p>
        </p:txBody>
      </p:sp>
      <p:sp>
        <p:nvSpPr>
          <p:cNvPr id="59473" name="Text Box 81"/>
          <p:cNvSpPr txBox="1">
            <a:spLocks noChangeArrowheads="1"/>
          </p:cNvSpPr>
          <p:nvPr/>
        </p:nvSpPr>
        <p:spPr bwMode="auto">
          <a:xfrm>
            <a:off x="6156325" y="1412875"/>
            <a:ext cx="1181100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(Minsky, 1967)‏</a:t>
            </a:r>
          </a:p>
        </p:txBody>
      </p:sp>
      <p:sp>
        <p:nvSpPr>
          <p:cNvPr id="59474" name="Text Box 82"/>
          <p:cNvSpPr txBox="1">
            <a:spLocks noChangeArrowheads="1"/>
          </p:cNvSpPr>
          <p:nvPr/>
        </p:nvSpPr>
        <p:spPr bwMode="auto">
          <a:xfrm>
            <a:off x="4138613" y="3441700"/>
            <a:ext cx="1481137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(Aguiar et al, 2004)‏</a:t>
            </a:r>
          </a:p>
        </p:txBody>
      </p:sp>
      <p:sp>
        <p:nvSpPr>
          <p:cNvPr id="59475" name="Text Box 83"/>
          <p:cNvSpPr txBox="1">
            <a:spLocks noChangeArrowheads="1"/>
          </p:cNvSpPr>
          <p:nvPr/>
        </p:nvSpPr>
        <p:spPr bwMode="auto">
          <a:xfrm>
            <a:off x="4117975" y="3225800"/>
            <a:ext cx="1611313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(Pedrosa et al, 2003)‏</a:t>
            </a:r>
          </a:p>
        </p:txBody>
      </p:sp>
      <p:sp>
        <p:nvSpPr>
          <p:cNvPr id="59476" name="Text Box 84"/>
          <p:cNvSpPr txBox="1">
            <a:spLocks noChangeArrowheads="1"/>
          </p:cNvSpPr>
          <p:nvPr/>
        </p:nvSpPr>
        <p:spPr bwMode="auto">
          <a:xfrm>
            <a:off x="4137025" y="4162425"/>
            <a:ext cx="1747838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</a:rPr>
              <a:t>(Straatman et al, 2001)‏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21891" y="6595646"/>
            <a:ext cx="4012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Trabalhos recentes </a:t>
            </a:r>
            <a:r>
              <a:rPr lang="pt-BR" b="1" dirty="0" smtClean="0">
                <a:solidFill>
                  <a:srgbClr val="FF0000"/>
                </a:solidFill>
                <a:sym typeface="Wingdings" pitchFamily="2" charset="2"/>
              </a:rPr>
              <a:t> Graph-automata.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Introdução à Modelagem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 err="1"/>
              <a:t>Escala</a:t>
            </a:r>
            <a:r>
              <a:rPr lang="en-US" dirty="0"/>
              <a:t> de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/>
          <a:lstStyle/>
          <a:p>
            <a:r>
              <a:rPr lang="en-US"/>
              <a:t>O problema: modelagem espacial em </a:t>
            </a:r>
            <a:r>
              <a:rPr lang="en-US" i="1"/>
              <a:t>multiplas escalas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150" y="2420938"/>
            <a:ext cx="5162550" cy="4421187"/>
            <a:chOff x="1960" y="219"/>
            <a:chExt cx="3944" cy="3612"/>
          </a:xfrm>
        </p:grpSpPr>
        <p:pic>
          <p:nvPicPr>
            <p:cNvPr id="21508" name="Picture 4" descr="fig1_prod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0" y="219"/>
              <a:ext cx="3944" cy="3576"/>
            </a:xfrm>
            <a:prstGeom prst="rect">
              <a:avLst/>
            </a:prstGeom>
            <a:noFill/>
          </p:spPr>
        </p:pic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2023" y="3153"/>
              <a:ext cx="1089" cy="275"/>
              <a:chOff x="4224" y="8639"/>
              <a:chExt cx="1498" cy="361"/>
            </a:xfrm>
          </p:grpSpPr>
          <p:sp>
            <p:nvSpPr>
              <p:cNvPr id="2151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224" y="8688"/>
                <a:ext cx="192" cy="144"/>
              </a:xfrm>
              <a:prstGeom prst="rect">
                <a:avLst/>
              </a:prstGeom>
              <a:solidFill>
                <a:srgbClr val="FAF65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363" y="8639"/>
                <a:ext cx="1359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Deforestation</a:t>
                </a:r>
              </a:p>
            </p:txBody>
          </p:sp>
        </p:grp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2023" y="3356"/>
              <a:ext cx="631" cy="275"/>
              <a:chOff x="4320" y="8928"/>
              <a:chExt cx="868" cy="361"/>
            </a:xfrm>
          </p:grpSpPr>
          <p:sp>
            <p:nvSpPr>
              <p:cNvPr id="2151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320" y="8976"/>
                <a:ext cx="192" cy="144"/>
              </a:xfrm>
              <a:prstGeom prst="rect">
                <a:avLst/>
              </a:prstGeom>
              <a:solidFill>
                <a:srgbClr val="10CD0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459" y="8928"/>
                <a:ext cx="729" cy="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Forest</a:t>
                </a:r>
              </a:p>
            </p:txBody>
          </p:sp>
        </p:grpSp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2023" y="3556"/>
              <a:ext cx="918" cy="275"/>
              <a:chOff x="4128" y="9166"/>
              <a:chExt cx="1261" cy="359"/>
            </a:xfrm>
          </p:grpSpPr>
          <p:sp>
            <p:nvSpPr>
              <p:cNvPr id="2151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4128" y="9216"/>
                <a:ext cx="192" cy="144"/>
              </a:xfrm>
              <a:prstGeom prst="rect">
                <a:avLst/>
              </a:prstGeom>
              <a:solidFill>
                <a:srgbClr val="F05CE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4269" y="9166"/>
                <a:ext cx="1120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Non-forest</a:t>
                </a:r>
              </a:p>
            </p:txBody>
          </p:sp>
        </p:grpSp>
        <p:sp>
          <p:nvSpPr>
            <p:cNvPr id="21518" name="Rectangle 14"/>
            <p:cNvSpPr>
              <a:spLocks noChangeAspect="1" noChangeArrowheads="1"/>
            </p:cNvSpPr>
            <p:nvPr/>
          </p:nvSpPr>
          <p:spPr bwMode="auto">
            <a:xfrm>
              <a:off x="1988" y="2861"/>
              <a:ext cx="111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Deforestation Map – 2000 </a:t>
              </a:r>
            </a:p>
            <a:p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(INPE/PRODES Project)</a:t>
              </a:r>
            </a:p>
          </p:txBody>
        </p:sp>
      </p:grpSp>
      <p:sp>
        <p:nvSpPr>
          <p:cNvPr id="2151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818063" y="4538663"/>
            <a:ext cx="4325937" cy="2319337"/>
          </a:xfrm>
          <a:solidFill>
            <a:srgbClr val="FFFF99"/>
          </a:solidFill>
          <a:ln>
            <a:solidFill>
              <a:srgbClr val="FF33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000" b="1"/>
              <a:t>GEOMA é uma rede de instituições do Ministério de Ciência e Tecnologia:</a:t>
            </a:r>
            <a:endParaRPr lang="pt-BR" sz="1000"/>
          </a:p>
          <a:p>
            <a:pPr lvl="1">
              <a:lnSpc>
                <a:spcPct val="90000"/>
              </a:lnSpc>
            </a:pPr>
            <a:r>
              <a:rPr lang="en-US" sz="900" b="1"/>
              <a:t>LNCC</a:t>
            </a:r>
            <a:r>
              <a:rPr lang="en-US" sz="900"/>
              <a:t>-Laboratório Nacional de Computação Científica</a:t>
            </a:r>
          </a:p>
          <a:p>
            <a:pPr lvl="1">
              <a:lnSpc>
                <a:spcPct val="90000"/>
              </a:lnSpc>
            </a:pPr>
            <a:r>
              <a:rPr lang="en-US" sz="900" b="1"/>
              <a:t>MPEG</a:t>
            </a:r>
            <a:r>
              <a:rPr lang="en-US" sz="900"/>
              <a:t>-Museu Paraense Emílio Goeldi</a:t>
            </a:r>
          </a:p>
          <a:p>
            <a:pPr lvl="1">
              <a:lnSpc>
                <a:spcPct val="90000"/>
              </a:lnSpc>
            </a:pPr>
            <a:r>
              <a:rPr lang="en-US" sz="900" b="1"/>
              <a:t>INPE</a:t>
            </a:r>
            <a:r>
              <a:rPr lang="en-US" sz="900"/>
              <a:t>-Intituto de Pesquisas Espaciais</a:t>
            </a:r>
          </a:p>
          <a:p>
            <a:pPr lvl="1">
              <a:lnSpc>
                <a:spcPct val="90000"/>
              </a:lnSpc>
            </a:pPr>
            <a:r>
              <a:rPr lang="en-US" sz="900" b="1"/>
              <a:t>IDSM</a:t>
            </a:r>
            <a:r>
              <a:rPr lang="en-US" sz="900"/>
              <a:t>-Instituto de Desenvolvimento Sustentável Mamirauá</a:t>
            </a:r>
          </a:p>
          <a:p>
            <a:pPr lvl="1">
              <a:lnSpc>
                <a:spcPct val="90000"/>
              </a:lnSpc>
            </a:pPr>
            <a:r>
              <a:rPr lang="en-US" sz="900" b="1"/>
              <a:t>IMPA</a:t>
            </a:r>
            <a:r>
              <a:rPr lang="en-US" sz="900"/>
              <a:t>-Instituto de Matemática Pura e Aplicada</a:t>
            </a:r>
          </a:p>
          <a:p>
            <a:pPr lvl="1">
              <a:lnSpc>
                <a:spcPct val="90000"/>
              </a:lnSpc>
            </a:pPr>
            <a:r>
              <a:rPr lang="en-US" sz="900" b="1"/>
              <a:t>CBPF</a:t>
            </a:r>
            <a:r>
              <a:rPr lang="en-US" sz="900"/>
              <a:t>-Centro Brasileiro de Pesquisas Físicas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566863" y="4624388"/>
            <a:ext cx="1503362" cy="8096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818063" y="1419225"/>
            <a:ext cx="4325937" cy="2057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/>
              <a:t>Fornecer o suporte computacional as áreas de pesquisa da rede GEOMA: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400"/>
              <a:t>Física Ambiental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400"/>
              <a:t>Áreas Alagáveis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400"/>
              <a:t>Biodiversidade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400" b="1"/>
              <a:t>Mudança de Uso e Cobertura do Solo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400"/>
              <a:t>Dinâmica Populacional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sz="1400"/>
              <a:t>Clima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pt-BR" sz="1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167313" y="1020763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Matogrosso State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3555" name="Picture 3" descr="nivel3_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4013" y="111125"/>
            <a:ext cx="10439401" cy="674687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0"/>
            <a:ext cx="7924800" cy="6858000"/>
            <a:chOff x="768" y="0"/>
            <a:chExt cx="4992" cy="4320"/>
          </a:xfrm>
        </p:grpSpPr>
        <p:pic>
          <p:nvPicPr>
            <p:cNvPr id="23557" name="Picture 5" descr="mosrec2-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1" y="0"/>
              <a:ext cx="272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768" y="1392"/>
              <a:ext cx="432" cy="6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23559" name="AutoShape 7"/>
            <p:cNvCxnSpPr>
              <a:cxnSpLocks noChangeShapeType="1"/>
              <a:stCxn id="23558" idx="2"/>
              <a:endCxn id="0" idx="1"/>
            </p:cNvCxnSpPr>
            <p:nvPr/>
          </p:nvCxnSpPr>
          <p:spPr bwMode="auto">
            <a:xfrm rot="16200000" flipH="1">
              <a:off x="1940" y="1069"/>
              <a:ext cx="135" cy="2047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09900" y="2276475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Mato Grosso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830763" y="0"/>
            <a:ext cx="4313237" cy="1990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b="1"/>
              <a:t>Requisito principal: representar e simular a região Amazônica e sua diversidade espaço-temporal de: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b="1"/>
              <a:t>Atores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b="1"/>
              <a:t>Processos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b="1"/>
              <a:t>Velocidade de mudança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b="1"/>
              <a:t>Relações de conectividade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b="1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00088" y="1751013"/>
            <a:ext cx="1119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Rondônia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8229600" cy="723900"/>
          </a:xfrm>
        </p:spPr>
        <p:txBody>
          <a:bodyPr/>
          <a:lstStyle/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O Conceito de Escala</a:t>
            </a:r>
            <a:endParaRPr lang="en-US" sz="12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022850"/>
            <a:ext cx="8218488" cy="17589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  <a:tabLst>
                <a:tab pos="766763" algn="l"/>
              </a:tabLst>
            </a:pPr>
            <a:r>
              <a:rPr lang="en-US" b="1"/>
              <a:t>Escala</a:t>
            </a:r>
            <a:r>
              <a:rPr lang="en-US"/>
              <a:t> é um conceito genérico que inclui as dimensões </a:t>
            </a:r>
            <a:r>
              <a:rPr lang="en-US" b="1"/>
              <a:t>espaciais</a:t>
            </a:r>
            <a:r>
              <a:rPr lang="en-US"/>
              <a:t>, </a:t>
            </a:r>
            <a:r>
              <a:rPr lang="en-US" b="1"/>
              <a:t>temporais</a:t>
            </a:r>
            <a:r>
              <a:rPr lang="en-US"/>
              <a:t>, e </a:t>
            </a:r>
            <a:r>
              <a:rPr lang="en-US" b="1"/>
              <a:t>comportamentais</a:t>
            </a:r>
            <a:r>
              <a:rPr lang="en-US"/>
              <a:t> usadas para mensurar um fenômeno.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730375"/>
            <a:ext cx="7553325" cy="3146425"/>
            <a:chOff x="79" y="683"/>
            <a:chExt cx="5602" cy="2650"/>
          </a:xfrm>
        </p:grpSpPr>
        <p:pic>
          <p:nvPicPr>
            <p:cNvPr id="27653" name="Picture 5" descr="Environment Mode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" y="683"/>
              <a:ext cx="5602" cy="2650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37" y="1359"/>
              <a:ext cx="624" cy="576"/>
              <a:chOff x="2208" y="3216"/>
              <a:chExt cx="624" cy="576"/>
            </a:xfrm>
          </p:grpSpPr>
          <p:sp>
            <p:nvSpPr>
              <p:cNvPr id="27655" name="Oval 7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auto">
              <a:xfrm>
                <a:off x="2502" y="348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 flipV="1">
                <a:off x="2523" y="3264"/>
                <a:ext cx="0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2538" y="3537"/>
                <a:ext cx="135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889750" y="6453188"/>
            <a:ext cx="2190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(Gibson et al. 2000)</a:t>
            </a:r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0" name="AutoShape 120"/>
          <p:cNvSpPr>
            <a:spLocks noChangeArrowheads="1"/>
          </p:cNvSpPr>
          <p:nvPr/>
        </p:nvSpPr>
        <p:spPr bwMode="auto">
          <a:xfrm>
            <a:off x="1143000" y="2895600"/>
            <a:ext cx="6858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Escala: Extensão e Resolução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62484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Resolution</a:t>
            </a:r>
            <a:r>
              <a:rPr lang="en-US" sz="2400"/>
              <a:t> refere-se à granularidade das medições.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27125" y="3748088"/>
            <a:ext cx="996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TEMPO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0" y="3748088"/>
            <a:ext cx="1149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ESPAÇO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267450" y="3748088"/>
            <a:ext cx="2343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COMPORTAMENTO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1219200" y="4343400"/>
            <a:ext cx="5334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1905000" y="4419600"/>
            <a:ext cx="152400" cy="3810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609600" y="13716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Extenção</a:t>
            </a:r>
            <a:r>
              <a:rPr lang="en-US" sz="2400"/>
              <a:t> refere-se à magnitude das medições.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5334000"/>
            <a:ext cx="2438400" cy="609600"/>
            <a:chOff x="384" y="3312"/>
            <a:chExt cx="1776" cy="432"/>
          </a:xfrm>
        </p:grpSpPr>
        <p:sp>
          <p:nvSpPr>
            <p:cNvPr id="51213" name="AutoShape 13"/>
            <p:cNvSpPr>
              <a:spLocks noChangeArrowheads="1"/>
            </p:cNvSpPr>
            <p:nvPr/>
          </p:nvSpPr>
          <p:spPr bwMode="auto">
            <a:xfrm>
              <a:off x="384" y="3360"/>
              <a:ext cx="384" cy="33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816" y="3312"/>
              <a:ext cx="432" cy="432"/>
              <a:chOff x="864" y="3312"/>
              <a:chExt cx="432" cy="432"/>
            </a:xfrm>
          </p:grpSpPr>
          <p:sp>
            <p:nvSpPr>
              <p:cNvPr id="51214" name="AutoShape 14"/>
              <p:cNvSpPr>
                <a:spLocks noChangeArrowheads="1"/>
              </p:cNvSpPr>
              <p:nvPr/>
            </p:nvSpPr>
            <p:spPr bwMode="auto">
              <a:xfrm>
                <a:off x="1008" y="3600"/>
                <a:ext cx="144" cy="14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215" name="AutoShape 15"/>
              <p:cNvSpPr>
                <a:spLocks noChangeArrowheads="1"/>
              </p:cNvSpPr>
              <p:nvPr/>
            </p:nvSpPr>
            <p:spPr bwMode="auto">
              <a:xfrm rot="5400000">
                <a:off x="864" y="3456"/>
                <a:ext cx="144" cy="14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216" name="AutoShape 16"/>
              <p:cNvSpPr>
                <a:spLocks noChangeArrowheads="1"/>
              </p:cNvSpPr>
              <p:nvPr/>
            </p:nvSpPr>
            <p:spPr bwMode="auto">
              <a:xfrm rot="-5400000">
                <a:off x="1152" y="3456"/>
                <a:ext cx="144" cy="14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217" name="AutoShape 17"/>
              <p:cNvSpPr>
                <a:spLocks noChangeArrowheads="1"/>
              </p:cNvSpPr>
              <p:nvPr/>
            </p:nvSpPr>
            <p:spPr bwMode="auto">
              <a:xfrm flipV="1">
                <a:off x="1008" y="3312"/>
                <a:ext cx="144" cy="14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218" name="Oval 18"/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220" name="AutoShape 20"/>
            <p:cNvSpPr>
              <a:spLocks noChangeArrowheads="1"/>
            </p:cNvSpPr>
            <p:nvPr/>
          </p:nvSpPr>
          <p:spPr bwMode="auto">
            <a:xfrm>
              <a:off x="1296" y="3360"/>
              <a:ext cx="192" cy="384"/>
            </a:xfrm>
            <a:prstGeom prst="lightningBol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536" y="3360"/>
              <a:ext cx="624" cy="240"/>
              <a:chOff x="1632" y="3168"/>
              <a:chExt cx="624" cy="384"/>
            </a:xfrm>
          </p:grpSpPr>
          <p:sp>
            <p:nvSpPr>
              <p:cNvPr id="51221" name="AutoShape 21"/>
              <p:cNvSpPr>
                <a:spLocks noChangeArrowheads="1"/>
              </p:cNvSpPr>
              <p:nvPr/>
            </p:nvSpPr>
            <p:spPr bwMode="auto">
              <a:xfrm>
                <a:off x="1632" y="3168"/>
                <a:ext cx="384" cy="288"/>
              </a:xfrm>
              <a:prstGeom prst="cloudCallout">
                <a:avLst>
                  <a:gd name="adj1" fmla="val -20310"/>
                  <a:gd name="adj2" fmla="val 1322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pt-BR"/>
              </a:p>
            </p:txBody>
          </p:sp>
          <p:sp>
            <p:nvSpPr>
              <p:cNvPr id="51224" name="AutoShape 24"/>
              <p:cNvSpPr>
                <a:spLocks noChangeArrowheads="1"/>
              </p:cNvSpPr>
              <p:nvPr/>
            </p:nvSpPr>
            <p:spPr bwMode="auto">
              <a:xfrm>
                <a:off x="1728" y="3216"/>
                <a:ext cx="384" cy="288"/>
              </a:xfrm>
              <a:prstGeom prst="cloudCallout">
                <a:avLst>
                  <a:gd name="adj1" fmla="val -20310"/>
                  <a:gd name="adj2" fmla="val 14895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pt-BR"/>
              </a:p>
            </p:txBody>
          </p:sp>
          <p:sp>
            <p:nvSpPr>
              <p:cNvPr id="51225" name="AutoShape 25"/>
              <p:cNvSpPr>
                <a:spLocks noChangeArrowheads="1"/>
              </p:cNvSpPr>
              <p:nvPr/>
            </p:nvSpPr>
            <p:spPr bwMode="auto">
              <a:xfrm>
                <a:off x="1872" y="3264"/>
                <a:ext cx="384" cy="288"/>
              </a:xfrm>
              <a:prstGeom prst="cloudCallout">
                <a:avLst>
                  <a:gd name="adj1" fmla="val -20310"/>
                  <a:gd name="adj2" fmla="val 1322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6248400" y="4419600"/>
            <a:ext cx="2447925" cy="1654175"/>
            <a:chOff x="3936" y="2784"/>
            <a:chExt cx="1542" cy="104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13" y="2784"/>
              <a:ext cx="192" cy="156"/>
              <a:chOff x="1596" y="1554"/>
              <a:chExt cx="785" cy="766"/>
            </a:xfrm>
          </p:grpSpPr>
          <p:sp>
            <p:nvSpPr>
              <p:cNvPr id="51230" name="Freeform 19"/>
              <p:cNvSpPr>
                <a:spLocks/>
              </p:cNvSpPr>
              <p:nvPr/>
            </p:nvSpPr>
            <p:spPr bwMode="auto">
              <a:xfrm>
                <a:off x="1596" y="1554"/>
                <a:ext cx="785" cy="76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00"/>
                  <a:gd name="T31" fmla="*/ 0 h 10000"/>
                  <a:gd name="T32" fmla="*/ 10000 w 10000"/>
                  <a:gd name="T33" fmla="*/ 10000 h 1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00" h="10000">
                    <a:moveTo>
                      <a:pt x="1209" y="0"/>
                    </a:moveTo>
                    <a:lnTo>
                      <a:pt x="8790" y="0"/>
                    </a:lnTo>
                    <a:cubicBezTo>
                      <a:pt x="9458" y="0"/>
                      <a:pt x="10000" y="555"/>
                      <a:pt x="10000" y="1239"/>
                    </a:cubicBezTo>
                    <a:lnTo>
                      <a:pt x="10000" y="8760"/>
                    </a:lnTo>
                    <a:cubicBezTo>
                      <a:pt x="10000" y="9444"/>
                      <a:pt x="9458" y="10000"/>
                      <a:pt x="8790" y="10000"/>
                    </a:cubicBezTo>
                    <a:lnTo>
                      <a:pt x="1209" y="10000"/>
                    </a:lnTo>
                    <a:cubicBezTo>
                      <a:pt x="541" y="10000"/>
                      <a:pt x="0" y="9444"/>
                      <a:pt x="0" y="8760"/>
                    </a:cubicBezTo>
                    <a:lnTo>
                      <a:pt x="0" y="1239"/>
                    </a:lnTo>
                    <a:cubicBezTo>
                      <a:pt x="0" y="555"/>
                      <a:pt x="541" y="0"/>
                      <a:pt x="1209" y="0"/>
                    </a:cubicBezTo>
                    <a:close/>
                    <a:moveTo>
                      <a:pt x="1209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874" y="1630"/>
                <a:ext cx="232" cy="619"/>
                <a:chOff x="1839" y="1620"/>
                <a:chExt cx="232" cy="619"/>
              </a:xfrm>
            </p:grpSpPr>
            <p:sp>
              <p:nvSpPr>
                <p:cNvPr id="51232" name="Freeform 21"/>
                <p:cNvSpPr>
                  <a:spLocks/>
                </p:cNvSpPr>
                <p:nvPr/>
              </p:nvSpPr>
              <p:spPr bwMode="auto">
                <a:xfrm>
                  <a:off x="1839" y="1739"/>
                  <a:ext cx="232" cy="500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w 10000"/>
                    <a:gd name="T21" fmla="*/ 0 h 10000"/>
                    <a:gd name="T22" fmla="*/ 0 w 10000"/>
                    <a:gd name="T23" fmla="*/ 0 h 10000"/>
                    <a:gd name="T24" fmla="*/ 0 w 10000"/>
                    <a:gd name="T25" fmla="*/ 0 h 10000"/>
                    <a:gd name="T26" fmla="*/ 0 w 10000"/>
                    <a:gd name="T27" fmla="*/ 0 h 10000"/>
                    <a:gd name="T28" fmla="*/ 0 w 10000"/>
                    <a:gd name="T29" fmla="*/ 0 h 10000"/>
                    <a:gd name="T30" fmla="*/ 0 w 10000"/>
                    <a:gd name="T31" fmla="*/ 0 h 10000"/>
                    <a:gd name="T32" fmla="*/ 0 w 10000"/>
                    <a:gd name="T33" fmla="*/ 0 h 10000"/>
                    <a:gd name="T34" fmla="*/ 0 w 10000"/>
                    <a:gd name="T35" fmla="*/ 0 h 10000"/>
                    <a:gd name="T36" fmla="*/ 0 w 10000"/>
                    <a:gd name="T37" fmla="*/ 0 h 10000"/>
                    <a:gd name="T38" fmla="*/ 0 w 10000"/>
                    <a:gd name="T39" fmla="*/ 0 h 10000"/>
                    <a:gd name="T40" fmla="*/ 0 w 10000"/>
                    <a:gd name="T41" fmla="*/ 0 h 10000"/>
                    <a:gd name="T42" fmla="*/ 0 w 10000"/>
                    <a:gd name="T43" fmla="*/ 0 h 10000"/>
                    <a:gd name="T44" fmla="*/ 0 w 10000"/>
                    <a:gd name="T45" fmla="*/ 0 h 10000"/>
                    <a:gd name="T46" fmla="*/ 0 w 10000"/>
                    <a:gd name="T47" fmla="*/ 0 h 10000"/>
                    <a:gd name="T48" fmla="*/ 0 w 10000"/>
                    <a:gd name="T49" fmla="*/ 0 h 10000"/>
                    <a:gd name="T50" fmla="*/ 0 w 10000"/>
                    <a:gd name="T51" fmla="*/ 0 h 10000"/>
                    <a:gd name="T52" fmla="*/ 0 w 10000"/>
                    <a:gd name="T53" fmla="*/ 0 h 10000"/>
                    <a:gd name="T54" fmla="*/ 0 w 10000"/>
                    <a:gd name="T55" fmla="*/ 0 h 10000"/>
                    <a:gd name="T56" fmla="*/ 0 w 10000"/>
                    <a:gd name="T57" fmla="*/ 0 h 10000"/>
                    <a:gd name="T58" fmla="*/ 0 w 10000"/>
                    <a:gd name="T59" fmla="*/ 0 h 10000"/>
                    <a:gd name="T60" fmla="*/ 0 w 10000"/>
                    <a:gd name="T61" fmla="*/ 0 h 10000"/>
                    <a:gd name="T62" fmla="*/ 0 w 10000"/>
                    <a:gd name="T63" fmla="*/ 0 h 10000"/>
                    <a:gd name="T64" fmla="*/ 0 w 10000"/>
                    <a:gd name="T65" fmla="*/ 0 h 10000"/>
                    <a:gd name="T66" fmla="*/ 0 w 10000"/>
                    <a:gd name="T67" fmla="*/ 0 h 10000"/>
                    <a:gd name="T68" fmla="*/ 0 w 10000"/>
                    <a:gd name="T69" fmla="*/ 0 h 10000"/>
                    <a:gd name="T70" fmla="*/ 0 w 10000"/>
                    <a:gd name="T71" fmla="*/ 0 h 10000"/>
                    <a:gd name="T72" fmla="*/ 0 w 10000"/>
                    <a:gd name="T73" fmla="*/ 0 h 10000"/>
                    <a:gd name="T74" fmla="*/ 0 w 10000"/>
                    <a:gd name="T75" fmla="*/ 0 h 10000"/>
                    <a:gd name="T76" fmla="*/ 0 w 10000"/>
                    <a:gd name="T77" fmla="*/ 0 h 10000"/>
                    <a:gd name="T78" fmla="*/ 0 w 10000"/>
                    <a:gd name="T79" fmla="*/ 0 h 10000"/>
                    <a:gd name="T80" fmla="*/ 0 w 10000"/>
                    <a:gd name="T81" fmla="*/ 0 h 10000"/>
                    <a:gd name="T82" fmla="*/ 0 w 10000"/>
                    <a:gd name="T83" fmla="*/ 0 h 10000"/>
                    <a:gd name="T84" fmla="*/ 0 w 10000"/>
                    <a:gd name="T85" fmla="*/ 0 h 10000"/>
                    <a:gd name="T86" fmla="*/ 0 w 10000"/>
                    <a:gd name="T87" fmla="*/ 0 h 10000"/>
                    <a:gd name="T88" fmla="*/ 0 w 10000"/>
                    <a:gd name="T89" fmla="*/ 0 h 10000"/>
                    <a:gd name="T90" fmla="*/ 0 w 10000"/>
                    <a:gd name="T91" fmla="*/ 0 h 10000"/>
                    <a:gd name="T92" fmla="*/ 0 w 10000"/>
                    <a:gd name="T93" fmla="*/ 0 h 10000"/>
                    <a:gd name="T94" fmla="*/ 0 w 10000"/>
                    <a:gd name="T95" fmla="*/ 0 h 10000"/>
                    <a:gd name="T96" fmla="*/ 0 w 10000"/>
                    <a:gd name="T97" fmla="*/ 0 h 100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00"/>
                    <a:gd name="T148" fmla="*/ 0 h 10000"/>
                    <a:gd name="T149" fmla="*/ 10000 w 10000"/>
                    <a:gd name="T150" fmla="*/ 10000 h 100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00" h="10000">
                      <a:moveTo>
                        <a:pt x="2389" y="0"/>
                      </a:moveTo>
                      <a:lnTo>
                        <a:pt x="7654" y="0"/>
                      </a:lnTo>
                      <a:lnTo>
                        <a:pt x="7831" y="0"/>
                      </a:lnTo>
                      <a:lnTo>
                        <a:pt x="7964" y="20"/>
                      </a:lnTo>
                      <a:lnTo>
                        <a:pt x="8097" y="20"/>
                      </a:lnTo>
                      <a:lnTo>
                        <a:pt x="8185" y="40"/>
                      </a:lnTo>
                      <a:lnTo>
                        <a:pt x="8318" y="60"/>
                      </a:lnTo>
                      <a:lnTo>
                        <a:pt x="8495" y="60"/>
                      </a:lnTo>
                      <a:lnTo>
                        <a:pt x="8628" y="80"/>
                      </a:lnTo>
                      <a:lnTo>
                        <a:pt x="8761" y="120"/>
                      </a:lnTo>
                      <a:lnTo>
                        <a:pt x="8849" y="140"/>
                      </a:lnTo>
                      <a:lnTo>
                        <a:pt x="8982" y="160"/>
                      </a:lnTo>
                      <a:lnTo>
                        <a:pt x="9159" y="220"/>
                      </a:lnTo>
                      <a:lnTo>
                        <a:pt x="9292" y="260"/>
                      </a:lnTo>
                      <a:lnTo>
                        <a:pt x="9380" y="300"/>
                      </a:lnTo>
                      <a:lnTo>
                        <a:pt x="9557" y="360"/>
                      </a:lnTo>
                      <a:lnTo>
                        <a:pt x="9646" y="420"/>
                      </a:lnTo>
                      <a:lnTo>
                        <a:pt x="9734" y="480"/>
                      </a:lnTo>
                      <a:lnTo>
                        <a:pt x="9867" y="560"/>
                      </a:lnTo>
                      <a:lnTo>
                        <a:pt x="9911" y="620"/>
                      </a:lnTo>
                      <a:lnTo>
                        <a:pt x="10000" y="700"/>
                      </a:lnTo>
                      <a:lnTo>
                        <a:pt x="10000" y="760"/>
                      </a:lnTo>
                      <a:lnTo>
                        <a:pt x="10000" y="840"/>
                      </a:lnTo>
                      <a:lnTo>
                        <a:pt x="10000" y="4540"/>
                      </a:lnTo>
                      <a:lnTo>
                        <a:pt x="9955" y="4580"/>
                      </a:lnTo>
                      <a:lnTo>
                        <a:pt x="9911" y="4620"/>
                      </a:lnTo>
                      <a:lnTo>
                        <a:pt x="9911" y="4680"/>
                      </a:lnTo>
                      <a:lnTo>
                        <a:pt x="9867" y="4700"/>
                      </a:lnTo>
                      <a:lnTo>
                        <a:pt x="9778" y="4760"/>
                      </a:lnTo>
                      <a:lnTo>
                        <a:pt x="9690" y="4800"/>
                      </a:lnTo>
                      <a:lnTo>
                        <a:pt x="9557" y="4840"/>
                      </a:lnTo>
                      <a:lnTo>
                        <a:pt x="9424" y="4880"/>
                      </a:lnTo>
                      <a:lnTo>
                        <a:pt x="9380" y="4900"/>
                      </a:lnTo>
                      <a:lnTo>
                        <a:pt x="9247" y="4900"/>
                      </a:lnTo>
                      <a:lnTo>
                        <a:pt x="9115" y="4900"/>
                      </a:lnTo>
                      <a:lnTo>
                        <a:pt x="8982" y="4900"/>
                      </a:lnTo>
                      <a:lnTo>
                        <a:pt x="8849" y="4900"/>
                      </a:lnTo>
                      <a:lnTo>
                        <a:pt x="8716" y="4860"/>
                      </a:lnTo>
                      <a:lnTo>
                        <a:pt x="8628" y="4860"/>
                      </a:lnTo>
                      <a:lnTo>
                        <a:pt x="8539" y="4820"/>
                      </a:lnTo>
                      <a:lnTo>
                        <a:pt x="8495" y="4780"/>
                      </a:lnTo>
                      <a:lnTo>
                        <a:pt x="8407" y="4740"/>
                      </a:lnTo>
                      <a:lnTo>
                        <a:pt x="8362" y="4700"/>
                      </a:lnTo>
                      <a:lnTo>
                        <a:pt x="8274" y="4680"/>
                      </a:lnTo>
                      <a:lnTo>
                        <a:pt x="8274" y="4640"/>
                      </a:lnTo>
                      <a:lnTo>
                        <a:pt x="8230" y="4600"/>
                      </a:lnTo>
                      <a:lnTo>
                        <a:pt x="8230" y="4580"/>
                      </a:lnTo>
                      <a:lnTo>
                        <a:pt x="8185" y="4520"/>
                      </a:lnTo>
                      <a:lnTo>
                        <a:pt x="8230" y="1700"/>
                      </a:lnTo>
                      <a:lnTo>
                        <a:pt x="7654" y="1700"/>
                      </a:lnTo>
                      <a:lnTo>
                        <a:pt x="7654" y="9440"/>
                      </a:lnTo>
                      <a:lnTo>
                        <a:pt x="7654" y="9520"/>
                      </a:lnTo>
                      <a:lnTo>
                        <a:pt x="7610" y="9600"/>
                      </a:lnTo>
                      <a:lnTo>
                        <a:pt x="7566" y="9680"/>
                      </a:lnTo>
                      <a:lnTo>
                        <a:pt x="7477" y="9760"/>
                      </a:lnTo>
                      <a:lnTo>
                        <a:pt x="7345" y="9820"/>
                      </a:lnTo>
                      <a:lnTo>
                        <a:pt x="7256" y="9880"/>
                      </a:lnTo>
                      <a:lnTo>
                        <a:pt x="7123" y="9920"/>
                      </a:lnTo>
                      <a:lnTo>
                        <a:pt x="6991" y="9960"/>
                      </a:lnTo>
                      <a:lnTo>
                        <a:pt x="6858" y="9980"/>
                      </a:lnTo>
                      <a:lnTo>
                        <a:pt x="6725" y="10000"/>
                      </a:lnTo>
                      <a:lnTo>
                        <a:pt x="6637" y="10000"/>
                      </a:lnTo>
                      <a:lnTo>
                        <a:pt x="6504" y="10000"/>
                      </a:lnTo>
                      <a:lnTo>
                        <a:pt x="6371" y="10000"/>
                      </a:lnTo>
                      <a:lnTo>
                        <a:pt x="6238" y="10000"/>
                      </a:lnTo>
                      <a:lnTo>
                        <a:pt x="6061" y="9980"/>
                      </a:lnTo>
                      <a:lnTo>
                        <a:pt x="5884" y="9940"/>
                      </a:lnTo>
                      <a:lnTo>
                        <a:pt x="5752" y="9920"/>
                      </a:lnTo>
                      <a:lnTo>
                        <a:pt x="5663" y="9860"/>
                      </a:lnTo>
                      <a:lnTo>
                        <a:pt x="5619" y="9840"/>
                      </a:lnTo>
                      <a:lnTo>
                        <a:pt x="5530" y="9780"/>
                      </a:lnTo>
                      <a:lnTo>
                        <a:pt x="5442" y="9720"/>
                      </a:lnTo>
                      <a:lnTo>
                        <a:pt x="5398" y="9680"/>
                      </a:lnTo>
                      <a:lnTo>
                        <a:pt x="5353" y="9620"/>
                      </a:lnTo>
                      <a:lnTo>
                        <a:pt x="5309" y="9560"/>
                      </a:lnTo>
                      <a:lnTo>
                        <a:pt x="5309" y="9500"/>
                      </a:lnTo>
                      <a:lnTo>
                        <a:pt x="5309" y="4780"/>
                      </a:lnTo>
                      <a:lnTo>
                        <a:pt x="4690" y="4780"/>
                      </a:lnTo>
                      <a:lnTo>
                        <a:pt x="4690" y="9480"/>
                      </a:lnTo>
                      <a:lnTo>
                        <a:pt x="4646" y="9560"/>
                      </a:lnTo>
                      <a:lnTo>
                        <a:pt x="4646" y="9600"/>
                      </a:lnTo>
                      <a:lnTo>
                        <a:pt x="4557" y="9700"/>
                      </a:lnTo>
                      <a:lnTo>
                        <a:pt x="4469" y="9760"/>
                      </a:lnTo>
                      <a:lnTo>
                        <a:pt x="4380" y="9820"/>
                      </a:lnTo>
                      <a:lnTo>
                        <a:pt x="4292" y="9880"/>
                      </a:lnTo>
                      <a:lnTo>
                        <a:pt x="4159" y="9940"/>
                      </a:lnTo>
                      <a:lnTo>
                        <a:pt x="3982" y="9960"/>
                      </a:lnTo>
                      <a:lnTo>
                        <a:pt x="3761" y="10000"/>
                      </a:lnTo>
                      <a:lnTo>
                        <a:pt x="3584" y="10000"/>
                      </a:lnTo>
                      <a:lnTo>
                        <a:pt x="3407" y="10000"/>
                      </a:lnTo>
                      <a:lnTo>
                        <a:pt x="3274" y="10000"/>
                      </a:lnTo>
                      <a:lnTo>
                        <a:pt x="3141" y="9980"/>
                      </a:lnTo>
                      <a:lnTo>
                        <a:pt x="3053" y="9960"/>
                      </a:lnTo>
                      <a:lnTo>
                        <a:pt x="2920" y="9940"/>
                      </a:lnTo>
                      <a:lnTo>
                        <a:pt x="2787" y="9900"/>
                      </a:lnTo>
                      <a:lnTo>
                        <a:pt x="2654" y="9840"/>
                      </a:lnTo>
                      <a:lnTo>
                        <a:pt x="2610" y="9800"/>
                      </a:lnTo>
                      <a:lnTo>
                        <a:pt x="2522" y="9740"/>
                      </a:lnTo>
                      <a:lnTo>
                        <a:pt x="2433" y="9680"/>
                      </a:lnTo>
                      <a:lnTo>
                        <a:pt x="2433" y="9620"/>
                      </a:lnTo>
                      <a:lnTo>
                        <a:pt x="2389" y="9580"/>
                      </a:lnTo>
                      <a:lnTo>
                        <a:pt x="2345" y="9480"/>
                      </a:lnTo>
                      <a:lnTo>
                        <a:pt x="2345" y="1700"/>
                      </a:lnTo>
                      <a:lnTo>
                        <a:pt x="1769" y="1700"/>
                      </a:lnTo>
                      <a:lnTo>
                        <a:pt x="1769" y="4520"/>
                      </a:lnTo>
                      <a:lnTo>
                        <a:pt x="1769" y="4580"/>
                      </a:lnTo>
                      <a:lnTo>
                        <a:pt x="1725" y="4640"/>
                      </a:lnTo>
                      <a:lnTo>
                        <a:pt x="1681" y="4680"/>
                      </a:lnTo>
                      <a:lnTo>
                        <a:pt x="1592" y="4720"/>
                      </a:lnTo>
                      <a:lnTo>
                        <a:pt x="1592" y="4740"/>
                      </a:lnTo>
                      <a:lnTo>
                        <a:pt x="1548" y="4780"/>
                      </a:lnTo>
                      <a:lnTo>
                        <a:pt x="1460" y="4800"/>
                      </a:lnTo>
                      <a:lnTo>
                        <a:pt x="1415" y="4820"/>
                      </a:lnTo>
                      <a:lnTo>
                        <a:pt x="1327" y="4860"/>
                      </a:lnTo>
                      <a:lnTo>
                        <a:pt x="1238" y="4860"/>
                      </a:lnTo>
                      <a:lnTo>
                        <a:pt x="1150" y="4900"/>
                      </a:lnTo>
                      <a:lnTo>
                        <a:pt x="1061" y="4900"/>
                      </a:lnTo>
                      <a:lnTo>
                        <a:pt x="1017" y="4900"/>
                      </a:lnTo>
                      <a:lnTo>
                        <a:pt x="929" y="4900"/>
                      </a:lnTo>
                      <a:lnTo>
                        <a:pt x="752" y="4900"/>
                      </a:lnTo>
                      <a:lnTo>
                        <a:pt x="707" y="4900"/>
                      </a:lnTo>
                      <a:lnTo>
                        <a:pt x="619" y="4900"/>
                      </a:lnTo>
                      <a:lnTo>
                        <a:pt x="530" y="4880"/>
                      </a:lnTo>
                      <a:lnTo>
                        <a:pt x="486" y="4860"/>
                      </a:lnTo>
                      <a:lnTo>
                        <a:pt x="442" y="4840"/>
                      </a:lnTo>
                      <a:lnTo>
                        <a:pt x="353" y="4820"/>
                      </a:lnTo>
                      <a:lnTo>
                        <a:pt x="309" y="4800"/>
                      </a:lnTo>
                      <a:lnTo>
                        <a:pt x="221" y="4760"/>
                      </a:lnTo>
                      <a:lnTo>
                        <a:pt x="176" y="4720"/>
                      </a:lnTo>
                      <a:lnTo>
                        <a:pt x="132" y="4700"/>
                      </a:lnTo>
                      <a:lnTo>
                        <a:pt x="88" y="4680"/>
                      </a:lnTo>
                      <a:lnTo>
                        <a:pt x="44" y="4620"/>
                      </a:lnTo>
                      <a:lnTo>
                        <a:pt x="44" y="4580"/>
                      </a:lnTo>
                      <a:lnTo>
                        <a:pt x="0" y="4540"/>
                      </a:lnTo>
                      <a:lnTo>
                        <a:pt x="0" y="820"/>
                      </a:lnTo>
                      <a:lnTo>
                        <a:pt x="44" y="680"/>
                      </a:lnTo>
                      <a:lnTo>
                        <a:pt x="88" y="600"/>
                      </a:lnTo>
                      <a:lnTo>
                        <a:pt x="221" y="500"/>
                      </a:lnTo>
                      <a:lnTo>
                        <a:pt x="353" y="440"/>
                      </a:lnTo>
                      <a:lnTo>
                        <a:pt x="486" y="380"/>
                      </a:lnTo>
                      <a:lnTo>
                        <a:pt x="619" y="300"/>
                      </a:lnTo>
                      <a:lnTo>
                        <a:pt x="796" y="240"/>
                      </a:lnTo>
                      <a:lnTo>
                        <a:pt x="1061" y="160"/>
                      </a:lnTo>
                      <a:lnTo>
                        <a:pt x="1238" y="120"/>
                      </a:lnTo>
                      <a:lnTo>
                        <a:pt x="1415" y="100"/>
                      </a:lnTo>
                      <a:lnTo>
                        <a:pt x="1681" y="60"/>
                      </a:lnTo>
                      <a:lnTo>
                        <a:pt x="1902" y="40"/>
                      </a:lnTo>
                      <a:lnTo>
                        <a:pt x="2123" y="20"/>
                      </a:lnTo>
                      <a:lnTo>
                        <a:pt x="2389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51233" name="Freeform 22"/>
                <p:cNvSpPr>
                  <a:spLocks/>
                </p:cNvSpPr>
                <p:nvPr/>
              </p:nvSpPr>
              <p:spPr bwMode="auto">
                <a:xfrm>
                  <a:off x="1905" y="1620"/>
                  <a:ext cx="90" cy="92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00"/>
                    <a:gd name="T19" fmla="*/ 0 h 10000"/>
                    <a:gd name="T20" fmla="*/ 10000 w 10000"/>
                    <a:gd name="T21" fmla="*/ 10000 h 1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00" h="10000">
                      <a:moveTo>
                        <a:pt x="5000" y="0"/>
                      </a:moveTo>
                      <a:cubicBezTo>
                        <a:pt x="2238" y="0"/>
                        <a:pt x="0" y="2238"/>
                        <a:pt x="0" y="5000"/>
                      </a:cubicBezTo>
                      <a:cubicBezTo>
                        <a:pt x="0" y="7761"/>
                        <a:pt x="2238" y="10000"/>
                        <a:pt x="5000" y="10000"/>
                      </a:cubicBezTo>
                      <a:cubicBezTo>
                        <a:pt x="7761" y="10000"/>
                        <a:pt x="10000" y="7761"/>
                        <a:pt x="10000" y="5000"/>
                      </a:cubicBezTo>
                      <a:cubicBezTo>
                        <a:pt x="10000" y="2238"/>
                        <a:pt x="7761" y="0"/>
                        <a:pt x="5000" y="0"/>
                      </a:cubicBezTo>
                      <a:close/>
                      <a:moveTo>
                        <a:pt x="5000" y="0"/>
                      </a:move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3936" y="3107"/>
              <a:ext cx="727" cy="524"/>
              <a:chOff x="3600" y="3120"/>
              <a:chExt cx="1008" cy="624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4176" y="3222"/>
                <a:ext cx="267" cy="186"/>
                <a:chOff x="1596" y="1554"/>
                <a:chExt cx="785" cy="766"/>
              </a:xfrm>
            </p:grpSpPr>
            <p:sp>
              <p:nvSpPr>
                <p:cNvPr id="51260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62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63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3744" y="3222"/>
                <a:ext cx="267" cy="186"/>
                <a:chOff x="1596" y="1554"/>
                <a:chExt cx="785" cy="766"/>
              </a:xfrm>
            </p:grpSpPr>
            <p:sp>
              <p:nvSpPr>
                <p:cNvPr id="51240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12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42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43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3984" y="3318"/>
                <a:ext cx="267" cy="186"/>
                <a:chOff x="1596" y="1554"/>
                <a:chExt cx="785" cy="766"/>
              </a:xfrm>
            </p:grpSpPr>
            <p:sp>
              <p:nvSpPr>
                <p:cNvPr id="51245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47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48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3765" y="3462"/>
                <a:ext cx="267" cy="186"/>
                <a:chOff x="1596" y="1554"/>
                <a:chExt cx="785" cy="766"/>
              </a:xfrm>
            </p:grpSpPr>
            <p:sp>
              <p:nvSpPr>
                <p:cNvPr id="51250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16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52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53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7" name="Group 18"/>
              <p:cNvGrpSpPr>
                <a:grpSpLocks/>
              </p:cNvGrpSpPr>
              <p:nvPr/>
            </p:nvGrpSpPr>
            <p:grpSpPr bwMode="auto">
              <a:xfrm>
                <a:off x="4176" y="3462"/>
                <a:ext cx="267" cy="186"/>
                <a:chOff x="1596" y="1554"/>
                <a:chExt cx="785" cy="766"/>
              </a:xfrm>
            </p:grpSpPr>
            <p:sp>
              <p:nvSpPr>
                <p:cNvPr id="51255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18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57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58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1264" name="Oval 64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1008" cy="62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4697" y="3107"/>
              <a:ext cx="727" cy="524"/>
              <a:chOff x="3600" y="3120"/>
              <a:chExt cx="1008" cy="624"/>
            </a:xfrm>
          </p:grpSpPr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4176" y="3222"/>
                <a:ext cx="267" cy="186"/>
                <a:chOff x="1596" y="1554"/>
                <a:chExt cx="785" cy="766"/>
              </a:xfrm>
            </p:grpSpPr>
            <p:sp>
              <p:nvSpPr>
                <p:cNvPr id="51273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21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75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76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3744" y="3222"/>
                <a:ext cx="267" cy="186"/>
                <a:chOff x="1596" y="1554"/>
                <a:chExt cx="785" cy="766"/>
              </a:xfrm>
            </p:grpSpPr>
            <p:sp>
              <p:nvSpPr>
                <p:cNvPr id="51278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23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80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81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3984" y="3318"/>
                <a:ext cx="267" cy="186"/>
                <a:chOff x="1596" y="1554"/>
                <a:chExt cx="785" cy="766"/>
              </a:xfrm>
            </p:grpSpPr>
            <p:sp>
              <p:nvSpPr>
                <p:cNvPr id="51283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25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85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86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6" name="Group 18"/>
              <p:cNvGrpSpPr>
                <a:grpSpLocks/>
              </p:cNvGrpSpPr>
              <p:nvPr/>
            </p:nvGrpSpPr>
            <p:grpSpPr bwMode="auto">
              <a:xfrm>
                <a:off x="3765" y="3462"/>
                <a:ext cx="267" cy="186"/>
                <a:chOff x="1596" y="1554"/>
                <a:chExt cx="785" cy="766"/>
              </a:xfrm>
            </p:grpSpPr>
            <p:sp>
              <p:nvSpPr>
                <p:cNvPr id="51288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27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90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91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>
                <a:off x="4176" y="3462"/>
                <a:ext cx="267" cy="186"/>
                <a:chOff x="1596" y="1554"/>
                <a:chExt cx="785" cy="766"/>
              </a:xfrm>
            </p:grpSpPr>
            <p:sp>
              <p:nvSpPr>
                <p:cNvPr id="51293" name="Freeform 19"/>
                <p:cNvSpPr>
                  <a:spLocks/>
                </p:cNvSpPr>
                <p:nvPr/>
              </p:nvSpPr>
              <p:spPr bwMode="auto">
                <a:xfrm>
                  <a:off x="1596" y="1554"/>
                  <a:ext cx="785" cy="766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00"/>
                    <a:gd name="T31" fmla="*/ 0 h 10000"/>
                    <a:gd name="T32" fmla="*/ 10000 w 10000"/>
                    <a:gd name="T33" fmla="*/ 10000 h 10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00" h="10000">
                      <a:moveTo>
                        <a:pt x="1209" y="0"/>
                      </a:moveTo>
                      <a:lnTo>
                        <a:pt x="8790" y="0"/>
                      </a:lnTo>
                      <a:cubicBezTo>
                        <a:pt x="9458" y="0"/>
                        <a:pt x="10000" y="555"/>
                        <a:pt x="10000" y="1239"/>
                      </a:cubicBezTo>
                      <a:lnTo>
                        <a:pt x="10000" y="8760"/>
                      </a:lnTo>
                      <a:cubicBezTo>
                        <a:pt x="10000" y="9444"/>
                        <a:pt x="9458" y="10000"/>
                        <a:pt x="8790" y="10000"/>
                      </a:cubicBezTo>
                      <a:lnTo>
                        <a:pt x="1209" y="10000"/>
                      </a:lnTo>
                      <a:cubicBezTo>
                        <a:pt x="541" y="10000"/>
                        <a:pt x="0" y="9444"/>
                        <a:pt x="0" y="8760"/>
                      </a:cubicBezTo>
                      <a:lnTo>
                        <a:pt x="0" y="1239"/>
                      </a:lnTo>
                      <a:cubicBezTo>
                        <a:pt x="0" y="555"/>
                        <a:pt x="541" y="0"/>
                        <a:pt x="1209" y="0"/>
                      </a:cubicBezTo>
                      <a:close/>
                      <a:moveTo>
                        <a:pt x="1209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grpSp>
              <p:nvGrpSpPr>
                <p:cNvPr id="29" name="Group 20"/>
                <p:cNvGrpSpPr>
                  <a:grpSpLocks/>
                </p:cNvGrpSpPr>
                <p:nvPr/>
              </p:nvGrpSpPr>
              <p:grpSpPr bwMode="auto">
                <a:xfrm>
                  <a:off x="1874" y="1630"/>
                  <a:ext cx="232" cy="619"/>
                  <a:chOff x="1839" y="1620"/>
                  <a:chExt cx="232" cy="619"/>
                </a:xfrm>
              </p:grpSpPr>
              <p:sp>
                <p:nvSpPr>
                  <p:cNvPr id="51295" name="Freeform 21"/>
                  <p:cNvSpPr>
                    <a:spLocks/>
                  </p:cNvSpPr>
                  <p:nvPr/>
                </p:nvSpPr>
                <p:spPr bwMode="auto">
                  <a:xfrm>
                    <a:off x="1839" y="1739"/>
                    <a:ext cx="232" cy="500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w 10000"/>
                      <a:gd name="T93" fmla="*/ 0 h 10000"/>
                      <a:gd name="T94" fmla="*/ 0 w 10000"/>
                      <a:gd name="T95" fmla="*/ 0 h 10000"/>
                      <a:gd name="T96" fmla="*/ 0 w 10000"/>
                      <a:gd name="T97" fmla="*/ 0 h 1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00"/>
                      <a:gd name="T148" fmla="*/ 0 h 10000"/>
                      <a:gd name="T149" fmla="*/ 10000 w 10000"/>
                      <a:gd name="T150" fmla="*/ 10000 h 1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00" h="10000">
                        <a:moveTo>
                          <a:pt x="2389" y="0"/>
                        </a:moveTo>
                        <a:lnTo>
                          <a:pt x="7654" y="0"/>
                        </a:lnTo>
                        <a:lnTo>
                          <a:pt x="7831" y="0"/>
                        </a:lnTo>
                        <a:lnTo>
                          <a:pt x="7964" y="20"/>
                        </a:lnTo>
                        <a:lnTo>
                          <a:pt x="8097" y="20"/>
                        </a:lnTo>
                        <a:lnTo>
                          <a:pt x="8185" y="40"/>
                        </a:lnTo>
                        <a:lnTo>
                          <a:pt x="8318" y="60"/>
                        </a:lnTo>
                        <a:lnTo>
                          <a:pt x="8495" y="60"/>
                        </a:lnTo>
                        <a:lnTo>
                          <a:pt x="8628" y="80"/>
                        </a:lnTo>
                        <a:lnTo>
                          <a:pt x="8761" y="120"/>
                        </a:lnTo>
                        <a:lnTo>
                          <a:pt x="8849" y="140"/>
                        </a:lnTo>
                        <a:lnTo>
                          <a:pt x="8982" y="160"/>
                        </a:lnTo>
                        <a:lnTo>
                          <a:pt x="9159" y="220"/>
                        </a:lnTo>
                        <a:lnTo>
                          <a:pt x="9292" y="260"/>
                        </a:lnTo>
                        <a:lnTo>
                          <a:pt x="9380" y="300"/>
                        </a:lnTo>
                        <a:lnTo>
                          <a:pt x="9557" y="360"/>
                        </a:lnTo>
                        <a:lnTo>
                          <a:pt x="9646" y="420"/>
                        </a:lnTo>
                        <a:lnTo>
                          <a:pt x="9734" y="480"/>
                        </a:lnTo>
                        <a:lnTo>
                          <a:pt x="9867" y="560"/>
                        </a:lnTo>
                        <a:lnTo>
                          <a:pt x="9911" y="620"/>
                        </a:lnTo>
                        <a:lnTo>
                          <a:pt x="10000" y="700"/>
                        </a:lnTo>
                        <a:lnTo>
                          <a:pt x="10000" y="760"/>
                        </a:lnTo>
                        <a:lnTo>
                          <a:pt x="10000" y="840"/>
                        </a:lnTo>
                        <a:lnTo>
                          <a:pt x="10000" y="4540"/>
                        </a:lnTo>
                        <a:lnTo>
                          <a:pt x="9955" y="4580"/>
                        </a:lnTo>
                        <a:lnTo>
                          <a:pt x="9911" y="4620"/>
                        </a:lnTo>
                        <a:lnTo>
                          <a:pt x="9911" y="4680"/>
                        </a:lnTo>
                        <a:lnTo>
                          <a:pt x="9867" y="4700"/>
                        </a:lnTo>
                        <a:lnTo>
                          <a:pt x="9778" y="4760"/>
                        </a:lnTo>
                        <a:lnTo>
                          <a:pt x="9690" y="4800"/>
                        </a:lnTo>
                        <a:lnTo>
                          <a:pt x="9557" y="4840"/>
                        </a:lnTo>
                        <a:lnTo>
                          <a:pt x="9424" y="4880"/>
                        </a:lnTo>
                        <a:lnTo>
                          <a:pt x="9380" y="4900"/>
                        </a:lnTo>
                        <a:lnTo>
                          <a:pt x="9247" y="4900"/>
                        </a:lnTo>
                        <a:lnTo>
                          <a:pt x="9115" y="4900"/>
                        </a:lnTo>
                        <a:lnTo>
                          <a:pt x="8982" y="4900"/>
                        </a:lnTo>
                        <a:lnTo>
                          <a:pt x="8849" y="4900"/>
                        </a:lnTo>
                        <a:lnTo>
                          <a:pt x="8716" y="4860"/>
                        </a:lnTo>
                        <a:lnTo>
                          <a:pt x="8628" y="4860"/>
                        </a:lnTo>
                        <a:lnTo>
                          <a:pt x="8539" y="4820"/>
                        </a:lnTo>
                        <a:lnTo>
                          <a:pt x="8495" y="4780"/>
                        </a:lnTo>
                        <a:lnTo>
                          <a:pt x="8407" y="4740"/>
                        </a:lnTo>
                        <a:lnTo>
                          <a:pt x="8362" y="4700"/>
                        </a:lnTo>
                        <a:lnTo>
                          <a:pt x="8274" y="4680"/>
                        </a:lnTo>
                        <a:lnTo>
                          <a:pt x="8274" y="4640"/>
                        </a:lnTo>
                        <a:lnTo>
                          <a:pt x="8230" y="4600"/>
                        </a:lnTo>
                        <a:lnTo>
                          <a:pt x="8230" y="4580"/>
                        </a:lnTo>
                        <a:lnTo>
                          <a:pt x="8185" y="4520"/>
                        </a:lnTo>
                        <a:lnTo>
                          <a:pt x="8230" y="1700"/>
                        </a:lnTo>
                        <a:lnTo>
                          <a:pt x="7654" y="1700"/>
                        </a:lnTo>
                        <a:lnTo>
                          <a:pt x="7654" y="9440"/>
                        </a:lnTo>
                        <a:lnTo>
                          <a:pt x="7654" y="9520"/>
                        </a:lnTo>
                        <a:lnTo>
                          <a:pt x="7610" y="9600"/>
                        </a:lnTo>
                        <a:lnTo>
                          <a:pt x="7566" y="9680"/>
                        </a:lnTo>
                        <a:lnTo>
                          <a:pt x="7477" y="9760"/>
                        </a:lnTo>
                        <a:lnTo>
                          <a:pt x="7345" y="9820"/>
                        </a:lnTo>
                        <a:lnTo>
                          <a:pt x="7256" y="9880"/>
                        </a:lnTo>
                        <a:lnTo>
                          <a:pt x="7123" y="9920"/>
                        </a:lnTo>
                        <a:lnTo>
                          <a:pt x="6991" y="9960"/>
                        </a:lnTo>
                        <a:lnTo>
                          <a:pt x="6858" y="9980"/>
                        </a:lnTo>
                        <a:lnTo>
                          <a:pt x="6725" y="10000"/>
                        </a:lnTo>
                        <a:lnTo>
                          <a:pt x="6637" y="10000"/>
                        </a:lnTo>
                        <a:lnTo>
                          <a:pt x="6504" y="10000"/>
                        </a:lnTo>
                        <a:lnTo>
                          <a:pt x="6371" y="10000"/>
                        </a:lnTo>
                        <a:lnTo>
                          <a:pt x="6238" y="10000"/>
                        </a:lnTo>
                        <a:lnTo>
                          <a:pt x="6061" y="9980"/>
                        </a:lnTo>
                        <a:lnTo>
                          <a:pt x="5884" y="9940"/>
                        </a:lnTo>
                        <a:lnTo>
                          <a:pt x="5752" y="9920"/>
                        </a:lnTo>
                        <a:lnTo>
                          <a:pt x="5663" y="9860"/>
                        </a:lnTo>
                        <a:lnTo>
                          <a:pt x="5619" y="9840"/>
                        </a:lnTo>
                        <a:lnTo>
                          <a:pt x="5530" y="9780"/>
                        </a:lnTo>
                        <a:lnTo>
                          <a:pt x="5442" y="9720"/>
                        </a:lnTo>
                        <a:lnTo>
                          <a:pt x="5398" y="9680"/>
                        </a:lnTo>
                        <a:lnTo>
                          <a:pt x="5353" y="9620"/>
                        </a:lnTo>
                        <a:lnTo>
                          <a:pt x="5309" y="9560"/>
                        </a:lnTo>
                        <a:lnTo>
                          <a:pt x="5309" y="9500"/>
                        </a:lnTo>
                        <a:lnTo>
                          <a:pt x="5309" y="4780"/>
                        </a:lnTo>
                        <a:lnTo>
                          <a:pt x="4690" y="4780"/>
                        </a:lnTo>
                        <a:lnTo>
                          <a:pt x="4690" y="9480"/>
                        </a:lnTo>
                        <a:lnTo>
                          <a:pt x="4646" y="9560"/>
                        </a:lnTo>
                        <a:lnTo>
                          <a:pt x="4646" y="9600"/>
                        </a:lnTo>
                        <a:lnTo>
                          <a:pt x="4557" y="9700"/>
                        </a:lnTo>
                        <a:lnTo>
                          <a:pt x="4469" y="9760"/>
                        </a:lnTo>
                        <a:lnTo>
                          <a:pt x="4380" y="9820"/>
                        </a:lnTo>
                        <a:lnTo>
                          <a:pt x="4292" y="9880"/>
                        </a:lnTo>
                        <a:lnTo>
                          <a:pt x="4159" y="9940"/>
                        </a:lnTo>
                        <a:lnTo>
                          <a:pt x="3982" y="9960"/>
                        </a:lnTo>
                        <a:lnTo>
                          <a:pt x="3761" y="10000"/>
                        </a:lnTo>
                        <a:lnTo>
                          <a:pt x="3584" y="10000"/>
                        </a:lnTo>
                        <a:lnTo>
                          <a:pt x="3407" y="10000"/>
                        </a:lnTo>
                        <a:lnTo>
                          <a:pt x="3274" y="10000"/>
                        </a:lnTo>
                        <a:lnTo>
                          <a:pt x="3141" y="9980"/>
                        </a:lnTo>
                        <a:lnTo>
                          <a:pt x="3053" y="9960"/>
                        </a:lnTo>
                        <a:lnTo>
                          <a:pt x="2920" y="9940"/>
                        </a:lnTo>
                        <a:lnTo>
                          <a:pt x="2787" y="9900"/>
                        </a:lnTo>
                        <a:lnTo>
                          <a:pt x="2654" y="9840"/>
                        </a:lnTo>
                        <a:lnTo>
                          <a:pt x="2610" y="9800"/>
                        </a:lnTo>
                        <a:lnTo>
                          <a:pt x="2522" y="9740"/>
                        </a:lnTo>
                        <a:lnTo>
                          <a:pt x="2433" y="9680"/>
                        </a:lnTo>
                        <a:lnTo>
                          <a:pt x="2433" y="9620"/>
                        </a:lnTo>
                        <a:lnTo>
                          <a:pt x="2389" y="9580"/>
                        </a:lnTo>
                        <a:lnTo>
                          <a:pt x="2345" y="9480"/>
                        </a:lnTo>
                        <a:lnTo>
                          <a:pt x="2345" y="1700"/>
                        </a:lnTo>
                        <a:lnTo>
                          <a:pt x="1769" y="1700"/>
                        </a:lnTo>
                        <a:lnTo>
                          <a:pt x="1769" y="4520"/>
                        </a:lnTo>
                        <a:lnTo>
                          <a:pt x="1769" y="4580"/>
                        </a:lnTo>
                        <a:lnTo>
                          <a:pt x="1725" y="4640"/>
                        </a:lnTo>
                        <a:lnTo>
                          <a:pt x="1681" y="4680"/>
                        </a:lnTo>
                        <a:lnTo>
                          <a:pt x="1592" y="4720"/>
                        </a:lnTo>
                        <a:lnTo>
                          <a:pt x="1592" y="4740"/>
                        </a:lnTo>
                        <a:lnTo>
                          <a:pt x="1548" y="4780"/>
                        </a:lnTo>
                        <a:lnTo>
                          <a:pt x="1460" y="4800"/>
                        </a:lnTo>
                        <a:lnTo>
                          <a:pt x="1415" y="4820"/>
                        </a:lnTo>
                        <a:lnTo>
                          <a:pt x="1327" y="4860"/>
                        </a:lnTo>
                        <a:lnTo>
                          <a:pt x="1238" y="4860"/>
                        </a:lnTo>
                        <a:lnTo>
                          <a:pt x="1150" y="4900"/>
                        </a:lnTo>
                        <a:lnTo>
                          <a:pt x="1061" y="4900"/>
                        </a:lnTo>
                        <a:lnTo>
                          <a:pt x="1017" y="4900"/>
                        </a:lnTo>
                        <a:lnTo>
                          <a:pt x="929" y="4900"/>
                        </a:lnTo>
                        <a:lnTo>
                          <a:pt x="752" y="4900"/>
                        </a:lnTo>
                        <a:lnTo>
                          <a:pt x="707" y="4900"/>
                        </a:lnTo>
                        <a:lnTo>
                          <a:pt x="619" y="4900"/>
                        </a:lnTo>
                        <a:lnTo>
                          <a:pt x="530" y="4880"/>
                        </a:lnTo>
                        <a:lnTo>
                          <a:pt x="486" y="4860"/>
                        </a:lnTo>
                        <a:lnTo>
                          <a:pt x="442" y="4840"/>
                        </a:lnTo>
                        <a:lnTo>
                          <a:pt x="353" y="4820"/>
                        </a:lnTo>
                        <a:lnTo>
                          <a:pt x="309" y="4800"/>
                        </a:lnTo>
                        <a:lnTo>
                          <a:pt x="221" y="4760"/>
                        </a:lnTo>
                        <a:lnTo>
                          <a:pt x="176" y="4720"/>
                        </a:lnTo>
                        <a:lnTo>
                          <a:pt x="132" y="4700"/>
                        </a:lnTo>
                        <a:lnTo>
                          <a:pt x="88" y="4680"/>
                        </a:lnTo>
                        <a:lnTo>
                          <a:pt x="44" y="4620"/>
                        </a:lnTo>
                        <a:lnTo>
                          <a:pt x="44" y="4580"/>
                        </a:lnTo>
                        <a:lnTo>
                          <a:pt x="0" y="4540"/>
                        </a:lnTo>
                        <a:lnTo>
                          <a:pt x="0" y="820"/>
                        </a:lnTo>
                        <a:lnTo>
                          <a:pt x="44" y="680"/>
                        </a:lnTo>
                        <a:lnTo>
                          <a:pt x="88" y="600"/>
                        </a:lnTo>
                        <a:lnTo>
                          <a:pt x="221" y="500"/>
                        </a:lnTo>
                        <a:lnTo>
                          <a:pt x="353" y="440"/>
                        </a:lnTo>
                        <a:lnTo>
                          <a:pt x="486" y="380"/>
                        </a:lnTo>
                        <a:lnTo>
                          <a:pt x="619" y="300"/>
                        </a:lnTo>
                        <a:lnTo>
                          <a:pt x="796" y="240"/>
                        </a:lnTo>
                        <a:lnTo>
                          <a:pt x="1061" y="160"/>
                        </a:lnTo>
                        <a:lnTo>
                          <a:pt x="1238" y="120"/>
                        </a:lnTo>
                        <a:lnTo>
                          <a:pt x="1415" y="100"/>
                        </a:lnTo>
                        <a:lnTo>
                          <a:pt x="1681" y="60"/>
                        </a:lnTo>
                        <a:lnTo>
                          <a:pt x="1902" y="40"/>
                        </a:lnTo>
                        <a:lnTo>
                          <a:pt x="2123" y="20"/>
                        </a:lnTo>
                        <a:lnTo>
                          <a:pt x="2389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296" name="Freeform 22"/>
                  <p:cNvSpPr>
                    <a:spLocks/>
                  </p:cNvSpPr>
                  <p:nvPr/>
                </p:nvSpPr>
                <p:spPr bwMode="auto">
                  <a:xfrm>
                    <a:off x="1905" y="1620"/>
                    <a:ext cx="90" cy="92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00"/>
                      <a:gd name="T19" fmla="*/ 0 h 10000"/>
                      <a:gd name="T20" fmla="*/ 10000 w 10000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00" h="10000">
                        <a:moveTo>
                          <a:pt x="5000" y="0"/>
                        </a:moveTo>
                        <a:cubicBezTo>
                          <a:pt x="2238" y="0"/>
                          <a:pt x="0" y="2238"/>
                          <a:pt x="0" y="5000"/>
                        </a:cubicBezTo>
                        <a:cubicBezTo>
                          <a:pt x="0" y="7761"/>
                          <a:pt x="2238" y="10000"/>
                          <a:pt x="5000" y="10000"/>
                        </a:cubicBezTo>
                        <a:cubicBezTo>
                          <a:pt x="7761" y="10000"/>
                          <a:pt x="10000" y="7761"/>
                          <a:pt x="10000" y="5000"/>
                        </a:cubicBezTo>
                        <a:cubicBezTo>
                          <a:pt x="10000" y="2238"/>
                          <a:pt x="7761" y="0"/>
                          <a:pt x="5000" y="0"/>
                        </a:cubicBezTo>
                        <a:close/>
                        <a:moveTo>
                          <a:pt x="5000" y="0"/>
                        </a:move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100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1297" name="Oval 97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1008" cy="62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955" y="2784"/>
              <a:ext cx="192" cy="156"/>
              <a:chOff x="1596" y="1554"/>
              <a:chExt cx="785" cy="766"/>
            </a:xfrm>
          </p:grpSpPr>
          <p:sp>
            <p:nvSpPr>
              <p:cNvPr id="51299" name="Freeform 19"/>
              <p:cNvSpPr>
                <a:spLocks/>
              </p:cNvSpPr>
              <p:nvPr/>
            </p:nvSpPr>
            <p:spPr bwMode="auto">
              <a:xfrm>
                <a:off x="1596" y="1554"/>
                <a:ext cx="785" cy="76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00"/>
                  <a:gd name="T31" fmla="*/ 0 h 10000"/>
                  <a:gd name="T32" fmla="*/ 10000 w 10000"/>
                  <a:gd name="T33" fmla="*/ 10000 h 1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00" h="10000">
                    <a:moveTo>
                      <a:pt x="1209" y="0"/>
                    </a:moveTo>
                    <a:lnTo>
                      <a:pt x="8790" y="0"/>
                    </a:lnTo>
                    <a:cubicBezTo>
                      <a:pt x="9458" y="0"/>
                      <a:pt x="10000" y="555"/>
                      <a:pt x="10000" y="1239"/>
                    </a:cubicBezTo>
                    <a:lnTo>
                      <a:pt x="10000" y="8760"/>
                    </a:lnTo>
                    <a:cubicBezTo>
                      <a:pt x="10000" y="9444"/>
                      <a:pt x="9458" y="10000"/>
                      <a:pt x="8790" y="10000"/>
                    </a:cubicBezTo>
                    <a:lnTo>
                      <a:pt x="1209" y="10000"/>
                    </a:lnTo>
                    <a:cubicBezTo>
                      <a:pt x="541" y="10000"/>
                      <a:pt x="0" y="9444"/>
                      <a:pt x="0" y="8760"/>
                    </a:cubicBezTo>
                    <a:lnTo>
                      <a:pt x="0" y="1239"/>
                    </a:lnTo>
                    <a:cubicBezTo>
                      <a:pt x="0" y="555"/>
                      <a:pt x="541" y="0"/>
                      <a:pt x="1209" y="0"/>
                    </a:cubicBezTo>
                    <a:close/>
                    <a:moveTo>
                      <a:pt x="1209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31" name="Group 20"/>
              <p:cNvGrpSpPr>
                <a:grpSpLocks/>
              </p:cNvGrpSpPr>
              <p:nvPr/>
            </p:nvGrpSpPr>
            <p:grpSpPr bwMode="auto">
              <a:xfrm>
                <a:off x="1874" y="1630"/>
                <a:ext cx="232" cy="619"/>
                <a:chOff x="1839" y="1620"/>
                <a:chExt cx="232" cy="619"/>
              </a:xfrm>
            </p:grpSpPr>
            <p:sp>
              <p:nvSpPr>
                <p:cNvPr id="51301" name="Freeform 21"/>
                <p:cNvSpPr>
                  <a:spLocks/>
                </p:cNvSpPr>
                <p:nvPr/>
              </p:nvSpPr>
              <p:spPr bwMode="auto">
                <a:xfrm>
                  <a:off x="1839" y="1739"/>
                  <a:ext cx="232" cy="500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w 10000"/>
                    <a:gd name="T13" fmla="*/ 0 h 10000"/>
                    <a:gd name="T14" fmla="*/ 0 w 10000"/>
                    <a:gd name="T15" fmla="*/ 0 h 10000"/>
                    <a:gd name="T16" fmla="*/ 0 w 10000"/>
                    <a:gd name="T17" fmla="*/ 0 h 10000"/>
                    <a:gd name="T18" fmla="*/ 0 w 10000"/>
                    <a:gd name="T19" fmla="*/ 0 h 10000"/>
                    <a:gd name="T20" fmla="*/ 0 w 10000"/>
                    <a:gd name="T21" fmla="*/ 0 h 10000"/>
                    <a:gd name="T22" fmla="*/ 0 w 10000"/>
                    <a:gd name="T23" fmla="*/ 0 h 10000"/>
                    <a:gd name="T24" fmla="*/ 0 w 10000"/>
                    <a:gd name="T25" fmla="*/ 0 h 10000"/>
                    <a:gd name="T26" fmla="*/ 0 w 10000"/>
                    <a:gd name="T27" fmla="*/ 0 h 10000"/>
                    <a:gd name="T28" fmla="*/ 0 w 10000"/>
                    <a:gd name="T29" fmla="*/ 0 h 10000"/>
                    <a:gd name="T30" fmla="*/ 0 w 10000"/>
                    <a:gd name="T31" fmla="*/ 0 h 10000"/>
                    <a:gd name="T32" fmla="*/ 0 w 10000"/>
                    <a:gd name="T33" fmla="*/ 0 h 10000"/>
                    <a:gd name="T34" fmla="*/ 0 w 10000"/>
                    <a:gd name="T35" fmla="*/ 0 h 10000"/>
                    <a:gd name="T36" fmla="*/ 0 w 10000"/>
                    <a:gd name="T37" fmla="*/ 0 h 10000"/>
                    <a:gd name="T38" fmla="*/ 0 w 10000"/>
                    <a:gd name="T39" fmla="*/ 0 h 10000"/>
                    <a:gd name="T40" fmla="*/ 0 w 10000"/>
                    <a:gd name="T41" fmla="*/ 0 h 10000"/>
                    <a:gd name="T42" fmla="*/ 0 w 10000"/>
                    <a:gd name="T43" fmla="*/ 0 h 10000"/>
                    <a:gd name="T44" fmla="*/ 0 w 10000"/>
                    <a:gd name="T45" fmla="*/ 0 h 10000"/>
                    <a:gd name="T46" fmla="*/ 0 w 10000"/>
                    <a:gd name="T47" fmla="*/ 0 h 10000"/>
                    <a:gd name="T48" fmla="*/ 0 w 10000"/>
                    <a:gd name="T49" fmla="*/ 0 h 10000"/>
                    <a:gd name="T50" fmla="*/ 0 w 10000"/>
                    <a:gd name="T51" fmla="*/ 0 h 10000"/>
                    <a:gd name="T52" fmla="*/ 0 w 10000"/>
                    <a:gd name="T53" fmla="*/ 0 h 10000"/>
                    <a:gd name="T54" fmla="*/ 0 w 10000"/>
                    <a:gd name="T55" fmla="*/ 0 h 10000"/>
                    <a:gd name="T56" fmla="*/ 0 w 10000"/>
                    <a:gd name="T57" fmla="*/ 0 h 10000"/>
                    <a:gd name="T58" fmla="*/ 0 w 10000"/>
                    <a:gd name="T59" fmla="*/ 0 h 10000"/>
                    <a:gd name="T60" fmla="*/ 0 w 10000"/>
                    <a:gd name="T61" fmla="*/ 0 h 10000"/>
                    <a:gd name="T62" fmla="*/ 0 w 10000"/>
                    <a:gd name="T63" fmla="*/ 0 h 10000"/>
                    <a:gd name="T64" fmla="*/ 0 w 10000"/>
                    <a:gd name="T65" fmla="*/ 0 h 10000"/>
                    <a:gd name="T66" fmla="*/ 0 w 10000"/>
                    <a:gd name="T67" fmla="*/ 0 h 10000"/>
                    <a:gd name="T68" fmla="*/ 0 w 10000"/>
                    <a:gd name="T69" fmla="*/ 0 h 10000"/>
                    <a:gd name="T70" fmla="*/ 0 w 10000"/>
                    <a:gd name="T71" fmla="*/ 0 h 10000"/>
                    <a:gd name="T72" fmla="*/ 0 w 10000"/>
                    <a:gd name="T73" fmla="*/ 0 h 10000"/>
                    <a:gd name="T74" fmla="*/ 0 w 10000"/>
                    <a:gd name="T75" fmla="*/ 0 h 10000"/>
                    <a:gd name="T76" fmla="*/ 0 w 10000"/>
                    <a:gd name="T77" fmla="*/ 0 h 10000"/>
                    <a:gd name="T78" fmla="*/ 0 w 10000"/>
                    <a:gd name="T79" fmla="*/ 0 h 10000"/>
                    <a:gd name="T80" fmla="*/ 0 w 10000"/>
                    <a:gd name="T81" fmla="*/ 0 h 10000"/>
                    <a:gd name="T82" fmla="*/ 0 w 10000"/>
                    <a:gd name="T83" fmla="*/ 0 h 10000"/>
                    <a:gd name="T84" fmla="*/ 0 w 10000"/>
                    <a:gd name="T85" fmla="*/ 0 h 10000"/>
                    <a:gd name="T86" fmla="*/ 0 w 10000"/>
                    <a:gd name="T87" fmla="*/ 0 h 10000"/>
                    <a:gd name="T88" fmla="*/ 0 w 10000"/>
                    <a:gd name="T89" fmla="*/ 0 h 10000"/>
                    <a:gd name="T90" fmla="*/ 0 w 10000"/>
                    <a:gd name="T91" fmla="*/ 0 h 10000"/>
                    <a:gd name="T92" fmla="*/ 0 w 10000"/>
                    <a:gd name="T93" fmla="*/ 0 h 10000"/>
                    <a:gd name="T94" fmla="*/ 0 w 10000"/>
                    <a:gd name="T95" fmla="*/ 0 h 10000"/>
                    <a:gd name="T96" fmla="*/ 0 w 10000"/>
                    <a:gd name="T97" fmla="*/ 0 h 100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00"/>
                    <a:gd name="T148" fmla="*/ 0 h 10000"/>
                    <a:gd name="T149" fmla="*/ 10000 w 10000"/>
                    <a:gd name="T150" fmla="*/ 10000 h 100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00" h="10000">
                      <a:moveTo>
                        <a:pt x="2389" y="0"/>
                      </a:moveTo>
                      <a:lnTo>
                        <a:pt x="7654" y="0"/>
                      </a:lnTo>
                      <a:lnTo>
                        <a:pt x="7831" y="0"/>
                      </a:lnTo>
                      <a:lnTo>
                        <a:pt x="7964" y="20"/>
                      </a:lnTo>
                      <a:lnTo>
                        <a:pt x="8097" y="20"/>
                      </a:lnTo>
                      <a:lnTo>
                        <a:pt x="8185" y="40"/>
                      </a:lnTo>
                      <a:lnTo>
                        <a:pt x="8318" y="60"/>
                      </a:lnTo>
                      <a:lnTo>
                        <a:pt x="8495" y="60"/>
                      </a:lnTo>
                      <a:lnTo>
                        <a:pt x="8628" y="80"/>
                      </a:lnTo>
                      <a:lnTo>
                        <a:pt x="8761" y="120"/>
                      </a:lnTo>
                      <a:lnTo>
                        <a:pt x="8849" y="140"/>
                      </a:lnTo>
                      <a:lnTo>
                        <a:pt x="8982" y="160"/>
                      </a:lnTo>
                      <a:lnTo>
                        <a:pt x="9159" y="220"/>
                      </a:lnTo>
                      <a:lnTo>
                        <a:pt x="9292" y="260"/>
                      </a:lnTo>
                      <a:lnTo>
                        <a:pt x="9380" y="300"/>
                      </a:lnTo>
                      <a:lnTo>
                        <a:pt x="9557" y="360"/>
                      </a:lnTo>
                      <a:lnTo>
                        <a:pt x="9646" y="420"/>
                      </a:lnTo>
                      <a:lnTo>
                        <a:pt x="9734" y="480"/>
                      </a:lnTo>
                      <a:lnTo>
                        <a:pt x="9867" y="560"/>
                      </a:lnTo>
                      <a:lnTo>
                        <a:pt x="9911" y="620"/>
                      </a:lnTo>
                      <a:lnTo>
                        <a:pt x="10000" y="700"/>
                      </a:lnTo>
                      <a:lnTo>
                        <a:pt x="10000" y="760"/>
                      </a:lnTo>
                      <a:lnTo>
                        <a:pt x="10000" y="840"/>
                      </a:lnTo>
                      <a:lnTo>
                        <a:pt x="10000" y="4540"/>
                      </a:lnTo>
                      <a:lnTo>
                        <a:pt x="9955" y="4580"/>
                      </a:lnTo>
                      <a:lnTo>
                        <a:pt x="9911" y="4620"/>
                      </a:lnTo>
                      <a:lnTo>
                        <a:pt x="9911" y="4680"/>
                      </a:lnTo>
                      <a:lnTo>
                        <a:pt x="9867" y="4700"/>
                      </a:lnTo>
                      <a:lnTo>
                        <a:pt x="9778" y="4760"/>
                      </a:lnTo>
                      <a:lnTo>
                        <a:pt x="9690" y="4800"/>
                      </a:lnTo>
                      <a:lnTo>
                        <a:pt x="9557" y="4840"/>
                      </a:lnTo>
                      <a:lnTo>
                        <a:pt x="9424" y="4880"/>
                      </a:lnTo>
                      <a:lnTo>
                        <a:pt x="9380" y="4900"/>
                      </a:lnTo>
                      <a:lnTo>
                        <a:pt x="9247" y="4900"/>
                      </a:lnTo>
                      <a:lnTo>
                        <a:pt x="9115" y="4900"/>
                      </a:lnTo>
                      <a:lnTo>
                        <a:pt x="8982" y="4900"/>
                      </a:lnTo>
                      <a:lnTo>
                        <a:pt x="8849" y="4900"/>
                      </a:lnTo>
                      <a:lnTo>
                        <a:pt x="8716" y="4860"/>
                      </a:lnTo>
                      <a:lnTo>
                        <a:pt x="8628" y="4860"/>
                      </a:lnTo>
                      <a:lnTo>
                        <a:pt x="8539" y="4820"/>
                      </a:lnTo>
                      <a:lnTo>
                        <a:pt x="8495" y="4780"/>
                      </a:lnTo>
                      <a:lnTo>
                        <a:pt x="8407" y="4740"/>
                      </a:lnTo>
                      <a:lnTo>
                        <a:pt x="8362" y="4700"/>
                      </a:lnTo>
                      <a:lnTo>
                        <a:pt x="8274" y="4680"/>
                      </a:lnTo>
                      <a:lnTo>
                        <a:pt x="8274" y="4640"/>
                      </a:lnTo>
                      <a:lnTo>
                        <a:pt x="8230" y="4600"/>
                      </a:lnTo>
                      <a:lnTo>
                        <a:pt x="8230" y="4580"/>
                      </a:lnTo>
                      <a:lnTo>
                        <a:pt x="8185" y="4520"/>
                      </a:lnTo>
                      <a:lnTo>
                        <a:pt x="8230" y="1700"/>
                      </a:lnTo>
                      <a:lnTo>
                        <a:pt x="7654" y="1700"/>
                      </a:lnTo>
                      <a:lnTo>
                        <a:pt x="7654" y="9440"/>
                      </a:lnTo>
                      <a:lnTo>
                        <a:pt x="7654" y="9520"/>
                      </a:lnTo>
                      <a:lnTo>
                        <a:pt x="7610" y="9600"/>
                      </a:lnTo>
                      <a:lnTo>
                        <a:pt x="7566" y="9680"/>
                      </a:lnTo>
                      <a:lnTo>
                        <a:pt x="7477" y="9760"/>
                      </a:lnTo>
                      <a:lnTo>
                        <a:pt x="7345" y="9820"/>
                      </a:lnTo>
                      <a:lnTo>
                        <a:pt x="7256" y="9880"/>
                      </a:lnTo>
                      <a:lnTo>
                        <a:pt x="7123" y="9920"/>
                      </a:lnTo>
                      <a:lnTo>
                        <a:pt x="6991" y="9960"/>
                      </a:lnTo>
                      <a:lnTo>
                        <a:pt x="6858" y="9980"/>
                      </a:lnTo>
                      <a:lnTo>
                        <a:pt x="6725" y="10000"/>
                      </a:lnTo>
                      <a:lnTo>
                        <a:pt x="6637" y="10000"/>
                      </a:lnTo>
                      <a:lnTo>
                        <a:pt x="6504" y="10000"/>
                      </a:lnTo>
                      <a:lnTo>
                        <a:pt x="6371" y="10000"/>
                      </a:lnTo>
                      <a:lnTo>
                        <a:pt x="6238" y="10000"/>
                      </a:lnTo>
                      <a:lnTo>
                        <a:pt x="6061" y="9980"/>
                      </a:lnTo>
                      <a:lnTo>
                        <a:pt x="5884" y="9940"/>
                      </a:lnTo>
                      <a:lnTo>
                        <a:pt x="5752" y="9920"/>
                      </a:lnTo>
                      <a:lnTo>
                        <a:pt x="5663" y="9860"/>
                      </a:lnTo>
                      <a:lnTo>
                        <a:pt x="5619" y="9840"/>
                      </a:lnTo>
                      <a:lnTo>
                        <a:pt x="5530" y="9780"/>
                      </a:lnTo>
                      <a:lnTo>
                        <a:pt x="5442" y="9720"/>
                      </a:lnTo>
                      <a:lnTo>
                        <a:pt x="5398" y="9680"/>
                      </a:lnTo>
                      <a:lnTo>
                        <a:pt x="5353" y="9620"/>
                      </a:lnTo>
                      <a:lnTo>
                        <a:pt x="5309" y="9560"/>
                      </a:lnTo>
                      <a:lnTo>
                        <a:pt x="5309" y="9500"/>
                      </a:lnTo>
                      <a:lnTo>
                        <a:pt x="5309" y="4780"/>
                      </a:lnTo>
                      <a:lnTo>
                        <a:pt x="4690" y="4780"/>
                      </a:lnTo>
                      <a:lnTo>
                        <a:pt x="4690" y="9480"/>
                      </a:lnTo>
                      <a:lnTo>
                        <a:pt x="4646" y="9560"/>
                      </a:lnTo>
                      <a:lnTo>
                        <a:pt x="4646" y="9600"/>
                      </a:lnTo>
                      <a:lnTo>
                        <a:pt x="4557" y="9700"/>
                      </a:lnTo>
                      <a:lnTo>
                        <a:pt x="4469" y="9760"/>
                      </a:lnTo>
                      <a:lnTo>
                        <a:pt x="4380" y="9820"/>
                      </a:lnTo>
                      <a:lnTo>
                        <a:pt x="4292" y="9880"/>
                      </a:lnTo>
                      <a:lnTo>
                        <a:pt x="4159" y="9940"/>
                      </a:lnTo>
                      <a:lnTo>
                        <a:pt x="3982" y="9960"/>
                      </a:lnTo>
                      <a:lnTo>
                        <a:pt x="3761" y="10000"/>
                      </a:lnTo>
                      <a:lnTo>
                        <a:pt x="3584" y="10000"/>
                      </a:lnTo>
                      <a:lnTo>
                        <a:pt x="3407" y="10000"/>
                      </a:lnTo>
                      <a:lnTo>
                        <a:pt x="3274" y="10000"/>
                      </a:lnTo>
                      <a:lnTo>
                        <a:pt x="3141" y="9980"/>
                      </a:lnTo>
                      <a:lnTo>
                        <a:pt x="3053" y="9960"/>
                      </a:lnTo>
                      <a:lnTo>
                        <a:pt x="2920" y="9940"/>
                      </a:lnTo>
                      <a:lnTo>
                        <a:pt x="2787" y="9900"/>
                      </a:lnTo>
                      <a:lnTo>
                        <a:pt x="2654" y="9840"/>
                      </a:lnTo>
                      <a:lnTo>
                        <a:pt x="2610" y="9800"/>
                      </a:lnTo>
                      <a:lnTo>
                        <a:pt x="2522" y="9740"/>
                      </a:lnTo>
                      <a:lnTo>
                        <a:pt x="2433" y="9680"/>
                      </a:lnTo>
                      <a:lnTo>
                        <a:pt x="2433" y="9620"/>
                      </a:lnTo>
                      <a:lnTo>
                        <a:pt x="2389" y="9580"/>
                      </a:lnTo>
                      <a:lnTo>
                        <a:pt x="2345" y="9480"/>
                      </a:lnTo>
                      <a:lnTo>
                        <a:pt x="2345" y="1700"/>
                      </a:lnTo>
                      <a:lnTo>
                        <a:pt x="1769" y="1700"/>
                      </a:lnTo>
                      <a:lnTo>
                        <a:pt x="1769" y="4520"/>
                      </a:lnTo>
                      <a:lnTo>
                        <a:pt x="1769" y="4580"/>
                      </a:lnTo>
                      <a:lnTo>
                        <a:pt x="1725" y="4640"/>
                      </a:lnTo>
                      <a:lnTo>
                        <a:pt x="1681" y="4680"/>
                      </a:lnTo>
                      <a:lnTo>
                        <a:pt x="1592" y="4720"/>
                      </a:lnTo>
                      <a:lnTo>
                        <a:pt x="1592" y="4740"/>
                      </a:lnTo>
                      <a:lnTo>
                        <a:pt x="1548" y="4780"/>
                      </a:lnTo>
                      <a:lnTo>
                        <a:pt x="1460" y="4800"/>
                      </a:lnTo>
                      <a:lnTo>
                        <a:pt x="1415" y="4820"/>
                      </a:lnTo>
                      <a:lnTo>
                        <a:pt x="1327" y="4860"/>
                      </a:lnTo>
                      <a:lnTo>
                        <a:pt x="1238" y="4860"/>
                      </a:lnTo>
                      <a:lnTo>
                        <a:pt x="1150" y="4900"/>
                      </a:lnTo>
                      <a:lnTo>
                        <a:pt x="1061" y="4900"/>
                      </a:lnTo>
                      <a:lnTo>
                        <a:pt x="1017" y="4900"/>
                      </a:lnTo>
                      <a:lnTo>
                        <a:pt x="929" y="4900"/>
                      </a:lnTo>
                      <a:lnTo>
                        <a:pt x="752" y="4900"/>
                      </a:lnTo>
                      <a:lnTo>
                        <a:pt x="707" y="4900"/>
                      </a:lnTo>
                      <a:lnTo>
                        <a:pt x="619" y="4900"/>
                      </a:lnTo>
                      <a:lnTo>
                        <a:pt x="530" y="4880"/>
                      </a:lnTo>
                      <a:lnTo>
                        <a:pt x="486" y="4860"/>
                      </a:lnTo>
                      <a:lnTo>
                        <a:pt x="442" y="4840"/>
                      </a:lnTo>
                      <a:lnTo>
                        <a:pt x="353" y="4820"/>
                      </a:lnTo>
                      <a:lnTo>
                        <a:pt x="309" y="4800"/>
                      </a:lnTo>
                      <a:lnTo>
                        <a:pt x="221" y="4760"/>
                      </a:lnTo>
                      <a:lnTo>
                        <a:pt x="176" y="4720"/>
                      </a:lnTo>
                      <a:lnTo>
                        <a:pt x="132" y="4700"/>
                      </a:lnTo>
                      <a:lnTo>
                        <a:pt x="88" y="4680"/>
                      </a:lnTo>
                      <a:lnTo>
                        <a:pt x="44" y="4620"/>
                      </a:lnTo>
                      <a:lnTo>
                        <a:pt x="44" y="4580"/>
                      </a:lnTo>
                      <a:lnTo>
                        <a:pt x="0" y="4540"/>
                      </a:lnTo>
                      <a:lnTo>
                        <a:pt x="0" y="820"/>
                      </a:lnTo>
                      <a:lnTo>
                        <a:pt x="44" y="680"/>
                      </a:lnTo>
                      <a:lnTo>
                        <a:pt x="88" y="600"/>
                      </a:lnTo>
                      <a:lnTo>
                        <a:pt x="221" y="500"/>
                      </a:lnTo>
                      <a:lnTo>
                        <a:pt x="353" y="440"/>
                      </a:lnTo>
                      <a:lnTo>
                        <a:pt x="486" y="380"/>
                      </a:lnTo>
                      <a:lnTo>
                        <a:pt x="619" y="300"/>
                      </a:lnTo>
                      <a:lnTo>
                        <a:pt x="796" y="240"/>
                      </a:lnTo>
                      <a:lnTo>
                        <a:pt x="1061" y="160"/>
                      </a:lnTo>
                      <a:lnTo>
                        <a:pt x="1238" y="120"/>
                      </a:lnTo>
                      <a:lnTo>
                        <a:pt x="1415" y="100"/>
                      </a:lnTo>
                      <a:lnTo>
                        <a:pt x="1681" y="60"/>
                      </a:lnTo>
                      <a:lnTo>
                        <a:pt x="1902" y="40"/>
                      </a:lnTo>
                      <a:lnTo>
                        <a:pt x="2123" y="20"/>
                      </a:lnTo>
                      <a:lnTo>
                        <a:pt x="2389" y="0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51302" name="Freeform 22"/>
                <p:cNvSpPr>
                  <a:spLocks/>
                </p:cNvSpPr>
                <p:nvPr/>
              </p:nvSpPr>
              <p:spPr bwMode="auto">
                <a:xfrm>
                  <a:off x="1905" y="1620"/>
                  <a:ext cx="90" cy="92"/>
                </a:xfrm>
                <a:custGeom>
                  <a:avLst/>
                  <a:gdLst>
                    <a:gd name="T0" fmla="*/ 0 w 10000"/>
                    <a:gd name="T1" fmla="*/ 0 h 10000"/>
                    <a:gd name="T2" fmla="*/ 0 w 10000"/>
                    <a:gd name="T3" fmla="*/ 0 h 10000"/>
                    <a:gd name="T4" fmla="*/ 0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w 10000"/>
                    <a:gd name="T11" fmla="*/ 0 h 1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00"/>
                    <a:gd name="T19" fmla="*/ 0 h 10000"/>
                    <a:gd name="T20" fmla="*/ 10000 w 10000"/>
                    <a:gd name="T21" fmla="*/ 10000 h 1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00" h="10000">
                      <a:moveTo>
                        <a:pt x="5000" y="0"/>
                      </a:moveTo>
                      <a:cubicBezTo>
                        <a:pt x="2238" y="0"/>
                        <a:pt x="0" y="2238"/>
                        <a:pt x="0" y="5000"/>
                      </a:cubicBezTo>
                      <a:cubicBezTo>
                        <a:pt x="0" y="7761"/>
                        <a:pt x="2238" y="10000"/>
                        <a:pt x="5000" y="10000"/>
                      </a:cubicBezTo>
                      <a:cubicBezTo>
                        <a:pt x="7761" y="10000"/>
                        <a:pt x="10000" y="7761"/>
                        <a:pt x="10000" y="5000"/>
                      </a:cubicBezTo>
                      <a:cubicBezTo>
                        <a:pt x="10000" y="2238"/>
                        <a:pt x="7761" y="0"/>
                        <a:pt x="5000" y="0"/>
                      </a:cubicBezTo>
                      <a:close/>
                      <a:moveTo>
                        <a:pt x="5000" y="0"/>
                      </a:move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000"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51303" name="Text Box 103"/>
            <p:cNvSpPr txBox="1">
              <a:spLocks noChangeArrowheads="1"/>
            </p:cNvSpPr>
            <p:nvPr/>
          </p:nvSpPr>
          <p:spPr bwMode="auto">
            <a:xfrm>
              <a:off x="4178" y="2905"/>
              <a:ext cx="35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joão</a:t>
              </a:r>
            </a:p>
          </p:txBody>
        </p:sp>
        <p:sp>
          <p:nvSpPr>
            <p:cNvPr id="51304" name="Text Box 104"/>
            <p:cNvSpPr txBox="1">
              <a:spLocks noChangeArrowheads="1"/>
            </p:cNvSpPr>
            <p:nvPr/>
          </p:nvSpPr>
          <p:spPr bwMode="auto">
            <a:xfrm>
              <a:off x="4905" y="2905"/>
              <a:ext cx="43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maria</a:t>
              </a:r>
            </a:p>
          </p:txBody>
        </p:sp>
        <p:sp>
          <p:nvSpPr>
            <p:cNvPr id="51305" name="Text Box 105"/>
            <p:cNvSpPr txBox="1">
              <a:spLocks noChangeArrowheads="1"/>
            </p:cNvSpPr>
            <p:nvPr/>
          </p:nvSpPr>
          <p:spPr bwMode="auto">
            <a:xfrm>
              <a:off x="4074" y="3614"/>
              <a:ext cx="57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homens</a:t>
              </a:r>
            </a:p>
          </p:txBody>
        </p:sp>
        <p:sp>
          <p:nvSpPr>
            <p:cNvPr id="51306" name="Text Box 106"/>
            <p:cNvSpPr txBox="1">
              <a:spLocks noChangeArrowheads="1"/>
            </p:cNvSpPr>
            <p:nvPr/>
          </p:nvSpPr>
          <p:spPr bwMode="auto">
            <a:xfrm>
              <a:off x="4836" y="3614"/>
              <a:ext cx="6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mulheres</a:t>
              </a:r>
            </a:p>
          </p:txBody>
        </p:sp>
      </p:grpSp>
      <p:grpSp>
        <p:nvGrpSpPr>
          <p:cNvPr id="51298" name="Group 110"/>
          <p:cNvGrpSpPr>
            <a:grpSpLocks/>
          </p:cNvGrpSpPr>
          <p:nvPr/>
        </p:nvGrpSpPr>
        <p:grpSpPr bwMode="auto">
          <a:xfrm>
            <a:off x="3124200" y="4197350"/>
            <a:ext cx="2743200" cy="2051050"/>
            <a:chOff x="2171" y="697"/>
            <a:chExt cx="3589" cy="2684"/>
          </a:xfrm>
        </p:grpSpPr>
        <p:pic>
          <p:nvPicPr>
            <p:cNvPr id="51307" name="Object 2" descr="npo00006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1" y="730"/>
              <a:ext cx="1748" cy="1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1308" name="Object 25" descr="npo00006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6" y="697"/>
              <a:ext cx="1824" cy="1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1309" name="Object 26" descr="npo0000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2" y="2034"/>
              <a:ext cx="1814" cy="1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51313" name="Oval 113"/>
          <p:cNvSpPr>
            <a:spLocks noChangeArrowheads="1"/>
          </p:cNvSpPr>
          <p:nvPr/>
        </p:nvSpPr>
        <p:spPr bwMode="auto">
          <a:xfrm>
            <a:off x="762000" y="2895600"/>
            <a:ext cx="1447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314" name="Oval 114"/>
          <p:cNvSpPr>
            <a:spLocks noChangeArrowheads="1"/>
          </p:cNvSpPr>
          <p:nvPr/>
        </p:nvSpPr>
        <p:spPr bwMode="auto">
          <a:xfrm>
            <a:off x="914400" y="2895600"/>
            <a:ext cx="1447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1316" name="Oval 116"/>
          <p:cNvSpPr>
            <a:spLocks noChangeArrowheads="1"/>
          </p:cNvSpPr>
          <p:nvPr/>
        </p:nvSpPr>
        <p:spPr bwMode="auto">
          <a:xfrm>
            <a:off x="2057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1317" name="Oval 117"/>
          <p:cNvSpPr>
            <a:spLocks noChangeArrowheads="1"/>
          </p:cNvSpPr>
          <p:nvPr/>
        </p:nvSpPr>
        <p:spPr bwMode="auto">
          <a:xfrm>
            <a:off x="838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51300" name="Group 150"/>
          <p:cNvGrpSpPr>
            <a:grpSpLocks/>
          </p:cNvGrpSpPr>
          <p:nvPr/>
        </p:nvGrpSpPr>
        <p:grpSpPr bwMode="auto">
          <a:xfrm>
            <a:off x="838200" y="2057400"/>
            <a:ext cx="1524000" cy="533400"/>
            <a:chOff x="1920" y="1872"/>
            <a:chExt cx="960" cy="336"/>
          </a:xfrm>
        </p:grpSpPr>
        <p:grpSp>
          <p:nvGrpSpPr>
            <p:cNvPr id="51310" name="Group 127"/>
            <p:cNvGrpSpPr>
              <a:grpSpLocks/>
            </p:cNvGrpSpPr>
            <p:nvPr/>
          </p:nvGrpSpPr>
          <p:grpSpPr bwMode="auto">
            <a:xfrm>
              <a:off x="2304" y="1872"/>
              <a:ext cx="192" cy="336"/>
              <a:chOff x="2016" y="1584"/>
              <a:chExt cx="624" cy="960"/>
            </a:xfrm>
          </p:grpSpPr>
          <p:sp>
            <p:nvSpPr>
              <p:cNvPr id="51321" name="AutoShape 121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40" cy="240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22" name="Oval 122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432" cy="38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23" name="Oval 123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24" name="Oval 124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25" name="Oval 125"/>
              <p:cNvSpPr>
                <a:spLocks noChangeArrowheads="1"/>
              </p:cNvSpPr>
              <p:nvPr/>
            </p:nvSpPr>
            <p:spPr bwMode="auto">
              <a:xfrm rot="1736579">
                <a:off x="2016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26" name="Oval 126"/>
              <p:cNvSpPr>
                <a:spLocks noChangeArrowheads="1"/>
              </p:cNvSpPr>
              <p:nvPr/>
            </p:nvSpPr>
            <p:spPr bwMode="auto">
              <a:xfrm rot="19863421" flipH="1">
                <a:off x="2592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51311" name="Group 128"/>
            <p:cNvGrpSpPr>
              <a:grpSpLocks/>
            </p:cNvGrpSpPr>
            <p:nvPr/>
          </p:nvGrpSpPr>
          <p:grpSpPr bwMode="auto">
            <a:xfrm>
              <a:off x="2112" y="1968"/>
              <a:ext cx="96" cy="240"/>
              <a:chOff x="2016" y="1584"/>
              <a:chExt cx="624" cy="960"/>
            </a:xfrm>
          </p:grpSpPr>
          <p:sp>
            <p:nvSpPr>
              <p:cNvPr id="51329" name="AutoShape 129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40" cy="240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0" name="Oval 130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432" cy="38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1" name="Oval 131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2" name="Oval 132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3" name="Oval 133"/>
              <p:cNvSpPr>
                <a:spLocks noChangeArrowheads="1"/>
              </p:cNvSpPr>
              <p:nvPr/>
            </p:nvSpPr>
            <p:spPr bwMode="auto">
              <a:xfrm rot="1736579">
                <a:off x="2016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4" name="Oval 134"/>
              <p:cNvSpPr>
                <a:spLocks noChangeArrowheads="1"/>
              </p:cNvSpPr>
              <p:nvPr/>
            </p:nvSpPr>
            <p:spPr bwMode="auto">
              <a:xfrm rot="19863421" flipH="1">
                <a:off x="2592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51312" name="Group 135"/>
            <p:cNvGrpSpPr>
              <a:grpSpLocks/>
            </p:cNvGrpSpPr>
            <p:nvPr/>
          </p:nvGrpSpPr>
          <p:grpSpPr bwMode="auto">
            <a:xfrm>
              <a:off x="1920" y="2064"/>
              <a:ext cx="96" cy="144"/>
              <a:chOff x="2016" y="1584"/>
              <a:chExt cx="624" cy="960"/>
            </a:xfrm>
          </p:grpSpPr>
          <p:sp>
            <p:nvSpPr>
              <p:cNvPr id="51336" name="AutoShape 136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240" cy="240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7" name="Oval 137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432" cy="38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8" name="Oval 138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39" name="Oval 139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40" name="Oval 140"/>
              <p:cNvSpPr>
                <a:spLocks noChangeArrowheads="1"/>
              </p:cNvSpPr>
              <p:nvPr/>
            </p:nvSpPr>
            <p:spPr bwMode="auto">
              <a:xfrm rot="1736579">
                <a:off x="2016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341" name="Oval 141"/>
              <p:cNvSpPr>
                <a:spLocks noChangeArrowheads="1"/>
              </p:cNvSpPr>
              <p:nvPr/>
            </p:nvSpPr>
            <p:spPr bwMode="auto">
              <a:xfrm rot="19863421" flipH="1">
                <a:off x="2592" y="1872"/>
                <a:ext cx="48" cy="33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344" name="Oval 144"/>
            <p:cNvSpPr>
              <a:spLocks noChangeArrowheads="1"/>
            </p:cNvSpPr>
            <p:nvPr/>
          </p:nvSpPr>
          <p:spPr bwMode="auto">
            <a:xfrm rot="16200000">
              <a:off x="2629" y="2044"/>
              <a:ext cx="132" cy="13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51345" name="Oval 145"/>
            <p:cNvSpPr>
              <a:spLocks noChangeArrowheads="1"/>
            </p:cNvSpPr>
            <p:nvPr/>
          </p:nvSpPr>
          <p:spPr bwMode="auto">
            <a:xfrm rot="16200000">
              <a:off x="2813" y="2081"/>
              <a:ext cx="15" cy="11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347" name="Oval 147"/>
            <p:cNvSpPr>
              <a:spLocks noChangeArrowheads="1"/>
            </p:cNvSpPr>
            <p:nvPr/>
          </p:nvSpPr>
          <p:spPr bwMode="auto">
            <a:xfrm rot="17936580">
              <a:off x="2696" y="2094"/>
              <a:ext cx="15" cy="11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349" name="Oval 149"/>
            <p:cNvSpPr>
              <a:spLocks noChangeArrowheads="1"/>
            </p:cNvSpPr>
            <p:nvPr/>
          </p:nvSpPr>
          <p:spPr bwMode="auto">
            <a:xfrm>
              <a:off x="2544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pic>
        <p:nvPicPr>
          <p:cNvPr id="51351" name="Picture 151" descr="estado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05000"/>
            <a:ext cx="914400" cy="831850"/>
          </a:xfrm>
          <a:prstGeom prst="rect">
            <a:avLst/>
          </a:prstGeom>
          <a:noFill/>
        </p:spPr>
      </p:pic>
      <p:pic>
        <p:nvPicPr>
          <p:cNvPr id="51352" name="Picture 152" descr="floresta100x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5288" y="2481263"/>
            <a:ext cx="1509712" cy="1093787"/>
          </a:xfrm>
          <a:prstGeom prst="rect">
            <a:avLst/>
          </a:prstGeom>
          <a:noFill/>
        </p:spPr>
      </p:pic>
      <p:grpSp>
        <p:nvGrpSpPr>
          <p:cNvPr id="51315" name="Group 18"/>
          <p:cNvGrpSpPr>
            <a:grpSpLocks/>
          </p:cNvGrpSpPr>
          <p:nvPr/>
        </p:nvGrpSpPr>
        <p:grpSpPr bwMode="auto">
          <a:xfrm>
            <a:off x="6629400" y="2133600"/>
            <a:ext cx="304800" cy="247650"/>
            <a:chOff x="1596" y="1554"/>
            <a:chExt cx="785" cy="766"/>
          </a:xfrm>
        </p:grpSpPr>
        <p:sp>
          <p:nvSpPr>
            <p:cNvPr id="51358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18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60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61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19" name="Group 18"/>
          <p:cNvGrpSpPr>
            <a:grpSpLocks/>
          </p:cNvGrpSpPr>
          <p:nvPr/>
        </p:nvGrpSpPr>
        <p:grpSpPr bwMode="auto">
          <a:xfrm>
            <a:off x="7162800" y="1962150"/>
            <a:ext cx="304800" cy="247650"/>
            <a:chOff x="1596" y="1554"/>
            <a:chExt cx="785" cy="766"/>
          </a:xfrm>
        </p:grpSpPr>
        <p:sp>
          <p:nvSpPr>
            <p:cNvPr id="51363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27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65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66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28" name="Group 18"/>
          <p:cNvGrpSpPr>
            <a:grpSpLocks/>
          </p:cNvGrpSpPr>
          <p:nvPr/>
        </p:nvGrpSpPr>
        <p:grpSpPr bwMode="auto">
          <a:xfrm>
            <a:off x="7620000" y="2438400"/>
            <a:ext cx="304800" cy="247650"/>
            <a:chOff x="1596" y="1554"/>
            <a:chExt cx="785" cy="766"/>
          </a:xfrm>
        </p:grpSpPr>
        <p:sp>
          <p:nvSpPr>
            <p:cNvPr id="51368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35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70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71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42" name="Group 18"/>
          <p:cNvGrpSpPr>
            <a:grpSpLocks/>
          </p:cNvGrpSpPr>
          <p:nvPr/>
        </p:nvGrpSpPr>
        <p:grpSpPr bwMode="auto">
          <a:xfrm>
            <a:off x="6477000" y="2743200"/>
            <a:ext cx="304800" cy="247650"/>
            <a:chOff x="1596" y="1554"/>
            <a:chExt cx="785" cy="766"/>
          </a:xfrm>
        </p:grpSpPr>
        <p:sp>
          <p:nvSpPr>
            <p:cNvPr id="51373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43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75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76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46" name="Group 18"/>
          <p:cNvGrpSpPr>
            <a:grpSpLocks/>
          </p:cNvGrpSpPr>
          <p:nvPr/>
        </p:nvGrpSpPr>
        <p:grpSpPr bwMode="auto">
          <a:xfrm>
            <a:off x="6781800" y="3200400"/>
            <a:ext cx="304800" cy="247650"/>
            <a:chOff x="1596" y="1554"/>
            <a:chExt cx="785" cy="766"/>
          </a:xfrm>
        </p:grpSpPr>
        <p:sp>
          <p:nvSpPr>
            <p:cNvPr id="51378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48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80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81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50" name="Group 18"/>
          <p:cNvGrpSpPr>
            <a:grpSpLocks/>
          </p:cNvGrpSpPr>
          <p:nvPr/>
        </p:nvGrpSpPr>
        <p:grpSpPr bwMode="auto">
          <a:xfrm>
            <a:off x="7086600" y="2438400"/>
            <a:ext cx="304800" cy="247650"/>
            <a:chOff x="1596" y="1554"/>
            <a:chExt cx="785" cy="766"/>
          </a:xfrm>
        </p:grpSpPr>
        <p:sp>
          <p:nvSpPr>
            <p:cNvPr id="51383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53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85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86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54" name="Group 18"/>
          <p:cNvGrpSpPr>
            <a:grpSpLocks/>
          </p:cNvGrpSpPr>
          <p:nvPr/>
        </p:nvGrpSpPr>
        <p:grpSpPr bwMode="auto">
          <a:xfrm>
            <a:off x="7162800" y="2895600"/>
            <a:ext cx="304800" cy="247650"/>
            <a:chOff x="1596" y="1554"/>
            <a:chExt cx="785" cy="766"/>
          </a:xfrm>
        </p:grpSpPr>
        <p:sp>
          <p:nvSpPr>
            <p:cNvPr id="51388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55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90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91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56" name="Group 18"/>
          <p:cNvGrpSpPr>
            <a:grpSpLocks/>
          </p:cNvGrpSpPr>
          <p:nvPr/>
        </p:nvGrpSpPr>
        <p:grpSpPr bwMode="auto">
          <a:xfrm>
            <a:off x="7696200" y="2971800"/>
            <a:ext cx="304800" cy="247650"/>
            <a:chOff x="1596" y="1554"/>
            <a:chExt cx="785" cy="766"/>
          </a:xfrm>
        </p:grpSpPr>
        <p:sp>
          <p:nvSpPr>
            <p:cNvPr id="51393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57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395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396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1359" name="Group 18"/>
          <p:cNvGrpSpPr>
            <a:grpSpLocks/>
          </p:cNvGrpSpPr>
          <p:nvPr/>
        </p:nvGrpSpPr>
        <p:grpSpPr bwMode="auto">
          <a:xfrm>
            <a:off x="7162800" y="3276600"/>
            <a:ext cx="304800" cy="247650"/>
            <a:chOff x="1596" y="1554"/>
            <a:chExt cx="785" cy="766"/>
          </a:xfrm>
        </p:grpSpPr>
        <p:sp>
          <p:nvSpPr>
            <p:cNvPr id="51398" name="Freeform 19"/>
            <p:cNvSpPr>
              <a:spLocks/>
            </p:cNvSpPr>
            <p:nvPr/>
          </p:nvSpPr>
          <p:spPr bwMode="auto">
            <a:xfrm>
              <a:off x="1596" y="1554"/>
              <a:ext cx="785" cy="76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w 10000"/>
                <a:gd name="T17" fmla="*/ 0 h 10000"/>
                <a:gd name="T18" fmla="*/ 0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1209" y="0"/>
                  </a:moveTo>
                  <a:lnTo>
                    <a:pt x="8790" y="0"/>
                  </a:lnTo>
                  <a:cubicBezTo>
                    <a:pt x="9458" y="0"/>
                    <a:pt x="10000" y="555"/>
                    <a:pt x="10000" y="1239"/>
                  </a:cubicBezTo>
                  <a:lnTo>
                    <a:pt x="10000" y="8760"/>
                  </a:lnTo>
                  <a:cubicBezTo>
                    <a:pt x="10000" y="9444"/>
                    <a:pt x="9458" y="10000"/>
                    <a:pt x="8790" y="10000"/>
                  </a:cubicBezTo>
                  <a:lnTo>
                    <a:pt x="1209" y="10000"/>
                  </a:lnTo>
                  <a:cubicBezTo>
                    <a:pt x="541" y="10000"/>
                    <a:pt x="0" y="9444"/>
                    <a:pt x="0" y="8760"/>
                  </a:cubicBezTo>
                  <a:lnTo>
                    <a:pt x="0" y="1239"/>
                  </a:lnTo>
                  <a:cubicBezTo>
                    <a:pt x="0" y="555"/>
                    <a:pt x="541" y="0"/>
                    <a:pt x="1209" y="0"/>
                  </a:cubicBezTo>
                  <a:close/>
                  <a:moveTo>
                    <a:pt x="1209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00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1362" name="Group 20"/>
            <p:cNvGrpSpPr>
              <a:grpSpLocks/>
            </p:cNvGrpSpPr>
            <p:nvPr/>
          </p:nvGrpSpPr>
          <p:grpSpPr bwMode="auto">
            <a:xfrm>
              <a:off x="1874" y="1630"/>
              <a:ext cx="232" cy="619"/>
              <a:chOff x="1839" y="1620"/>
              <a:chExt cx="232" cy="619"/>
            </a:xfrm>
          </p:grpSpPr>
          <p:sp>
            <p:nvSpPr>
              <p:cNvPr id="51400" name="Freeform 21"/>
              <p:cNvSpPr>
                <a:spLocks/>
              </p:cNvSpPr>
              <p:nvPr/>
            </p:nvSpPr>
            <p:spPr bwMode="auto">
              <a:xfrm>
                <a:off x="1839" y="1739"/>
                <a:ext cx="232" cy="50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00"/>
                  <a:gd name="T148" fmla="*/ 0 h 10000"/>
                  <a:gd name="T149" fmla="*/ 10000 w 10000"/>
                  <a:gd name="T150" fmla="*/ 10000 h 1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00" h="10000">
                    <a:moveTo>
                      <a:pt x="2389" y="0"/>
                    </a:moveTo>
                    <a:lnTo>
                      <a:pt x="7654" y="0"/>
                    </a:lnTo>
                    <a:lnTo>
                      <a:pt x="7831" y="0"/>
                    </a:lnTo>
                    <a:lnTo>
                      <a:pt x="7964" y="20"/>
                    </a:lnTo>
                    <a:lnTo>
                      <a:pt x="8097" y="20"/>
                    </a:lnTo>
                    <a:lnTo>
                      <a:pt x="8185" y="40"/>
                    </a:lnTo>
                    <a:lnTo>
                      <a:pt x="8318" y="60"/>
                    </a:lnTo>
                    <a:lnTo>
                      <a:pt x="8495" y="60"/>
                    </a:lnTo>
                    <a:lnTo>
                      <a:pt x="8628" y="80"/>
                    </a:lnTo>
                    <a:lnTo>
                      <a:pt x="8761" y="120"/>
                    </a:lnTo>
                    <a:lnTo>
                      <a:pt x="8849" y="140"/>
                    </a:lnTo>
                    <a:lnTo>
                      <a:pt x="8982" y="160"/>
                    </a:lnTo>
                    <a:lnTo>
                      <a:pt x="9159" y="220"/>
                    </a:lnTo>
                    <a:lnTo>
                      <a:pt x="9292" y="260"/>
                    </a:lnTo>
                    <a:lnTo>
                      <a:pt x="9380" y="300"/>
                    </a:lnTo>
                    <a:lnTo>
                      <a:pt x="9557" y="360"/>
                    </a:lnTo>
                    <a:lnTo>
                      <a:pt x="9646" y="420"/>
                    </a:lnTo>
                    <a:lnTo>
                      <a:pt x="9734" y="480"/>
                    </a:lnTo>
                    <a:lnTo>
                      <a:pt x="9867" y="560"/>
                    </a:lnTo>
                    <a:lnTo>
                      <a:pt x="9911" y="620"/>
                    </a:lnTo>
                    <a:lnTo>
                      <a:pt x="10000" y="700"/>
                    </a:lnTo>
                    <a:lnTo>
                      <a:pt x="10000" y="760"/>
                    </a:lnTo>
                    <a:lnTo>
                      <a:pt x="10000" y="840"/>
                    </a:lnTo>
                    <a:lnTo>
                      <a:pt x="10000" y="4540"/>
                    </a:lnTo>
                    <a:lnTo>
                      <a:pt x="9955" y="4580"/>
                    </a:lnTo>
                    <a:lnTo>
                      <a:pt x="9911" y="4620"/>
                    </a:lnTo>
                    <a:lnTo>
                      <a:pt x="9911" y="4680"/>
                    </a:lnTo>
                    <a:lnTo>
                      <a:pt x="9867" y="4700"/>
                    </a:lnTo>
                    <a:lnTo>
                      <a:pt x="9778" y="4760"/>
                    </a:lnTo>
                    <a:lnTo>
                      <a:pt x="9690" y="4800"/>
                    </a:lnTo>
                    <a:lnTo>
                      <a:pt x="9557" y="4840"/>
                    </a:lnTo>
                    <a:lnTo>
                      <a:pt x="9424" y="4880"/>
                    </a:lnTo>
                    <a:lnTo>
                      <a:pt x="9380" y="4900"/>
                    </a:lnTo>
                    <a:lnTo>
                      <a:pt x="9247" y="4900"/>
                    </a:lnTo>
                    <a:lnTo>
                      <a:pt x="9115" y="4900"/>
                    </a:lnTo>
                    <a:lnTo>
                      <a:pt x="8982" y="4900"/>
                    </a:lnTo>
                    <a:lnTo>
                      <a:pt x="8849" y="4900"/>
                    </a:lnTo>
                    <a:lnTo>
                      <a:pt x="8716" y="4860"/>
                    </a:lnTo>
                    <a:lnTo>
                      <a:pt x="8628" y="4860"/>
                    </a:lnTo>
                    <a:lnTo>
                      <a:pt x="8539" y="4820"/>
                    </a:lnTo>
                    <a:lnTo>
                      <a:pt x="8495" y="4780"/>
                    </a:lnTo>
                    <a:lnTo>
                      <a:pt x="8407" y="4740"/>
                    </a:lnTo>
                    <a:lnTo>
                      <a:pt x="8362" y="4700"/>
                    </a:lnTo>
                    <a:lnTo>
                      <a:pt x="8274" y="4680"/>
                    </a:lnTo>
                    <a:lnTo>
                      <a:pt x="8274" y="4640"/>
                    </a:lnTo>
                    <a:lnTo>
                      <a:pt x="8230" y="4600"/>
                    </a:lnTo>
                    <a:lnTo>
                      <a:pt x="8230" y="4580"/>
                    </a:lnTo>
                    <a:lnTo>
                      <a:pt x="8185" y="4520"/>
                    </a:lnTo>
                    <a:lnTo>
                      <a:pt x="8230" y="1700"/>
                    </a:lnTo>
                    <a:lnTo>
                      <a:pt x="7654" y="1700"/>
                    </a:lnTo>
                    <a:lnTo>
                      <a:pt x="7654" y="9440"/>
                    </a:lnTo>
                    <a:lnTo>
                      <a:pt x="7654" y="9520"/>
                    </a:lnTo>
                    <a:lnTo>
                      <a:pt x="7610" y="9600"/>
                    </a:lnTo>
                    <a:lnTo>
                      <a:pt x="7566" y="9680"/>
                    </a:lnTo>
                    <a:lnTo>
                      <a:pt x="7477" y="9760"/>
                    </a:lnTo>
                    <a:lnTo>
                      <a:pt x="7345" y="9820"/>
                    </a:lnTo>
                    <a:lnTo>
                      <a:pt x="7256" y="9880"/>
                    </a:lnTo>
                    <a:lnTo>
                      <a:pt x="7123" y="9920"/>
                    </a:lnTo>
                    <a:lnTo>
                      <a:pt x="6991" y="9960"/>
                    </a:lnTo>
                    <a:lnTo>
                      <a:pt x="6858" y="9980"/>
                    </a:lnTo>
                    <a:lnTo>
                      <a:pt x="6725" y="10000"/>
                    </a:lnTo>
                    <a:lnTo>
                      <a:pt x="6637" y="10000"/>
                    </a:lnTo>
                    <a:lnTo>
                      <a:pt x="6504" y="10000"/>
                    </a:lnTo>
                    <a:lnTo>
                      <a:pt x="6371" y="10000"/>
                    </a:lnTo>
                    <a:lnTo>
                      <a:pt x="6238" y="10000"/>
                    </a:lnTo>
                    <a:lnTo>
                      <a:pt x="6061" y="9980"/>
                    </a:lnTo>
                    <a:lnTo>
                      <a:pt x="5884" y="9940"/>
                    </a:lnTo>
                    <a:lnTo>
                      <a:pt x="5752" y="9920"/>
                    </a:lnTo>
                    <a:lnTo>
                      <a:pt x="5663" y="9860"/>
                    </a:lnTo>
                    <a:lnTo>
                      <a:pt x="5619" y="9840"/>
                    </a:lnTo>
                    <a:lnTo>
                      <a:pt x="5530" y="9780"/>
                    </a:lnTo>
                    <a:lnTo>
                      <a:pt x="5442" y="9720"/>
                    </a:lnTo>
                    <a:lnTo>
                      <a:pt x="5398" y="9680"/>
                    </a:lnTo>
                    <a:lnTo>
                      <a:pt x="5353" y="9620"/>
                    </a:lnTo>
                    <a:lnTo>
                      <a:pt x="5309" y="9560"/>
                    </a:lnTo>
                    <a:lnTo>
                      <a:pt x="5309" y="9500"/>
                    </a:lnTo>
                    <a:lnTo>
                      <a:pt x="5309" y="4780"/>
                    </a:lnTo>
                    <a:lnTo>
                      <a:pt x="4690" y="4780"/>
                    </a:lnTo>
                    <a:lnTo>
                      <a:pt x="4690" y="9480"/>
                    </a:lnTo>
                    <a:lnTo>
                      <a:pt x="4646" y="9560"/>
                    </a:lnTo>
                    <a:lnTo>
                      <a:pt x="4646" y="9600"/>
                    </a:lnTo>
                    <a:lnTo>
                      <a:pt x="4557" y="9700"/>
                    </a:lnTo>
                    <a:lnTo>
                      <a:pt x="4469" y="9760"/>
                    </a:lnTo>
                    <a:lnTo>
                      <a:pt x="4380" y="9820"/>
                    </a:lnTo>
                    <a:lnTo>
                      <a:pt x="4292" y="9880"/>
                    </a:lnTo>
                    <a:lnTo>
                      <a:pt x="4159" y="9940"/>
                    </a:lnTo>
                    <a:lnTo>
                      <a:pt x="3982" y="9960"/>
                    </a:lnTo>
                    <a:lnTo>
                      <a:pt x="3761" y="10000"/>
                    </a:lnTo>
                    <a:lnTo>
                      <a:pt x="3584" y="10000"/>
                    </a:lnTo>
                    <a:lnTo>
                      <a:pt x="3407" y="10000"/>
                    </a:lnTo>
                    <a:lnTo>
                      <a:pt x="3274" y="10000"/>
                    </a:lnTo>
                    <a:lnTo>
                      <a:pt x="3141" y="9980"/>
                    </a:lnTo>
                    <a:lnTo>
                      <a:pt x="3053" y="9960"/>
                    </a:lnTo>
                    <a:lnTo>
                      <a:pt x="2920" y="9940"/>
                    </a:lnTo>
                    <a:lnTo>
                      <a:pt x="2787" y="9900"/>
                    </a:lnTo>
                    <a:lnTo>
                      <a:pt x="2654" y="9840"/>
                    </a:lnTo>
                    <a:lnTo>
                      <a:pt x="2610" y="9800"/>
                    </a:lnTo>
                    <a:lnTo>
                      <a:pt x="2522" y="9740"/>
                    </a:lnTo>
                    <a:lnTo>
                      <a:pt x="2433" y="9680"/>
                    </a:lnTo>
                    <a:lnTo>
                      <a:pt x="2433" y="9620"/>
                    </a:lnTo>
                    <a:lnTo>
                      <a:pt x="2389" y="9580"/>
                    </a:lnTo>
                    <a:lnTo>
                      <a:pt x="2345" y="9480"/>
                    </a:lnTo>
                    <a:lnTo>
                      <a:pt x="2345" y="1700"/>
                    </a:lnTo>
                    <a:lnTo>
                      <a:pt x="1769" y="1700"/>
                    </a:lnTo>
                    <a:lnTo>
                      <a:pt x="1769" y="4520"/>
                    </a:lnTo>
                    <a:lnTo>
                      <a:pt x="1769" y="4580"/>
                    </a:lnTo>
                    <a:lnTo>
                      <a:pt x="1725" y="4640"/>
                    </a:lnTo>
                    <a:lnTo>
                      <a:pt x="1681" y="4680"/>
                    </a:lnTo>
                    <a:lnTo>
                      <a:pt x="1592" y="4720"/>
                    </a:lnTo>
                    <a:lnTo>
                      <a:pt x="1592" y="4740"/>
                    </a:lnTo>
                    <a:lnTo>
                      <a:pt x="1548" y="4780"/>
                    </a:lnTo>
                    <a:lnTo>
                      <a:pt x="1460" y="4800"/>
                    </a:lnTo>
                    <a:lnTo>
                      <a:pt x="1415" y="4820"/>
                    </a:lnTo>
                    <a:lnTo>
                      <a:pt x="1327" y="4860"/>
                    </a:lnTo>
                    <a:lnTo>
                      <a:pt x="1238" y="4860"/>
                    </a:lnTo>
                    <a:lnTo>
                      <a:pt x="1150" y="4900"/>
                    </a:lnTo>
                    <a:lnTo>
                      <a:pt x="1061" y="4900"/>
                    </a:lnTo>
                    <a:lnTo>
                      <a:pt x="1017" y="4900"/>
                    </a:lnTo>
                    <a:lnTo>
                      <a:pt x="929" y="4900"/>
                    </a:lnTo>
                    <a:lnTo>
                      <a:pt x="752" y="4900"/>
                    </a:lnTo>
                    <a:lnTo>
                      <a:pt x="707" y="4900"/>
                    </a:lnTo>
                    <a:lnTo>
                      <a:pt x="619" y="4900"/>
                    </a:lnTo>
                    <a:lnTo>
                      <a:pt x="530" y="4880"/>
                    </a:lnTo>
                    <a:lnTo>
                      <a:pt x="486" y="4860"/>
                    </a:lnTo>
                    <a:lnTo>
                      <a:pt x="442" y="4840"/>
                    </a:lnTo>
                    <a:lnTo>
                      <a:pt x="353" y="4820"/>
                    </a:lnTo>
                    <a:lnTo>
                      <a:pt x="309" y="4800"/>
                    </a:lnTo>
                    <a:lnTo>
                      <a:pt x="221" y="4760"/>
                    </a:lnTo>
                    <a:lnTo>
                      <a:pt x="176" y="4720"/>
                    </a:lnTo>
                    <a:lnTo>
                      <a:pt x="132" y="4700"/>
                    </a:lnTo>
                    <a:lnTo>
                      <a:pt x="88" y="4680"/>
                    </a:lnTo>
                    <a:lnTo>
                      <a:pt x="44" y="4620"/>
                    </a:lnTo>
                    <a:lnTo>
                      <a:pt x="44" y="4580"/>
                    </a:lnTo>
                    <a:lnTo>
                      <a:pt x="0" y="4540"/>
                    </a:lnTo>
                    <a:lnTo>
                      <a:pt x="0" y="820"/>
                    </a:lnTo>
                    <a:lnTo>
                      <a:pt x="44" y="680"/>
                    </a:lnTo>
                    <a:lnTo>
                      <a:pt x="88" y="600"/>
                    </a:lnTo>
                    <a:lnTo>
                      <a:pt x="221" y="500"/>
                    </a:lnTo>
                    <a:lnTo>
                      <a:pt x="353" y="440"/>
                    </a:lnTo>
                    <a:lnTo>
                      <a:pt x="486" y="380"/>
                    </a:lnTo>
                    <a:lnTo>
                      <a:pt x="619" y="300"/>
                    </a:lnTo>
                    <a:lnTo>
                      <a:pt x="796" y="240"/>
                    </a:lnTo>
                    <a:lnTo>
                      <a:pt x="1061" y="160"/>
                    </a:lnTo>
                    <a:lnTo>
                      <a:pt x="1238" y="120"/>
                    </a:lnTo>
                    <a:lnTo>
                      <a:pt x="1415" y="100"/>
                    </a:lnTo>
                    <a:lnTo>
                      <a:pt x="1681" y="60"/>
                    </a:lnTo>
                    <a:lnTo>
                      <a:pt x="1902" y="40"/>
                    </a:lnTo>
                    <a:lnTo>
                      <a:pt x="2123" y="20"/>
                    </a:lnTo>
                    <a:lnTo>
                      <a:pt x="2389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1401" name="Freeform 22"/>
              <p:cNvSpPr>
                <a:spLocks/>
              </p:cNvSpPr>
              <p:nvPr/>
            </p:nvSpPr>
            <p:spPr bwMode="auto">
              <a:xfrm>
                <a:off x="1905" y="1620"/>
                <a:ext cx="90" cy="92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10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51402" name="Freeform 202"/>
          <p:cNvSpPr>
            <a:spLocks/>
          </p:cNvSpPr>
          <p:nvPr/>
        </p:nvSpPr>
        <p:spPr bwMode="auto">
          <a:xfrm>
            <a:off x="6691313" y="2782888"/>
            <a:ext cx="928687" cy="798512"/>
          </a:xfrm>
          <a:custGeom>
            <a:avLst/>
            <a:gdLst/>
            <a:ahLst/>
            <a:cxnLst>
              <a:cxn ang="0">
                <a:pos x="228" y="106"/>
              </a:cxn>
              <a:cxn ang="0">
                <a:pos x="167" y="151"/>
              </a:cxn>
              <a:cxn ang="0">
                <a:pos x="122" y="167"/>
              </a:cxn>
              <a:cxn ang="0">
                <a:pos x="0" y="212"/>
              </a:cxn>
              <a:cxn ang="0">
                <a:pos x="15" y="424"/>
              </a:cxn>
              <a:cxn ang="0">
                <a:pos x="53" y="500"/>
              </a:cxn>
              <a:cxn ang="0">
                <a:pos x="546" y="493"/>
              </a:cxn>
              <a:cxn ang="0">
                <a:pos x="561" y="447"/>
              </a:cxn>
              <a:cxn ang="0">
                <a:pos x="584" y="379"/>
              </a:cxn>
              <a:cxn ang="0">
                <a:pos x="576" y="129"/>
              </a:cxn>
              <a:cxn ang="0">
                <a:pos x="554" y="114"/>
              </a:cxn>
              <a:cxn ang="0">
                <a:pos x="493" y="38"/>
              </a:cxn>
              <a:cxn ang="0">
                <a:pos x="432" y="0"/>
              </a:cxn>
              <a:cxn ang="0">
                <a:pos x="288" y="30"/>
              </a:cxn>
              <a:cxn ang="0">
                <a:pos x="228" y="106"/>
              </a:cxn>
            </a:cxnLst>
            <a:rect l="0" t="0" r="r" b="b"/>
            <a:pathLst>
              <a:path w="585" h="503">
                <a:moveTo>
                  <a:pt x="228" y="106"/>
                </a:moveTo>
                <a:cubicBezTo>
                  <a:pt x="202" y="123"/>
                  <a:pt x="196" y="141"/>
                  <a:pt x="167" y="151"/>
                </a:cubicBezTo>
                <a:cubicBezTo>
                  <a:pt x="152" y="156"/>
                  <a:pt x="122" y="167"/>
                  <a:pt x="122" y="167"/>
                </a:cubicBezTo>
                <a:cubicBezTo>
                  <a:pt x="89" y="198"/>
                  <a:pt x="42" y="199"/>
                  <a:pt x="0" y="212"/>
                </a:cubicBezTo>
                <a:cubicBezTo>
                  <a:pt x="5" y="283"/>
                  <a:pt x="8" y="353"/>
                  <a:pt x="15" y="424"/>
                </a:cubicBezTo>
                <a:cubicBezTo>
                  <a:pt x="18" y="457"/>
                  <a:pt x="21" y="490"/>
                  <a:pt x="53" y="500"/>
                </a:cubicBezTo>
                <a:cubicBezTo>
                  <a:pt x="217" y="498"/>
                  <a:pt x="382" y="503"/>
                  <a:pt x="546" y="493"/>
                </a:cubicBezTo>
                <a:cubicBezTo>
                  <a:pt x="547" y="493"/>
                  <a:pt x="561" y="448"/>
                  <a:pt x="561" y="447"/>
                </a:cubicBezTo>
                <a:cubicBezTo>
                  <a:pt x="568" y="424"/>
                  <a:pt x="584" y="379"/>
                  <a:pt x="584" y="379"/>
                </a:cubicBezTo>
                <a:cubicBezTo>
                  <a:pt x="581" y="296"/>
                  <a:pt x="585" y="212"/>
                  <a:pt x="576" y="129"/>
                </a:cubicBezTo>
                <a:cubicBezTo>
                  <a:pt x="575" y="120"/>
                  <a:pt x="560" y="121"/>
                  <a:pt x="554" y="114"/>
                </a:cubicBezTo>
                <a:cubicBezTo>
                  <a:pt x="526" y="80"/>
                  <a:pt x="540" y="52"/>
                  <a:pt x="493" y="38"/>
                </a:cubicBezTo>
                <a:cubicBezTo>
                  <a:pt x="470" y="23"/>
                  <a:pt x="459" y="8"/>
                  <a:pt x="432" y="0"/>
                </a:cubicBezTo>
                <a:cubicBezTo>
                  <a:pt x="383" y="9"/>
                  <a:pt x="335" y="16"/>
                  <a:pt x="288" y="30"/>
                </a:cubicBezTo>
                <a:cubicBezTo>
                  <a:pt x="251" y="55"/>
                  <a:pt x="228" y="46"/>
                  <a:pt x="228" y="106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51403" name="Oval 203"/>
          <p:cNvSpPr>
            <a:spLocks noChangeArrowheads="1"/>
          </p:cNvSpPr>
          <p:nvPr/>
        </p:nvSpPr>
        <p:spPr bwMode="auto">
          <a:xfrm>
            <a:off x="6324600" y="1828800"/>
            <a:ext cx="1828800" cy="1981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57600"/>
            <a:ext cx="2051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npo0000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5140325" cy="552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14338"/>
            <a:ext cx="8229600" cy="576262"/>
          </a:xfrm>
          <a:solidFill>
            <a:schemeClr val="bg1"/>
          </a:solidFill>
        </p:spPr>
        <p:txBody>
          <a:bodyPr/>
          <a:lstStyle/>
          <a:p>
            <a:r>
              <a:rPr lang="en-US" sz="2400"/>
              <a:t>Processos em diferentes escalas estão interligados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72200" y="6292850"/>
            <a:ext cx="2413000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(Source: Turner II, 2000)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0" y="1752600"/>
            <a:ext cx="2900363" cy="1916113"/>
            <a:chOff x="295" y="3113"/>
            <a:chExt cx="1827" cy="1207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239" y="3323"/>
              <a:ext cx="355" cy="570"/>
              <a:chOff x="3106" y="1797"/>
              <a:chExt cx="590" cy="1043"/>
            </a:xfrm>
          </p:grpSpPr>
          <p:sp>
            <p:nvSpPr>
              <p:cNvPr id="25608" name="Line 37"/>
              <p:cNvSpPr>
                <a:spLocks noChangeShapeType="1"/>
              </p:cNvSpPr>
              <p:nvPr/>
            </p:nvSpPr>
            <p:spPr bwMode="auto">
              <a:xfrm flipH="1">
                <a:off x="3288" y="1797"/>
                <a:ext cx="45" cy="90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09" name="Line 38"/>
              <p:cNvSpPr>
                <a:spLocks noChangeShapeType="1"/>
              </p:cNvSpPr>
              <p:nvPr/>
            </p:nvSpPr>
            <p:spPr bwMode="auto">
              <a:xfrm>
                <a:off x="3333" y="1797"/>
                <a:ext cx="363" cy="90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0" name="Line 39"/>
              <p:cNvSpPr>
                <a:spLocks noChangeShapeType="1"/>
              </p:cNvSpPr>
              <p:nvPr/>
            </p:nvSpPr>
            <p:spPr bwMode="auto">
              <a:xfrm>
                <a:off x="3333" y="1797"/>
                <a:ext cx="136" cy="10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1" name="Line 40"/>
              <p:cNvSpPr>
                <a:spLocks noChangeShapeType="1"/>
              </p:cNvSpPr>
              <p:nvPr/>
            </p:nvSpPr>
            <p:spPr bwMode="auto">
              <a:xfrm flipH="1">
                <a:off x="3106" y="1797"/>
                <a:ext cx="227" cy="10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612" name="Text Box 44"/>
            <p:cNvSpPr txBox="1">
              <a:spLocks noChangeArrowheads="1"/>
            </p:cNvSpPr>
            <p:nvPr/>
          </p:nvSpPr>
          <p:spPr bwMode="auto">
            <a:xfrm>
              <a:off x="1543" y="3571"/>
              <a:ext cx="57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36" tIns="41468" rIns="82936" bIns="41468">
              <a:spAutoFit/>
            </a:bodyPr>
            <a:lstStyle/>
            <a:p>
              <a:r>
                <a:rPr lang="en-US" sz="1300">
                  <a:cs typeface="Arial" charset="0"/>
                </a:rPr>
                <a:t>up-scaling</a:t>
              </a:r>
            </a:p>
          </p:txBody>
        </p:sp>
        <p:sp>
          <p:nvSpPr>
            <p:cNvPr id="25613" name="AutoShape 49"/>
            <p:cNvSpPr>
              <a:spLocks noChangeArrowheads="1"/>
            </p:cNvSpPr>
            <p:nvPr/>
          </p:nvSpPr>
          <p:spPr bwMode="auto">
            <a:xfrm>
              <a:off x="295" y="3928"/>
              <a:ext cx="766" cy="163"/>
            </a:xfrm>
            <a:prstGeom prst="parallelogram">
              <a:avLst>
                <a:gd name="adj" fmla="val 168221"/>
              </a:avLst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9433" tIns="49716" rIns="99433" bIns="49716" anchor="ctr"/>
            <a:lstStyle/>
            <a:p>
              <a:pPr defTabSz="898525"/>
              <a:endParaRPr lang="pt-BR" sz="1400">
                <a:cs typeface="Arial" charset="0"/>
              </a:endParaRPr>
            </a:p>
          </p:txBody>
        </p:sp>
        <p:sp>
          <p:nvSpPr>
            <p:cNvPr id="25614" name="AutoShape 50"/>
            <p:cNvSpPr>
              <a:spLocks noChangeArrowheads="1"/>
            </p:cNvSpPr>
            <p:nvPr/>
          </p:nvSpPr>
          <p:spPr bwMode="auto">
            <a:xfrm>
              <a:off x="295" y="3433"/>
              <a:ext cx="766" cy="163"/>
            </a:xfrm>
            <a:prstGeom prst="parallelogram">
              <a:avLst>
                <a:gd name="adj" fmla="val 168221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9433" tIns="49716" rIns="99433" bIns="49716" anchor="ctr"/>
            <a:lstStyle/>
            <a:p>
              <a:endParaRPr lang="pt-BR" sz="1400">
                <a:cs typeface="Arial" charset="0"/>
              </a:endParaRPr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296" y="3273"/>
              <a:ext cx="1502" cy="329"/>
              <a:chOff x="1565" y="1700"/>
              <a:chExt cx="2494" cy="602"/>
            </a:xfrm>
          </p:grpSpPr>
          <p:sp>
            <p:nvSpPr>
              <p:cNvPr id="25616" name="AutoShape 52"/>
              <p:cNvSpPr>
                <a:spLocks noChangeArrowheads="1"/>
              </p:cNvSpPr>
              <p:nvPr/>
            </p:nvSpPr>
            <p:spPr bwMode="auto">
              <a:xfrm>
                <a:off x="1565" y="1706"/>
                <a:ext cx="2494" cy="590"/>
              </a:xfrm>
              <a:prstGeom prst="parallelogram">
                <a:avLst>
                  <a:gd name="adj" fmla="val 156443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sz="1400">
                  <a:cs typeface="Arial" charset="0"/>
                </a:endParaRPr>
              </a:p>
            </p:txBody>
          </p:sp>
          <p:cxnSp>
            <p:nvCxnSpPr>
              <p:cNvPr id="25617" name="AutoShape 53"/>
              <p:cNvCxnSpPr>
                <a:cxnSpLocks noChangeShapeType="1"/>
                <a:stCxn id="25616" idx="0"/>
                <a:endCxn id="25616" idx="3"/>
              </p:cNvCxnSpPr>
              <p:nvPr/>
            </p:nvCxnSpPr>
            <p:spPr bwMode="auto">
              <a:xfrm flipH="1">
                <a:off x="2350" y="1700"/>
                <a:ext cx="924" cy="60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54"/>
              <p:cNvCxnSpPr>
                <a:cxnSpLocks noChangeShapeType="1"/>
                <a:stCxn id="25616" idx="5"/>
                <a:endCxn id="25616" idx="2"/>
              </p:cNvCxnSpPr>
              <p:nvPr/>
            </p:nvCxnSpPr>
            <p:spPr bwMode="auto">
              <a:xfrm>
                <a:off x="2021" y="2001"/>
                <a:ext cx="158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5619" name="AutoShape 55"/>
            <p:cNvCxnSpPr>
              <a:cxnSpLocks noChangeShapeType="1"/>
              <a:stCxn id="25621" idx="5"/>
              <a:endCxn id="25621" idx="2"/>
            </p:cNvCxnSpPr>
            <p:nvPr/>
          </p:nvCxnSpPr>
          <p:spPr bwMode="auto">
            <a:xfrm>
              <a:off x="570" y="3932"/>
              <a:ext cx="95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295" y="3768"/>
              <a:ext cx="1502" cy="329"/>
              <a:chOff x="636" y="2607"/>
              <a:chExt cx="2494" cy="602"/>
            </a:xfrm>
          </p:grpSpPr>
          <p:sp>
            <p:nvSpPr>
              <p:cNvPr id="25621" name="AutoShape 57"/>
              <p:cNvSpPr>
                <a:spLocks noChangeArrowheads="1"/>
              </p:cNvSpPr>
              <p:nvPr/>
            </p:nvSpPr>
            <p:spPr bwMode="auto">
              <a:xfrm>
                <a:off x="636" y="2613"/>
                <a:ext cx="2494" cy="590"/>
              </a:xfrm>
              <a:prstGeom prst="parallelogram">
                <a:avLst>
                  <a:gd name="adj" fmla="val 156443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sz="1400">
                  <a:cs typeface="Arial" charset="0"/>
                </a:endParaRPr>
              </a:p>
            </p:txBody>
          </p:sp>
          <p:cxnSp>
            <p:nvCxnSpPr>
              <p:cNvPr id="25622" name="AutoShape 58"/>
              <p:cNvCxnSpPr>
                <a:cxnSpLocks noChangeShapeType="1"/>
                <a:stCxn id="25621" idx="0"/>
                <a:endCxn id="25621" idx="3"/>
              </p:cNvCxnSpPr>
              <p:nvPr/>
            </p:nvCxnSpPr>
            <p:spPr bwMode="auto">
              <a:xfrm flipH="1">
                <a:off x="1421" y="2607"/>
                <a:ext cx="924" cy="60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5623" name="Line 59"/>
              <p:cNvSpPr>
                <a:spLocks noChangeShapeType="1"/>
              </p:cNvSpPr>
              <p:nvPr/>
            </p:nvSpPr>
            <p:spPr bwMode="auto">
              <a:xfrm flipH="1">
                <a:off x="1815" y="2614"/>
                <a:ext cx="907" cy="58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24" name="Line 60"/>
              <p:cNvSpPr>
                <a:spLocks noChangeShapeType="1"/>
              </p:cNvSpPr>
              <p:nvPr/>
            </p:nvSpPr>
            <p:spPr bwMode="auto">
              <a:xfrm flipH="1">
                <a:off x="1044" y="2614"/>
                <a:ext cx="907" cy="589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25" name="Line 61"/>
              <p:cNvSpPr>
                <a:spLocks noChangeShapeType="1"/>
              </p:cNvSpPr>
              <p:nvPr/>
            </p:nvSpPr>
            <p:spPr bwMode="auto">
              <a:xfrm>
                <a:off x="862" y="3067"/>
                <a:ext cx="15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26" name="Line 62"/>
              <p:cNvSpPr>
                <a:spLocks noChangeShapeType="1"/>
              </p:cNvSpPr>
              <p:nvPr/>
            </p:nvSpPr>
            <p:spPr bwMode="auto">
              <a:xfrm>
                <a:off x="1361" y="2750"/>
                <a:ext cx="15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514" y="3524"/>
              <a:ext cx="355" cy="545"/>
              <a:chOff x="1927" y="2115"/>
              <a:chExt cx="590" cy="1043"/>
            </a:xfrm>
          </p:grpSpPr>
          <p:sp>
            <p:nvSpPr>
              <p:cNvPr id="25628" name="Line 64"/>
              <p:cNvSpPr>
                <a:spLocks noChangeShapeType="1"/>
              </p:cNvSpPr>
              <p:nvPr/>
            </p:nvSpPr>
            <p:spPr bwMode="auto">
              <a:xfrm flipH="1">
                <a:off x="2109" y="2115"/>
                <a:ext cx="45" cy="90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29" name="Line 65"/>
              <p:cNvSpPr>
                <a:spLocks noChangeShapeType="1"/>
              </p:cNvSpPr>
              <p:nvPr/>
            </p:nvSpPr>
            <p:spPr bwMode="auto">
              <a:xfrm>
                <a:off x="2154" y="2115"/>
                <a:ext cx="363" cy="90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0" name="Line 66"/>
              <p:cNvSpPr>
                <a:spLocks noChangeShapeType="1"/>
              </p:cNvSpPr>
              <p:nvPr/>
            </p:nvSpPr>
            <p:spPr bwMode="auto">
              <a:xfrm>
                <a:off x="2154" y="2115"/>
                <a:ext cx="136" cy="10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1" name="Line 67"/>
              <p:cNvSpPr>
                <a:spLocks noChangeShapeType="1"/>
              </p:cNvSpPr>
              <p:nvPr/>
            </p:nvSpPr>
            <p:spPr bwMode="auto">
              <a:xfrm flipH="1">
                <a:off x="1927" y="2115"/>
                <a:ext cx="227" cy="104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632" name="Text Box 68"/>
            <p:cNvSpPr txBox="1">
              <a:spLocks noChangeArrowheads="1"/>
            </p:cNvSpPr>
            <p:nvPr/>
          </p:nvSpPr>
          <p:spPr bwMode="auto">
            <a:xfrm>
              <a:off x="1115" y="3113"/>
              <a:ext cx="51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i="1">
                  <a:cs typeface="Arial" charset="0"/>
                </a:rPr>
                <a:t>Scale 1</a:t>
              </a:r>
            </a:p>
          </p:txBody>
        </p:sp>
        <p:sp>
          <p:nvSpPr>
            <p:cNvPr id="25633" name="Text Box 69"/>
            <p:cNvSpPr txBox="1">
              <a:spLocks noChangeArrowheads="1"/>
            </p:cNvSpPr>
            <p:nvPr/>
          </p:nvSpPr>
          <p:spPr bwMode="auto">
            <a:xfrm>
              <a:off x="568" y="4119"/>
              <a:ext cx="51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i="1">
                  <a:cs typeface="Arial" charset="0"/>
                </a:rPr>
                <a:t>Scale 2</a:t>
              </a:r>
            </a:p>
          </p:txBody>
        </p:sp>
        <p:sp>
          <p:nvSpPr>
            <p:cNvPr id="25634" name="Text Box 70"/>
            <p:cNvSpPr txBox="1">
              <a:spLocks noChangeArrowheads="1"/>
            </p:cNvSpPr>
            <p:nvPr/>
          </p:nvSpPr>
          <p:spPr bwMode="auto">
            <a:xfrm>
              <a:off x="340" y="3175"/>
              <a:ext cx="47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i="1">
                  <a:cs typeface="Arial" charset="0"/>
                </a:rPr>
                <a:t>father</a:t>
              </a:r>
            </a:p>
          </p:txBody>
        </p:sp>
        <p:sp>
          <p:nvSpPr>
            <p:cNvPr id="25635" name="Line 71"/>
            <p:cNvSpPr>
              <a:spLocks noChangeShapeType="1"/>
            </p:cNvSpPr>
            <p:nvPr/>
          </p:nvSpPr>
          <p:spPr bwMode="auto">
            <a:xfrm>
              <a:off x="1239" y="4066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36" name="Text Box 72"/>
            <p:cNvSpPr txBox="1">
              <a:spLocks noChangeArrowheads="1"/>
            </p:cNvSpPr>
            <p:nvPr/>
          </p:nvSpPr>
          <p:spPr bwMode="auto">
            <a:xfrm>
              <a:off x="1266" y="4071"/>
              <a:ext cx="42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i="1">
                  <a:cs typeface="Arial" charset="0"/>
                </a:rPr>
                <a:t>children</a:t>
              </a:r>
            </a:p>
          </p:txBody>
        </p:sp>
        <p:sp>
          <p:nvSpPr>
            <p:cNvPr id="25637" name="Line 73"/>
            <p:cNvSpPr>
              <a:spLocks noChangeShapeType="1"/>
            </p:cNvSpPr>
            <p:nvPr/>
          </p:nvSpPr>
          <p:spPr bwMode="auto">
            <a:xfrm>
              <a:off x="459" y="3348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i="1"/>
              <a:t>Espaço</a:t>
            </a:r>
            <a:r>
              <a:rPr lang="en-US"/>
              <a:t> Geografico onde situam-se os fenômenos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Espaço dos Fixos (localizações)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2036763"/>
            <a:ext cx="5857875" cy="437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3262313"/>
            <a:ext cx="3532187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621588" y="4673600"/>
            <a:ext cx="8318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6560" tIns="53280" rIns="106560" bIns="53280">
            <a:spAutoFit/>
          </a:bodyPr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charset="0"/>
              </a:rPr>
              <a:t>Praia Brava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 flipV="1">
            <a:off x="7761288" y="4225925"/>
            <a:ext cx="177800" cy="428625"/>
          </a:xfrm>
          <a:prstGeom prst="line">
            <a:avLst/>
          </a:prstGeom>
          <a:noFill/>
          <a:ln w="38160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3505200" y="3122613"/>
            <a:ext cx="2093913" cy="461962"/>
          </a:xfrm>
          <a:prstGeom prst="line">
            <a:avLst/>
          </a:prstGeom>
          <a:noFill/>
          <a:ln w="38160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159375" y="3538538"/>
            <a:ext cx="147002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6560" tIns="53280" rIns="106560" bIns="53280">
            <a:spAutoFit/>
          </a:bodyPr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charset="0"/>
              </a:rPr>
              <a:t>Praia de Boiçucanga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6075363" y="3244850"/>
            <a:ext cx="306387" cy="3476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00875" y="6519863"/>
            <a:ext cx="2143125" cy="33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  <a:cs typeface="Arial" charset="0"/>
              </a:rPr>
              <a:t>[Castles]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8" descr="Slide1"/>
          <p:cNvPicPr>
            <a:picLocks noChangeAspect="1" noChangeArrowheads="1"/>
          </p:cNvPicPr>
          <p:nvPr/>
        </p:nvPicPr>
        <p:blipFill>
          <a:blip r:embed="rId3"/>
          <a:srcRect r="63240"/>
          <a:stretch>
            <a:fillRect/>
          </a:stretch>
        </p:blipFill>
        <p:spPr bwMode="auto">
          <a:xfrm>
            <a:off x="5226050" y="1274763"/>
            <a:ext cx="3376613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8965" name="Text Box 21"/>
          <p:cNvSpPr txBox="1">
            <a:spLocks noChangeArrowheads="1"/>
          </p:cNvSpPr>
          <p:nvPr/>
        </p:nvSpPr>
        <p:spPr bwMode="auto">
          <a:xfrm>
            <a:off x="857250" y="4500563"/>
            <a:ext cx="3900488" cy="417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2936" tIns="41468" rIns="82936" bIns="41468">
            <a:spAutoFit/>
          </a:bodyPr>
          <a:lstStyle/>
          <a:p>
            <a:pPr defTabSz="898525"/>
            <a:r>
              <a:rPr lang="en-US" sz="2200">
                <a:latin typeface="Humnst777 BT" pitchFamily="32" charset="0"/>
                <a:cs typeface="Arial" charset="0"/>
              </a:rPr>
              <a:t> Redes de vôos</a:t>
            </a:r>
            <a:endParaRPr lang="pt-BR" sz="2200">
              <a:latin typeface="Humnst777 BT" pitchFamily="32" charset="0"/>
              <a:cs typeface="Arial" charset="0"/>
            </a:endParaRPr>
          </a:p>
        </p:txBody>
      </p:sp>
      <p:pic>
        <p:nvPicPr>
          <p:cNvPr id="52228" name="Picture 25" descr="Slide1"/>
          <p:cNvPicPr>
            <a:picLocks noChangeAspect="1" noChangeArrowheads="1"/>
          </p:cNvPicPr>
          <p:nvPr/>
        </p:nvPicPr>
        <p:blipFill>
          <a:blip r:embed="rId4"/>
          <a:srcRect b="37"/>
          <a:stretch>
            <a:fillRect/>
          </a:stretch>
        </p:blipFill>
        <p:spPr bwMode="auto">
          <a:xfrm>
            <a:off x="555625" y="1665288"/>
            <a:ext cx="42449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8971" name="Rectangle 27"/>
          <p:cNvSpPr>
            <a:spLocks noChangeArrowheads="1"/>
          </p:cNvSpPr>
          <p:nvPr/>
        </p:nvSpPr>
        <p:spPr bwMode="auto">
          <a:xfrm>
            <a:off x="820738" y="3651250"/>
            <a:ext cx="3751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8" rIns="82936" bIns="41468" anchor="ctr">
            <a:spAutoFit/>
          </a:bodyPr>
          <a:lstStyle/>
          <a:p>
            <a:pPr marL="414680" indent="-414680">
              <a:tabLst>
                <a:tab pos="414680" algn="l"/>
              </a:tabLst>
              <a:defRPr/>
            </a:pPr>
            <a:r>
              <a:rPr lang="en-GB" sz="2000" dirty="0">
                <a:latin typeface="+mn-lt"/>
              </a:rPr>
              <a:t>Flow of timber from Amazonia</a:t>
            </a:r>
          </a:p>
        </p:txBody>
      </p:sp>
      <p:sp>
        <p:nvSpPr>
          <p:cNvPr id="52230" name="Rectangle 29"/>
          <p:cNvSpPr>
            <a:spLocks noChangeArrowheads="1"/>
          </p:cNvSpPr>
          <p:nvPr/>
        </p:nvSpPr>
        <p:spPr bwMode="auto">
          <a:xfrm>
            <a:off x="5291138" y="4408488"/>
            <a:ext cx="327025" cy="260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186" tIns="45092" rIns="90186" bIns="45092" anchor="ctr"/>
          <a:lstStyle/>
          <a:p>
            <a:endParaRPr lang="pt-BR" sz="1400">
              <a:cs typeface="Arial" charset="0"/>
            </a:endParaRPr>
          </a:p>
        </p:txBody>
      </p:sp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641350" y="3319463"/>
            <a:ext cx="196850" cy="2619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186" tIns="45092" rIns="90186" bIns="45092" anchor="ctr"/>
          <a:lstStyle/>
          <a:p>
            <a:endParaRPr lang="pt-BR" sz="1400">
              <a:cs typeface="Arial" charset="0"/>
            </a:endParaRPr>
          </a:p>
        </p:txBody>
      </p:sp>
      <p:sp>
        <p:nvSpPr>
          <p:cNvPr id="52232" name="Line 32"/>
          <p:cNvSpPr>
            <a:spLocks noChangeShapeType="1"/>
          </p:cNvSpPr>
          <p:nvPr/>
        </p:nvSpPr>
        <p:spPr bwMode="auto">
          <a:xfrm>
            <a:off x="4953000" y="1470025"/>
            <a:ext cx="0" cy="3592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82936" tIns="41468" rIns="82936" bIns="41468" anchor="ctr"/>
          <a:lstStyle/>
          <a:p>
            <a:endParaRPr lang="pt-BR"/>
          </a:p>
        </p:txBody>
      </p:sp>
      <p:sp>
        <p:nvSpPr>
          <p:cNvPr id="52233" name="Título 10"/>
          <p:cNvSpPr>
            <a:spLocks noGrp="1"/>
          </p:cNvSpPr>
          <p:nvPr>
            <p:ph type="title" idx="4294967295"/>
          </p:nvPr>
        </p:nvSpPr>
        <p:spPr>
          <a:xfrm>
            <a:off x="904875" y="381000"/>
            <a:ext cx="8315325" cy="762000"/>
          </a:xfrm>
        </p:spPr>
        <p:txBody>
          <a:bodyPr/>
          <a:lstStyle/>
          <a:p>
            <a:r>
              <a:rPr lang="pt-BR"/>
              <a:t>Espaço do Fluxos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4857750" y="5859463"/>
            <a:ext cx="3965575" cy="387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2936" tIns="41468" rIns="82936" bIns="41468" anchor="ctr">
            <a:spAutoFit/>
          </a:bodyPr>
          <a:lstStyle/>
          <a:p>
            <a:pPr marL="414338" indent="-414338">
              <a:tabLst>
                <a:tab pos="414338" algn="l"/>
              </a:tabLst>
            </a:pPr>
            <a:r>
              <a:rPr lang="en-GB" sz="2000">
                <a:latin typeface="Humnst777 BT" pitchFamily="32" charset="0"/>
                <a:cs typeface="Arial" charset="0"/>
              </a:rPr>
              <a:t>Cadeias de mercado no Brasil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00875" y="6519863"/>
            <a:ext cx="2143125" cy="33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Calibri" pitchFamily="34" charset="0"/>
                <a:cs typeface="Arial" charset="0"/>
              </a:rPr>
              <a:t>[Castles]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Modelo? 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8229600" cy="1282700"/>
          </a:xfrm>
        </p:spPr>
        <p:txBody>
          <a:bodyPr/>
          <a:lstStyle/>
          <a:p>
            <a:pPr algn="just"/>
            <a:endParaRPr lang="en-US" sz="2000" b="1"/>
          </a:p>
          <a:p>
            <a:pPr algn="just"/>
            <a:endParaRPr lang="en-US" sz="2000" b="1"/>
          </a:p>
          <a:p>
            <a:pPr algn="just"/>
            <a:r>
              <a:rPr lang="en-US" sz="2000" b="1"/>
              <a:t>Modelo = </a:t>
            </a:r>
            <a:r>
              <a:rPr lang="en-US" sz="2000"/>
              <a:t>uma </a:t>
            </a:r>
          </a:p>
          <a:p>
            <a:pPr algn="just"/>
            <a:endParaRPr lang="en-US" sz="2000"/>
          </a:p>
          <a:p>
            <a:pPr lvl="1" algn="just"/>
            <a:r>
              <a:rPr lang="en-US" sz="1800" b="1"/>
              <a:t>representação</a:t>
            </a:r>
            <a:r>
              <a:rPr lang="en-US" sz="1800"/>
              <a:t> </a:t>
            </a:r>
          </a:p>
          <a:p>
            <a:pPr lvl="1" algn="just"/>
            <a:r>
              <a:rPr lang="en-US" sz="1800" b="1"/>
              <a:t>simplificada</a:t>
            </a:r>
            <a:r>
              <a:rPr lang="en-US" sz="1800"/>
              <a:t> </a:t>
            </a:r>
          </a:p>
          <a:p>
            <a:pPr algn="just">
              <a:buFont typeface="Wingdings" pitchFamily="2" charset="2"/>
              <a:buNone/>
            </a:pPr>
            <a:endParaRPr lang="en-US" sz="2000"/>
          </a:p>
          <a:p>
            <a:pPr algn="just">
              <a:buFont typeface="Wingdings" pitchFamily="2" charset="2"/>
              <a:buNone/>
            </a:pPr>
            <a:r>
              <a:rPr lang="en-US" sz="2000"/>
              <a:t>      de um fenômeno, processo, ator, sistema ou entidade complexa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44500"/>
            <a:ext cx="7075487" cy="455613"/>
          </a:xfrm>
        </p:spPr>
        <p:txBody>
          <a:bodyPr/>
          <a:lstStyle/>
          <a:p>
            <a:r>
              <a:rPr lang="pt-BR"/>
              <a:t>O Espaço Proximo</a:t>
            </a:r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7475" y="1812925"/>
            <a:ext cx="8877300" cy="449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9701" name="Object 9" descr="npo00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2017713"/>
            <a:ext cx="53276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68275" y="1571625"/>
            <a:ext cx="21082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pt-BR" sz="1800"/>
              <a:t>Espaços Celulares</a:t>
            </a:r>
            <a:endParaRPr lang="en-US" sz="180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70438" y="2049463"/>
            <a:ext cx="43386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/>
              <a:t>Componentes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en-US" sz="1500"/>
              <a:t>Conjunto de objetos::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altLang="en-US" sz="1500"/>
              <a:t>ID único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altLang="en-US" sz="1500"/>
              <a:t>Vários atributos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pt-BR" altLang="en-US" sz="1500"/>
              <a:t>Relação de Vi</a:t>
            </a:r>
            <a:r>
              <a:rPr lang="en-US" altLang="en-US" sz="1500"/>
              <a:t>zinhança</a:t>
            </a:r>
          </a:p>
        </p:txBody>
      </p:sp>
      <p:pic>
        <p:nvPicPr>
          <p:cNvPr id="29704" name="Picture 23" descr="npo00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570288"/>
            <a:ext cx="3255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Object 24" descr="npo000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863" y="4640263"/>
            <a:ext cx="2990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11200" y="6316663"/>
            <a:ext cx="789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400">
                <a:cs typeface="Times New Roman" pitchFamily="18" charset="0"/>
              </a:rPr>
              <a:t>[Couclelis]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distancia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143000"/>
            <a:ext cx="5143500" cy="3584575"/>
          </a:xfrm>
        </p:spPr>
      </p:pic>
      <p:sp>
        <p:nvSpPr>
          <p:cNvPr id="5427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428750"/>
            <a:ext cx="4857750" cy="990600"/>
          </a:xfrm>
        </p:spPr>
        <p:txBody>
          <a:bodyPr/>
          <a:lstStyle/>
          <a:p>
            <a:pPr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/>
              <a:t>Which spatial objects are closer?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857625"/>
            <a:ext cx="4786312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785813" y="285750"/>
            <a:ext cx="771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3366"/>
                </a:solidFill>
                <a:latin typeface="Calibri" pitchFamily="34" charset="0"/>
                <a:cs typeface="Arial" charset="0"/>
              </a:rPr>
              <a:t>Aquilo que é próximo é parecido…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286250" y="3214688"/>
            <a:ext cx="48577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kern="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Which cells are closer?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0063" y="6519863"/>
            <a:ext cx="1928812" cy="33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Calibri" pitchFamily="34" charset="0"/>
                <a:cs typeface="Arial" pitchFamily="34" charset="0"/>
              </a:rPr>
              <a:t>[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Aguiar</a:t>
            </a:r>
            <a:r>
              <a:rPr lang="en-US" dirty="0">
                <a:latin typeface="Calibri" pitchFamily="34" charset="0"/>
                <a:cs typeface="Arial" pitchFamily="34" charset="0"/>
              </a:rPr>
              <a:t> et al., 2003]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gpm-network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08075" y="2027238"/>
            <a:ext cx="5097463" cy="2403475"/>
          </a:xfrm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0" y="1500188"/>
            <a:ext cx="27193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/>
          <a:lstStyle/>
          <a:p>
            <a:pPr marL="314325" indent="-314325" defTabSz="447675">
              <a:spcBef>
                <a:spcPts val="500"/>
              </a:spcBef>
              <a:buClr>
                <a:srgbClr val="00007D"/>
              </a:buClr>
              <a:buSzPct val="7500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Euclidean space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784475" y="1524000"/>
            <a:ext cx="2787650" cy="4762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9989" tIns="46794" rIns="89989" bIns="46794"/>
          <a:lstStyle/>
          <a:p>
            <a:pPr marL="314325" indent="-314325" defTabSz="447675">
              <a:spcBef>
                <a:spcPts val="500"/>
              </a:spcBef>
              <a:buClr>
                <a:srgbClr val="00007D"/>
              </a:buClr>
              <a:buSzPct val="7500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Open network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702300" y="1535113"/>
            <a:ext cx="2527300" cy="7286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9989" tIns="46794" rIns="89989" bIns="46794"/>
          <a:lstStyle/>
          <a:p>
            <a:pPr marL="314325" indent="-314325" defTabSz="447675">
              <a:spcBef>
                <a:spcPts val="500"/>
              </a:spcBef>
              <a:buClr>
                <a:srgbClr val="00007D"/>
              </a:buClr>
              <a:buSzPct val="75000"/>
              <a:tabLst>
                <a:tab pos="314325" algn="l"/>
                <a:tab pos="762000" algn="l"/>
                <a:tab pos="1211263" algn="l"/>
                <a:tab pos="1660525" algn="l"/>
                <a:tab pos="2109788" algn="l"/>
                <a:tab pos="2559050" algn="l"/>
                <a:tab pos="3008313" algn="l"/>
                <a:tab pos="3457575" algn="l"/>
                <a:tab pos="3906838" algn="l"/>
                <a:tab pos="4356100" algn="l"/>
                <a:tab pos="4805363" algn="l"/>
                <a:tab pos="5254625" algn="l"/>
                <a:tab pos="5703888" algn="l"/>
                <a:tab pos="6153150" algn="l"/>
                <a:tab pos="6602413" algn="l"/>
                <a:tab pos="7051675" algn="l"/>
                <a:tab pos="7500938" algn="l"/>
                <a:tab pos="7950200" algn="l"/>
                <a:tab pos="8399463" algn="l"/>
                <a:tab pos="8848725" algn="l"/>
                <a:tab pos="9297988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Closed network</a:t>
            </a:r>
          </a:p>
        </p:txBody>
      </p:sp>
      <p:pic>
        <p:nvPicPr>
          <p:cNvPr id="56326" name="Picture 7" descr="gpm-nov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00250" y="4419600"/>
            <a:ext cx="4648200" cy="2438400"/>
          </a:xfr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90863" y="2032000"/>
            <a:ext cx="4899025" cy="2376488"/>
            <a:chOff x="1860" y="1411"/>
            <a:chExt cx="3402" cy="1651"/>
          </a:xfrm>
        </p:grpSpPr>
        <p:pic>
          <p:nvPicPr>
            <p:cNvPr id="56328" name="Picture 9" descr="gpm-networks"/>
            <p:cNvPicPr>
              <a:picLocks noChangeAspect="1" noChangeArrowheads="1"/>
            </p:cNvPicPr>
            <p:nvPr/>
          </p:nvPicPr>
          <p:blipFill>
            <a:blip r:embed="rId3"/>
            <a:srcRect l="32893"/>
            <a:stretch>
              <a:fillRect/>
            </a:stretch>
          </p:blipFill>
          <p:spPr bwMode="auto">
            <a:xfrm>
              <a:off x="1860" y="1411"/>
              <a:ext cx="3402" cy="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Line 12"/>
            <p:cNvSpPr>
              <a:spLocks noChangeShapeType="1"/>
            </p:cNvSpPr>
            <p:nvPr/>
          </p:nvSpPr>
          <p:spPr bwMode="auto">
            <a:xfrm>
              <a:off x="1860" y="1592"/>
              <a:ext cx="1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0" name="Line 13"/>
            <p:cNvSpPr>
              <a:spLocks noChangeShapeType="1"/>
            </p:cNvSpPr>
            <p:nvPr/>
          </p:nvSpPr>
          <p:spPr bwMode="auto">
            <a:xfrm>
              <a:off x="1860" y="3013"/>
              <a:ext cx="10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1" name="Line 14"/>
            <p:cNvSpPr>
              <a:spLocks noChangeShapeType="1"/>
            </p:cNvSpPr>
            <p:nvPr/>
          </p:nvSpPr>
          <p:spPr bwMode="auto">
            <a:xfrm>
              <a:off x="1860" y="1565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2" name="Line 15"/>
            <p:cNvSpPr>
              <a:spLocks noChangeShapeType="1"/>
            </p:cNvSpPr>
            <p:nvPr/>
          </p:nvSpPr>
          <p:spPr bwMode="auto">
            <a:xfrm>
              <a:off x="2838" y="1550"/>
              <a:ext cx="46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3" name="Line 16"/>
            <p:cNvSpPr>
              <a:spLocks noChangeShapeType="1"/>
            </p:cNvSpPr>
            <p:nvPr/>
          </p:nvSpPr>
          <p:spPr bwMode="auto">
            <a:xfrm>
              <a:off x="2838" y="1794"/>
              <a:ext cx="46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4" name="Line 17"/>
            <p:cNvSpPr>
              <a:spLocks noChangeShapeType="1"/>
            </p:cNvSpPr>
            <p:nvPr/>
          </p:nvSpPr>
          <p:spPr bwMode="auto">
            <a:xfrm>
              <a:off x="3307" y="1550"/>
              <a:ext cx="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335" name="Text Box 18"/>
            <p:cNvSpPr txBox="1">
              <a:spLocks noChangeArrowheads="1"/>
            </p:cNvSpPr>
            <p:nvPr/>
          </p:nvSpPr>
          <p:spPr bwMode="auto">
            <a:xfrm>
              <a:off x="1905" y="2064"/>
              <a:ext cx="28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98525"/>
              <a:r>
                <a:rPr lang="en-US" sz="1400">
                  <a:cs typeface="Arial" charset="0"/>
                </a:rPr>
                <a:t>D2</a:t>
              </a:r>
            </a:p>
          </p:txBody>
        </p:sp>
        <p:sp>
          <p:nvSpPr>
            <p:cNvPr id="56336" name="Text Box 29"/>
            <p:cNvSpPr txBox="1">
              <a:spLocks noChangeArrowheads="1"/>
            </p:cNvSpPr>
            <p:nvPr/>
          </p:nvSpPr>
          <p:spPr bwMode="auto">
            <a:xfrm>
              <a:off x="3300" y="1565"/>
              <a:ext cx="299" cy="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9433" tIns="49716" rIns="99433" bIns="49716">
              <a:spAutoFit/>
            </a:bodyPr>
            <a:lstStyle/>
            <a:p>
              <a:pPr defTabSz="898525"/>
              <a:r>
                <a:rPr lang="en-US" sz="1400">
                  <a:cs typeface="Arial" charset="0"/>
                </a:rPr>
                <a:t>D1</a:t>
              </a:r>
            </a:p>
          </p:txBody>
        </p:sp>
      </p:grpSp>
      <p:sp>
        <p:nvSpPr>
          <p:cNvPr id="20" name="Título 19"/>
          <p:cNvSpPr txBox="1">
            <a:spLocks noGrp="1"/>
          </p:cNvSpPr>
          <p:nvPr>
            <p:ph type="title" idx="4294967295"/>
          </p:nvPr>
        </p:nvSpPr>
        <p:spPr>
          <a:xfrm>
            <a:off x="914400" y="577850"/>
            <a:ext cx="8153400" cy="488950"/>
          </a:xfrm>
        </p:spPr>
        <p:txBody>
          <a:bodyPr>
            <a:spAutoFit/>
          </a:bodyPr>
          <a:lstStyle/>
          <a:p>
            <a:r>
              <a:rPr lang="pt-BR" sz="2600"/>
              <a:t>Distâncias no Espaço Próximo </a:t>
            </a:r>
            <a:endParaRPr lang="en-US" sz="26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143750" y="6519863"/>
            <a:ext cx="2000250" cy="33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latin typeface="Calibri" pitchFamily="34" charset="0"/>
                <a:cs typeface="Arial" pitchFamily="34" charset="0"/>
              </a:rPr>
              <a:t>[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Aguiar</a:t>
            </a:r>
            <a:r>
              <a:rPr lang="en-US" dirty="0">
                <a:latin typeface="Calibri" pitchFamily="34" charset="0"/>
                <a:cs typeface="Arial" pitchFamily="34" charset="0"/>
              </a:rPr>
              <a:t> et al., 2003]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i="1"/>
              <a:t>Tempo</a:t>
            </a:r>
            <a:r>
              <a:rPr lang="en-US"/>
              <a:t> em que as mudanças ocorrem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585788" y="1774825"/>
          <a:ext cx="7220268" cy="2019301"/>
        </p:xfrm>
        <a:graphic>
          <a:graphicData uri="http://schemas.openxmlformats.org/drawingml/2006/table">
            <a:tbl>
              <a:tblPr/>
              <a:tblGrid>
                <a:gridCol w="208280"/>
                <a:gridCol w="2505075"/>
                <a:gridCol w="2238375"/>
                <a:gridCol w="2268538"/>
              </a:tblGrid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Ordem no tempo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Variação Temporal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Granularidade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linear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discreto             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instante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ramificado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Contínuo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intervalo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ciclíco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período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351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Concepções Acerca do Tempo: Discreto ou Continuo -  Linear, Ramificado ou Cíclico</a:t>
            </a: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1457325" y="2528888"/>
            <a:ext cx="134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1457325" y="2528888"/>
            <a:ext cx="134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1457325" y="2528888"/>
            <a:ext cx="134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1457325" y="2528888"/>
            <a:ext cx="134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2493963" y="2647950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363788" y="2854325"/>
            <a:ext cx="822325" cy="365125"/>
            <a:chOff x="5328" y="7488"/>
            <a:chExt cx="1296" cy="720"/>
          </a:xfrm>
        </p:grpSpPr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 flipV="1">
              <a:off x="6048" y="7488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>
              <a:off x="6048" y="7776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5328" y="7776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 flipV="1">
              <a:off x="6192" y="7776"/>
              <a:ext cx="4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49513" y="3282950"/>
            <a:ext cx="639762" cy="285750"/>
            <a:chOff x="5616" y="8679"/>
            <a:chExt cx="1008" cy="451"/>
          </a:xfrm>
        </p:grpSpPr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>
              <a:off x="5904" y="9111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28" name="Line 40"/>
            <p:cNvSpPr>
              <a:spLocks noChangeShapeType="1"/>
            </p:cNvSpPr>
            <p:nvPr/>
          </p:nvSpPr>
          <p:spPr bwMode="auto">
            <a:xfrm flipV="1">
              <a:off x="6336" y="8967"/>
              <a:ext cx="2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29" name="Line 41"/>
            <p:cNvSpPr>
              <a:spLocks noChangeShapeType="1"/>
            </p:cNvSpPr>
            <p:nvPr/>
          </p:nvSpPr>
          <p:spPr bwMode="auto">
            <a:xfrm flipH="1" flipV="1">
              <a:off x="6336" y="8679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30" name="Line 42"/>
            <p:cNvSpPr>
              <a:spLocks noChangeShapeType="1"/>
            </p:cNvSpPr>
            <p:nvPr/>
          </p:nvSpPr>
          <p:spPr bwMode="auto">
            <a:xfrm flipH="1">
              <a:off x="5904" y="869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31" name="Line 43"/>
            <p:cNvSpPr>
              <a:spLocks noChangeShapeType="1"/>
            </p:cNvSpPr>
            <p:nvPr/>
          </p:nvSpPr>
          <p:spPr bwMode="auto">
            <a:xfrm>
              <a:off x="5616" y="8967"/>
              <a:ext cx="288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 flipH="1">
              <a:off x="5616" y="8679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6673850" y="2603500"/>
            <a:ext cx="92075" cy="920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>
            <a:off x="4392613" y="2978150"/>
            <a:ext cx="639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462713" y="3287713"/>
            <a:ext cx="731837" cy="0"/>
            <a:chOff x="5472" y="13465"/>
            <a:chExt cx="1152" cy="0"/>
          </a:xfrm>
        </p:grpSpPr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>
              <a:off x="5472" y="1346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37" name="Line 49"/>
            <p:cNvSpPr>
              <a:spLocks noChangeShapeType="1"/>
            </p:cNvSpPr>
            <p:nvPr/>
          </p:nvSpPr>
          <p:spPr bwMode="auto">
            <a:xfrm>
              <a:off x="5904" y="1346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538" name="Line 50"/>
            <p:cNvSpPr>
              <a:spLocks noChangeShapeType="1"/>
            </p:cNvSpPr>
            <p:nvPr/>
          </p:nvSpPr>
          <p:spPr bwMode="auto">
            <a:xfrm>
              <a:off x="6336" y="1346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539" name="Line 51"/>
          <p:cNvSpPr>
            <a:spLocks noChangeShapeType="1"/>
          </p:cNvSpPr>
          <p:nvPr/>
        </p:nvSpPr>
        <p:spPr bwMode="auto">
          <a:xfrm flipV="1">
            <a:off x="6496050" y="2932113"/>
            <a:ext cx="365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400550" y="2636838"/>
            <a:ext cx="457200" cy="0"/>
            <a:chOff x="2772" y="1853"/>
            <a:chExt cx="288" cy="0"/>
          </a:xfrm>
        </p:grpSpPr>
        <p:sp>
          <p:nvSpPr>
            <p:cNvPr id="63541" name="Line 53"/>
            <p:cNvSpPr>
              <a:spLocks noChangeShapeType="1"/>
            </p:cNvSpPr>
            <p:nvPr/>
          </p:nvSpPr>
          <p:spPr bwMode="auto">
            <a:xfrm>
              <a:off x="2772" y="185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3542" name="Line 54"/>
            <p:cNvSpPr>
              <a:spLocks noChangeShapeType="1"/>
            </p:cNvSpPr>
            <p:nvPr/>
          </p:nvSpPr>
          <p:spPr bwMode="auto">
            <a:xfrm>
              <a:off x="2887" y="185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3543" name="Line 55"/>
            <p:cNvSpPr>
              <a:spLocks noChangeShapeType="1"/>
            </p:cNvSpPr>
            <p:nvPr/>
          </p:nvSpPr>
          <p:spPr bwMode="auto">
            <a:xfrm>
              <a:off x="3002" y="185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7380288" y="6521450"/>
            <a:ext cx="1687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(Worboys, 1998)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609600" y="4194175"/>
            <a:ext cx="79676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Como o tempo pode ser modelado?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    -</a:t>
            </a:r>
            <a:r>
              <a:rPr lang="en-US" sz="1800"/>
              <a:t> </a:t>
            </a:r>
            <a:r>
              <a:rPr lang="en-US" sz="1800" b="1"/>
              <a:t>variável global:</a:t>
            </a:r>
            <a:r>
              <a:rPr lang="en-US" sz="1800"/>
              <a:t> tempo + chronon + ação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    </a:t>
            </a:r>
            <a:r>
              <a:rPr lang="en-US" sz="1800" b="1"/>
              <a:t>- eventos:</a:t>
            </a:r>
            <a:r>
              <a:rPr lang="en-US" sz="1800"/>
              <a:t> tempos + chronon + período + ação</a:t>
            </a:r>
          </a:p>
        </p:txBody>
      </p:sp>
      <p:sp>
        <p:nvSpPr>
          <p:cNvPr id="63548" name="Freeform 60"/>
          <p:cNvSpPr>
            <a:spLocks/>
          </p:cNvSpPr>
          <p:nvPr/>
        </p:nvSpPr>
        <p:spPr bwMode="auto">
          <a:xfrm>
            <a:off x="5965825" y="3883025"/>
            <a:ext cx="2844800" cy="2614613"/>
          </a:xfrm>
          <a:custGeom>
            <a:avLst/>
            <a:gdLst/>
            <a:ahLst/>
            <a:cxnLst>
              <a:cxn ang="0">
                <a:pos x="631" y="32"/>
              </a:cxn>
              <a:cxn ang="0">
                <a:pos x="586" y="96"/>
              </a:cxn>
              <a:cxn ang="0">
                <a:pos x="558" y="123"/>
              </a:cxn>
              <a:cxn ang="0">
                <a:pos x="512" y="187"/>
              </a:cxn>
              <a:cxn ang="0">
                <a:pos x="412" y="342"/>
              </a:cxn>
              <a:cxn ang="0">
                <a:pos x="375" y="370"/>
              </a:cxn>
              <a:cxn ang="0">
                <a:pos x="330" y="406"/>
              </a:cxn>
              <a:cxn ang="0">
                <a:pos x="293" y="498"/>
              </a:cxn>
              <a:cxn ang="0">
                <a:pos x="238" y="571"/>
              </a:cxn>
              <a:cxn ang="0">
                <a:pos x="110" y="882"/>
              </a:cxn>
              <a:cxn ang="0">
                <a:pos x="55" y="1101"/>
              </a:cxn>
              <a:cxn ang="0">
                <a:pos x="37" y="1147"/>
              </a:cxn>
              <a:cxn ang="0">
                <a:pos x="0" y="1293"/>
              </a:cxn>
              <a:cxn ang="0">
                <a:pos x="10" y="1394"/>
              </a:cxn>
              <a:cxn ang="0">
                <a:pos x="183" y="1458"/>
              </a:cxn>
              <a:cxn ang="0">
                <a:pos x="330" y="1494"/>
              </a:cxn>
              <a:cxn ang="0">
                <a:pos x="503" y="1558"/>
              </a:cxn>
              <a:cxn ang="0">
                <a:pos x="604" y="1586"/>
              </a:cxn>
              <a:cxn ang="0">
                <a:pos x="915" y="1622"/>
              </a:cxn>
              <a:cxn ang="0">
                <a:pos x="1134" y="1568"/>
              </a:cxn>
              <a:cxn ang="0">
                <a:pos x="1262" y="1522"/>
              </a:cxn>
              <a:cxn ang="0">
                <a:pos x="1381" y="1449"/>
              </a:cxn>
              <a:cxn ang="0">
                <a:pos x="1701" y="1229"/>
              </a:cxn>
              <a:cxn ang="0">
                <a:pos x="1747" y="1010"/>
              </a:cxn>
              <a:cxn ang="0">
                <a:pos x="1792" y="827"/>
              </a:cxn>
              <a:cxn ang="0">
                <a:pos x="1728" y="653"/>
              </a:cxn>
              <a:cxn ang="0">
                <a:pos x="1527" y="452"/>
              </a:cxn>
              <a:cxn ang="0">
                <a:pos x="1363" y="361"/>
              </a:cxn>
              <a:cxn ang="0">
                <a:pos x="1280" y="324"/>
              </a:cxn>
              <a:cxn ang="0">
                <a:pos x="1244" y="297"/>
              </a:cxn>
              <a:cxn ang="0">
                <a:pos x="1207" y="288"/>
              </a:cxn>
              <a:cxn ang="0">
                <a:pos x="1180" y="278"/>
              </a:cxn>
              <a:cxn ang="0">
                <a:pos x="997" y="196"/>
              </a:cxn>
              <a:cxn ang="0">
                <a:pos x="942" y="132"/>
              </a:cxn>
              <a:cxn ang="0">
                <a:pos x="915" y="77"/>
              </a:cxn>
              <a:cxn ang="0">
                <a:pos x="842" y="59"/>
              </a:cxn>
              <a:cxn ang="0">
                <a:pos x="768" y="32"/>
              </a:cxn>
              <a:cxn ang="0">
                <a:pos x="732" y="13"/>
              </a:cxn>
              <a:cxn ang="0">
                <a:pos x="704" y="4"/>
              </a:cxn>
              <a:cxn ang="0">
                <a:pos x="631" y="32"/>
              </a:cxn>
            </a:cxnLst>
            <a:rect l="0" t="0" r="r" b="b"/>
            <a:pathLst>
              <a:path w="1792" h="1647">
                <a:moveTo>
                  <a:pt x="631" y="32"/>
                </a:moveTo>
                <a:cubicBezTo>
                  <a:pt x="557" y="106"/>
                  <a:pt x="650" y="8"/>
                  <a:pt x="586" y="96"/>
                </a:cubicBezTo>
                <a:cubicBezTo>
                  <a:pt x="578" y="107"/>
                  <a:pt x="566" y="113"/>
                  <a:pt x="558" y="123"/>
                </a:cubicBezTo>
                <a:cubicBezTo>
                  <a:pt x="541" y="143"/>
                  <a:pt x="512" y="187"/>
                  <a:pt x="512" y="187"/>
                </a:cubicBezTo>
                <a:cubicBezTo>
                  <a:pt x="492" y="246"/>
                  <a:pt x="459" y="300"/>
                  <a:pt x="412" y="342"/>
                </a:cubicBezTo>
                <a:cubicBezTo>
                  <a:pt x="400" y="352"/>
                  <a:pt x="386" y="359"/>
                  <a:pt x="375" y="370"/>
                </a:cubicBezTo>
                <a:cubicBezTo>
                  <a:pt x="334" y="411"/>
                  <a:pt x="383" y="388"/>
                  <a:pt x="330" y="406"/>
                </a:cubicBezTo>
                <a:cubicBezTo>
                  <a:pt x="302" y="460"/>
                  <a:pt x="315" y="430"/>
                  <a:pt x="293" y="498"/>
                </a:cubicBezTo>
                <a:cubicBezTo>
                  <a:pt x="284" y="527"/>
                  <a:pt x="251" y="543"/>
                  <a:pt x="238" y="571"/>
                </a:cubicBezTo>
                <a:cubicBezTo>
                  <a:pt x="190" y="672"/>
                  <a:pt x="137" y="773"/>
                  <a:pt x="110" y="882"/>
                </a:cubicBezTo>
                <a:cubicBezTo>
                  <a:pt x="92" y="955"/>
                  <a:pt x="82" y="1031"/>
                  <a:pt x="55" y="1101"/>
                </a:cubicBezTo>
                <a:cubicBezTo>
                  <a:pt x="49" y="1116"/>
                  <a:pt x="42" y="1131"/>
                  <a:pt x="37" y="1147"/>
                </a:cubicBezTo>
                <a:cubicBezTo>
                  <a:pt x="23" y="1195"/>
                  <a:pt x="0" y="1293"/>
                  <a:pt x="0" y="1293"/>
                </a:cubicBezTo>
                <a:cubicBezTo>
                  <a:pt x="3" y="1327"/>
                  <a:pt x="3" y="1361"/>
                  <a:pt x="10" y="1394"/>
                </a:cubicBezTo>
                <a:cubicBezTo>
                  <a:pt x="24" y="1460"/>
                  <a:pt x="141" y="1453"/>
                  <a:pt x="183" y="1458"/>
                </a:cubicBezTo>
                <a:cubicBezTo>
                  <a:pt x="234" y="1470"/>
                  <a:pt x="277" y="1487"/>
                  <a:pt x="330" y="1494"/>
                </a:cubicBezTo>
                <a:cubicBezTo>
                  <a:pt x="388" y="1539"/>
                  <a:pt x="429" y="1541"/>
                  <a:pt x="503" y="1558"/>
                </a:cubicBezTo>
                <a:cubicBezTo>
                  <a:pt x="537" y="1566"/>
                  <a:pt x="570" y="1580"/>
                  <a:pt x="604" y="1586"/>
                </a:cubicBezTo>
                <a:cubicBezTo>
                  <a:pt x="707" y="1604"/>
                  <a:pt x="812" y="1607"/>
                  <a:pt x="915" y="1622"/>
                </a:cubicBezTo>
                <a:cubicBezTo>
                  <a:pt x="983" y="1647"/>
                  <a:pt x="1070" y="1591"/>
                  <a:pt x="1134" y="1568"/>
                </a:cubicBezTo>
                <a:cubicBezTo>
                  <a:pt x="1177" y="1553"/>
                  <a:pt x="1220" y="1540"/>
                  <a:pt x="1262" y="1522"/>
                </a:cubicBezTo>
                <a:cubicBezTo>
                  <a:pt x="1304" y="1504"/>
                  <a:pt x="1340" y="1467"/>
                  <a:pt x="1381" y="1449"/>
                </a:cubicBezTo>
                <a:cubicBezTo>
                  <a:pt x="1502" y="1396"/>
                  <a:pt x="1632" y="1347"/>
                  <a:pt x="1701" y="1229"/>
                </a:cubicBezTo>
                <a:cubicBezTo>
                  <a:pt x="1721" y="1157"/>
                  <a:pt x="1729" y="1082"/>
                  <a:pt x="1747" y="1010"/>
                </a:cubicBezTo>
                <a:cubicBezTo>
                  <a:pt x="1763" y="945"/>
                  <a:pt x="1782" y="895"/>
                  <a:pt x="1792" y="827"/>
                </a:cubicBezTo>
                <a:cubicBezTo>
                  <a:pt x="1780" y="789"/>
                  <a:pt x="1763" y="688"/>
                  <a:pt x="1728" y="653"/>
                </a:cubicBezTo>
                <a:cubicBezTo>
                  <a:pt x="1680" y="556"/>
                  <a:pt x="1616" y="512"/>
                  <a:pt x="1527" y="452"/>
                </a:cubicBezTo>
                <a:cubicBezTo>
                  <a:pt x="1490" y="397"/>
                  <a:pt x="1423" y="386"/>
                  <a:pt x="1363" y="361"/>
                </a:cubicBezTo>
                <a:cubicBezTo>
                  <a:pt x="1335" y="349"/>
                  <a:pt x="1304" y="342"/>
                  <a:pt x="1280" y="324"/>
                </a:cubicBezTo>
                <a:cubicBezTo>
                  <a:pt x="1268" y="315"/>
                  <a:pt x="1257" y="304"/>
                  <a:pt x="1244" y="297"/>
                </a:cubicBezTo>
                <a:cubicBezTo>
                  <a:pt x="1233" y="291"/>
                  <a:pt x="1219" y="292"/>
                  <a:pt x="1207" y="288"/>
                </a:cubicBezTo>
                <a:cubicBezTo>
                  <a:pt x="1198" y="285"/>
                  <a:pt x="1189" y="282"/>
                  <a:pt x="1180" y="278"/>
                </a:cubicBezTo>
                <a:cubicBezTo>
                  <a:pt x="1118" y="246"/>
                  <a:pt x="1063" y="218"/>
                  <a:pt x="997" y="196"/>
                </a:cubicBezTo>
                <a:cubicBezTo>
                  <a:pt x="979" y="175"/>
                  <a:pt x="957" y="156"/>
                  <a:pt x="942" y="132"/>
                </a:cubicBezTo>
                <a:cubicBezTo>
                  <a:pt x="920" y="98"/>
                  <a:pt x="949" y="98"/>
                  <a:pt x="915" y="77"/>
                </a:cubicBezTo>
                <a:cubicBezTo>
                  <a:pt x="902" y="69"/>
                  <a:pt x="850" y="61"/>
                  <a:pt x="842" y="59"/>
                </a:cubicBezTo>
                <a:cubicBezTo>
                  <a:pt x="781" y="20"/>
                  <a:pt x="852" y="61"/>
                  <a:pt x="768" y="32"/>
                </a:cubicBezTo>
                <a:cubicBezTo>
                  <a:pt x="755" y="28"/>
                  <a:pt x="744" y="18"/>
                  <a:pt x="732" y="13"/>
                </a:cubicBezTo>
                <a:cubicBezTo>
                  <a:pt x="723" y="9"/>
                  <a:pt x="713" y="7"/>
                  <a:pt x="704" y="4"/>
                </a:cubicBezTo>
                <a:cubicBezTo>
                  <a:pt x="641" y="14"/>
                  <a:pt x="663" y="0"/>
                  <a:pt x="631" y="3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6789738" y="4375150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 = t</a:t>
            </a:r>
            <a:r>
              <a:rPr lang="en-US" sz="1800" baseline="-25000"/>
              <a:t>0</a:t>
            </a:r>
            <a:endParaRPr lang="en-US" sz="1800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>
            <a:off x="7058025" y="4067175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>
            <a:off x="7085013" y="4714875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6805613" y="49768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 = t + </a:t>
            </a:r>
            <a:r>
              <a:rPr lang="en-US" sz="1800" i="1"/>
              <a:t>1</a:t>
            </a:r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6789738" y="53165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ação</a:t>
            </a:r>
          </a:p>
        </p:txBody>
      </p:sp>
      <p:cxnSp>
        <p:nvCxnSpPr>
          <p:cNvPr id="63554" name="AutoShape 66"/>
          <p:cNvCxnSpPr>
            <a:cxnSpLocks noChangeShapeType="1"/>
            <a:stCxn id="63553" idx="2"/>
            <a:endCxn id="63552" idx="1"/>
          </p:cNvCxnSpPr>
          <p:nvPr/>
        </p:nvCxnSpPr>
        <p:spPr bwMode="auto">
          <a:xfrm rot="16200000" flipV="1">
            <a:off x="6750844" y="5215732"/>
            <a:ext cx="522287" cy="412750"/>
          </a:xfrm>
          <a:prstGeom prst="curvedConnector4">
            <a:avLst>
              <a:gd name="adj1" fmla="val -43769"/>
              <a:gd name="adj2" fmla="val 190769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sp>
        <p:nvSpPr>
          <p:cNvPr id="63555" name="Line 67"/>
          <p:cNvSpPr>
            <a:spLocks noChangeShapeType="1"/>
          </p:cNvSpPr>
          <p:nvPr/>
        </p:nvSpPr>
        <p:spPr bwMode="auto">
          <a:xfrm>
            <a:off x="7239000" y="563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>
            <a:off x="7183438" y="5791200"/>
            <a:ext cx="74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 = t</a:t>
            </a:r>
            <a:r>
              <a:rPr lang="en-US" sz="1800" baseline="-25000"/>
              <a:t>f</a:t>
            </a:r>
            <a:r>
              <a:rPr lang="en-US" sz="1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371600"/>
          </a:xfrm>
        </p:spPr>
        <p:txBody>
          <a:bodyPr/>
          <a:lstStyle/>
          <a:p>
            <a:r>
              <a:rPr lang="pt-BR"/>
              <a:t>Modelo: Escalonador de Eventos Discretos</a:t>
            </a: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-12700" y="4530725"/>
            <a:ext cx="9144000" cy="2238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Tx/>
              <a:buChar char="•"/>
            </a:pPr>
            <a:r>
              <a:rPr lang="pt-BR" sz="2000">
                <a:latin typeface="Times New Roman" pitchFamily="18" charset="0"/>
              </a:rPr>
              <a:t> </a:t>
            </a:r>
            <a:r>
              <a:rPr lang="pt-BR" sz="2000" b="1">
                <a:latin typeface="Times New Roman" pitchFamily="18" charset="0"/>
              </a:rPr>
              <a:t>Ordem do tempo</a:t>
            </a:r>
          </a:p>
          <a:p>
            <a:pPr lvl="1" eaLnBrk="0" hangingPunct="0">
              <a:buFontTx/>
              <a:buChar char="•"/>
            </a:pPr>
            <a:r>
              <a:rPr lang="pt-BR" sz="2000">
                <a:latin typeface="Times New Roman" pitchFamily="18" charset="0"/>
              </a:rPr>
              <a:t> Linear</a:t>
            </a:r>
          </a:p>
          <a:p>
            <a:pPr lvl="2" eaLnBrk="0" hangingPunct="0">
              <a:buFontTx/>
              <a:buChar char="•"/>
            </a:pPr>
            <a:r>
              <a:rPr lang="pt-BR" sz="1800">
                <a:latin typeface="Times New Roman" pitchFamily="18" charset="0"/>
              </a:rPr>
              <a:t> O modelador insere eventos no relógio na ordem por ele desejada</a:t>
            </a:r>
          </a:p>
          <a:p>
            <a:pPr lvl="1" eaLnBrk="0" hangingPunct="0">
              <a:buFontTx/>
              <a:buChar char="•"/>
            </a:pPr>
            <a:r>
              <a:rPr lang="pt-BR" sz="2000">
                <a:latin typeface="Times New Roman" pitchFamily="18" charset="0"/>
              </a:rPr>
              <a:t> Ramificado e  Cíclico</a:t>
            </a:r>
          </a:p>
          <a:p>
            <a:pPr lvl="2" eaLnBrk="0" hangingPunct="0">
              <a:buFontTx/>
              <a:buChar char="•"/>
            </a:pPr>
            <a:r>
              <a:rPr lang="pt-BR" sz="1800">
                <a:latin typeface="Times New Roman" pitchFamily="18" charset="0"/>
              </a:rPr>
              <a:t> Processo podem criar eventos e inseri-los na fila do relógio a qualquer momento</a:t>
            </a:r>
            <a:endParaRPr lang="pt-BR" sz="2000">
              <a:latin typeface="Times New Roman" pitchFamily="18" charset="0"/>
            </a:endParaRPr>
          </a:p>
          <a:p>
            <a:pPr lvl="2" eaLnBrk="0" hangingPunct="0">
              <a:buFontTx/>
              <a:buChar char="•"/>
            </a:pPr>
            <a:r>
              <a:rPr lang="pt-BR" sz="1800">
                <a:latin typeface="Times New Roman" pitchFamily="18" charset="0"/>
              </a:rPr>
              <a:t> Ações associadas a eventos também podem criar novos e inseri-los na fila do relógio</a:t>
            </a:r>
            <a:endParaRPr lang="en-US" sz="18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336675"/>
            <a:ext cx="8783638" cy="3082925"/>
            <a:chOff x="64" y="813"/>
            <a:chExt cx="5533" cy="19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61" y="1306"/>
              <a:ext cx="3936" cy="1152"/>
              <a:chOff x="1485" y="1371"/>
              <a:chExt cx="3936" cy="115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73" y="1371"/>
                <a:ext cx="1056" cy="198"/>
                <a:chOff x="432" y="1920"/>
                <a:chExt cx="1056" cy="198"/>
              </a:xfrm>
            </p:grpSpPr>
            <p:sp>
              <p:nvSpPr>
                <p:cNvPr id="645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0" cy="19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1:32:00</a:t>
                  </a:r>
                </a:p>
              </p:txBody>
            </p:sp>
            <p:sp>
              <p:nvSpPr>
                <p:cNvPr id="645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12" y="1920"/>
                  <a:ext cx="576" cy="19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Ação 1</a:t>
                  </a:r>
                </a:p>
              </p:txBody>
            </p:sp>
          </p:grpSp>
          <p:sp>
            <p:nvSpPr>
              <p:cNvPr id="64521" name="Text Box 9"/>
              <p:cNvSpPr txBox="1">
                <a:spLocks noChangeArrowheads="1"/>
              </p:cNvSpPr>
              <p:nvPr/>
            </p:nvSpPr>
            <p:spPr bwMode="auto">
              <a:xfrm>
                <a:off x="1485" y="1371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1.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773" y="1605"/>
                <a:ext cx="1056" cy="198"/>
                <a:chOff x="432" y="1920"/>
                <a:chExt cx="1056" cy="198"/>
              </a:xfrm>
            </p:grpSpPr>
            <p:sp>
              <p:nvSpPr>
                <p:cNvPr id="645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0" cy="19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1:32:10</a:t>
                  </a:r>
                </a:p>
              </p:txBody>
            </p:sp>
            <p:sp>
              <p:nvSpPr>
                <p:cNvPr id="645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12" y="1920"/>
                  <a:ext cx="576" cy="19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Ação 3</a:t>
                  </a:r>
                </a:p>
              </p:txBody>
            </p:sp>
          </p:grpSp>
          <p:sp>
            <p:nvSpPr>
              <p:cNvPr id="64525" name="Text Box 13"/>
              <p:cNvSpPr txBox="1">
                <a:spLocks noChangeArrowheads="1"/>
              </p:cNvSpPr>
              <p:nvPr/>
            </p:nvSpPr>
            <p:spPr bwMode="auto">
              <a:xfrm>
                <a:off x="1485" y="1605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2.</a:t>
                </a:r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773" y="1845"/>
                <a:ext cx="1056" cy="198"/>
                <a:chOff x="432" y="1920"/>
                <a:chExt cx="1056" cy="198"/>
              </a:xfrm>
            </p:grpSpPr>
            <p:sp>
              <p:nvSpPr>
                <p:cNvPr id="645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0" cy="19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1:38:07</a:t>
                  </a:r>
                </a:p>
              </p:txBody>
            </p:sp>
            <p:sp>
              <p:nvSpPr>
                <p:cNvPr id="645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12" y="1920"/>
                  <a:ext cx="576" cy="19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Ação 2</a:t>
                  </a:r>
                </a:p>
              </p:txBody>
            </p:sp>
          </p:grpSp>
          <p:sp>
            <p:nvSpPr>
              <p:cNvPr id="64529" name="Text Box 17"/>
              <p:cNvSpPr txBox="1">
                <a:spLocks noChangeArrowheads="1"/>
              </p:cNvSpPr>
              <p:nvPr/>
            </p:nvSpPr>
            <p:spPr bwMode="auto">
              <a:xfrm>
                <a:off x="1485" y="1845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3.</a:t>
                </a:r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773" y="2085"/>
                <a:ext cx="1056" cy="198"/>
                <a:chOff x="432" y="1920"/>
                <a:chExt cx="1056" cy="198"/>
              </a:xfrm>
            </p:grpSpPr>
            <p:sp>
              <p:nvSpPr>
                <p:cNvPr id="6453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0" cy="19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1:42:00</a:t>
                  </a:r>
                </a:p>
              </p:txBody>
            </p:sp>
            <p:sp>
              <p:nvSpPr>
                <p:cNvPr id="645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12" y="1920"/>
                  <a:ext cx="576" cy="19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latin typeface="Times New Roman" pitchFamily="18" charset="0"/>
                    </a:rPr>
                    <a:t>Ação 4</a:t>
                  </a:r>
                </a:p>
              </p:txBody>
            </p:sp>
          </p:grpSp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485" y="2085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4.</a:t>
                </a:r>
              </a:p>
            </p:txBody>
          </p:sp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829" y="1371"/>
                <a:ext cx="25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Sol nascer</a:t>
                </a:r>
              </a:p>
            </p:txBody>
          </p:sp>
          <p:sp>
            <p:nvSpPr>
              <p:cNvPr id="64535" name="Text Box 23"/>
              <p:cNvSpPr txBox="1">
                <a:spLocks noChangeArrowheads="1"/>
              </p:cNvSpPr>
              <p:nvPr/>
            </p:nvSpPr>
            <p:spPr bwMode="auto">
              <a:xfrm>
                <a:off x="2829" y="1611"/>
                <a:ext cx="25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Chover</a:t>
                </a:r>
              </a:p>
            </p:txBody>
          </p:sp>
          <p:sp>
            <p:nvSpPr>
              <p:cNvPr id="64536" name="Text Box 24"/>
              <p:cNvSpPr txBox="1">
                <a:spLocks noChangeArrowheads="1"/>
              </p:cNvSpPr>
              <p:nvPr/>
            </p:nvSpPr>
            <p:spPr bwMode="auto">
              <a:xfrm>
                <a:off x="2829" y="1851"/>
                <a:ext cx="25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Plantar</a:t>
                </a:r>
              </a:p>
            </p:txBody>
          </p:sp>
          <p:sp>
            <p:nvSpPr>
              <p:cNvPr id="64537" name="Text Box 25"/>
              <p:cNvSpPr txBox="1">
                <a:spLocks noChangeArrowheads="1"/>
              </p:cNvSpPr>
              <p:nvPr/>
            </p:nvSpPr>
            <p:spPr bwMode="auto">
              <a:xfrm>
                <a:off x="2829" y="2091"/>
                <a:ext cx="25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Colher</a:t>
                </a:r>
              </a:p>
            </p:txBody>
          </p:sp>
          <p:sp>
            <p:nvSpPr>
              <p:cNvPr id="64538" name="Text Box 26"/>
              <p:cNvSpPr txBox="1">
                <a:spLocks noChangeArrowheads="1"/>
              </p:cNvSpPr>
              <p:nvPr/>
            </p:nvSpPr>
            <p:spPr bwMode="auto">
              <a:xfrm>
                <a:off x="1725" y="2235"/>
                <a:ext cx="11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. . .</a:t>
                </a: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06" y="1345"/>
              <a:ext cx="624" cy="576"/>
              <a:chOff x="2208" y="3216"/>
              <a:chExt cx="624" cy="576"/>
            </a:xfrm>
          </p:grpSpPr>
          <p:sp>
            <p:nvSpPr>
              <p:cNvPr id="64540" name="Oval 28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4541" name="Oval 29"/>
              <p:cNvSpPr>
                <a:spLocks noChangeArrowheads="1"/>
              </p:cNvSpPr>
              <p:nvPr/>
            </p:nvSpPr>
            <p:spPr bwMode="auto">
              <a:xfrm>
                <a:off x="2502" y="348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4542" name="Line 30"/>
              <p:cNvSpPr>
                <a:spLocks noChangeShapeType="1"/>
              </p:cNvSpPr>
              <p:nvPr/>
            </p:nvSpPr>
            <p:spPr bwMode="auto">
              <a:xfrm flipV="1">
                <a:off x="2523" y="3264"/>
                <a:ext cx="0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543" name="Line 31"/>
              <p:cNvSpPr>
                <a:spLocks noChangeShapeType="1"/>
              </p:cNvSpPr>
              <p:nvPr/>
            </p:nvSpPr>
            <p:spPr bwMode="auto">
              <a:xfrm>
                <a:off x="2538" y="3537"/>
                <a:ext cx="135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4544" name="AutoShape 32"/>
            <p:cNvSpPr>
              <a:spLocks noChangeArrowheads="1"/>
            </p:cNvSpPr>
            <p:nvPr/>
          </p:nvSpPr>
          <p:spPr bwMode="auto">
            <a:xfrm>
              <a:off x="64" y="2061"/>
              <a:ext cx="705" cy="384"/>
            </a:xfrm>
            <a:prstGeom prst="flowChartDecision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u="sng">
                  <a:latin typeface="Times New Roman" pitchFamily="18" charset="0"/>
                </a:rPr>
                <a:t>retorno</a:t>
              </a:r>
            </a:p>
          </p:txBody>
        </p:sp>
        <p:cxnSp>
          <p:nvCxnSpPr>
            <p:cNvPr id="64545" name="AutoShape 33"/>
            <p:cNvCxnSpPr>
              <a:cxnSpLocks noChangeShapeType="1"/>
              <a:stCxn id="64544" idx="2"/>
              <a:endCxn id="64552" idx="1"/>
            </p:cNvCxnSpPr>
            <p:nvPr/>
          </p:nvCxnSpPr>
          <p:spPr bwMode="auto">
            <a:xfrm rot="16200000" flipH="1">
              <a:off x="554" y="2308"/>
              <a:ext cx="118" cy="39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4546" name="Text Box 34"/>
            <p:cNvSpPr txBox="1">
              <a:spLocks noChangeArrowheads="1"/>
            </p:cNvSpPr>
            <p:nvPr/>
          </p:nvSpPr>
          <p:spPr bwMode="auto">
            <a:xfrm>
              <a:off x="427" y="2324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64547" name="AutoShape 35"/>
            <p:cNvSpPr>
              <a:spLocks noChangeArrowheads="1"/>
            </p:cNvSpPr>
            <p:nvPr/>
          </p:nvSpPr>
          <p:spPr bwMode="auto">
            <a:xfrm>
              <a:off x="870" y="813"/>
              <a:ext cx="1031" cy="384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200">
                  <a:latin typeface="Times New Roman" pitchFamily="18" charset="0"/>
                </a:rPr>
                <a:t>1. Obtem o primeiro par </a:t>
              </a:r>
              <a:br>
                <a:rPr lang="en-US" sz="1200">
                  <a:latin typeface="Times New Roman" pitchFamily="18" charset="0"/>
                </a:rPr>
              </a:br>
              <a:r>
                <a:rPr lang="en-US" sz="1200">
                  <a:latin typeface="Times New Roman" pitchFamily="18" charset="0"/>
                </a:rPr>
                <a:t>2. Executa a AÇÃO</a:t>
              </a:r>
            </a:p>
          </p:txBody>
        </p:sp>
        <p:cxnSp>
          <p:nvCxnSpPr>
            <p:cNvPr id="64548" name="AutoShape 36"/>
            <p:cNvCxnSpPr>
              <a:cxnSpLocks noChangeShapeType="1"/>
              <a:stCxn id="64520" idx="1"/>
              <a:endCxn id="64547" idx="3"/>
            </p:cNvCxnSpPr>
            <p:nvPr/>
          </p:nvCxnSpPr>
          <p:spPr bwMode="auto">
            <a:xfrm rot="10800000">
              <a:off x="1901" y="1005"/>
              <a:ext cx="528" cy="400"/>
            </a:xfrm>
            <a:prstGeom prst="bentConnector3">
              <a:avLst>
                <a:gd name="adj1" fmla="val 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4549" name="AutoShape 37"/>
            <p:cNvCxnSpPr>
              <a:cxnSpLocks noChangeShapeType="1"/>
              <a:stCxn id="64547" idx="1"/>
              <a:endCxn id="64540" idx="0"/>
            </p:cNvCxnSpPr>
            <p:nvPr/>
          </p:nvCxnSpPr>
          <p:spPr bwMode="auto">
            <a:xfrm rot="10800000" flipV="1">
              <a:off x="418" y="1005"/>
              <a:ext cx="452" cy="3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4550" name="AutoShape 38"/>
            <p:cNvCxnSpPr>
              <a:cxnSpLocks noChangeShapeType="1"/>
              <a:stCxn id="64540" idx="4"/>
              <a:endCxn id="64544" idx="0"/>
            </p:cNvCxnSpPr>
            <p:nvPr/>
          </p:nvCxnSpPr>
          <p:spPr bwMode="auto">
            <a:xfrm rot="5400000">
              <a:off x="348" y="1990"/>
              <a:ext cx="140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429" y="1542"/>
              <a:ext cx="9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3. Relógio =</a:t>
              </a:r>
              <a:r>
                <a:rPr lang="en-US" sz="1200">
                  <a:latin typeface="Times New Roman" pitchFamily="18" charset="0"/>
                  <a:sym typeface="Wingdings" pitchFamily="2" charset="2"/>
                </a:rPr>
                <a:t>EVENTO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64552" name="AutoShape 40"/>
            <p:cNvSpPr>
              <a:spLocks noChangeArrowheads="1"/>
            </p:cNvSpPr>
            <p:nvPr/>
          </p:nvSpPr>
          <p:spPr bwMode="auto">
            <a:xfrm>
              <a:off x="808" y="2371"/>
              <a:ext cx="1288" cy="384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200">
                  <a:latin typeface="Times New Roman" pitchFamily="18" charset="0"/>
                </a:rPr>
                <a:t>4. EVENTO += período</a:t>
              </a:r>
            </a:p>
          </p:txBody>
        </p:sp>
        <p:cxnSp>
          <p:nvCxnSpPr>
            <p:cNvPr id="64553" name="AutoShape 41"/>
            <p:cNvCxnSpPr>
              <a:cxnSpLocks noChangeShapeType="1"/>
              <a:stCxn id="64552" idx="3"/>
              <a:endCxn id="64538" idx="2"/>
            </p:cNvCxnSpPr>
            <p:nvPr/>
          </p:nvCxnSpPr>
          <p:spPr bwMode="auto">
            <a:xfrm flipV="1">
              <a:off x="2096" y="2458"/>
              <a:ext cx="357" cy="10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i="1"/>
              <a:t>Comportamento</a:t>
            </a:r>
            <a:r>
              <a:rPr lang="en-US"/>
              <a:t> que causa mudanças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433388"/>
            <a:ext cx="7075487" cy="862012"/>
          </a:xfrm>
        </p:spPr>
        <p:txBody>
          <a:bodyPr/>
          <a:lstStyle/>
          <a:p>
            <a:r>
              <a:rPr lang="en-US" sz="2400"/>
              <a:t>Comportamentos como </a:t>
            </a:r>
            <a:r>
              <a:rPr lang="en-US" sz="2400">
                <a:solidFill>
                  <a:srgbClr val="FF0000"/>
                </a:solidFill>
              </a:rPr>
              <a:t>Funções</a:t>
            </a:r>
            <a:r>
              <a:rPr lang="en-US" sz="2400"/>
              <a:t>: Discretos ou Contínuos, Determinística ou Estocástica</a:t>
            </a:r>
          </a:p>
        </p:txBody>
      </p:sp>
      <p:pic>
        <p:nvPicPr>
          <p:cNvPr id="59410" name="Picture 18" descr="small2Atribut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15716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9411" name="Picture 19" descr="CellSpaceLand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75" y="2051050"/>
            <a:ext cx="14890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92500" y="1905000"/>
            <a:ext cx="1617663" cy="407988"/>
            <a:chOff x="3094" y="1132"/>
            <a:chExt cx="1019" cy="257"/>
          </a:xfrm>
        </p:grpSpPr>
        <p:sp>
          <p:nvSpPr>
            <p:cNvPr id="59413" name="AutoShape 21"/>
            <p:cNvSpPr>
              <a:spLocks noChangeArrowheads="1"/>
            </p:cNvSpPr>
            <p:nvPr/>
          </p:nvSpPr>
          <p:spPr bwMode="auto">
            <a:xfrm>
              <a:off x="3094" y="1214"/>
              <a:ext cx="649" cy="9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3391" y="1132"/>
              <a:ext cx="722" cy="257"/>
            </a:xfrm>
            <a:prstGeom prst="rightArrowCallout">
              <a:avLst>
                <a:gd name="adj1" fmla="val 25000"/>
                <a:gd name="adj2" fmla="val 25000"/>
                <a:gd name="adj3" fmla="val 46822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i="1"/>
                <a:t>f</a:t>
              </a:r>
            </a:p>
          </p:txBody>
        </p:sp>
      </p:grp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743200" y="1643063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entrada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4997450" y="16557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saída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85800" y="2743200"/>
            <a:ext cx="3471863" cy="2079625"/>
            <a:chOff x="3573" y="2751"/>
            <a:chExt cx="2187" cy="1310"/>
          </a:xfrm>
        </p:grpSpPr>
        <p:graphicFrame>
          <p:nvGraphicFramePr>
            <p:cNvPr id="59418" name="Object 26"/>
            <p:cNvGraphicFramePr>
              <a:graphicFrameLocks noChangeAspect="1"/>
            </p:cNvGraphicFramePr>
            <p:nvPr/>
          </p:nvGraphicFramePr>
          <p:xfrm>
            <a:off x="3573" y="2751"/>
            <a:ext cx="1892" cy="692"/>
          </p:xfrm>
          <a:graphic>
            <a:graphicData uri="http://schemas.openxmlformats.org/presentationml/2006/ole">
              <p:oleObj spid="_x0000_s282626" name="Bitmap Image" r:id="rId5" imgW="3000000" imgH="1095528" progId="PBrush">
                <p:embed/>
              </p:oleObj>
            </a:graphicData>
          </a:graphic>
        </p:graphicFrame>
        <p:graphicFrame>
          <p:nvGraphicFramePr>
            <p:cNvPr id="59419" name="Object 27"/>
            <p:cNvGraphicFramePr>
              <a:graphicFrameLocks noChangeAspect="1"/>
            </p:cNvGraphicFramePr>
            <p:nvPr/>
          </p:nvGraphicFramePr>
          <p:xfrm>
            <a:off x="3577" y="3390"/>
            <a:ext cx="2183" cy="671"/>
          </p:xfrm>
          <a:graphic>
            <a:graphicData uri="http://schemas.openxmlformats.org/presentationml/2006/ole">
              <p:oleObj spid="_x0000_s282627" name="Bitmap Image" r:id="rId6" imgW="3467584" imgH="1066667" progId="PBrush">
                <p:embed/>
              </p:oleObj>
            </a:graphicData>
          </a:graphic>
        </p:graphicFrame>
      </p:grpSp>
      <p:pic>
        <p:nvPicPr>
          <p:cNvPr id="5942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876800"/>
            <a:ext cx="3124200" cy="181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421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4038600"/>
            <a:ext cx="4191000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1752600" y="1981200"/>
            <a:ext cx="5943600" cy="25908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Comportamento: Funções, </a:t>
            </a:r>
            <a:r>
              <a:rPr lang="en-US" sz="2400">
                <a:solidFill>
                  <a:srgbClr val="FF0000"/>
                </a:solidFill>
              </a:rPr>
              <a:t>Sistemas</a:t>
            </a:r>
            <a:r>
              <a:rPr lang="en-US" sz="2400"/>
              <a:t>, Maquinas de Estados, Agentes e Automatos Celulares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66750" y="4821238"/>
            <a:ext cx="8934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/>
              <a:t>O mundo é uma composição de sistemas…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92350" y="2471738"/>
            <a:ext cx="5267325" cy="1555750"/>
            <a:chOff x="1444" y="1837"/>
            <a:chExt cx="3318" cy="980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auto">
            <a:xfrm>
              <a:off x="1444" y="1994"/>
              <a:ext cx="933" cy="723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AutoShape 10"/>
            <p:cNvSpPr>
              <a:spLocks noChangeArrowheads="1"/>
            </p:cNvSpPr>
            <p:nvPr/>
          </p:nvSpPr>
          <p:spPr bwMode="auto">
            <a:xfrm>
              <a:off x="2595" y="1837"/>
              <a:ext cx="540" cy="476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7" name="AutoShape 11"/>
            <p:cNvSpPr>
              <a:spLocks noChangeArrowheads="1"/>
            </p:cNvSpPr>
            <p:nvPr/>
          </p:nvSpPr>
          <p:spPr bwMode="auto">
            <a:xfrm>
              <a:off x="3134" y="1856"/>
              <a:ext cx="1628" cy="96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640013" y="2663825"/>
            <a:ext cx="4008437" cy="941388"/>
            <a:chOff x="1663" y="1958"/>
            <a:chExt cx="2525" cy="593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761" y="1958"/>
              <a:ext cx="193" cy="200"/>
              <a:chOff x="2761" y="1958"/>
              <a:chExt cx="193" cy="200"/>
            </a:xfrm>
          </p:grpSpPr>
          <p:sp>
            <p:nvSpPr>
              <p:cNvPr id="65550" name="Oval 14"/>
              <p:cNvSpPr>
                <a:spLocks noChangeArrowheads="1"/>
              </p:cNvSpPr>
              <p:nvPr/>
            </p:nvSpPr>
            <p:spPr bwMode="auto">
              <a:xfrm>
                <a:off x="2761" y="2085"/>
                <a:ext cx="74" cy="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sz="1800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auto">
              <a:xfrm>
                <a:off x="2880" y="1958"/>
                <a:ext cx="74" cy="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sz="1800"/>
              </a:p>
            </p:txBody>
          </p:sp>
          <p:cxnSp>
            <p:nvCxnSpPr>
              <p:cNvPr id="65552" name="AutoShape 16"/>
              <p:cNvCxnSpPr>
                <a:cxnSpLocks noChangeShapeType="1"/>
                <a:stCxn id="65550" idx="0"/>
                <a:endCxn id="65551" idx="2"/>
              </p:cNvCxnSpPr>
              <p:nvPr/>
            </p:nvCxnSpPr>
            <p:spPr bwMode="auto">
              <a:xfrm rot="16200000">
                <a:off x="2794" y="1999"/>
                <a:ext cx="90" cy="8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53" name="AutoShape 17"/>
              <p:cNvCxnSpPr>
                <a:cxnSpLocks noChangeShapeType="1"/>
                <a:stCxn id="65551" idx="4"/>
                <a:endCxn id="65550" idx="6"/>
              </p:cNvCxnSpPr>
              <p:nvPr/>
            </p:nvCxnSpPr>
            <p:spPr bwMode="auto">
              <a:xfrm rot="5400000">
                <a:off x="2830" y="2036"/>
                <a:ext cx="91" cy="8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663" y="2195"/>
              <a:ext cx="394" cy="301"/>
              <a:chOff x="1663" y="2195"/>
              <a:chExt cx="394" cy="301"/>
            </a:xfrm>
          </p:grpSpPr>
          <p:sp>
            <p:nvSpPr>
              <p:cNvPr id="65555" name="Oval 19"/>
              <p:cNvSpPr>
                <a:spLocks noChangeArrowheads="1"/>
              </p:cNvSpPr>
              <p:nvPr/>
            </p:nvSpPr>
            <p:spPr bwMode="auto">
              <a:xfrm>
                <a:off x="1663" y="2313"/>
                <a:ext cx="119" cy="11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</a:t>
                </a:r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auto">
              <a:xfrm>
                <a:off x="1910" y="2378"/>
                <a:ext cx="119" cy="11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</a:t>
                </a:r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auto">
              <a:xfrm>
                <a:off x="1938" y="2213"/>
                <a:ext cx="119" cy="11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</a:t>
                </a:r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auto">
              <a:xfrm>
                <a:off x="1783" y="2195"/>
                <a:ext cx="74" cy="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sz="1800"/>
              </a:p>
            </p:txBody>
          </p:sp>
          <p:cxnSp>
            <p:nvCxnSpPr>
              <p:cNvPr id="65559" name="AutoShape 23"/>
              <p:cNvCxnSpPr>
                <a:cxnSpLocks noChangeShapeType="1"/>
                <a:stCxn id="65558" idx="2"/>
                <a:endCxn id="65555" idx="1"/>
              </p:cNvCxnSpPr>
              <p:nvPr/>
            </p:nvCxnSpPr>
            <p:spPr bwMode="auto">
              <a:xfrm rot="10800000" flipV="1">
                <a:off x="1680" y="2232"/>
                <a:ext cx="103" cy="9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60" name="AutoShape 24"/>
              <p:cNvCxnSpPr>
                <a:cxnSpLocks noChangeShapeType="1"/>
                <a:stCxn id="65555" idx="5"/>
                <a:endCxn id="65556" idx="2"/>
              </p:cNvCxnSpPr>
              <p:nvPr/>
            </p:nvCxnSpPr>
            <p:spPr bwMode="auto">
              <a:xfrm rot="16200000" flipH="1">
                <a:off x="1826" y="2353"/>
                <a:ext cx="23" cy="14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61" name="AutoShape 25"/>
              <p:cNvCxnSpPr>
                <a:cxnSpLocks noChangeShapeType="1"/>
                <a:stCxn id="65558" idx="6"/>
                <a:endCxn id="65557" idx="2"/>
              </p:cNvCxnSpPr>
              <p:nvPr/>
            </p:nvCxnSpPr>
            <p:spPr bwMode="auto">
              <a:xfrm>
                <a:off x="1857" y="2232"/>
                <a:ext cx="81" cy="40"/>
              </a:xfrm>
              <a:prstGeom prst="curvedConnector3">
                <a:avLst>
                  <a:gd name="adj1" fmla="val 4938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62" name="AutoShape 26"/>
              <p:cNvCxnSpPr>
                <a:cxnSpLocks noChangeShapeType="1"/>
                <a:stCxn id="65557" idx="6"/>
                <a:endCxn id="65556" idx="7"/>
              </p:cNvCxnSpPr>
              <p:nvPr/>
            </p:nvCxnSpPr>
            <p:spPr bwMode="auto">
              <a:xfrm flipH="1">
                <a:off x="2012" y="2272"/>
                <a:ext cx="45" cy="123"/>
              </a:xfrm>
              <a:prstGeom prst="curvedConnector4">
                <a:avLst>
                  <a:gd name="adj1" fmla="val -320000"/>
                  <a:gd name="adj2" fmla="val 6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63" name="AutoShape 27"/>
              <p:cNvCxnSpPr>
                <a:cxnSpLocks noChangeShapeType="1"/>
                <a:stCxn id="65556" idx="1"/>
                <a:endCxn id="65557" idx="2"/>
              </p:cNvCxnSpPr>
              <p:nvPr/>
            </p:nvCxnSpPr>
            <p:spPr bwMode="auto">
              <a:xfrm rot="16200000">
                <a:off x="1871" y="2328"/>
                <a:ext cx="123" cy="1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611" y="2103"/>
              <a:ext cx="577" cy="448"/>
              <a:chOff x="3611" y="2103"/>
              <a:chExt cx="577" cy="448"/>
            </a:xfrm>
          </p:grpSpPr>
          <p:sp>
            <p:nvSpPr>
              <p:cNvPr id="65565" name="Oval 29"/>
              <p:cNvSpPr>
                <a:spLocks noChangeArrowheads="1"/>
              </p:cNvSpPr>
              <p:nvPr/>
            </p:nvSpPr>
            <p:spPr bwMode="auto">
              <a:xfrm>
                <a:off x="3611" y="2341"/>
                <a:ext cx="165" cy="155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sz="1800" b="1"/>
                  <a:t>S</a:t>
                </a:r>
                <a:endParaRPr lang="en-US" sz="1800" b="1"/>
              </a:p>
            </p:txBody>
          </p:sp>
          <p:sp>
            <p:nvSpPr>
              <p:cNvPr id="65566" name="Oval 30"/>
              <p:cNvSpPr>
                <a:spLocks noChangeArrowheads="1"/>
              </p:cNvSpPr>
              <p:nvPr/>
            </p:nvSpPr>
            <p:spPr bwMode="auto">
              <a:xfrm>
                <a:off x="4023" y="2103"/>
                <a:ext cx="165" cy="155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/>
                  <a:t>S</a:t>
                </a:r>
              </a:p>
            </p:txBody>
          </p:sp>
          <p:sp>
            <p:nvSpPr>
              <p:cNvPr id="65567" name="Oval 31"/>
              <p:cNvSpPr>
                <a:spLocks noChangeArrowheads="1"/>
              </p:cNvSpPr>
              <p:nvPr/>
            </p:nvSpPr>
            <p:spPr bwMode="auto">
              <a:xfrm>
                <a:off x="3986" y="2396"/>
                <a:ext cx="165" cy="155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/>
                  <a:t>S</a:t>
                </a:r>
              </a:p>
            </p:txBody>
          </p:sp>
          <p:sp>
            <p:nvSpPr>
              <p:cNvPr id="65568" name="Oval 32"/>
              <p:cNvSpPr>
                <a:spLocks noChangeArrowheads="1"/>
              </p:cNvSpPr>
              <p:nvPr/>
            </p:nvSpPr>
            <p:spPr bwMode="auto">
              <a:xfrm>
                <a:off x="3656" y="2177"/>
                <a:ext cx="119" cy="11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S</a:t>
                </a: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auto">
              <a:xfrm>
                <a:off x="3829" y="2293"/>
                <a:ext cx="74" cy="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sz="1800"/>
              </a:p>
            </p:txBody>
          </p:sp>
          <p:cxnSp>
            <p:nvCxnSpPr>
              <p:cNvPr id="65570" name="AutoShape 34"/>
              <p:cNvCxnSpPr>
                <a:cxnSpLocks noChangeShapeType="1"/>
                <a:stCxn id="65565" idx="6"/>
                <a:endCxn id="65567" idx="2"/>
              </p:cNvCxnSpPr>
              <p:nvPr/>
            </p:nvCxnSpPr>
            <p:spPr bwMode="auto">
              <a:xfrm>
                <a:off x="3776" y="2419"/>
                <a:ext cx="210" cy="55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71" name="AutoShape 35"/>
              <p:cNvCxnSpPr>
                <a:cxnSpLocks noChangeShapeType="1"/>
                <a:stCxn id="65566" idx="6"/>
                <a:endCxn id="65567" idx="6"/>
              </p:cNvCxnSpPr>
              <p:nvPr/>
            </p:nvCxnSpPr>
            <p:spPr bwMode="auto">
              <a:xfrm flipH="1">
                <a:off x="4151" y="2181"/>
                <a:ext cx="37" cy="293"/>
              </a:xfrm>
              <a:prstGeom prst="curvedConnector3">
                <a:avLst>
                  <a:gd name="adj1" fmla="val -38919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72" name="AutoShape 36"/>
              <p:cNvCxnSpPr>
                <a:cxnSpLocks noChangeShapeType="1"/>
                <a:stCxn id="65568" idx="5"/>
                <a:endCxn id="65565" idx="2"/>
              </p:cNvCxnSpPr>
              <p:nvPr/>
            </p:nvCxnSpPr>
            <p:spPr bwMode="auto">
              <a:xfrm rot="5400000">
                <a:off x="3614" y="2275"/>
                <a:ext cx="141" cy="147"/>
              </a:xfrm>
              <a:prstGeom prst="curvedConnector4">
                <a:avLst>
                  <a:gd name="adj1" fmla="val 28370"/>
                  <a:gd name="adj2" fmla="val 19795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73" name="AutoShape 37"/>
              <p:cNvCxnSpPr>
                <a:cxnSpLocks noChangeShapeType="1"/>
                <a:stCxn id="65567" idx="0"/>
                <a:endCxn id="65566" idx="3"/>
              </p:cNvCxnSpPr>
              <p:nvPr/>
            </p:nvCxnSpPr>
            <p:spPr bwMode="auto">
              <a:xfrm rot="5400000" flipH="1">
                <a:off x="3977" y="2305"/>
                <a:ext cx="161" cy="22"/>
              </a:xfrm>
              <a:prstGeom prst="curvedConnector3">
                <a:avLst>
                  <a:gd name="adj1" fmla="val 4285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74" name="AutoShape 38"/>
              <p:cNvCxnSpPr>
                <a:cxnSpLocks noChangeShapeType="1"/>
                <a:stCxn id="65569" idx="0"/>
                <a:endCxn id="65566" idx="2"/>
              </p:cNvCxnSpPr>
              <p:nvPr/>
            </p:nvCxnSpPr>
            <p:spPr bwMode="auto">
              <a:xfrm rot="16200000">
                <a:off x="3889" y="2158"/>
                <a:ext cx="112" cy="15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  <p:cxnSp>
            <p:nvCxnSpPr>
              <p:cNvPr id="65575" name="AutoShape 39"/>
              <p:cNvCxnSpPr>
                <a:cxnSpLocks noChangeShapeType="1"/>
                <a:stCxn id="65569" idx="0"/>
                <a:endCxn id="65568" idx="7"/>
              </p:cNvCxnSpPr>
              <p:nvPr/>
            </p:nvCxnSpPr>
            <p:spPr bwMode="auto">
              <a:xfrm rot="5400000" flipH="1">
                <a:off x="3762" y="2190"/>
                <a:ext cx="99" cy="108"/>
              </a:xfrm>
              <a:prstGeom prst="curvedConnector3">
                <a:avLst>
                  <a:gd name="adj1" fmla="val 2626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</p:cxnSp>
        </p:grp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92350" y="2471738"/>
            <a:ext cx="4421188" cy="1555750"/>
            <a:chOff x="1444" y="1837"/>
            <a:chExt cx="2785" cy="980"/>
          </a:xfrm>
        </p:grpSpPr>
        <p:cxnSp>
          <p:nvCxnSpPr>
            <p:cNvPr id="65577" name="AutoShape 41"/>
            <p:cNvCxnSpPr>
              <a:cxnSpLocks noChangeShapeType="1"/>
              <a:stCxn id="65545" idx="3"/>
              <a:endCxn id="65547" idx="2"/>
            </p:cNvCxnSpPr>
            <p:nvPr/>
          </p:nvCxnSpPr>
          <p:spPr bwMode="auto">
            <a:xfrm>
              <a:off x="2377" y="2439"/>
              <a:ext cx="1397" cy="378"/>
            </a:xfrm>
            <a:prstGeom prst="curvedConnector4">
              <a:avLst>
                <a:gd name="adj1" fmla="val 27060"/>
                <a:gd name="adj2" fmla="val 13809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65578" name="AutoShape 42"/>
            <p:cNvCxnSpPr>
              <a:cxnSpLocks noChangeShapeType="1"/>
              <a:stCxn id="65546" idx="2"/>
              <a:endCxn id="65547" idx="1"/>
            </p:cNvCxnSpPr>
            <p:nvPr/>
          </p:nvCxnSpPr>
          <p:spPr bwMode="auto">
            <a:xfrm rot="5400000" flipH="1" flipV="1">
              <a:off x="2934" y="2112"/>
              <a:ext cx="74" cy="327"/>
            </a:xfrm>
            <a:prstGeom prst="curvedConnector4">
              <a:avLst>
                <a:gd name="adj1" fmla="val -420273"/>
                <a:gd name="adj2" fmla="val 8379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65579" name="AutoShape 43"/>
            <p:cNvCxnSpPr>
              <a:cxnSpLocks noChangeShapeType="1"/>
              <a:stCxn id="65546" idx="1"/>
              <a:endCxn id="65545" idx="1"/>
            </p:cNvCxnSpPr>
            <p:nvPr/>
          </p:nvCxnSpPr>
          <p:spPr bwMode="auto">
            <a:xfrm rot="10800000" flipV="1">
              <a:off x="1444" y="2027"/>
              <a:ext cx="1151" cy="255"/>
            </a:xfrm>
            <a:prstGeom prst="curvedConnector5">
              <a:avLst>
                <a:gd name="adj1" fmla="val 9472"/>
                <a:gd name="adj2" fmla="val -69412"/>
                <a:gd name="adj3" fmla="val 112509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65580" name="AutoShape 44"/>
            <p:cNvCxnSpPr>
              <a:cxnSpLocks noChangeShapeType="1"/>
              <a:stCxn id="65547" idx="0"/>
              <a:endCxn id="65546" idx="0"/>
            </p:cNvCxnSpPr>
            <p:nvPr/>
          </p:nvCxnSpPr>
          <p:spPr bwMode="auto">
            <a:xfrm rot="5400000" flipH="1">
              <a:off x="3584" y="1211"/>
              <a:ext cx="19" cy="1271"/>
            </a:xfrm>
            <a:prstGeom prst="curvedConnector3">
              <a:avLst>
                <a:gd name="adj1" fmla="val 857894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 type="stealth" w="lg" len="med"/>
            </a:ln>
            <a:effectLst/>
          </p:spPr>
        </p:cxnSp>
      </p:grp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209550" y="5327650"/>
            <a:ext cx="89344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- </a:t>
            </a:r>
            <a:r>
              <a:rPr lang="en-US" sz="1400"/>
              <a:t>Ecológicos, climáticos, hydrológicos, sociais, economicos, etc.</a:t>
            </a:r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185738" y="5711825"/>
            <a:ext cx="89344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- </a:t>
            </a:r>
            <a:r>
              <a:rPr lang="en-US" sz="1400"/>
              <a:t>Os sistemas, representados por variáveis de estoque (acumuladores), que se conectam por fluxo(funções) de energia, informação ou matéria.</a:t>
            </a:r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196850" y="6235700"/>
            <a:ext cx="89344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- </a:t>
            </a:r>
            <a:r>
              <a:rPr lang="en-US" sz="1400"/>
              <a:t>Sistemas são formados por subsistemas, que são formados por subsistemas, e assim por diante…</a:t>
            </a:r>
          </a:p>
        </p:txBody>
      </p:sp>
      <p:pic>
        <p:nvPicPr>
          <p:cNvPr id="65586" name="Picture 50" descr="small2Atribu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1828800" y="449580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entrada</a:t>
            </a:r>
          </a:p>
        </p:txBody>
      </p:sp>
      <p:pic>
        <p:nvPicPr>
          <p:cNvPr id="65588" name="Picture 52" descr="CellSpaceLand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3925" y="4325938"/>
            <a:ext cx="14890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89" name="AutoShape 53"/>
          <p:cNvSpPr>
            <a:spLocks noChangeArrowheads="1"/>
          </p:cNvSpPr>
          <p:nvPr/>
        </p:nvSpPr>
        <p:spPr bwMode="auto">
          <a:xfrm>
            <a:off x="1447800" y="3429000"/>
            <a:ext cx="6858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5590" name="AutoShape 54"/>
          <p:cNvSpPr>
            <a:spLocks noChangeArrowheads="1"/>
          </p:cNvSpPr>
          <p:nvPr/>
        </p:nvSpPr>
        <p:spPr bwMode="auto">
          <a:xfrm rot="5400000">
            <a:off x="7467600" y="3581400"/>
            <a:ext cx="7620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6869113" y="4510088"/>
            <a:ext cx="1208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saída</a:t>
            </a:r>
          </a:p>
        </p:txBody>
      </p:sp>
      <p:sp>
        <p:nvSpPr>
          <p:cNvPr id="65592" name="Text Box 56"/>
          <p:cNvSpPr txBox="1">
            <a:spLocks noChangeArrowheads="1"/>
          </p:cNvSpPr>
          <p:nvPr/>
        </p:nvSpPr>
        <p:spPr bwMode="auto">
          <a:xfrm>
            <a:off x="1127125" y="1279525"/>
            <a:ext cx="4308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General System Theory, von Bertalanfy, 1942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1" grpId="0" autoUpdateAnimBg="0"/>
      <p:bldP spid="65582" grpId="0" autoUpdateAnimBg="0"/>
      <p:bldP spid="6558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45" name="Oval 129"/>
          <p:cNvSpPr>
            <a:spLocks noChangeArrowheads="1"/>
          </p:cNvSpPr>
          <p:nvPr/>
        </p:nvSpPr>
        <p:spPr bwMode="auto">
          <a:xfrm>
            <a:off x="609600" y="1600200"/>
            <a:ext cx="4419600" cy="304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457200"/>
            <a:ext cx="7367587" cy="862013"/>
          </a:xfrm>
        </p:spPr>
        <p:txBody>
          <a:bodyPr/>
          <a:lstStyle/>
          <a:p>
            <a:r>
              <a:rPr lang="en-US" sz="2400"/>
              <a:t> Comportamento: Funções, Sistemas, </a:t>
            </a:r>
            <a:r>
              <a:rPr lang="en-US" sz="2400">
                <a:solidFill>
                  <a:srgbClr val="FF0000"/>
                </a:solidFill>
              </a:rPr>
              <a:t>Maquinas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de Estados</a:t>
            </a:r>
            <a:r>
              <a:rPr lang="en-US" sz="2400"/>
              <a:t>, Agentes e Automatos Celulares</a:t>
            </a:r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1125538" y="2566988"/>
            <a:ext cx="1295400" cy="609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200" b="1">
                <a:latin typeface="Times New Roman" pitchFamily="18" charset="0"/>
              </a:rPr>
              <a:t>recemImplantada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2878138" y="2109788"/>
            <a:ext cx="12954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200" b="1">
                <a:latin typeface="Times New Roman" pitchFamily="18" charset="0"/>
              </a:rPr>
              <a:t>desflorestando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2878138" y="3252788"/>
            <a:ext cx="1295400" cy="6096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200" b="1">
                <a:latin typeface="Times New Roman" pitchFamily="18" charset="0"/>
              </a:rPr>
              <a:t>saturada</a:t>
            </a:r>
            <a:endParaRPr lang="en-US" sz="1200" b="1">
              <a:latin typeface="Times New Roman" pitchFamily="18" charset="0"/>
            </a:endParaRPr>
          </a:p>
        </p:txBody>
      </p:sp>
      <p:cxnSp>
        <p:nvCxnSpPr>
          <p:cNvPr id="60438" name="AutoShape 22"/>
          <p:cNvCxnSpPr>
            <a:cxnSpLocks noChangeShapeType="1"/>
            <a:stCxn id="60435" idx="7"/>
            <a:endCxn id="60436" idx="2"/>
          </p:cNvCxnSpPr>
          <p:nvPr/>
        </p:nvCxnSpPr>
        <p:spPr bwMode="auto">
          <a:xfrm rot="16200000">
            <a:off x="2434432" y="2212181"/>
            <a:ext cx="228600" cy="6334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3182938" y="254952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3321050" y="367823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2001838" y="2647950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2632075" y="2260600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43" name="AutoShape 27"/>
          <p:cNvCxnSpPr>
            <a:cxnSpLocks noChangeShapeType="1"/>
            <a:stCxn id="60441" idx="0"/>
            <a:endCxn id="60442" idx="1"/>
          </p:cNvCxnSpPr>
          <p:nvPr/>
        </p:nvCxnSpPr>
        <p:spPr bwMode="auto">
          <a:xfrm rot="16200000">
            <a:off x="2189162" y="2205038"/>
            <a:ext cx="320675" cy="565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544638" y="2952750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2974975" y="314007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46" name="AutoShape 30"/>
          <p:cNvCxnSpPr>
            <a:cxnSpLocks noChangeShapeType="1"/>
            <a:stCxn id="60439" idx="2"/>
            <a:endCxn id="60445" idx="1"/>
          </p:cNvCxnSpPr>
          <p:nvPr/>
        </p:nvCxnSpPr>
        <p:spPr bwMode="auto">
          <a:xfrm rot="5400000">
            <a:off x="2848769" y="2807494"/>
            <a:ext cx="525462" cy="273050"/>
          </a:xfrm>
          <a:prstGeom prst="curvedConnector4">
            <a:avLst>
              <a:gd name="adj1" fmla="val 43505"/>
              <a:gd name="adj2" fmla="val 18372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47" name="AutoShape 31"/>
          <p:cNvCxnSpPr>
            <a:cxnSpLocks noChangeShapeType="1"/>
            <a:stCxn id="60436" idx="4"/>
            <a:endCxn id="60437" idx="1"/>
          </p:cNvCxnSpPr>
          <p:nvPr/>
        </p:nvCxnSpPr>
        <p:spPr bwMode="auto">
          <a:xfrm rot="5400000">
            <a:off x="2997994" y="2801144"/>
            <a:ext cx="596900" cy="458788"/>
          </a:xfrm>
          <a:prstGeom prst="curvedConnector3">
            <a:avLst>
              <a:gd name="adj1" fmla="val 42551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482850" y="20812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1400">
              <a:solidFill>
                <a:srgbClr val="00CC00"/>
              </a:solidFill>
            </a:endParaRP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59138" y="35893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arrived</a:t>
            </a:r>
          </a:p>
        </p:txBody>
      </p:sp>
      <p:cxnSp>
        <p:nvCxnSpPr>
          <p:cNvPr id="60450" name="AutoShape 34"/>
          <p:cNvCxnSpPr>
            <a:cxnSpLocks noChangeShapeType="1"/>
            <a:stCxn id="60437" idx="6"/>
            <a:endCxn id="60437" idx="5"/>
          </p:cNvCxnSpPr>
          <p:nvPr/>
        </p:nvCxnSpPr>
        <p:spPr bwMode="auto">
          <a:xfrm flipH="1">
            <a:off x="3984625" y="3557588"/>
            <a:ext cx="201613" cy="228600"/>
          </a:xfrm>
          <a:prstGeom prst="curvedConnector4">
            <a:avLst>
              <a:gd name="adj1" fmla="val -107088"/>
              <a:gd name="adj2" fmla="val 233333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cxnSp>
        <p:nvCxnSpPr>
          <p:cNvPr id="60451" name="AutoShape 35"/>
          <p:cNvCxnSpPr>
            <a:cxnSpLocks noChangeShapeType="1"/>
            <a:stCxn id="60436" idx="6"/>
            <a:endCxn id="60436" idx="5"/>
          </p:cNvCxnSpPr>
          <p:nvPr/>
        </p:nvCxnSpPr>
        <p:spPr bwMode="auto">
          <a:xfrm flipH="1">
            <a:off x="3984625" y="2414588"/>
            <a:ext cx="201613" cy="228600"/>
          </a:xfrm>
          <a:prstGeom prst="curvedConnector4">
            <a:avLst>
              <a:gd name="adj1" fmla="val -107088"/>
              <a:gd name="adj2" fmla="val 233333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3887788" y="226377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467225" y="267493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3871913" y="337978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4451350" y="377983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56" name="AutoShape 40"/>
          <p:cNvCxnSpPr>
            <a:cxnSpLocks noChangeShapeType="1"/>
            <a:stCxn id="60452" idx="3"/>
            <a:endCxn id="60453" idx="0"/>
          </p:cNvCxnSpPr>
          <p:nvPr/>
        </p:nvCxnSpPr>
        <p:spPr bwMode="auto">
          <a:xfrm>
            <a:off x="4017963" y="2330450"/>
            <a:ext cx="514350" cy="3444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57" name="AutoShape 41"/>
          <p:cNvCxnSpPr>
            <a:cxnSpLocks noChangeShapeType="1"/>
            <a:stCxn id="60454" idx="3"/>
            <a:endCxn id="60455" idx="0"/>
          </p:cNvCxnSpPr>
          <p:nvPr/>
        </p:nvCxnSpPr>
        <p:spPr bwMode="auto">
          <a:xfrm>
            <a:off x="4002088" y="3446463"/>
            <a:ext cx="514350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1585913" y="2047875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200" i="1"/>
              <a:t>latency </a:t>
            </a:r>
            <a:br>
              <a:rPr lang="pt-BR" sz="1200" i="1"/>
            </a:br>
            <a:r>
              <a:rPr lang="pt-BR" sz="1200" i="1"/>
              <a:t>&gt; 6anos</a:t>
            </a:r>
            <a:endParaRPr lang="en-US" sz="1200" i="1"/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441575" y="2544763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200" i="1"/>
              <a:t>Extens</a:t>
            </a:r>
            <a:r>
              <a:rPr lang="pt-BR" sz="1200" i="1" baseline="-25000"/>
              <a:t>Desfl</a:t>
            </a:r>
            <a:r>
              <a:rPr lang="pt-BR" sz="1200" i="1"/>
              <a:t> </a:t>
            </a:r>
            <a:br>
              <a:rPr lang="pt-BR" sz="1200" i="1"/>
            </a:br>
            <a:r>
              <a:rPr lang="pt-BR" sz="1200" i="1"/>
              <a:t>&gt; 70%</a:t>
            </a:r>
            <a:endParaRPr lang="en-US" sz="1200" i="1"/>
          </a:p>
        </p:txBody>
      </p:sp>
      <p:sp>
        <p:nvSpPr>
          <p:cNvPr id="60468" name="Line 52"/>
          <p:cNvSpPr>
            <a:spLocks noChangeShapeType="1"/>
          </p:cNvSpPr>
          <p:nvPr/>
        </p:nvSpPr>
        <p:spPr bwMode="auto">
          <a:xfrm>
            <a:off x="854075" y="2540000"/>
            <a:ext cx="317500" cy="211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0469" name="Text Box 53"/>
          <p:cNvSpPr txBox="1">
            <a:spLocks noChangeArrowheads="1"/>
          </p:cNvSpPr>
          <p:nvPr/>
        </p:nvSpPr>
        <p:spPr bwMode="auto">
          <a:xfrm>
            <a:off x="1682750" y="39766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latin typeface="Times New Roman" pitchFamily="18" charset="0"/>
              </a:rPr>
              <a:t>Area em Ocupação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60473" name="Oval 57"/>
          <p:cNvSpPr>
            <a:spLocks noChangeArrowheads="1"/>
          </p:cNvSpPr>
          <p:nvPr/>
        </p:nvSpPr>
        <p:spPr bwMode="auto">
          <a:xfrm>
            <a:off x="5311775" y="5159375"/>
            <a:ext cx="1295400" cy="609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parado</a:t>
            </a:r>
          </a:p>
        </p:txBody>
      </p:sp>
      <p:sp>
        <p:nvSpPr>
          <p:cNvPr id="60474" name="Oval 58"/>
          <p:cNvSpPr>
            <a:spLocks noChangeArrowheads="1"/>
          </p:cNvSpPr>
          <p:nvPr/>
        </p:nvSpPr>
        <p:spPr bwMode="auto">
          <a:xfrm>
            <a:off x="7064375" y="4702175"/>
            <a:ext cx="12954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subindo</a:t>
            </a:r>
          </a:p>
        </p:txBody>
      </p:sp>
      <p:sp>
        <p:nvSpPr>
          <p:cNvPr id="60475" name="Oval 59"/>
          <p:cNvSpPr>
            <a:spLocks noChangeArrowheads="1"/>
          </p:cNvSpPr>
          <p:nvPr/>
        </p:nvSpPr>
        <p:spPr bwMode="auto">
          <a:xfrm>
            <a:off x="7064375" y="5845175"/>
            <a:ext cx="1295400" cy="6096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descendo</a:t>
            </a:r>
          </a:p>
        </p:txBody>
      </p:sp>
      <p:cxnSp>
        <p:nvCxnSpPr>
          <p:cNvPr id="60476" name="AutoShape 60"/>
          <p:cNvCxnSpPr>
            <a:cxnSpLocks noChangeShapeType="1"/>
            <a:stCxn id="60473" idx="7"/>
            <a:endCxn id="60474" idx="2"/>
          </p:cNvCxnSpPr>
          <p:nvPr/>
        </p:nvCxnSpPr>
        <p:spPr bwMode="auto">
          <a:xfrm rot="16200000">
            <a:off x="6620669" y="4804569"/>
            <a:ext cx="228600" cy="633412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cxnSp>
        <p:nvCxnSpPr>
          <p:cNvPr id="60477" name="AutoShape 61"/>
          <p:cNvCxnSpPr>
            <a:cxnSpLocks noChangeShapeType="1"/>
            <a:stCxn id="60474" idx="3"/>
            <a:endCxn id="60473" idx="6"/>
          </p:cNvCxnSpPr>
          <p:nvPr/>
        </p:nvCxnSpPr>
        <p:spPr bwMode="auto">
          <a:xfrm rot="5400000">
            <a:off x="6822282" y="5033168"/>
            <a:ext cx="228600" cy="6334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cxnSp>
        <p:nvCxnSpPr>
          <p:cNvPr id="60478" name="AutoShape 62"/>
          <p:cNvCxnSpPr>
            <a:cxnSpLocks noChangeShapeType="1"/>
            <a:stCxn id="60475" idx="2"/>
            <a:endCxn id="60473" idx="2"/>
          </p:cNvCxnSpPr>
          <p:nvPr/>
        </p:nvCxnSpPr>
        <p:spPr bwMode="auto">
          <a:xfrm rot="10800000">
            <a:off x="5299075" y="5464175"/>
            <a:ext cx="1752600" cy="685800"/>
          </a:xfrm>
          <a:prstGeom prst="curvedConnector3">
            <a:avLst>
              <a:gd name="adj1" fmla="val 108060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479" name="Rectangle 63"/>
          <p:cNvSpPr>
            <a:spLocks noChangeArrowheads="1"/>
          </p:cNvSpPr>
          <p:nvPr/>
        </p:nvSpPr>
        <p:spPr bwMode="auto">
          <a:xfrm>
            <a:off x="7369175" y="5141913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80" name="Rectangle 64"/>
          <p:cNvSpPr>
            <a:spLocks noChangeArrowheads="1"/>
          </p:cNvSpPr>
          <p:nvPr/>
        </p:nvSpPr>
        <p:spPr bwMode="auto">
          <a:xfrm>
            <a:off x="5243513" y="5992813"/>
            <a:ext cx="130175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81" name="Rectangle 65"/>
          <p:cNvSpPr>
            <a:spLocks noChangeArrowheads="1"/>
          </p:cNvSpPr>
          <p:nvPr/>
        </p:nvSpPr>
        <p:spPr bwMode="auto">
          <a:xfrm>
            <a:off x="7507288" y="627062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82" name="Rectangle 66"/>
          <p:cNvSpPr>
            <a:spLocks noChangeArrowheads="1"/>
          </p:cNvSpPr>
          <p:nvPr/>
        </p:nvSpPr>
        <p:spPr bwMode="auto">
          <a:xfrm>
            <a:off x="6188075" y="524033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83" name="Rectangle 67"/>
          <p:cNvSpPr>
            <a:spLocks noChangeArrowheads="1"/>
          </p:cNvSpPr>
          <p:nvPr/>
        </p:nvSpPr>
        <p:spPr bwMode="auto">
          <a:xfrm>
            <a:off x="6818313" y="485298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84" name="AutoShape 68"/>
          <p:cNvCxnSpPr>
            <a:cxnSpLocks noChangeShapeType="1"/>
            <a:stCxn id="60481" idx="1"/>
            <a:endCxn id="60480" idx="2"/>
          </p:cNvCxnSpPr>
          <p:nvPr/>
        </p:nvCxnSpPr>
        <p:spPr bwMode="auto">
          <a:xfrm rot="10800000">
            <a:off x="5308600" y="6124575"/>
            <a:ext cx="2198688" cy="2127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85" name="Rectangle 69"/>
          <p:cNvSpPr>
            <a:spLocks noChangeArrowheads="1"/>
          </p:cNvSpPr>
          <p:nvPr/>
        </p:nvSpPr>
        <p:spPr bwMode="auto">
          <a:xfrm>
            <a:off x="6688138" y="5473700"/>
            <a:ext cx="130175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86" name="AutoShape 70"/>
          <p:cNvCxnSpPr>
            <a:cxnSpLocks noChangeShapeType="1"/>
            <a:stCxn id="60479" idx="2"/>
            <a:endCxn id="60485" idx="3"/>
          </p:cNvCxnSpPr>
          <p:nvPr/>
        </p:nvCxnSpPr>
        <p:spPr bwMode="auto">
          <a:xfrm rot="5400000">
            <a:off x="6992938" y="5099050"/>
            <a:ext cx="266700" cy="6159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87" name="AutoShape 71"/>
          <p:cNvCxnSpPr>
            <a:cxnSpLocks noChangeShapeType="1"/>
            <a:stCxn id="60482" idx="0"/>
            <a:endCxn id="60483" idx="1"/>
          </p:cNvCxnSpPr>
          <p:nvPr/>
        </p:nvCxnSpPr>
        <p:spPr bwMode="auto">
          <a:xfrm rot="16200000">
            <a:off x="6375400" y="4797426"/>
            <a:ext cx="320675" cy="565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488" name="Rectangle 72"/>
          <p:cNvSpPr>
            <a:spLocks noChangeArrowheads="1"/>
          </p:cNvSpPr>
          <p:nvPr/>
        </p:nvSpPr>
        <p:spPr bwMode="auto">
          <a:xfrm>
            <a:off x="5730875" y="5545138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89" name="Rectangle 73"/>
          <p:cNvSpPr>
            <a:spLocks noChangeArrowheads="1"/>
          </p:cNvSpPr>
          <p:nvPr/>
        </p:nvSpPr>
        <p:spPr bwMode="auto">
          <a:xfrm>
            <a:off x="7161213" y="5732463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490" name="AutoShape 74"/>
          <p:cNvCxnSpPr>
            <a:cxnSpLocks noChangeShapeType="1"/>
            <a:stCxn id="60496" idx="3"/>
            <a:endCxn id="60489" idx="1"/>
          </p:cNvCxnSpPr>
          <p:nvPr/>
        </p:nvCxnSpPr>
        <p:spPr bwMode="auto">
          <a:xfrm>
            <a:off x="6000750" y="5648325"/>
            <a:ext cx="1160463" cy="150813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491" name="AutoShape 75"/>
          <p:cNvCxnSpPr>
            <a:cxnSpLocks noChangeShapeType="1"/>
            <a:stCxn id="60473" idx="4"/>
            <a:endCxn id="60475" idx="1"/>
          </p:cNvCxnSpPr>
          <p:nvPr/>
        </p:nvCxnSpPr>
        <p:spPr bwMode="auto">
          <a:xfrm rot="16200000" flipH="1">
            <a:off x="6536532" y="5204618"/>
            <a:ext cx="139700" cy="1293813"/>
          </a:xfrm>
          <a:prstGeom prst="curvedConnector3">
            <a:avLst>
              <a:gd name="adj1" fmla="val 18181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492" name="Text Box 76"/>
          <p:cNvSpPr txBox="1">
            <a:spLocks noChangeArrowheads="1"/>
          </p:cNvSpPr>
          <p:nvPr/>
        </p:nvSpPr>
        <p:spPr bwMode="auto">
          <a:xfrm>
            <a:off x="6669088" y="4673600"/>
            <a:ext cx="48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CC00"/>
                </a:solidFill>
              </a:rPr>
              <a:t>h+1</a:t>
            </a: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6111875" y="5180013"/>
            <a:ext cx="334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▲</a:t>
            </a:r>
          </a:p>
        </p:txBody>
      </p:sp>
      <p:sp>
        <p:nvSpPr>
          <p:cNvPr id="60494" name="Text Box 78"/>
          <p:cNvSpPr txBox="1">
            <a:spLocks noChangeArrowheads="1"/>
          </p:cNvSpPr>
          <p:nvPr/>
        </p:nvSpPr>
        <p:spPr bwMode="auto">
          <a:xfrm>
            <a:off x="7304088" y="503872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arrived</a:t>
            </a:r>
          </a:p>
        </p:txBody>
      </p:sp>
      <p:sp>
        <p:nvSpPr>
          <p:cNvPr id="60495" name="Text Box 79"/>
          <p:cNvSpPr txBox="1">
            <a:spLocks noChangeArrowheads="1"/>
          </p:cNvSpPr>
          <p:nvPr/>
        </p:nvSpPr>
        <p:spPr bwMode="auto">
          <a:xfrm>
            <a:off x="7445375" y="618172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arrived</a:t>
            </a:r>
          </a:p>
        </p:txBody>
      </p:sp>
      <p:sp>
        <p:nvSpPr>
          <p:cNvPr id="60496" name="Text Box 80"/>
          <p:cNvSpPr txBox="1">
            <a:spLocks noChangeArrowheads="1"/>
          </p:cNvSpPr>
          <p:nvPr/>
        </p:nvSpPr>
        <p:spPr bwMode="auto">
          <a:xfrm>
            <a:off x="5665788" y="5510213"/>
            <a:ext cx="334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cs typeface="Arial" charset="0"/>
              </a:rPr>
              <a:t>▼</a:t>
            </a:r>
          </a:p>
        </p:txBody>
      </p:sp>
      <p:sp>
        <p:nvSpPr>
          <p:cNvPr id="60497" name="Text Box 81"/>
          <p:cNvSpPr txBox="1">
            <a:spLocks noChangeArrowheads="1"/>
          </p:cNvSpPr>
          <p:nvPr/>
        </p:nvSpPr>
        <p:spPr bwMode="auto">
          <a:xfrm>
            <a:off x="7115175" y="5600700"/>
            <a:ext cx="43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h-1</a:t>
            </a:r>
          </a:p>
        </p:txBody>
      </p:sp>
      <p:cxnSp>
        <p:nvCxnSpPr>
          <p:cNvPr id="60498" name="AutoShape 82"/>
          <p:cNvCxnSpPr>
            <a:cxnSpLocks noChangeShapeType="1"/>
            <a:stCxn id="60475" idx="6"/>
            <a:endCxn id="60475" idx="5"/>
          </p:cNvCxnSpPr>
          <p:nvPr/>
        </p:nvCxnSpPr>
        <p:spPr bwMode="auto">
          <a:xfrm flipH="1">
            <a:off x="8170863" y="6149975"/>
            <a:ext cx="201612" cy="228600"/>
          </a:xfrm>
          <a:prstGeom prst="curvedConnector4">
            <a:avLst>
              <a:gd name="adj1" fmla="val -107088"/>
              <a:gd name="adj2" fmla="val 233333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cxnSp>
        <p:nvCxnSpPr>
          <p:cNvPr id="60499" name="AutoShape 83"/>
          <p:cNvCxnSpPr>
            <a:cxnSpLocks noChangeShapeType="1"/>
            <a:stCxn id="60474" idx="6"/>
            <a:endCxn id="60474" idx="5"/>
          </p:cNvCxnSpPr>
          <p:nvPr/>
        </p:nvCxnSpPr>
        <p:spPr bwMode="auto">
          <a:xfrm flipH="1">
            <a:off x="8170863" y="5006975"/>
            <a:ext cx="201612" cy="228600"/>
          </a:xfrm>
          <a:prstGeom prst="curvedConnector4">
            <a:avLst>
              <a:gd name="adj1" fmla="val -107088"/>
              <a:gd name="adj2" fmla="val 233333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med"/>
          </a:ln>
          <a:effectLst/>
        </p:spPr>
      </p:cxnSp>
      <p:sp>
        <p:nvSpPr>
          <p:cNvPr id="60500" name="Rectangle 84"/>
          <p:cNvSpPr>
            <a:spLocks noChangeArrowheads="1"/>
          </p:cNvSpPr>
          <p:nvPr/>
        </p:nvSpPr>
        <p:spPr bwMode="auto">
          <a:xfrm>
            <a:off x="8074025" y="4856163"/>
            <a:ext cx="1301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501" name="Rectangle 85"/>
          <p:cNvSpPr>
            <a:spLocks noChangeArrowheads="1"/>
          </p:cNvSpPr>
          <p:nvPr/>
        </p:nvSpPr>
        <p:spPr bwMode="auto">
          <a:xfrm>
            <a:off x="8653463" y="526732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502" name="Rectangle 86"/>
          <p:cNvSpPr>
            <a:spLocks noChangeArrowheads="1"/>
          </p:cNvSpPr>
          <p:nvPr/>
        </p:nvSpPr>
        <p:spPr bwMode="auto">
          <a:xfrm>
            <a:off x="8058150" y="597217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503" name="Rectangle 87"/>
          <p:cNvSpPr>
            <a:spLocks noChangeArrowheads="1"/>
          </p:cNvSpPr>
          <p:nvPr/>
        </p:nvSpPr>
        <p:spPr bwMode="auto">
          <a:xfrm>
            <a:off x="8637588" y="6372225"/>
            <a:ext cx="13017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60504" name="AutoShape 88"/>
          <p:cNvCxnSpPr>
            <a:cxnSpLocks noChangeShapeType="1"/>
            <a:stCxn id="60500" idx="3"/>
            <a:endCxn id="60501" idx="0"/>
          </p:cNvCxnSpPr>
          <p:nvPr/>
        </p:nvCxnSpPr>
        <p:spPr bwMode="auto">
          <a:xfrm>
            <a:off x="8204200" y="4922838"/>
            <a:ext cx="514350" cy="3444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0505" name="AutoShape 89"/>
          <p:cNvCxnSpPr>
            <a:cxnSpLocks noChangeShapeType="1"/>
            <a:stCxn id="60502" idx="3"/>
            <a:endCxn id="60503" idx="0"/>
          </p:cNvCxnSpPr>
          <p:nvPr/>
        </p:nvCxnSpPr>
        <p:spPr bwMode="auto">
          <a:xfrm>
            <a:off x="8188325" y="6038850"/>
            <a:ext cx="514350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506" name="Text Box 90"/>
          <p:cNvSpPr txBox="1">
            <a:spLocks noChangeArrowheads="1"/>
          </p:cNvSpPr>
          <p:nvPr/>
        </p:nvSpPr>
        <p:spPr bwMode="auto">
          <a:xfrm>
            <a:off x="8507413" y="5199063"/>
            <a:ext cx="48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CC00"/>
                </a:solidFill>
              </a:rPr>
              <a:t>h+1</a:t>
            </a:r>
          </a:p>
        </p:txBody>
      </p:sp>
      <p:sp>
        <p:nvSpPr>
          <p:cNvPr id="60507" name="Text Box 91"/>
          <p:cNvSpPr txBox="1">
            <a:spLocks noChangeArrowheads="1"/>
          </p:cNvSpPr>
          <p:nvPr/>
        </p:nvSpPr>
        <p:spPr bwMode="auto">
          <a:xfrm>
            <a:off x="8520113" y="6307138"/>
            <a:ext cx="43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CC00"/>
                </a:solidFill>
              </a:rPr>
              <a:t>h-1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5868988" y="4733925"/>
            <a:ext cx="2890837" cy="1895475"/>
            <a:chOff x="786" y="2306"/>
            <a:chExt cx="1821" cy="1194"/>
          </a:xfrm>
        </p:grpSpPr>
        <p:sp>
          <p:nvSpPr>
            <p:cNvPr id="60509" name="Text Box 93"/>
            <p:cNvSpPr txBox="1">
              <a:spLocks noChangeArrowheads="1"/>
            </p:cNvSpPr>
            <p:nvPr/>
          </p:nvSpPr>
          <p:spPr bwMode="auto">
            <a:xfrm>
              <a:off x="999" y="2314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1</a:t>
              </a:r>
              <a:endParaRPr lang="en-US" sz="1400" i="1"/>
            </a:p>
          </p:txBody>
        </p:sp>
        <p:sp>
          <p:nvSpPr>
            <p:cNvPr id="60510" name="Text Box 94"/>
            <p:cNvSpPr txBox="1">
              <a:spLocks noChangeArrowheads="1"/>
            </p:cNvSpPr>
            <p:nvPr/>
          </p:nvSpPr>
          <p:spPr bwMode="auto">
            <a:xfrm>
              <a:off x="1668" y="2698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2</a:t>
              </a:r>
              <a:endParaRPr lang="en-US" sz="1400" i="1"/>
            </a:p>
          </p:txBody>
        </p:sp>
        <p:sp>
          <p:nvSpPr>
            <p:cNvPr id="60511" name="Text Box 95"/>
            <p:cNvSpPr txBox="1">
              <a:spLocks noChangeArrowheads="1"/>
            </p:cNvSpPr>
            <p:nvPr/>
          </p:nvSpPr>
          <p:spPr bwMode="auto">
            <a:xfrm>
              <a:off x="1070" y="3250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3</a:t>
              </a:r>
              <a:endParaRPr lang="en-US" sz="1400" i="1"/>
            </a:p>
          </p:txBody>
        </p:sp>
        <p:sp>
          <p:nvSpPr>
            <p:cNvPr id="60512" name="Text Box 96"/>
            <p:cNvSpPr txBox="1">
              <a:spLocks noChangeArrowheads="1"/>
            </p:cNvSpPr>
            <p:nvPr/>
          </p:nvSpPr>
          <p:spPr bwMode="auto">
            <a:xfrm>
              <a:off x="1170" y="2785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4</a:t>
              </a:r>
              <a:endParaRPr lang="en-US" sz="1400" i="1"/>
            </a:p>
          </p:txBody>
        </p:sp>
        <p:sp>
          <p:nvSpPr>
            <p:cNvPr id="60513" name="Text Box 97"/>
            <p:cNvSpPr txBox="1">
              <a:spLocks noChangeArrowheads="1"/>
            </p:cNvSpPr>
            <p:nvPr/>
          </p:nvSpPr>
          <p:spPr bwMode="auto">
            <a:xfrm>
              <a:off x="1172" y="2468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1</a:t>
              </a:r>
              <a:endParaRPr lang="en-US" sz="1800"/>
            </a:p>
          </p:txBody>
        </p:sp>
        <p:sp>
          <p:nvSpPr>
            <p:cNvPr id="60514" name="Text Box 98"/>
            <p:cNvSpPr txBox="1">
              <a:spLocks noChangeArrowheads="1"/>
            </p:cNvSpPr>
            <p:nvPr/>
          </p:nvSpPr>
          <p:spPr bwMode="auto">
            <a:xfrm>
              <a:off x="1404" y="247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60515" name="Text Box 99"/>
            <p:cNvSpPr txBox="1">
              <a:spLocks noChangeArrowheads="1"/>
            </p:cNvSpPr>
            <p:nvPr/>
          </p:nvSpPr>
          <p:spPr bwMode="auto">
            <a:xfrm>
              <a:off x="1326" y="2972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3</a:t>
              </a:r>
              <a:endParaRPr lang="en-US" sz="1800"/>
            </a:p>
          </p:txBody>
        </p:sp>
        <p:sp>
          <p:nvSpPr>
            <p:cNvPr id="60516" name="Text Box 100"/>
            <p:cNvSpPr txBox="1">
              <a:spLocks noChangeArrowheads="1"/>
            </p:cNvSpPr>
            <p:nvPr/>
          </p:nvSpPr>
          <p:spPr bwMode="auto">
            <a:xfrm>
              <a:off x="786" y="2931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60517" name="Text Box 101"/>
            <p:cNvSpPr txBox="1">
              <a:spLocks noChangeArrowheads="1"/>
            </p:cNvSpPr>
            <p:nvPr/>
          </p:nvSpPr>
          <p:spPr bwMode="auto">
            <a:xfrm>
              <a:off x="2238" y="2547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5</a:t>
              </a:r>
              <a:endParaRPr lang="en-US" sz="1800"/>
            </a:p>
          </p:txBody>
        </p:sp>
        <p:sp>
          <p:nvSpPr>
            <p:cNvPr id="60518" name="Text Box 102"/>
            <p:cNvSpPr txBox="1">
              <a:spLocks noChangeArrowheads="1"/>
            </p:cNvSpPr>
            <p:nvPr/>
          </p:nvSpPr>
          <p:spPr bwMode="auto">
            <a:xfrm>
              <a:off x="2254" y="3269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g</a:t>
              </a:r>
              <a:r>
                <a:rPr lang="en-US" sz="1800" baseline="-25000"/>
                <a:t>6</a:t>
              </a:r>
              <a:endParaRPr lang="en-US" sz="1800"/>
            </a:p>
          </p:txBody>
        </p:sp>
        <p:sp>
          <p:nvSpPr>
            <p:cNvPr id="60519" name="Text Box 103"/>
            <p:cNvSpPr txBox="1">
              <a:spLocks noChangeArrowheads="1"/>
            </p:cNvSpPr>
            <p:nvPr/>
          </p:nvSpPr>
          <p:spPr bwMode="auto">
            <a:xfrm>
              <a:off x="2420" y="2306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5</a:t>
              </a:r>
              <a:endParaRPr lang="en-US" sz="1400" i="1"/>
            </a:p>
          </p:txBody>
        </p:sp>
        <p:sp>
          <p:nvSpPr>
            <p:cNvPr id="60520" name="Text Box 104"/>
            <p:cNvSpPr txBox="1">
              <a:spLocks noChangeArrowheads="1"/>
            </p:cNvSpPr>
            <p:nvPr/>
          </p:nvSpPr>
          <p:spPr bwMode="auto">
            <a:xfrm>
              <a:off x="2348" y="2978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i="1" baseline="-25000"/>
                <a:t>6</a:t>
              </a:r>
              <a:endParaRPr lang="en-US" sz="1400" i="1"/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6043613" y="3144838"/>
            <a:ext cx="1358900" cy="1441450"/>
            <a:chOff x="896" y="1170"/>
            <a:chExt cx="856" cy="908"/>
          </a:xfrm>
        </p:grpSpPr>
        <p:sp>
          <p:nvSpPr>
            <p:cNvPr id="60522" name="Line 106"/>
            <p:cNvSpPr>
              <a:spLocks noChangeShapeType="1"/>
            </p:cNvSpPr>
            <p:nvPr/>
          </p:nvSpPr>
          <p:spPr bwMode="auto">
            <a:xfrm>
              <a:off x="1217" y="1795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3" name="AutoShape 107"/>
            <p:cNvSpPr>
              <a:spLocks noChangeArrowheads="1"/>
            </p:cNvSpPr>
            <p:nvPr/>
          </p:nvSpPr>
          <p:spPr bwMode="auto">
            <a:xfrm>
              <a:off x="1103" y="1494"/>
              <a:ext cx="244" cy="34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b="1"/>
                <a:t>e</a:t>
              </a:r>
            </a:p>
          </p:txBody>
        </p:sp>
        <p:sp>
          <p:nvSpPr>
            <p:cNvPr id="60524" name="Line 108"/>
            <p:cNvSpPr>
              <a:spLocks noChangeShapeType="1"/>
            </p:cNvSpPr>
            <p:nvPr/>
          </p:nvSpPr>
          <p:spPr bwMode="auto">
            <a:xfrm flipV="1">
              <a:off x="1217" y="1396"/>
              <a:ext cx="0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5" name="Line 109"/>
            <p:cNvSpPr>
              <a:spLocks noChangeShapeType="1"/>
            </p:cNvSpPr>
            <p:nvPr/>
          </p:nvSpPr>
          <p:spPr bwMode="auto">
            <a:xfrm>
              <a:off x="1582" y="1170"/>
              <a:ext cx="0" cy="8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6" name="Line 110"/>
            <p:cNvSpPr>
              <a:spLocks noChangeShapeType="1"/>
            </p:cNvSpPr>
            <p:nvPr/>
          </p:nvSpPr>
          <p:spPr bwMode="auto">
            <a:xfrm flipV="1">
              <a:off x="1525" y="163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7" name="Line 111"/>
            <p:cNvSpPr>
              <a:spLocks noChangeShapeType="1"/>
            </p:cNvSpPr>
            <p:nvPr/>
          </p:nvSpPr>
          <p:spPr bwMode="auto">
            <a:xfrm flipV="1">
              <a:off x="1531" y="1816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8" name="Line 112"/>
            <p:cNvSpPr>
              <a:spLocks noChangeShapeType="1"/>
            </p:cNvSpPr>
            <p:nvPr/>
          </p:nvSpPr>
          <p:spPr bwMode="auto">
            <a:xfrm flipV="1">
              <a:off x="1529" y="143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29" name="Line 113"/>
            <p:cNvSpPr>
              <a:spLocks noChangeShapeType="1"/>
            </p:cNvSpPr>
            <p:nvPr/>
          </p:nvSpPr>
          <p:spPr bwMode="auto">
            <a:xfrm flipV="1">
              <a:off x="1527" y="1228"/>
              <a:ext cx="11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0" name="Line 114"/>
            <p:cNvSpPr>
              <a:spLocks noChangeShapeType="1"/>
            </p:cNvSpPr>
            <p:nvPr/>
          </p:nvSpPr>
          <p:spPr bwMode="auto">
            <a:xfrm flipV="1">
              <a:off x="1533" y="2003"/>
              <a:ext cx="11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1" name="Text Box 115"/>
            <p:cNvSpPr txBox="1">
              <a:spLocks noChangeArrowheads="1"/>
            </p:cNvSpPr>
            <p:nvPr/>
          </p:nvSpPr>
          <p:spPr bwMode="auto">
            <a:xfrm>
              <a:off x="1556" y="12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</a:p>
          </p:txBody>
        </p:sp>
        <p:sp>
          <p:nvSpPr>
            <p:cNvPr id="60532" name="Line 116"/>
            <p:cNvSpPr>
              <a:spLocks noChangeShapeType="1"/>
            </p:cNvSpPr>
            <p:nvPr/>
          </p:nvSpPr>
          <p:spPr bwMode="auto">
            <a:xfrm>
              <a:off x="1549" y="2005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3" name="Line 117"/>
            <p:cNvSpPr>
              <a:spLocks noChangeShapeType="1"/>
            </p:cNvSpPr>
            <p:nvPr/>
          </p:nvSpPr>
          <p:spPr bwMode="auto">
            <a:xfrm>
              <a:off x="1573" y="2005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4" name="Line 118"/>
            <p:cNvSpPr>
              <a:spLocks noChangeShapeType="1"/>
            </p:cNvSpPr>
            <p:nvPr/>
          </p:nvSpPr>
          <p:spPr bwMode="auto">
            <a:xfrm>
              <a:off x="1597" y="2005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5" name="Line 119"/>
            <p:cNvSpPr>
              <a:spLocks noChangeShapeType="1"/>
            </p:cNvSpPr>
            <p:nvPr/>
          </p:nvSpPr>
          <p:spPr bwMode="auto">
            <a:xfrm>
              <a:off x="1621" y="2005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6" name="Line 120"/>
            <p:cNvSpPr>
              <a:spLocks noChangeShapeType="1"/>
            </p:cNvSpPr>
            <p:nvPr/>
          </p:nvSpPr>
          <p:spPr bwMode="auto">
            <a:xfrm>
              <a:off x="896" y="2004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37" name="Line 121"/>
            <p:cNvSpPr>
              <a:spLocks noChangeShapeType="1"/>
            </p:cNvSpPr>
            <p:nvPr/>
          </p:nvSpPr>
          <p:spPr bwMode="auto">
            <a:xfrm>
              <a:off x="897" y="1231"/>
              <a:ext cx="5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cxnSp>
          <p:nvCxnSpPr>
            <p:cNvPr id="60538" name="AutoShape 122"/>
            <p:cNvCxnSpPr>
              <a:cxnSpLocks noChangeShapeType="1"/>
              <a:stCxn id="60537" idx="0"/>
              <a:endCxn id="60536" idx="0"/>
            </p:cNvCxnSpPr>
            <p:nvPr/>
          </p:nvCxnSpPr>
          <p:spPr bwMode="auto">
            <a:xfrm rot="16200000" flipH="1" flipV="1">
              <a:off x="510" y="1609"/>
              <a:ext cx="773" cy="1"/>
            </a:xfrm>
            <a:prstGeom prst="bentConnector3">
              <a:avLst>
                <a:gd name="adj1" fmla="val 5006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0539" name="Line 123"/>
            <p:cNvSpPr>
              <a:spLocks noChangeShapeType="1"/>
            </p:cNvSpPr>
            <p:nvPr/>
          </p:nvSpPr>
          <p:spPr bwMode="auto">
            <a:xfrm>
              <a:off x="911" y="1997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40" name="Line 124"/>
            <p:cNvSpPr>
              <a:spLocks noChangeShapeType="1"/>
            </p:cNvSpPr>
            <p:nvPr/>
          </p:nvSpPr>
          <p:spPr bwMode="auto">
            <a:xfrm>
              <a:off x="935" y="1997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41" name="Line 125"/>
            <p:cNvSpPr>
              <a:spLocks noChangeShapeType="1"/>
            </p:cNvSpPr>
            <p:nvPr/>
          </p:nvSpPr>
          <p:spPr bwMode="auto">
            <a:xfrm>
              <a:off x="959" y="1997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542" name="Line 126"/>
            <p:cNvSpPr>
              <a:spLocks noChangeShapeType="1"/>
            </p:cNvSpPr>
            <p:nvPr/>
          </p:nvSpPr>
          <p:spPr bwMode="auto">
            <a:xfrm>
              <a:off x="983" y="1997"/>
              <a:ext cx="2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543" name="Line 127"/>
          <p:cNvSpPr>
            <a:spLocks noChangeShapeType="1"/>
          </p:cNvSpPr>
          <p:nvPr/>
        </p:nvSpPr>
        <p:spPr bwMode="auto">
          <a:xfrm flipV="1">
            <a:off x="3886200" y="1981200"/>
            <a:ext cx="2362200" cy="434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0544" name="Text Box 128"/>
          <p:cNvSpPr txBox="1">
            <a:spLocks noChangeArrowheads="1"/>
          </p:cNvSpPr>
          <p:nvPr/>
        </p:nvSpPr>
        <p:spPr bwMode="auto">
          <a:xfrm>
            <a:off x="7696200" y="3810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800" b="1">
                <a:latin typeface="Times New Roman" pitchFamily="18" charset="0"/>
              </a:rPr>
              <a:t>Elevador</a:t>
            </a:r>
            <a:endParaRPr lang="en-US" sz="1800" b="1">
              <a:latin typeface="Times New Roman" pitchFamily="18" charset="0"/>
            </a:endParaRPr>
          </a:p>
        </p:txBody>
      </p:sp>
      <p:pic>
        <p:nvPicPr>
          <p:cNvPr id="60546" name="Picture 130" descr="small2Atribu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4648200"/>
            <a:ext cx="157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47" name="Text Box 131"/>
          <p:cNvSpPr txBox="1">
            <a:spLocks noChangeArrowheads="1"/>
          </p:cNvSpPr>
          <p:nvPr/>
        </p:nvSpPr>
        <p:spPr bwMode="auto">
          <a:xfrm>
            <a:off x="1295400" y="502920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entrada</a:t>
            </a:r>
          </a:p>
        </p:txBody>
      </p:sp>
      <p:sp>
        <p:nvSpPr>
          <p:cNvPr id="60548" name="AutoShape 132"/>
          <p:cNvSpPr>
            <a:spLocks noChangeArrowheads="1"/>
          </p:cNvSpPr>
          <p:nvPr/>
        </p:nvSpPr>
        <p:spPr bwMode="auto">
          <a:xfrm>
            <a:off x="914400" y="3962400"/>
            <a:ext cx="6858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60549" name="Picture 133" descr="CellSpaceLand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813" y="5240338"/>
            <a:ext cx="14890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50" name="AutoShape 134"/>
          <p:cNvSpPr>
            <a:spLocks noChangeArrowheads="1"/>
          </p:cNvSpPr>
          <p:nvPr/>
        </p:nvSpPr>
        <p:spPr bwMode="auto">
          <a:xfrm rot="5400000">
            <a:off x="2884488" y="4495800"/>
            <a:ext cx="762000" cy="609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0551" name="Text Box 135"/>
          <p:cNvSpPr txBox="1">
            <a:spLocks noChangeArrowheads="1"/>
          </p:cNvSpPr>
          <p:nvPr/>
        </p:nvSpPr>
        <p:spPr bwMode="auto">
          <a:xfrm>
            <a:off x="2286000" y="5424488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saída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Modelos </a:t>
            </a:r>
            <a:r>
              <a:rPr lang="en-US" sz="2400" i="1"/>
              <a:t>versus </a:t>
            </a:r>
            <a:r>
              <a:rPr lang="en-US" sz="2400"/>
              <a:t>Conhecimento Científico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verdade sobre a realidade é intangivel.</a:t>
            </a:r>
          </a:p>
          <a:p>
            <a:endParaRPr lang="en-US"/>
          </a:p>
          <a:p>
            <a:r>
              <a:rPr lang="en-US"/>
              <a:t>Tudo que a ciência conhece sobre a realidade é um modelo da realidade.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81000"/>
            <a:ext cx="7672387" cy="862013"/>
          </a:xfrm>
        </p:spPr>
        <p:txBody>
          <a:bodyPr/>
          <a:lstStyle/>
          <a:p>
            <a:r>
              <a:rPr lang="en-US" sz="2400"/>
              <a:t> Comportamento: Funções, Sistemas, Maquinas de Estados, </a:t>
            </a:r>
            <a:r>
              <a:rPr lang="en-US" sz="2400">
                <a:solidFill>
                  <a:srgbClr val="FF0000"/>
                </a:solidFill>
              </a:rPr>
              <a:t>Agentes</a:t>
            </a:r>
            <a:r>
              <a:rPr lang="en-US" sz="2400"/>
              <a:t> e Automatos Celulares</a:t>
            </a: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895350" y="4333875"/>
            <a:ext cx="4286250" cy="1947863"/>
            <a:chOff x="564" y="2730"/>
            <a:chExt cx="2700" cy="1227"/>
          </a:xfrm>
        </p:grpSpPr>
        <p:sp>
          <p:nvSpPr>
            <p:cNvPr id="67667" name="Text Box 83"/>
            <p:cNvSpPr txBox="1">
              <a:spLocks noChangeArrowheads="1"/>
            </p:cNvSpPr>
            <p:nvPr/>
          </p:nvSpPr>
          <p:spPr bwMode="auto">
            <a:xfrm>
              <a:off x="1180" y="275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67668" name="Text Box 84"/>
            <p:cNvSpPr txBox="1">
              <a:spLocks noChangeArrowheads="1"/>
            </p:cNvSpPr>
            <p:nvPr/>
          </p:nvSpPr>
          <p:spPr bwMode="auto">
            <a:xfrm>
              <a:off x="2699" y="3207"/>
              <a:ext cx="1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>
                  <a:latin typeface="Times New Roman" pitchFamily="18" charset="0"/>
                </a:rPr>
                <a:t>t</a:t>
              </a:r>
            </a:p>
          </p:txBody>
        </p:sp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949" y="2822"/>
              <a:ext cx="1598" cy="726"/>
              <a:chOff x="1307" y="996"/>
              <a:chExt cx="3133" cy="1544"/>
            </a:xfrm>
          </p:grpSpPr>
          <p:pic>
            <p:nvPicPr>
              <p:cNvPr id="67670" name="Picture 86" descr="sequential1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4321971">
                <a:off x="788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71" name="Picture 87" descr="sequential2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4321971">
                <a:off x="1314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72" name="Picture 88" descr="sequentia3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4321971">
                <a:off x="1839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73" name="Picture 89" descr="sequentia4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4321971">
                <a:off x="2365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74" name="Picture 90" descr="sequentia5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-4321971">
                <a:off x="2890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675" name="Picture 91" descr="sequentia6"/>
              <p:cNvPicPr preferRelativeResize="0"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4321971">
                <a:off x="3415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7676" name="Line 92"/>
            <p:cNvSpPr>
              <a:spLocks noChangeShapeType="1"/>
            </p:cNvSpPr>
            <p:nvPr/>
          </p:nvSpPr>
          <p:spPr bwMode="auto">
            <a:xfrm flipH="1">
              <a:off x="627" y="3199"/>
              <a:ext cx="555" cy="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7677" name="Line 93"/>
            <p:cNvSpPr>
              <a:spLocks noChangeShapeType="1"/>
            </p:cNvSpPr>
            <p:nvPr/>
          </p:nvSpPr>
          <p:spPr bwMode="auto">
            <a:xfrm flipV="1">
              <a:off x="1182" y="2730"/>
              <a:ext cx="9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7678" name="Line 94"/>
            <p:cNvSpPr>
              <a:spLocks noChangeShapeType="1"/>
            </p:cNvSpPr>
            <p:nvPr/>
          </p:nvSpPr>
          <p:spPr bwMode="auto">
            <a:xfrm flipV="1">
              <a:off x="1182" y="3199"/>
              <a:ext cx="1648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7679" name="Text Box 95"/>
            <p:cNvSpPr txBox="1">
              <a:spLocks noChangeArrowheads="1"/>
            </p:cNvSpPr>
            <p:nvPr/>
          </p:nvSpPr>
          <p:spPr bwMode="auto">
            <a:xfrm>
              <a:off x="564" y="376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>
                  <a:latin typeface="Times New Roman" pitchFamily="18" charset="0"/>
                </a:rPr>
                <a:t>x</a:t>
              </a:r>
            </a:p>
          </p:txBody>
        </p:sp>
        <p:pic>
          <p:nvPicPr>
            <p:cNvPr id="67680" name="Picture 9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2" y="3531"/>
              <a:ext cx="1654" cy="10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67681" name="Text Box 97"/>
            <p:cNvSpPr txBox="1">
              <a:spLocks noChangeArrowheads="1"/>
            </p:cNvSpPr>
            <p:nvPr/>
          </p:nvSpPr>
          <p:spPr bwMode="auto">
            <a:xfrm>
              <a:off x="1720" y="3673"/>
              <a:ext cx="1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 i="1">
                  <a:latin typeface="Times New Roman" pitchFamily="18" charset="0"/>
                </a:rPr>
                <a:t>estado do agente</a:t>
              </a:r>
            </a:p>
          </p:txBody>
        </p:sp>
        <p:sp>
          <p:nvSpPr>
            <p:cNvPr id="67682" name="Text Box 98"/>
            <p:cNvSpPr txBox="1">
              <a:spLocks noChangeArrowheads="1"/>
            </p:cNvSpPr>
            <p:nvPr/>
          </p:nvSpPr>
          <p:spPr bwMode="auto">
            <a:xfrm>
              <a:off x="2447" y="3350"/>
              <a:ext cx="8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 i="1">
                  <a:latin typeface="Times New Roman" pitchFamily="18" charset="0"/>
                </a:rPr>
                <a:t>coberturea</a:t>
              </a:r>
            </a:p>
          </p:txBody>
        </p: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1015" y="3031"/>
              <a:ext cx="1467" cy="372"/>
              <a:chOff x="2601" y="7302"/>
              <a:chExt cx="2855" cy="845"/>
            </a:xfrm>
          </p:grpSpPr>
          <p:sp>
            <p:nvSpPr>
              <p:cNvPr id="67685" name="Freeform 101"/>
              <p:cNvSpPr>
                <a:spLocks/>
              </p:cNvSpPr>
              <p:nvPr/>
            </p:nvSpPr>
            <p:spPr bwMode="auto">
              <a:xfrm>
                <a:off x="5197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86" name="Freeform 102"/>
              <p:cNvSpPr>
                <a:spLocks/>
              </p:cNvSpPr>
              <p:nvPr/>
            </p:nvSpPr>
            <p:spPr bwMode="auto">
              <a:xfrm>
                <a:off x="4672" y="7328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87" name="Freeform 103"/>
              <p:cNvSpPr>
                <a:spLocks/>
              </p:cNvSpPr>
              <p:nvPr/>
            </p:nvSpPr>
            <p:spPr bwMode="auto">
              <a:xfrm>
                <a:off x="2601" y="7302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88" name="Freeform 104"/>
              <p:cNvSpPr>
                <a:spLocks/>
              </p:cNvSpPr>
              <p:nvPr/>
            </p:nvSpPr>
            <p:spPr bwMode="auto">
              <a:xfrm>
                <a:off x="414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89" name="Freeform 105"/>
              <p:cNvSpPr>
                <a:spLocks/>
              </p:cNvSpPr>
              <p:nvPr/>
            </p:nvSpPr>
            <p:spPr bwMode="auto">
              <a:xfrm>
                <a:off x="360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90" name="Freeform 106"/>
              <p:cNvSpPr>
                <a:spLocks/>
              </p:cNvSpPr>
              <p:nvPr/>
            </p:nvSpPr>
            <p:spPr bwMode="auto">
              <a:xfrm>
                <a:off x="306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7705" name="Rectangle 121"/>
          <p:cNvSpPr>
            <a:spLocks noChangeArrowheads="1"/>
          </p:cNvSpPr>
          <p:nvPr/>
        </p:nvSpPr>
        <p:spPr bwMode="auto">
          <a:xfrm>
            <a:off x="4648200" y="1752600"/>
            <a:ext cx="434340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pt-BR" dirty="0"/>
              <a:t>Um agente </a:t>
            </a:r>
            <a:r>
              <a:rPr lang="pt-BR" dirty="0" smtClean="0"/>
              <a:t>está </a:t>
            </a:r>
            <a:r>
              <a:rPr lang="pt-BR" b="1" dirty="0"/>
              <a:t>imerso em ambiente</a:t>
            </a:r>
            <a:r>
              <a:rPr lang="pt-BR" dirty="0"/>
              <a:t>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Um agente é qualquer coisa capaz de </a:t>
            </a:r>
            <a:br>
              <a:rPr lang="pt-PT" dirty="0"/>
            </a:br>
            <a:r>
              <a:rPr lang="pt-PT" b="1" dirty="0"/>
              <a:t>perceber</a:t>
            </a:r>
            <a:r>
              <a:rPr lang="pt-PT" dirty="0"/>
              <a:t> seu ambiente através de </a:t>
            </a:r>
            <a:r>
              <a:rPr lang="pt-PT" b="1" dirty="0"/>
              <a:t>sensores</a:t>
            </a:r>
            <a:r>
              <a:rPr lang="pt-PT" dirty="0"/>
              <a:t> e </a:t>
            </a:r>
            <a:r>
              <a:rPr lang="pt-PT" b="1" dirty="0"/>
              <a:t>agir</a:t>
            </a:r>
            <a:r>
              <a:rPr lang="pt-PT" dirty="0"/>
              <a:t> sobre este ambiente através de </a:t>
            </a:r>
            <a:br>
              <a:rPr lang="pt-PT" dirty="0"/>
            </a:br>
            <a:r>
              <a:rPr lang="pt-PT" b="1" dirty="0"/>
              <a:t>atuadores</a:t>
            </a:r>
            <a:r>
              <a:rPr lang="pt-PT" dirty="0"/>
              <a:t>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Todo agente possui um </a:t>
            </a:r>
            <a:r>
              <a:rPr lang="pt-PT" b="1" dirty="0"/>
              <a:t>objetivo</a:t>
            </a:r>
            <a:r>
              <a:rPr lang="pt-PT" dirty="0"/>
              <a:t>.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Todo agente é</a:t>
            </a:r>
            <a:r>
              <a:rPr lang="pt-PT" b="1" dirty="0"/>
              <a:t> autonomo.</a:t>
            </a:r>
          </a:p>
          <a:p>
            <a:pPr lvl="1"/>
            <a:endParaRPr lang="pt-BR" b="1" dirty="0"/>
          </a:p>
          <a:p>
            <a:pPr lvl="1"/>
            <a:r>
              <a:rPr lang="pt-BR" b="1" dirty="0"/>
              <a:t>Agentes </a:t>
            </a:r>
            <a:r>
              <a:rPr lang="pt-BR" dirty="0"/>
              <a:t>podem se </a:t>
            </a:r>
            <a:r>
              <a:rPr lang="pt-BR" b="1" dirty="0"/>
              <a:t>comunicar</a:t>
            </a:r>
            <a:r>
              <a:rPr lang="pt-BR" dirty="0"/>
              <a:t>.</a:t>
            </a:r>
          </a:p>
          <a:p>
            <a:pPr lvl="1"/>
            <a:endParaRPr lang="pt-BR" b="1" dirty="0"/>
          </a:p>
          <a:p>
            <a:pPr lvl="1"/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função</a:t>
            </a:r>
            <a:r>
              <a:rPr lang="en-US" b="1" dirty="0"/>
              <a:t> é um </a:t>
            </a:r>
            <a:r>
              <a:rPr lang="en-US" b="1" dirty="0" err="1"/>
              <a:t>agente</a:t>
            </a:r>
            <a:r>
              <a:rPr lang="en-US" dirty="0"/>
              <a:t>: </a:t>
            </a:r>
            <a:r>
              <a:rPr lang="en-US" dirty="0" err="1"/>
              <a:t>sensores</a:t>
            </a:r>
            <a:r>
              <a:rPr lang="en-US" dirty="0"/>
              <a:t> (</a:t>
            </a:r>
            <a:r>
              <a:rPr lang="en-US" dirty="0" err="1"/>
              <a:t>parâmetros</a:t>
            </a:r>
            <a:r>
              <a:rPr lang="en-US" dirty="0"/>
              <a:t>),</a:t>
            </a:r>
            <a:r>
              <a:rPr lang="pt-BR" dirty="0"/>
              <a:t> </a:t>
            </a:r>
            <a:r>
              <a:rPr lang="en-US" dirty="0" err="1"/>
              <a:t>atuadores</a:t>
            </a:r>
            <a:r>
              <a:rPr lang="en-US" dirty="0"/>
              <a:t> (</a:t>
            </a:r>
            <a:r>
              <a:rPr lang="en-US" dirty="0" err="1"/>
              <a:t>resultado</a:t>
            </a:r>
            <a:r>
              <a:rPr lang="en-US" dirty="0"/>
              <a:t>), </a:t>
            </a:r>
            <a:r>
              <a:rPr lang="en-US" dirty="0" err="1"/>
              <a:t>ambiente</a:t>
            </a:r>
            <a:r>
              <a:rPr lang="en-US" dirty="0"/>
              <a:t> (</a:t>
            </a:r>
            <a:r>
              <a:rPr lang="en-US" dirty="0" err="1"/>
              <a:t>domínios</a:t>
            </a:r>
            <a:r>
              <a:rPr lang="en-US" dirty="0"/>
              <a:t> dos </a:t>
            </a:r>
            <a:r>
              <a:rPr lang="en-US" dirty="0" err="1"/>
              <a:t>parâmetros</a:t>
            </a:r>
            <a:r>
              <a:rPr lang="en-US" dirty="0"/>
              <a:t>)</a:t>
            </a:r>
            <a:endParaRPr lang="pt-BR" dirty="0"/>
          </a:p>
          <a:p>
            <a:pPr lvl="1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609600" y="1524000"/>
            <a:ext cx="3913188" cy="2520950"/>
            <a:chOff x="79" y="683"/>
            <a:chExt cx="5602" cy="2650"/>
          </a:xfrm>
        </p:grpSpPr>
        <p:pic>
          <p:nvPicPr>
            <p:cNvPr id="67711" name="Picture 127" descr="Environment Mode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9" y="683"/>
              <a:ext cx="5602" cy="2650"/>
            </a:xfrm>
            <a:prstGeom prst="rect">
              <a:avLst/>
            </a:prstGeom>
            <a:noFill/>
          </p:spPr>
        </p:pic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837" y="1359"/>
              <a:ext cx="624" cy="576"/>
              <a:chOff x="2208" y="3216"/>
              <a:chExt cx="624" cy="576"/>
            </a:xfrm>
          </p:grpSpPr>
          <p:sp>
            <p:nvSpPr>
              <p:cNvPr id="67713" name="Oval 129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714" name="Oval 130"/>
              <p:cNvSpPr>
                <a:spLocks noChangeArrowheads="1"/>
              </p:cNvSpPr>
              <p:nvPr/>
            </p:nvSpPr>
            <p:spPr bwMode="auto">
              <a:xfrm>
                <a:off x="2502" y="348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715" name="Line 131"/>
              <p:cNvSpPr>
                <a:spLocks noChangeShapeType="1"/>
              </p:cNvSpPr>
              <p:nvPr/>
            </p:nvSpPr>
            <p:spPr bwMode="auto">
              <a:xfrm flipV="1">
                <a:off x="2523" y="3264"/>
                <a:ext cx="0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716" name="Line 132"/>
              <p:cNvSpPr>
                <a:spLocks noChangeShapeType="1"/>
              </p:cNvSpPr>
              <p:nvPr/>
            </p:nvSpPr>
            <p:spPr bwMode="auto">
              <a:xfrm>
                <a:off x="2538" y="3537"/>
                <a:ext cx="135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7723" name="AutoShape 139"/>
          <p:cNvSpPr>
            <a:spLocks noChangeArrowheads="1"/>
          </p:cNvSpPr>
          <p:nvPr/>
        </p:nvSpPr>
        <p:spPr bwMode="auto">
          <a:xfrm>
            <a:off x="2057400" y="2667000"/>
            <a:ext cx="228600" cy="228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724" name="AutoShape 140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725" name="AutoShape 141"/>
          <p:cNvSpPr>
            <a:spLocks noChangeArrowheads="1"/>
          </p:cNvSpPr>
          <p:nvPr/>
        </p:nvSpPr>
        <p:spPr bwMode="auto">
          <a:xfrm rot="5400000">
            <a:off x="2514600" y="2667000"/>
            <a:ext cx="228600" cy="228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726" name="AutoShape 142"/>
          <p:cNvSpPr>
            <a:spLocks noChangeArrowheads="1"/>
          </p:cNvSpPr>
          <p:nvPr/>
        </p:nvSpPr>
        <p:spPr bwMode="auto">
          <a:xfrm rot="5400000">
            <a:off x="2971800" y="3200400"/>
            <a:ext cx="228600" cy="228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2281238" y="2484438"/>
            <a:ext cx="1179512" cy="912812"/>
            <a:chOff x="4203" y="1529"/>
            <a:chExt cx="626" cy="516"/>
          </a:xfrm>
        </p:grpSpPr>
        <p:sp>
          <p:nvSpPr>
            <p:cNvPr id="67718" name="Oval 134"/>
            <p:cNvSpPr>
              <a:spLocks noChangeArrowheads="1"/>
            </p:cNvSpPr>
            <p:nvPr/>
          </p:nvSpPr>
          <p:spPr bwMode="auto">
            <a:xfrm>
              <a:off x="4416" y="1953"/>
              <a:ext cx="100" cy="9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719" name="Oval 135"/>
            <p:cNvSpPr>
              <a:spLocks noChangeArrowheads="1"/>
            </p:cNvSpPr>
            <p:nvPr/>
          </p:nvSpPr>
          <p:spPr bwMode="auto">
            <a:xfrm>
              <a:off x="4203" y="1606"/>
              <a:ext cx="100" cy="9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" name="Group 136"/>
            <p:cNvGrpSpPr>
              <a:grpSpLocks/>
            </p:cNvGrpSpPr>
            <p:nvPr/>
          </p:nvGrpSpPr>
          <p:grpSpPr bwMode="auto">
            <a:xfrm>
              <a:off x="4253" y="1529"/>
              <a:ext cx="576" cy="470"/>
              <a:chOff x="4253" y="1529"/>
              <a:chExt cx="576" cy="470"/>
            </a:xfrm>
          </p:grpSpPr>
          <p:cxnSp>
            <p:nvCxnSpPr>
              <p:cNvPr id="67721" name="AutoShape 137"/>
              <p:cNvCxnSpPr>
                <a:cxnSpLocks noChangeShapeType="1"/>
                <a:stCxn id="67719" idx="0"/>
                <a:endCxn id="67718" idx="6"/>
              </p:cNvCxnSpPr>
              <p:nvPr/>
            </p:nvCxnSpPr>
            <p:spPr bwMode="auto">
              <a:xfrm rot="5400000" flipV="1">
                <a:off x="4188" y="1671"/>
                <a:ext cx="393" cy="263"/>
              </a:xfrm>
              <a:prstGeom prst="curvedConnector4">
                <a:avLst>
                  <a:gd name="adj1" fmla="val -36644"/>
                  <a:gd name="adj2" fmla="val 154755"/>
                </a:avLst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graphicFrame>
            <p:nvGraphicFramePr>
              <p:cNvPr id="67722" name="Object 138"/>
              <p:cNvGraphicFramePr>
                <a:graphicFrameLocks noChangeAspect="1"/>
              </p:cNvGraphicFramePr>
              <p:nvPr/>
            </p:nvGraphicFramePr>
            <p:xfrm>
              <a:off x="4589" y="1529"/>
              <a:ext cx="240" cy="126"/>
            </p:xfrm>
            <a:graphic>
              <a:graphicData uri="http://schemas.openxmlformats.org/presentationml/2006/ole">
                <p:oleObj spid="_x0000_s283650" name="Bitmap Image" r:id="rId11" imgW="380852" imgH="200159" progId="PBrush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Comportamento: Funções, Sistemas, Maquinas de Estados, Agentes e </a:t>
            </a:r>
            <a:r>
              <a:rPr lang="en-US" sz="2400">
                <a:solidFill>
                  <a:srgbClr val="FF0000"/>
                </a:solidFill>
              </a:rPr>
              <a:t>Automatos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Celulares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09600" y="1752600"/>
            <a:ext cx="4519613" cy="2057400"/>
            <a:chOff x="2631" y="2605"/>
            <a:chExt cx="2847" cy="1296"/>
          </a:xfrm>
        </p:grpSpPr>
        <p:graphicFrame>
          <p:nvGraphicFramePr>
            <p:cNvPr id="68654" name="Object 46"/>
            <p:cNvGraphicFramePr>
              <a:graphicFrameLocks noChangeAspect="1"/>
            </p:cNvGraphicFramePr>
            <p:nvPr/>
          </p:nvGraphicFramePr>
          <p:xfrm>
            <a:off x="2631" y="2605"/>
            <a:ext cx="1818" cy="1296"/>
          </p:xfrm>
          <a:graphic>
            <a:graphicData uri="http://schemas.openxmlformats.org/presentationml/2006/ole">
              <p:oleObj spid="_x0000_s284674" name="Imagem de bitmap" r:id="rId3" imgW="2886478" imgH="2057143" progId="PBrush">
                <p:embed/>
              </p:oleObj>
            </a:graphicData>
          </a:graphic>
        </p:graphicFrame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4488" y="2714"/>
              <a:ext cx="990" cy="960"/>
              <a:chOff x="2224" y="1010"/>
              <a:chExt cx="990" cy="960"/>
            </a:xfrm>
          </p:grpSpPr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 rot="10800000">
                <a:off x="2272" y="1042"/>
                <a:ext cx="166" cy="592"/>
                <a:chOff x="4047" y="1224"/>
                <a:chExt cx="166" cy="592"/>
              </a:xfrm>
            </p:grpSpPr>
            <p:sp>
              <p:nvSpPr>
                <p:cNvPr id="68657" name="Oval 49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58" name="Oval 50"/>
                <p:cNvSpPr>
                  <a:spLocks noChangeArrowheads="1"/>
                </p:cNvSpPr>
                <p:nvPr/>
              </p:nvSpPr>
              <p:spPr bwMode="auto">
                <a:xfrm>
                  <a:off x="4048" y="145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59" name="Oval 51"/>
                <p:cNvSpPr>
                  <a:spLocks noChangeArrowheads="1"/>
                </p:cNvSpPr>
                <p:nvPr/>
              </p:nvSpPr>
              <p:spPr bwMode="auto">
                <a:xfrm>
                  <a:off x="4047" y="1679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68660" name="AutoShape 52"/>
                <p:cNvCxnSpPr>
                  <a:cxnSpLocks noChangeShapeType="1"/>
                  <a:stCxn id="68657" idx="4"/>
                  <a:endCxn id="68658" idx="0"/>
                </p:cNvCxnSpPr>
                <p:nvPr/>
              </p:nvCxnSpPr>
              <p:spPr bwMode="auto">
                <a:xfrm rot="5400000">
                  <a:off x="4086" y="140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61" name="AutoShape 53"/>
                <p:cNvCxnSpPr>
                  <a:cxnSpLocks noChangeShapeType="1"/>
                  <a:stCxn id="68659" idx="2"/>
                  <a:endCxn id="68657" idx="2"/>
                </p:cNvCxnSpPr>
                <p:nvPr/>
              </p:nvCxnSpPr>
              <p:spPr bwMode="auto">
                <a:xfrm rot="10800000" flipH="1">
                  <a:off x="4047" y="129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62" name="AutoShape 54"/>
                <p:cNvCxnSpPr>
                  <a:cxnSpLocks noChangeShapeType="1"/>
                  <a:stCxn id="68659" idx="7"/>
                  <a:endCxn id="68658" idx="5"/>
                </p:cNvCxnSpPr>
                <p:nvPr/>
              </p:nvCxnSpPr>
              <p:spPr bwMode="auto">
                <a:xfrm rot="16200000">
                  <a:off x="4122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63" name="AutoShape 55"/>
                <p:cNvCxnSpPr>
                  <a:cxnSpLocks noChangeShapeType="1"/>
                  <a:stCxn id="68658" idx="3"/>
                  <a:endCxn id="68659" idx="1"/>
                </p:cNvCxnSpPr>
                <p:nvPr/>
              </p:nvCxnSpPr>
              <p:spPr bwMode="auto">
                <a:xfrm rot="5400000">
                  <a:off x="4006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68664" name="Line 56"/>
              <p:cNvSpPr>
                <a:spLocks noChangeShapeType="1"/>
              </p:cNvSpPr>
              <p:nvPr/>
            </p:nvSpPr>
            <p:spPr bwMode="auto">
              <a:xfrm>
                <a:off x="2352" y="1340"/>
                <a:ext cx="350" cy="16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 rot="10800000">
                <a:off x="2968" y="1010"/>
                <a:ext cx="166" cy="592"/>
                <a:chOff x="4047" y="1224"/>
                <a:chExt cx="166" cy="592"/>
              </a:xfrm>
            </p:grpSpPr>
            <p:sp>
              <p:nvSpPr>
                <p:cNvPr id="68666" name="Oval 58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67" name="Oval 59"/>
                <p:cNvSpPr>
                  <a:spLocks noChangeArrowheads="1"/>
                </p:cNvSpPr>
                <p:nvPr/>
              </p:nvSpPr>
              <p:spPr bwMode="auto">
                <a:xfrm>
                  <a:off x="4048" y="145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68" name="Oval 60"/>
                <p:cNvSpPr>
                  <a:spLocks noChangeArrowheads="1"/>
                </p:cNvSpPr>
                <p:nvPr/>
              </p:nvSpPr>
              <p:spPr bwMode="auto">
                <a:xfrm>
                  <a:off x="4047" y="1679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68669" name="AutoShape 61"/>
                <p:cNvCxnSpPr>
                  <a:cxnSpLocks noChangeShapeType="1"/>
                  <a:stCxn id="68666" idx="4"/>
                  <a:endCxn id="68667" idx="0"/>
                </p:cNvCxnSpPr>
                <p:nvPr/>
              </p:nvCxnSpPr>
              <p:spPr bwMode="auto">
                <a:xfrm rot="5400000">
                  <a:off x="4086" y="140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70" name="AutoShape 62"/>
                <p:cNvCxnSpPr>
                  <a:cxnSpLocks noChangeShapeType="1"/>
                  <a:stCxn id="68668" idx="2"/>
                  <a:endCxn id="68666" idx="2"/>
                </p:cNvCxnSpPr>
                <p:nvPr/>
              </p:nvCxnSpPr>
              <p:spPr bwMode="auto">
                <a:xfrm rot="10800000" flipH="1">
                  <a:off x="4047" y="129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71" name="AutoShape 63"/>
                <p:cNvCxnSpPr>
                  <a:cxnSpLocks noChangeShapeType="1"/>
                  <a:stCxn id="68668" idx="7"/>
                  <a:endCxn id="68667" idx="5"/>
                </p:cNvCxnSpPr>
                <p:nvPr/>
              </p:nvCxnSpPr>
              <p:spPr bwMode="auto">
                <a:xfrm rot="16200000">
                  <a:off x="4122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72" name="AutoShape 64"/>
                <p:cNvCxnSpPr>
                  <a:cxnSpLocks noChangeShapeType="1"/>
                  <a:stCxn id="68667" idx="3"/>
                  <a:endCxn id="68668" idx="1"/>
                </p:cNvCxnSpPr>
                <p:nvPr/>
              </p:nvCxnSpPr>
              <p:spPr bwMode="auto">
                <a:xfrm rot="5400000">
                  <a:off x="4006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68673" name="Line 65"/>
              <p:cNvSpPr>
                <a:spLocks noChangeShapeType="1"/>
              </p:cNvSpPr>
              <p:nvPr/>
            </p:nvSpPr>
            <p:spPr bwMode="auto">
              <a:xfrm flipH="1">
                <a:off x="2694" y="1323"/>
                <a:ext cx="365" cy="187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" name="Group 66"/>
              <p:cNvGrpSpPr>
                <a:grpSpLocks/>
              </p:cNvGrpSpPr>
              <p:nvPr/>
            </p:nvGrpSpPr>
            <p:grpSpPr bwMode="auto">
              <a:xfrm rot="10800000">
                <a:off x="2616" y="1202"/>
                <a:ext cx="166" cy="592"/>
                <a:chOff x="4047" y="1224"/>
                <a:chExt cx="166" cy="592"/>
              </a:xfrm>
            </p:grpSpPr>
            <p:sp>
              <p:nvSpPr>
                <p:cNvPr id="68675" name="Oval 67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76" name="Oval 68"/>
                <p:cNvSpPr>
                  <a:spLocks noChangeArrowheads="1"/>
                </p:cNvSpPr>
                <p:nvPr/>
              </p:nvSpPr>
              <p:spPr bwMode="auto">
                <a:xfrm>
                  <a:off x="4048" y="145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77" name="Oval 69"/>
                <p:cNvSpPr>
                  <a:spLocks noChangeArrowheads="1"/>
                </p:cNvSpPr>
                <p:nvPr/>
              </p:nvSpPr>
              <p:spPr bwMode="auto">
                <a:xfrm>
                  <a:off x="4047" y="1679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68678" name="AutoShape 70"/>
                <p:cNvCxnSpPr>
                  <a:cxnSpLocks noChangeShapeType="1"/>
                  <a:stCxn id="68675" idx="4"/>
                  <a:endCxn id="68676" idx="0"/>
                </p:cNvCxnSpPr>
                <p:nvPr/>
              </p:nvCxnSpPr>
              <p:spPr bwMode="auto">
                <a:xfrm rot="5400000">
                  <a:off x="4086" y="140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79" name="AutoShape 71"/>
                <p:cNvCxnSpPr>
                  <a:cxnSpLocks noChangeShapeType="1"/>
                  <a:stCxn id="68677" idx="2"/>
                  <a:endCxn id="68675" idx="2"/>
                </p:cNvCxnSpPr>
                <p:nvPr/>
              </p:nvCxnSpPr>
              <p:spPr bwMode="auto">
                <a:xfrm rot="10800000" flipH="1">
                  <a:off x="4047" y="129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80" name="AutoShape 72"/>
                <p:cNvCxnSpPr>
                  <a:cxnSpLocks noChangeShapeType="1"/>
                  <a:stCxn id="68677" idx="7"/>
                  <a:endCxn id="68676" idx="5"/>
                </p:cNvCxnSpPr>
                <p:nvPr/>
              </p:nvCxnSpPr>
              <p:spPr bwMode="auto">
                <a:xfrm rot="16200000">
                  <a:off x="4122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81" name="AutoShape 73"/>
                <p:cNvCxnSpPr>
                  <a:cxnSpLocks noChangeShapeType="1"/>
                  <a:stCxn id="68676" idx="3"/>
                  <a:endCxn id="68677" idx="1"/>
                </p:cNvCxnSpPr>
                <p:nvPr/>
              </p:nvCxnSpPr>
              <p:spPr bwMode="auto">
                <a:xfrm rot="5400000">
                  <a:off x="4006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68682" name="Line 74"/>
              <p:cNvSpPr>
                <a:spLocks noChangeShapeType="1"/>
              </p:cNvSpPr>
              <p:nvPr/>
            </p:nvSpPr>
            <p:spPr bwMode="auto">
              <a:xfrm flipV="1">
                <a:off x="2326" y="1492"/>
                <a:ext cx="381" cy="194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" name="Group 75"/>
              <p:cNvGrpSpPr>
                <a:grpSpLocks/>
              </p:cNvGrpSpPr>
              <p:nvPr/>
            </p:nvGrpSpPr>
            <p:grpSpPr bwMode="auto">
              <a:xfrm rot="10800000">
                <a:off x="2224" y="1378"/>
                <a:ext cx="166" cy="592"/>
                <a:chOff x="4047" y="1224"/>
                <a:chExt cx="166" cy="592"/>
              </a:xfrm>
            </p:grpSpPr>
            <p:sp>
              <p:nvSpPr>
                <p:cNvPr id="68684" name="Oval 76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85" name="Oval 77"/>
                <p:cNvSpPr>
                  <a:spLocks noChangeArrowheads="1"/>
                </p:cNvSpPr>
                <p:nvPr/>
              </p:nvSpPr>
              <p:spPr bwMode="auto">
                <a:xfrm>
                  <a:off x="4048" y="145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86" name="Oval 78"/>
                <p:cNvSpPr>
                  <a:spLocks noChangeArrowheads="1"/>
                </p:cNvSpPr>
                <p:nvPr/>
              </p:nvSpPr>
              <p:spPr bwMode="auto">
                <a:xfrm>
                  <a:off x="4047" y="1679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68687" name="AutoShape 79"/>
                <p:cNvCxnSpPr>
                  <a:cxnSpLocks noChangeShapeType="1"/>
                  <a:stCxn id="68684" idx="4"/>
                  <a:endCxn id="68685" idx="0"/>
                </p:cNvCxnSpPr>
                <p:nvPr/>
              </p:nvCxnSpPr>
              <p:spPr bwMode="auto">
                <a:xfrm rot="5400000">
                  <a:off x="4086" y="140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88" name="AutoShape 80"/>
                <p:cNvCxnSpPr>
                  <a:cxnSpLocks noChangeShapeType="1"/>
                  <a:stCxn id="68686" idx="2"/>
                  <a:endCxn id="68684" idx="2"/>
                </p:cNvCxnSpPr>
                <p:nvPr/>
              </p:nvCxnSpPr>
              <p:spPr bwMode="auto">
                <a:xfrm rot="10800000" flipH="1">
                  <a:off x="4047" y="129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89" name="AutoShape 81"/>
                <p:cNvCxnSpPr>
                  <a:cxnSpLocks noChangeShapeType="1"/>
                  <a:stCxn id="68686" idx="7"/>
                  <a:endCxn id="68685" idx="5"/>
                </p:cNvCxnSpPr>
                <p:nvPr/>
              </p:nvCxnSpPr>
              <p:spPr bwMode="auto">
                <a:xfrm rot="16200000">
                  <a:off x="4122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90" name="AutoShape 82"/>
                <p:cNvCxnSpPr>
                  <a:cxnSpLocks noChangeShapeType="1"/>
                  <a:stCxn id="68685" idx="3"/>
                  <a:endCxn id="68686" idx="1"/>
                </p:cNvCxnSpPr>
                <p:nvPr/>
              </p:nvCxnSpPr>
              <p:spPr bwMode="auto">
                <a:xfrm rot="5400000">
                  <a:off x="4006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  <p:sp>
            <p:nvSpPr>
              <p:cNvPr id="68691" name="Line 83"/>
              <p:cNvSpPr>
                <a:spLocks noChangeShapeType="1"/>
              </p:cNvSpPr>
              <p:nvPr/>
            </p:nvSpPr>
            <p:spPr bwMode="auto">
              <a:xfrm flipH="1" flipV="1">
                <a:off x="2709" y="1493"/>
                <a:ext cx="388" cy="145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 rot="10800000">
                <a:off x="3048" y="1338"/>
                <a:ext cx="166" cy="592"/>
                <a:chOff x="4047" y="1224"/>
                <a:chExt cx="166" cy="592"/>
              </a:xfrm>
            </p:grpSpPr>
            <p:sp>
              <p:nvSpPr>
                <p:cNvPr id="68693" name="Oval 85"/>
                <p:cNvSpPr>
                  <a:spLocks noChangeArrowheads="1"/>
                </p:cNvSpPr>
                <p:nvPr/>
              </p:nvSpPr>
              <p:spPr bwMode="auto">
                <a:xfrm>
                  <a:off x="4049" y="1224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94" name="Oval 86"/>
                <p:cNvSpPr>
                  <a:spLocks noChangeArrowheads="1"/>
                </p:cNvSpPr>
                <p:nvPr/>
              </p:nvSpPr>
              <p:spPr bwMode="auto">
                <a:xfrm>
                  <a:off x="4048" y="145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695" name="Oval 87"/>
                <p:cNvSpPr>
                  <a:spLocks noChangeArrowheads="1"/>
                </p:cNvSpPr>
                <p:nvPr/>
              </p:nvSpPr>
              <p:spPr bwMode="auto">
                <a:xfrm>
                  <a:off x="4047" y="1679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68696" name="AutoShape 88"/>
                <p:cNvCxnSpPr>
                  <a:cxnSpLocks noChangeShapeType="1"/>
                  <a:stCxn id="68693" idx="4"/>
                  <a:endCxn id="68694" idx="0"/>
                </p:cNvCxnSpPr>
                <p:nvPr/>
              </p:nvCxnSpPr>
              <p:spPr bwMode="auto">
                <a:xfrm rot="5400000">
                  <a:off x="4086" y="140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97" name="AutoShape 89"/>
                <p:cNvCxnSpPr>
                  <a:cxnSpLocks noChangeShapeType="1"/>
                  <a:stCxn id="68695" idx="2"/>
                  <a:endCxn id="68693" idx="2"/>
                </p:cNvCxnSpPr>
                <p:nvPr/>
              </p:nvCxnSpPr>
              <p:spPr bwMode="auto">
                <a:xfrm rot="10800000" flipH="1">
                  <a:off x="4047" y="129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98" name="AutoShape 90"/>
                <p:cNvCxnSpPr>
                  <a:cxnSpLocks noChangeShapeType="1"/>
                  <a:stCxn id="68695" idx="7"/>
                  <a:endCxn id="68694" idx="5"/>
                </p:cNvCxnSpPr>
                <p:nvPr/>
              </p:nvCxnSpPr>
              <p:spPr bwMode="auto">
                <a:xfrm rot="16200000">
                  <a:off x="4122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8699" name="AutoShape 91"/>
                <p:cNvCxnSpPr>
                  <a:cxnSpLocks noChangeShapeType="1"/>
                  <a:stCxn id="68694" idx="3"/>
                  <a:endCxn id="68695" idx="1"/>
                </p:cNvCxnSpPr>
                <p:nvPr/>
              </p:nvCxnSpPr>
              <p:spPr bwMode="auto">
                <a:xfrm rot="5400000">
                  <a:off x="4006" y="163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</p:grpSp>
        </p:grp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685800" y="4343400"/>
            <a:ext cx="4232275" cy="2133600"/>
            <a:chOff x="624" y="2640"/>
            <a:chExt cx="2666" cy="1344"/>
          </a:xfrm>
        </p:grpSpPr>
        <p:pic>
          <p:nvPicPr>
            <p:cNvPr id="68700" name="Picture 92" descr="spatialParallel processTIM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640"/>
              <a:ext cx="2339" cy="13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68701" name="Text Box 93"/>
            <p:cNvSpPr txBox="1">
              <a:spLocks noChangeArrowheads="1"/>
            </p:cNvSpPr>
            <p:nvPr/>
          </p:nvSpPr>
          <p:spPr bwMode="auto">
            <a:xfrm>
              <a:off x="1662" y="3734"/>
              <a:ext cx="13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 i="1">
                  <a:latin typeface="Times New Roman" pitchFamily="18" charset="0"/>
                </a:rPr>
                <a:t>estado do autômato</a:t>
              </a:r>
            </a:p>
          </p:txBody>
        </p:sp>
        <p:sp>
          <p:nvSpPr>
            <p:cNvPr id="68702" name="Text Box 94"/>
            <p:cNvSpPr txBox="1">
              <a:spLocks noChangeArrowheads="1"/>
            </p:cNvSpPr>
            <p:nvPr/>
          </p:nvSpPr>
          <p:spPr bwMode="auto">
            <a:xfrm>
              <a:off x="2544" y="3168"/>
              <a:ext cx="7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2000" i="1">
                  <a:latin typeface="Times New Roman" pitchFamily="18" charset="0"/>
                </a:rPr>
                <a:t>cobertura</a:t>
              </a:r>
            </a:p>
          </p:txBody>
        </p:sp>
      </p:grp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5562600" y="1377950"/>
            <a:ext cx="3200400" cy="243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pt-BR" sz="1400" b="1"/>
              <a:t>Autômatos Celulares</a:t>
            </a:r>
          </a:p>
          <a:p>
            <a:pPr lvl="2"/>
            <a:r>
              <a:rPr lang="pt-BR" sz="1400"/>
              <a:t>  - Grade de Células</a:t>
            </a:r>
          </a:p>
          <a:p>
            <a:pPr lvl="2"/>
            <a:r>
              <a:rPr lang="pt-BR" sz="1400"/>
              <a:t>  - Autômato Finitos</a:t>
            </a:r>
          </a:p>
          <a:p>
            <a:pPr lvl="2"/>
            <a:r>
              <a:rPr lang="pt-BR" sz="1400"/>
              <a:t>  - Vizinhança</a:t>
            </a:r>
          </a:p>
          <a:p>
            <a:pPr lvl="2"/>
            <a:r>
              <a:rPr lang="pt-BR" sz="1400"/>
              <a:t>  - Fluxo de informação entre autômatos vizinhos</a:t>
            </a:r>
          </a:p>
          <a:p>
            <a:pPr lvl="2"/>
            <a:endParaRPr lang="pt-BR" sz="1400"/>
          </a:p>
          <a:p>
            <a:pPr lvl="2"/>
            <a:r>
              <a:rPr lang="pt-BR" sz="1400" b="1"/>
              <a:t>O espaço é homogêneo</a:t>
            </a:r>
            <a:r>
              <a:rPr lang="pt-BR" sz="1400"/>
              <a:t>:</a:t>
            </a:r>
          </a:p>
          <a:p>
            <a:pPr lvl="2"/>
            <a:r>
              <a:rPr lang="pt-BR" sz="1400"/>
              <a:t>Estrutura e Função.</a:t>
            </a:r>
          </a:p>
          <a:p>
            <a:pPr lvl="2"/>
            <a:endParaRPr lang="pt-BR" sz="1400"/>
          </a:p>
          <a:p>
            <a:pPr lvl="2"/>
            <a:r>
              <a:rPr lang="pt-BR" sz="1400" b="1"/>
              <a:t>O espaço é isotrópico</a:t>
            </a:r>
            <a:r>
              <a:rPr lang="pt-BR" sz="1400"/>
              <a:t>.</a:t>
            </a:r>
          </a:p>
        </p:txBody>
      </p:sp>
      <p:pic>
        <p:nvPicPr>
          <p:cNvPr id="68705" name="Picture 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191000"/>
            <a:ext cx="4038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Modelando Trajetórias das Mudanças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noFill/>
          <a:ln/>
        </p:spPr>
        <p:txBody>
          <a:bodyPr lIns="90000" tIns="46800" rIns="90000" bIns="46800"/>
          <a:lstStyle/>
          <a:p>
            <a:r>
              <a:rPr lang="en-GB" b="1"/>
              <a:t>Iteradores Espaciais</a:t>
            </a:r>
            <a:r>
              <a:rPr lang="en-GB"/>
              <a:t>: são funções definidas pelo modelador que mapeiam indices (atributos) dos objetos geográficos em referências a eles</a:t>
            </a:r>
            <a:r>
              <a:rPr lang="en-US"/>
              <a:t>.</a:t>
            </a:r>
            <a:endParaRPr lang="pt-BR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7643813" cy="2286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605338"/>
            <a:ext cx="6762750" cy="209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Colocando Juntos: Escalas (tempos, espaços e comportamentos)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Espaço não é homogêneo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1143000"/>
            <a:ext cx="7011987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Automatos Celulares Aninhados em TerraME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447800"/>
            <a:ext cx="6248400" cy="2341563"/>
            <a:chOff x="286" y="1460"/>
            <a:chExt cx="5371" cy="2421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3748" y="1935"/>
              <a:ext cx="130" cy="537"/>
              <a:chOff x="4067" y="1271"/>
              <a:chExt cx="166" cy="592"/>
            </a:xfrm>
          </p:grpSpPr>
          <p:sp>
            <p:nvSpPr>
              <p:cNvPr id="70662" name="Oval 6"/>
              <p:cNvSpPr>
                <a:spLocks noChangeAspect="1" noChangeArrowheads="1"/>
              </p:cNvSpPr>
              <p:nvPr/>
            </p:nvSpPr>
            <p:spPr bwMode="auto">
              <a:xfrm>
                <a:off x="4069" y="1271"/>
                <a:ext cx="164" cy="13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63" name="Oval 7"/>
              <p:cNvSpPr>
                <a:spLocks noChangeAspect="1" noChangeArrowheads="1"/>
              </p:cNvSpPr>
              <p:nvPr/>
            </p:nvSpPr>
            <p:spPr bwMode="auto">
              <a:xfrm>
                <a:off x="4068" y="1498"/>
                <a:ext cx="164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64" name="Oval 8"/>
              <p:cNvSpPr>
                <a:spLocks noChangeAspect="1" noChangeArrowheads="1"/>
              </p:cNvSpPr>
              <p:nvPr/>
            </p:nvSpPr>
            <p:spPr bwMode="auto">
              <a:xfrm>
                <a:off x="4067" y="1726"/>
                <a:ext cx="164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70665" name="AutoShape 9"/>
              <p:cNvCxnSpPr>
                <a:cxnSpLocks noChangeAspect="1" noChangeShapeType="1"/>
                <a:stCxn id="70663" idx="4"/>
                <a:endCxn id="70664" idx="0"/>
              </p:cNvCxnSpPr>
              <p:nvPr/>
            </p:nvCxnSpPr>
            <p:spPr bwMode="auto">
              <a:xfrm rot="5400000">
                <a:off x="4104" y="1680"/>
                <a:ext cx="91" cy="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66" name="AutoShape 10"/>
              <p:cNvCxnSpPr>
                <a:cxnSpLocks noChangeAspect="1" noChangeShapeType="1"/>
                <a:stCxn id="70664" idx="2"/>
                <a:endCxn id="70662" idx="2"/>
              </p:cNvCxnSpPr>
              <p:nvPr/>
            </p:nvCxnSpPr>
            <p:spPr bwMode="auto">
              <a:xfrm rot="10800000" flipH="1">
                <a:off x="4067" y="1340"/>
                <a:ext cx="2" cy="455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67" name="AutoShape 11"/>
              <p:cNvCxnSpPr>
                <a:cxnSpLocks noChangeAspect="1" noChangeShapeType="1"/>
                <a:stCxn id="70663" idx="7"/>
                <a:endCxn id="70662" idx="5"/>
              </p:cNvCxnSpPr>
              <p:nvPr/>
            </p:nvCxnSpPr>
            <p:spPr bwMode="auto">
              <a:xfrm rot="16200000">
                <a:off x="4144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68" name="AutoShape 12"/>
              <p:cNvCxnSpPr>
                <a:cxnSpLocks noChangeAspect="1" noChangeShapeType="1"/>
                <a:stCxn id="70662" idx="3"/>
                <a:endCxn id="70663" idx="1"/>
              </p:cNvCxnSpPr>
              <p:nvPr/>
            </p:nvCxnSpPr>
            <p:spPr bwMode="auto">
              <a:xfrm rot="5400000">
                <a:off x="4028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3767" y="2358"/>
              <a:ext cx="131" cy="537"/>
              <a:chOff x="4067" y="1271"/>
              <a:chExt cx="166" cy="592"/>
            </a:xfrm>
          </p:grpSpPr>
          <p:sp>
            <p:nvSpPr>
              <p:cNvPr id="70670" name="Oval 14"/>
              <p:cNvSpPr>
                <a:spLocks noChangeAspect="1" noChangeArrowheads="1"/>
              </p:cNvSpPr>
              <p:nvPr/>
            </p:nvSpPr>
            <p:spPr bwMode="auto">
              <a:xfrm>
                <a:off x="4069" y="1271"/>
                <a:ext cx="164" cy="13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71" name="Oval 15"/>
              <p:cNvSpPr>
                <a:spLocks noChangeAspect="1" noChangeArrowheads="1"/>
              </p:cNvSpPr>
              <p:nvPr/>
            </p:nvSpPr>
            <p:spPr bwMode="auto">
              <a:xfrm>
                <a:off x="4068" y="1498"/>
                <a:ext cx="164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72" name="Oval 16"/>
              <p:cNvSpPr>
                <a:spLocks noChangeAspect="1" noChangeArrowheads="1"/>
              </p:cNvSpPr>
              <p:nvPr/>
            </p:nvSpPr>
            <p:spPr bwMode="auto">
              <a:xfrm>
                <a:off x="4067" y="1726"/>
                <a:ext cx="164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70673" name="AutoShape 17"/>
              <p:cNvCxnSpPr>
                <a:cxnSpLocks noChangeAspect="1" noChangeShapeType="1"/>
                <a:stCxn id="70671" idx="4"/>
                <a:endCxn id="70672" idx="0"/>
              </p:cNvCxnSpPr>
              <p:nvPr/>
            </p:nvCxnSpPr>
            <p:spPr bwMode="auto">
              <a:xfrm rot="5400000">
                <a:off x="4104" y="1680"/>
                <a:ext cx="91" cy="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74" name="AutoShape 18"/>
              <p:cNvCxnSpPr>
                <a:cxnSpLocks noChangeAspect="1" noChangeShapeType="1"/>
                <a:stCxn id="70672" idx="2"/>
                <a:endCxn id="70670" idx="2"/>
              </p:cNvCxnSpPr>
              <p:nvPr/>
            </p:nvCxnSpPr>
            <p:spPr bwMode="auto">
              <a:xfrm rot="10800000" flipH="1">
                <a:off x="4067" y="1340"/>
                <a:ext cx="2" cy="455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75" name="AutoShape 19"/>
              <p:cNvCxnSpPr>
                <a:cxnSpLocks noChangeAspect="1" noChangeShapeType="1"/>
                <a:stCxn id="70671" idx="7"/>
                <a:endCxn id="70670" idx="5"/>
              </p:cNvCxnSpPr>
              <p:nvPr/>
            </p:nvCxnSpPr>
            <p:spPr bwMode="auto">
              <a:xfrm rot="16200000">
                <a:off x="4144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76" name="AutoShape 20"/>
              <p:cNvCxnSpPr>
                <a:cxnSpLocks noChangeAspect="1" noChangeShapeType="1"/>
                <a:stCxn id="70670" idx="3"/>
                <a:endCxn id="70671" idx="1"/>
              </p:cNvCxnSpPr>
              <p:nvPr/>
            </p:nvCxnSpPr>
            <p:spPr bwMode="auto">
              <a:xfrm rot="5400000">
                <a:off x="4028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21"/>
            <p:cNvGrpSpPr>
              <a:grpSpLocks noChangeAspect="1"/>
            </p:cNvGrpSpPr>
            <p:nvPr/>
          </p:nvGrpSpPr>
          <p:grpSpPr bwMode="auto">
            <a:xfrm>
              <a:off x="4366" y="2145"/>
              <a:ext cx="131" cy="537"/>
              <a:chOff x="4067" y="1271"/>
              <a:chExt cx="166" cy="592"/>
            </a:xfrm>
          </p:grpSpPr>
          <p:sp>
            <p:nvSpPr>
              <p:cNvPr id="70678" name="Oval 22"/>
              <p:cNvSpPr>
                <a:spLocks noChangeAspect="1" noChangeArrowheads="1"/>
              </p:cNvSpPr>
              <p:nvPr/>
            </p:nvSpPr>
            <p:spPr bwMode="auto">
              <a:xfrm>
                <a:off x="4069" y="1271"/>
                <a:ext cx="164" cy="13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79" name="Oval 23"/>
              <p:cNvSpPr>
                <a:spLocks noChangeAspect="1" noChangeArrowheads="1"/>
              </p:cNvSpPr>
              <p:nvPr/>
            </p:nvSpPr>
            <p:spPr bwMode="auto">
              <a:xfrm>
                <a:off x="4068" y="1498"/>
                <a:ext cx="164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80" name="Oval 24"/>
              <p:cNvSpPr>
                <a:spLocks noChangeAspect="1" noChangeArrowheads="1"/>
              </p:cNvSpPr>
              <p:nvPr/>
            </p:nvSpPr>
            <p:spPr bwMode="auto">
              <a:xfrm>
                <a:off x="4067" y="1726"/>
                <a:ext cx="164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70681" name="AutoShape 25"/>
              <p:cNvCxnSpPr>
                <a:cxnSpLocks noChangeAspect="1" noChangeShapeType="1"/>
                <a:stCxn id="70679" idx="4"/>
                <a:endCxn id="70680" idx="0"/>
              </p:cNvCxnSpPr>
              <p:nvPr/>
            </p:nvCxnSpPr>
            <p:spPr bwMode="auto">
              <a:xfrm rot="5400000">
                <a:off x="4104" y="1680"/>
                <a:ext cx="91" cy="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82" name="AutoShape 26"/>
              <p:cNvCxnSpPr>
                <a:cxnSpLocks noChangeAspect="1" noChangeShapeType="1"/>
                <a:stCxn id="70680" idx="2"/>
                <a:endCxn id="70678" idx="2"/>
              </p:cNvCxnSpPr>
              <p:nvPr/>
            </p:nvCxnSpPr>
            <p:spPr bwMode="auto">
              <a:xfrm rot="10800000" flipH="1">
                <a:off x="4067" y="1340"/>
                <a:ext cx="2" cy="455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83" name="AutoShape 27"/>
              <p:cNvCxnSpPr>
                <a:cxnSpLocks noChangeAspect="1" noChangeShapeType="1"/>
                <a:stCxn id="70679" idx="7"/>
                <a:endCxn id="70678" idx="5"/>
              </p:cNvCxnSpPr>
              <p:nvPr/>
            </p:nvCxnSpPr>
            <p:spPr bwMode="auto">
              <a:xfrm rot="16200000">
                <a:off x="4144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84" name="AutoShape 28"/>
              <p:cNvCxnSpPr>
                <a:cxnSpLocks noChangeAspect="1" noChangeShapeType="1"/>
                <a:stCxn id="70678" idx="3"/>
                <a:endCxn id="70679" idx="1"/>
              </p:cNvCxnSpPr>
              <p:nvPr/>
            </p:nvCxnSpPr>
            <p:spPr bwMode="auto">
              <a:xfrm rot="5400000">
                <a:off x="4028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6" name="Group 29"/>
            <p:cNvGrpSpPr>
              <a:grpSpLocks noChangeAspect="1"/>
            </p:cNvGrpSpPr>
            <p:nvPr/>
          </p:nvGrpSpPr>
          <p:grpSpPr bwMode="auto">
            <a:xfrm>
              <a:off x="3792" y="2765"/>
              <a:ext cx="130" cy="537"/>
              <a:chOff x="4067" y="1271"/>
              <a:chExt cx="166" cy="592"/>
            </a:xfrm>
          </p:grpSpPr>
          <p:sp>
            <p:nvSpPr>
              <p:cNvPr id="70686" name="Oval 30"/>
              <p:cNvSpPr>
                <a:spLocks noChangeAspect="1" noChangeArrowheads="1"/>
              </p:cNvSpPr>
              <p:nvPr/>
            </p:nvSpPr>
            <p:spPr bwMode="auto">
              <a:xfrm>
                <a:off x="4069" y="1271"/>
                <a:ext cx="164" cy="13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87" name="Oval 31"/>
              <p:cNvSpPr>
                <a:spLocks noChangeAspect="1" noChangeArrowheads="1"/>
              </p:cNvSpPr>
              <p:nvPr/>
            </p:nvSpPr>
            <p:spPr bwMode="auto">
              <a:xfrm>
                <a:off x="4068" y="1498"/>
                <a:ext cx="164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88" name="Oval 32"/>
              <p:cNvSpPr>
                <a:spLocks noChangeAspect="1" noChangeArrowheads="1"/>
              </p:cNvSpPr>
              <p:nvPr/>
            </p:nvSpPr>
            <p:spPr bwMode="auto">
              <a:xfrm>
                <a:off x="4067" y="1726"/>
                <a:ext cx="164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70689" name="AutoShape 33"/>
              <p:cNvCxnSpPr>
                <a:cxnSpLocks noChangeAspect="1" noChangeShapeType="1"/>
                <a:stCxn id="70687" idx="4"/>
                <a:endCxn id="70688" idx="0"/>
              </p:cNvCxnSpPr>
              <p:nvPr/>
            </p:nvCxnSpPr>
            <p:spPr bwMode="auto">
              <a:xfrm rot="5400000">
                <a:off x="4104" y="1680"/>
                <a:ext cx="91" cy="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90" name="AutoShape 34"/>
              <p:cNvCxnSpPr>
                <a:cxnSpLocks noChangeAspect="1" noChangeShapeType="1"/>
                <a:stCxn id="70688" idx="2"/>
                <a:endCxn id="70686" idx="2"/>
              </p:cNvCxnSpPr>
              <p:nvPr/>
            </p:nvCxnSpPr>
            <p:spPr bwMode="auto">
              <a:xfrm rot="10800000" flipH="1">
                <a:off x="4067" y="1340"/>
                <a:ext cx="2" cy="455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91" name="AutoShape 35"/>
              <p:cNvCxnSpPr>
                <a:cxnSpLocks noChangeAspect="1" noChangeShapeType="1"/>
                <a:stCxn id="70687" idx="7"/>
                <a:endCxn id="70686" idx="5"/>
              </p:cNvCxnSpPr>
              <p:nvPr/>
            </p:nvCxnSpPr>
            <p:spPr bwMode="auto">
              <a:xfrm rot="16200000">
                <a:off x="4144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92" name="AutoShape 36"/>
              <p:cNvCxnSpPr>
                <a:cxnSpLocks noChangeAspect="1" noChangeShapeType="1"/>
                <a:stCxn id="70686" idx="3"/>
                <a:endCxn id="70687" idx="1"/>
              </p:cNvCxnSpPr>
              <p:nvPr/>
            </p:nvCxnSpPr>
            <p:spPr bwMode="auto">
              <a:xfrm rot="5400000">
                <a:off x="4028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7" name="Group 37"/>
            <p:cNvGrpSpPr>
              <a:grpSpLocks noChangeAspect="1"/>
            </p:cNvGrpSpPr>
            <p:nvPr/>
          </p:nvGrpSpPr>
          <p:grpSpPr bwMode="auto">
            <a:xfrm>
              <a:off x="4386" y="2573"/>
              <a:ext cx="131" cy="537"/>
              <a:chOff x="4067" y="1271"/>
              <a:chExt cx="166" cy="592"/>
            </a:xfrm>
          </p:grpSpPr>
          <p:sp>
            <p:nvSpPr>
              <p:cNvPr id="70694" name="Oval 38"/>
              <p:cNvSpPr>
                <a:spLocks noChangeAspect="1" noChangeArrowheads="1"/>
              </p:cNvSpPr>
              <p:nvPr/>
            </p:nvSpPr>
            <p:spPr bwMode="auto">
              <a:xfrm>
                <a:off x="4069" y="1271"/>
                <a:ext cx="164" cy="13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95" name="Oval 39"/>
              <p:cNvSpPr>
                <a:spLocks noChangeAspect="1" noChangeArrowheads="1"/>
              </p:cNvSpPr>
              <p:nvPr/>
            </p:nvSpPr>
            <p:spPr bwMode="auto">
              <a:xfrm>
                <a:off x="4068" y="1498"/>
                <a:ext cx="164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96" name="Oval 40"/>
              <p:cNvSpPr>
                <a:spLocks noChangeAspect="1" noChangeArrowheads="1"/>
              </p:cNvSpPr>
              <p:nvPr/>
            </p:nvSpPr>
            <p:spPr bwMode="auto">
              <a:xfrm>
                <a:off x="4067" y="1726"/>
                <a:ext cx="164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cxnSp>
            <p:nvCxnSpPr>
              <p:cNvPr id="70697" name="AutoShape 41"/>
              <p:cNvCxnSpPr>
                <a:cxnSpLocks noChangeAspect="1" noChangeShapeType="1"/>
                <a:stCxn id="70695" idx="4"/>
                <a:endCxn id="70696" idx="0"/>
              </p:cNvCxnSpPr>
              <p:nvPr/>
            </p:nvCxnSpPr>
            <p:spPr bwMode="auto">
              <a:xfrm rot="5400000">
                <a:off x="4104" y="1680"/>
                <a:ext cx="91" cy="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98" name="AutoShape 42"/>
              <p:cNvCxnSpPr>
                <a:cxnSpLocks noChangeAspect="1" noChangeShapeType="1"/>
                <a:stCxn id="70696" idx="2"/>
                <a:endCxn id="70694" idx="2"/>
              </p:cNvCxnSpPr>
              <p:nvPr/>
            </p:nvCxnSpPr>
            <p:spPr bwMode="auto">
              <a:xfrm rot="10800000" flipH="1">
                <a:off x="4067" y="1340"/>
                <a:ext cx="2" cy="455"/>
              </a:xfrm>
              <a:prstGeom prst="curvedConnector3">
                <a:avLst>
                  <a:gd name="adj1" fmla="val -72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699" name="AutoShape 43"/>
              <p:cNvCxnSpPr>
                <a:cxnSpLocks noChangeAspect="1" noChangeShapeType="1"/>
                <a:stCxn id="70695" idx="7"/>
                <a:endCxn id="70694" idx="5"/>
              </p:cNvCxnSpPr>
              <p:nvPr/>
            </p:nvCxnSpPr>
            <p:spPr bwMode="auto">
              <a:xfrm rot="16200000">
                <a:off x="4144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0700" name="AutoShape 44"/>
              <p:cNvCxnSpPr>
                <a:cxnSpLocks noChangeAspect="1" noChangeShapeType="1"/>
                <a:stCxn id="70694" idx="3"/>
                <a:endCxn id="70695" idx="1"/>
              </p:cNvCxnSpPr>
              <p:nvPr/>
            </p:nvCxnSpPr>
            <p:spPr bwMode="auto">
              <a:xfrm rot="5400000">
                <a:off x="4028" y="1452"/>
                <a:ext cx="130" cy="1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286" y="1460"/>
              <a:ext cx="5371" cy="2421"/>
              <a:chOff x="1029" y="2078"/>
              <a:chExt cx="4653" cy="1803"/>
            </a:xfrm>
          </p:grpSpPr>
          <p:pic>
            <p:nvPicPr>
              <p:cNvPr id="70702" name="Object 1026" descr="npo0000a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9" y="2579"/>
                <a:ext cx="1914" cy="1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0703" name="Line 47"/>
              <p:cNvSpPr>
                <a:spLocks noChangeShapeType="1"/>
              </p:cNvSpPr>
              <p:nvPr/>
            </p:nvSpPr>
            <p:spPr bwMode="auto">
              <a:xfrm flipV="1">
                <a:off x="2362" y="2102"/>
                <a:ext cx="784" cy="1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704" name="Line 48"/>
              <p:cNvSpPr>
                <a:spLocks noChangeShapeType="1"/>
              </p:cNvSpPr>
              <p:nvPr/>
            </p:nvSpPr>
            <p:spPr bwMode="auto">
              <a:xfrm flipV="1">
                <a:off x="2858" y="2790"/>
                <a:ext cx="2800" cy="7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" name="Group 49"/>
              <p:cNvGrpSpPr>
                <a:grpSpLocks noChangeAspect="1"/>
              </p:cNvGrpSpPr>
              <p:nvPr/>
            </p:nvGrpSpPr>
            <p:grpSpPr bwMode="auto">
              <a:xfrm>
                <a:off x="3532" y="2280"/>
                <a:ext cx="113" cy="400"/>
                <a:chOff x="4067" y="1271"/>
                <a:chExt cx="166" cy="592"/>
              </a:xfrm>
            </p:grpSpPr>
            <p:sp>
              <p:nvSpPr>
                <p:cNvPr id="70706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127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0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068" y="1498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08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1726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09" name="AutoShape 53"/>
                <p:cNvCxnSpPr>
                  <a:cxnSpLocks noChangeAspect="1" noChangeShapeType="1"/>
                  <a:stCxn id="70707" idx="4"/>
                  <a:endCxn id="70708" idx="0"/>
                </p:cNvCxnSpPr>
                <p:nvPr/>
              </p:nvCxnSpPr>
              <p:spPr bwMode="auto">
                <a:xfrm rot="5400000">
                  <a:off x="4104" y="1680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10" name="AutoShape 54"/>
                <p:cNvCxnSpPr>
                  <a:cxnSpLocks noChangeAspect="1" noChangeShapeType="1"/>
                  <a:stCxn id="70708" idx="2"/>
                  <a:endCxn id="70706" idx="2"/>
                </p:cNvCxnSpPr>
                <p:nvPr/>
              </p:nvCxnSpPr>
              <p:spPr bwMode="auto">
                <a:xfrm rot="10800000" flipH="1">
                  <a:off x="4067" y="1340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11" name="AutoShape 55"/>
                <p:cNvCxnSpPr>
                  <a:cxnSpLocks noChangeAspect="1" noChangeShapeType="1"/>
                  <a:stCxn id="70707" idx="7"/>
                  <a:endCxn id="70706" idx="5"/>
                </p:cNvCxnSpPr>
                <p:nvPr/>
              </p:nvCxnSpPr>
              <p:spPr bwMode="auto">
                <a:xfrm rot="16200000">
                  <a:off x="4144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12" name="AutoShape 56"/>
                <p:cNvCxnSpPr>
                  <a:cxnSpLocks noChangeAspect="1" noChangeShapeType="1"/>
                  <a:stCxn id="70706" idx="3"/>
                  <a:endCxn id="70707" idx="1"/>
                </p:cNvCxnSpPr>
                <p:nvPr/>
              </p:nvCxnSpPr>
              <p:spPr bwMode="auto">
                <a:xfrm rot="5400000">
                  <a:off x="4028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0" name="Group 57"/>
              <p:cNvGrpSpPr>
                <a:grpSpLocks noChangeAspect="1"/>
              </p:cNvGrpSpPr>
              <p:nvPr/>
            </p:nvGrpSpPr>
            <p:grpSpPr bwMode="auto">
              <a:xfrm>
                <a:off x="3664" y="2582"/>
                <a:ext cx="113" cy="400"/>
                <a:chOff x="2782" y="1120"/>
                <a:chExt cx="166" cy="592"/>
              </a:xfrm>
            </p:grpSpPr>
            <p:sp>
              <p:nvSpPr>
                <p:cNvPr id="70714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1120"/>
                  <a:ext cx="164" cy="137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15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3" y="1347"/>
                  <a:ext cx="164" cy="137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16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782" y="1575"/>
                  <a:ext cx="164" cy="137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17" name="AutoShape 61"/>
                <p:cNvCxnSpPr>
                  <a:cxnSpLocks noChangeAspect="1" noChangeShapeType="1"/>
                  <a:stCxn id="70714" idx="4"/>
                  <a:endCxn id="70715" idx="0"/>
                </p:cNvCxnSpPr>
                <p:nvPr/>
              </p:nvCxnSpPr>
              <p:spPr bwMode="auto">
                <a:xfrm rot="5400000">
                  <a:off x="2821" y="1301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18" name="AutoShape 62"/>
                <p:cNvCxnSpPr>
                  <a:cxnSpLocks noChangeAspect="1" noChangeShapeType="1"/>
                  <a:stCxn id="70716" idx="2"/>
                  <a:endCxn id="70714" idx="2"/>
                </p:cNvCxnSpPr>
                <p:nvPr/>
              </p:nvCxnSpPr>
              <p:spPr bwMode="auto">
                <a:xfrm rot="10800000" flipH="1">
                  <a:off x="2782" y="1189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19" name="AutoShape 63"/>
                <p:cNvCxnSpPr>
                  <a:cxnSpLocks noChangeAspect="1" noChangeShapeType="1"/>
                  <a:stCxn id="70716" idx="7"/>
                  <a:endCxn id="70715" idx="5"/>
                </p:cNvCxnSpPr>
                <p:nvPr/>
              </p:nvCxnSpPr>
              <p:spPr bwMode="auto">
                <a:xfrm rot="16200000">
                  <a:off x="2857" y="1529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20" name="AutoShape 64"/>
                <p:cNvCxnSpPr>
                  <a:cxnSpLocks noChangeAspect="1" noChangeShapeType="1"/>
                  <a:stCxn id="70715" idx="3"/>
                  <a:endCxn id="70716" idx="1"/>
                </p:cNvCxnSpPr>
                <p:nvPr/>
              </p:nvCxnSpPr>
              <p:spPr bwMode="auto">
                <a:xfrm rot="5400000">
                  <a:off x="2741" y="1529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" name="Group 65"/>
              <p:cNvGrpSpPr>
                <a:grpSpLocks noChangeAspect="1"/>
              </p:cNvGrpSpPr>
              <p:nvPr/>
            </p:nvGrpSpPr>
            <p:grpSpPr bwMode="auto">
              <a:xfrm>
                <a:off x="3516" y="2568"/>
                <a:ext cx="113" cy="400"/>
                <a:chOff x="4067" y="1271"/>
                <a:chExt cx="166" cy="592"/>
              </a:xfrm>
            </p:grpSpPr>
            <p:sp>
              <p:nvSpPr>
                <p:cNvPr id="70722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127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23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8" y="1498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24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1726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25" name="AutoShape 69"/>
                <p:cNvCxnSpPr>
                  <a:cxnSpLocks noChangeAspect="1" noChangeShapeType="1"/>
                  <a:stCxn id="70723" idx="4"/>
                  <a:endCxn id="70724" idx="0"/>
                </p:cNvCxnSpPr>
                <p:nvPr/>
              </p:nvCxnSpPr>
              <p:spPr bwMode="auto">
                <a:xfrm rot="5400000">
                  <a:off x="4104" y="1680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26" name="AutoShape 70"/>
                <p:cNvCxnSpPr>
                  <a:cxnSpLocks noChangeAspect="1" noChangeShapeType="1"/>
                  <a:stCxn id="70724" idx="2"/>
                  <a:endCxn id="70722" idx="2"/>
                </p:cNvCxnSpPr>
                <p:nvPr/>
              </p:nvCxnSpPr>
              <p:spPr bwMode="auto">
                <a:xfrm rot="10800000" flipH="1">
                  <a:off x="4067" y="1340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27" name="AutoShape 71"/>
                <p:cNvCxnSpPr>
                  <a:cxnSpLocks noChangeAspect="1" noChangeShapeType="1"/>
                  <a:stCxn id="70723" idx="7"/>
                  <a:endCxn id="70722" idx="5"/>
                </p:cNvCxnSpPr>
                <p:nvPr/>
              </p:nvCxnSpPr>
              <p:spPr bwMode="auto">
                <a:xfrm rot="16200000">
                  <a:off x="4144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28" name="AutoShape 72"/>
                <p:cNvCxnSpPr>
                  <a:cxnSpLocks noChangeAspect="1" noChangeShapeType="1"/>
                  <a:stCxn id="70722" idx="3"/>
                  <a:endCxn id="70723" idx="1"/>
                </p:cNvCxnSpPr>
                <p:nvPr/>
              </p:nvCxnSpPr>
              <p:spPr bwMode="auto">
                <a:xfrm rot="5400000">
                  <a:off x="4028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2" name="Group 73"/>
              <p:cNvGrpSpPr>
                <a:grpSpLocks noChangeAspect="1"/>
              </p:cNvGrpSpPr>
              <p:nvPr/>
            </p:nvGrpSpPr>
            <p:grpSpPr bwMode="auto">
              <a:xfrm>
                <a:off x="3533" y="2870"/>
                <a:ext cx="113" cy="400"/>
                <a:chOff x="4067" y="1271"/>
                <a:chExt cx="166" cy="592"/>
              </a:xfrm>
            </p:grpSpPr>
            <p:sp>
              <p:nvSpPr>
                <p:cNvPr id="70730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127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31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068" y="1498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32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1726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33" name="AutoShape 77"/>
                <p:cNvCxnSpPr>
                  <a:cxnSpLocks noChangeAspect="1" noChangeShapeType="1"/>
                  <a:stCxn id="70731" idx="4"/>
                  <a:endCxn id="70732" idx="0"/>
                </p:cNvCxnSpPr>
                <p:nvPr/>
              </p:nvCxnSpPr>
              <p:spPr bwMode="auto">
                <a:xfrm rot="5400000">
                  <a:off x="4104" y="1680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34" name="AutoShape 78"/>
                <p:cNvCxnSpPr>
                  <a:cxnSpLocks noChangeAspect="1" noChangeShapeType="1"/>
                  <a:stCxn id="70732" idx="2"/>
                  <a:endCxn id="70730" idx="2"/>
                </p:cNvCxnSpPr>
                <p:nvPr/>
              </p:nvCxnSpPr>
              <p:spPr bwMode="auto">
                <a:xfrm rot="10800000" flipH="1">
                  <a:off x="4067" y="1340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35" name="AutoShape 79"/>
                <p:cNvCxnSpPr>
                  <a:cxnSpLocks noChangeAspect="1" noChangeShapeType="1"/>
                  <a:stCxn id="70731" idx="7"/>
                  <a:endCxn id="70730" idx="5"/>
                </p:cNvCxnSpPr>
                <p:nvPr/>
              </p:nvCxnSpPr>
              <p:spPr bwMode="auto">
                <a:xfrm rot="16200000">
                  <a:off x="4144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36" name="AutoShape 80"/>
                <p:cNvCxnSpPr>
                  <a:cxnSpLocks noChangeAspect="1" noChangeShapeType="1"/>
                  <a:stCxn id="70730" idx="3"/>
                  <a:endCxn id="70731" idx="1"/>
                </p:cNvCxnSpPr>
                <p:nvPr/>
              </p:nvCxnSpPr>
              <p:spPr bwMode="auto">
                <a:xfrm rot="5400000">
                  <a:off x="4028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3" name="Group 81"/>
              <p:cNvGrpSpPr>
                <a:grpSpLocks noChangeAspect="1"/>
              </p:cNvGrpSpPr>
              <p:nvPr/>
            </p:nvGrpSpPr>
            <p:grpSpPr bwMode="auto">
              <a:xfrm>
                <a:off x="3620" y="2904"/>
                <a:ext cx="113" cy="400"/>
                <a:chOff x="3210" y="1562"/>
                <a:chExt cx="166" cy="592"/>
              </a:xfrm>
            </p:grpSpPr>
            <p:sp>
              <p:nvSpPr>
                <p:cNvPr id="70738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3212" y="1562"/>
                  <a:ext cx="164" cy="137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39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3211" y="1789"/>
                  <a:ext cx="164" cy="137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40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10" y="2017"/>
                  <a:ext cx="164" cy="137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41" name="AutoShape 85"/>
                <p:cNvCxnSpPr>
                  <a:cxnSpLocks noChangeAspect="1" noChangeShapeType="1"/>
                  <a:stCxn id="70739" idx="4"/>
                  <a:endCxn id="70740" idx="0"/>
                </p:cNvCxnSpPr>
                <p:nvPr/>
              </p:nvCxnSpPr>
              <p:spPr bwMode="auto">
                <a:xfrm rot="5400000">
                  <a:off x="3247" y="1971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42" name="AutoShape 86"/>
                <p:cNvCxnSpPr>
                  <a:cxnSpLocks noChangeAspect="1" noChangeShapeType="1"/>
                  <a:stCxn id="70740" idx="2"/>
                  <a:endCxn id="70738" idx="2"/>
                </p:cNvCxnSpPr>
                <p:nvPr/>
              </p:nvCxnSpPr>
              <p:spPr bwMode="auto">
                <a:xfrm rot="10800000" flipH="1">
                  <a:off x="3210" y="1631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43" name="AutoShape 87"/>
                <p:cNvCxnSpPr>
                  <a:cxnSpLocks noChangeAspect="1" noChangeShapeType="1"/>
                  <a:stCxn id="70739" idx="7"/>
                  <a:endCxn id="70738" idx="5"/>
                </p:cNvCxnSpPr>
                <p:nvPr/>
              </p:nvCxnSpPr>
              <p:spPr bwMode="auto">
                <a:xfrm rot="16200000">
                  <a:off x="3287" y="1743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44" name="AutoShape 88"/>
                <p:cNvCxnSpPr>
                  <a:cxnSpLocks noChangeAspect="1" noChangeShapeType="1"/>
                  <a:stCxn id="70738" idx="3"/>
                  <a:endCxn id="70739" idx="1"/>
                </p:cNvCxnSpPr>
                <p:nvPr/>
              </p:nvCxnSpPr>
              <p:spPr bwMode="auto">
                <a:xfrm rot="5400000">
                  <a:off x="3171" y="1743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4" name="Group 89"/>
              <p:cNvGrpSpPr>
                <a:grpSpLocks noChangeAspect="1"/>
              </p:cNvGrpSpPr>
              <p:nvPr/>
            </p:nvGrpSpPr>
            <p:grpSpPr bwMode="auto">
              <a:xfrm>
                <a:off x="3756" y="2928"/>
                <a:ext cx="113" cy="400"/>
                <a:chOff x="1866" y="2986"/>
                <a:chExt cx="166" cy="592"/>
              </a:xfrm>
            </p:grpSpPr>
            <p:sp>
              <p:nvSpPr>
                <p:cNvPr id="70746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868" y="2986"/>
                  <a:ext cx="164" cy="1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47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3213"/>
                  <a:ext cx="164" cy="137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48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866" y="3441"/>
                  <a:ext cx="164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49" name="AutoShape 93"/>
                <p:cNvCxnSpPr>
                  <a:cxnSpLocks noChangeAspect="1" noChangeShapeType="1"/>
                  <a:stCxn id="70747" idx="4"/>
                  <a:endCxn id="70748" idx="0"/>
                </p:cNvCxnSpPr>
                <p:nvPr/>
              </p:nvCxnSpPr>
              <p:spPr bwMode="auto">
                <a:xfrm rot="5400000">
                  <a:off x="1903" y="3395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50" name="AutoShape 94"/>
                <p:cNvCxnSpPr>
                  <a:cxnSpLocks noChangeAspect="1" noChangeShapeType="1"/>
                  <a:stCxn id="70748" idx="2"/>
                  <a:endCxn id="70746" idx="2"/>
                </p:cNvCxnSpPr>
                <p:nvPr/>
              </p:nvCxnSpPr>
              <p:spPr bwMode="auto">
                <a:xfrm rot="10800000" flipH="1">
                  <a:off x="1866" y="3055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51" name="AutoShape 95"/>
                <p:cNvCxnSpPr>
                  <a:cxnSpLocks noChangeAspect="1" noChangeShapeType="1"/>
                  <a:stCxn id="70747" idx="7"/>
                  <a:endCxn id="70746" idx="5"/>
                </p:cNvCxnSpPr>
                <p:nvPr/>
              </p:nvCxnSpPr>
              <p:spPr bwMode="auto">
                <a:xfrm rot="16200000">
                  <a:off x="1943" y="3167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52" name="AutoShape 96"/>
                <p:cNvCxnSpPr>
                  <a:cxnSpLocks noChangeAspect="1" noChangeShapeType="1"/>
                  <a:stCxn id="70746" idx="3"/>
                  <a:endCxn id="70747" idx="1"/>
                </p:cNvCxnSpPr>
                <p:nvPr/>
              </p:nvCxnSpPr>
              <p:spPr bwMode="auto">
                <a:xfrm rot="5400000">
                  <a:off x="1827" y="3167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5" name="Group 97"/>
              <p:cNvGrpSpPr>
                <a:grpSpLocks noChangeAspect="1"/>
              </p:cNvGrpSpPr>
              <p:nvPr/>
            </p:nvGrpSpPr>
            <p:grpSpPr bwMode="auto">
              <a:xfrm>
                <a:off x="3143" y="2175"/>
                <a:ext cx="113" cy="400"/>
                <a:chOff x="2782" y="1120"/>
                <a:chExt cx="166" cy="592"/>
              </a:xfrm>
            </p:grpSpPr>
            <p:sp>
              <p:nvSpPr>
                <p:cNvPr id="70754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1120"/>
                  <a:ext cx="164" cy="137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55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2783" y="1347"/>
                  <a:ext cx="164" cy="137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56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2782" y="1575"/>
                  <a:ext cx="164" cy="137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57" name="AutoShape 101"/>
                <p:cNvCxnSpPr>
                  <a:cxnSpLocks noChangeAspect="1" noChangeShapeType="1"/>
                  <a:stCxn id="70754" idx="4"/>
                  <a:endCxn id="70755" idx="0"/>
                </p:cNvCxnSpPr>
                <p:nvPr/>
              </p:nvCxnSpPr>
              <p:spPr bwMode="auto">
                <a:xfrm rot="5400000">
                  <a:off x="2821" y="1301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58" name="AutoShape 102"/>
                <p:cNvCxnSpPr>
                  <a:cxnSpLocks noChangeAspect="1" noChangeShapeType="1"/>
                  <a:stCxn id="70756" idx="2"/>
                  <a:endCxn id="70754" idx="2"/>
                </p:cNvCxnSpPr>
                <p:nvPr/>
              </p:nvCxnSpPr>
              <p:spPr bwMode="auto">
                <a:xfrm rot="10800000" flipH="1">
                  <a:off x="2782" y="1189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59" name="AutoShape 103"/>
                <p:cNvCxnSpPr>
                  <a:cxnSpLocks noChangeAspect="1" noChangeShapeType="1"/>
                  <a:stCxn id="70756" idx="7"/>
                  <a:endCxn id="70755" idx="5"/>
                </p:cNvCxnSpPr>
                <p:nvPr/>
              </p:nvCxnSpPr>
              <p:spPr bwMode="auto">
                <a:xfrm rot="16200000">
                  <a:off x="2857" y="1529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60" name="AutoShape 104"/>
                <p:cNvCxnSpPr>
                  <a:cxnSpLocks noChangeAspect="1" noChangeShapeType="1"/>
                  <a:stCxn id="70755" idx="3"/>
                  <a:endCxn id="70756" idx="1"/>
                </p:cNvCxnSpPr>
                <p:nvPr/>
              </p:nvCxnSpPr>
              <p:spPr bwMode="auto">
                <a:xfrm rot="5400000">
                  <a:off x="2741" y="1529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6" name="Group 105"/>
              <p:cNvGrpSpPr>
                <a:grpSpLocks noChangeAspect="1"/>
              </p:cNvGrpSpPr>
              <p:nvPr/>
            </p:nvGrpSpPr>
            <p:grpSpPr bwMode="auto">
              <a:xfrm>
                <a:off x="3012" y="2160"/>
                <a:ext cx="113" cy="400"/>
                <a:chOff x="4067" y="1271"/>
                <a:chExt cx="166" cy="592"/>
              </a:xfrm>
            </p:grpSpPr>
            <p:sp>
              <p:nvSpPr>
                <p:cNvPr id="70762" name="Oval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1271"/>
                  <a:ext cx="164" cy="137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63" name="Oval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8" y="1498"/>
                  <a:ext cx="164" cy="13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64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7" y="1726"/>
                  <a:ext cx="164" cy="137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65" name="AutoShape 109"/>
                <p:cNvCxnSpPr>
                  <a:cxnSpLocks noChangeAspect="1" noChangeShapeType="1"/>
                  <a:stCxn id="70763" idx="4"/>
                  <a:endCxn id="70764" idx="0"/>
                </p:cNvCxnSpPr>
                <p:nvPr/>
              </p:nvCxnSpPr>
              <p:spPr bwMode="auto">
                <a:xfrm rot="5400000">
                  <a:off x="4104" y="1680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66" name="AutoShape 110"/>
                <p:cNvCxnSpPr>
                  <a:cxnSpLocks noChangeAspect="1" noChangeShapeType="1"/>
                  <a:stCxn id="70764" idx="2"/>
                  <a:endCxn id="70762" idx="2"/>
                </p:cNvCxnSpPr>
                <p:nvPr/>
              </p:nvCxnSpPr>
              <p:spPr bwMode="auto">
                <a:xfrm rot="10800000" flipH="1">
                  <a:off x="4067" y="1340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67" name="AutoShape 111"/>
                <p:cNvCxnSpPr>
                  <a:cxnSpLocks noChangeAspect="1" noChangeShapeType="1"/>
                  <a:stCxn id="70763" idx="7"/>
                  <a:endCxn id="70762" idx="5"/>
                </p:cNvCxnSpPr>
                <p:nvPr/>
              </p:nvCxnSpPr>
              <p:spPr bwMode="auto">
                <a:xfrm rot="16200000">
                  <a:off x="4144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68" name="AutoShape 112"/>
                <p:cNvCxnSpPr>
                  <a:cxnSpLocks noChangeAspect="1" noChangeShapeType="1"/>
                  <a:stCxn id="70762" idx="3"/>
                  <a:endCxn id="70763" idx="1"/>
                </p:cNvCxnSpPr>
                <p:nvPr/>
              </p:nvCxnSpPr>
              <p:spPr bwMode="auto">
                <a:xfrm rot="5400000">
                  <a:off x="4028" y="1452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7" name="Group 113"/>
              <p:cNvGrpSpPr>
                <a:grpSpLocks/>
              </p:cNvGrpSpPr>
              <p:nvPr/>
            </p:nvGrpSpPr>
            <p:grpSpPr bwMode="auto">
              <a:xfrm>
                <a:off x="3525" y="2720"/>
                <a:ext cx="1776" cy="846"/>
                <a:chOff x="3525" y="2720"/>
                <a:chExt cx="1776" cy="846"/>
              </a:xfrm>
            </p:grpSpPr>
            <p:grpSp>
              <p:nvGrpSpPr>
                <p:cNvPr id="18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3525" y="3166"/>
                  <a:ext cx="113" cy="400"/>
                  <a:chOff x="4067" y="1271"/>
                  <a:chExt cx="166" cy="592"/>
                </a:xfrm>
              </p:grpSpPr>
              <p:sp>
                <p:nvSpPr>
                  <p:cNvPr id="70771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1271"/>
                    <a:ext cx="164" cy="13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772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8" y="1498"/>
                    <a:ext cx="164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773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1726"/>
                    <a:ext cx="164" cy="137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cxnSp>
                <p:nvCxnSpPr>
                  <p:cNvPr id="70774" name="AutoShape 118"/>
                  <p:cNvCxnSpPr>
                    <a:cxnSpLocks noChangeAspect="1" noChangeShapeType="1"/>
                    <a:stCxn id="70772" idx="4"/>
                    <a:endCxn id="70773" idx="0"/>
                  </p:cNvCxnSpPr>
                  <p:nvPr/>
                </p:nvCxnSpPr>
                <p:spPr bwMode="auto">
                  <a:xfrm rot="5400000">
                    <a:off x="4104" y="1680"/>
                    <a:ext cx="91" cy="1"/>
                  </a:xfrm>
                  <a:prstGeom prst="curvedConnector3">
                    <a:avLst>
                      <a:gd name="adj1" fmla="val 49449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75" name="AutoShape 119"/>
                  <p:cNvCxnSpPr>
                    <a:cxnSpLocks noChangeAspect="1" noChangeShapeType="1"/>
                    <a:stCxn id="70773" idx="2"/>
                    <a:endCxn id="70771" idx="2"/>
                  </p:cNvCxnSpPr>
                  <p:nvPr/>
                </p:nvCxnSpPr>
                <p:spPr bwMode="auto">
                  <a:xfrm rot="10800000" flipH="1">
                    <a:off x="4067" y="1340"/>
                    <a:ext cx="2" cy="455"/>
                  </a:xfrm>
                  <a:prstGeom prst="curvedConnector3">
                    <a:avLst>
                      <a:gd name="adj1" fmla="val -72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76" name="AutoShape 120"/>
                  <p:cNvCxnSpPr>
                    <a:cxnSpLocks noChangeAspect="1" noChangeShapeType="1"/>
                    <a:stCxn id="70772" idx="7"/>
                    <a:endCxn id="70771" idx="5"/>
                  </p:cNvCxnSpPr>
                  <p:nvPr/>
                </p:nvCxnSpPr>
                <p:spPr bwMode="auto">
                  <a:xfrm rot="16200000">
                    <a:off x="4144" y="1452"/>
                    <a:ext cx="130" cy="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77" name="AutoShape 121"/>
                  <p:cNvCxnSpPr>
                    <a:cxnSpLocks noChangeAspect="1" noChangeShapeType="1"/>
                    <a:stCxn id="70771" idx="3"/>
                    <a:endCxn id="70772" idx="1"/>
                  </p:cNvCxnSpPr>
                  <p:nvPr/>
                </p:nvCxnSpPr>
                <p:spPr bwMode="auto">
                  <a:xfrm rot="5400000">
                    <a:off x="4028" y="1452"/>
                    <a:ext cx="130" cy="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19" name="Group 122"/>
                <p:cNvGrpSpPr>
                  <a:grpSpLocks noChangeAspect="1"/>
                </p:cNvGrpSpPr>
                <p:nvPr/>
              </p:nvGrpSpPr>
              <p:grpSpPr bwMode="auto">
                <a:xfrm>
                  <a:off x="5188" y="2720"/>
                  <a:ext cx="113" cy="400"/>
                  <a:chOff x="4067" y="1271"/>
                  <a:chExt cx="166" cy="592"/>
                </a:xfrm>
              </p:grpSpPr>
              <p:sp>
                <p:nvSpPr>
                  <p:cNvPr id="70779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1271"/>
                    <a:ext cx="164" cy="13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780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8" y="1498"/>
                    <a:ext cx="164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781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7" y="1726"/>
                    <a:ext cx="164" cy="137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cxnSp>
                <p:nvCxnSpPr>
                  <p:cNvPr id="70782" name="AutoShape 126"/>
                  <p:cNvCxnSpPr>
                    <a:cxnSpLocks noChangeAspect="1" noChangeShapeType="1"/>
                    <a:stCxn id="70780" idx="4"/>
                    <a:endCxn id="70781" idx="0"/>
                  </p:cNvCxnSpPr>
                  <p:nvPr/>
                </p:nvCxnSpPr>
                <p:spPr bwMode="auto">
                  <a:xfrm rot="5400000">
                    <a:off x="4104" y="1680"/>
                    <a:ext cx="91" cy="1"/>
                  </a:xfrm>
                  <a:prstGeom prst="curvedConnector3">
                    <a:avLst>
                      <a:gd name="adj1" fmla="val 49449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83" name="AutoShape 127"/>
                  <p:cNvCxnSpPr>
                    <a:cxnSpLocks noChangeAspect="1" noChangeShapeType="1"/>
                    <a:stCxn id="70781" idx="2"/>
                    <a:endCxn id="70779" idx="2"/>
                  </p:cNvCxnSpPr>
                  <p:nvPr/>
                </p:nvCxnSpPr>
                <p:spPr bwMode="auto">
                  <a:xfrm rot="10800000" flipH="1">
                    <a:off x="4067" y="1340"/>
                    <a:ext cx="2" cy="455"/>
                  </a:xfrm>
                  <a:prstGeom prst="curvedConnector3">
                    <a:avLst>
                      <a:gd name="adj1" fmla="val -72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84" name="AutoShape 128"/>
                  <p:cNvCxnSpPr>
                    <a:cxnSpLocks noChangeAspect="1" noChangeShapeType="1"/>
                    <a:stCxn id="70780" idx="7"/>
                    <a:endCxn id="70779" idx="5"/>
                  </p:cNvCxnSpPr>
                  <p:nvPr/>
                </p:nvCxnSpPr>
                <p:spPr bwMode="auto">
                  <a:xfrm rot="16200000">
                    <a:off x="4144" y="1452"/>
                    <a:ext cx="130" cy="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785" name="AutoShape 129"/>
                  <p:cNvCxnSpPr>
                    <a:cxnSpLocks noChangeAspect="1" noChangeShapeType="1"/>
                    <a:stCxn id="70779" idx="3"/>
                    <a:endCxn id="70780" idx="1"/>
                  </p:cNvCxnSpPr>
                  <p:nvPr/>
                </p:nvCxnSpPr>
                <p:spPr bwMode="auto">
                  <a:xfrm rot="5400000">
                    <a:off x="4028" y="1452"/>
                    <a:ext cx="130" cy="1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</p:grpSp>
          <p:grpSp>
            <p:nvGrpSpPr>
              <p:cNvPr id="20" name="Group 130"/>
              <p:cNvGrpSpPr>
                <a:grpSpLocks noChangeAspect="1"/>
              </p:cNvGrpSpPr>
              <p:nvPr/>
            </p:nvGrpSpPr>
            <p:grpSpPr bwMode="auto">
              <a:xfrm>
                <a:off x="3628" y="3184"/>
                <a:ext cx="113" cy="400"/>
                <a:chOff x="3210" y="1562"/>
                <a:chExt cx="166" cy="592"/>
              </a:xfrm>
            </p:grpSpPr>
            <p:sp>
              <p:nvSpPr>
                <p:cNvPr id="70787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212" y="1562"/>
                  <a:ext cx="164" cy="137"/>
                </a:xfrm>
                <a:prstGeom prst="ellipse">
                  <a:avLst/>
                </a:prstGeom>
                <a:solidFill>
                  <a:srgbClr val="99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88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211" y="1789"/>
                  <a:ext cx="164" cy="137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89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210" y="2017"/>
                  <a:ext cx="164" cy="137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90" name="AutoShape 134"/>
                <p:cNvCxnSpPr>
                  <a:cxnSpLocks noChangeAspect="1" noChangeShapeType="1"/>
                  <a:stCxn id="70788" idx="4"/>
                  <a:endCxn id="70789" idx="0"/>
                </p:cNvCxnSpPr>
                <p:nvPr/>
              </p:nvCxnSpPr>
              <p:spPr bwMode="auto">
                <a:xfrm rot="5400000">
                  <a:off x="3247" y="1971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91" name="AutoShape 135"/>
                <p:cNvCxnSpPr>
                  <a:cxnSpLocks noChangeAspect="1" noChangeShapeType="1"/>
                  <a:stCxn id="70789" idx="2"/>
                  <a:endCxn id="70787" idx="2"/>
                </p:cNvCxnSpPr>
                <p:nvPr/>
              </p:nvCxnSpPr>
              <p:spPr bwMode="auto">
                <a:xfrm rot="10800000" flipH="1">
                  <a:off x="3210" y="1631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92" name="AutoShape 136"/>
                <p:cNvCxnSpPr>
                  <a:cxnSpLocks noChangeAspect="1" noChangeShapeType="1"/>
                  <a:stCxn id="70788" idx="7"/>
                  <a:endCxn id="70787" idx="5"/>
                </p:cNvCxnSpPr>
                <p:nvPr/>
              </p:nvCxnSpPr>
              <p:spPr bwMode="auto">
                <a:xfrm rot="16200000">
                  <a:off x="3287" y="1743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93" name="AutoShape 137"/>
                <p:cNvCxnSpPr>
                  <a:cxnSpLocks noChangeAspect="1" noChangeShapeType="1"/>
                  <a:stCxn id="70787" idx="3"/>
                  <a:endCxn id="70788" idx="1"/>
                </p:cNvCxnSpPr>
                <p:nvPr/>
              </p:nvCxnSpPr>
              <p:spPr bwMode="auto">
                <a:xfrm rot="5400000">
                  <a:off x="3171" y="1743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21" name="Group 138"/>
              <p:cNvGrpSpPr>
                <a:grpSpLocks noChangeAspect="1"/>
              </p:cNvGrpSpPr>
              <p:nvPr/>
            </p:nvGrpSpPr>
            <p:grpSpPr bwMode="auto">
              <a:xfrm>
                <a:off x="3724" y="3208"/>
                <a:ext cx="113" cy="400"/>
                <a:chOff x="1866" y="2986"/>
                <a:chExt cx="166" cy="592"/>
              </a:xfrm>
            </p:grpSpPr>
            <p:sp>
              <p:nvSpPr>
                <p:cNvPr id="70795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1868" y="2986"/>
                  <a:ext cx="164" cy="1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96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3213"/>
                  <a:ext cx="164" cy="137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797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6" y="3441"/>
                  <a:ext cx="164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798" name="AutoShape 142"/>
                <p:cNvCxnSpPr>
                  <a:cxnSpLocks noChangeAspect="1" noChangeShapeType="1"/>
                  <a:stCxn id="70796" idx="4"/>
                  <a:endCxn id="70797" idx="0"/>
                </p:cNvCxnSpPr>
                <p:nvPr/>
              </p:nvCxnSpPr>
              <p:spPr bwMode="auto">
                <a:xfrm rot="5400000">
                  <a:off x="1903" y="3395"/>
                  <a:ext cx="91" cy="1"/>
                </a:xfrm>
                <a:prstGeom prst="curvedConnector3">
                  <a:avLst>
                    <a:gd name="adj1" fmla="val 49449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799" name="AutoShape 143"/>
                <p:cNvCxnSpPr>
                  <a:cxnSpLocks noChangeAspect="1" noChangeShapeType="1"/>
                  <a:stCxn id="70797" idx="2"/>
                  <a:endCxn id="70795" idx="2"/>
                </p:cNvCxnSpPr>
                <p:nvPr/>
              </p:nvCxnSpPr>
              <p:spPr bwMode="auto">
                <a:xfrm rot="10800000" flipH="1">
                  <a:off x="1866" y="3055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00" name="AutoShape 144"/>
                <p:cNvCxnSpPr>
                  <a:cxnSpLocks noChangeAspect="1" noChangeShapeType="1"/>
                  <a:stCxn id="70796" idx="7"/>
                  <a:endCxn id="70795" idx="5"/>
                </p:cNvCxnSpPr>
                <p:nvPr/>
              </p:nvCxnSpPr>
              <p:spPr bwMode="auto">
                <a:xfrm rot="16200000">
                  <a:off x="1943" y="3167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01" name="AutoShape 145"/>
                <p:cNvCxnSpPr>
                  <a:cxnSpLocks noChangeAspect="1" noChangeShapeType="1"/>
                  <a:stCxn id="70795" idx="3"/>
                  <a:endCxn id="70796" idx="1"/>
                </p:cNvCxnSpPr>
                <p:nvPr/>
              </p:nvCxnSpPr>
              <p:spPr bwMode="auto">
                <a:xfrm rot="5400000">
                  <a:off x="1827" y="3167"/>
                  <a:ext cx="13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70802" name="Line 146"/>
              <p:cNvSpPr>
                <a:spLocks noChangeShapeType="1"/>
              </p:cNvSpPr>
              <p:nvPr/>
            </p:nvSpPr>
            <p:spPr bwMode="auto">
              <a:xfrm flipV="1">
                <a:off x="2466" y="3358"/>
                <a:ext cx="128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2" name="Group 147"/>
              <p:cNvGrpSpPr>
                <a:grpSpLocks noChangeAspect="1"/>
              </p:cNvGrpSpPr>
              <p:nvPr/>
            </p:nvGrpSpPr>
            <p:grpSpPr bwMode="auto">
              <a:xfrm>
                <a:off x="4240" y="3078"/>
                <a:ext cx="113" cy="400"/>
                <a:chOff x="1438" y="2544"/>
                <a:chExt cx="166" cy="592"/>
              </a:xfrm>
            </p:grpSpPr>
            <p:sp>
              <p:nvSpPr>
                <p:cNvPr id="70804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2544"/>
                  <a:ext cx="164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805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" y="2771"/>
                  <a:ext cx="164" cy="1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806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38" y="2999"/>
                  <a:ext cx="164" cy="137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807" name="AutoShape 151"/>
                <p:cNvCxnSpPr>
                  <a:cxnSpLocks noChangeAspect="1" noChangeShapeType="1"/>
                  <a:stCxn id="70804" idx="4"/>
                  <a:endCxn id="70805" idx="0"/>
                </p:cNvCxnSpPr>
                <p:nvPr/>
              </p:nvCxnSpPr>
              <p:spPr bwMode="auto">
                <a:xfrm rot="5400000">
                  <a:off x="1477" y="272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08" name="AutoShape 152"/>
                <p:cNvCxnSpPr>
                  <a:cxnSpLocks noChangeAspect="1" noChangeShapeType="1"/>
                  <a:stCxn id="70806" idx="2"/>
                  <a:endCxn id="70804" idx="2"/>
                </p:cNvCxnSpPr>
                <p:nvPr/>
              </p:nvCxnSpPr>
              <p:spPr bwMode="auto">
                <a:xfrm rot="10800000" flipH="1">
                  <a:off x="1438" y="261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09" name="AutoShape 153"/>
                <p:cNvCxnSpPr>
                  <a:cxnSpLocks noChangeAspect="1" noChangeShapeType="1"/>
                  <a:stCxn id="70806" idx="7"/>
                  <a:endCxn id="70805" idx="5"/>
                </p:cNvCxnSpPr>
                <p:nvPr/>
              </p:nvCxnSpPr>
              <p:spPr bwMode="auto">
                <a:xfrm rot="16200000">
                  <a:off x="1513" y="295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10" name="AutoShape 154"/>
                <p:cNvCxnSpPr>
                  <a:cxnSpLocks noChangeAspect="1" noChangeShapeType="1"/>
                  <a:stCxn id="70805" idx="3"/>
                  <a:endCxn id="70806" idx="1"/>
                </p:cNvCxnSpPr>
                <p:nvPr/>
              </p:nvCxnSpPr>
              <p:spPr bwMode="auto">
                <a:xfrm rot="5400000">
                  <a:off x="1397" y="295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23" name="Group 155"/>
              <p:cNvGrpSpPr>
                <a:grpSpLocks noChangeAspect="1"/>
              </p:cNvGrpSpPr>
              <p:nvPr/>
            </p:nvGrpSpPr>
            <p:grpSpPr bwMode="auto">
              <a:xfrm>
                <a:off x="4760" y="2926"/>
                <a:ext cx="113" cy="400"/>
                <a:chOff x="1438" y="2544"/>
                <a:chExt cx="166" cy="592"/>
              </a:xfrm>
            </p:grpSpPr>
            <p:sp>
              <p:nvSpPr>
                <p:cNvPr id="70812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1440" y="2544"/>
                  <a:ext cx="164" cy="13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813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1439" y="2771"/>
                  <a:ext cx="164" cy="1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814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1438" y="2999"/>
                  <a:ext cx="164" cy="137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cxnSp>
              <p:nvCxnSpPr>
                <p:cNvPr id="70815" name="AutoShape 159"/>
                <p:cNvCxnSpPr>
                  <a:cxnSpLocks noChangeAspect="1" noChangeShapeType="1"/>
                  <a:stCxn id="70812" idx="4"/>
                  <a:endCxn id="70813" idx="0"/>
                </p:cNvCxnSpPr>
                <p:nvPr/>
              </p:nvCxnSpPr>
              <p:spPr bwMode="auto">
                <a:xfrm rot="5400000">
                  <a:off x="1477" y="2725"/>
                  <a:ext cx="90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16" name="AutoShape 160"/>
                <p:cNvCxnSpPr>
                  <a:cxnSpLocks noChangeAspect="1" noChangeShapeType="1"/>
                  <a:stCxn id="70814" idx="2"/>
                  <a:endCxn id="70812" idx="2"/>
                </p:cNvCxnSpPr>
                <p:nvPr/>
              </p:nvCxnSpPr>
              <p:spPr bwMode="auto">
                <a:xfrm rot="10800000" flipH="1">
                  <a:off x="1438" y="2613"/>
                  <a:ext cx="2" cy="455"/>
                </a:xfrm>
                <a:prstGeom prst="curvedConnector3">
                  <a:avLst>
                    <a:gd name="adj1" fmla="val -72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17" name="AutoShape 161"/>
                <p:cNvCxnSpPr>
                  <a:cxnSpLocks noChangeAspect="1" noChangeShapeType="1"/>
                  <a:stCxn id="70814" idx="7"/>
                  <a:endCxn id="70813" idx="5"/>
                </p:cNvCxnSpPr>
                <p:nvPr/>
              </p:nvCxnSpPr>
              <p:spPr bwMode="auto">
                <a:xfrm rot="16200000">
                  <a:off x="1513" y="295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0818" name="AutoShape 162"/>
                <p:cNvCxnSpPr>
                  <a:cxnSpLocks noChangeAspect="1" noChangeShapeType="1"/>
                  <a:stCxn id="70813" idx="3"/>
                  <a:endCxn id="70814" idx="1"/>
                </p:cNvCxnSpPr>
                <p:nvPr/>
              </p:nvCxnSpPr>
              <p:spPr bwMode="auto">
                <a:xfrm rot="5400000">
                  <a:off x="1397" y="2953"/>
                  <a:ext cx="131" cy="1"/>
                </a:xfrm>
                <a:prstGeom prst="curvedConnector3">
                  <a:avLst>
                    <a:gd name="adj1" fmla="val 4962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24" name="Group 163"/>
              <p:cNvGrpSpPr>
                <a:grpSpLocks/>
              </p:cNvGrpSpPr>
              <p:nvPr/>
            </p:nvGrpSpPr>
            <p:grpSpPr bwMode="auto">
              <a:xfrm>
                <a:off x="2746" y="2078"/>
                <a:ext cx="2936" cy="1264"/>
                <a:chOff x="2392" y="680"/>
                <a:chExt cx="2936" cy="1264"/>
              </a:xfrm>
            </p:grpSpPr>
            <p:grpSp>
              <p:nvGrpSpPr>
                <p:cNvPr id="25" name="Group 164"/>
                <p:cNvGrpSpPr>
                  <a:grpSpLocks/>
                </p:cNvGrpSpPr>
                <p:nvPr/>
              </p:nvGrpSpPr>
              <p:grpSpPr bwMode="auto">
                <a:xfrm>
                  <a:off x="3424" y="960"/>
                  <a:ext cx="872" cy="256"/>
                  <a:chOff x="2392" y="680"/>
                  <a:chExt cx="872" cy="256"/>
                </a:xfrm>
              </p:grpSpPr>
              <p:sp>
                <p:nvSpPr>
                  <p:cNvPr id="7082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92" y="808"/>
                    <a:ext cx="472" cy="128"/>
                  </a:xfrm>
                  <a:prstGeom prst="line">
                    <a:avLst/>
                  </a:prstGeom>
                  <a:noFill/>
                  <a:ln w="76200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0822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792" y="680"/>
                    <a:ext cx="472" cy="128"/>
                  </a:xfrm>
                  <a:prstGeom prst="line">
                    <a:avLst/>
                  </a:prstGeom>
                  <a:noFill/>
                  <a:ln w="76200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cxnSp>
                <p:nvCxnSpPr>
                  <p:cNvPr id="70823" name="AutoShape 1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864" y="800"/>
                    <a:ext cx="400" cy="12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70824" name="AutoShape 16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92" y="688"/>
                    <a:ext cx="400" cy="128"/>
                  </a:xfrm>
                  <a:prstGeom prst="straightConnector1">
                    <a:avLst/>
                  </a:prstGeom>
                  <a:noFill/>
                  <a:ln w="76200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</p:spPr>
              </p:cxnSp>
            </p:grpSp>
            <p:grpSp>
              <p:nvGrpSpPr>
                <p:cNvPr id="26" name="Group 169"/>
                <p:cNvGrpSpPr>
                  <a:grpSpLocks/>
                </p:cNvGrpSpPr>
                <p:nvPr/>
              </p:nvGrpSpPr>
              <p:grpSpPr bwMode="auto">
                <a:xfrm>
                  <a:off x="2392" y="680"/>
                  <a:ext cx="2936" cy="1264"/>
                  <a:chOff x="2392" y="680"/>
                  <a:chExt cx="2936" cy="1264"/>
                </a:xfrm>
              </p:grpSpPr>
              <p:grpSp>
                <p:nvGrpSpPr>
                  <p:cNvPr id="2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392" y="680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27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28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29" name="AutoShape 17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30" name="AutoShape 17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28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928" y="816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32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34" name="AutoShape 17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35" name="AutoShape 17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29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3968" y="1096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37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38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39" name="AutoShape 18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40" name="AutoShape 18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30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456" y="1240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42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43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44" name="AutoShape 18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45" name="AutoShape 18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31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424" y="1256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47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49" name="AutoShape 19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50" name="AutoShape 19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70656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2912" y="1096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52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53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54" name="AutoShape 1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55" name="AutoShape 19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70657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3448" y="1544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57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58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59" name="AutoShape 2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60" name="AutoShape 20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70659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2912" y="1408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62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63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64" name="AutoShape 20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65" name="AutoShape 20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70660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2912" y="1688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67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68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69" name="AutoShape 21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70" name="AutoShape 21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  <p:grpSp>
                <p:nvGrpSpPr>
                  <p:cNvPr id="7066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3968" y="1400"/>
                    <a:ext cx="872" cy="256"/>
                    <a:chOff x="2392" y="680"/>
                    <a:chExt cx="872" cy="256"/>
                  </a:xfrm>
                </p:grpSpPr>
                <p:sp>
                  <p:nvSpPr>
                    <p:cNvPr id="70872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808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0873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2" y="680"/>
                      <a:ext cx="472" cy="12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cxnSp>
                  <p:nvCxnSpPr>
                    <p:cNvPr id="70874" name="AutoShape 2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864" y="800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70875" name="AutoShape 21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92" y="688"/>
                      <a:ext cx="400" cy="128"/>
                    </a:xfrm>
                    <a:prstGeom prst="straightConnector1">
                      <a:avLst/>
                    </a:prstGeom>
                    <a:noFill/>
                    <a:ln w="76200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</p:grpSp>
          </p:grpSp>
        </p:grpSp>
      </p:grpSp>
      <p:grpSp>
        <p:nvGrpSpPr>
          <p:cNvPr id="70669" name="Group 246"/>
          <p:cNvGrpSpPr>
            <a:grpSpLocks/>
          </p:cNvGrpSpPr>
          <p:nvPr/>
        </p:nvGrpSpPr>
        <p:grpSpPr bwMode="auto">
          <a:xfrm>
            <a:off x="5715000" y="3657600"/>
            <a:ext cx="3352800" cy="2703513"/>
            <a:chOff x="839" y="1071"/>
            <a:chExt cx="3538" cy="2903"/>
          </a:xfrm>
        </p:grpSpPr>
        <p:grpSp>
          <p:nvGrpSpPr>
            <p:cNvPr id="70677" name="Group 247"/>
            <p:cNvGrpSpPr>
              <a:grpSpLocks/>
            </p:cNvGrpSpPr>
            <p:nvPr/>
          </p:nvGrpSpPr>
          <p:grpSpPr bwMode="auto">
            <a:xfrm>
              <a:off x="839" y="1071"/>
              <a:ext cx="3538" cy="2314"/>
              <a:chOff x="682" y="1769"/>
              <a:chExt cx="1001" cy="688"/>
            </a:xfrm>
          </p:grpSpPr>
          <p:pic>
            <p:nvPicPr>
              <p:cNvPr id="70904" name="Object 124" descr="npo00006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6" y="1902"/>
                <a:ext cx="2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905" name="Object 126" descr="npo00006c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4" y="2146"/>
                <a:ext cx="2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906" name="Object 127" descr="npo00006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94" y="2134"/>
                <a:ext cx="2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907" name="Object 128" descr="npo00007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58" y="2338"/>
                <a:ext cx="2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908" name="Object 129" descr="npo00007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2" y="2338"/>
                <a:ext cx="2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0685" name="Group 109"/>
              <p:cNvGrpSpPr>
                <a:grpSpLocks noChangeAspect="1"/>
              </p:cNvGrpSpPr>
              <p:nvPr/>
            </p:nvGrpSpPr>
            <p:grpSpPr bwMode="auto">
              <a:xfrm>
                <a:off x="682" y="1843"/>
                <a:ext cx="583" cy="314"/>
                <a:chOff x="584" y="1732"/>
                <a:chExt cx="1165" cy="628"/>
              </a:xfrm>
            </p:grpSpPr>
            <p:pic>
              <p:nvPicPr>
                <p:cNvPr id="70910" name="Picture 100" descr="npo00007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84" y="1732"/>
                  <a:ext cx="1165" cy="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70693" name="Group 255"/>
                <p:cNvGrpSpPr>
                  <a:grpSpLocks noChangeAspect="1"/>
                </p:cNvGrpSpPr>
                <p:nvPr/>
              </p:nvGrpSpPr>
              <p:grpSpPr bwMode="auto">
                <a:xfrm>
                  <a:off x="742" y="1892"/>
                  <a:ext cx="130" cy="137"/>
                  <a:chOff x="800" y="1266"/>
                  <a:chExt cx="363" cy="284"/>
                </a:xfrm>
              </p:grpSpPr>
              <p:sp>
                <p:nvSpPr>
                  <p:cNvPr id="70912" name="Oval 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0" y="1266"/>
                    <a:ext cx="363" cy="284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913" name="Oval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71" y="1399"/>
                    <a:ext cx="28" cy="2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914" name="Line 2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3" y="1290"/>
                    <a:ext cx="0" cy="10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0915" name="Line 2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92" y="1424"/>
                    <a:ext cx="79" cy="9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0701" name="Group 260"/>
              <p:cNvGrpSpPr>
                <a:grpSpLocks noChangeAspect="1"/>
              </p:cNvGrpSpPr>
              <p:nvPr/>
            </p:nvGrpSpPr>
            <p:grpSpPr bwMode="auto">
              <a:xfrm>
                <a:off x="1128" y="1769"/>
                <a:ext cx="242" cy="260"/>
                <a:chOff x="2340" y="1512"/>
                <a:chExt cx="1179" cy="759"/>
              </a:xfrm>
            </p:grpSpPr>
            <p:sp>
              <p:nvSpPr>
                <p:cNvPr id="70917" name="AutoShape 26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340" y="1512"/>
                  <a:ext cx="1179" cy="450"/>
                </a:xfrm>
                <a:prstGeom prst="curvedDownArrow">
                  <a:avLst>
                    <a:gd name="adj1" fmla="val 52400"/>
                    <a:gd name="adj2" fmla="val 104800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18" name="Text Box 2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53" y="1901"/>
                  <a:ext cx="268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pt-BR" sz="2000" b="1">
                    <a:cs typeface="Arial" charset="0"/>
                  </a:endParaRPr>
                </a:p>
              </p:txBody>
            </p:sp>
          </p:grpSp>
          <p:grpSp>
            <p:nvGrpSpPr>
              <p:cNvPr id="70705" name="Group 263"/>
              <p:cNvGrpSpPr>
                <a:grpSpLocks noChangeAspect="1"/>
              </p:cNvGrpSpPr>
              <p:nvPr/>
            </p:nvGrpSpPr>
            <p:grpSpPr bwMode="auto">
              <a:xfrm>
                <a:off x="1351" y="2001"/>
                <a:ext cx="97" cy="164"/>
                <a:chOff x="754" y="3408"/>
                <a:chExt cx="470" cy="478"/>
              </a:xfrm>
            </p:grpSpPr>
            <p:sp>
              <p:nvSpPr>
                <p:cNvPr id="70920" name="AutoShape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926" y="3408"/>
                  <a:ext cx="137" cy="267"/>
                </a:xfrm>
                <a:prstGeom prst="upArrow">
                  <a:avLst>
                    <a:gd name="adj1" fmla="val 50000"/>
                    <a:gd name="adj2" fmla="val 4872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1" name="AutoShap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754" y="3578"/>
                  <a:ext cx="285" cy="308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2" name="AutoShape 26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39" y="3576"/>
                  <a:ext cx="285" cy="308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3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877" y="3570"/>
                  <a:ext cx="227" cy="1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pt-BR" sz="2000" b="1"/>
                </a:p>
              </p:txBody>
            </p:sp>
          </p:grpSp>
          <p:grpSp>
            <p:nvGrpSpPr>
              <p:cNvPr id="70713" name="Group 268"/>
              <p:cNvGrpSpPr>
                <a:grpSpLocks noChangeAspect="1"/>
              </p:cNvGrpSpPr>
              <p:nvPr/>
            </p:nvGrpSpPr>
            <p:grpSpPr bwMode="auto">
              <a:xfrm>
                <a:off x="1422" y="2192"/>
                <a:ext cx="97" cy="164"/>
                <a:chOff x="754" y="3408"/>
                <a:chExt cx="470" cy="478"/>
              </a:xfrm>
            </p:grpSpPr>
            <p:sp>
              <p:nvSpPr>
                <p:cNvPr id="70925" name="AutoShape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926" y="3408"/>
                  <a:ext cx="137" cy="267"/>
                </a:xfrm>
                <a:prstGeom prst="upArrow">
                  <a:avLst>
                    <a:gd name="adj1" fmla="val 50000"/>
                    <a:gd name="adj2" fmla="val 4872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6" name="AutoShape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754" y="3578"/>
                  <a:ext cx="285" cy="308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7" name="AutoShape 27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39" y="3576"/>
                  <a:ext cx="285" cy="308"/>
                </a:xfrm>
                <a:custGeom>
                  <a:avLst/>
                  <a:gdLst>
                    <a:gd name="G0" fmla="+- 15126 0 0"/>
                    <a:gd name="G1" fmla="+- 2912 0 0"/>
                    <a:gd name="G2" fmla="+- 12158 0 2912"/>
                    <a:gd name="G3" fmla="+- G2 0 2912"/>
                    <a:gd name="G4" fmla="*/ G3 32768 32059"/>
                    <a:gd name="G5" fmla="*/ G4 1 2"/>
                    <a:gd name="G6" fmla="+- 21600 0 15126"/>
                    <a:gd name="G7" fmla="*/ G6 2912 6079"/>
                    <a:gd name="G8" fmla="+- G7 15126 0"/>
                    <a:gd name="T0" fmla="*/ 15126 w 21600"/>
                    <a:gd name="T1" fmla="*/ 0 h 21600"/>
                    <a:gd name="T2" fmla="*/ 15126 w 21600"/>
                    <a:gd name="T3" fmla="*/ 12158 h 21600"/>
                    <a:gd name="T4" fmla="*/ 3237 w 21600"/>
                    <a:gd name="T5" fmla="*/ 21600 h 21600"/>
                    <a:gd name="T6" fmla="*/ 21600 w 21600"/>
                    <a:gd name="T7" fmla="*/ 6079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G1 h 21600"/>
                    <a:gd name="T14" fmla="*/ G8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0928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877" y="3570"/>
                  <a:ext cx="227" cy="1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pt-BR" sz="2000" b="1"/>
                </a:p>
              </p:txBody>
            </p:sp>
          </p:grpSp>
        </p:grpSp>
        <p:pic>
          <p:nvPicPr>
            <p:cNvPr id="70929" name="Picture 2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5" y="2750"/>
              <a:ext cx="1129" cy="1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70930" name="AutoShape 274"/>
            <p:cNvCxnSpPr>
              <a:cxnSpLocks noChangeShapeType="1"/>
              <a:stCxn id="0" idx="1"/>
              <a:endCxn id="0" idx="2"/>
            </p:cNvCxnSpPr>
            <p:nvPr/>
          </p:nvCxnSpPr>
          <p:spPr bwMode="auto">
            <a:xfrm rot="10800000" flipH="1" flipV="1">
              <a:off x="975" y="3362"/>
              <a:ext cx="3012" cy="23"/>
            </a:xfrm>
            <a:prstGeom prst="curvedConnector4">
              <a:avLst>
                <a:gd name="adj1" fmla="val -19356"/>
                <a:gd name="adj2" fmla="val 37739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931" name="AutoShape 275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 flipV="1">
              <a:off x="2104" y="3185"/>
              <a:ext cx="771" cy="177"/>
            </a:xfrm>
            <a:prstGeom prst="curvedConnector3">
              <a:avLst>
                <a:gd name="adj1" fmla="val 499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932" name="AutoShape 276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16200000" flipH="1" flipV="1">
              <a:off x="2418" y="1421"/>
              <a:ext cx="451" cy="2207"/>
            </a:xfrm>
            <a:prstGeom prst="curvedConnector3">
              <a:avLst>
                <a:gd name="adj1" fmla="val 440"/>
              </a:avLst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0721" name="Group 277"/>
          <p:cNvGrpSpPr>
            <a:grpSpLocks/>
          </p:cNvGrpSpPr>
          <p:nvPr/>
        </p:nvGrpSpPr>
        <p:grpSpPr bwMode="auto">
          <a:xfrm>
            <a:off x="2971800" y="5105400"/>
            <a:ext cx="2182813" cy="1370013"/>
            <a:chOff x="624" y="2640"/>
            <a:chExt cx="2877" cy="1510"/>
          </a:xfrm>
        </p:grpSpPr>
        <p:pic>
          <p:nvPicPr>
            <p:cNvPr id="70934" name="Picture 278" descr="spatialParallel processTIM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2640"/>
              <a:ext cx="2339" cy="13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70935" name="Text Box 279"/>
            <p:cNvSpPr txBox="1">
              <a:spLocks noChangeArrowheads="1"/>
            </p:cNvSpPr>
            <p:nvPr/>
          </p:nvSpPr>
          <p:spPr bwMode="auto">
            <a:xfrm>
              <a:off x="1302" y="3814"/>
              <a:ext cx="209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 i="1">
                  <a:latin typeface="Times New Roman" pitchFamily="18" charset="0"/>
                </a:rPr>
                <a:t>estado do autômato</a:t>
              </a:r>
            </a:p>
          </p:txBody>
        </p:sp>
        <p:sp>
          <p:nvSpPr>
            <p:cNvPr id="70936" name="Text Box 280"/>
            <p:cNvSpPr txBox="1">
              <a:spLocks noChangeArrowheads="1"/>
            </p:cNvSpPr>
            <p:nvPr/>
          </p:nvSpPr>
          <p:spPr bwMode="auto">
            <a:xfrm>
              <a:off x="2331" y="3249"/>
              <a:ext cx="117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 i="1">
                  <a:latin typeface="Times New Roman" pitchFamily="18" charset="0"/>
                </a:rPr>
                <a:t>cobertura</a:t>
              </a:r>
            </a:p>
          </p:txBody>
        </p:sp>
      </p:grpSp>
      <p:grpSp>
        <p:nvGrpSpPr>
          <p:cNvPr id="70729" name="Group 281"/>
          <p:cNvGrpSpPr>
            <a:grpSpLocks/>
          </p:cNvGrpSpPr>
          <p:nvPr/>
        </p:nvGrpSpPr>
        <p:grpSpPr bwMode="auto">
          <a:xfrm>
            <a:off x="693738" y="3886200"/>
            <a:ext cx="2701925" cy="1363663"/>
            <a:chOff x="521" y="2730"/>
            <a:chExt cx="2838" cy="1326"/>
          </a:xfrm>
        </p:grpSpPr>
        <p:sp>
          <p:nvSpPr>
            <p:cNvPr id="70938" name="Text Box 282"/>
            <p:cNvSpPr txBox="1">
              <a:spLocks noChangeArrowheads="1"/>
            </p:cNvSpPr>
            <p:nvPr/>
          </p:nvSpPr>
          <p:spPr bwMode="auto">
            <a:xfrm>
              <a:off x="1138" y="2823"/>
              <a:ext cx="25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9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0939" name="Text Box 283"/>
            <p:cNvSpPr txBox="1">
              <a:spLocks noChangeArrowheads="1"/>
            </p:cNvSpPr>
            <p:nvPr/>
          </p:nvSpPr>
          <p:spPr bwMode="auto">
            <a:xfrm>
              <a:off x="2657" y="3275"/>
              <a:ext cx="22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900">
                  <a:latin typeface="Times New Roman" pitchFamily="18" charset="0"/>
                </a:rPr>
                <a:t>t</a:t>
              </a:r>
            </a:p>
          </p:txBody>
        </p:sp>
        <p:grpSp>
          <p:nvGrpSpPr>
            <p:cNvPr id="70737" name="Group 284"/>
            <p:cNvGrpSpPr>
              <a:grpSpLocks/>
            </p:cNvGrpSpPr>
            <p:nvPr/>
          </p:nvGrpSpPr>
          <p:grpSpPr bwMode="auto">
            <a:xfrm>
              <a:off x="949" y="2822"/>
              <a:ext cx="1598" cy="726"/>
              <a:chOff x="1307" y="996"/>
              <a:chExt cx="3133" cy="1544"/>
            </a:xfrm>
          </p:grpSpPr>
          <p:pic>
            <p:nvPicPr>
              <p:cNvPr id="70941" name="Picture 285" descr="sequential1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-4321971">
                <a:off x="788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42" name="Picture 286" descr="sequential2"/>
              <p:cNvPicPr preferRelativeResize="0"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4321971">
                <a:off x="1314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43" name="Picture 287" descr="sequentia3"/>
              <p:cNvPicPr preferRelativeResize="0"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-4321971">
                <a:off x="1839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44" name="Picture 288" descr="sequentia4"/>
              <p:cNvPicPr preferRelativeResize="0"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4321971">
                <a:off x="2365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45" name="Picture 289" descr="sequentia5"/>
              <p:cNvPicPr preferRelativeResize="0"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-4321971">
                <a:off x="2890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946" name="Picture 290" descr="sequentia6"/>
              <p:cNvPicPr preferRelativeResize="0"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4321971">
                <a:off x="3415" y="1515"/>
                <a:ext cx="1544" cy="5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947" name="Line 291"/>
            <p:cNvSpPr>
              <a:spLocks noChangeShapeType="1"/>
            </p:cNvSpPr>
            <p:nvPr/>
          </p:nvSpPr>
          <p:spPr bwMode="auto">
            <a:xfrm flipH="1">
              <a:off x="627" y="3199"/>
              <a:ext cx="555" cy="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948" name="Line 292"/>
            <p:cNvSpPr>
              <a:spLocks noChangeShapeType="1"/>
            </p:cNvSpPr>
            <p:nvPr/>
          </p:nvSpPr>
          <p:spPr bwMode="auto">
            <a:xfrm flipV="1">
              <a:off x="1182" y="2730"/>
              <a:ext cx="9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949" name="Line 293"/>
            <p:cNvSpPr>
              <a:spLocks noChangeShapeType="1"/>
            </p:cNvSpPr>
            <p:nvPr/>
          </p:nvSpPr>
          <p:spPr bwMode="auto">
            <a:xfrm flipV="1">
              <a:off x="1182" y="3199"/>
              <a:ext cx="1648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950" name="Text Box 294"/>
            <p:cNvSpPr txBox="1">
              <a:spLocks noChangeArrowheads="1"/>
            </p:cNvSpPr>
            <p:nvPr/>
          </p:nvSpPr>
          <p:spPr bwMode="auto">
            <a:xfrm>
              <a:off x="521" y="3834"/>
              <a:ext cx="25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900">
                  <a:latin typeface="Times New Roman" pitchFamily="18" charset="0"/>
                </a:rPr>
                <a:t>x</a:t>
              </a:r>
            </a:p>
          </p:txBody>
        </p:sp>
        <p:pic>
          <p:nvPicPr>
            <p:cNvPr id="70951" name="Picture 29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2" y="3531"/>
              <a:ext cx="1654" cy="10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70952" name="Text Box 296"/>
            <p:cNvSpPr txBox="1">
              <a:spLocks noChangeArrowheads="1"/>
            </p:cNvSpPr>
            <p:nvPr/>
          </p:nvSpPr>
          <p:spPr bwMode="auto">
            <a:xfrm>
              <a:off x="1587" y="3753"/>
              <a:ext cx="146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 i="1">
                  <a:latin typeface="Times New Roman" pitchFamily="18" charset="0"/>
                </a:rPr>
                <a:t>estado do agente</a:t>
              </a:r>
            </a:p>
          </p:txBody>
        </p:sp>
        <p:sp>
          <p:nvSpPr>
            <p:cNvPr id="70953" name="Text Box 297"/>
            <p:cNvSpPr txBox="1">
              <a:spLocks noChangeArrowheads="1"/>
            </p:cNvSpPr>
            <p:nvPr/>
          </p:nvSpPr>
          <p:spPr bwMode="auto">
            <a:xfrm>
              <a:off x="2344" y="3431"/>
              <a:ext cx="1015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400" i="1">
                  <a:latin typeface="Times New Roman" pitchFamily="18" charset="0"/>
                </a:rPr>
                <a:t>coberturea</a:t>
              </a:r>
            </a:p>
          </p:txBody>
        </p:sp>
        <p:grpSp>
          <p:nvGrpSpPr>
            <p:cNvPr id="70745" name="Group 298"/>
            <p:cNvGrpSpPr>
              <a:grpSpLocks/>
            </p:cNvGrpSpPr>
            <p:nvPr/>
          </p:nvGrpSpPr>
          <p:grpSpPr bwMode="auto">
            <a:xfrm>
              <a:off x="1015" y="3031"/>
              <a:ext cx="1467" cy="372"/>
              <a:chOff x="2601" y="7302"/>
              <a:chExt cx="2855" cy="845"/>
            </a:xfrm>
          </p:grpSpPr>
          <p:sp>
            <p:nvSpPr>
              <p:cNvPr id="70955" name="Freeform 299"/>
              <p:cNvSpPr>
                <a:spLocks/>
              </p:cNvSpPr>
              <p:nvPr/>
            </p:nvSpPr>
            <p:spPr bwMode="auto">
              <a:xfrm>
                <a:off x="5197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56" name="Freeform 300"/>
              <p:cNvSpPr>
                <a:spLocks/>
              </p:cNvSpPr>
              <p:nvPr/>
            </p:nvSpPr>
            <p:spPr bwMode="auto">
              <a:xfrm>
                <a:off x="4672" y="7328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57" name="Freeform 301"/>
              <p:cNvSpPr>
                <a:spLocks/>
              </p:cNvSpPr>
              <p:nvPr/>
            </p:nvSpPr>
            <p:spPr bwMode="auto">
              <a:xfrm>
                <a:off x="2601" y="7302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58" name="Freeform 302"/>
              <p:cNvSpPr>
                <a:spLocks/>
              </p:cNvSpPr>
              <p:nvPr/>
            </p:nvSpPr>
            <p:spPr bwMode="auto">
              <a:xfrm>
                <a:off x="414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59" name="Freeform 303"/>
              <p:cNvSpPr>
                <a:spLocks/>
              </p:cNvSpPr>
              <p:nvPr/>
            </p:nvSpPr>
            <p:spPr bwMode="auto">
              <a:xfrm>
                <a:off x="360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60" name="Freeform 304"/>
              <p:cNvSpPr>
                <a:spLocks/>
              </p:cNvSpPr>
              <p:nvPr/>
            </p:nvSpPr>
            <p:spPr bwMode="auto">
              <a:xfrm>
                <a:off x="3062" y="7325"/>
                <a:ext cx="259" cy="819"/>
              </a:xfrm>
              <a:custGeom>
                <a:avLst/>
                <a:gdLst/>
                <a:ahLst/>
                <a:cxnLst>
                  <a:cxn ang="0">
                    <a:pos x="68" y="819"/>
                  </a:cxn>
                  <a:cxn ang="0">
                    <a:pos x="68" y="639"/>
                  </a:cxn>
                  <a:cxn ang="0">
                    <a:pos x="180" y="470"/>
                  </a:cxn>
                  <a:cxn ang="0">
                    <a:pos x="154" y="354"/>
                  </a:cxn>
                  <a:cxn ang="0">
                    <a:pos x="167" y="444"/>
                  </a:cxn>
                  <a:cxn ang="0">
                    <a:pos x="13" y="405"/>
                  </a:cxn>
                  <a:cxn ang="0">
                    <a:pos x="244" y="45"/>
                  </a:cxn>
                  <a:cxn ang="0">
                    <a:pos x="103" y="135"/>
                  </a:cxn>
                </a:cxnLst>
                <a:rect l="0" t="0" r="r" b="b"/>
                <a:pathLst>
                  <a:path w="259" h="819">
                    <a:moveTo>
                      <a:pt x="68" y="819"/>
                    </a:moveTo>
                    <a:cubicBezTo>
                      <a:pt x="55" y="759"/>
                      <a:pt x="49" y="697"/>
                      <a:pt x="68" y="639"/>
                    </a:cubicBezTo>
                    <a:cubicBezTo>
                      <a:pt x="87" y="581"/>
                      <a:pt x="166" y="517"/>
                      <a:pt x="180" y="470"/>
                    </a:cubicBezTo>
                    <a:cubicBezTo>
                      <a:pt x="194" y="423"/>
                      <a:pt x="156" y="358"/>
                      <a:pt x="154" y="354"/>
                    </a:cubicBezTo>
                    <a:cubicBezTo>
                      <a:pt x="152" y="350"/>
                      <a:pt x="190" y="436"/>
                      <a:pt x="167" y="444"/>
                    </a:cubicBezTo>
                    <a:cubicBezTo>
                      <a:pt x="144" y="452"/>
                      <a:pt x="0" y="471"/>
                      <a:pt x="13" y="405"/>
                    </a:cubicBezTo>
                    <a:cubicBezTo>
                      <a:pt x="26" y="339"/>
                      <a:pt x="229" y="90"/>
                      <a:pt x="244" y="45"/>
                    </a:cubicBezTo>
                    <a:cubicBezTo>
                      <a:pt x="259" y="0"/>
                      <a:pt x="132" y="116"/>
                      <a:pt x="103" y="13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70961" name="Picture 23" descr="npo000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0" y="1219200"/>
            <a:ext cx="25892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753" name="Group 4"/>
          <p:cNvGrpSpPr>
            <a:grpSpLocks/>
          </p:cNvGrpSpPr>
          <p:nvPr/>
        </p:nvGrpSpPr>
        <p:grpSpPr bwMode="auto">
          <a:xfrm>
            <a:off x="7239000" y="2286000"/>
            <a:ext cx="1500188" cy="985838"/>
            <a:chOff x="64" y="878"/>
            <a:chExt cx="2941" cy="1942"/>
          </a:xfrm>
        </p:grpSpPr>
        <p:grpSp>
          <p:nvGrpSpPr>
            <p:cNvPr id="70761" name="Group 5"/>
            <p:cNvGrpSpPr>
              <a:grpSpLocks/>
            </p:cNvGrpSpPr>
            <p:nvPr/>
          </p:nvGrpSpPr>
          <p:grpSpPr bwMode="auto">
            <a:xfrm>
              <a:off x="1624" y="1371"/>
              <a:ext cx="1381" cy="1187"/>
              <a:chOff x="1448" y="1371"/>
              <a:chExt cx="1381" cy="1187"/>
            </a:xfrm>
          </p:grpSpPr>
          <p:grpSp>
            <p:nvGrpSpPr>
              <p:cNvPr id="70769" name="Group 6"/>
              <p:cNvGrpSpPr>
                <a:grpSpLocks/>
              </p:cNvGrpSpPr>
              <p:nvPr/>
            </p:nvGrpSpPr>
            <p:grpSpPr bwMode="auto">
              <a:xfrm>
                <a:off x="1773" y="1371"/>
                <a:ext cx="1056" cy="473"/>
                <a:chOff x="432" y="1920"/>
                <a:chExt cx="1056" cy="473"/>
              </a:xfrm>
            </p:grpSpPr>
            <p:sp>
              <p:nvSpPr>
                <p:cNvPr id="710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1" cy="4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00">
                      <a:latin typeface="Calibri" pitchFamily="34" charset="0"/>
                      <a:cs typeface="Arial" charset="0"/>
                    </a:rPr>
                    <a:t>1:32:00</a:t>
                  </a:r>
                </a:p>
              </p:txBody>
            </p:sp>
            <p:sp>
              <p:nvSpPr>
                <p:cNvPr id="7104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13" y="1920"/>
                  <a:ext cx="575" cy="3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sz="300">
                      <a:latin typeface="Calibri" pitchFamily="34" charset="0"/>
                      <a:cs typeface="Arial" charset="0"/>
                    </a:rPr>
                    <a:t>Mens. </a:t>
                  </a:r>
                  <a:r>
                    <a:rPr lang="en-US" sz="300">
                      <a:latin typeface="Calibri" pitchFamily="34" charset="0"/>
                      <a:cs typeface="Arial" charset="0"/>
                    </a:rPr>
                    <a:t>1</a:t>
                  </a:r>
                </a:p>
              </p:txBody>
            </p:sp>
          </p:grpSp>
          <p:sp>
            <p:nvSpPr>
              <p:cNvPr id="71043" name="Text Box 9"/>
              <p:cNvSpPr txBox="1">
                <a:spLocks noChangeArrowheads="1"/>
              </p:cNvSpPr>
              <p:nvPr/>
            </p:nvSpPr>
            <p:spPr bwMode="auto">
              <a:xfrm>
                <a:off x="1448" y="1371"/>
                <a:ext cx="361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">
                    <a:latin typeface="Calibri" pitchFamily="34" charset="0"/>
                    <a:cs typeface="Arial" charset="0"/>
                  </a:rPr>
                  <a:t>1.</a:t>
                </a:r>
              </a:p>
            </p:txBody>
          </p:sp>
          <p:grpSp>
            <p:nvGrpSpPr>
              <p:cNvPr id="70770" name="Group 10"/>
              <p:cNvGrpSpPr>
                <a:grpSpLocks/>
              </p:cNvGrpSpPr>
              <p:nvPr/>
            </p:nvGrpSpPr>
            <p:grpSpPr bwMode="auto">
              <a:xfrm>
                <a:off x="1773" y="1605"/>
                <a:ext cx="1056" cy="473"/>
                <a:chOff x="432" y="1920"/>
                <a:chExt cx="1056" cy="473"/>
              </a:xfrm>
            </p:grpSpPr>
            <p:sp>
              <p:nvSpPr>
                <p:cNvPr id="710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1" cy="4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00">
                      <a:latin typeface="Calibri" pitchFamily="34" charset="0"/>
                      <a:cs typeface="Arial" charset="0"/>
                    </a:rPr>
                    <a:t>1:32:10</a:t>
                  </a:r>
                </a:p>
              </p:txBody>
            </p:sp>
            <p:sp>
              <p:nvSpPr>
                <p:cNvPr id="7104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13" y="1920"/>
                  <a:ext cx="575" cy="3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sz="300">
                      <a:latin typeface="Calibri" pitchFamily="34" charset="0"/>
                      <a:cs typeface="Arial" charset="0"/>
                    </a:rPr>
                    <a:t>Mens. </a:t>
                  </a:r>
                  <a:r>
                    <a:rPr lang="en-US" sz="300">
                      <a:latin typeface="Calibri" pitchFamily="34" charset="0"/>
                      <a:cs typeface="Arial" charset="0"/>
                    </a:rPr>
                    <a:t>3</a:t>
                  </a:r>
                </a:p>
              </p:txBody>
            </p:sp>
          </p:grpSp>
          <p:sp>
            <p:nvSpPr>
              <p:cNvPr id="71047" name="Text Box 13"/>
              <p:cNvSpPr txBox="1">
                <a:spLocks noChangeArrowheads="1"/>
              </p:cNvSpPr>
              <p:nvPr/>
            </p:nvSpPr>
            <p:spPr bwMode="auto">
              <a:xfrm>
                <a:off x="1448" y="1606"/>
                <a:ext cx="361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">
                    <a:latin typeface="Calibri" pitchFamily="34" charset="0"/>
                    <a:cs typeface="Arial" charset="0"/>
                  </a:rPr>
                  <a:t>2.</a:t>
                </a:r>
              </a:p>
            </p:txBody>
          </p:sp>
          <p:grpSp>
            <p:nvGrpSpPr>
              <p:cNvPr id="70778" name="Group 14"/>
              <p:cNvGrpSpPr>
                <a:grpSpLocks/>
              </p:cNvGrpSpPr>
              <p:nvPr/>
            </p:nvGrpSpPr>
            <p:grpSpPr bwMode="auto">
              <a:xfrm>
                <a:off x="1773" y="1845"/>
                <a:ext cx="1056" cy="473"/>
                <a:chOff x="432" y="1920"/>
                <a:chExt cx="1056" cy="473"/>
              </a:xfrm>
            </p:grpSpPr>
            <p:sp>
              <p:nvSpPr>
                <p:cNvPr id="7104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1" cy="4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00">
                      <a:latin typeface="Calibri" pitchFamily="34" charset="0"/>
                      <a:cs typeface="Arial" charset="0"/>
                    </a:rPr>
                    <a:t>1:38:07</a:t>
                  </a:r>
                </a:p>
              </p:txBody>
            </p:sp>
            <p:sp>
              <p:nvSpPr>
                <p:cNvPr id="7105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13" y="1920"/>
                  <a:ext cx="575" cy="3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sz="300">
                      <a:latin typeface="Calibri" pitchFamily="34" charset="0"/>
                      <a:cs typeface="Arial" charset="0"/>
                    </a:rPr>
                    <a:t>Mens. </a:t>
                  </a:r>
                  <a:r>
                    <a:rPr lang="en-US" sz="300">
                      <a:latin typeface="Calibri" pitchFamily="34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71051" name="Text Box 17"/>
              <p:cNvSpPr txBox="1">
                <a:spLocks noChangeArrowheads="1"/>
              </p:cNvSpPr>
              <p:nvPr/>
            </p:nvSpPr>
            <p:spPr bwMode="auto">
              <a:xfrm>
                <a:off x="1448" y="1844"/>
                <a:ext cx="361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">
                    <a:latin typeface="Calibri" pitchFamily="34" charset="0"/>
                    <a:cs typeface="Arial" charset="0"/>
                  </a:rPr>
                  <a:t>3.</a:t>
                </a:r>
              </a:p>
            </p:txBody>
          </p:sp>
          <p:grpSp>
            <p:nvGrpSpPr>
              <p:cNvPr id="70786" name="Group 18"/>
              <p:cNvGrpSpPr>
                <a:grpSpLocks/>
              </p:cNvGrpSpPr>
              <p:nvPr/>
            </p:nvGrpSpPr>
            <p:grpSpPr bwMode="auto">
              <a:xfrm>
                <a:off x="1773" y="2085"/>
                <a:ext cx="1056" cy="473"/>
                <a:chOff x="432" y="1920"/>
                <a:chExt cx="1056" cy="473"/>
              </a:xfrm>
            </p:grpSpPr>
            <p:sp>
              <p:nvSpPr>
                <p:cNvPr id="7105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481" cy="4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00">
                      <a:latin typeface="Calibri" pitchFamily="34" charset="0"/>
                      <a:cs typeface="Arial" charset="0"/>
                    </a:rPr>
                    <a:t>1:42:00</a:t>
                  </a:r>
                </a:p>
              </p:txBody>
            </p:sp>
            <p:sp>
              <p:nvSpPr>
                <p:cNvPr id="7105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13" y="1920"/>
                  <a:ext cx="575" cy="3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sz="300">
                      <a:latin typeface="Calibri" pitchFamily="34" charset="0"/>
                      <a:cs typeface="Arial" charset="0"/>
                    </a:rPr>
                    <a:t>Mens.</a:t>
                  </a:r>
                  <a:r>
                    <a:rPr lang="en-US" sz="300">
                      <a:latin typeface="Calibri" pitchFamily="34" charset="0"/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71055" name="Text Box 21"/>
              <p:cNvSpPr txBox="1">
                <a:spLocks noChangeArrowheads="1"/>
              </p:cNvSpPr>
              <p:nvPr/>
            </p:nvSpPr>
            <p:spPr bwMode="auto">
              <a:xfrm>
                <a:off x="1448" y="2085"/>
                <a:ext cx="361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">
                    <a:latin typeface="Calibri" pitchFamily="34" charset="0"/>
                    <a:cs typeface="Arial" charset="0"/>
                  </a:rPr>
                  <a:t>4.</a:t>
                </a:r>
              </a:p>
            </p:txBody>
          </p:sp>
          <p:sp>
            <p:nvSpPr>
              <p:cNvPr id="71056" name="Text Box 26"/>
              <p:cNvSpPr txBox="1">
                <a:spLocks noChangeArrowheads="1"/>
              </p:cNvSpPr>
              <p:nvPr/>
            </p:nvSpPr>
            <p:spPr bwMode="auto">
              <a:xfrm>
                <a:off x="1725" y="2235"/>
                <a:ext cx="110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">
                    <a:latin typeface="Calibri" pitchFamily="34" charset="0"/>
                    <a:cs typeface="Arial" charset="0"/>
                  </a:rPr>
                  <a:t>. . .</a:t>
                </a:r>
              </a:p>
            </p:txBody>
          </p:sp>
        </p:grpSp>
        <p:grpSp>
          <p:nvGrpSpPr>
            <p:cNvPr id="70794" name="Group 27"/>
            <p:cNvGrpSpPr>
              <a:grpSpLocks/>
            </p:cNvGrpSpPr>
            <p:nvPr/>
          </p:nvGrpSpPr>
          <p:grpSpPr bwMode="auto">
            <a:xfrm>
              <a:off x="106" y="1410"/>
              <a:ext cx="624" cy="576"/>
              <a:chOff x="2208" y="3216"/>
              <a:chExt cx="624" cy="576"/>
            </a:xfrm>
          </p:grpSpPr>
          <p:sp>
            <p:nvSpPr>
              <p:cNvPr id="71058" name="Oval 28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624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71059" name="Oval 29"/>
              <p:cNvSpPr>
                <a:spLocks noChangeArrowheads="1"/>
              </p:cNvSpPr>
              <p:nvPr/>
            </p:nvSpPr>
            <p:spPr bwMode="auto">
              <a:xfrm>
                <a:off x="2502" y="348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0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71060" name="Line 30"/>
              <p:cNvSpPr>
                <a:spLocks noChangeShapeType="1"/>
              </p:cNvSpPr>
              <p:nvPr/>
            </p:nvSpPr>
            <p:spPr bwMode="auto">
              <a:xfrm flipV="1">
                <a:off x="2523" y="3264"/>
                <a:ext cx="0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061" name="Line 31"/>
              <p:cNvSpPr>
                <a:spLocks noChangeShapeType="1"/>
              </p:cNvSpPr>
              <p:nvPr/>
            </p:nvSpPr>
            <p:spPr bwMode="auto">
              <a:xfrm>
                <a:off x="2538" y="3537"/>
                <a:ext cx="135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062" name="AutoShape 32"/>
            <p:cNvSpPr>
              <a:spLocks noChangeArrowheads="1"/>
            </p:cNvSpPr>
            <p:nvPr/>
          </p:nvSpPr>
          <p:spPr bwMode="auto">
            <a:xfrm>
              <a:off x="64" y="2126"/>
              <a:ext cx="705" cy="384"/>
            </a:xfrm>
            <a:prstGeom prst="flowChartDecision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00" u="sng">
                  <a:latin typeface="Calibri" pitchFamily="34" charset="0"/>
                  <a:cs typeface="Arial" charset="0"/>
                </a:rPr>
                <a:t>return value</a:t>
              </a:r>
            </a:p>
          </p:txBody>
        </p:sp>
        <p:cxnSp>
          <p:nvCxnSpPr>
            <p:cNvPr id="71063" name="AutoShape 33"/>
            <p:cNvCxnSpPr>
              <a:cxnSpLocks noChangeShapeType="1"/>
              <a:stCxn id="71062" idx="2"/>
              <a:endCxn id="71070" idx="1"/>
            </p:cNvCxnSpPr>
            <p:nvPr/>
          </p:nvCxnSpPr>
          <p:spPr bwMode="auto">
            <a:xfrm rot="16200000" flipH="1">
              <a:off x="554" y="2373"/>
              <a:ext cx="118" cy="39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064" name="Text Box 34"/>
            <p:cNvSpPr txBox="1">
              <a:spLocks noChangeArrowheads="1"/>
            </p:cNvSpPr>
            <p:nvPr/>
          </p:nvSpPr>
          <p:spPr bwMode="auto">
            <a:xfrm>
              <a:off x="422" y="2388"/>
              <a:ext cx="48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">
                  <a:latin typeface="Calibri" pitchFamily="34" charset="0"/>
                  <a:cs typeface="Arial" charset="0"/>
                </a:rPr>
                <a:t>true</a:t>
              </a:r>
            </a:p>
          </p:txBody>
        </p:sp>
        <p:sp>
          <p:nvSpPr>
            <p:cNvPr id="71065" name="AutoShape 35"/>
            <p:cNvSpPr>
              <a:spLocks noChangeArrowheads="1"/>
            </p:cNvSpPr>
            <p:nvPr/>
          </p:nvSpPr>
          <p:spPr bwMode="auto">
            <a:xfrm>
              <a:off x="870" y="878"/>
              <a:ext cx="1031" cy="384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00">
                  <a:latin typeface="Calibri" pitchFamily="34" charset="0"/>
                  <a:cs typeface="Arial" charset="0"/>
                </a:rPr>
                <a:t>1. Get first pair </a:t>
              </a:r>
              <a:br>
                <a:rPr lang="en-US" sz="300">
                  <a:latin typeface="Calibri" pitchFamily="34" charset="0"/>
                  <a:cs typeface="Arial" charset="0"/>
                </a:rPr>
              </a:br>
              <a:r>
                <a:rPr lang="en-US" sz="300">
                  <a:latin typeface="Calibri" pitchFamily="34" charset="0"/>
                  <a:cs typeface="Arial" charset="0"/>
                </a:rPr>
                <a:t>2. Execute the ACTION</a:t>
              </a:r>
            </a:p>
          </p:txBody>
        </p:sp>
        <p:cxnSp>
          <p:nvCxnSpPr>
            <p:cNvPr id="71066" name="AutoShape 36"/>
            <p:cNvCxnSpPr>
              <a:cxnSpLocks noChangeShapeType="1"/>
              <a:stCxn id="71042" idx="1"/>
              <a:endCxn id="71065" idx="3"/>
            </p:cNvCxnSpPr>
            <p:nvPr/>
          </p:nvCxnSpPr>
          <p:spPr bwMode="auto">
            <a:xfrm rot="10800000">
              <a:off x="1901" y="1070"/>
              <a:ext cx="528" cy="4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067" name="AutoShape 37"/>
            <p:cNvCxnSpPr>
              <a:cxnSpLocks noChangeShapeType="1"/>
              <a:stCxn id="71065" idx="1"/>
              <a:endCxn id="71058" idx="0"/>
            </p:cNvCxnSpPr>
            <p:nvPr/>
          </p:nvCxnSpPr>
          <p:spPr bwMode="auto">
            <a:xfrm rot="10800000" flipV="1">
              <a:off x="418" y="1070"/>
              <a:ext cx="452" cy="3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068" name="AutoShape 38"/>
            <p:cNvCxnSpPr>
              <a:cxnSpLocks noChangeShapeType="1"/>
              <a:stCxn id="71058" idx="4"/>
              <a:endCxn id="71062" idx="0"/>
            </p:cNvCxnSpPr>
            <p:nvPr/>
          </p:nvCxnSpPr>
          <p:spPr bwMode="auto">
            <a:xfrm rot="5400000">
              <a:off x="348" y="2055"/>
              <a:ext cx="140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069" name="Text Box 39"/>
            <p:cNvSpPr txBox="1">
              <a:spLocks noChangeArrowheads="1"/>
            </p:cNvSpPr>
            <p:nvPr/>
          </p:nvSpPr>
          <p:spPr bwMode="auto">
            <a:xfrm>
              <a:off x="428" y="1607"/>
              <a:ext cx="86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">
                  <a:latin typeface="Calibri" pitchFamily="34" charset="0"/>
                  <a:cs typeface="Arial" charset="0"/>
                </a:rPr>
                <a:t>3. Timer =</a:t>
              </a:r>
              <a:r>
                <a:rPr lang="en-US" sz="300">
                  <a:latin typeface="Calibri" pitchFamily="34" charset="0"/>
                  <a:cs typeface="Arial" charset="0"/>
                  <a:sym typeface="Wingdings" pitchFamily="2" charset="2"/>
                </a:rPr>
                <a:t>EVENT</a:t>
              </a:r>
              <a:endParaRPr lang="en-US" sz="3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070" name="AutoShape 40"/>
            <p:cNvSpPr>
              <a:spLocks noChangeArrowheads="1"/>
            </p:cNvSpPr>
            <p:nvPr/>
          </p:nvSpPr>
          <p:spPr bwMode="auto">
            <a:xfrm>
              <a:off x="808" y="2436"/>
              <a:ext cx="1288" cy="384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00">
                  <a:latin typeface="Calibri" pitchFamily="34" charset="0"/>
                  <a:cs typeface="Arial" charset="0"/>
                </a:rPr>
                <a:t>4. timeToHappen += period</a:t>
              </a:r>
            </a:p>
          </p:txBody>
        </p:sp>
        <p:cxnSp>
          <p:nvCxnSpPr>
            <p:cNvPr id="71071" name="AutoShape 41"/>
            <p:cNvCxnSpPr>
              <a:cxnSpLocks noChangeShapeType="1"/>
              <a:stCxn id="71070" idx="3"/>
              <a:endCxn id="71056" idx="2"/>
            </p:cNvCxnSpPr>
            <p:nvPr/>
          </p:nvCxnSpPr>
          <p:spPr bwMode="auto">
            <a:xfrm flipV="1">
              <a:off x="2096" y="2483"/>
              <a:ext cx="357" cy="14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pic>
        <p:nvPicPr>
          <p:cNvPr id="71072" name="Picture 4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3657600"/>
            <a:ext cx="24955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Modelos Ambientais: exemplos &amp; estudos de caso</a:t>
            </a: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130425"/>
            <a:ext cx="5638800" cy="1470025"/>
          </a:xfrm>
          <a:noFill/>
          <a:ln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Um modelo hidrologico de cunho pedagógico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13263"/>
            <a:ext cx="7239000" cy="1069975"/>
          </a:xfrm>
          <a:ln/>
        </p:spPr>
        <p:txBody>
          <a:bodyPr lIns="90000" tIns="46800" rIns="90000" bIns="46800"/>
          <a:lstStyle/>
          <a:p>
            <a:pPr marL="457200" lvl="1" indent="0" algn="ctr" defTabSz="457200">
              <a:spcBef>
                <a:spcPts val="800"/>
              </a:spcBef>
              <a:buClr>
                <a:srgbClr val="000000"/>
              </a:buClr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/>
              <a:t>Drenagem da chuva em “Cabeça de Boi”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63" y="0"/>
            <a:ext cx="6826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822325" y="5302250"/>
            <a:ext cx="27193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O Brasil “from the space”</a:t>
            </a:r>
            <a:b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2000</a:t>
            </a:r>
          </a:p>
        </p:txBody>
      </p:sp>
      <p:sp>
        <p:nvSpPr>
          <p:cNvPr id="178180" name="Freeform 4"/>
          <p:cNvSpPr>
            <a:spLocks noChangeArrowheads="1"/>
          </p:cNvSpPr>
          <p:nvPr/>
        </p:nvSpPr>
        <p:spPr bwMode="auto">
          <a:xfrm>
            <a:off x="6084888" y="2708275"/>
            <a:ext cx="266700" cy="1820863"/>
          </a:xfrm>
          <a:custGeom>
            <a:avLst/>
            <a:gdLst/>
            <a:ahLst/>
            <a:cxnLst>
              <a:cxn ang="0">
                <a:pos x="111" y="1005"/>
              </a:cxn>
              <a:cxn ang="0">
                <a:pos x="73" y="983"/>
              </a:cxn>
              <a:cxn ang="0">
                <a:pos x="35" y="960"/>
              </a:cxn>
              <a:cxn ang="0">
                <a:pos x="20" y="748"/>
              </a:cxn>
              <a:cxn ang="0">
                <a:pos x="58" y="672"/>
              </a:cxn>
              <a:cxn ang="0">
                <a:pos x="80" y="604"/>
              </a:cxn>
              <a:cxn ang="0">
                <a:pos x="88" y="490"/>
              </a:cxn>
              <a:cxn ang="0">
                <a:pos x="111" y="422"/>
              </a:cxn>
              <a:cxn ang="0">
                <a:pos x="80" y="194"/>
              </a:cxn>
              <a:cxn ang="0">
                <a:pos x="42" y="96"/>
              </a:cxn>
              <a:cxn ang="0">
                <a:pos x="27" y="28"/>
              </a:cxn>
              <a:cxn ang="0">
                <a:pos x="12" y="20"/>
              </a:cxn>
            </a:cxnLst>
            <a:rect l="0" t="0" r="r" b="b"/>
            <a:pathLst>
              <a:path w="130" h="1018">
                <a:moveTo>
                  <a:pt x="111" y="1005"/>
                </a:moveTo>
                <a:cubicBezTo>
                  <a:pt x="63" y="960"/>
                  <a:pt x="130" y="1018"/>
                  <a:pt x="73" y="983"/>
                </a:cubicBezTo>
                <a:cubicBezTo>
                  <a:pt x="24" y="952"/>
                  <a:pt x="96" y="979"/>
                  <a:pt x="35" y="960"/>
                </a:cubicBezTo>
                <a:cubicBezTo>
                  <a:pt x="0" y="860"/>
                  <a:pt x="7" y="956"/>
                  <a:pt x="20" y="748"/>
                </a:cubicBezTo>
                <a:cubicBezTo>
                  <a:pt x="25" y="669"/>
                  <a:pt x="6" y="684"/>
                  <a:pt x="58" y="672"/>
                </a:cubicBezTo>
                <a:cubicBezTo>
                  <a:pt x="65" y="649"/>
                  <a:pt x="80" y="604"/>
                  <a:pt x="80" y="604"/>
                </a:cubicBezTo>
                <a:cubicBezTo>
                  <a:pt x="83" y="566"/>
                  <a:pt x="84" y="528"/>
                  <a:pt x="88" y="490"/>
                </a:cubicBezTo>
                <a:cubicBezTo>
                  <a:pt x="91" y="466"/>
                  <a:pt x="111" y="422"/>
                  <a:pt x="111" y="422"/>
                </a:cubicBezTo>
                <a:cubicBezTo>
                  <a:pt x="105" y="345"/>
                  <a:pt x="98" y="269"/>
                  <a:pt x="80" y="194"/>
                </a:cubicBezTo>
                <a:cubicBezTo>
                  <a:pt x="71" y="158"/>
                  <a:pt x="70" y="122"/>
                  <a:pt x="42" y="96"/>
                </a:cubicBezTo>
                <a:cubicBezTo>
                  <a:pt x="40" y="81"/>
                  <a:pt x="37" y="45"/>
                  <a:pt x="27" y="28"/>
                </a:cubicBezTo>
                <a:cubicBezTo>
                  <a:pt x="10" y="0"/>
                  <a:pt x="12" y="8"/>
                  <a:pt x="12" y="20"/>
                </a:cubicBezTo>
              </a:path>
            </a:pathLst>
          </a:custGeom>
          <a:noFill/>
          <a:ln w="2844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 flipH="1" flipV="1">
            <a:off x="6502400" y="3919538"/>
            <a:ext cx="917575" cy="13239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6438900" y="5200650"/>
            <a:ext cx="1979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Espinhaço Range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3150" y="0"/>
            <a:ext cx="10401300" cy="692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90538" y="5013325"/>
            <a:ext cx="218598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Minas Gerais State </a:t>
            </a:r>
            <a:b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“from the space”</a:t>
            </a:r>
          </a:p>
          <a:p>
            <a:pPr algn="ctr"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2000</a:t>
            </a:r>
          </a:p>
        </p:txBody>
      </p:sp>
      <p:sp>
        <p:nvSpPr>
          <p:cNvPr id="180228" name="Freeform 4"/>
          <p:cNvSpPr>
            <a:spLocks noChangeArrowheads="1"/>
          </p:cNvSpPr>
          <p:nvPr/>
        </p:nvSpPr>
        <p:spPr bwMode="auto">
          <a:xfrm>
            <a:off x="5854700" y="522288"/>
            <a:ext cx="611188" cy="3243262"/>
          </a:xfrm>
          <a:custGeom>
            <a:avLst/>
            <a:gdLst/>
            <a:ahLst/>
            <a:cxnLst>
              <a:cxn ang="0">
                <a:pos x="200" y="2043"/>
              </a:cxn>
              <a:cxn ang="0">
                <a:pos x="117" y="1930"/>
              </a:cxn>
              <a:cxn ang="0">
                <a:pos x="79" y="1869"/>
              </a:cxn>
              <a:cxn ang="0">
                <a:pos x="33" y="1763"/>
              </a:cxn>
              <a:cxn ang="0">
                <a:pos x="26" y="1649"/>
              </a:cxn>
              <a:cxn ang="0">
                <a:pos x="11" y="1604"/>
              </a:cxn>
              <a:cxn ang="0">
                <a:pos x="56" y="1255"/>
              </a:cxn>
              <a:cxn ang="0">
                <a:pos x="79" y="1194"/>
              </a:cxn>
              <a:cxn ang="0">
                <a:pos x="94" y="1141"/>
              </a:cxn>
              <a:cxn ang="0">
                <a:pos x="295" y="354"/>
              </a:cxn>
              <a:cxn ang="0">
                <a:pos x="311" y="305"/>
              </a:cxn>
              <a:cxn ang="0">
                <a:pos x="328" y="305"/>
              </a:cxn>
              <a:cxn ang="0">
                <a:pos x="336" y="255"/>
              </a:cxn>
              <a:cxn ang="0">
                <a:pos x="369" y="132"/>
              </a:cxn>
              <a:cxn ang="0">
                <a:pos x="385" y="0"/>
              </a:cxn>
            </a:cxnLst>
            <a:rect l="0" t="0" r="r" b="b"/>
            <a:pathLst>
              <a:path w="385" h="2043">
                <a:moveTo>
                  <a:pt x="200" y="2043"/>
                </a:moveTo>
                <a:cubicBezTo>
                  <a:pt x="180" y="1983"/>
                  <a:pt x="162" y="1984"/>
                  <a:pt x="117" y="1930"/>
                </a:cubicBezTo>
                <a:cubicBezTo>
                  <a:pt x="98" y="1876"/>
                  <a:pt x="114" y="1893"/>
                  <a:pt x="79" y="1869"/>
                </a:cubicBezTo>
                <a:cubicBezTo>
                  <a:pt x="56" y="1834"/>
                  <a:pt x="47" y="1802"/>
                  <a:pt x="33" y="1763"/>
                </a:cubicBezTo>
                <a:cubicBezTo>
                  <a:pt x="31" y="1725"/>
                  <a:pt x="31" y="1687"/>
                  <a:pt x="26" y="1649"/>
                </a:cubicBezTo>
                <a:cubicBezTo>
                  <a:pt x="24" y="1633"/>
                  <a:pt x="11" y="1604"/>
                  <a:pt x="11" y="1604"/>
                </a:cubicBezTo>
                <a:cubicBezTo>
                  <a:pt x="13" y="1530"/>
                  <a:pt x="0" y="1340"/>
                  <a:pt x="56" y="1255"/>
                </a:cubicBezTo>
                <a:cubicBezTo>
                  <a:pt x="78" y="1153"/>
                  <a:pt x="49" y="1267"/>
                  <a:pt x="79" y="1194"/>
                </a:cubicBezTo>
                <a:cubicBezTo>
                  <a:pt x="89" y="1169"/>
                  <a:pt x="81" y="1164"/>
                  <a:pt x="94" y="1141"/>
                </a:cubicBezTo>
                <a:cubicBezTo>
                  <a:pt x="130" y="1001"/>
                  <a:pt x="259" y="493"/>
                  <a:pt x="295" y="354"/>
                </a:cubicBezTo>
                <a:cubicBezTo>
                  <a:pt x="303" y="340"/>
                  <a:pt x="302" y="318"/>
                  <a:pt x="311" y="305"/>
                </a:cubicBezTo>
                <a:cubicBezTo>
                  <a:pt x="323" y="287"/>
                  <a:pt x="311" y="316"/>
                  <a:pt x="328" y="305"/>
                </a:cubicBezTo>
                <a:cubicBezTo>
                  <a:pt x="333" y="297"/>
                  <a:pt x="332" y="263"/>
                  <a:pt x="336" y="255"/>
                </a:cubicBezTo>
                <a:cubicBezTo>
                  <a:pt x="340" y="248"/>
                  <a:pt x="365" y="139"/>
                  <a:pt x="369" y="132"/>
                </a:cubicBezTo>
                <a:cubicBezTo>
                  <a:pt x="382" y="111"/>
                  <a:pt x="385" y="27"/>
                  <a:pt x="385" y="0"/>
                </a:cubicBezTo>
              </a:path>
            </a:pathLst>
          </a:custGeom>
          <a:noFill/>
          <a:ln w="2844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334000" y="3581400"/>
            <a:ext cx="1600200" cy="10668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Átomos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/>
              <a:t>Conceito (modelo conceitual)</a:t>
            </a:r>
            <a:r>
              <a:rPr lang="en-US" sz="18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Entidades indivisíveis das quais a matéria é formada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Grécia Antiga </a:t>
            </a:r>
            <a:r>
              <a:rPr lang="en-US" sz="1600">
                <a:sym typeface="Wingdings" pitchFamily="2" charset="2"/>
              </a:rPr>
              <a:t></a:t>
            </a:r>
            <a:r>
              <a:rPr lang="en-US" sz="1600"/>
              <a:t> Leucipo e Demócrito, </a:t>
            </a:r>
            <a:r>
              <a:rPr lang="en-US" sz="1600">
                <a:sym typeface="Wingdings" pitchFamily="2" charset="2"/>
              </a:rPr>
              <a:t>400 a. C.</a:t>
            </a:r>
            <a:endParaRPr lang="en-US" sz="1600"/>
          </a:p>
          <a:p>
            <a:pPr lvl="1"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800" b="1"/>
              <a:t>Modelo (representação)</a:t>
            </a:r>
            <a:r>
              <a:rPr lang="en-US" sz="1800"/>
              <a:t>: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ym typeface="Wingdings" pitchFamily="2" charset="2"/>
              </a:rPr>
              <a:t>Dalton, 1807</a:t>
            </a:r>
            <a:r>
              <a:rPr lang="en-US" sz="1600"/>
              <a:t> </a:t>
            </a:r>
            <a:r>
              <a:rPr lang="en-US" sz="1600">
                <a:sym typeface="Wingdings" pitchFamily="2" charset="2"/>
              </a:rPr>
              <a:t> </a:t>
            </a:r>
            <a:r>
              <a:rPr lang="en-US" sz="1600"/>
              <a:t>Esferas maciças</a:t>
            </a:r>
            <a:endParaRPr lang="en-US" sz="160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600">
                <a:sym typeface="Wingdings" pitchFamily="2" charset="2"/>
              </a:rPr>
              <a:t>Thonson, 1904  Pudim de passas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ym typeface="Wingdings" pitchFamily="2" charset="2"/>
              </a:rPr>
              <a:t>Rutherford, 1911  Núcleo positivo + eletrosfera negativa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ym typeface="Wingdings" pitchFamily="2" charset="2"/>
              </a:rPr>
              <a:t>Borh, 1913  Nucleo + eletrons em diferentes niveis de energia</a:t>
            </a:r>
          </a:p>
          <a:p>
            <a:pPr lvl="1">
              <a:lnSpc>
                <a:spcPct val="90000"/>
              </a:lnSpc>
            </a:pPr>
            <a:r>
              <a:rPr lang="en-US" sz="1600">
                <a:sym typeface="Wingdings" pitchFamily="2" charset="2"/>
              </a:rPr>
              <a:t>Schrondger, Pauli,  Átomo moderno composto por partculas subatômicas</a:t>
            </a:r>
          </a:p>
        </p:txBody>
      </p:sp>
      <p:pic>
        <p:nvPicPr>
          <p:cNvPr id="81924" name="Picture 4" descr="340x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0"/>
            <a:ext cx="1130300" cy="1143000"/>
          </a:xfrm>
          <a:prstGeom prst="rect">
            <a:avLst/>
          </a:prstGeom>
          <a:noFill/>
        </p:spPr>
      </p:pic>
      <p:pic>
        <p:nvPicPr>
          <p:cNvPr id="81925" name="Picture 5" descr="át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4724400"/>
            <a:ext cx="1647825" cy="1604963"/>
          </a:xfrm>
          <a:prstGeom prst="rect">
            <a:avLst/>
          </a:prstGeom>
          <a:noFill/>
        </p:spPr>
      </p:pic>
      <p:pic>
        <p:nvPicPr>
          <p:cNvPr id="81926" name="Picture 6" descr="bohr-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4495800"/>
            <a:ext cx="1714500" cy="1905000"/>
          </a:xfrm>
          <a:prstGeom prst="rect">
            <a:avLst/>
          </a:prstGeom>
          <a:noFill/>
        </p:spPr>
      </p:pic>
      <p:pic>
        <p:nvPicPr>
          <p:cNvPr id="81928" name="Picture 8" descr="thomson-f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00600"/>
            <a:ext cx="1571625" cy="1549400"/>
          </a:xfrm>
          <a:prstGeom prst="rect">
            <a:avLst/>
          </a:prstGeom>
          <a:noFill/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838200" y="6324600"/>
            <a:ext cx="1335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Dalton, 1807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514600" y="6324600"/>
            <a:ext cx="15382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Thonson, 1904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538663" y="6324600"/>
            <a:ext cx="1709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Rutherford, 1911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7127875" y="6292850"/>
            <a:ext cx="117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Borh, 1913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/>
          <p:cNvGrpSpPr>
            <a:grpSpLocks/>
          </p:cNvGrpSpPr>
          <p:nvPr/>
        </p:nvGrpSpPr>
        <p:grpSpPr bwMode="auto">
          <a:xfrm>
            <a:off x="4763" y="0"/>
            <a:ext cx="9212262" cy="6948488"/>
            <a:chOff x="3" y="0"/>
            <a:chExt cx="5803" cy="4377"/>
          </a:xfrm>
        </p:grpSpPr>
        <p:grpSp>
          <p:nvGrpSpPr>
            <p:cNvPr id="182275" name="Group 3"/>
            <p:cNvGrpSpPr>
              <a:grpSpLocks/>
            </p:cNvGrpSpPr>
            <p:nvPr/>
          </p:nvGrpSpPr>
          <p:grpSpPr bwMode="auto">
            <a:xfrm>
              <a:off x="3" y="0"/>
              <a:ext cx="5803" cy="4377"/>
              <a:chOff x="3" y="0"/>
              <a:chExt cx="5803" cy="4377"/>
            </a:xfrm>
          </p:grpSpPr>
          <p:grpSp>
            <p:nvGrpSpPr>
              <p:cNvPr id="182276" name="Group 4"/>
              <p:cNvGrpSpPr>
                <a:grpSpLocks/>
              </p:cNvGrpSpPr>
              <p:nvPr/>
            </p:nvGrpSpPr>
            <p:grpSpPr bwMode="auto">
              <a:xfrm>
                <a:off x="36" y="44"/>
                <a:ext cx="5770" cy="4333"/>
                <a:chOff x="36" y="44"/>
                <a:chExt cx="5770" cy="4333"/>
              </a:xfrm>
            </p:grpSpPr>
            <p:pic>
              <p:nvPicPr>
                <p:cNvPr id="182277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7" y="2819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78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30" y="2819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79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20" y="2814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0" name="Picture 8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6" y="1440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1" name="Picture 9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40" y="1474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2" name="Picture 10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06" y="1473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3" name="Picture 11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218" y="2819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4" name="Picture 12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229" y="1436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5" name="Picture 13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229" y="44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6" name="Picture 14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36" y="59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7" name="Picture 15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440" y="82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pic>
              <p:nvPicPr>
                <p:cNvPr id="182288" name="Picture 16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810" y="88"/>
                  <a:ext cx="1501" cy="150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182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47" y="4261"/>
                  <a:ext cx="5760" cy="117"/>
                </a:xfrm>
                <a:prstGeom prst="rect">
                  <a:avLst/>
                </a:prstGeom>
                <a:solidFill>
                  <a:srgbClr val="0000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82290" name="Rectangle 18"/>
              <p:cNvSpPr>
                <a:spLocks noChangeArrowheads="1"/>
              </p:cNvSpPr>
              <p:nvPr/>
            </p:nvSpPr>
            <p:spPr bwMode="auto">
              <a:xfrm>
                <a:off x="3" y="0"/>
                <a:ext cx="5760" cy="117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82291" name="Rectangle 19"/>
            <p:cNvSpPr>
              <a:spLocks noChangeArrowheads="1"/>
            </p:cNvSpPr>
            <p:nvPr/>
          </p:nvSpPr>
          <p:spPr bwMode="auto">
            <a:xfrm>
              <a:off x="2950" y="1268"/>
              <a:ext cx="295" cy="196"/>
            </a:xfrm>
            <a:prstGeom prst="rect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4323" name="Group 3"/>
          <p:cNvGrpSpPr>
            <a:grpSpLocks/>
          </p:cNvGrpSpPr>
          <p:nvPr/>
        </p:nvGrpSpPr>
        <p:grpSpPr bwMode="auto">
          <a:xfrm>
            <a:off x="2514600" y="2590800"/>
            <a:ext cx="5240338" cy="2555875"/>
            <a:chOff x="1584" y="1632"/>
            <a:chExt cx="3301" cy="1610"/>
          </a:xfrm>
        </p:grpSpPr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1584" y="1632"/>
              <a:ext cx="1248" cy="1248"/>
            </a:xfrm>
            <a:prstGeom prst="rect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 rot="1260000">
              <a:off x="2793" y="2585"/>
              <a:ext cx="2112" cy="288"/>
            </a:xfrm>
            <a:prstGeom prst="leftArrow">
              <a:avLst>
                <a:gd name="adj1" fmla="val 50000"/>
                <a:gd name="adj2" fmla="val 183333"/>
              </a:avLst>
            </a:prstGeom>
            <a:solidFill>
              <a:srgbClr val="FF0000"/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>
                  <a:solidFill>
                    <a:srgbClr val="000000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Ponto de Vista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458788" y="2743200"/>
            <a:ext cx="1503362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Pico do Itacolomi</a:t>
            </a:r>
            <a:b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 Itambé 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127793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Serra do Lobo</a:t>
            </a:r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676400" y="3200400"/>
            <a:ext cx="2057400" cy="1588"/>
          </a:xfrm>
          <a:prstGeom prst="line">
            <a:avLst/>
          </a:prstGeom>
          <a:noFill/>
          <a:ln w="25560">
            <a:solidFill>
              <a:srgbClr val="FFCC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2209800" y="2286000"/>
            <a:ext cx="1600200" cy="533400"/>
          </a:xfrm>
          <a:prstGeom prst="line">
            <a:avLst/>
          </a:prstGeom>
          <a:noFill/>
          <a:ln w="25560">
            <a:solidFill>
              <a:srgbClr val="FFCC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124200" y="2590800"/>
            <a:ext cx="2895600" cy="15240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4800600" y="388620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209800" y="1600200"/>
            <a:ext cx="533400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738313" y="1077913"/>
            <a:ext cx="1503362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Pico do Itacolomi</a:t>
            </a:r>
            <a:b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 Itambé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191000" y="304800"/>
            <a:ext cx="127793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Serra do Lobo</a:t>
            </a:r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 flipH="1">
            <a:off x="3795713" y="609600"/>
            <a:ext cx="942975" cy="1143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8423" name="Freeform 7"/>
          <p:cNvSpPr>
            <a:spLocks/>
          </p:cNvSpPr>
          <p:nvPr/>
        </p:nvSpPr>
        <p:spPr bwMode="auto">
          <a:xfrm>
            <a:off x="3213100" y="2717800"/>
            <a:ext cx="1570038" cy="1847850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89" y="49"/>
              </a:cxn>
              <a:cxn ang="0">
                <a:pos x="91" y="477"/>
              </a:cxn>
              <a:cxn ang="0">
                <a:pos x="33" y="526"/>
              </a:cxn>
              <a:cxn ang="0">
                <a:pos x="0" y="633"/>
              </a:cxn>
              <a:cxn ang="0">
                <a:pos x="25" y="806"/>
              </a:cxn>
              <a:cxn ang="0">
                <a:pos x="50" y="814"/>
              </a:cxn>
              <a:cxn ang="0">
                <a:pos x="115" y="888"/>
              </a:cxn>
              <a:cxn ang="0">
                <a:pos x="198" y="971"/>
              </a:cxn>
              <a:cxn ang="0">
                <a:pos x="354" y="1028"/>
              </a:cxn>
              <a:cxn ang="0">
                <a:pos x="469" y="1003"/>
              </a:cxn>
              <a:cxn ang="0">
                <a:pos x="527" y="1028"/>
              </a:cxn>
              <a:cxn ang="0">
                <a:pos x="667" y="1086"/>
              </a:cxn>
              <a:cxn ang="0">
                <a:pos x="790" y="1102"/>
              </a:cxn>
              <a:cxn ang="0">
                <a:pos x="922" y="1143"/>
              </a:cxn>
              <a:cxn ang="0">
                <a:pos x="988" y="1160"/>
              </a:cxn>
            </a:cxnLst>
            <a:rect l="0" t="0" r="r" b="b"/>
            <a:pathLst>
              <a:path w="989" h="1164">
                <a:moveTo>
                  <a:pt x="140" y="0"/>
                </a:moveTo>
                <a:cubicBezTo>
                  <a:pt x="168" y="26"/>
                  <a:pt x="176" y="10"/>
                  <a:pt x="189" y="49"/>
                </a:cubicBezTo>
                <a:cubicBezTo>
                  <a:pt x="186" y="174"/>
                  <a:pt x="267" y="434"/>
                  <a:pt x="91" y="477"/>
                </a:cubicBezTo>
                <a:cubicBezTo>
                  <a:pt x="72" y="495"/>
                  <a:pt x="52" y="508"/>
                  <a:pt x="33" y="526"/>
                </a:cubicBezTo>
                <a:cubicBezTo>
                  <a:pt x="22" y="562"/>
                  <a:pt x="9" y="597"/>
                  <a:pt x="0" y="633"/>
                </a:cubicBezTo>
                <a:cubicBezTo>
                  <a:pt x="3" y="659"/>
                  <a:pt x="7" y="788"/>
                  <a:pt x="25" y="806"/>
                </a:cubicBezTo>
                <a:cubicBezTo>
                  <a:pt x="31" y="812"/>
                  <a:pt x="42" y="811"/>
                  <a:pt x="50" y="814"/>
                </a:cubicBezTo>
                <a:cubicBezTo>
                  <a:pt x="59" y="824"/>
                  <a:pt x="110" y="885"/>
                  <a:pt x="115" y="888"/>
                </a:cubicBezTo>
                <a:cubicBezTo>
                  <a:pt x="140" y="905"/>
                  <a:pt x="166" y="961"/>
                  <a:pt x="198" y="971"/>
                </a:cubicBezTo>
                <a:cubicBezTo>
                  <a:pt x="235" y="994"/>
                  <a:pt x="293" y="1013"/>
                  <a:pt x="354" y="1028"/>
                </a:cubicBezTo>
                <a:cubicBezTo>
                  <a:pt x="399" y="1033"/>
                  <a:pt x="440" y="1003"/>
                  <a:pt x="469" y="1003"/>
                </a:cubicBezTo>
                <a:cubicBezTo>
                  <a:pt x="498" y="1003"/>
                  <a:pt x="494" y="1014"/>
                  <a:pt x="527" y="1028"/>
                </a:cubicBezTo>
                <a:cubicBezTo>
                  <a:pt x="598" y="1053"/>
                  <a:pt x="623" y="1079"/>
                  <a:pt x="667" y="1086"/>
                </a:cubicBezTo>
                <a:cubicBezTo>
                  <a:pt x="713" y="1109"/>
                  <a:pt x="765" y="1101"/>
                  <a:pt x="790" y="1102"/>
                </a:cubicBezTo>
                <a:cubicBezTo>
                  <a:pt x="822" y="1152"/>
                  <a:pt x="863" y="1134"/>
                  <a:pt x="922" y="1143"/>
                </a:cubicBezTo>
                <a:cubicBezTo>
                  <a:pt x="989" y="1164"/>
                  <a:pt x="944" y="1116"/>
                  <a:pt x="988" y="1160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3810000" y="4648200"/>
            <a:ext cx="152400" cy="1524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 flipV="1">
            <a:off x="1763713" y="4841875"/>
            <a:ext cx="7200900" cy="20177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 rot="20760000">
            <a:off x="5187950" y="5910263"/>
            <a:ext cx="620713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9 km</a:t>
            </a:r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>
            <a:off x="6153150" y="692150"/>
            <a:ext cx="2987675" cy="38163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 rot="3240000">
            <a:off x="7491413" y="2276475"/>
            <a:ext cx="620712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9 km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>
            <a:off x="1692275" y="68484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23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0467" name="Line 3"/>
          <p:cNvSpPr>
            <a:spLocks noChangeShapeType="1"/>
          </p:cNvSpPr>
          <p:nvPr/>
        </p:nvSpPr>
        <p:spPr bwMode="auto">
          <a:xfrm>
            <a:off x="914400" y="8382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1066800" y="9906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4876800" y="12954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5029200" y="1066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6553200" y="12954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6781800" y="1066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46125" y="269875"/>
            <a:ext cx="9080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chuva</a:t>
            </a:r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6705600" y="14478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4343400" y="533400"/>
            <a:ext cx="9080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chuva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324600" y="533400"/>
            <a:ext cx="9080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chuva</a:t>
            </a:r>
          </a:p>
        </p:txBody>
      </p:sp>
      <p:sp>
        <p:nvSpPr>
          <p:cNvPr id="190477" name="Freeform 13"/>
          <p:cNvSpPr>
            <a:spLocks noChangeArrowheads="1"/>
          </p:cNvSpPr>
          <p:nvPr/>
        </p:nvSpPr>
        <p:spPr bwMode="auto">
          <a:xfrm>
            <a:off x="1085850" y="2743200"/>
            <a:ext cx="2967038" cy="1406525"/>
          </a:xfrm>
          <a:custGeom>
            <a:avLst/>
            <a:gdLst/>
            <a:ahLst/>
            <a:cxnLst>
              <a:cxn ang="0">
                <a:pos x="1345" y="0"/>
              </a:cxn>
              <a:cxn ang="0">
                <a:pos x="1478" y="9"/>
              </a:cxn>
              <a:cxn ang="0">
                <a:pos x="1505" y="27"/>
              </a:cxn>
              <a:cxn ang="0">
                <a:pos x="1523" y="53"/>
              </a:cxn>
              <a:cxn ang="0">
                <a:pos x="1647" y="62"/>
              </a:cxn>
              <a:cxn ang="0">
                <a:pos x="1726" y="106"/>
              </a:cxn>
              <a:cxn ang="0">
                <a:pos x="1788" y="124"/>
              </a:cxn>
              <a:cxn ang="0">
                <a:pos x="1842" y="142"/>
              </a:cxn>
              <a:cxn ang="0">
                <a:pos x="1868" y="151"/>
              </a:cxn>
              <a:cxn ang="0">
                <a:pos x="1833" y="328"/>
              </a:cxn>
              <a:cxn ang="0">
                <a:pos x="1824" y="354"/>
              </a:cxn>
              <a:cxn ang="0">
                <a:pos x="1709" y="381"/>
              </a:cxn>
              <a:cxn ang="0">
                <a:pos x="1567" y="434"/>
              </a:cxn>
              <a:cxn ang="0">
                <a:pos x="1443" y="470"/>
              </a:cxn>
              <a:cxn ang="0">
                <a:pos x="1168" y="496"/>
              </a:cxn>
              <a:cxn ang="0">
                <a:pos x="973" y="549"/>
              </a:cxn>
              <a:cxn ang="0">
                <a:pos x="495" y="567"/>
              </a:cxn>
              <a:cxn ang="0">
                <a:pos x="388" y="585"/>
              </a:cxn>
              <a:cxn ang="0">
                <a:pos x="184" y="629"/>
              </a:cxn>
              <a:cxn ang="0">
                <a:pos x="52" y="682"/>
              </a:cxn>
              <a:cxn ang="0">
                <a:pos x="43" y="709"/>
              </a:cxn>
              <a:cxn ang="0">
                <a:pos x="34" y="806"/>
              </a:cxn>
              <a:cxn ang="0">
                <a:pos x="7" y="824"/>
              </a:cxn>
              <a:cxn ang="0">
                <a:pos x="7" y="886"/>
              </a:cxn>
            </a:cxnLst>
            <a:rect l="0" t="0" r="r" b="b"/>
            <a:pathLst>
              <a:path w="1869" h="886">
                <a:moveTo>
                  <a:pt x="1345" y="0"/>
                </a:moveTo>
                <a:cubicBezTo>
                  <a:pt x="1389" y="3"/>
                  <a:pt x="1434" y="2"/>
                  <a:pt x="1478" y="9"/>
                </a:cubicBezTo>
                <a:cubicBezTo>
                  <a:pt x="1489" y="11"/>
                  <a:pt x="1497" y="19"/>
                  <a:pt x="1505" y="27"/>
                </a:cubicBezTo>
                <a:cubicBezTo>
                  <a:pt x="1513" y="34"/>
                  <a:pt x="1513" y="50"/>
                  <a:pt x="1523" y="53"/>
                </a:cubicBezTo>
                <a:cubicBezTo>
                  <a:pt x="1563" y="63"/>
                  <a:pt x="1606" y="59"/>
                  <a:pt x="1647" y="62"/>
                </a:cubicBezTo>
                <a:cubicBezTo>
                  <a:pt x="1693" y="78"/>
                  <a:pt x="1665" y="66"/>
                  <a:pt x="1726" y="106"/>
                </a:cubicBezTo>
                <a:cubicBezTo>
                  <a:pt x="1734" y="111"/>
                  <a:pt x="1783" y="122"/>
                  <a:pt x="1788" y="124"/>
                </a:cubicBezTo>
                <a:cubicBezTo>
                  <a:pt x="1806" y="130"/>
                  <a:pt x="1824" y="136"/>
                  <a:pt x="1842" y="142"/>
                </a:cubicBezTo>
                <a:cubicBezTo>
                  <a:pt x="1851" y="145"/>
                  <a:pt x="1868" y="151"/>
                  <a:pt x="1868" y="151"/>
                </a:cubicBezTo>
                <a:cubicBezTo>
                  <a:pt x="1860" y="266"/>
                  <a:pt x="1869" y="255"/>
                  <a:pt x="1833" y="328"/>
                </a:cubicBezTo>
                <a:cubicBezTo>
                  <a:pt x="1829" y="336"/>
                  <a:pt x="1831" y="349"/>
                  <a:pt x="1824" y="354"/>
                </a:cubicBezTo>
                <a:cubicBezTo>
                  <a:pt x="1799" y="372"/>
                  <a:pt x="1736" y="377"/>
                  <a:pt x="1709" y="381"/>
                </a:cubicBezTo>
                <a:cubicBezTo>
                  <a:pt x="1661" y="397"/>
                  <a:pt x="1616" y="421"/>
                  <a:pt x="1567" y="434"/>
                </a:cubicBezTo>
                <a:cubicBezTo>
                  <a:pt x="1522" y="464"/>
                  <a:pt x="1501" y="463"/>
                  <a:pt x="1443" y="470"/>
                </a:cubicBezTo>
                <a:cubicBezTo>
                  <a:pt x="1319" y="510"/>
                  <a:pt x="1409" y="486"/>
                  <a:pt x="1168" y="496"/>
                </a:cubicBezTo>
                <a:cubicBezTo>
                  <a:pt x="1107" y="512"/>
                  <a:pt x="1035" y="544"/>
                  <a:pt x="973" y="549"/>
                </a:cubicBezTo>
                <a:cubicBezTo>
                  <a:pt x="880" y="556"/>
                  <a:pt x="558" y="565"/>
                  <a:pt x="495" y="567"/>
                </a:cubicBezTo>
                <a:cubicBezTo>
                  <a:pt x="396" y="592"/>
                  <a:pt x="547" y="555"/>
                  <a:pt x="388" y="585"/>
                </a:cubicBezTo>
                <a:cubicBezTo>
                  <a:pt x="319" y="598"/>
                  <a:pt x="255" y="620"/>
                  <a:pt x="184" y="629"/>
                </a:cubicBezTo>
                <a:cubicBezTo>
                  <a:pt x="137" y="645"/>
                  <a:pt x="98" y="666"/>
                  <a:pt x="52" y="682"/>
                </a:cubicBezTo>
                <a:cubicBezTo>
                  <a:pt x="49" y="691"/>
                  <a:pt x="44" y="700"/>
                  <a:pt x="43" y="709"/>
                </a:cubicBezTo>
                <a:cubicBezTo>
                  <a:pt x="38" y="741"/>
                  <a:pt x="44" y="775"/>
                  <a:pt x="34" y="806"/>
                </a:cubicBezTo>
                <a:cubicBezTo>
                  <a:pt x="31" y="816"/>
                  <a:pt x="10" y="814"/>
                  <a:pt x="7" y="824"/>
                </a:cubicBezTo>
                <a:cubicBezTo>
                  <a:pt x="0" y="844"/>
                  <a:pt x="7" y="865"/>
                  <a:pt x="7" y="886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 flipH="1">
            <a:off x="671513" y="5445125"/>
            <a:ext cx="819150" cy="12080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381000" y="6397625"/>
            <a:ext cx="1143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sp>
        <p:nvSpPr>
          <p:cNvPr id="190480" name="Freeform 16"/>
          <p:cNvSpPr>
            <a:spLocks/>
          </p:cNvSpPr>
          <p:nvPr/>
        </p:nvSpPr>
        <p:spPr bwMode="auto">
          <a:xfrm>
            <a:off x="1084263" y="4167188"/>
            <a:ext cx="1908175" cy="449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33"/>
              </a:cxn>
              <a:cxn ang="0">
                <a:pos x="666" y="82"/>
              </a:cxn>
              <a:cxn ang="0">
                <a:pos x="872" y="99"/>
              </a:cxn>
              <a:cxn ang="0">
                <a:pos x="987" y="123"/>
              </a:cxn>
              <a:cxn ang="0">
                <a:pos x="1037" y="140"/>
              </a:cxn>
              <a:cxn ang="0">
                <a:pos x="1045" y="164"/>
              </a:cxn>
              <a:cxn ang="0">
                <a:pos x="1127" y="181"/>
              </a:cxn>
              <a:cxn ang="0">
                <a:pos x="1168" y="239"/>
              </a:cxn>
              <a:cxn ang="0">
                <a:pos x="1185" y="255"/>
              </a:cxn>
              <a:cxn ang="0">
                <a:pos x="1201" y="280"/>
              </a:cxn>
            </a:cxnLst>
            <a:rect l="0" t="0" r="r" b="b"/>
            <a:pathLst>
              <a:path w="1202" h="283">
                <a:moveTo>
                  <a:pt x="0" y="0"/>
                </a:moveTo>
                <a:cubicBezTo>
                  <a:pt x="96" y="10"/>
                  <a:pt x="172" y="27"/>
                  <a:pt x="272" y="33"/>
                </a:cubicBezTo>
                <a:cubicBezTo>
                  <a:pt x="398" y="75"/>
                  <a:pt x="535" y="71"/>
                  <a:pt x="666" y="82"/>
                </a:cubicBezTo>
                <a:cubicBezTo>
                  <a:pt x="772" y="108"/>
                  <a:pt x="603" y="69"/>
                  <a:pt x="872" y="99"/>
                </a:cubicBezTo>
                <a:cubicBezTo>
                  <a:pt x="911" y="103"/>
                  <a:pt x="948" y="118"/>
                  <a:pt x="987" y="123"/>
                </a:cubicBezTo>
                <a:cubicBezTo>
                  <a:pt x="1004" y="129"/>
                  <a:pt x="1024" y="128"/>
                  <a:pt x="1037" y="140"/>
                </a:cubicBezTo>
                <a:cubicBezTo>
                  <a:pt x="1043" y="146"/>
                  <a:pt x="1039" y="158"/>
                  <a:pt x="1045" y="164"/>
                </a:cubicBezTo>
                <a:cubicBezTo>
                  <a:pt x="1065" y="184"/>
                  <a:pt x="1099" y="177"/>
                  <a:pt x="1127" y="181"/>
                </a:cubicBezTo>
                <a:cubicBezTo>
                  <a:pt x="1147" y="238"/>
                  <a:pt x="1128" y="224"/>
                  <a:pt x="1168" y="239"/>
                </a:cubicBezTo>
                <a:cubicBezTo>
                  <a:pt x="1174" y="244"/>
                  <a:pt x="1181" y="248"/>
                  <a:pt x="1185" y="255"/>
                </a:cubicBezTo>
                <a:cubicBezTo>
                  <a:pt x="1202" y="283"/>
                  <a:pt x="1182" y="280"/>
                  <a:pt x="1201" y="280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 flipH="1">
            <a:off x="1357313" y="1524000"/>
            <a:ext cx="409575" cy="304800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1736725" y="1077913"/>
            <a:ext cx="220503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Pico do Itacolomi do Itambé</a:t>
            </a:r>
          </a:p>
        </p:txBody>
      </p:sp>
      <p:sp>
        <p:nvSpPr>
          <p:cNvPr id="190483" name="Line 19"/>
          <p:cNvSpPr>
            <a:spLocks noChangeShapeType="1"/>
          </p:cNvSpPr>
          <p:nvPr/>
        </p:nvSpPr>
        <p:spPr bwMode="auto">
          <a:xfrm flipH="1">
            <a:off x="7088188" y="1817688"/>
            <a:ext cx="409575" cy="304800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7467600" y="1371600"/>
            <a:ext cx="11969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Serra do Lobo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113" y="0"/>
            <a:ext cx="9420226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5105400" y="685800"/>
            <a:ext cx="1588" cy="3276600"/>
          </a:xfrm>
          <a:prstGeom prst="line">
            <a:avLst/>
          </a:prstGeom>
          <a:noFill/>
          <a:ln w="9360">
            <a:solidFill>
              <a:srgbClr val="00CC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873625" y="304800"/>
            <a:ext cx="20748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CC99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CC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Direção da foto</a:t>
            </a: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 flipH="1" flipV="1">
            <a:off x="5700713" y="4164013"/>
            <a:ext cx="790575" cy="180975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6400800" y="4221163"/>
            <a:ext cx="198755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66FF33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66FF33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Pico do Itacolomi</a:t>
            </a:r>
            <a:br>
              <a:rPr lang="en-GB" sz="1400">
                <a:solidFill>
                  <a:srgbClr val="66FF33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1400">
                <a:solidFill>
                  <a:srgbClr val="66FF33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 Itambé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H="1" flipV="1">
            <a:off x="4805363" y="5154613"/>
            <a:ext cx="790575" cy="180975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505450" y="5211763"/>
            <a:ext cx="11969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66FF33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66FF33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Serra do Lobo</a:t>
            </a:r>
          </a:p>
        </p:txBody>
      </p:sp>
      <p:sp>
        <p:nvSpPr>
          <p:cNvPr id="192521" name="Freeform 9"/>
          <p:cNvSpPr>
            <a:spLocks/>
          </p:cNvSpPr>
          <p:nvPr/>
        </p:nvSpPr>
        <p:spPr bwMode="auto">
          <a:xfrm>
            <a:off x="4822825" y="1844675"/>
            <a:ext cx="973138" cy="2443163"/>
          </a:xfrm>
          <a:custGeom>
            <a:avLst/>
            <a:gdLst/>
            <a:ahLst/>
            <a:cxnLst>
              <a:cxn ang="0">
                <a:pos x="395" y="1539"/>
              </a:cxn>
              <a:cxn ang="0">
                <a:pos x="370" y="1440"/>
              </a:cxn>
              <a:cxn ang="0">
                <a:pos x="346" y="1300"/>
              </a:cxn>
              <a:cxn ang="0">
                <a:pos x="346" y="1177"/>
              </a:cxn>
              <a:cxn ang="0">
                <a:pos x="412" y="1094"/>
              </a:cxn>
              <a:cxn ang="0">
                <a:pos x="436" y="1045"/>
              </a:cxn>
              <a:cxn ang="0">
                <a:pos x="469" y="963"/>
              </a:cxn>
              <a:cxn ang="0">
                <a:pos x="535" y="823"/>
              </a:cxn>
              <a:cxn ang="0">
                <a:pos x="593" y="683"/>
              </a:cxn>
              <a:cxn ang="0">
                <a:pos x="510" y="452"/>
              </a:cxn>
              <a:cxn ang="0">
                <a:pos x="403" y="362"/>
              </a:cxn>
              <a:cxn ang="0">
                <a:pos x="346" y="321"/>
              </a:cxn>
              <a:cxn ang="0">
                <a:pos x="288" y="296"/>
              </a:cxn>
              <a:cxn ang="0">
                <a:pos x="264" y="280"/>
              </a:cxn>
              <a:cxn ang="0">
                <a:pos x="247" y="263"/>
              </a:cxn>
              <a:cxn ang="0">
                <a:pos x="198" y="247"/>
              </a:cxn>
              <a:cxn ang="0">
                <a:pos x="132" y="197"/>
              </a:cxn>
              <a:cxn ang="0">
                <a:pos x="58" y="99"/>
              </a:cxn>
              <a:cxn ang="0">
                <a:pos x="17" y="57"/>
              </a:cxn>
              <a:cxn ang="0">
                <a:pos x="8" y="33"/>
              </a:cxn>
              <a:cxn ang="0">
                <a:pos x="0" y="0"/>
              </a:cxn>
            </a:cxnLst>
            <a:rect l="0" t="0" r="r" b="b"/>
            <a:pathLst>
              <a:path w="613" h="1539">
                <a:moveTo>
                  <a:pt x="395" y="1539"/>
                </a:moveTo>
                <a:cubicBezTo>
                  <a:pt x="412" y="1486"/>
                  <a:pt x="324" y="1472"/>
                  <a:pt x="370" y="1440"/>
                </a:cubicBezTo>
                <a:cubicBezTo>
                  <a:pt x="386" y="1398"/>
                  <a:pt x="335" y="1344"/>
                  <a:pt x="346" y="1300"/>
                </a:cubicBezTo>
                <a:cubicBezTo>
                  <a:pt x="350" y="1287"/>
                  <a:pt x="340" y="1189"/>
                  <a:pt x="346" y="1177"/>
                </a:cubicBezTo>
                <a:cubicBezTo>
                  <a:pt x="365" y="1138"/>
                  <a:pt x="384" y="1122"/>
                  <a:pt x="412" y="1094"/>
                </a:cubicBezTo>
                <a:cubicBezTo>
                  <a:pt x="431" y="1038"/>
                  <a:pt x="406" y="1104"/>
                  <a:pt x="436" y="1045"/>
                </a:cubicBezTo>
                <a:cubicBezTo>
                  <a:pt x="450" y="1017"/>
                  <a:pt x="451" y="990"/>
                  <a:pt x="469" y="963"/>
                </a:cubicBezTo>
                <a:cubicBezTo>
                  <a:pt x="479" y="912"/>
                  <a:pt x="506" y="867"/>
                  <a:pt x="535" y="823"/>
                </a:cubicBezTo>
                <a:cubicBezTo>
                  <a:pt x="551" y="774"/>
                  <a:pt x="576" y="731"/>
                  <a:pt x="593" y="683"/>
                </a:cubicBezTo>
                <a:cubicBezTo>
                  <a:pt x="577" y="510"/>
                  <a:pt x="613" y="522"/>
                  <a:pt x="510" y="452"/>
                </a:cubicBezTo>
                <a:cubicBezTo>
                  <a:pt x="482" y="410"/>
                  <a:pt x="445" y="389"/>
                  <a:pt x="403" y="362"/>
                </a:cubicBezTo>
                <a:cubicBezTo>
                  <a:pt x="379" y="347"/>
                  <a:pt x="375" y="331"/>
                  <a:pt x="346" y="321"/>
                </a:cubicBezTo>
                <a:cubicBezTo>
                  <a:pt x="285" y="280"/>
                  <a:pt x="360" y="326"/>
                  <a:pt x="288" y="296"/>
                </a:cubicBezTo>
                <a:cubicBezTo>
                  <a:pt x="279" y="292"/>
                  <a:pt x="271" y="286"/>
                  <a:pt x="264" y="280"/>
                </a:cubicBezTo>
                <a:cubicBezTo>
                  <a:pt x="258" y="275"/>
                  <a:pt x="254" y="267"/>
                  <a:pt x="247" y="263"/>
                </a:cubicBezTo>
                <a:cubicBezTo>
                  <a:pt x="232" y="255"/>
                  <a:pt x="198" y="247"/>
                  <a:pt x="198" y="247"/>
                </a:cubicBezTo>
                <a:cubicBezTo>
                  <a:pt x="171" y="228"/>
                  <a:pt x="163" y="208"/>
                  <a:pt x="132" y="197"/>
                </a:cubicBezTo>
                <a:cubicBezTo>
                  <a:pt x="107" y="164"/>
                  <a:pt x="85" y="130"/>
                  <a:pt x="58" y="99"/>
                </a:cubicBezTo>
                <a:cubicBezTo>
                  <a:pt x="45" y="84"/>
                  <a:pt x="17" y="57"/>
                  <a:pt x="17" y="57"/>
                </a:cubicBezTo>
                <a:cubicBezTo>
                  <a:pt x="14" y="49"/>
                  <a:pt x="10" y="41"/>
                  <a:pt x="8" y="33"/>
                </a:cubicBezTo>
                <a:cubicBezTo>
                  <a:pt x="5" y="22"/>
                  <a:pt x="0" y="0"/>
                  <a:pt x="0" y="0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-47625"/>
            <a:ext cx="11353800" cy="685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63" name="Freeform 3"/>
          <p:cNvSpPr>
            <a:spLocks/>
          </p:cNvSpPr>
          <p:nvPr/>
        </p:nvSpPr>
        <p:spPr bwMode="auto">
          <a:xfrm>
            <a:off x="4800600" y="1925638"/>
            <a:ext cx="1063625" cy="2273300"/>
          </a:xfrm>
          <a:custGeom>
            <a:avLst/>
            <a:gdLst/>
            <a:ahLst/>
            <a:cxnLst>
              <a:cxn ang="0">
                <a:pos x="127" y="1432"/>
              </a:cxn>
              <a:cxn ang="0">
                <a:pos x="307" y="1173"/>
              </a:cxn>
              <a:cxn ang="0">
                <a:pos x="356" y="983"/>
              </a:cxn>
              <a:cxn ang="0">
                <a:pos x="415" y="856"/>
              </a:cxn>
              <a:cxn ang="0">
                <a:pos x="491" y="805"/>
              </a:cxn>
              <a:cxn ang="0">
                <a:pos x="635" y="365"/>
              </a:cxn>
              <a:cxn ang="0">
                <a:pos x="432" y="263"/>
              </a:cxn>
              <a:cxn ang="0">
                <a:pos x="254" y="178"/>
              </a:cxn>
              <a:cxn ang="0">
                <a:pos x="203" y="136"/>
              </a:cxn>
              <a:cxn ang="0">
                <a:pos x="110" y="51"/>
              </a:cxn>
              <a:cxn ang="0">
                <a:pos x="0" y="0"/>
              </a:cxn>
            </a:cxnLst>
            <a:rect l="0" t="0" r="r" b="b"/>
            <a:pathLst>
              <a:path w="670" h="1432">
                <a:moveTo>
                  <a:pt x="127" y="1432"/>
                </a:moveTo>
                <a:cubicBezTo>
                  <a:pt x="130" y="1421"/>
                  <a:pt x="269" y="1248"/>
                  <a:pt x="307" y="1173"/>
                </a:cubicBezTo>
                <a:cubicBezTo>
                  <a:pt x="345" y="1098"/>
                  <a:pt x="338" y="1036"/>
                  <a:pt x="356" y="983"/>
                </a:cubicBezTo>
                <a:cubicBezTo>
                  <a:pt x="373" y="932"/>
                  <a:pt x="375" y="896"/>
                  <a:pt x="415" y="856"/>
                </a:cubicBezTo>
                <a:cubicBezTo>
                  <a:pt x="430" y="813"/>
                  <a:pt x="459" y="838"/>
                  <a:pt x="491" y="805"/>
                </a:cubicBezTo>
                <a:cubicBezTo>
                  <a:pt x="551" y="638"/>
                  <a:pt x="670" y="851"/>
                  <a:pt x="635" y="365"/>
                </a:cubicBezTo>
                <a:cubicBezTo>
                  <a:pt x="633" y="335"/>
                  <a:pt x="432" y="263"/>
                  <a:pt x="432" y="263"/>
                </a:cubicBezTo>
                <a:cubicBezTo>
                  <a:pt x="369" y="232"/>
                  <a:pt x="288" y="196"/>
                  <a:pt x="254" y="178"/>
                </a:cubicBezTo>
                <a:cubicBezTo>
                  <a:pt x="216" y="157"/>
                  <a:pt x="227" y="157"/>
                  <a:pt x="203" y="136"/>
                </a:cubicBezTo>
                <a:cubicBezTo>
                  <a:pt x="180" y="121"/>
                  <a:pt x="144" y="74"/>
                  <a:pt x="110" y="51"/>
                </a:cubicBezTo>
                <a:cubicBezTo>
                  <a:pt x="76" y="28"/>
                  <a:pt x="23" y="11"/>
                  <a:pt x="0" y="0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18288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Resultado </a:t>
            </a:r>
            <a:b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da Simulação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(36 min.)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 defTabSz="457200">
              <a:buClr>
                <a:srgbClr val="003366"/>
              </a:buClr>
              <a:buFont typeface="ZapfHumnst B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Incêndios: mecanismo de propagação do fogo </a:t>
            </a:r>
            <a:br>
              <a:rPr lang="en-GB"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sz="32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4419600"/>
            <a:ext cx="7200900" cy="1752600"/>
          </a:xfrm>
          <a:ln/>
        </p:spPr>
        <p:txBody>
          <a:bodyPr lIns="90000" tIns="46800" rIns="90000" bIns="46800"/>
          <a:lstStyle/>
          <a:p>
            <a:pPr defTabSz="457200">
              <a:buClr>
                <a:srgbClr val="000000"/>
              </a:buClr>
              <a:buFont typeface="Arial" charset="0"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 incêndios em parques nacionais - 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1054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180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876800" y="6324600"/>
            <a:ext cx="413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Fonte: Rodolfo Maduro Almeida (2008)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upo 144"/>
          <p:cNvGrpSpPr>
            <a:grpSpLocks/>
          </p:cNvGrpSpPr>
          <p:nvPr/>
        </p:nvGrpSpPr>
        <p:grpSpPr bwMode="auto">
          <a:xfrm>
            <a:off x="463550" y="1185863"/>
            <a:ext cx="8216900" cy="3600450"/>
            <a:chOff x="500034" y="2643182"/>
            <a:chExt cx="8215370" cy="3600000"/>
          </a:xfrm>
        </p:grpSpPr>
        <p:pic>
          <p:nvPicPr>
            <p:cNvPr id="198659" name="Espaço Reservado para Conteúdo 3" descr="difusive.png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643182"/>
              <a:ext cx="360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8660" name="Grupo 142"/>
            <p:cNvGrpSpPr>
              <a:grpSpLocks/>
            </p:cNvGrpSpPr>
            <p:nvPr/>
          </p:nvGrpSpPr>
          <p:grpSpPr bwMode="auto">
            <a:xfrm>
              <a:off x="5115404" y="2643182"/>
              <a:ext cx="3600000" cy="3600000"/>
              <a:chOff x="4901090" y="2643182"/>
              <a:chExt cx="3600000" cy="3600000"/>
            </a:xfrm>
          </p:grpSpPr>
          <p:sp>
            <p:nvSpPr>
              <p:cNvPr id="132" name="Retângulo 6"/>
              <p:cNvSpPr/>
              <p:nvPr/>
            </p:nvSpPr>
            <p:spPr>
              <a:xfrm>
                <a:off x="4901310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3" name="Retângulo 7"/>
              <p:cNvSpPr/>
              <p:nvPr/>
            </p:nvSpPr>
            <p:spPr>
              <a:xfrm>
                <a:off x="5228274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4" name="Retângulo 8"/>
              <p:cNvSpPr/>
              <p:nvPr/>
            </p:nvSpPr>
            <p:spPr>
              <a:xfrm>
                <a:off x="5555238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5" name="Retângulo 9"/>
              <p:cNvSpPr/>
              <p:nvPr/>
            </p:nvSpPr>
            <p:spPr>
              <a:xfrm>
                <a:off x="5882202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6" name="Retângulo 10"/>
              <p:cNvSpPr/>
              <p:nvPr/>
            </p:nvSpPr>
            <p:spPr>
              <a:xfrm>
                <a:off x="6209167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7" name="Retângulo 11"/>
              <p:cNvSpPr/>
              <p:nvPr/>
            </p:nvSpPr>
            <p:spPr>
              <a:xfrm>
                <a:off x="6536131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8" name="Retângulo 12"/>
              <p:cNvSpPr/>
              <p:nvPr/>
            </p:nvSpPr>
            <p:spPr>
              <a:xfrm>
                <a:off x="6863095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9" name="Retângulo 13"/>
              <p:cNvSpPr/>
              <p:nvPr/>
            </p:nvSpPr>
            <p:spPr>
              <a:xfrm>
                <a:off x="7190059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40" name="Retângulo 14"/>
              <p:cNvSpPr/>
              <p:nvPr/>
            </p:nvSpPr>
            <p:spPr>
              <a:xfrm>
                <a:off x="7517023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41" name="Retângulo 15"/>
              <p:cNvSpPr/>
              <p:nvPr/>
            </p:nvSpPr>
            <p:spPr>
              <a:xfrm>
                <a:off x="7843987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42" name="Retângulo 16"/>
              <p:cNvSpPr/>
              <p:nvPr/>
            </p:nvSpPr>
            <p:spPr>
              <a:xfrm>
                <a:off x="8170951" y="2643182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1" name="Retângulo 120"/>
              <p:cNvSpPr/>
              <p:nvPr/>
            </p:nvSpPr>
            <p:spPr>
              <a:xfrm>
                <a:off x="4901310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5228274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5555238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5882202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6209167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6" name="Retângulo 125"/>
              <p:cNvSpPr/>
              <p:nvPr/>
            </p:nvSpPr>
            <p:spPr>
              <a:xfrm>
                <a:off x="6536131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7" name="Retângulo 126"/>
              <p:cNvSpPr/>
              <p:nvPr/>
            </p:nvSpPr>
            <p:spPr>
              <a:xfrm>
                <a:off x="6863095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8" name="Retângulo 127"/>
              <p:cNvSpPr/>
              <p:nvPr/>
            </p:nvSpPr>
            <p:spPr>
              <a:xfrm>
                <a:off x="7190059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9" name="Retângulo 128"/>
              <p:cNvSpPr/>
              <p:nvPr/>
            </p:nvSpPr>
            <p:spPr>
              <a:xfrm>
                <a:off x="7517023" y="2970166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0" name="Retângulo 129"/>
              <p:cNvSpPr/>
              <p:nvPr/>
            </p:nvSpPr>
            <p:spPr>
              <a:xfrm>
                <a:off x="7843987" y="2970166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31" name="Retângulo 130"/>
              <p:cNvSpPr/>
              <p:nvPr/>
            </p:nvSpPr>
            <p:spPr>
              <a:xfrm>
                <a:off x="8170951" y="2970166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0" name="Retângulo 109"/>
              <p:cNvSpPr/>
              <p:nvPr/>
            </p:nvSpPr>
            <p:spPr>
              <a:xfrm>
                <a:off x="4901310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1" name="Retângulo 110"/>
              <p:cNvSpPr/>
              <p:nvPr/>
            </p:nvSpPr>
            <p:spPr>
              <a:xfrm>
                <a:off x="5228274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2" name="Retângulo 111"/>
              <p:cNvSpPr/>
              <p:nvPr/>
            </p:nvSpPr>
            <p:spPr>
              <a:xfrm>
                <a:off x="5555238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3" name="Retângulo 112"/>
              <p:cNvSpPr/>
              <p:nvPr/>
            </p:nvSpPr>
            <p:spPr>
              <a:xfrm>
                <a:off x="5882202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4" name="Retângulo 113"/>
              <p:cNvSpPr/>
              <p:nvPr/>
            </p:nvSpPr>
            <p:spPr>
              <a:xfrm>
                <a:off x="6209167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5" name="Retângulo 114"/>
              <p:cNvSpPr/>
              <p:nvPr/>
            </p:nvSpPr>
            <p:spPr>
              <a:xfrm>
                <a:off x="6536131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6" name="Retângulo 115"/>
              <p:cNvSpPr/>
              <p:nvPr/>
            </p:nvSpPr>
            <p:spPr>
              <a:xfrm>
                <a:off x="6863095" y="3297150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7" name="Retângulo 116"/>
              <p:cNvSpPr/>
              <p:nvPr/>
            </p:nvSpPr>
            <p:spPr>
              <a:xfrm>
                <a:off x="7190059" y="3297150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8" name="Retângulo 117"/>
              <p:cNvSpPr/>
              <p:nvPr/>
            </p:nvSpPr>
            <p:spPr>
              <a:xfrm>
                <a:off x="7517023" y="3297150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19" name="Retângulo 118"/>
              <p:cNvSpPr/>
              <p:nvPr/>
            </p:nvSpPr>
            <p:spPr>
              <a:xfrm>
                <a:off x="7843987" y="3297150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20" name="Retângulo 119"/>
              <p:cNvSpPr/>
              <p:nvPr/>
            </p:nvSpPr>
            <p:spPr>
              <a:xfrm>
                <a:off x="8170951" y="3297150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9" name="Retângulo 98"/>
              <p:cNvSpPr/>
              <p:nvPr/>
            </p:nvSpPr>
            <p:spPr>
              <a:xfrm>
                <a:off x="4901310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0" name="Retângulo 99"/>
              <p:cNvSpPr/>
              <p:nvPr/>
            </p:nvSpPr>
            <p:spPr>
              <a:xfrm>
                <a:off x="5228274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1" name="Retângulo 100"/>
              <p:cNvSpPr/>
              <p:nvPr/>
            </p:nvSpPr>
            <p:spPr>
              <a:xfrm>
                <a:off x="5555238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2" name="Retângulo 101"/>
              <p:cNvSpPr/>
              <p:nvPr/>
            </p:nvSpPr>
            <p:spPr>
              <a:xfrm>
                <a:off x="5882202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3" name="Retângulo 102"/>
              <p:cNvSpPr/>
              <p:nvPr/>
            </p:nvSpPr>
            <p:spPr>
              <a:xfrm>
                <a:off x="6209167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4" name="Retângulo 103"/>
              <p:cNvSpPr/>
              <p:nvPr/>
            </p:nvSpPr>
            <p:spPr>
              <a:xfrm>
                <a:off x="6536131" y="3624134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5" name="Retângulo 104"/>
              <p:cNvSpPr/>
              <p:nvPr/>
            </p:nvSpPr>
            <p:spPr>
              <a:xfrm>
                <a:off x="6863095" y="3624134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6" name="Retângulo 105"/>
              <p:cNvSpPr/>
              <p:nvPr/>
            </p:nvSpPr>
            <p:spPr>
              <a:xfrm>
                <a:off x="7190059" y="3624134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7" name="Retângulo 106"/>
              <p:cNvSpPr/>
              <p:nvPr/>
            </p:nvSpPr>
            <p:spPr>
              <a:xfrm>
                <a:off x="7517023" y="3624134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8" name="Retângulo 107"/>
              <p:cNvSpPr/>
              <p:nvPr/>
            </p:nvSpPr>
            <p:spPr>
              <a:xfrm>
                <a:off x="7843987" y="3624134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109" name="Retângulo 108"/>
              <p:cNvSpPr/>
              <p:nvPr/>
            </p:nvSpPr>
            <p:spPr>
              <a:xfrm>
                <a:off x="8170951" y="3624134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4901310" y="395111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5228274" y="395111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0" name="Retângulo 89"/>
              <p:cNvSpPr/>
              <p:nvPr/>
            </p:nvSpPr>
            <p:spPr>
              <a:xfrm>
                <a:off x="5555238" y="395111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5882202" y="395111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2" name="Retângulo 91"/>
              <p:cNvSpPr/>
              <p:nvPr/>
            </p:nvSpPr>
            <p:spPr>
              <a:xfrm>
                <a:off x="6209167" y="395111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3" name="Retângulo 92"/>
              <p:cNvSpPr/>
              <p:nvPr/>
            </p:nvSpPr>
            <p:spPr>
              <a:xfrm>
                <a:off x="6536131" y="3951119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4" name="Retângulo 93"/>
              <p:cNvSpPr/>
              <p:nvPr/>
            </p:nvSpPr>
            <p:spPr>
              <a:xfrm>
                <a:off x="6863095" y="395111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5" name="Retângulo 94"/>
              <p:cNvSpPr/>
              <p:nvPr/>
            </p:nvSpPr>
            <p:spPr>
              <a:xfrm>
                <a:off x="7190059" y="395111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6" name="Retângulo 95"/>
              <p:cNvSpPr/>
              <p:nvPr/>
            </p:nvSpPr>
            <p:spPr>
              <a:xfrm>
                <a:off x="7517023" y="395111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7" name="Retângulo 96"/>
              <p:cNvSpPr/>
              <p:nvPr/>
            </p:nvSpPr>
            <p:spPr>
              <a:xfrm>
                <a:off x="7843987" y="395111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98" name="Retângulo 97"/>
              <p:cNvSpPr/>
              <p:nvPr/>
            </p:nvSpPr>
            <p:spPr>
              <a:xfrm>
                <a:off x="8170951" y="395111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7" name="Retângulo 76"/>
              <p:cNvSpPr/>
              <p:nvPr/>
            </p:nvSpPr>
            <p:spPr>
              <a:xfrm>
                <a:off x="4901310" y="4278103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5228274" y="4278103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9" name="Retângulo 78"/>
              <p:cNvSpPr/>
              <p:nvPr/>
            </p:nvSpPr>
            <p:spPr>
              <a:xfrm>
                <a:off x="5555238" y="4278103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0" name="Retângulo 79"/>
              <p:cNvSpPr/>
              <p:nvPr/>
            </p:nvSpPr>
            <p:spPr>
              <a:xfrm>
                <a:off x="5882202" y="4278103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6209167" y="4278103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6536131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6863095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7190059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7517023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7843987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8170951" y="427810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4901310" y="4605087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7" name="Retângulo 66"/>
              <p:cNvSpPr/>
              <p:nvPr/>
            </p:nvSpPr>
            <p:spPr>
              <a:xfrm>
                <a:off x="5228274" y="4605087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5555238" y="4605087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5882202" y="4605087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6209167" y="4605087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6536131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2" name="Retângulo 71"/>
              <p:cNvSpPr/>
              <p:nvPr/>
            </p:nvSpPr>
            <p:spPr>
              <a:xfrm>
                <a:off x="6863095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3" name="Retângulo 72"/>
              <p:cNvSpPr/>
              <p:nvPr/>
            </p:nvSpPr>
            <p:spPr>
              <a:xfrm>
                <a:off x="7190059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4" name="Retângulo 73"/>
              <p:cNvSpPr/>
              <p:nvPr/>
            </p:nvSpPr>
            <p:spPr>
              <a:xfrm>
                <a:off x="7517023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5" name="Retângulo 74"/>
              <p:cNvSpPr/>
              <p:nvPr/>
            </p:nvSpPr>
            <p:spPr>
              <a:xfrm>
                <a:off x="7843987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8170951" y="4605087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5" name="Retângulo 54"/>
              <p:cNvSpPr/>
              <p:nvPr/>
            </p:nvSpPr>
            <p:spPr>
              <a:xfrm>
                <a:off x="4901310" y="4932071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6" name="Retângulo 55"/>
              <p:cNvSpPr/>
              <p:nvPr/>
            </p:nvSpPr>
            <p:spPr>
              <a:xfrm>
                <a:off x="5228274" y="4932071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5555238" y="4932071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8" name="Retângulo 57"/>
              <p:cNvSpPr/>
              <p:nvPr/>
            </p:nvSpPr>
            <p:spPr>
              <a:xfrm>
                <a:off x="5882202" y="4932071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6209167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0" name="Retângulo 59"/>
              <p:cNvSpPr/>
              <p:nvPr/>
            </p:nvSpPr>
            <p:spPr>
              <a:xfrm>
                <a:off x="6536131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1" name="Retângulo 60"/>
              <p:cNvSpPr/>
              <p:nvPr/>
            </p:nvSpPr>
            <p:spPr>
              <a:xfrm>
                <a:off x="6863095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2" name="Retângulo 61"/>
              <p:cNvSpPr/>
              <p:nvPr/>
            </p:nvSpPr>
            <p:spPr>
              <a:xfrm>
                <a:off x="7190059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7517023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7843987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8170951" y="4932071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4901310" y="5259055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5228274" y="5259055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5555238" y="5259055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5882202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6209167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6536131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0" name="Retângulo 49"/>
              <p:cNvSpPr/>
              <p:nvPr/>
            </p:nvSpPr>
            <p:spPr>
              <a:xfrm>
                <a:off x="6863095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1" name="Retângulo 50"/>
              <p:cNvSpPr/>
              <p:nvPr/>
            </p:nvSpPr>
            <p:spPr>
              <a:xfrm>
                <a:off x="7190059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2" name="Retângulo 51"/>
              <p:cNvSpPr/>
              <p:nvPr/>
            </p:nvSpPr>
            <p:spPr>
              <a:xfrm>
                <a:off x="7517023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7843987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8170951" y="5259055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4901310" y="558603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5228274" y="5586039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5555238" y="5586039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5882202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6209167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6536131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6863095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7190059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7517023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7843987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8170951" y="5586039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4901310" y="5913023"/>
                <a:ext cx="330139" cy="330159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5228274" y="5913023"/>
                <a:ext cx="330139" cy="33015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5555238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5882202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209167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6536131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863095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7190059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7517023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7843987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8170951" y="5913023"/>
                <a:ext cx="330139" cy="330159"/>
              </a:xfrm>
              <a:prstGeom prst="rect">
                <a:avLst/>
              </a:prstGeom>
              <a:solidFill>
                <a:srgbClr val="00A50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pt-BR" sz="1800"/>
              </a:p>
            </p:txBody>
          </p:sp>
        </p:grpSp>
        <p:sp>
          <p:nvSpPr>
            <p:cNvPr id="144" name="Seta para a esquerda e para a direita 143"/>
            <p:cNvSpPr/>
            <p:nvPr/>
          </p:nvSpPr>
          <p:spPr>
            <a:xfrm>
              <a:off x="4285517" y="4263816"/>
              <a:ext cx="644405" cy="358730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sz="1800"/>
            </a:p>
          </p:txBody>
        </p:sp>
      </p:grpSp>
      <p:pic>
        <p:nvPicPr>
          <p:cNvPr id="198783" name="Picture 122" descr="esta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5214938"/>
            <a:ext cx="8410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784" name="Rectangle 1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Propagação do Fogo &amp; Percolação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638"/>
            <a:ext cx="7065673" cy="680833"/>
          </a:xfrm>
          <a:solidFill>
            <a:schemeClr val="tx1"/>
          </a:solidFill>
          <a:ln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Incluindo efeito do acúmulo de combustível</a:t>
            </a:r>
            <a:endParaRPr lang="en-US" sz="3600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9683" name="Imagem 4" descr="Acumulo_Jun20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3988"/>
            <a:ext cx="3521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58"/>
          <p:cNvGraphicFramePr>
            <a:graphicFrameLocks noGrp="1"/>
          </p:cNvGraphicFramePr>
          <p:nvPr/>
        </p:nvGraphicFramePr>
        <p:xfrm>
          <a:off x="4019550" y="3213100"/>
          <a:ext cx="4981575" cy="2857500"/>
        </p:xfrm>
        <a:graphic>
          <a:graphicData uri="http://schemas.openxmlformats.org/drawingml/2006/table">
            <a:tbl>
              <a:tblPr/>
              <a:tblGrid>
                <a:gridCol w="830263"/>
                <a:gridCol w="830262"/>
                <a:gridCol w="830263"/>
                <a:gridCol w="830262"/>
                <a:gridCol w="830263"/>
                <a:gridCol w="830262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C8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5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C8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5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0.119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0.122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0.297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pSp>
        <p:nvGrpSpPr>
          <p:cNvPr id="199735" name="Grupo 7"/>
          <p:cNvGrpSpPr>
            <a:grpSpLocks/>
          </p:cNvGrpSpPr>
          <p:nvPr/>
        </p:nvGrpSpPr>
        <p:grpSpPr bwMode="auto">
          <a:xfrm>
            <a:off x="3643313" y="2811463"/>
            <a:ext cx="4071937" cy="2617787"/>
            <a:chOff x="1045641" y="1714488"/>
            <a:chExt cx="4982661" cy="3558157"/>
          </a:xfrm>
        </p:grpSpPr>
        <p:sp>
          <p:nvSpPr>
            <p:cNvPr id="199736" name="Text Box 423"/>
            <p:cNvSpPr txBox="1">
              <a:spLocks noChangeArrowheads="1"/>
            </p:cNvSpPr>
            <p:nvPr/>
          </p:nvSpPr>
          <p:spPr bwMode="auto">
            <a:xfrm>
              <a:off x="3995759" y="1714488"/>
              <a:ext cx="2032543" cy="50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QUEIMANDO</a:t>
              </a:r>
            </a:p>
          </p:txBody>
        </p:sp>
        <p:sp>
          <p:nvSpPr>
            <p:cNvPr id="199737" name="Text Box 424"/>
            <p:cNvSpPr txBox="1">
              <a:spLocks noChangeArrowheads="1"/>
            </p:cNvSpPr>
            <p:nvPr/>
          </p:nvSpPr>
          <p:spPr bwMode="auto">
            <a:xfrm rot="-5400000">
              <a:off x="562221" y="4337288"/>
              <a:ext cx="1418777" cy="4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INERTE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000125" y="1054100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j-lt"/>
              </a:rPr>
              <a:t>Junho de 2002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86438" y="6286500"/>
            <a:ext cx="1631950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/>
              <a:t> 0,25&lt; </a:t>
            </a:r>
            <a:r>
              <a:rPr lang="pt-BR" sz="1800" dirty="0" err="1"/>
              <a:t>I</a:t>
            </a:r>
            <a:r>
              <a:rPr lang="pt-BR" sz="1800" baseline="-25000" dirty="0" err="1"/>
              <a:t>c</a:t>
            </a:r>
            <a:r>
              <a:rPr lang="pt-BR" sz="1800" dirty="0"/>
              <a:t>&lt;0,251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Forma da Terra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/>
              <a:t>Conceito (modelo conceitual)</a:t>
            </a:r>
            <a:r>
              <a:rPr lang="en-US" sz="1600"/>
              <a:t>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Lugar (planeta) onde vivemos. </a:t>
            </a:r>
            <a:r>
              <a:rPr lang="en-US" sz="1400" b="1"/>
              <a:t>Ambiente</a:t>
            </a:r>
            <a:r>
              <a:rPr lang="en-US" sz="1400"/>
              <a:t>.</a:t>
            </a:r>
          </a:p>
          <a:p>
            <a:pPr lvl="1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600" b="1"/>
              <a:t>Modelo (representação)</a:t>
            </a:r>
            <a:r>
              <a:rPr lang="en-US" sz="1600"/>
              <a:t>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Plana </a:t>
            </a:r>
            <a:r>
              <a:rPr lang="en-US" sz="1400">
                <a:sym typeface="Wingdings" pitchFamily="2" charset="2"/>
              </a:rPr>
              <a:t> antiguidade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/>
              <a:t>Esférica 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Pitágoras (570 a.C.) </a:t>
            </a:r>
            <a:r>
              <a:rPr lang="en-US" sz="1200">
                <a:sym typeface="Wingdings" pitchFamily="2" charset="2"/>
              </a:rPr>
              <a:t> Sugeriu que a Terra seria esférica</a:t>
            </a:r>
          </a:p>
          <a:p>
            <a:pPr lvl="2">
              <a:lnSpc>
                <a:spcPct val="80000"/>
              </a:lnSpc>
            </a:pPr>
            <a:r>
              <a:rPr lang="en-US" sz="1200">
                <a:sym typeface="Wingdings" pitchFamily="2" charset="2"/>
              </a:rPr>
              <a:t>Aristóteles (330 a.C.)  1ª evidência: sombra semi-circular na lua</a:t>
            </a:r>
          </a:p>
          <a:p>
            <a:pPr lvl="2">
              <a:lnSpc>
                <a:spcPct val="80000"/>
              </a:lnSpc>
            </a:pPr>
            <a:r>
              <a:rPr lang="en-US" sz="1200">
                <a:sym typeface="Wingdings" pitchFamily="2" charset="2"/>
              </a:rPr>
              <a:t>Erastótenes (240 a.C.)  1º cálcula da circunferência da Terra</a:t>
            </a:r>
          </a:p>
          <a:p>
            <a:pPr lvl="1">
              <a:lnSpc>
                <a:spcPct val="80000"/>
              </a:lnSpc>
            </a:pPr>
            <a:r>
              <a:rPr lang="en-US" sz="1400">
                <a:sym typeface="Wingdings" pitchFamily="2" charset="2"/>
              </a:rPr>
              <a:t>Matemática</a:t>
            </a:r>
          </a:p>
          <a:p>
            <a:pPr lvl="2">
              <a:lnSpc>
                <a:spcPct val="80000"/>
              </a:lnSpc>
            </a:pPr>
            <a:r>
              <a:rPr lang="en-US" sz="1200">
                <a:sym typeface="Wingdings" pitchFamily="2" charset="2"/>
              </a:rPr>
              <a:t>Scotsman McLaurin (1742)  Plana</a:t>
            </a:r>
          </a:p>
          <a:p>
            <a:pPr lvl="2">
              <a:lnSpc>
                <a:spcPct val="80000"/>
              </a:lnSpc>
            </a:pPr>
            <a:r>
              <a:rPr lang="en-US" sz="1200">
                <a:sym typeface="Wingdings" pitchFamily="2" charset="2"/>
              </a:rPr>
              <a:t>Carl Jacobi (1834)  Elipsoidal</a:t>
            </a:r>
          </a:p>
          <a:p>
            <a:pPr lvl="2">
              <a:lnSpc>
                <a:spcPct val="80000"/>
              </a:lnSpc>
            </a:pPr>
            <a:r>
              <a:rPr lang="en-US" sz="1200">
                <a:sym typeface="Wingdings" pitchFamily="2" charset="2"/>
              </a:rPr>
              <a:t>Henri Poincaré (885)  Periforme</a:t>
            </a:r>
          </a:p>
          <a:p>
            <a:pPr lvl="1">
              <a:lnSpc>
                <a:spcPct val="80000"/>
              </a:lnSpc>
            </a:pPr>
            <a:r>
              <a:rPr lang="en-US" sz="1400">
                <a:sym typeface="Wingdings" pitchFamily="2" charset="2"/>
              </a:rPr>
              <a:t>Dinâmica  Geodésia moderna</a:t>
            </a:r>
          </a:p>
          <a:p>
            <a:pPr lvl="2">
              <a:lnSpc>
                <a:spcPct val="80000"/>
              </a:lnSpc>
            </a:pPr>
            <a:endParaRPr lang="en-US" sz="1200"/>
          </a:p>
        </p:txBody>
      </p:sp>
      <p:pic>
        <p:nvPicPr>
          <p:cNvPr id="82948" name="Picture 4" descr="McLaur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72050"/>
            <a:ext cx="1981200" cy="1479550"/>
          </a:xfrm>
          <a:prstGeom prst="rect">
            <a:avLst/>
          </a:prstGeom>
          <a:noFill/>
        </p:spPr>
      </p:pic>
      <p:pic>
        <p:nvPicPr>
          <p:cNvPr id="82949" name="Picture 5" descr="modelo+geo+químic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724400"/>
            <a:ext cx="1762125" cy="1781175"/>
          </a:xfrm>
          <a:prstGeom prst="rect">
            <a:avLst/>
          </a:prstGeom>
          <a:noFill/>
        </p:spPr>
      </p:pic>
      <p:pic>
        <p:nvPicPr>
          <p:cNvPr id="82950" name="Picture 6" descr="Piriform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953000"/>
            <a:ext cx="2057400" cy="1543050"/>
          </a:xfrm>
          <a:prstGeom prst="rect">
            <a:avLst/>
          </a:prstGeom>
          <a:noFill/>
        </p:spPr>
      </p:pic>
      <p:pic>
        <p:nvPicPr>
          <p:cNvPr id="82951" name="Picture 7" descr="Quadric_glo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953000"/>
            <a:ext cx="1981200" cy="1485900"/>
          </a:xfrm>
          <a:prstGeom prst="rect">
            <a:avLst/>
          </a:prstGeom>
          <a:noFill/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203325" y="6477000"/>
            <a:ext cx="7254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Plana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044825" y="6477000"/>
            <a:ext cx="974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Esférica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105400" y="6477000"/>
            <a:ext cx="10874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Elipsóide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7316788" y="6477000"/>
            <a:ext cx="1133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Periforme</a:t>
            </a:r>
          </a:p>
        </p:txBody>
      </p:sp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057400"/>
            <a:ext cx="1905000" cy="1901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7467600" y="4038600"/>
            <a:ext cx="10985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Geóide</a:t>
            </a:r>
          </a:p>
          <a:p>
            <a:r>
              <a:rPr lang="en-US" b="1">
                <a:sym typeface="Wingdings" pitchFamily="2" charset="2"/>
              </a:rPr>
              <a:t>Dinâmico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9" descr="elip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7341">
            <a:off x="401638" y="4676775"/>
            <a:ext cx="32607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Imagem 10" descr="ven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8613" y="1357313"/>
            <a:ext cx="594677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689"/>
            <a:ext cx="7065673" cy="794278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Incluindo efeito do vento</a:t>
            </a:r>
            <a:endParaRPr lang="en-US" sz="4400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00709" name="Grupo 14"/>
          <p:cNvGrpSpPr>
            <a:grpSpLocks/>
          </p:cNvGrpSpPr>
          <p:nvPr/>
        </p:nvGrpSpPr>
        <p:grpSpPr bwMode="auto">
          <a:xfrm rot="1812851">
            <a:off x="762000" y="5549900"/>
            <a:ext cx="1000125" cy="461963"/>
            <a:chOff x="1242957" y="4114873"/>
            <a:chExt cx="1000132" cy="460768"/>
          </a:xfrm>
        </p:grpSpPr>
        <p:sp>
          <p:nvSpPr>
            <p:cNvPr id="13" name="Seta para baixo 12"/>
            <p:cNvSpPr/>
            <p:nvPr/>
          </p:nvSpPr>
          <p:spPr>
            <a:xfrm rot="14264092">
              <a:off x="1528143" y="3828891"/>
              <a:ext cx="429099" cy="1000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00711" name="CaixaDeTexto 13"/>
            <p:cNvSpPr txBox="1">
              <a:spLocks noChangeArrowheads="1"/>
            </p:cNvSpPr>
            <p:nvPr/>
          </p:nvSpPr>
          <p:spPr bwMode="auto">
            <a:xfrm rot="-1870406">
              <a:off x="1255470" y="4206309"/>
              <a:ext cx="7489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vento</a:t>
              </a:r>
              <a:endParaRPr lang="en-US" sz="18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200712" name="Object 2"/>
          <p:cNvGraphicFramePr>
            <a:graphicFrameLocks noChangeAspect="1"/>
          </p:cNvGraphicFramePr>
          <p:nvPr/>
        </p:nvGraphicFramePr>
        <p:xfrm>
          <a:off x="3548063" y="4213225"/>
          <a:ext cx="2047875" cy="573088"/>
        </p:xfrm>
        <a:graphic>
          <a:graphicData uri="http://schemas.openxmlformats.org/presentationml/2006/ole">
            <p:oleObj spid="_x0000_s200712" name="Equation" r:id="rId5" imgW="952200" imgH="266400" progId="">
              <p:embed/>
            </p:oleObj>
          </a:graphicData>
        </a:graphic>
      </p:graphicFrame>
      <p:graphicFrame>
        <p:nvGraphicFramePr>
          <p:cNvPr id="200713" name="Object 3"/>
          <p:cNvGraphicFramePr>
            <a:graphicFrameLocks noChangeAspect="1"/>
          </p:cNvGraphicFramePr>
          <p:nvPr/>
        </p:nvGraphicFramePr>
        <p:xfrm>
          <a:off x="6572250" y="4368800"/>
          <a:ext cx="2132013" cy="417513"/>
        </p:xfrm>
        <a:graphic>
          <a:graphicData uri="http://schemas.openxmlformats.org/presentationml/2006/ole">
            <p:oleObj spid="_x0000_s200713" name="Equation" r:id="rId6" imgW="1231560" imgH="241200" progId="">
              <p:embed/>
            </p:oleObj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3605213" y="1214438"/>
            <a:ext cx="1933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j-lt"/>
              </a:rPr>
              <a:t>direção do vento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3989388" y="5627688"/>
            <a:ext cx="5011737" cy="101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j-lt"/>
              </a:rPr>
              <a:t>WS 0 </a:t>
            </a:r>
            <a:r>
              <a:rPr lang="pt-BR" sz="2000" dirty="0">
                <a:latin typeface="+mj-lt"/>
              </a:rPr>
              <a:t>(ventos fracos): 	 0-5 km/h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j-lt"/>
              </a:rPr>
              <a:t>WS 1 </a:t>
            </a:r>
            <a:r>
              <a:rPr lang="pt-BR" sz="2000" dirty="0">
                <a:latin typeface="+mj-lt"/>
              </a:rPr>
              <a:t>(ventos moderados): 5 - 20 km/h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j-lt"/>
              </a:rPr>
              <a:t>WS 2 </a:t>
            </a:r>
            <a:r>
              <a:rPr lang="pt-BR" sz="2000" dirty="0">
                <a:latin typeface="+mj-lt"/>
              </a:rPr>
              <a:t>(ventos fortes): 	 maior que 20 km/h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Imagem 9" descr="inc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43013"/>
            <a:ext cx="3651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  <a:endParaRPr lang="en-US" sz="4400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1038" y="1714500"/>
            <a:ext cx="4500562" cy="1446550"/>
          </a:xfrm>
          <a:prstGeom prst="rect">
            <a:avLst/>
          </a:prstGeom>
          <a:ln w="12700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</a:rPr>
              <a:t>- Local de início: desconhecido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>
                <a:latin typeface="+mj-lt"/>
              </a:rPr>
              <a:t> Data: 06-01-2000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>
                <a:latin typeface="+mj-lt"/>
              </a:rPr>
              <a:t> Velocidade média do vento: 17 km/h (WS 1)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>
                <a:latin typeface="+mj-lt"/>
              </a:rPr>
              <a:t> Direção do vento: 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1038" y="1428750"/>
            <a:ext cx="4500562" cy="285750"/>
          </a:xfrm>
          <a:prstGeom prst="rect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Incêndio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2755" name="Imagem 2" descr="estado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92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0</a:t>
            </a:r>
          </a:p>
        </p:txBody>
      </p:sp>
      <p:grpSp>
        <p:nvGrpSpPr>
          <p:cNvPr id="202757" name="Grupo 22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5" name="CaixaDeTexto 4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2759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2761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1" name="Conector reto 10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2763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3" name="Conector reto 12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Elipse 13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7" name="CaixaDeTexto 16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  <p:cxnSp>
          <p:nvCxnSpPr>
            <p:cNvPr id="22" name="Conector de seta reta 21"/>
            <p:cNvCxnSpPr/>
            <p:nvPr/>
          </p:nvCxnSpPr>
          <p:spPr>
            <a:xfrm rot="10800000" flipH="1">
              <a:off x="1052832" y="5043499"/>
              <a:ext cx="576484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3779" name="Imagem 2" descr="estado5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20</a:t>
            </a:r>
          </a:p>
        </p:txBody>
      </p:sp>
      <p:grpSp>
        <p:nvGrpSpPr>
          <p:cNvPr id="203781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3783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3785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3787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4803" name="Imagem 2" descr="estado10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40</a:t>
            </a:r>
          </a:p>
        </p:txBody>
      </p:sp>
      <p:grpSp>
        <p:nvGrpSpPr>
          <p:cNvPr id="204805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4807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4809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811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5827" name="Imagem 2" descr="estado15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60</a:t>
            </a:r>
          </a:p>
        </p:txBody>
      </p:sp>
      <p:grpSp>
        <p:nvGrpSpPr>
          <p:cNvPr id="205829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5831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5833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5835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6851" name="Imagem 2" descr="estado20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80</a:t>
            </a:r>
          </a:p>
        </p:txBody>
      </p:sp>
      <p:grpSp>
        <p:nvGrpSpPr>
          <p:cNvPr id="206853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6855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6857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6859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7875" name="Imagem 2" descr="estado250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34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100</a:t>
            </a:r>
          </a:p>
        </p:txBody>
      </p:sp>
      <p:grpSp>
        <p:nvGrpSpPr>
          <p:cNvPr id="207877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7879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7881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7883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0720" y="385731"/>
            <a:ext cx="7065673" cy="854889"/>
          </a:xfrm>
          <a:solidFill>
            <a:schemeClr val="tx1"/>
          </a:solidFill>
          <a:ln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Incêndio 1</a:t>
            </a:r>
          </a:p>
        </p:txBody>
      </p:sp>
      <p:pic>
        <p:nvPicPr>
          <p:cNvPr id="208899" name="Imagem 2" descr="estado299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646238"/>
            <a:ext cx="47545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8625" y="1701800"/>
            <a:ext cx="1343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 = 120</a:t>
            </a:r>
          </a:p>
        </p:txBody>
      </p:sp>
      <p:grpSp>
        <p:nvGrpSpPr>
          <p:cNvPr id="208901" name="Grupo 4"/>
          <p:cNvGrpSpPr>
            <a:grpSpLocks/>
          </p:cNvGrpSpPr>
          <p:nvPr/>
        </p:nvGrpSpPr>
        <p:grpSpPr bwMode="auto">
          <a:xfrm>
            <a:off x="142875" y="4143375"/>
            <a:ext cx="1760538" cy="2286000"/>
            <a:chOff x="142844" y="4143380"/>
            <a:chExt cx="1761216" cy="2286016"/>
          </a:xfrm>
        </p:grpSpPr>
        <p:sp>
          <p:nvSpPr>
            <p:cNvPr id="6" name="CaixaDeTexto 5"/>
            <p:cNvSpPr txBox="1"/>
            <p:nvPr/>
          </p:nvSpPr>
          <p:spPr>
            <a:xfrm>
              <a:off x="597044" y="5967431"/>
              <a:ext cx="832170" cy="4619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WS 1</a:t>
              </a:r>
            </a:p>
          </p:txBody>
        </p:sp>
        <p:grpSp>
          <p:nvGrpSpPr>
            <p:cNvPr id="208903" name="Grupo 19"/>
            <p:cNvGrpSpPr>
              <a:grpSpLocks/>
            </p:cNvGrpSpPr>
            <p:nvPr/>
          </p:nvGrpSpPr>
          <p:grpSpPr bwMode="auto">
            <a:xfrm>
              <a:off x="142844" y="4143380"/>
              <a:ext cx="1761216" cy="1828870"/>
              <a:chOff x="7143768" y="2285992"/>
              <a:chExt cx="1761216" cy="1828870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7143768" y="3000372"/>
                <a:ext cx="35414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O</a:t>
                </a:r>
              </a:p>
            </p:txBody>
          </p:sp>
          <p:grpSp>
            <p:nvGrpSpPr>
              <p:cNvPr id="208905" name="Grupo 15"/>
              <p:cNvGrpSpPr>
                <a:grpSpLocks/>
              </p:cNvGrpSpPr>
              <p:nvPr/>
            </p:nvGrpSpPr>
            <p:grpSpPr bwMode="auto">
              <a:xfrm>
                <a:off x="7500958" y="2643976"/>
                <a:ext cx="1080000" cy="1080000"/>
                <a:chOff x="7500958" y="2643976"/>
                <a:chExt cx="1080000" cy="1080000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 rot="5400000">
                  <a:off x="7500504" y="3183731"/>
                  <a:ext cx="1081095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8907" name="Grupo 14"/>
                <p:cNvGrpSpPr>
                  <a:grpSpLocks/>
                </p:cNvGrpSpPr>
                <p:nvPr/>
              </p:nvGrpSpPr>
              <p:grpSpPr bwMode="auto">
                <a:xfrm>
                  <a:off x="7500958" y="2913976"/>
                  <a:ext cx="1080000" cy="540000"/>
                  <a:chOff x="7500958" y="2928934"/>
                  <a:chExt cx="1080000" cy="540000"/>
                </a:xfrm>
              </p:grpSpPr>
              <p:cxnSp>
                <p:nvCxnSpPr>
                  <p:cNvPr id="16" name="Conector reto 15"/>
                  <p:cNvCxnSpPr/>
                  <p:nvPr/>
                </p:nvCxnSpPr>
                <p:spPr>
                  <a:xfrm>
                    <a:off x="7501094" y="3197895"/>
                    <a:ext cx="1079916" cy="1587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Elipse 16"/>
                  <p:cNvSpPr/>
                  <p:nvPr/>
                </p:nvSpPr>
                <p:spPr>
                  <a:xfrm>
                    <a:off x="7771073" y="2928018"/>
                    <a:ext cx="539958" cy="5413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800"/>
                  </a:p>
                </p:txBody>
              </p:sp>
            </p:grpSp>
          </p:grpSp>
          <p:sp>
            <p:nvSpPr>
              <p:cNvPr id="11" name="CaixaDeTexto 10"/>
              <p:cNvSpPr txBox="1"/>
              <p:nvPr/>
            </p:nvSpPr>
            <p:spPr>
              <a:xfrm>
                <a:off x="7879064" y="2285992"/>
                <a:ext cx="349384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8612772" y="3000372"/>
                <a:ext cx="292212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7885417" y="3714752"/>
                <a:ext cx="303329" cy="4000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schemeClr val="bg1"/>
                    </a:solidFill>
                    <a:latin typeface="+mj-lt"/>
                  </a:rPr>
                  <a:t>S</a:t>
                </a:r>
              </a:p>
            </p:txBody>
          </p:sp>
        </p:grpSp>
      </p:grpSp>
      <p:cxnSp>
        <p:nvCxnSpPr>
          <p:cNvPr id="18" name="Conector de seta reta 17"/>
          <p:cNvCxnSpPr/>
          <p:nvPr/>
        </p:nvCxnSpPr>
        <p:spPr>
          <a:xfrm rot="10800000" flipH="1">
            <a:off x="1054100" y="5043488"/>
            <a:ext cx="5746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 defTabSz="457200">
              <a:buClr>
                <a:srgbClr val="003366"/>
              </a:buClr>
              <a:buFont typeface="ZapfHumnst BT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 modelo CLUE em TerraME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/>
              <a:t>UFOP  -  Dr. Tiago Carneiro</a:t>
            </a:r>
          </a:p>
          <a:p>
            <a:pPr defTabSz="457200">
              <a:spcBef>
                <a:spcPts val="6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/>
              <a:t>INPE  -  Dra. Ana Paula Aguiar</a:t>
            </a:r>
          </a:p>
          <a:p>
            <a:pPr defTabSz="457200">
              <a:spcBef>
                <a:spcPts val="600"/>
              </a:spcBef>
              <a:buClr>
                <a:srgbClr val="0000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/>
              <a:t>Wageningen University – Dr. Tom Velkamp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Sistema Solar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/>
              <a:t>Conceito (modelo conceitual):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Lugar onde a Terra se insere e interage com outros corpos celetes de maneira formar um sistema.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600" b="1"/>
              <a:t>Modelo (representação):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Antiguidade </a:t>
            </a:r>
            <a:r>
              <a:rPr lang="en-US" sz="1400">
                <a:sym typeface="Wingdings" pitchFamily="2" charset="2"/>
              </a:rPr>
              <a:t> Terra é o centro do universo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Aristarco (300 a.C.) </a:t>
            </a:r>
            <a:r>
              <a:rPr lang="en-US" sz="1400">
                <a:sym typeface="Wingdings" pitchFamily="2" charset="2"/>
              </a:rPr>
              <a:t> Sugeriu a que o sol poderia ser o centro do sistema solar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>
                <a:sym typeface="Wingdings" pitchFamily="2" charset="2"/>
              </a:rPr>
              <a:t>Copérnico (1543. d.C) Propôs teoricamente que Sol é o centro do sistema solar</a:t>
            </a:r>
            <a:endParaRPr lang="en-US" sz="1400"/>
          </a:p>
          <a:p>
            <a:pPr lvl="1">
              <a:lnSpc>
                <a:spcPct val="80000"/>
              </a:lnSpc>
            </a:pPr>
            <a:r>
              <a:rPr lang="en-US" sz="1400"/>
              <a:t>Galileu (1610 d. C.) </a:t>
            </a:r>
            <a:r>
              <a:rPr lang="en-US" sz="1400">
                <a:sym typeface="Wingdings" pitchFamily="2" charset="2"/>
              </a:rPr>
              <a:t> 1ªs evidências que compravam o heliocentrismo</a:t>
            </a:r>
          </a:p>
          <a:p>
            <a:pPr lvl="1">
              <a:lnSpc>
                <a:spcPct val="80000"/>
              </a:lnSpc>
            </a:pPr>
            <a:r>
              <a:rPr lang="en-US" sz="1400">
                <a:sym typeface="Wingdings" pitchFamily="2" charset="2"/>
              </a:rPr>
              <a:t>Kepler (1609 d. C.)  Movimentos dos planetas em orbitas elípticas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Newton (1687 d. C.) </a:t>
            </a:r>
            <a:r>
              <a:rPr lang="en-US" sz="1400">
                <a:sym typeface="Wingdings" pitchFamily="2" charset="2"/>
              </a:rPr>
              <a:t> Lei da Gravitação Universal</a:t>
            </a:r>
            <a:endParaRPr lang="en-US" sz="1400"/>
          </a:p>
        </p:txBody>
      </p:sp>
      <p:pic>
        <p:nvPicPr>
          <p:cNvPr id="83972" name="Picture 4" descr="250px-Cellarius_ptolemaic_system_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29088"/>
            <a:ext cx="2590800" cy="2165350"/>
          </a:xfrm>
          <a:prstGeom prst="rect">
            <a:avLst/>
          </a:prstGeom>
          <a:noFill/>
        </p:spPr>
      </p:pic>
      <p:pic>
        <p:nvPicPr>
          <p:cNvPr id="83973" name="Picture 5" descr="250px-UpdatedPlanets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024313"/>
            <a:ext cx="3962400" cy="223520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219200" y="6400800"/>
            <a:ext cx="1619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`Geocentrismo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6172200" y="6324600"/>
            <a:ext cx="1652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Wingdings" pitchFamily="2" charset="2"/>
              </a:rPr>
              <a:t>Heliocentrismo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84138"/>
            <a:ext cx="8229600" cy="1863726"/>
          </a:xfrm>
          <a:ln/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/>
              <a:t>Padrão de desflorestamento em 1997</a:t>
            </a:r>
            <a:br>
              <a:rPr lang="en-GB" sz="2000"/>
            </a:br>
            <a:r>
              <a:rPr lang="en-GB" sz="1400"/>
              <a:t>Dado do INPE/PRODES 1997 combinado com </a:t>
            </a:r>
            <a:br>
              <a:rPr lang="en-GB" sz="1400"/>
            </a:br>
            <a:r>
              <a:rPr lang="en-GB" sz="1400"/>
              <a:t>dado do IBGE/Censo Agrícola 1996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7013" y="1557338"/>
            <a:ext cx="9371013" cy="476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7620000" y="1524000"/>
            <a:ext cx="1524000" cy="4953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0" y="1524000"/>
            <a:ext cx="1524000" cy="5334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6573838" y="5557838"/>
            <a:ext cx="2565400" cy="1295400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035800" y="6550025"/>
            <a:ext cx="701675" cy="30797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0% -&gt; 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7662863" y="6550025"/>
            <a:ext cx="1481137" cy="30797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100%deforested</a:t>
            </a:r>
          </a:p>
        </p:txBody>
      </p:sp>
      <p:sp>
        <p:nvSpPr>
          <p:cNvPr id="211977" name="Freeform 9"/>
          <p:cNvSpPr>
            <a:spLocks noChangeArrowheads="1"/>
          </p:cNvSpPr>
          <p:nvPr/>
        </p:nvSpPr>
        <p:spPr bwMode="auto">
          <a:xfrm>
            <a:off x="6807200" y="5854700"/>
            <a:ext cx="304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7" y="0"/>
              </a:cxn>
            </a:cxnLst>
            <a:rect l="0" t="0" r="r" b="b"/>
            <a:pathLst>
              <a:path w="848" h="1">
                <a:moveTo>
                  <a:pt x="0" y="0"/>
                </a:moveTo>
                <a:lnTo>
                  <a:pt x="847" y="0"/>
                </a:lnTo>
              </a:path>
            </a:pathLst>
          </a:custGeom>
          <a:solidFill>
            <a:srgbClr val="FF9966"/>
          </a:solidFill>
          <a:ln w="19080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7169150" y="5735638"/>
            <a:ext cx="1784350" cy="27622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Brazilian Legal Amazon</a:t>
            </a:r>
          </a:p>
        </p:txBody>
      </p:sp>
      <p:sp>
        <p:nvSpPr>
          <p:cNvPr id="211979" name="Freeform 11"/>
          <p:cNvSpPr>
            <a:spLocks noChangeArrowheads="1"/>
          </p:cNvSpPr>
          <p:nvPr/>
        </p:nvSpPr>
        <p:spPr bwMode="auto">
          <a:xfrm>
            <a:off x="6823075" y="6126163"/>
            <a:ext cx="304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7" y="0"/>
              </a:cxn>
            </a:cxnLst>
            <a:rect l="0" t="0" r="r" b="b"/>
            <a:pathLst>
              <a:path w="848" h="1">
                <a:moveTo>
                  <a:pt x="0" y="0"/>
                </a:moveTo>
                <a:lnTo>
                  <a:pt x="847" y="0"/>
                </a:lnTo>
              </a:path>
            </a:pathLst>
          </a:custGeom>
          <a:solidFill>
            <a:srgbClr val="FF9966"/>
          </a:solidFill>
          <a:ln w="1908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7186613" y="6007100"/>
            <a:ext cx="1379537" cy="27622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Federative States</a:t>
            </a:r>
          </a:p>
        </p:txBody>
      </p:sp>
      <p:sp>
        <p:nvSpPr>
          <p:cNvPr id="211981" name="Freeform 13"/>
          <p:cNvSpPr>
            <a:spLocks noChangeArrowheads="1"/>
          </p:cNvSpPr>
          <p:nvPr/>
        </p:nvSpPr>
        <p:spPr bwMode="auto">
          <a:xfrm>
            <a:off x="6823075" y="6430963"/>
            <a:ext cx="304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7" y="0"/>
              </a:cxn>
            </a:cxnLst>
            <a:rect l="0" t="0" r="r" b="b"/>
            <a:pathLst>
              <a:path w="848" h="1">
                <a:moveTo>
                  <a:pt x="0" y="0"/>
                </a:moveTo>
                <a:lnTo>
                  <a:pt x="847" y="0"/>
                </a:lnTo>
              </a:path>
            </a:pathLst>
          </a:custGeom>
          <a:solidFill>
            <a:srgbClr val="FF9966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7188200" y="6311900"/>
            <a:ext cx="623888" cy="276225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Roads</a:t>
            </a: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6883400" y="6692900"/>
            <a:ext cx="152400" cy="152400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7645400" y="6692900"/>
            <a:ext cx="152400" cy="152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0" y="6564313"/>
            <a:ext cx="22574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Fonte: Ana Paula D. de Aguiar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75" y="4659313"/>
            <a:ext cx="3641725" cy="219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4450"/>
            <a:ext cx="8229600" cy="1143000"/>
          </a:xfrm>
          <a:ln/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/>
              <a:t>Aplicação do Modelo CLUE na Amazônia Brasileira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228600" y="1371600"/>
            <a:ext cx="5715000" cy="9906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352800" y="1447800"/>
            <a:ext cx="1981200" cy="762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demand module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scenarios of quantity of 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changes in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land use types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228600" y="2819400"/>
            <a:ext cx="5715000" cy="3429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3352800" y="3124200"/>
            <a:ext cx="1981200" cy="28956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allocation module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838200" y="3124200"/>
            <a:ext cx="1981200" cy="28956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spatial analysis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228600" y="1371600"/>
            <a:ext cx="15097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Legal Amazon level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225425" y="2819400"/>
            <a:ext cx="12604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grid-based level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1143000" y="3733800"/>
            <a:ext cx="1371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‘coarse scale’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multiple regression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models</a:t>
            </a:r>
          </a:p>
        </p:txBody>
      </p:sp>
      <p:sp>
        <p:nvSpPr>
          <p:cNvPr id="214028" name="AutoShape 12"/>
          <p:cNvSpPr>
            <a:spLocks noChangeArrowheads="1"/>
          </p:cNvSpPr>
          <p:nvPr/>
        </p:nvSpPr>
        <p:spPr bwMode="auto">
          <a:xfrm>
            <a:off x="1219200" y="4876800"/>
            <a:ext cx="1371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‘fine scale’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multiple regression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models</a:t>
            </a:r>
          </a:p>
        </p:txBody>
      </p:sp>
      <p:sp>
        <p:nvSpPr>
          <p:cNvPr id="214029" name="AutoShape 13"/>
          <p:cNvSpPr>
            <a:spLocks noChangeArrowheads="1"/>
          </p:cNvSpPr>
          <p:nvPr/>
        </p:nvSpPr>
        <p:spPr bwMode="auto">
          <a:xfrm>
            <a:off x="3657600" y="3733800"/>
            <a:ext cx="1371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‘coarse scale’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allocation</a:t>
            </a:r>
          </a:p>
        </p:txBody>
      </p:sp>
      <p:sp>
        <p:nvSpPr>
          <p:cNvPr id="214030" name="AutoShape 14"/>
          <p:cNvSpPr>
            <a:spLocks noChangeArrowheads="1"/>
          </p:cNvSpPr>
          <p:nvPr/>
        </p:nvSpPr>
        <p:spPr bwMode="auto">
          <a:xfrm>
            <a:off x="3657600" y="4876800"/>
            <a:ext cx="1371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‘fine scale’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allocation</a:t>
            </a:r>
          </a:p>
        </p:txBody>
      </p:sp>
      <p:cxnSp>
        <p:nvCxnSpPr>
          <p:cNvPr id="214031" name="AutoShape 15"/>
          <p:cNvCxnSpPr>
            <a:cxnSpLocks noChangeShapeType="1"/>
            <a:stCxn id="214027" idx="3"/>
            <a:endCxn id="214029" idx="1"/>
          </p:cNvCxnSpPr>
          <p:nvPr/>
        </p:nvCxnSpPr>
        <p:spPr bwMode="auto">
          <a:xfrm>
            <a:off x="2514600" y="4038600"/>
            <a:ext cx="114300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4032" name="AutoShape 16"/>
          <p:cNvCxnSpPr>
            <a:cxnSpLocks noChangeShapeType="1"/>
            <a:stCxn id="214028" idx="3"/>
            <a:endCxn id="214030" idx="1"/>
          </p:cNvCxnSpPr>
          <p:nvPr/>
        </p:nvCxnSpPr>
        <p:spPr bwMode="auto">
          <a:xfrm>
            <a:off x="2590800" y="5181600"/>
            <a:ext cx="106680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4033" name="AutoShape 17"/>
          <p:cNvCxnSpPr>
            <a:cxnSpLocks noChangeShapeType="1"/>
            <a:stCxn id="214029" idx="2"/>
            <a:endCxn id="214030" idx="0"/>
          </p:cNvCxnSpPr>
          <p:nvPr/>
        </p:nvCxnSpPr>
        <p:spPr bwMode="auto">
          <a:xfrm>
            <a:off x="4343400" y="4343400"/>
            <a:ext cx="1588" cy="5334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4034" name="AutoShape 18"/>
          <p:cNvCxnSpPr>
            <a:cxnSpLocks noChangeShapeType="1"/>
            <a:stCxn id="214021" idx="2"/>
            <a:endCxn id="214023" idx="0"/>
          </p:cNvCxnSpPr>
          <p:nvPr/>
        </p:nvCxnSpPr>
        <p:spPr bwMode="auto">
          <a:xfrm>
            <a:off x="4343400" y="2209800"/>
            <a:ext cx="1588" cy="9144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21403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765175"/>
            <a:ext cx="2663825" cy="157797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8234363" y="6248400"/>
            <a:ext cx="909637" cy="39846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25 x 25 km2 </a:t>
            </a: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cells</a:t>
            </a:r>
          </a:p>
        </p:txBody>
      </p:sp>
      <p:pic>
        <p:nvPicPr>
          <p:cNvPr id="21403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2275" y="2438400"/>
            <a:ext cx="3641725" cy="219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8085138" y="4038600"/>
            <a:ext cx="1049337" cy="39846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100 x 100 km2 </a:t>
            </a:r>
          </a:p>
          <a:p>
            <a:pPr defTabSz="45720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cells</a:t>
            </a:r>
          </a:p>
        </p:txBody>
      </p:sp>
      <p:sp>
        <p:nvSpPr>
          <p:cNvPr id="214039" name="Rectangle 23"/>
          <p:cNvSpPr>
            <a:spLocks noChangeArrowheads="1"/>
          </p:cNvSpPr>
          <p:nvPr/>
        </p:nvSpPr>
        <p:spPr bwMode="auto">
          <a:xfrm>
            <a:off x="452438" y="6564313"/>
            <a:ext cx="22574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Fonte: Ana Paula D. de Aguiar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pt-BR" sz="2400"/>
              <a:t>Resultado do Modelo – Cenário 2</a:t>
            </a:r>
          </a:p>
        </p:txBody>
      </p:sp>
      <p:pic>
        <p:nvPicPr>
          <p:cNvPr id="216067" name="Picture 3" descr="1999_2016_estradaFin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185863"/>
            <a:ext cx="9090025" cy="5221287"/>
          </a:xfrm>
          <a:prstGeom prst="rect">
            <a:avLst/>
          </a:prstGeom>
          <a:noFill/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836613"/>
            <a:ext cx="1547813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Obrigado…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Perguntas?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Mais informações em: </a:t>
            </a:r>
          </a:p>
          <a:p>
            <a:pPr>
              <a:lnSpc>
                <a:spcPct val="80000"/>
              </a:lnSpc>
            </a:pPr>
            <a:r>
              <a:rPr lang="en-US" sz="2200" b="1">
                <a:hlinkClick r:id="rId3"/>
              </a:rPr>
              <a:t>www.terralab.ufop.br</a:t>
            </a:r>
            <a:endParaRPr lang="en-US" sz="2200" b="1"/>
          </a:p>
          <a:p>
            <a:pPr>
              <a:lnSpc>
                <a:spcPct val="80000"/>
              </a:lnSpc>
            </a:pPr>
            <a:r>
              <a:rPr lang="en-US" sz="2200" b="1">
                <a:hlinkClick r:id="rId4"/>
              </a:rPr>
              <a:t>www.terrame.org</a:t>
            </a:r>
            <a:endParaRPr lang="en-US" sz="2200" b="1"/>
          </a:p>
          <a:p>
            <a:pPr>
              <a:lnSpc>
                <a:spcPct val="80000"/>
              </a:lnSpc>
            </a:pPr>
            <a:endParaRPr lang="en-US" sz="22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Modelos funcionam?</a:t>
            </a:r>
          </a:p>
        </p:txBody>
      </p:sp>
      <p:pic>
        <p:nvPicPr>
          <p:cNvPr id="87044" name="Picture 4" descr="250px-Crab_Neb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2286000" cy="2286000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943725" y="3581400"/>
            <a:ext cx="14366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Supernova </a:t>
            </a:r>
          </a:p>
          <a:p>
            <a:pPr algn="ctr"/>
            <a:r>
              <a:rPr lang="en-US" b="1"/>
              <a:t>Foto: Hubble</a:t>
            </a:r>
          </a:p>
        </p:txBody>
      </p:sp>
      <p:pic>
        <p:nvPicPr>
          <p:cNvPr id="87046" name="Picture 6" descr="foto_cbers2_launch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57575"/>
            <a:ext cx="3810000" cy="2552700"/>
          </a:xfrm>
          <a:noFill/>
          <a:ln/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725613" y="6124575"/>
            <a:ext cx="214471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/>
              <a:t>Lançamento CBERS</a:t>
            </a:r>
          </a:p>
          <a:p>
            <a:pPr algn="ctr"/>
            <a:r>
              <a:rPr lang="pt-BR" b="1"/>
              <a:t>Taiyuan, na China </a:t>
            </a:r>
          </a:p>
        </p:txBody>
      </p:sp>
      <p:pic>
        <p:nvPicPr>
          <p:cNvPr id="87048" name="Picture 8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533400"/>
            <a:ext cx="1362075" cy="1338263"/>
          </a:xfrm>
          <a:prstGeom prst="rect">
            <a:avLst/>
          </a:prstGeom>
          <a:noFill/>
        </p:spPr>
      </p:pic>
      <p:pic>
        <p:nvPicPr>
          <p:cNvPr id="87049" name="Picture 9" descr="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514600"/>
            <a:ext cx="1581150" cy="1487488"/>
          </a:xfrm>
          <a:prstGeom prst="rect">
            <a:avLst/>
          </a:prstGeom>
          <a:noFill/>
        </p:spPr>
      </p:pic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994275" y="3962400"/>
            <a:ext cx="908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Satélite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940300" y="1949450"/>
            <a:ext cx="1165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Rede GPS</a:t>
            </a:r>
          </a:p>
        </p:txBody>
      </p:sp>
      <p:graphicFrame>
        <p:nvGraphicFramePr>
          <p:cNvPr id="87053" name="Object 13"/>
          <p:cNvGraphicFramePr>
            <a:graphicFrameLocks noChangeAspect="1"/>
          </p:cNvGraphicFramePr>
          <p:nvPr>
            <p:ph idx="1"/>
          </p:nvPr>
        </p:nvGraphicFramePr>
        <p:xfrm>
          <a:off x="5029200" y="4876800"/>
          <a:ext cx="3276600" cy="1116013"/>
        </p:xfrm>
        <a:graphic>
          <a:graphicData uri="http://schemas.openxmlformats.org/presentationml/2006/ole">
            <p:oleObj spid="_x0000_s87053" name="Equação" r:id="rId7" imgW="1155600" imgH="393480" progId="Equation.3">
              <p:embed/>
            </p:oleObj>
          </a:graphicData>
        </a:graphic>
      </p:graphicFrame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1219200" y="1371600"/>
          <a:ext cx="1676400" cy="1117600"/>
        </p:xfrm>
        <a:graphic>
          <a:graphicData uri="http://schemas.openxmlformats.org/presentationml/2006/ole">
            <p:oleObj spid="_x0000_s87055" name="Equação" r:id="rId8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ZapfHumnst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5577</TotalTime>
  <Words>2503</Words>
  <Application>Microsoft PowerPoint</Application>
  <PresentationFormat>On-screen Show (4:3)</PresentationFormat>
  <Paragraphs>772</Paragraphs>
  <Slides>83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Pixel</vt:lpstr>
      <vt:lpstr>Equação</vt:lpstr>
      <vt:lpstr>Imagem do Paintbrush</vt:lpstr>
      <vt:lpstr>Bitmap Image</vt:lpstr>
      <vt:lpstr>Imagem de bitmap</vt:lpstr>
      <vt:lpstr>Equation</vt:lpstr>
      <vt:lpstr>Conceitos Fundamentais em Modelagem Ambiental</vt:lpstr>
      <vt:lpstr>Conteúdo</vt:lpstr>
      <vt:lpstr>Introdução à Modelagem</vt:lpstr>
      <vt:lpstr>O que é um Modelo? </vt:lpstr>
      <vt:lpstr>Modelos versus Conhecimento Científico</vt:lpstr>
      <vt:lpstr>Átomos</vt:lpstr>
      <vt:lpstr>A Forma da Terra</vt:lpstr>
      <vt:lpstr>O Sistema Solar</vt:lpstr>
      <vt:lpstr>Modelos funcionam?</vt:lpstr>
      <vt:lpstr>Para que modelar?</vt:lpstr>
      <vt:lpstr>Modelos Ambientais Dinâmicos Espacialmente explicitos.</vt:lpstr>
      <vt:lpstr>Porque modelos ambientais?</vt:lpstr>
      <vt:lpstr>Modelagem de problemas complexos</vt:lpstr>
      <vt:lpstr>Porque modelos matemáticos-computacionais?</vt:lpstr>
      <vt:lpstr>O que é um Modelo? </vt:lpstr>
      <vt:lpstr> O que é um modelo dinâmico  espacialmente-explicito?</vt:lpstr>
      <vt:lpstr>Taxonomia dos Modelos Ambientais</vt:lpstr>
      <vt:lpstr>Modelos precisam ser Calibrados e Validados</vt:lpstr>
      <vt:lpstr>Processo Cíclico de Modelagem</vt:lpstr>
      <vt:lpstr>Modelagem como processo de transformação: dados/informação/conhecimento/tecnologia</vt:lpstr>
      <vt:lpstr>Limites do Conhecimento Científico e Modelos Atuais</vt:lpstr>
      <vt:lpstr>Ferramentas para Modelagem Ambiental</vt:lpstr>
      <vt:lpstr>Disponibilidade de Dados</vt:lpstr>
      <vt:lpstr>Slide 24</vt:lpstr>
      <vt:lpstr>Slide 25</vt:lpstr>
      <vt:lpstr>Sistema Brasileiro de  Coleta de Dados Ambientais</vt:lpstr>
      <vt:lpstr>SRTM _ Radar, Serra do Espinhaço</vt:lpstr>
      <vt:lpstr>O ESTADO DA ARTE</vt:lpstr>
      <vt:lpstr>State of the Art on Models of  Computation for Environmental Modelling</vt:lpstr>
      <vt:lpstr>Fundamentação Teórica</vt:lpstr>
      <vt:lpstr>a Escala de trabalho</vt:lpstr>
      <vt:lpstr>O problema: modelagem espacial em multiplas escalas</vt:lpstr>
      <vt:lpstr>Slide 33</vt:lpstr>
      <vt:lpstr> O Conceito de Escala</vt:lpstr>
      <vt:lpstr>Escala: Extensão e Resolução</vt:lpstr>
      <vt:lpstr>Processos em diferentes escalas estão interligados</vt:lpstr>
      <vt:lpstr>o Espaço Geografico onde situam-se os fenômenos</vt:lpstr>
      <vt:lpstr>Espaço dos Fixos (localizações)</vt:lpstr>
      <vt:lpstr>Espaço do Fluxos</vt:lpstr>
      <vt:lpstr>O Espaço Proximo</vt:lpstr>
      <vt:lpstr>Which spatial objects are closer?</vt:lpstr>
      <vt:lpstr>Distâncias no Espaço Próximo </vt:lpstr>
      <vt:lpstr>o Tempo em que as mudanças ocorrem</vt:lpstr>
      <vt:lpstr>Concepções Acerca do Tempo: Discreto ou Continuo -  Linear, Ramificado ou Cíclico</vt:lpstr>
      <vt:lpstr>Modelo: Escalonador de Eventos Discretos</vt:lpstr>
      <vt:lpstr>o Comportamento que causa mudanças</vt:lpstr>
      <vt:lpstr>Comportamentos como Funções: Discretos ou Contínuos, Determinística ou Estocástica</vt:lpstr>
      <vt:lpstr>Comportamento: Funções, Sistemas, Maquinas de Estados, Agentes e Automatos Celulares</vt:lpstr>
      <vt:lpstr> Comportamento: Funções, Sistemas, Maquinas de Estados, Agentes e Automatos Celulares</vt:lpstr>
      <vt:lpstr> Comportamento: Funções, Sistemas, Maquinas de Estados, Agentes e Automatos Celulares</vt:lpstr>
      <vt:lpstr>Comportamento: Funções, Sistemas, Maquinas de Estados, Agentes e Automatos Celulares</vt:lpstr>
      <vt:lpstr>Modelando Trajetórias das Mudanças</vt:lpstr>
      <vt:lpstr>Colocando Juntos: Escalas (tempos, espaços e comportamentos)</vt:lpstr>
      <vt:lpstr>O Espaço não é homogêneo</vt:lpstr>
      <vt:lpstr>Automatos Celulares Aninhados em TerraME</vt:lpstr>
      <vt:lpstr>Modelos Ambientais: exemplos &amp; estudos de caso</vt:lpstr>
      <vt:lpstr>Um modelo hidrologico de cunho pedagógico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Incêndios: mecanismo de propagação do fogo  </vt:lpstr>
      <vt:lpstr>Propagação do Fogo &amp; Percolação</vt:lpstr>
      <vt:lpstr>Incluindo efeito do acúmulo de combustível</vt:lpstr>
      <vt:lpstr>Incluindo efeito do vento</vt:lpstr>
      <vt:lpstr>Incêndio 1</vt:lpstr>
      <vt:lpstr>Incêndio 1</vt:lpstr>
      <vt:lpstr>Incêndio 1</vt:lpstr>
      <vt:lpstr>Incêndio 1</vt:lpstr>
      <vt:lpstr>Incêndio 1</vt:lpstr>
      <vt:lpstr>Incêndio 1</vt:lpstr>
      <vt:lpstr>Incêndio 1</vt:lpstr>
      <vt:lpstr>Incêndio 1</vt:lpstr>
      <vt:lpstr>O modelo CLUE em TerraME</vt:lpstr>
      <vt:lpstr>Padrão de desflorestamento em 1997 Dado do INPE/PRODES 1997 combinado com  dado do IBGE/Censo Agrícola 1996</vt:lpstr>
      <vt:lpstr>Aplicação do Modelo CLUE na Amazônia Brasileira</vt:lpstr>
      <vt:lpstr>Resultado do Modelo – Cenário 2</vt:lpstr>
      <vt:lpstr>Obrigado…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Tiago</cp:lastModifiedBy>
  <cp:revision>115</cp:revision>
  <cp:lastPrinted>1601-01-01T00:00:00Z</cp:lastPrinted>
  <dcterms:created xsi:type="dcterms:W3CDTF">1601-01-01T00:00:00Z</dcterms:created>
  <dcterms:modified xsi:type="dcterms:W3CDTF">2010-02-23T13:28:02Z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