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30"/>
  </p:notesMasterIdLst>
  <p:handoutMasterIdLst>
    <p:handoutMasterId r:id="rId31"/>
  </p:handoutMasterIdLst>
  <p:sldIdLst>
    <p:sldId id="256" r:id="rId2"/>
    <p:sldId id="352" r:id="rId3"/>
    <p:sldId id="365" r:id="rId4"/>
    <p:sldId id="370" r:id="rId5"/>
    <p:sldId id="371" r:id="rId6"/>
    <p:sldId id="372" r:id="rId7"/>
    <p:sldId id="373" r:id="rId8"/>
    <p:sldId id="374" r:id="rId9"/>
    <p:sldId id="375" r:id="rId10"/>
    <p:sldId id="376" r:id="rId11"/>
    <p:sldId id="377" r:id="rId12"/>
    <p:sldId id="378" r:id="rId13"/>
    <p:sldId id="315" r:id="rId14"/>
    <p:sldId id="353" r:id="rId15"/>
    <p:sldId id="356" r:id="rId16"/>
    <p:sldId id="355" r:id="rId17"/>
    <p:sldId id="357" r:id="rId18"/>
    <p:sldId id="358" r:id="rId19"/>
    <p:sldId id="359" r:id="rId20"/>
    <p:sldId id="360" r:id="rId21"/>
    <p:sldId id="361" r:id="rId22"/>
    <p:sldId id="362" r:id="rId23"/>
    <p:sldId id="350" r:id="rId24"/>
    <p:sldId id="379" r:id="rId25"/>
    <p:sldId id="380" r:id="rId26"/>
    <p:sldId id="381" r:id="rId27"/>
    <p:sldId id="317" r:id="rId28"/>
    <p:sldId id="369" r:id="rId29"/>
  </p:sldIdLst>
  <p:sldSz cx="9144000" cy="6858000" type="screen4x3"/>
  <p:notesSz cx="6858000" cy="9144000"/>
  <p:defaultTextStyle>
    <a:defPPr>
      <a:defRPr lang="en-US"/>
    </a:defPPr>
    <a:lvl1pPr algn="l" rtl="0" fontAlgn="base" latinLnBrk="1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HY헤드라인M" charset="0"/>
        <a:cs typeface="HY헤드라인M" charset="0"/>
      </a:defRPr>
    </a:lvl1pPr>
    <a:lvl2pPr marL="457200" algn="l" rtl="0" fontAlgn="base" latinLnBrk="1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HY헤드라인M" charset="0"/>
        <a:cs typeface="HY헤드라인M" charset="0"/>
      </a:defRPr>
    </a:lvl2pPr>
    <a:lvl3pPr marL="914400" algn="l" rtl="0" fontAlgn="base" latinLnBrk="1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HY헤드라인M" charset="0"/>
        <a:cs typeface="HY헤드라인M" charset="0"/>
      </a:defRPr>
    </a:lvl3pPr>
    <a:lvl4pPr marL="1371600" algn="l" rtl="0" fontAlgn="base" latinLnBrk="1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HY헤드라인M" charset="0"/>
        <a:cs typeface="HY헤드라인M" charset="0"/>
      </a:defRPr>
    </a:lvl4pPr>
    <a:lvl5pPr marL="1828800" algn="l" rtl="0" fontAlgn="base" latinLnBrk="1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HY헤드라인M" charset="0"/>
        <a:cs typeface="HY헤드라인M" charset="0"/>
      </a:defRPr>
    </a:lvl5pPr>
    <a:lvl6pPr marL="2286000" algn="l" defTabSz="457200" rtl="0" eaLnBrk="1" latinLnBrk="0" hangingPunct="1">
      <a:defRPr kumimoji="1" sz="2000" kern="1200">
        <a:solidFill>
          <a:schemeClr val="tx1"/>
        </a:solidFill>
        <a:latin typeface="Arial" charset="0"/>
        <a:ea typeface="HY헤드라인M" charset="0"/>
        <a:cs typeface="HY헤드라인M" charset="0"/>
      </a:defRPr>
    </a:lvl6pPr>
    <a:lvl7pPr marL="2743200" algn="l" defTabSz="457200" rtl="0" eaLnBrk="1" latinLnBrk="0" hangingPunct="1">
      <a:defRPr kumimoji="1" sz="2000" kern="1200">
        <a:solidFill>
          <a:schemeClr val="tx1"/>
        </a:solidFill>
        <a:latin typeface="Arial" charset="0"/>
        <a:ea typeface="HY헤드라인M" charset="0"/>
        <a:cs typeface="HY헤드라인M" charset="0"/>
      </a:defRPr>
    </a:lvl7pPr>
    <a:lvl8pPr marL="3200400" algn="l" defTabSz="457200" rtl="0" eaLnBrk="1" latinLnBrk="0" hangingPunct="1">
      <a:defRPr kumimoji="1" sz="2000" kern="1200">
        <a:solidFill>
          <a:schemeClr val="tx1"/>
        </a:solidFill>
        <a:latin typeface="Arial" charset="0"/>
        <a:ea typeface="HY헤드라인M" charset="0"/>
        <a:cs typeface="HY헤드라인M" charset="0"/>
      </a:defRPr>
    </a:lvl8pPr>
    <a:lvl9pPr marL="3657600" algn="l" defTabSz="457200" rtl="0" eaLnBrk="1" latinLnBrk="0" hangingPunct="1">
      <a:defRPr kumimoji="1" sz="2000" kern="1200">
        <a:solidFill>
          <a:schemeClr val="tx1"/>
        </a:solidFill>
        <a:latin typeface="Arial" charset="0"/>
        <a:ea typeface="HY헤드라인M" charset="0"/>
        <a:cs typeface="HY헤드라인M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B12B"/>
    <a:srgbClr val="E1B280"/>
    <a:srgbClr val="FF0000"/>
    <a:srgbClr val="FF9900"/>
    <a:srgbClr val="005400"/>
    <a:srgbClr val="0000A2"/>
    <a:srgbClr val="009900"/>
    <a:srgbClr val="F2F8A6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-173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952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INPE-Mauricio:Users:usuario:Documents:INPE:terra_class:05_tabelas:TerraClass_Resultados_AmazoniaLegal-v1108201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INPE-Mauricio:Users:usuario:Documents:INPE:terra_class:05_tabelas:TerraClass_Resultados_AmazoniaLegal-v11082011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INPE-Mauricio:Users:usuario:Documents:INPE:terra_class:05_tabelas:TerraClass_Resultados_AmazoniaLegal-v11082011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INPE-Mauricio:Users:usuario:Documents:INPE:terra_class:05_tabelas:TerraClass_Resultados_AmazoniaLegal-v11082011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INPE-Mauricio:Users:usuario:Documents:INPE:terra_class:05_tabelas:TerraClass_Resultados_AmazoniaLegal-v11082011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INPE-Mauricio:Users:usuario:Documents:INPE:terra_class:05_tabelas:TerraClass_Resultados_AmazoniaLegal-v11082011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INPE-Mauricio:Users:usuario:Documents:INPE:terra_class:05_tabelas:TerraClass_Resultados_AmazoniaLegal-v11082011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INPE-Mauricio:Users:usuario:Documents:INPE:terra_class:05_tabelas:TerraClass_Resultados_AmazoniaLegal-v11082011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INPE-Mauricio:Users:usuario:Documents:INPE:terra_class:05_tabelas:TerraClass_Resultados_AmazoniaLegal-v1108201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EC87"/>
              </a:solidFill>
            </c:spPr>
          </c:dPt>
          <c:dPt>
            <c:idx val="1"/>
            <c:bubble3D val="0"/>
            <c:spPr>
              <a:solidFill>
                <a:srgbClr val="996400"/>
              </a:solidFill>
            </c:spPr>
          </c:dPt>
          <c:dPt>
            <c:idx val="2"/>
            <c:bubble3D val="0"/>
            <c:spPr>
              <a:solidFill>
                <a:srgbClr val="FFC3C3"/>
              </a:solidFill>
            </c:spPr>
          </c:dPt>
          <c:dPt>
            <c:idx val="3"/>
            <c:bubble3D val="0"/>
            <c:spPr>
              <a:solidFill>
                <a:srgbClr val="B4B4B4"/>
              </a:solidFill>
            </c:spPr>
          </c:dPt>
          <c:dPt>
            <c:idx val="4"/>
            <c:bubble3D val="0"/>
            <c:spPr>
              <a:solidFill>
                <a:srgbClr val="9D67F0"/>
              </a:solidFill>
            </c:spPr>
          </c:dPt>
          <c:dPt>
            <c:idx val="5"/>
            <c:bubble3D val="0"/>
            <c:spPr>
              <a:solidFill>
                <a:srgbClr val="D8B777"/>
              </a:solidFill>
            </c:spPr>
          </c:dPt>
          <c:dPt>
            <c:idx val="6"/>
            <c:bubble3D val="0"/>
            <c:spPr>
              <a:solidFill>
                <a:srgbClr val="FF8828"/>
              </a:solidFill>
            </c:spPr>
          </c:dPt>
          <c:dPt>
            <c:idx val="7"/>
            <c:bubble3D val="0"/>
            <c:spPr>
              <a:solidFill>
                <a:srgbClr val="FF8787"/>
              </a:solidFill>
            </c:spPr>
          </c:dPt>
          <c:dPt>
            <c:idx val="8"/>
            <c:bubble3D val="0"/>
            <c:spPr>
              <a:solidFill>
                <a:srgbClr val="D1B20A"/>
              </a:solidFill>
            </c:spPr>
          </c:dPt>
          <c:dPt>
            <c:idx val="9"/>
            <c:bubble3D val="0"/>
            <c:spPr>
              <a:solidFill>
                <a:srgbClr val="0FC80F"/>
              </a:solidFill>
            </c:spPr>
          </c:dPt>
          <c:dPt>
            <c:idx val="10"/>
            <c:bubble3D val="0"/>
            <c:spPr>
              <a:solidFill>
                <a:sysClr val="window" lastClr="FFFFFF"/>
              </a:solidFill>
              <a:ln>
                <a:solidFill>
                  <a:schemeClr val="bg1">
                    <a:lumMod val="85000"/>
                  </a:schemeClr>
                </a:solidFill>
              </a:ln>
            </c:spPr>
          </c:dPt>
          <c:cat>
            <c:strRef>
              <c:f>Acre!$A$6:$A$16</c:f>
              <c:strCache>
                <c:ptCount val="11"/>
                <c:pt idx="0">
                  <c:v>Agricultura Anual</c:v>
                </c:pt>
                <c:pt idx="1">
                  <c:v>Agropecuária</c:v>
                </c:pt>
                <c:pt idx="2">
                  <c:v>Área Urbana</c:v>
                </c:pt>
                <c:pt idx="3">
                  <c:v>Mineração</c:v>
                </c:pt>
                <c:pt idx="4">
                  <c:v>Outros</c:v>
                </c:pt>
                <c:pt idx="5">
                  <c:v>Pasto Limpo</c:v>
                </c:pt>
                <c:pt idx="6">
                  <c:v>Pasto Sujo</c:v>
                </c:pt>
                <c:pt idx="7">
                  <c:v>Regeneração com Pasto</c:v>
                </c:pt>
                <c:pt idx="8">
                  <c:v>Pasto com Solo Exposto</c:v>
                </c:pt>
                <c:pt idx="9">
                  <c:v>Vegetação Secundária</c:v>
                </c:pt>
                <c:pt idx="10">
                  <c:v>Área Não Observada</c:v>
                </c:pt>
              </c:strCache>
            </c:strRef>
          </c:cat>
          <c:val>
            <c:numRef>
              <c:f>Acre!$B$6:$B$16</c:f>
              <c:numCache>
                <c:formatCode>_-* #,##0.00_-;\-* #,##0.00_-;_-* "-"??_-;_-@_-</c:formatCode>
                <c:ptCount val="11"/>
                <c:pt idx="0">
                  <c:v>0.0</c:v>
                </c:pt>
                <c:pt idx="1">
                  <c:v>1522.31892379486</c:v>
                </c:pt>
                <c:pt idx="2">
                  <c:v>231.223363467333</c:v>
                </c:pt>
                <c:pt idx="3">
                  <c:v>0.0</c:v>
                </c:pt>
                <c:pt idx="4">
                  <c:v>18.67842827446249</c:v>
                </c:pt>
                <c:pt idx="5">
                  <c:v>11498.1639079905</c:v>
                </c:pt>
                <c:pt idx="6">
                  <c:v>904.544117690648</c:v>
                </c:pt>
                <c:pt idx="7">
                  <c:v>620.849859956273</c:v>
                </c:pt>
                <c:pt idx="8">
                  <c:v>1.090658428148881</c:v>
                </c:pt>
                <c:pt idx="9">
                  <c:v>3785.937353209195</c:v>
                </c:pt>
                <c:pt idx="10">
                  <c:v>385.9850533826456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</c:spPr>
    </c:plotArea>
    <c:plotVisOnly val="1"/>
    <c:dispBlanksAs val="zero"/>
    <c:showDLblsOverMax val="0"/>
  </c:chart>
  <c:spPr>
    <a:noFill/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EC87"/>
              </a:solidFill>
            </c:spPr>
          </c:dPt>
          <c:dPt>
            <c:idx val="1"/>
            <c:bubble3D val="0"/>
            <c:spPr>
              <a:solidFill>
                <a:srgbClr val="996400"/>
              </a:solidFill>
            </c:spPr>
          </c:dPt>
          <c:dPt>
            <c:idx val="2"/>
            <c:bubble3D val="0"/>
            <c:spPr>
              <a:solidFill>
                <a:srgbClr val="FFC3C3"/>
              </a:solidFill>
            </c:spPr>
          </c:dPt>
          <c:dPt>
            <c:idx val="3"/>
            <c:bubble3D val="0"/>
            <c:spPr>
              <a:solidFill>
                <a:srgbClr val="B4B4B4"/>
              </a:solidFill>
            </c:spPr>
          </c:dPt>
          <c:dPt>
            <c:idx val="4"/>
            <c:bubble3D val="0"/>
            <c:spPr>
              <a:solidFill>
                <a:srgbClr val="9D67F0"/>
              </a:solidFill>
            </c:spPr>
          </c:dPt>
          <c:dPt>
            <c:idx val="5"/>
            <c:bubble3D val="0"/>
            <c:spPr>
              <a:solidFill>
                <a:srgbClr val="D8B777"/>
              </a:solidFill>
            </c:spPr>
          </c:dPt>
          <c:dPt>
            <c:idx val="6"/>
            <c:bubble3D val="0"/>
            <c:spPr>
              <a:solidFill>
                <a:srgbClr val="FF8828"/>
              </a:solidFill>
            </c:spPr>
          </c:dPt>
          <c:dPt>
            <c:idx val="7"/>
            <c:bubble3D val="0"/>
            <c:spPr>
              <a:solidFill>
                <a:srgbClr val="FF8787"/>
              </a:solidFill>
            </c:spPr>
          </c:dPt>
          <c:dPt>
            <c:idx val="8"/>
            <c:bubble3D val="0"/>
            <c:spPr>
              <a:solidFill>
                <a:srgbClr val="D1B20A"/>
              </a:solidFill>
            </c:spPr>
          </c:dPt>
          <c:dPt>
            <c:idx val="9"/>
            <c:bubble3D val="0"/>
            <c:spPr>
              <a:solidFill>
                <a:srgbClr val="0FC80F"/>
              </a:solidFill>
            </c:spPr>
          </c:dPt>
          <c:dPt>
            <c:idx val="10"/>
            <c:bubble3D val="0"/>
            <c:spPr>
              <a:solidFill>
                <a:sysClr val="window" lastClr="FFFFFF"/>
              </a:solidFill>
              <a:ln>
                <a:solidFill>
                  <a:schemeClr val="bg1">
                    <a:lumMod val="85000"/>
                  </a:schemeClr>
                </a:solidFill>
              </a:ln>
            </c:spPr>
          </c:dPt>
          <c:cat>
            <c:strRef>
              <c:f>Amapá!$A$6:$A$16</c:f>
              <c:strCache>
                <c:ptCount val="11"/>
                <c:pt idx="0">
                  <c:v>Agricultura Anual</c:v>
                </c:pt>
                <c:pt idx="1">
                  <c:v>Agropecuária</c:v>
                </c:pt>
                <c:pt idx="2">
                  <c:v>Área Urbana</c:v>
                </c:pt>
                <c:pt idx="3">
                  <c:v>Mineração</c:v>
                </c:pt>
                <c:pt idx="4">
                  <c:v>Outros</c:v>
                </c:pt>
                <c:pt idx="5">
                  <c:v>Pasto Limpo</c:v>
                </c:pt>
                <c:pt idx="6">
                  <c:v>Pasto Sujo</c:v>
                </c:pt>
                <c:pt idx="7">
                  <c:v>Regeneração com Pasto</c:v>
                </c:pt>
                <c:pt idx="8">
                  <c:v>Pasto com Solo Exposto</c:v>
                </c:pt>
                <c:pt idx="9">
                  <c:v>Vegetação Secundária</c:v>
                </c:pt>
                <c:pt idx="10">
                  <c:v>Área Não Observada</c:v>
                </c:pt>
              </c:strCache>
            </c:strRef>
          </c:cat>
          <c:val>
            <c:numRef>
              <c:f>Amapá!$B$6:$B$16</c:f>
              <c:numCache>
                <c:formatCode>_-* #,##0.00_-;\-* #,##0.00_-;_-* "-"??_-;_-@_-</c:formatCode>
                <c:ptCount val="11"/>
                <c:pt idx="0">
                  <c:v>0.447215806463752</c:v>
                </c:pt>
                <c:pt idx="1">
                  <c:v>197.7179572284698</c:v>
                </c:pt>
                <c:pt idx="2">
                  <c:v>88.8977232765482</c:v>
                </c:pt>
                <c:pt idx="3">
                  <c:v>15.7023851758761</c:v>
                </c:pt>
                <c:pt idx="4">
                  <c:v>31.69315244801002</c:v>
                </c:pt>
                <c:pt idx="5">
                  <c:v>386.9659648541846</c:v>
                </c:pt>
                <c:pt idx="6">
                  <c:v>144.3991491921992</c:v>
                </c:pt>
                <c:pt idx="7">
                  <c:v>314.994218790507</c:v>
                </c:pt>
                <c:pt idx="8">
                  <c:v>0.0</c:v>
                </c:pt>
                <c:pt idx="9">
                  <c:v>1002.727245021029</c:v>
                </c:pt>
                <c:pt idx="10">
                  <c:v>468.7035510287886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</c:spPr>
    </c:plotArea>
    <c:plotVisOnly val="1"/>
    <c:dispBlanksAs val="zero"/>
    <c:showDLblsOverMax val="0"/>
  </c:chart>
  <c:spPr>
    <a:noFill/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EC87"/>
              </a:solidFill>
            </c:spPr>
          </c:dPt>
          <c:dPt>
            <c:idx val="1"/>
            <c:bubble3D val="0"/>
            <c:spPr>
              <a:solidFill>
                <a:srgbClr val="996400"/>
              </a:solidFill>
            </c:spPr>
          </c:dPt>
          <c:dPt>
            <c:idx val="2"/>
            <c:bubble3D val="0"/>
            <c:spPr>
              <a:solidFill>
                <a:srgbClr val="FFC3C3"/>
              </a:solidFill>
            </c:spPr>
          </c:dPt>
          <c:dPt>
            <c:idx val="3"/>
            <c:bubble3D val="0"/>
            <c:spPr>
              <a:solidFill>
                <a:srgbClr val="B4B4B4"/>
              </a:solidFill>
            </c:spPr>
          </c:dPt>
          <c:dPt>
            <c:idx val="4"/>
            <c:bubble3D val="0"/>
            <c:spPr>
              <a:solidFill>
                <a:srgbClr val="9D67F0"/>
              </a:solidFill>
            </c:spPr>
          </c:dPt>
          <c:dPt>
            <c:idx val="5"/>
            <c:bubble3D val="0"/>
            <c:spPr>
              <a:solidFill>
                <a:srgbClr val="D8B777"/>
              </a:solidFill>
            </c:spPr>
          </c:dPt>
          <c:dPt>
            <c:idx val="6"/>
            <c:bubble3D val="0"/>
            <c:spPr>
              <a:solidFill>
                <a:srgbClr val="FF8828"/>
              </a:solidFill>
            </c:spPr>
          </c:dPt>
          <c:dPt>
            <c:idx val="7"/>
            <c:bubble3D val="0"/>
            <c:spPr>
              <a:solidFill>
                <a:srgbClr val="FF8787"/>
              </a:solidFill>
            </c:spPr>
          </c:dPt>
          <c:dPt>
            <c:idx val="8"/>
            <c:bubble3D val="0"/>
            <c:spPr>
              <a:solidFill>
                <a:srgbClr val="D1B20A"/>
              </a:solidFill>
            </c:spPr>
          </c:dPt>
          <c:dPt>
            <c:idx val="9"/>
            <c:bubble3D val="0"/>
            <c:spPr>
              <a:solidFill>
                <a:srgbClr val="0FC80F"/>
              </a:solidFill>
            </c:spPr>
          </c:dPt>
          <c:dPt>
            <c:idx val="10"/>
            <c:bubble3D val="0"/>
            <c:spPr>
              <a:solidFill>
                <a:sysClr val="window" lastClr="FFFFFF"/>
              </a:solidFill>
              <a:ln>
                <a:solidFill>
                  <a:schemeClr val="bg1">
                    <a:lumMod val="85000"/>
                  </a:schemeClr>
                </a:solidFill>
              </a:ln>
            </c:spPr>
          </c:dPt>
          <c:cat>
            <c:strRef>
              <c:f>Amazonas!$A$6:$A$16</c:f>
              <c:strCache>
                <c:ptCount val="11"/>
                <c:pt idx="0">
                  <c:v>Agricultura Anual</c:v>
                </c:pt>
                <c:pt idx="1">
                  <c:v>Agropecuária</c:v>
                </c:pt>
                <c:pt idx="2">
                  <c:v>Área Urbana</c:v>
                </c:pt>
                <c:pt idx="3">
                  <c:v>Mineração</c:v>
                </c:pt>
                <c:pt idx="4">
                  <c:v>Outros</c:v>
                </c:pt>
                <c:pt idx="5">
                  <c:v>Pasto Limpo</c:v>
                </c:pt>
                <c:pt idx="6">
                  <c:v>Pasto Sujo</c:v>
                </c:pt>
                <c:pt idx="7">
                  <c:v>Regeneração com Pasto</c:v>
                </c:pt>
                <c:pt idx="8">
                  <c:v>Pasto com Solo Exposto</c:v>
                </c:pt>
                <c:pt idx="9">
                  <c:v>Vegetação Secundária</c:v>
                </c:pt>
                <c:pt idx="10">
                  <c:v>Área Não Observada</c:v>
                </c:pt>
              </c:strCache>
            </c:strRef>
          </c:cat>
          <c:val>
            <c:numRef>
              <c:f>Amazonas!$B$6:$B$16</c:f>
              <c:numCache>
                <c:formatCode>_-* #,##0.00_-;\-* #,##0.00_-;_-* "-"??_-;_-@_-</c:formatCode>
                <c:ptCount val="11"/>
                <c:pt idx="0">
                  <c:v>104.3512930190151</c:v>
                </c:pt>
                <c:pt idx="1">
                  <c:v>2918.54202335032</c:v>
                </c:pt>
                <c:pt idx="2">
                  <c:v>477.4584229060187</c:v>
                </c:pt>
                <c:pt idx="3">
                  <c:v>48.05276713785054</c:v>
                </c:pt>
                <c:pt idx="4">
                  <c:v>58.7223647322174</c:v>
                </c:pt>
                <c:pt idx="5">
                  <c:v>6598.20544842222</c:v>
                </c:pt>
                <c:pt idx="6">
                  <c:v>1683.36766022653</c:v>
                </c:pt>
                <c:pt idx="7">
                  <c:v>2200.51433113897</c:v>
                </c:pt>
                <c:pt idx="8">
                  <c:v>0.873919357616725</c:v>
                </c:pt>
                <c:pt idx="9">
                  <c:v>15670.7863032768</c:v>
                </c:pt>
                <c:pt idx="10">
                  <c:v>1651.66999360762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</c:spPr>
    </c:plotArea>
    <c:plotVisOnly val="1"/>
    <c:dispBlanksAs val="zero"/>
    <c:showDLblsOverMax val="0"/>
  </c:chart>
  <c:spPr>
    <a:noFill/>
    <a:ln>
      <a:noFill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EC87"/>
              </a:solidFill>
            </c:spPr>
          </c:dPt>
          <c:dPt>
            <c:idx val="1"/>
            <c:bubble3D val="0"/>
            <c:spPr>
              <a:solidFill>
                <a:srgbClr val="996400"/>
              </a:solidFill>
            </c:spPr>
          </c:dPt>
          <c:dPt>
            <c:idx val="2"/>
            <c:bubble3D val="0"/>
            <c:spPr>
              <a:solidFill>
                <a:srgbClr val="FFC3C3"/>
              </a:solidFill>
            </c:spPr>
          </c:dPt>
          <c:dPt>
            <c:idx val="3"/>
            <c:bubble3D val="0"/>
            <c:spPr>
              <a:solidFill>
                <a:srgbClr val="B4B4B4"/>
              </a:solidFill>
            </c:spPr>
          </c:dPt>
          <c:dPt>
            <c:idx val="4"/>
            <c:bubble3D val="0"/>
            <c:spPr>
              <a:solidFill>
                <a:srgbClr val="9D67F0"/>
              </a:solidFill>
            </c:spPr>
          </c:dPt>
          <c:dPt>
            <c:idx val="5"/>
            <c:bubble3D val="0"/>
            <c:spPr>
              <a:solidFill>
                <a:srgbClr val="D8B777"/>
              </a:solidFill>
            </c:spPr>
          </c:dPt>
          <c:dPt>
            <c:idx val="6"/>
            <c:bubble3D val="0"/>
            <c:spPr>
              <a:solidFill>
                <a:srgbClr val="FF8828"/>
              </a:solidFill>
            </c:spPr>
          </c:dPt>
          <c:dPt>
            <c:idx val="7"/>
            <c:bubble3D val="0"/>
            <c:spPr>
              <a:solidFill>
                <a:srgbClr val="FF8787"/>
              </a:solidFill>
            </c:spPr>
          </c:dPt>
          <c:dPt>
            <c:idx val="8"/>
            <c:bubble3D val="0"/>
            <c:spPr>
              <a:solidFill>
                <a:srgbClr val="D1B20A"/>
              </a:solidFill>
            </c:spPr>
          </c:dPt>
          <c:dPt>
            <c:idx val="9"/>
            <c:bubble3D val="0"/>
            <c:spPr>
              <a:solidFill>
                <a:srgbClr val="0FC80F"/>
              </a:solidFill>
            </c:spPr>
          </c:dPt>
          <c:dPt>
            <c:idx val="10"/>
            <c:bubble3D val="0"/>
            <c:spPr>
              <a:solidFill>
                <a:sysClr val="window" lastClr="FFFFFF"/>
              </a:solidFill>
              <a:ln>
                <a:solidFill>
                  <a:schemeClr val="bg1">
                    <a:lumMod val="85000"/>
                  </a:schemeClr>
                </a:solidFill>
              </a:ln>
            </c:spPr>
          </c:dPt>
          <c:cat>
            <c:strRef>
              <c:f>Maranhão!$A$6:$A$16</c:f>
              <c:strCache>
                <c:ptCount val="11"/>
                <c:pt idx="0">
                  <c:v>Agricultura Anual</c:v>
                </c:pt>
                <c:pt idx="1">
                  <c:v>Agropecuária</c:v>
                </c:pt>
                <c:pt idx="2">
                  <c:v>Área Urbana</c:v>
                </c:pt>
                <c:pt idx="3">
                  <c:v>Mineração</c:v>
                </c:pt>
                <c:pt idx="4">
                  <c:v>Outros</c:v>
                </c:pt>
                <c:pt idx="5">
                  <c:v>Pasto Limpo</c:v>
                </c:pt>
                <c:pt idx="6">
                  <c:v>Pasto Sujo</c:v>
                </c:pt>
                <c:pt idx="7">
                  <c:v>Regeneração com Pasto</c:v>
                </c:pt>
                <c:pt idx="8">
                  <c:v>Pasto com Solo Exposto</c:v>
                </c:pt>
                <c:pt idx="9">
                  <c:v>Vegetação Secundária</c:v>
                </c:pt>
                <c:pt idx="10">
                  <c:v>Área Não Observada</c:v>
                </c:pt>
              </c:strCache>
            </c:strRef>
          </c:cat>
          <c:val>
            <c:numRef>
              <c:f>Maranhão!$B$6:$B$16</c:f>
              <c:numCache>
                <c:formatCode>_-* #,##0.00_-;\-* #,##0.00_-;_-* "-"??_-;_-@_-</c:formatCode>
                <c:ptCount val="11"/>
                <c:pt idx="0">
                  <c:v>225.446856705885</c:v>
                </c:pt>
                <c:pt idx="1">
                  <c:v>4534.834340374538</c:v>
                </c:pt>
                <c:pt idx="2">
                  <c:v>782.321064507503</c:v>
                </c:pt>
                <c:pt idx="3">
                  <c:v>6.915084346847231</c:v>
                </c:pt>
                <c:pt idx="4">
                  <c:v>93.4583693294464</c:v>
                </c:pt>
                <c:pt idx="5">
                  <c:v>31132.48919613901</c:v>
                </c:pt>
                <c:pt idx="6">
                  <c:v>7057.9711711085</c:v>
                </c:pt>
                <c:pt idx="7">
                  <c:v>8780.74961284654</c:v>
                </c:pt>
                <c:pt idx="8">
                  <c:v>6.509903895815882</c:v>
                </c:pt>
                <c:pt idx="9">
                  <c:v>21534.8331324614</c:v>
                </c:pt>
                <c:pt idx="10">
                  <c:v>22199.23555340778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</c:spPr>
    </c:plotArea>
    <c:plotVisOnly val="1"/>
    <c:dispBlanksAs val="zero"/>
    <c:showDLblsOverMax val="0"/>
  </c:chart>
  <c:spPr>
    <a:noFill/>
    <a:ln>
      <a:noFill/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96B12B"/>
              </a:solidFill>
            </c:spPr>
          </c:dPt>
          <c:dPt>
            <c:idx val="1"/>
            <c:bubble3D val="0"/>
            <c:spPr>
              <a:solidFill>
                <a:srgbClr val="996400"/>
              </a:solidFill>
            </c:spPr>
          </c:dPt>
          <c:dPt>
            <c:idx val="2"/>
            <c:bubble3D val="0"/>
            <c:spPr>
              <a:solidFill>
                <a:srgbClr val="FFC3C3"/>
              </a:solidFill>
            </c:spPr>
          </c:dPt>
          <c:dPt>
            <c:idx val="3"/>
            <c:bubble3D val="0"/>
            <c:spPr>
              <a:solidFill>
                <a:srgbClr val="B4B4B4"/>
              </a:solidFill>
            </c:spPr>
          </c:dPt>
          <c:dPt>
            <c:idx val="4"/>
            <c:bubble3D val="0"/>
            <c:spPr>
              <a:solidFill>
                <a:srgbClr val="9D67F0"/>
              </a:solidFill>
            </c:spPr>
          </c:dPt>
          <c:dPt>
            <c:idx val="5"/>
            <c:bubble3D val="0"/>
            <c:spPr>
              <a:solidFill>
                <a:srgbClr val="D8B777"/>
              </a:solidFill>
            </c:spPr>
          </c:dPt>
          <c:dPt>
            <c:idx val="6"/>
            <c:bubble3D val="0"/>
            <c:spPr>
              <a:solidFill>
                <a:srgbClr val="FF8828"/>
              </a:solidFill>
            </c:spPr>
          </c:dPt>
          <c:dPt>
            <c:idx val="7"/>
            <c:bubble3D val="0"/>
            <c:spPr>
              <a:solidFill>
                <a:srgbClr val="FF8787"/>
              </a:solidFill>
            </c:spPr>
          </c:dPt>
          <c:dPt>
            <c:idx val="8"/>
            <c:bubble3D val="0"/>
            <c:spPr>
              <a:solidFill>
                <a:srgbClr val="D1B20A"/>
              </a:solidFill>
            </c:spPr>
          </c:dPt>
          <c:dPt>
            <c:idx val="9"/>
            <c:bubble3D val="0"/>
            <c:spPr>
              <a:solidFill>
                <a:srgbClr val="0FC80F"/>
              </a:solidFill>
            </c:spPr>
          </c:dPt>
          <c:dPt>
            <c:idx val="10"/>
            <c:bubble3D val="0"/>
            <c:spPr>
              <a:solidFill>
                <a:sysClr val="window" lastClr="FFFFFF"/>
              </a:solidFill>
              <a:ln>
                <a:solidFill>
                  <a:schemeClr val="bg1">
                    <a:lumMod val="85000"/>
                  </a:schemeClr>
                </a:solidFill>
              </a:ln>
            </c:spPr>
          </c:dPt>
          <c:cat>
            <c:strRef>
              <c:f>MatoGrosso!$A$6:$A$16</c:f>
              <c:strCache>
                <c:ptCount val="11"/>
                <c:pt idx="0">
                  <c:v>Agricultura Anual</c:v>
                </c:pt>
                <c:pt idx="1">
                  <c:v>Agropecuária</c:v>
                </c:pt>
                <c:pt idx="2">
                  <c:v>Área Urbana</c:v>
                </c:pt>
                <c:pt idx="3">
                  <c:v>Mineração</c:v>
                </c:pt>
                <c:pt idx="4">
                  <c:v>Outros</c:v>
                </c:pt>
                <c:pt idx="5">
                  <c:v>Pasto Limpo</c:v>
                </c:pt>
                <c:pt idx="6">
                  <c:v>Pasto Sujo</c:v>
                </c:pt>
                <c:pt idx="7">
                  <c:v>Regeneração com Pasto</c:v>
                </c:pt>
                <c:pt idx="8">
                  <c:v>Pasto com Solo Exposto</c:v>
                </c:pt>
                <c:pt idx="9">
                  <c:v>Vegetação Secundária</c:v>
                </c:pt>
                <c:pt idx="10">
                  <c:v>Área Não Observada</c:v>
                </c:pt>
              </c:strCache>
            </c:strRef>
          </c:cat>
          <c:val>
            <c:numRef>
              <c:f>MatoGrosso!$B$6:$B$16</c:f>
              <c:numCache>
                <c:formatCode>_-* #,##0.00_-;\-* #,##0.00_-;_-* "-"??_-;_-@_-</c:formatCode>
                <c:ptCount val="11"/>
                <c:pt idx="0">
                  <c:v>30952.4149717745</c:v>
                </c:pt>
                <c:pt idx="1">
                  <c:v>2292.085436543163</c:v>
                </c:pt>
                <c:pt idx="2">
                  <c:v>468.267606918936</c:v>
                </c:pt>
                <c:pt idx="3">
                  <c:v>237.040343808546</c:v>
                </c:pt>
                <c:pt idx="4">
                  <c:v>120.9395255044321</c:v>
                </c:pt>
                <c:pt idx="5">
                  <c:v>107499.10990312</c:v>
                </c:pt>
                <c:pt idx="6">
                  <c:v>17984.5466754363</c:v>
                </c:pt>
                <c:pt idx="7">
                  <c:v>11229.21275022611</c:v>
                </c:pt>
                <c:pt idx="8">
                  <c:v>336.271660357335</c:v>
                </c:pt>
                <c:pt idx="9">
                  <c:v>27987.68540295332</c:v>
                </c:pt>
                <c:pt idx="10">
                  <c:v>2146.7459102521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</c:spPr>
    </c:plotArea>
    <c:plotVisOnly val="1"/>
    <c:dispBlanksAs val="zero"/>
    <c:showDLblsOverMax val="0"/>
  </c:chart>
  <c:spPr>
    <a:noFill/>
    <a:ln>
      <a:noFill/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EC87"/>
              </a:solidFill>
            </c:spPr>
          </c:dPt>
          <c:dPt>
            <c:idx val="1"/>
            <c:bubble3D val="0"/>
            <c:spPr>
              <a:solidFill>
                <a:srgbClr val="996400"/>
              </a:solidFill>
            </c:spPr>
          </c:dPt>
          <c:dPt>
            <c:idx val="2"/>
            <c:bubble3D val="0"/>
            <c:spPr>
              <a:solidFill>
                <a:srgbClr val="FFC3C3"/>
              </a:solidFill>
            </c:spPr>
          </c:dPt>
          <c:dPt>
            <c:idx val="3"/>
            <c:bubble3D val="0"/>
            <c:spPr>
              <a:solidFill>
                <a:srgbClr val="B4B4B4"/>
              </a:solidFill>
            </c:spPr>
          </c:dPt>
          <c:dPt>
            <c:idx val="4"/>
            <c:bubble3D val="0"/>
            <c:spPr>
              <a:solidFill>
                <a:srgbClr val="9D67F0"/>
              </a:solidFill>
            </c:spPr>
          </c:dPt>
          <c:dPt>
            <c:idx val="5"/>
            <c:bubble3D val="0"/>
            <c:spPr>
              <a:solidFill>
                <a:srgbClr val="D8B777"/>
              </a:solidFill>
            </c:spPr>
          </c:dPt>
          <c:dPt>
            <c:idx val="6"/>
            <c:bubble3D val="0"/>
            <c:spPr>
              <a:solidFill>
                <a:srgbClr val="FF8828"/>
              </a:solidFill>
            </c:spPr>
          </c:dPt>
          <c:dPt>
            <c:idx val="7"/>
            <c:bubble3D val="0"/>
            <c:spPr>
              <a:solidFill>
                <a:srgbClr val="FF8787"/>
              </a:solidFill>
            </c:spPr>
          </c:dPt>
          <c:dPt>
            <c:idx val="8"/>
            <c:bubble3D val="0"/>
            <c:spPr>
              <a:solidFill>
                <a:srgbClr val="D1B20A"/>
              </a:solidFill>
            </c:spPr>
          </c:dPt>
          <c:dPt>
            <c:idx val="9"/>
            <c:bubble3D val="0"/>
            <c:spPr>
              <a:solidFill>
                <a:srgbClr val="0FC80F"/>
              </a:solidFill>
            </c:spPr>
          </c:dPt>
          <c:dPt>
            <c:idx val="10"/>
            <c:bubble3D val="0"/>
            <c:spPr>
              <a:solidFill>
                <a:sysClr val="window" lastClr="FFFFFF"/>
              </a:solidFill>
              <a:ln>
                <a:solidFill>
                  <a:schemeClr val="bg1">
                    <a:lumMod val="85000"/>
                  </a:schemeClr>
                </a:solidFill>
              </a:ln>
            </c:spPr>
          </c:dPt>
          <c:cat>
            <c:strRef>
              <c:f>Pará!$A$6:$A$16</c:f>
              <c:strCache>
                <c:ptCount val="11"/>
                <c:pt idx="0">
                  <c:v>Agricultura Anual</c:v>
                </c:pt>
                <c:pt idx="1">
                  <c:v>Agropecuária</c:v>
                </c:pt>
                <c:pt idx="2">
                  <c:v>Área Urbana</c:v>
                </c:pt>
                <c:pt idx="3">
                  <c:v>Mineração</c:v>
                </c:pt>
                <c:pt idx="4">
                  <c:v>Outros</c:v>
                </c:pt>
                <c:pt idx="5">
                  <c:v>Pasto Limpo</c:v>
                </c:pt>
                <c:pt idx="6">
                  <c:v>Pasto Sujo</c:v>
                </c:pt>
                <c:pt idx="7">
                  <c:v>Regeneração com Pasto</c:v>
                </c:pt>
                <c:pt idx="8">
                  <c:v>Pasto com Solo Exposto</c:v>
                </c:pt>
                <c:pt idx="9">
                  <c:v>Vegetação Secundária</c:v>
                </c:pt>
                <c:pt idx="10">
                  <c:v>Área Não Observada</c:v>
                </c:pt>
              </c:strCache>
            </c:strRef>
          </c:cat>
          <c:val>
            <c:numRef>
              <c:f>Pará!$B$6:$B$16</c:f>
              <c:numCache>
                <c:formatCode>_-* #,##0.00_-;\-* #,##0.00_-;_-* "-"??_-;_-@_-</c:formatCode>
                <c:ptCount val="11"/>
                <c:pt idx="0">
                  <c:v>2100.232712977733</c:v>
                </c:pt>
                <c:pt idx="1">
                  <c:v>11388.06070831921</c:v>
                </c:pt>
                <c:pt idx="2">
                  <c:v>1251.36664729099</c:v>
                </c:pt>
                <c:pt idx="3">
                  <c:v>331.261396804961</c:v>
                </c:pt>
                <c:pt idx="4">
                  <c:v>134.160372450818</c:v>
                </c:pt>
                <c:pt idx="5">
                  <c:v>107251.6750175501</c:v>
                </c:pt>
                <c:pt idx="6">
                  <c:v>22662.35572560082</c:v>
                </c:pt>
                <c:pt idx="7">
                  <c:v>16209.25764342219</c:v>
                </c:pt>
                <c:pt idx="8">
                  <c:v>243.9432736827719</c:v>
                </c:pt>
                <c:pt idx="9">
                  <c:v>57624.783339986</c:v>
                </c:pt>
                <c:pt idx="10">
                  <c:v>17369.21771402323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</c:spPr>
    </c:plotArea>
    <c:plotVisOnly val="1"/>
    <c:dispBlanksAs val="zero"/>
    <c:showDLblsOverMax val="0"/>
  </c:chart>
  <c:spPr>
    <a:noFill/>
    <a:ln>
      <a:noFill/>
    </a:ln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96B12B"/>
              </a:solidFill>
            </c:spPr>
          </c:dPt>
          <c:dPt>
            <c:idx val="1"/>
            <c:bubble3D val="0"/>
            <c:spPr>
              <a:solidFill>
                <a:srgbClr val="996400"/>
              </a:solidFill>
            </c:spPr>
          </c:dPt>
          <c:dPt>
            <c:idx val="2"/>
            <c:bubble3D val="0"/>
            <c:spPr>
              <a:solidFill>
                <a:srgbClr val="FFC3C3"/>
              </a:solidFill>
            </c:spPr>
          </c:dPt>
          <c:dPt>
            <c:idx val="3"/>
            <c:bubble3D val="0"/>
            <c:spPr>
              <a:solidFill>
                <a:srgbClr val="B4B4B4"/>
              </a:solidFill>
            </c:spPr>
          </c:dPt>
          <c:dPt>
            <c:idx val="4"/>
            <c:bubble3D val="0"/>
            <c:spPr>
              <a:solidFill>
                <a:srgbClr val="9D67F0"/>
              </a:solidFill>
            </c:spPr>
          </c:dPt>
          <c:dPt>
            <c:idx val="5"/>
            <c:bubble3D val="0"/>
            <c:spPr>
              <a:solidFill>
                <a:srgbClr val="D8B777"/>
              </a:solidFill>
            </c:spPr>
          </c:dPt>
          <c:dPt>
            <c:idx val="6"/>
            <c:bubble3D val="0"/>
            <c:spPr>
              <a:solidFill>
                <a:srgbClr val="FF8828"/>
              </a:solidFill>
            </c:spPr>
          </c:dPt>
          <c:dPt>
            <c:idx val="7"/>
            <c:bubble3D val="0"/>
            <c:spPr>
              <a:solidFill>
                <a:srgbClr val="FF8787"/>
              </a:solidFill>
            </c:spPr>
          </c:dPt>
          <c:dPt>
            <c:idx val="8"/>
            <c:bubble3D val="0"/>
            <c:spPr>
              <a:solidFill>
                <a:srgbClr val="D1B20A"/>
              </a:solidFill>
            </c:spPr>
          </c:dPt>
          <c:dPt>
            <c:idx val="9"/>
            <c:bubble3D val="0"/>
            <c:spPr>
              <a:solidFill>
                <a:srgbClr val="0FC80F"/>
              </a:solidFill>
            </c:spPr>
          </c:dPt>
          <c:dPt>
            <c:idx val="10"/>
            <c:bubble3D val="0"/>
            <c:spPr>
              <a:solidFill>
                <a:srgbClr val="96B12B"/>
              </a:solidFill>
              <a:ln>
                <a:solidFill>
                  <a:schemeClr val="bg1">
                    <a:lumMod val="85000"/>
                  </a:schemeClr>
                </a:solidFill>
              </a:ln>
            </c:spPr>
          </c:dPt>
          <c:cat>
            <c:strRef>
              <c:f>Rondônia!$A$6:$A$16</c:f>
              <c:strCache>
                <c:ptCount val="11"/>
                <c:pt idx="0">
                  <c:v>Agricultura Anual</c:v>
                </c:pt>
                <c:pt idx="1">
                  <c:v>Agropecuária</c:v>
                </c:pt>
                <c:pt idx="2">
                  <c:v>Área Urbana</c:v>
                </c:pt>
                <c:pt idx="3">
                  <c:v>Mineração</c:v>
                </c:pt>
                <c:pt idx="4">
                  <c:v>Outros</c:v>
                </c:pt>
                <c:pt idx="5">
                  <c:v>Pasto Limpo</c:v>
                </c:pt>
                <c:pt idx="6">
                  <c:v>Pasto Sujo</c:v>
                </c:pt>
                <c:pt idx="7">
                  <c:v>Regeneração com Pasto</c:v>
                </c:pt>
                <c:pt idx="8">
                  <c:v>Pasto com Solo Exposto</c:v>
                </c:pt>
                <c:pt idx="9">
                  <c:v>Vegetação Secundária</c:v>
                </c:pt>
                <c:pt idx="10">
                  <c:v>Área Não Observada</c:v>
                </c:pt>
              </c:strCache>
            </c:strRef>
          </c:cat>
          <c:val>
            <c:numRef>
              <c:f>Rondônia!$B$6:$B$16</c:f>
              <c:numCache>
                <c:formatCode>_-* #,##0.00_-;\-* #,##0.00_-;_-* "-"??_-;_-@_-</c:formatCode>
                <c:ptCount val="11"/>
                <c:pt idx="0">
                  <c:v>1440.41873989844</c:v>
                </c:pt>
                <c:pt idx="1">
                  <c:v>774.962971008275</c:v>
                </c:pt>
                <c:pt idx="2">
                  <c:v>430.643279438801</c:v>
                </c:pt>
                <c:pt idx="3">
                  <c:v>90.9352760553335</c:v>
                </c:pt>
                <c:pt idx="4">
                  <c:v>12.317951668608</c:v>
                </c:pt>
                <c:pt idx="5">
                  <c:v>52871.30892202496</c:v>
                </c:pt>
                <c:pt idx="6">
                  <c:v>6854.369349006141</c:v>
                </c:pt>
                <c:pt idx="7">
                  <c:v>5870.671162707245</c:v>
                </c:pt>
                <c:pt idx="8">
                  <c:v>1.795490216545629</c:v>
                </c:pt>
                <c:pt idx="9">
                  <c:v>13349.1525225822</c:v>
                </c:pt>
                <c:pt idx="10">
                  <c:v>301.3333501920046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</c:spPr>
    </c:plotArea>
    <c:plotVisOnly val="1"/>
    <c:dispBlanksAs val="zero"/>
    <c:showDLblsOverMax val="0"/>
  </c:chart>
  <c:spPr>
    <a:noFill/>
    <a:ln>
      <a:noFill/>
    </a:ln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EC87"/>
              </a:solidFill>
            </c:spPr>
          </c:dPt>
          <c:dPt>
            <c:idx val="1"/>
            <c:bubble3D val="0"/>
            <c:spPr>
              <a:solidFill>
                <a:srgbClr val="996400"/>
              </a:solidFill>
            </c:spPr>
          </c:dPt>
          <c:dPt>
            <c:idx val="2"/>
            <c:bubble3D val="0"/>
            <c:spPr>
              <a:solidFill>
                <a:srgbClr val="FFC3C3"/>
              </a:solidFill>
            </c:spPr>
          </c:dPt>
          <c:dPt>
            <c:idx val="3"/>
            <c:bubble3D val="0"/>
            <c:spPr>
              <a:solidFill>
                <a:srgbClr val="B4B4B4"/>
              </a:solidFill>
            </c:spPr>
          </c:dPt>
          <c:dPt>
            <c:idx val="4"/>
            <c:bubble3D val="0"/>
            <c:spPr>
              <a:solidFill>
                <a:srgbClr val="9D67F0"/>
              </a:solidFill>
            </c:spPr>
          </c:dPt>
          <c:dPt>
            <c:idx val="5"/>
            <c:bubble3D val="0"/>
            <c:spPr>
              <a:solidFill>
                <a:srgbClr val="D8B777"/>
              </a:solidFill>
            </c:spPr>
          </c:dPt>
          <c:dPt>
            <c:idx val="6"/>
            <c:bubble3D val="0"/>
            <c:spPr>
              <a:solidFill>
                <a:srgbClr val="FF8828"/>
              </a:solidFill>
            </c:spPr>
          </c:dPt>
          <c:dPt>
            <c:idx val="7"/>
            <c:bubble3D val="0"/>
            <c:spPr>
              <a:solidFill>
                <a:srgbClr val="FF8787"/>
              </a:solidFill>
            </c:spPr>
          </c:dPt>
          <c:dPt>
            <c:idx val="8"/>
            <c:bubble3D val="0"/>
            <c:spPr>
              <a:solidFill>
                <a:srgbClr val="D1B20A"/>
              </a:solidFill>
            </c:spPr>
          </c:dPt>
          <c:dPt>
            <c:idx val="9"/>
            <c:bubble3D val="0"/>
            <c:spPr>
              <a:solidFill>
                <a:srgbClr val="0FC80F"/>
              </a:solidFill>
            </c:spPr>
          </c:dPt>
          <c:dPt>
            <c:idx val="10"/>
            <c:bubble3D val="0"/>
            <c:spPr>
              <a:solidFill>
                <a:sysClr val="window" lastClr="FFFFFF"/>
              </a:solidFill>
              <a:ln>
                <a:solidFill>
                  <a:schemeClr val="bg1">
                    <a:lumMod val="85000"/>
                  </a:schemeClr>
                </a:solidFill>
              </a:ln>
            </c:spPr>
          </c:dPt>
          <c:cat>
            <c:strRef>
              <c:f>Roraima!$A$6:$A$16</c:f>
              <c:strCache>
                <c:ptCount val="11"/>
                <c:pt idx="0">
                  <c:v>Agricultura Anual</c:v>
                </c:pt>
                <c:pt idx="1">
                  <c:v>Agropecuária</c:v>
                </c:pt>
                <c:pt idx="2">
                  <c:v>Área Urbana</c:v>
                </c:pt>
                <c:pt idx="3">
                  <c:v>Mineração</c:v>
                </c:pt>
                <c:pt idx="4">
                  <c:v>Outros</c:v>
                </c:pt>
                <c:pt idx="5">
                  <c:v>Pasto Limpo</c:v>
                </c:pt>
                <c:pt idx="6">
                  <c:v>Pasto Sujo</c:v>
                </c:pt>
                <c:pt idx="7">
                  <c:v>Regeneração com Pasto</c:v>
                </c:pt>
                <c:pt idx="8">
                  <c:v>Pasto com Solo Exposto</c:v>
                </c:pt>
                <c:pt idx="9">
                  <c:v>Vegetação Secundária</c:v>
                </c:pt>
                <c:pt idx="10">
                  <c:v>Área Não Observada</c:v>
                </c:pt>
              </c:strCache>
            </c:strRef>
          </c:cat>
          <c:val>
            <c:numRef>
              <c:f>Roraima!$B$6:$B$16</c:f>
              <c:numCache>
                <c:formatCode>_-* #,##0.00_-;\-* #,##0.00_-;_-* "-"??_-;_-@_-</c:formatCode>
                <c:ptCount val="11"/>
                <c:pt idx="0">
                  <c:v>16.95889651764379</c:v>
                </c:pt>
                <c:pt idx="1">
                  <c:v>747.687766921559</c:v>
                </c:pt>
                <c:pt idx="2">
                  <c:v>31.54460003259149</c:v>
                </c:pt>
                <c:pt idx="3">
                  <c:v>0.28023626114529</c:v>
                </c:pt>
                <c:pt idx="4">
                  <c:v>1.913033663986521</c:v>
                </c:pt>
                <c:pt idx="5">
                  <c:v>2679.17877113778</c:v>
                </c:pt>
                <c:pt idx="6">
                  <c:v>920.700952440168</c:v>
                </c:pt>
                <c:pt idx="7">
                  <c:v>909.5275166895007</c:v>
                </c:pt>
                <c:pt idx="8">
                  <c:v>0.0</c:v>
                </c:pt>
                <c:pt idx="9">
                  <c:v>2464.433839911382</c:v>
                </c:pt>
                <c:pt idx="10">
                  <c:v>847.871301125232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</c:spPr>
    </c:plotArea>
    <c:plotVisOnly val="1"/>
    <c:dispBlanksAs val="zero"/>
    <c:showDLblsOverMax val="0"/>
  </c:chart>
  <c:spPr>
    <a:noFill/>
    <a:ln>
      <a:noFill/>
    </a:ln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EC87"/>
              </a:solidFill>
            </c:spPr>
          </c:dPt>
          <c:dPt>
            <c:idx val="1"/>
            <c:bubble3D val="0"/>
            <c:spPr>
              <a:solidFill>
                <a:srgbClr val="996400"/>
              </a:solidFill>
            </c:spPr>
          </c:dPt>
          <c:dPt>
            <c:idx val="2"/>
            <c:bubble3D val="0"/>
            <c:spPr>
              <a:solidFill>
                <a:srgbClr val="FFC3C3"/>
              </a:solidFill>
            </c:spPr>
          </c:dPt>
          <c:dPt>
            <c:idx val="3"/>
            <c:bubble3D val="0"/>
            <c:spPr>
              <a:solidFill>
                <a:srgbClr val="B4B4B4"/>
              </a:solidFill>
            </c:spPr>
          </c:dPt>
          <c:dPt>
            <c:idx val="4"/>
            <c:bubble3D val="0"/>
            <c:spPr>
              <a:solidFill>
                <a:srgbClr val="9D67F0"/>
              </a:solidFill>
            </c:spPr>
          </c:dPt>
          <c:dPt>
            <c:idx val="5"/>
            <c:bubble3D val="0"/>
            <c:spPr>
              <a:solidFill>
                <a:srgbClr val="D8B777"/>
              </a:solidFill>
            </c:spPr>
          </c:dPt>
          <c:dPt>
            <c:idx val="6"/>
            <c:bubble3D val="0"/>
            <c:spPr>
              <a:solidFill>
                <a:srgbClr val="FF8828"/>
              </a:solidFill>
            </c:spPr>
          </c:dPt>
          <c:dPt>
            <c:idx val="7"/>
            <c:bubble3D val="0"/>
            <c:spPr>
              <a:solidFill>
                <a:srgbClr val="FF8787"/>
              </a:solidFill>
            </c:spPr>
          </c:dPt>
          <c:dPt>
            <c:idx val="8"/>
            <c:bubble3D val="0"/>
            <c:spPr>
              <a:solidFill>
                <a:srgbClr val="D1B20A"/>
              </a:solidFill>
            </c:spPr>
          </c:dPt>
          <c:dPt>
            <c:idx val="9"/>
            <c:bubble3D val="0"/>
            <c:spPr>
              <a:solidFill>
                <a:srgbClr val="0FC80F"/>
              </a:solidFill>
            </c:spPr>
          </c:dPt>
          <c:dPt>
            <c:idx val="10"/>
            <c:bubble3D val="0"/>
            <c:spPr>
              <a:solidFill>
                <a:sysClr val="window" lastClr="FFFFFF"/>
              </a:solidFill>
              <a:ln>
                <a:solidFill>
                  <a:schemeClr val="bg1">
                    <a:lumMod val="85000"/>
                  </a:schemeClr>
                </a:solidFill>
              </a:ln>
            </c:spPr>
          </c:dPt>
          <c:cat>
            <c:strRef>
              <c:f>Tocantins!$A$6:$A$16</c:f>
              <c:strCache>
                <c:ptCount val="11"/>
                <c:pt idx="0">
                  <c:v>Agricultura Anual</c:v>
                </c:pt>
                <c:pt idx="1">
                  <c:v>Agropecuária</c:v>
                </c:pt>
                <c:pt idx="2">
                  <c:v>Área Urbana</c:v>
                </c:pt>
                <c:pt idx="3">
                  <c:v>Mineração</c:v>
                </c:pt>
                <c:pt idx="4">
                  <c:v>Outros</c:v>
                </c:pt>
                <c:pt idx="5">
                  <c:v>Pasto Limpo</c:v>
                </c:pt>
                <c:pt idx="6">
                  <c:v>Pasto Sujo</c:v>
                </c:pt>
                <c:pt idx="7">
                  <c:v>Regeneração com Pasto</c:v>
                </c:pt>
                <c:pt idx="8">
                  <c:v>Pasto com Solo Exposto</c:v>
                </c:pt>
                <c:pt idx="9">
                  <c:v>Vegetação Secundária</c:v>
                </c:pt>
                <c:pt idx="10">
                  <c:v>Área Não Observada</c:v>
                </c:pt>
              </c:strCache>
            </c:strRef>
          </c:cat>
          <c:val>
            <c:numRef>
              <c:f>Tocantins!$B$6:$B$16</c:f>
              <c:numCache>
                <c:formatCode>_-* #,##0.00_-;\-* #,##0.00_-;_-* "-"??_-;_-@_-</c:formatCode>
                <c:ptCount val="11"/>
                <c:pt idx="0">
                  <c:v>86.9729054481664</c:v>
                </c:pt>
                <c:pt idx="1">
                  <c:v>40.35701027198257</c:v>
                </c:pt>
                <c:pt idx="2">
                  <c:v>56.42005752295</c:v>
                </c:pt>
                <c:pt idx="3">
                  <c:v>0.492782862147848</c:v>
                </c:pt>
                <c:pt idx="4">
                  <c:v>5.996085220277465</c:v>
                </c:pt>
                <c:pt idx="5">
                  <c:v>15797.84335348419</c:v>
                </c:pt>
                <c:pt idx="6">
                  <c:v>4611.4994562576</c:v>
                </c:pt>
                <c:pt idx="7">
                  <c:v>1891.595167948021</c:v>
                </c:pt>
                <c:pt idx="8">
                  <c:v>3.7085158027131</c:v>
                </c:pt>
                <c:pt idx="9">
                  <c:v>7394.96912864811</c:v>
                </c:pt>
                <c:pt idx="10">
                  <c:v>35.50314238954091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</c:spPr>
    </c:plotArea>
    <c:plotVisOnly val="1"/>
    <c:dispBlanksAs val="zero"/>
    <c:showDLblsOverMax val="0"/>
  </c:chart>
  <c:spPr>
    <a:noFill/>
    <a:ln>
      <a:noFill/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0">
              <a:defRPr kumimoji="0" sz="1200">
                <a:ea typeface="HY헤드라인M" pitchFamily="18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0">
              <a:defRPr kumimoji="0" sz="1200">
                <a:ea typeface="HY헤드라인M" pitchFamily="18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5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latinLnBrk="0">
              <a:defRPr kumimoji="0" sz="1200">
                <a:ea typeface="HY헤드라인M" pitchFamily="18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5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latinLnBrk="0">
              <a:defRPr kumimoji="0" sz="1200" smtClean="0"/>
            </a:lvl1pPr>
          </a:lstStyle>
          <a:p>
            <a:pPr>
              <a:defRPr/>
            </a:pPr>
            <a:fld id="{7949E0CE-DA12-7D4E-8DB7-A6757F5429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819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0">
              <a:defRPr kumimoji="0" sz="1200">
                <a:ea typeface="HY헤드라인M" pitchFamily="18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0">
              <a:defRPr kumimoji="0" sz="1200">
                <a:ea typeface="HY헤드라인M" pitchFamily="18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Clique para editar os estilos do texto mestre</a:t>
            </a:r>
          </a:p>
          <a:p>
            <a:pPr lvl="1"/>
            <a:r>
              <a:rPr lang="en-US" noProof="0"/>
              <a:t>Segundo nível</a:t>
            </a:r>
          </a:p>
          <a:p>
            <a:pPr lvl="2"/>
            <a:r>
              <a:rPr lang="en-US" noProof="0"/>
              <a:t>Terceiro nível</a:t>
            </a:r>
          </a:p>
          <a:p>
            <a:pPr lvl="3"/>
            <a:r>
              <a:rPr lang="en-US" noProof="0"/>
              <a:t>Quarto nível</a:t>
            </a:r>
          </a:p>
          <a:p>
            <a:pPr lvl="4"/>
            <a:r>
              <a:rPr lang="en-US" noProof="0"/>
              <a:t>Quinto nível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latinLnBrk="0">
              <a:defRPr kumimoji="0" sz="1200">
                <a:ea typeface="HY헤드라인M" pitchFamily="18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latinLnBrk="0">
              <a:defRPr kumimoji="0" sz="1200" smtClean="0"/>
            </a:lvl1pPr>
          </a:lstStyle>
          <a:p>
            <a:pPr>
              <a:defRPr/>
            </a:pPr>
            <a:fld id="{073AB7FE-37CB-374F-9934-763BECDE20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7106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HY헤드라인M" charset="0"/>
                <a:cs typeface="HY헤드라인M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HY헤드라인M" charset="0"/>
                <a:cs typeface="HY헤드라인M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HY헤드라인M" charset="0"/>
                <a:cs typeface="HY헤드라인M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HY헤드라인M" charset="0"/>
                <a:cs typeface="HY헤드라인M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HY헤드라인M" charset="0"/>
                <a:cs typeface="HY헤드라인M" charset="0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HY헤드라인M" charset="0"/>
                <a:cs typeface="HY헤드라인M" charset="0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HY헤드라인M" charset="0"/>
                <a:cs typeface="HY헤드라인M" charset="0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HY헤드라인M" charset="0"/>
                <a:cs typeface="HY헤드라인M" charset="0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HY헤드라인M" charset="0"/>
                <a:cs typeface="HY헤드라인M" charset="0"/>
              </a:defRPr>
            </a:lvl9pPr>
          </a:lstStyle>
          <a:p>
            <a:pPr eaLnBrk="1" hangingPunct="1"/>
            <a:fld id="{5095B0AB-7724-4041-89C6-1277063F8D4B}" type="slidenum">
              <a:rPr kumimoji="0" lang="en-US" sz="1200"/>
              <a:pPr eaLnBrk="1" hangingPunct="1"/>
              <a:t>1</a:t>
            </a:fld>
            <a:endParaRPr kumimoji="0" lang="en-US" sz="1200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3AB7FE-37CB-374F-9934-763BECDE2009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654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0" y="0"/>
            <a:ext cx="3505200" cy="68580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latinLnBrk="0"/>
            <a:endParaRPr kumimoji="0" lang="pt-BR" sz="2400">
              <a:latin typeface="Times New Roman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hidden">
          <a:xfrm>
            <a:off x="1716088" y="1690688"/>
            <a:ext cx="7427912" cy="2533650"/>
          </a:xfrm>
          <a:prstGeom prst="rect">
            <a:avLst/>
          </a:prstGeom>
          <a:solidFill>
            <a:srgbClr val="0847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atinLnBrk="0"/>
            <a:endParaRPr kumimoji="0" lang="pt-BR" sz="2400">
              <a:latin typeface="Times New Roman" charset="0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0" y="1066800"/>
            <a:ext cx="2867025" cy="3157538"/>
            <a:chOff x="0" y="672"/>
            <a:chExt cx="1806" cy="1989"/>
          </a:xfrm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361" y="2257"/>
              <a:ext cx="363" cy="4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atinLnBrk="0"/>
              <a:endParaRPr kumimoji="0" lang="pt-BR" sz="2400">
                <a:latin typeface="Times New Roman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081" y="1065"/>
              <a:ext cx="362" cy="40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atinLnBrk="0"/>
              <a:endParaRPr kumimoji="0" lang="pt-BR" sz="2400">
                <a:latin typeface="Times New Roman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auto">
            <a:xfrm>
              <a:off x="1437" y="672"/>
              <a:ext cx="369" cy="400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atinLnBrk="0"/>
              <a:endParaRPr kumimoji="0" lang="pt-BR" sz="2400">
                <a:latin typeface="Times New Roman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auto">
            <a:xfrm>
              <a:off x="719" y="2257"/>
              <a:ext cx="368" cy="40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atinLnBrk="0"/>
              <a:endParaRPr kumimoji="0" lang="pt-BR" sz="2400">
                <a:latin typeface="Times New Roman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auto">
            <a:xfrm>
              <a:off x="1437" y="1065"/>
              <a:ext cx="369" cy="4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atinLnBrk="0"/>
              <a:endParaRPr kumimoji="0" lang="pt-BR" sz="2400">
                <a:latin typeface="Times New Roman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auto">
            <a:xfrm>
              <a:off x="719" y="1464"/>
              <a:ext cx="368" cy="39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atinLnBrk="0"/>
              <a:endParaRPr kumimoji="0" lang="pt-BR" sz="2400">
                <a:latin typeface="Times New Roman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auto">
            <a:xfrm>
              <a:off x="0" y="1464"/>
              <a:ext cx="367" cy="39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atinLnBrk="0"/>
              <a:endParaRPr kumimoji="0" lang="pt-BR" sz="2400">
                <a:latin typeface="Times New Roman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auto">
            <a:xfrm>
              <a:off x="1081" y="1464"/>
              <a:ext cx="362" cy="3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atinLnBrk="0"/>
              <a:endParaRPr kumimoji="0" lang="pt-BR" sz="2400">
                <a:latin typeface="Times New Roman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auto">
            <a:xfrm>
              <a:off x="361" y="1857"/>
              <a:ext cx="363" cy="40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atinLnBrk="0"/>
              <a:endParaRPr kumimoji="0" lang="pt-BR" sz="2400">
                <a:latin typeface="Times New Roman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auto">
            <a:xfrm>
              <a:off x="719" y="1857"/>
              <a:ext cx="368" cy="4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atinLnBrk="0"/>
              <a:endParaRPr kumimoji="0" lang="pt-BR" sz="2400">
                <a:latin typeface="Times New Roman" charset="0"/>
              </a:endParaRPr>
            </a:p>
          </p:txBody>
        </p:sp>
      </p:grpSp>
      <p:pic>
        <p:nvPicPr>
          <p:cNvPr id="18" name="Picture 5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4267200"/>
            <a:ext cx="2154238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62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370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estilo do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430397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3894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2057400" cy="5867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6019800" cy="5867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7819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ítulo e diagrama ou organo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SmartArt 2"/>
          <p:cNvSpPr>
            <a:spLocks noGrp="1"/>
          </p:cNvSpPr>
          <p:nvPr>
            <p:ph type="dgm" idx="1"/>
          </p:nvPr>
        </p:nvSpPr>
        <p:spPr>
          <a:xfrm>
            <a:off x="609600" y="1524000"/>
            <a:ext cx="8229600" cy="4724400"/>
          </a:xfrm>
        </p:spPr>
        <p:txBody>
          <a:bodyPr/>
          <a:lstStyle/>
          <a:p>
            <a:pPr lvl="0"/>
            <a:endParaRPr lang="pt-BR" noProof="0" smtClean="0"/>
          </a:p>
        </p:txBody>
      </p:sp>
    </p:spTree>
    <p:extLst>
      <p:ext uri="{BB962C8B-B14F-4D97-AF65-F5344CB8AC3E}">
        <p14:creationId xmlns:p14="http://schemas.microsoft.com/office/powerpoint/2010/main" val="2196599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5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7150" y="6172200"/>
            <a:ext cx="14668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pic>
        <p:nvPicPr>
          <p:cNvPr id="5" name="Picture 15" descr="Embrapa_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8437" y="152400"/>
            <a:ext cx="1325563" cy="49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611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948989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141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4784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6908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1105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515885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567100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 rot="-5400000">
            <a:off x="-3009900" y="3390900"/>
            <a:ext cx="6477000" cy="457200"/>
          </a:xfrm>
          <a:prstGeom prst="rect">
            <a:avLst/>
          </a:prstGeom>
          <a:gradFill rotWithShape="1">
            <a:gsLst>
              <a:gs pos="0">
                <a:srgbClr val="08479C"/>
              </a:gs>
              <a:gs pos="100000">
                <a:srgbClr val="042148">
                  <a:alpha val="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/>
          <a:lstStyle/>
          <a:p>
            <a:pPr latinLnBrk="0"/>
            <a:endParaRPr kumimoji="0" lang="pt-BR" sz="2400">
              <a:latin typeface="Times New Roman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815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/>
              <a:t>Clique para editar o estilo do título mestre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229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1029" name="Picture 5" descr="inpe_logo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Freeform 6"/>
          <p:cNvSpPr>
            <a:spLocks noChangeArrowheads="1"/>
          </p:cNvSpPr>
          <p:nvPr/>
        </p:nvSpPr>
        <p:spPr bwMode="auto">
          <a:xfrm>
            <a:off x="685800" y="381000"/>
            <a:ext cx="8229600" cy="6096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rgbClr val="00669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ZapfHumnst BT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ZapfHumnst BT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ZapfHumnst BT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ZapfHumnst BT" pitchFamily="34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ZapfHumnst B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ZapfHumnst B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ZapfHumnst B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ZapfHumnst B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n"/>
        <a:defRPr sz="2800">
          <a:solidFill>
            <a:schemeClr val="tx1"/>
          </a:solidFill>
          <a:latin typeface="Calibri"/>
          <a:ea typeface="ＭＳ Ｐゴシック" charset="0"/>
          <a:cs typeface="Calibri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¨"/>
        <a:defRPr sz="2400">
          <a:solidFill>
            <a:schemeClr val="tx1"/>
          </a:solidFill>
          <a:latin typeface="Calibri"/>
          <a:ea typeface="ＭＳ Ｐゴシック" charset="0"/>
          <a:cs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Calibri"/>
          <a:ea typeface="ＭＳ Ｐゴシック" charset="0"/>
          <a:cs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 sz="1600">
          <a:solidFill>
            <a:schemeClr val="tx1"/>
          </a:solidFill>
          <a:latin typeface="Calibri"/>
          <a:ea typeface="ＭＳ Ｐゴシック" charset="0"/>
          <a:cs typeface="Calibri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000">
          <a:solidFill>
            <a:schemeClr val="tx1"/>
          </a:solidFill>
          <a:latin typeface="Calibri"/>
          <a:ea typeface="ＭＳ Ｐゴシック" charset="0"/>
          <a:cs typeface="Calibri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chart" Target="../charts/chart9.xml"/><Relationship Id="rId1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5" Type="http://schemas.openxmlformats.org/officeDocument/2006/relationships/chart" Target="../charts/chart3.xml"/><Relationship Id="rId6" Type="http://schemas.openxmlformats.org/officeDocument/2006/relationships/chart" Target="../charts/chart4.xml"/><Relationship Id="rId7" Type="http://schemas.openxmlformats.org/officeDocument/2006/relationships/chart" Target="../charts/chart5.xml"/><Relationship Id="rId8" Type="http://schemas.openxmlformats.org/officeDocument/2006/relationships/chart" Target="../charts/chart6.xml"/><Relationship Id="rId9" Type="http://schemas.openxmlformats.org/officeDocument/2006/relationships/chart" Target="../charts/chart7.xml"/><Relationship Id="rId10" Type="http://schemas.openxmlformats.org/officeDocument/2006/relationships/chart" Target="../charts/char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1"/>
          <p:cNvSpPr>
            <a:spLocks noGrp="1" noChangeArrowheads="1"/>
          </p:cNvSpPr>
          <p:nvPr>
            <p:ph type="ctrTitle"/>
          </p:nvPr>
        </p:nvSpPr>
        <p:spPr>
          <a:xfrm>
            <a:off x="1828800" y="2209800"/>
            <a:ext cx="7315200" cy="1524000"/>
          </a:xfrm>
          <a:noFill/>
        </p:spPr>
        <p:txBody>
          <a:bodyPr/>
          <a:lstStyle/>
          <a:p>
            <a:pPr algn="ctr" eaLnBrk="1" hangingPunct="1"/>
            <a:r>
              <a:rPr lang="pt-BR" sz="3400" dirty="0" smtClean="0">
                <a:solidFill>
                  <a:schemeClr val="bg1"/>
                </a:solidFill>
                <a:latin typeface="Calibri"/>
                <a:cs typeface="Calibri"/>
              </a:rPr>
              <a:t>Mapeamento </a:t>
            </a:r>
            <a:r>
              <a:rPr lang="pt-BR" sz="3400" dirty="0">
                <a:solidFill>
                  <a:schemeClr val="bg1"/>
                </a:solidFill>
                <a:latin typeface="Calibri"/>
                <a:cs typeface="Calibri"/>
              </a:rPr>
              <a:t>de Uso e Cobertura da</a:t>
            </a:r>
            <a:br>
              <a:rPr lang="pt-BR" sz="3400" dirty="0">
                <a:solidFill>
                  <a:schemeClr val="bg1"/>
                </a:solidFill>
                <a:latin typeface="Calibri"/>
                <a:cs typeface="Calibri"/>
              </a:rPr>
            </a:br>
            <a:r>
              <a:rPr lang="pt-BR" sz="3400" dirty="0">
                <a:solidFill>
                  <a:schemeClr val="bg1"/>
                </a:solidFill>
                <a:latin typeface="Calibri"/>
                <a:cs typeface="Calibri"/>
              </a:rPr>
              <a:t>Terra na </a:t>
            </a:r>
            <a:r>
              <a:rPr lang="pt-BR" sz="3400" dirty="0" smtClean="0">
                <a:solidFill>
                  <a:schemeClr val="bg1"/>
                </a:solidFill>
                <a:latin typeface="Calibri"/>
                <a:cs typeface="Calibri"/>
              </a:rPr>
              <a:t>Floresta Amazônica</a:t>
            </a:r>
            <a:endParaRPr lang="pt-BR" sz="3400" b="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5867400"/>
            <a:ext cx="26193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 smtClean="0">
                <a:latin typeface="Verdana"/>
                <a:cs typeface="Verdana"/>
              </a:rPr>
              <a:t>Ministério</a:t>
            </a:r>
            <a:r>
              <a:rPr lang="en-US" sz="1600" dirty="0" smtClean="0">
                <a:latin typeface="Verdana"/>
                <a:cs typeface="Verdana"/>
              </a:rPr>
              <a:t> da</a:t>
            </a:r>
          </a:p>
          <a:p>
            <a:pPr algn="ctr"/>
            <a:r>
              <a:rPr lang="en-US" sz="1600" b="1" dirty="0" err="1" smtClean="0">
                <a:latin typeface="Verdana"/>
                <a:cs typeface="Verdana"/>
              </a:rPr>
              <a:t>Agricultura</a:t>
            </a:r>
            <a:r>
              <a:rPr lang="en-US" sz="1600" b="1" dirty="0" smtClean="0">
                <a:latin typeface="Verdana"/>
                <a:cs typeface="Verdana"/>
              </a:rPr>
              <a:t>, </a:t>
            </a:r>
            <a:r>
              <a:rPr lang="en-US" sz="1600" b="1" dirty="0" err="1" smtClean="0">
                <a:latin typeface="Verdana"/>
                <a:cs typeface="Verdana"/>
              </a:rPr>
              <a:t>Pecuária</a:t>
            </a:r>
            <a:endParaRPr lang="en-US" sz="1600" b="1" dirty="0" smtClean="0">
              <a:latin typeface="Verdana"/>
              <a:cs typeface="Verdana"/>
            </a:endParaRPr>
          </a:p>
          <a:p>
            <a:pPr algn="ctr"/>
            <a:r>
              <a:rPr lang="en-US" sz="1600" b="1" dirty="0">
                <a:latin typeface="Verdana"/>
                <a:cs typeface="Verdana"/>
              </a:rPr>
              <a:t>e</a:t>
            </a:r>
            <a:r>
              <a:rPr lang="en-US" sz="1600" b="1" dirty="0" smtClean="0">
                <a:latin typeface="Verdana"/>
                <a:cs typeface="Verdana"/>
              </a:rPr>
              <a:t> </a:t>
            </a:r>
            <a:r>
              <a:rPr lang="en-US" sz="1600" b="1" dirty="0" err="1" smtClean="0">
                <a:latin typeface="Verdana"/>
                <a:cs typeface="Verdana"/>
              </a:rPr>
              <a:t>Abastecimento</a:t>
            </a:r>
            <a:endParaRPr lang="en-US" sz="1600" b="1" dirty="0">
              <a:latin typeface="Verdana"/>
              <a:cs typeface="Verdana"/>
            </a:endParaRPr>
          </a:p>
        </p:txBody>
      </p:sp>
      <p:sp>
        <p:nvSpPr>
          <p:cNvPr id="5" name="TextBox 10"/>
          <p:cNvSpPr txBox="1"/>
          <p:nvPr/>
        </p:nvSpPr>
        <p:spPr>
          <a:xfrm>
            <a:off x="4648200" y="5943600"/>
            <a:ext cx="24769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 smtClean="0">
                <a:latin typeface="Verdana"/>
                <a:cs typeface="Verdana"/>
              </a:rPr>
              <a:t>Ministério</a:t>
            </a:r>
            <a:r>
              <a:rPr lang="en-US" sz="1600" dirty="0" smtClean="0">
                <a:latin typeface="Verdana"/>
                <a:cs typeface="Verdana"/>
              </a:rPr>
              <a:t> da</a:t>
            </a:r>
          </a:p>
          <a:p>
            <a:pPr algn="ctr"/>
            <a:r>
              <a:rPr lang="x-none" sz="1600" b="1" dirty="0" smtClean="0">
                <a:latin typeface="Verdana"/>
                <a:cs typeface="Verdana"/>
              </a:rPr>
              <a:t>Ciência, Tecnologia </a:t>
            </a:r>
          </a:p>
          <a:p>
            <a:pPr algn="ctr"/>
            <a:r>
              <a:rPr lang="x-none" sz="1600" b="1" dirty="0" smtClean="0">
                <a:latin typeface="Verdana"/>
                <a:cs typeface="Verdana"/>
              </a:rPr>
              <a:t>e Inovação</a:t>
            </a:r>
            <a:endParaRPr lang="en-US" sz="1600" b="1" dirty="0">
              <a:latin typeface="Verdana"/>
              <a:cs typeface="Verdana"/>
            </a:endParaRPr>
          </a:p>
        </p:txBody>
      </p:sp>
      <p:pic>
        <p:nvPicPr>
          <p:cNvPr id="6" name="Picture 25" descr="Logo_brasi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768"/>
          <a:stretch>
            <a:fillRect/>
          </a:stretch>
        </p:blipFill>
        <p:spPr bwMode="auto">
          <a:xfrm>
            <a:off x="5691551" y="0"/>
            <a:ext cx="345809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 descr="embrap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9000" y="4572000"/>
            <a:ext cx="1548384" cy="57302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4419600"/>
            <a:ext cx="1066892" cy="79254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6800" y="152400"/>
            <a:ext cx="6781800" cy="762000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chemeClr val="bg2">
                    <a:lumMod val="50000"/>
                  </a:schemeClr>
                </a:solidFill>
                <a:latin typeface="Lucida Bright"/>
                <a:cs typeface="Lucida Bright"/>
              </a:rPr>
              <a:t>Regeneração</a:t>
            </a:r>
            <a:r>
              <a:rPr lang="en-US" sz="4400" dirty="0" smtClean="0">
                <a:solidFill>
                  <a:schemeClr val="bg2">
                    <a:lumMod val="50000"/>
                  </a:schemeClr>
                </a:solidFill>
                <a:latin typeface="Lucida Bright"/>
                <a:cs typeface="Lucida Bright"/>
              </a:rPr>
              <a:t> com </a:t>
            </a:r>
            <a:r>
              <a:rPr lang="en-US" sz="4400" dirty="0" err="1" smtClean="0">
                <a:solidFill>
                  <a:schemeClr val="bg2">
                    <a:lumMod val="50000"/>
                  </a:schemeClr>
                </a:solidFill>
                <a:latin typeface="Lucida Bright"/>
                <a:cs typeface="Lucida Bright"/>
              </a:rPr>
              <a:t>pasto</a:t>
            </a:r>
            <a:endParaRPr lang="en-US" sz="4400" dirty="0">
              <a:solidFill>
                <a:schemeClr val="bg2">
                  <a:lumMod val="50000"/>
                </a:schemeClr>
              </a:solidFill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101132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6781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" y="152400"/>
            <a:ext cx="6781800" cy="762000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2">
                    <a:lumMod val="50000"/>
                  </a:schemeClr>
                </a:solidFill>
                <a:latin typeface="Lucida Bright"/>
                <a:cs typeface="Lucida Bright"/>
              </a:rPr>
              <a:t>Pasto com solo </a:t>
            </a:r>
            <a:r>
              <a:rPr lang="en-US" sz="4400" dirty="0" err="1" smtClean="0">
                <a:solidFill>
                  <a:schemeClr val="bg2">
                    <a:lumMod val="50000"/>
                  </a:schemeClr>
                </a:solidFill>
                <a:latin typeface="Lucida Bright"/>
                <a:cs typeface="Lucida Bright"/>
              </a:rPr>
              <a:t>exposto</a:t>
            </a:r>
            <a:endParaRPr lang="en-US" sz="4400" dirty="0">
              <a:solidFill>
                <a:schemeClr val="bg2">
                  <a:lumMod val="50000"/>
                </a:schemeClr>
              </a:solidFill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2209564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" y="152400"/>
            <a:ext cx="6781800" cy="762000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chemeClr val="bg2">
                    <a:lumMod val="50000"/>
                  </a:schemeClr>
                </a:solidFill>
                <a:latin typeface="Lucida Bright"/>
                <a:cs typeface="Lucida Bright"/>
              </a:rPr>
              <a:t>Vegetação</a:t>
            </a:r>
            <a:r>
              <a:rPr lang="en-US" sz="4400" dirty="0" smtClean="0">
                <a:solidFill>
                  <a:schemeClr val="bg2">
                    <a:lumMod val="50000"/>
                  </a:schemeClr>
                </a:solidFill>
                <a:latin typeface="Lucida Bright"/>
                <a:cs typeface="Lucida Bright"/>
              </a:rPr>
              <a:t> </a:t>
            </a:r>
            <a:r>
              <a:rPr lang="en-US" sz="4400" dirty="0" err="1" smtClean="0">
                <a:solidFill>
                  <a:schemeClr val="bg2">
                    <a:lumMod val="50000"/>
                  </a:schemeClr>
                </a:solidFill>
                <a:latin typeface="Lucida Bright"/>
                <a:cs typeface="Lucida Bright"/>
              </a:rPr>
              <a:t>secundária</a:t>
            </a:r>
            <a:endParaRPr lang="en-US" sz="4400" dirty="0">
              <a:solidFill>
                <a:schemeClr val="bg2">
                  <a:lumMod val="50000"/>
                </a:schemeClr>
              </a:solidFill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2720689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dirty="0" err="1" smtClean="0">
                <a:latin typeface="ZapfHumnst BT" charset="0"/>
              </a:rPr>
              <a:t>Informações</a:t>
            </a:r>
            <a:r>
              <a:rPr lang="en-US" dirty="0" smtClean="0">
                <a:latin typeface="ZapfHumnst BT" charset="0"/>
              </a:rPr>
              <a:t> </a:t>
            </a:r>
            <a:r>
              <a:rPr lang="en-US" dirty="0" err="1" smtClean="0">
                <a:latin typeface="ZapfHumnst BT" charset="0"/>
              </a:rPr>
              <a:t>Gerais</a:t>
            </a:r>
            <a:endParaRPr lang="en-US" dirty="0">
              <a:latin typeface="ZapfHumnst BT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2057400"/>
            <a:ext cx="6934199" cy="15081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algn="just">
              <a:lnSpc>
                <a:spcPct val="200000"/>
              </a:lnSpc>
              <a:buFont typeface="Arial"/>
              <a:buChar char="•"/>
            </a:pPr>
            <a:r>
              <a:rPr lang="en-US" sz="2400" dirty="0" smtClean="0"/>
              <a:t>719 mil km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de </a:t>
            </a:r>
            <a:r>
              <a:rPr lang="en-US" sz="2400" dirty="0" err="1" smtClean="0"/>
              <a:t>informações</a:t>
            </a:r>
            <a:r>
              <a:rPr lang="en-US" sz="2400" dirty="0" smtClean="0"/>
              <a:t> de </a:t>
            </a:r>
            <a:r>
              <a:rPr lang="en-US" sz="2400" dirty="0" err="1" smtClean="0"/>
              <a:t>uso</a:t>
            </a:r>
            <a:r>
              <a:rPr lang="en-US" sz="2400" dirty="0" smtClean="0"/>
              <a:t> e </a:t>
            </a:r>
            <a:r>
              <a:rPr lang="en-US" sz="2400" dirty="0" err="1" smtClean="0"/>
              <a:t>cobertura</a:t>
            </a:r>
            <a:r>
              <a:rPr lang="en-US" sz="2400" dirty="0"/>
              <a:t> </a:t>
            </a:r>
            <a:r>
              <a:rPr lang="en-US" sz="2400" dirty="0" err="1" smtClean="0"/>
              <a:t>distribuidos</a:t>
            </a:r>
            <a:r>
              <a:rPr lang="en-US" sz="2400" dirty="0" smtClean="0"/>
              <a:t> </a:t>
            </a:r>
            <a:r>
              <a:rPr lang="en-US" sz="2400" dirty="0" err="1" smtClean="0"/>
              <a:t>na</a:t>
            </a:r>
            <a:r>
              <a:rPr lang="en-US" sz="2400" dirty="0" smtClean="0"/>
              <a:t> </a:t>
            </a:r>
            <a:r>
              <a:rPr lang="en-US" sz="2400" dirty="0" err="1" smtClean="0"/>
              <a:t>Amazônia</a:t>
            </a:r>
            <a:r>
              <a:rPr lang="en-US" sz="2400" dirty="0" smtClean="0"/>
              <a:t> </a:t>
            </a:r>
            <a:r>
              <a:rPr lang="en-US" sz="2400" dirty="0" err="1" smtClean="0"/>
              <a:t>em</a:t>
            </a:r>
            <a:r>
              <a:rPr lang="en-US" sz="2400" dirty="0" smtClean="0"/>
              <a:t> 10 classes.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875058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905" y="1374422"/>
            <a:ext cx="300667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776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a_ac_nf_leg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4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73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a_ap_nf_leg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4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37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a_am_nf_leg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476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a_ma_nf_leg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4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674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a_mt_nf_leg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4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364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a_pa_nf_leg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06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762000"/>
            <a:ext cx="8153400" cy="5443895"/>
          </a:xfrm>
          <a:prstGeom prst="rect">
            <a:avLst/>
          </a:prstGeom>
        </p:spPr>
      </p:pic>
      <p:sp>
        <p:nvSpPr>
          <p:cNvPr id="4" name="CaixaDeTexto 4"/>
          <p:cNvSpPr txBox="1"/>
          <p:nvPr/>
        </p:nvSpPr>
        <p:spPr>
          <a:xfrm>
            <a:off x="914400" y="609600"/>
            <a:ext cx="74676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O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que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aconteceu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com 720.000 km2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desmatados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?</a:t>
            </a:r>
            <a:endParaRPr lang="pt-BR" sz="2800" b="1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57200" y="5791200"/>
            <a:ext cx="8382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charset="0"/>
              <a:buChar char="n"/>
              <a:defRPr sz="2800">
                <a:solidFill>
                  <a:schemeClr val="tx1"/>
                </a:solidFill>
                <a:latin typeface="Calibri"/>
                <a:ea typeface="ＭＳ Ｐゴシック" charset="0"/>
                <a:cs typeface="Calibri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0"/>
              <a:buChar char="¨"/>
              <a:defRPr sz="2400">
                <a:solidFill>
                  <a:schemeClr val="tx1"/>
                </a:solidFill>
                <a:latin typeface="Calibri"/>
                <a:ea typeface="ＭＳ Ｐゴシック" charset="0"/>
                <a:cs typeface="Calibri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charset="0"/>
              <a:buChar char="n"/>
              <a:defRPr sz="2000">
                <a:solidFill>
                  <a:schemeClr val="tx1"/>
                </a:solidFill>
                <a:latin typeface="Calibri"/>
                <a:ea typeface="ＭＳ Ｐゴシック" charset="0"/>
                <a:cs typeface="Calibri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¨"/>
              <a:defRPr sz="1600">
                <a:solidFill>
                  <a:schemeClr val="tx1"/>
                </a:solidFill>
                <a:latin typeface="Calibri"/>
                <a:ea typeface="ＭＳ Ｐゴシック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charset="0"/>
                <a:cs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90000"/>
              </a:lnSpc>
              <a:buFont typeface="Wingdings" charset="0"/>
              <a:buNone/>
              <a:defRPr/>
            </a:pPr>
            <a:r>
              <a:rPr lang="pt-BR" sz="2400" dirty="0" smtClean="0"/>
              <a:t>Primeiro mapa de uso e cobertura da terra da  </a:t>
            </a:r>
          </a:p>
          <a:p>
            <a:pPr marL="0" indent="0" algn="ctr">
              <a:lnSpc>
                <a:spcPct val="90000"/>
              </a:lnSpc>
              <a:buFont typeface="Wingdings" charset="0"/>
              <a:buNone/>
              <a:defRPr/>
            </a:pPr>
            <a:r>
              <a:rPr lang="pt-BR" sz="2400" dirty="0" smtClean="0"/>
              <a:t>Floresta Amazônica (Base: PRODES 2008)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745853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a_ro_nf_leg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4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564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a_rr_nf_leg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4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43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a_to_nf_leg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4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297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1510506"/>
              </p:ext>
            </p:extLst>
          </p:nvPr>
        </p:nvGraphicFramePr>
        <p:xfrm>
          <a:off x="152400" y="609600"/>
          <a:ext cx="8686800" cy="5943595"/>
        </p:xfrm>
        <a:graphic>
          <a:graphicData uri="http://schemas.openxmlformats.org/drawingml/2006/table">
            <a:tbl>
              <a:tblPr/>
              <a:tblGrid>
                <a:gridCol w="4374648"/>
                <a:gridCol w="2468551"/>
                <a:gridCol w="1843601"/>
              </a:tblGrid>
              <a:tr h="7659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Classe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TOTAL (km</a:t>
                      </a:r>
                      <a:r>
                        <a:rPr lang="en-US" sz="2200" b="0" i="0" u="none" strike="noStrike" baseline="30000" dirty="0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</a:t>
                      </a:r>
                      <a:r>
                        <a:rPr lang="en-US" sz="2200" b="0" i="0" u="none" strike="noStrike" dirty="0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)</a:t>
                      </a:r>
                      <a:endParaRPr lang="en-US" sz="2200" b="0" i="0" u="none" strike="noStrike" dirty="0">
                        <a:solidFill>
                          <a:schemeClr val="accent1">
                            <a:lumMod val="25000"/>
                          </a:schemeClr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2200" b="0" i="0" u="none" strike="noStrike" dirty="0" err="1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Proporção</a:t>
                      </a:r>
                      <a:endParaRPr lang="es-ES_tradnl" sz="2200" b="0" i="0" u="none" strike="noStrike" dirty="0">
                        <a:solidFill>
                          <a:schemeClr val="accent1">
                            <a:lumMod val="25000"/>
                          </a:schemeClr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</a:tr>
              <a:tr h="398282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Pasto </a:t>
                      </a:r>
                      <a:r>
                        <a:rPr lang="en-US" sz="2200" b="0" i="0" u="none" strike="noStrike" dirty="0" err="1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Limpo</a:t>
                      </a:r>
                      <a:endParaRPr lang="en-US" sz="2200" b="0" i="0" u="none" strike="noStrike" dirty="0">
                        <a:solidFill>
                          <a:schemeClr val="accent1">
                            <a:lumMod val="25000"/>
                          </a:schemeClr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335.714,94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46,7%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398282">
                <a:tc>
                  <a:txBody>
                    <a:bodyPr/>
                    <a:lstStyle/>
                    <a:p>
                      <a:pPr algn="l" fontAlgn="b"/>
                      <a:r>
                        <a:rPr lang="pt-BR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Vegetação Secundária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150.815,31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21,0%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8282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Pasto Sujo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62.823,75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8,7%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398282">
                <a:tc>
                  <a:txBody>
                    <a:bodyPr/>
                    <a:lstStyle/>
                    <a:p>
                      <a:pPr algn="l" fontAlgn="b"/>
                      <a:r>
                        <a:rPr lang="pt-BR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Regeneração com Pasto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48.027,37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6,7%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8282">
                <a:tc>
                  <a:txBody>
                    <a:bodyPr/>
                    <a:lstStyle/>
                    <a:p>
                      <a:pPr algn="l" fontAlgn="b"/>
                      <a:r>
                        <a:rPr lang="pt-BR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Área Não Observada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45.406,27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6,3%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398282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Agricultura Anual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34.927,24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4,9%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8282">
                <a:tc>
                  <a:txBody>
                    <a:bodyPr/>
                    <a:lstStyle/>
                    <a:p>
                      <a:pPr algn="l" fontAlgn="b"/>
                      <a:r>
                        <a:rPr lang="pt-BR" sz="2200" b="0" i="0" u="none" strike="noStrike" dirty="0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Mosaico de Ocupações</a:t>
                      </a:r>
                      <a:endParaRPr lang="pt-BR" sz="2200" b="0" i="0" u="none" strike="noStrike" dirty="0">
                        <a:solidFill>
                          <a:schemeClr val="accent1">
                            <a:lumMod val="25000"/>
                          </a:schemeClr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24.416,57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3,4%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398282">
                <a:tc>
                  <a:txBody>
                    <a:bodyPr/>
                    <a:lstStyle/>
                    <a:p>
                      <a:pPr algn="l" fontAlgn="b"/>
                      <a:r>
                        <a:rPr lang="ro-RO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Área Urbana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3.818,14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0,5%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8282">
                <a:tc>
                  <a:txBody>
                    <a:bodyPr/>
                    <a:lstStyle/>
                    <a:p>
                      <a:pPr algn="l" fontAlgn="b"/>
                      <a:r>
                        <a:rPr lang="pt-BR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Mineração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730,68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0,1%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398282">
                <a:tc>
                  <a:txBody>
                    <a:bodyPr/>
                    <a:lstStyle/>
                    <a:p>
                      <a:pPr algn="l" fontAlgn="b"/>
                      <a:r>
                        <a:rPr lang="pt-BR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Pasto com Solo Exposto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594,19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0,1%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8282">
                <a:tc>
                  <a:txBody>
                    <a:bodyPr/>
                    <a:lstStyle/>
                    <a:p>
                      <a:pPr algn="l" fontAlgn="b"/>
                      <a:r>
                        <a:rPr lang="pt-BR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Outros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477,88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0,1%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398282">
                <a:tc>
                  <a:txBody>
                    <a:bodyPr/>
                    <a:lstStyle/>
                    <a:p>
                      <a:pPr algn="l" fontAlgn="b"/>
                      <a:r>
                        <a:rPr lang="fi-FI" sz="2200" b="0" i="0" u="none" strike="noStrike" dirty="0" err="1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Desflorestamentos</a:t>
                      </a:r>
                      <a:r>
                        <a:rPr lang="fi-FI" sz="2200" b="0" i="0" u="none" strike="noStrike" dirty="0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fi-FI" sz="2200" b="0" i="0" u="none" strike="noStrike" dirty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2008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 dirty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11.458,64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 dirty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1,6%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282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TOTAL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719.210,99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 dirty="0">
                        <a:solidFill>
                          <a:schemeClr val="accent1">
                            <a:lumMod val="25000"/>
                          </a:schemeClr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3061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5987020"/>
              </p:ext>
            </p:extLst>
          </p:nvPr>
        </p:nvGraphicFramePr>
        <p:xfrm>
          <a:off x="152400" y="609600"/>
          <a:ext cx="8686800" cy="5943595"/>
        </p:xfrm>
        <a:graphic>
          <a:graphicData uri="http://schemas.openxmlformats.org/drawingml/2006/table">
            <a:tbl>
              <a:tblPr/>
              <a:tblGrid>
                <a:gridCol w="4374648"/>
                <a:gridCol w="2468551"/>
                <a:gridCol w="1843601"/>
              </a:tblGrid>
              <a:tr h="7659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 err="1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Classe</a:t>
                      </a:r>
                      <a:endParaRPr lang="en-US" sz="2200" b="0" i="0" u="none" strike="noStrike" dirty="0">
                        <a:solidFill>
                          <a:schemeClr val="accent1">
                            <a:lumMod val="25000"/>
                          </a:schemeClr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TOTAL (km</a:t>
                      </a:r>
                      <a:r>
                        <a:rPr lang="en-US" sz="2200" b="0" i="0" u="none" strike="noStrike" baseline="30000" dirty="0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</a:t>
                      </a:r>
                      <a:r>
                        <a:rPr lang="en-US" sz="2200" b="0" i="0" u="none" strike="noStrike" dirty="0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)</a:t>
                      </a:r>
                      <a:endParaRPr lang="en-US" sz="2200" b="0" i="0" u="none" strike="noStrike" dirty="0">
                        <a:solidFill>
                          <a:schemeClr val="accent1">
                            <a:lumMod val="25000"/>
                          </a:schemeClr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2200" b="0" i="0" u="none" strike="noStrike" dirty="0" err="1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Proporção</a:t>
                      </a:r>
                      <a:endParaRPr lang="es-ES_tradnl" sz="2200" b="0" i="0" u="none" strike="noStrike" dirty="0">
                        <a:solidFill>
                          <a:schemeClr val="accent1">
                            <a:lumMod val="25000"/>
                          </a:schemeClr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</a:tr>
              <a:tr h="398282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Pasto </a:t>
                      </a:r>
                      <a:r>
                        <a:rPr lang="en-US" sz="2200" b="0" i="0" u="none" strike="noStrike" dirty="0" err="1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Limpo</a:t>
                      </a:r>
                      <a:endParaRPr lang="en-US" sz="2200" b="0" i="0" u="none" strike="noStrike" dirty="0">
                        <a:solidFill>
                          <a:schemeClr val="accent1">
                            <a:lumMod val="25000"/>
                          </a:schemeClr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B2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 dirty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335.714,94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B2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 dirty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46,7%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B280"/>
                    </a:solidFill>
                  </a:tcPr>
                </a:tc>
              </a:tr>
              <a:tr h="398282">
                <a:tc>
                  <a:txBody>
                    <a:bodyPr/>
                    <a:lstStyle/>
                    <a:p>
                      <a:pPr algn="l" fontAlgn="b"/>
                      <a:r>
                        <a:rPr lang="pt-BR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Vegetação Secundária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150.815,31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21,0%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8282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2200" b="0" i="0" u="none" strike="noStrike" dirty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Pasto Sujo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B2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 dirty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62.823,75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B2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 dirty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8,7%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B280"/>
                    </a:solidFill>
                  </a:tcPr>
                </a:tc>
              </a:tr>
              <a:tr h="398282">
                <a:tc>
                  <a:txBody>
                    <a:bodyPr/>
                    <a:lstStyle/>
                    <a:p>
                      <a:pPr algn="l" fontAlgn="b"/>
                      <a:r>
                        <a:rPr lang="pt-BR" sz="2200" b="0" i="0" u="none" strike="noStrike" dirty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Regeneração com Pasto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B2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 dirty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48.027,37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B2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 dirty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6,7%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B280"/>
                    </a:solidFill>
                  </a:tcPr>
                </a:tc>
              </a:tr>
              <a:tr h="398282">
                <a:tc>
                  <a:txBody>
                    <a:bodyPr/>
                    <a:lstStyle/>
                    <a:p>
                      <a:pPr algn="l" fontAlgn="b"/>
                      <a:r>
                        <a:rPr lang="pt-BR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Área Não Observada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45.406,27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6,3%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398282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Agricultura Anual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34.927,24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4,9%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8282">
                <a:tc>
                  <a:txBody>
                    <a:bodyPr/>
                    <a:lstStyle/>
                    <a:p>
                      <a:pPr algn="l" fontAlgn="b"/>
                      <a:r>
                        <a:rPr lang="pt-BR" sz="2200" b="0" i="0" u="none" strike="noStrike" dirty="0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Mosaico de Ocupações</a:t>
                      </a:r>
                      <a:endParaRPr lang="pt-BR" sz="2200" b="0" i="0" u="none" strike="noStrike" dirty="0">
                        <a:solidFill>
                          <a:schemeClr val="accent1">
                            <a:lumMod val="25000"/>
                          </a:schemeClr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24.416,57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3,4%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398282">
                <a:tc>
                  <a:txBody>
                    <a:bodyPr/>
                    <a:lstStyle/>
                    <a:p>
                      <a:pPr algn="l" fontAlgn="b"/>
                      <a:r>
                        <a:rPr lang="ro-RO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Área Urbana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3.818,14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0,5%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8282">
                <a:tc>
                  <a:txBody>
                    <a:bodyPr/>
                    <a:lstStyle/>
                    <a:p>
                      <a:pPr algn="l" fontAlgn="b"/>
                      <a:r>
                        <a:rPr lang="pt-BR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Mineração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730,68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0,1%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398282">
                <a:tc>
                  <a:txBody>
                    <a:bodyPr/>
                    <a:lstStyle/>
                    <a:p>
                      <a:pPr algn="l" fontAlgn="b"/>
                      <a:r>
                        <a:rPr lang="pt-BR" sz="2200" b="0" i="0" u="none" strike="noStrike" dirty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Pasto com Solo Exposto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 dirty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594,19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 dirty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0,1%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98282">
                <a:tc>
                  <a:txBody>
                    <a:bodyPr/>
                    <a:lstStyle/>
                    <a:p>
                      <a:pPr algn="l" fontAlgn="b"/>
                      <a:r>
                        <a:rPr lang="pt-BR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Outros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477,88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0,1%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398282">
                <a:tc>
                  <a:txBody>
                    <a:bodyPr/>
                    <a:lstStyle/>
                    <a:p>
                      <a:pPr algn="l" fontAlgn="b"/>
                      <a:r>
                        <a:rPr lang="fi-FI" sz="2200" b="0" i="0" u="none" strike="noStrike" dirty="0" err="1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Desflorestamentos</a:t>
                      </a:r>
                      <a:r>
                        <a:rPr lang="fi-FI" sz="2200" b="0" i="0" u="none" strike="noStrike" dirty="0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fi-FI" sz="2200" b="0" i="0" u="none" strike="noStrike" dirty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2008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 dirty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11.458,64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 dirty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1,6%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282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TOTAL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719.210,99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 dirty="0">
                        <a:solidFill>
                          <a:schemeClr val="accent1">
                            <a:lumMod val="25000"/>
                          </a:schemeClr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33400" y="14111"/>
            <a:ext cx="79397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800000"/>
                </a:solidFill>
                <a:latin typeface="Calibri"/>
                <a:cs typeface="Calibri"/>
              </a:rPr>
              <a:t>Pastagem</a:t>
            </a:r>
            <a:r>
              <a:rPr lang="en-US" sz="3200" b="1" dirty="0" smtClean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lang="en-US" sz="3200" b="1" dirty="0" err="1" smtClean="0">
                <a:solidFill>
                  <a:srgbClr val="800000"/>
                </a:solidFill>
                <a:latin typeface="Calibri"/>
                <a:cs typeface="Calibri"/>
              </a:rPr>
              <a:t>ocupa</a:t>
            </a:r>
            <a:r>
              <a:rPr lang="en-US" sz="3200" b="1" dirty="0" smtClean="0">
                <a:solidFill>
                  <a:srgbClr val="800000"/>
                </a:solidFill>
                <a:latin typeface="Calibri"/>
                <a:cs typeface="Calibri"/>
              </a:rPr>
              <a:t> 62% da </a:t>
            </a:r>
            <a:r>
              <a:rPr lang="en-US" sz="3200" b="1" dirty="0" err="1" smtClean="0">
                <a:solidFill>
                  <a:srgbClr val="800000"/>
                </a:solidFill>
                <a:latin typeface="Calibri"/>
                <a:cs typeface="Calibri"/>
              </a:rPr>
              <a:t>área</a:t>
            </a:r>
            <a:r>
              <a:rPr lang="en-US" sz="3200" b="1" dirty="0" smtClean="0">
                <a:solidFill>
                  <a:srgbClr val="800000"/>
                </a:solidFill>
                <a:latin typeface="Calibri"/>
                <a:cs typeface="Calibri"/>
              </a:rPr>
              <a:t> – 44.500.000 ha </a:t>
            </a:r>
            <a:endParaRPr lang="en-US" sz="3200" b="1" dirty="0">
              <a:solidFill>
                <a:srgbClr val="8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424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7258"/>
              </p:ext>
            </p:extLst>
          </p:nvPr>
        </p:nvGraphicFramePr>
        <p:xfrm>
          <a:off x="152400" y="609600"/>
          <a:ext cx="8686800" cy="5943595"/>
        </p:xfrm>
        <a:graphic>
          <a:graphicData uri="http://schemas.openxmlformats.org/drawingml/2006/table">
            <a:tbl>
              <a:tblPr/>
              <a:tblGrid>
                <a:gridCol w="4374648"/>
                <a:gridCol w="2468551"/>
                <a:gridCol w="1843601"/>
              </a:tblGrid>
              <a:tr h="7659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Classe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TOTAL (km</a:t>
                      </a:r>
                      <a:r>
                        <a:rPr lang="en-US" sz="2200" b="0" i="0" u="none" strike="noStrike" baseline="30000" dirty="0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</a:t>
                      </a:r>
                      <a:r>
                        <a:rPr lang="en-US" sz="2200" b="0" i="0" u="none" strike="noStrike" dirty="0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)</a:t>
                      </a:r>
                      <a:endParaRPr lang="en-US" sz="2200" b="0" i="0" u="none" strike="noStrike" dirty="0">
                        <a:solidFill>
                          <a:schemeClr val="accent1">
                            <a:lumMod val="25000"/>
                          </a:schemeClr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2200" b="0" i="0" u="none" strike="noStrike" dirty="0" err="1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Proporção</a:t>
                      </a:r>
                      <a:endParaRPr lang="es-ES_tradnl" sz="2200" b="0" i="0" u="none" strike="noStrike" dirty="0">
                        <a:solidFill>
                          <a:schemeClr val="accent1">
                            <a:lumMod val="25000"/>
                          </a:schemeClr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</a:tr>
              <a:tr h="398282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Pasto </a:t>
                      </a:r>
                      <a:r>
                        <a:rPr lang="en-US" sz="2200" b="0" i="0" u="none" strike="noStrike" dirty="0" err="1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Limpo</a:t>
                      </a:r>
                      <a:endParaRPr lang="en-US" sz="2200" b="0" i="0" u="none" strike="noStrike" dirty="0">
                        <a:solidFill>
                          <a:schemeClr val="accent1">
                            <a:lumMod val="25000"/>
                          </a:schemeClr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335.714,94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46,7%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398282">
                <a:tc>
                  <a:txBody>
                    <a:bodyPr/>
                    <a:lstStyle/>
                    <a:p>
                      <a:pPr algn="l" fontAlgn="b"/>
                      <a:r>
                        <a:rPr lang="pt-BR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Vegetação Secundária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150.815,31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21,0%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8282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Pasto Sujo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62.823,75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8,7%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398282">
                <a:tc>
                  <a:txBody>
                    <a:bodyPr/>
                    <a:lstStyle/>
                    <a:p>
                      <a:pPr algn="l" fontAlgn="b"/>
                      <a:r>
                        <a:rPr lang="pt-BR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Regeneração com Pasto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48.027,37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6,7%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8282">
                <a:tc>
                  <a:txBody>
                    <a:bodyPr/>
                    <a:lstStyle/>
                    <a:p>
                      <a:pPr algn="l" fontAlgn="b"/>
                      <a:r>
                        <a:rPr lang="pt-BR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Área Não Observada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45.406,27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6,3%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398282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 err="1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Agricultura</a:t>
                      </a:r>
                      <a:r>
                        <a:rPr lang="en-US" sz="2200" b="0" i="0" u="none" strike="noStrike" dirty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200" b="0" i="0" u="none" strike="noStrike" dirty="0" err="1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Anual</a:t>
                      </a:r>
                      <a:endParaRPr lang="en-US" sz="2200" b="0" i="0" u="none" strike="noStrike" dirty="0">
                        <a:solidFill>
                          <a:schemeClr val="accent1">
                            <a:lumMod val="25000"/>
                          </a:schemeClr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B2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 dirty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34.927,24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B2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 dirty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4,9%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B280"/>
                    </a:solidFill>
                  </a:tcPr>
                </a:tc>
              </a:tr>
              <a:tr h="398282">
                <a:tc>
                  <a:txBody>
                    <a:bodyPr/>
                    <a:lstStyle/>
                    <a:p>
                      <a:pPr algn="l" fontAlgn="b"/>
                      <a:r>
                        <a:rPr lang="pt-BR" sz="2200" b="0" i="0" u="none" strike="noStrike" dirty="0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Mosaico de Ocupações</a:t>
                      </a:r>
                      <a:endParaRPr lang="pt-BR" sz="2200" b="0" i="0" u="none" strike="noStrike" dirty="0">
                        <a:solidFill>
                          <a:schemeClr val="accent1">
                            <a:lumMod val="25000"/>
                          </a:schemeClr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24.416,57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3,4%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398282">
                <a:tc>
                  <a:txBody>
                    <a:bodyPr/>
                    <a:lstStyle/>
                    <a:p>
                      <a:pPr algn="l" fontAlgn="b"/>
                      <a:r>
                        <a:rPr lang="ro-RO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Área Urbana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3.818,14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0,5%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8282">
                <a:tc>
                  <a:txBody>
                    <a:bodyPr/>
                    <a:lstStyle/>
                    <a:p>
                      <a:pPr algn="l" fontAlgn="b"/>
                      <a:r>
                        <a:rPr lang="pt-BR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Mineração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730,68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0,1%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398282">
                <a:tc>
                  <a:txBody>
                    <a:bodyPr/>
                    <a:lstStyle/>
                    <a:p>
                      <a:pPr algn="l" fontAlgn="b"/>
                      <a:r>
                        <a:rPr lang="pt-BR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Pasto com Solo Exposto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594,19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0,1%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8282">
                <a:tc>
                  <a:txBody>
                    <a:bodyPr/>
                    <a:lstStyle/>
                    <a:p>
                      <a:pPr algn="l" fontAlgn="b"/>
                      <a:r>
                        <a:rPr lang="pt-BR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Outros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477,88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0,1%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398282">
                <a:tc>
                  <a:txBody>
                    <a:bodyPr/>
                    <a:lstStyle/>
                    <a:p>
                      <a:pPr algn="l" fontAlgn="b"/>
                      <a:r>
                        <a:rPr lang="fi-FI" sz="2200" b="0" i="0" u="none" strike="noStrike" dirty="0" err="1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Desflorestamentos</a:t>
                      </a:r>
                      <a:r>
                        <a:rPr lang="fi-FI" sz="2200" b="0" i="0" u="none" strike="noStrike" dirty="0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fi-FI" sz="2200" b="0" i="0" u="none" strike="noStrike" dirty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2008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 dirty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11.458,64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 dirty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1,6%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282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TOTAL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719.210,99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 dirty="0">
                        <a:solidFill>
                          <a:schemeClr val="accent1">
                            <a:lumMod val="25000"/>
                          </a:schemeClr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7307" y="14111"/>
            <a:ext cx="879199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800000"/>
                </a:solidFill>
                <a:latin typeface="Calibri"/>
                <a:cs typeface="Calibri"/>
              </a:rPr>
              <a:t>Agricultura</a:t>
            </a:r>
            <a:r>
              <a:rPr lang="en-US" sz="3200" b="1" dirty="0" smtClean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lang="en-US" sz="3200" b="1" dirty="0" err="1" smtClean="0">
                <a:solidFill>
                  <a:srgbClr val="800000"/>
                </a:solidFill>
                <a:latin typeface="Calibri"/>
                <a:cs typeface="Calibri"/>
              </a:rPr>
              <a:t>anual</a:t>
            </a:r>
            <a:r>
              <a:rPr lang="en-US" sz="3200" b="1" dirty="0" smtClean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lang="en-US" sz="3200" b="1" dirty="0" err="1" smtClean="0">
                <a:solidFill>
                  <a:srgbClr val="800000"/>
                </a:solidFill>
                <a:latin typeface="Calibri"/>
                <a:cs typeface="Calibri"/>
              </a:rPr>
              <a:t>ocupa</a:t>
            </a:r>
            <a:r>
              <a:rPr lang="en-US" sz="3200" b="1" dirty="0" smtClean="0">
                <a:solidFill>
                  <a:srgbClr val="800000"/>
                </a:solidFill>
                <a:latin typeface="Calibri"/>
                <a:cs typeface="Calibri"/>
              </a:rPr>
              <a:t> 5% da </a:t>
            </a:r>
            <a:r>
              <a:rPr lang="en-US" sz="3200" b="1" dirty="0" err="1" smtClean="0">
                <a:solidFill>
                  <a:srgbClr val="800000"/>
                </a:solidFill>
                <a:latin typeface="Calibri"/>
                <a:cs typeface="Calibri"/>
              </a:rPr>
              <a:t>área</a:t>
            </a:r>
            <a:r>
              <a:rPr lang="en-US" sz="3200" b="1" dirty="0" smtClean="0">
                <a:solidFill>
                  <a:srgbClr val="800000"/>
                </a:solidFill>
                <a:latin typeface="Calibri"/>
                <a:cs typeface="Calibri"/>
              </a:rPr>
              <a:t> – 3.400.000 ha </a:t>
            </a:r>
            <a:endParaRPr lang="en-US" sz="3200" b="1" dirty="0">
              <a:solidFill>
                <a:srgbClr val="8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416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4526735"/>
              </p:ext>
            </p:extLst>
          </p:nvPr>
        </p:nvGraphicFramePr>
        <p:xfrm>
          <a:off x="152400" y="609600"/>
          <a:ext cx="8686800" cy="5943595"/>
        </p:xfrm>
        <a:graphic>
          <a:graphicData uri="http://schemas.openxmlformats.org/drawingml/2006/table">
            <a:tbl>
              <a:tblPr/>
              <a:tblGrid>
                <a:gridCol w="4374648"/>
                <a:gridCol w="2468551"/>
                <a:gridCol w="1843601"/>
              </a:tblGrid>
              <a:tr h="7659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Classe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TOTAL (km</a:t>
                      </a:r>
                      <a:r>
                        <a:rPr lang="en-US" sz="2200" b="0" i="0" u="none" strike="noStrike" baseline="30000" dirty="0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</a:t>
                      </a:r>
                      <a:r>
                        <a:rPr lang="en-US" sz="2200" b="0" i="0" u="none" strike="noStrike" dirty="0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)</a:t>
                      </a:r>
                      <a:endParaRPr lang="en-US" sz="2200" b="0" i="0" u="none" strike="noStrike" dirty="0">
                        <a:solidFill>
                          <a:schemeClr val="accent1">
                            <a:lumMod val="25000"/>
                          </a:schemeClr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2200" b="0" i="0" u="none" strike="noStrike" dirty="0" err="1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Proporção</a:t>
                      </a:r>
                      <a:endParaRPr lang="es-ES_tradnl" sz="2200" b="0" i="0" u="none" strike="noStrike" dirty="0">
                        <a:solidFill>
                          <a:schemeClr val="accent1">
                            <a:lumMod val="25000"/>
                          </a:schemeClr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</a:tr>
              <a:tr h="398282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Pasto </a:t>
                      </a:r>
                      <a:r>
                        <a:rPr lang="en-US" sz="2200" b="0" i="0" u="none" strike="noStrike" dirty="0" err="1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Limpo</a:t>
                      </a:r>
                      <a:endParaRPr lang="en-US" sz="2200" b="0" i="0" u="none" strike="noStrike" dirty="0">
                        <a:solidFill>
                          <a:schemeClr val="accent1">
                            <a:lumMod val="25000"/>
                          </a:schemeClr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335.714,94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46,7%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398282">
                <a:tc>
                  <a:txBody>
                    <a:bodyPr/>
                    <a:lstStyle/>
                    <a:p>
                      <a:pPr algn="l" fontAlgn="b"/>
                      <a:r>
                        <a:rPr lang="pt-BR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Vegetação Secundária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150.815,31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21,0%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8282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Pasto Sujo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62.823,75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8,7%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398282">
                <a:tc>
                  <a:txBody>
                    <a:bodyPr/>
                    <a:lstStyle/>
                    <a:p>
                      <a:pPr algn="l" fontAlgn="b"/>
                      <a:r>
                        <a:rPr lang="pt-BR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Regeneração com Pasto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48.027,37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6,7%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8282">
                <a:tc>
                  <a:txBody>
                    <a:bodyPr/>
                    <a:lstStyle/>
                    <a:p>
                      <a:pPr algn="l" fontAlgn="b"/>
                      <a:r>
                        <a:rPr lang="pt-BR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Área Não Observada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45.406,27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6,3%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398282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 err="1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Agricultura</a:t>
                      </a:r>
                      <a:r>
                        <a:rPr lang="en-US" sz="2200" b="0" i="0" u="none" strike="noStrike" dirty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200" b="0" i="0" u="none" strike="noStrike" dirty="0" err="1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Anual</a:t>
                      </a:r>
                      <a:endParaRPr lang="en-US" sz="2200" b="0" i="0" u="none" strike="noStrike" dirty="0">
                        <a:solidFill>
                          <a:schemeClr val="accent1">
                            <a:lumMod val="25000"/>
                          </a:schemeClr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 dirty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34.927,24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 dirty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4,9%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98282">
                <a:tc>
                  <a:txBody>
                    <a:bodyPr/>
                    <a:lstStyle/>
                    <a:p>
                      <a:pPr algn="l" fontAlgn="b"/>
                      <a:r>
                        <a:rPr lang="pt-BR" sz="2200" b="0" i="0" u="none" strike="noStrike" dirty="0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Mosaico de Ocupações</a:t>
                      </a:r>
                      <a:endParaRPr lang="pt-BR" sz="2200" b="0" i="0" u="none" strike="noStrike" dirty="0">
                        <a:solidFill>
                          <a:schemeClr val="accent1">
                            <a:lumMod val="25000"/>
                          </a:schemeClr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24.416,57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3,4%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398282">
                <a:tc>
                  <a:txBody>
                    <a:bodyPr/>
                    <a:lstStyle/>
                    <a:p>
                      <a:pPr algn="l" fontAlgn="b"/>
                      <a:r>
                        <a:rPr lang="ro-RO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Área Urbana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3.818,14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0,5%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8282">
                <a:tc>
                  <a:txBody>
                    <a:bodyPr/>
                    <a:lstStyle/>
                    <a:p>
                      <a:pPr algn="l" fontAlgn="b"/>
                      <a:r>
                        <a:rPr lang="pt-BR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Mineração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730,68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0,1%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398282">
                <a:tc>
                  <a:txBody>
                    <a:bodyPr/>
                    <a:lstStyle/>
                    <a:p>
                      <a:pPr algn="l" fontAlgn="b"/>
                      <a:r>
                        <a:rPr lang="pt-BR" sz="2200" b="0" i="0" u="none" strike="noStrike" dirty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Pasto com Solo Exposto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B2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 dirty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594,19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B2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 dirty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0,1%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B280"/>
                    </a:solidFill>
                  </a:tcPr>
                </a:tc>
              </a:tr>
              <a:tr h="398282">
                <a:tc>
                  <a:txBody>
                    <a:bodyPr/>
                    <a:lstStyle/>
                    <a:p>
                      <a:pPr algn="l" fontAlgn="b"/>
                      <a:r>
                        <a:rPr lang="pt-BR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Outros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477,88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0,1%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398282">
                <a:tc>
                  <a:txBody>
                    <a:bodyPr/>
                    <a:lstStyle/>
                    <a:p>
                      <a:pPr algn="l" fontAlgn="b"/>
                      <a:r>
                        <a:rPr lang="fi-FI" sz="2200" b="0" i="0" u="none" strike="noStrike" dirty="0" err="1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Desflorestamentos</a:t>
                      </a:r>
                      <a:r>
                        <a:rPr lang="fi-FI" sz="2200" b="0" i="0" u="none" strike="noStrike" dirty="0" smtClean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fi-FI" sz="2200" b="0" i="0" u="none" strike="noStrike" dirty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2008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 dirty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11.458,64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 dirty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1,6%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282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TOTAL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 719.210,99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 dirty="0">
                        <a:solidFill>
                          <a:schemeClr val="accent1">
                            <a:lumMod val="25000"/>
                          </a:schemeClr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28288" y="14111"/>
            <a:ext cx="775003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800000"/>
                </a:solidFill>
                <a:latin typeface="Calibri"/>
                <a:cs typeface="Calibri"/>
              </a:rPr>
              <a:t>Áreas</a:t>
            </a:r>
            <a:r>
              <a:rPr lang="en-US" sz="3200" b="1" dirty="0" smtClean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lang="en-US" sz="3200" b="1" dirty="0" err="1" smtClean="0">
                <a:solidFill>
                  <a:srgbClr val="800000"/>
                </a:solidFill>
                <a:latin typeface="Calibri"/>
                <a:cs typeface="Calibri"/>
              </a:rPr>
              <a:t>degradadas</a:t>
            </a:r>
            <a:r>
              <a:rPr lang="en-US" sz="3200" b="1" dirty="0" smtClean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lang="en-US" sz="3200" b="1" dirty="0" err="1" smtClean="0">
                <a:solidFill>
                  <a:srgbClr val="800000"/>
                </a:solidFill>
                <a:latin typeface="Calibri"/>
                <a:cs typeface="Calibri"/>
              </a:rPr>
              <a:t>são</a:t>
            </a:r>
            <a:r>
              <a:rPr lang="en-US" sz="3200" b="1" dirty="0" smtClean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lang="en-US" sz="3200" b="1" dirty="0" err="1" smtClean="0">
                <a:solidFill>
                  <a:srgbClr val="800000"/>
                </a:solidFill>
                <a:latin typeface="Calibri"/>
                <a:cs typeface="Calibri"/>
              </a:rPr>
              <a:t>irrisórias</a:t>
            </a:r>
            <a:r>
              <a:rPr lang="en-US" sz="3200" b="1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lang="en-US" sz="3200" b="1" dirty="0" smtClean="0">
                <a:solidFill>
                  <a:srgbClr val="800000"/>
                </a:solidFill>
                <a:latin typeface="Calibri"/>
                <a:cs typeface="Calibri"/>
              </a:rPr>
              <a:t>– 59.000 ha </a:t>
            </a:r>
            <a:endParaRPr lang="en-US" sz="3200" b="1" dirty="0">
              <a:solidFill>
                <a:srgbClr val="8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8817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dirty="0" err="1" smtClean="0">
                <a:latin typeface="ZapfHumnst BT" charset="0"/>
              </a:rPr>
              <a:t>Frequência</a:t>
            </a:r>
            <a:r>
              <a:rPr lang="en-US" dirty="0" smtClean="0">
                <a:latin typeface="ZapfHumnst BT" charset="0"/>
              </a:rPr>
              <a:t> </a:t>
            </a:r>
            <a:r>
              <a:rPr lang="en-US" dirty="0" err="1" smtClean="0">
                <a:latin typeface="ZapfHumnst BT" charset="0"/>
              </a:rPr>
              <a:t>por</a:t>
            </a:r>
            <a:r>
              <a:rPr lang="en-US" dirty="0" smtClean="0">
                <a:latin typeface="ZapfHumnst BT" charset="0"/>
              </a:rPr>
              <a:t> Estado</a:t>
            </a:r>
            <a:endParaRPr lang="en-US" dirty="0">
              <a:latin typeface="ZapfHumnst BT" charset="0"/>
            </a:endParaRPr>
          </a:p>
        </p:txBody>
      </p:sp>
      <p:pic>
        <p:nvPicPr>
          <p:cNvPr id="15" name="Picture 14" descr="figura_amaz_legal_nf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0"/>
            <a:ext cx="8229600" cy="6359236"/>
          </a:xfrm>
          <a:prstGeom prst="rect">
            <a:avLst/>
          </a:prstGeom>
        </p:spPr>
      </p:pic>
      <p:graphicFrame>
        <p:nvGraphicFramePr>
          <p:cNvPr id="16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8243763"/>
              </p:ext>
            </p:extLst>
          </p:nvPr>
        </p:nvGraphicFramePr>
        <p:xfrm>
          <a:off x="228600" y="3657600"/>
          <a:ext cx="1816894" cy="1421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9972397"/>
              </p:ext>
            </p:extLst>
          </p:nvPr>
        </p:nvGraphicFramePr>
        <p:xfrm>
          <a:off x="6400800" y="0"/>
          <a:ext cx="1752600" cy="152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616960"/>
              </p:ext>
            </p:extLst>
          </p:nvPr>
        </p:nvGraphicFramePr>
        <p:xfrm>
          <a:off x="1219200" y="1676400"/>
          <a:ext cx="1981200" cy="144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2119819"/>
              </p:ext>
            </p:extLst>
          </p:nvPr>
        </p:nvGraphicFramePr>
        <p:xfrm>
          <a:off x="7162800" y="2514600"/>
          <a:ext cx="2133600" cy="152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0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8082836"/>
              </p:ext>
            </p:extLst>
          </p:nvPr>
        </p:nvGraphicFramePr>
        <p:xfrm>
          <a:off x="4724400" y="4343400"/>
          <a:ext cx="1524000" cy="1574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1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9998646"/>
              </p:ext>
            </p:extLst>
          </p:nvPr>
        </p:nvGraphicFramePr>
        <p:xfrm>
          <a:off x="5105400" y="2057400"/>
          <a:ext cx="1752600" cy="1574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5492945"/>
              </p:ext>
            </p:extLst>
          </p:nvPr>
        </p:nvGraphicFramePr>
        <p:xfrm>
          <a:off x="2286000" y="4267200"/>
          <a:ext cx="1905000" cy="15025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3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3358404"/>
              </p:ext>
            </p:extLst>
          </p:nvPr>
        </p:nvGraphicFramePr>
        <p:xfrm>
          <a:off x="2286000" y="0"/>
          <a:ext cx="1905000" cy="1421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4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75622"/>
              </p:ext>
            </p:extLst>
          </p:nvPr>
        </p:nvGraphicFramePr>
        <p:xfrm>
          <a:off x="6553200" y="4038600"/>
          <a:ext cx="1905001" cy="16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2400" y="5702300"/>
            <a:ext cx="78486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08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  <p:bldGraphic spid="17" grpId="0">
        <p:bldAsOne/>
      </p:bldGraphic>
      <p:bldGraphic spid="18" grpId="0">
        <p:bldAsOne/>
      </p:bldGraphic>
      <p:bldGraphic spid="19" grpId="0">
        <p:bldAsOne/>
      </p:bldGraphic>
      <p:bldGraphic spid="20" grpId="0">
        <p:bldAsOne/>
      </p:bldGraphic>
      <p:bldGraphic spid="21" grpId="0">
        <p:bldAsOne/>
      </p:bldGraphic>
      <p:bldGraphic spid="22" grpId="0">
        <p:bldAsOne/>
      </p:bldGraphic>
      <p:bldGraphic spid="23" grpId="0">
        <p:bldAsOne/>
      </p:bldGraphic>
      <p:bldGraphic spid="24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 descr="Logo_brasi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768"/>
          <a:stretch>
            <a:fillRect/>
          </a:stretch>
        </p:blipFill>
        <p:spPr bwMode="auto">
          <a:xfrm>
            <a:off x="2362200" y="457200"/>
            <a:ext cx="453874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1905000"/>
            <a:ext cx="26193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 smtClean="0">
                <a:latin typeface="Verdana"/>
                <a:cs typeface="Verdana"/>
              </a:rPr>
              <a:t>Ministério</a:t>
            </a:r>
            <a:r>
              <a:rPr lang="en-US" sz="1600" dirty="0" smtClean="0">
                <a:latin typeface="Verdana"/>
                <a:cs typeface="Verdana"/>
              </a:rPr>
              <a:t> da</a:t>
            </a:r>
          </a:p>
          <a:p>
            <a:pPr algn="ctr"/>
            <a:r>
              <a:rPr lang="en-US" sz="1600" b="1" dirty="0" err="1" smtClean="0">
                <a:latin typeface="Verdana"/>
                <a:cs typeface="Verdana"/>
              </a:rPr>
              <a:t>Agricultura</a:t>
            </a:r>
            <a:r>
              <a:rPr lang="en-US" sz="1600" b="1" dirty="0" smtClean="0">
                <a:latin typeface="Verdana"/>
                <a:cs typeface="Verdana"/>
              </a:rPr>
              <a:t>, </a:t>
            </a:r>
            <a:r>
              <a:rPr lang="en-US" sz="1600" b="1" dirty="0" err="1" smtClean="0">
                <a:latin typeface="Verdana"/>
                <a:cs typeface="Verdana"/>
              </a:rPr>
              <a:t>Pecuária</a:t>
            </a:r>
            <a:endParaRPr lang="en-US" sz="1600" b="1" dirty="0" smtClean="0">
              <a:latin typeface="Verdana"/>
              <a:cs typeface="Verdana"/>
            </a:endParaRPr>
          </a:p>
          <a:p>
            <a:pPr algn="ctr"/>
            <a:r>
              <a:rPr lang="en-US" sz="1600" b="1" dirty="0">
                <a:latin typeface="Verdana"/>
                <a:cs typeface="Verdana"/>
              </a:rPr>
              <a:t>e</a:t>
            </a:r>
            <a:r>
              <a:rPr lang="en-US" sz="1600" b="1" dirty="0" smtClean="0">
                <a:latin typeface="Verdana"/>
                <a:cs typeface="Verdana"/>
              </a:rPr>
              <a:t> </a:t>
            </a:r>
            <a:r>
              <a:rPr lang="en-US" sz="1600" b="1" dirty="0" err="1" smtClean="0">
                <a:latin typeface="Verdana"/>
                <a:cs typeface="Verdana"/>
              </a:rPr>
              <a:t>Abastecimento</a:t>
            </a:r>
            <a:endParaRPr lang="en-US" sz="1600" b="1" dirty="0">
              <a:latin typeface="Verdana"/>
              <a:cs typeface="Verdan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96585" y="1905000"/>
            <a:ext cx="23994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 smtClean="0">
                <a:latin typeface="Verdana"/>
                <a:cs typeface="Verdana"/>
              </a:rPr>
              <a:t>Ministério</a:t>
            </a:r>
            <a:r>
              <a:rPr lang="en-US" sz="1600" dirty="0" smtClean="0">
                <a:latin typeface="Verdana"/>
                <a:cs typeface="Verdana"/>
              </a:rPr>
              <a:t> da</a:t>
            </a:r>
          </a:p>
          <a:p>
            <a:pPr algn="ctr"/>
            <a:r>
              <a:rPr lang="x-none" sz="1600" b="1" dirty="0" smtClean="0">
                <a:latin typeface="Verdana"/>
                <a:cs typeface="Verdana"/>
              </a:rPr>
              <a:t>Ciência, Tecnologia </a:t>
            </a:r>
          </a:p>
          <a:p>
            <a:pPr algn="ctr"/>
            <a:r>
              <a:rPr lang="x-none" sz="1600" b="1" dirty="0" smtClean="0">
                <a:latin typeface="Verdana"/>
                <a:cs typeface="Verdana"/>
              </a:rPr>
              <a:t>e Inovação</a:t>
            </a:r>
            <a:endParaRPr lang="en-US" sz="1600" b="1" dirty="0">
              <a:latin typeface="Verdana"/>
              <a:cs typeface="Verdan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72200" y="2006024"/>
            <a:ext cx="189867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 smtClean="0">
                <a:latin typeface="Verdana"/>
                <a:cs typeface="Verdana"/>
              </a:rPr>
              <a:t>Ministério</a:t>
            </a:r>
            <a:r>
              <a:rPr lang="en-US" sz="1600" dirty="0" smtClean="0">
                <a:latin typeface="Verdana"/>
                <a:cs typeface="Verdana"/>
              </a:rPr>
              <a:t> do</a:t>
            </a:r>
          </a:p>
          <a:p>
            <a:pPr algn="ctr"/>
            <a:r>
              <a:rPr lang="x-none" sz="1600" b="1" dirty="0" smtClean="0">
                <a:latin typeface="Verdana"/>
                <a:cs typeface="Verdana"/>
              </a:rPr>
              <a:t>Meio Ambiente</a:t>
            </a:r>
            <a:endParaRPr lang="en-US" sz="1600" b="1" dirty="0">
              <a:latin typeface="Verdana"/>
              <a:cs typeface="Verdan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91000" y="3185160"/>
            <a:ext cx="14269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>
                <a:latin typeface="ZapfHumnst BT" charset="0"/>
              </a:rPr>
              <a:t>SUPORTE</a:t>
            </a:r>
            <a:endParaRPr lang="en-US" b="1" u="sng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8600" y="3718560"/>
            <a:ext cx="685800" cy="8915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19400" y="3718560"/>
            <a:ext cx="914400" cy="10058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81600" y="3886200"/>
            <a:ext cx="2076450" cy="55372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073204" y="4901923"/>
            <a:ext cx="16417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>
                <a:latin typeface="ZapfHumnst BT" charset="0"/>
              </a:rPr>
              <a:t>EXECUÇÃO</a:t>
            </a:r>
            <a:endParaRPr lang="en-US" b="1" u="sng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5638800"/>
            <a:ext cx="2260600" cy="738155"/>
          </a:xfrm>
          <a:prstGeom prst="rect">
            <a:avLst/>
          </a:prstGeom>
        </p:spPr>
      </p:pic>
      <p:pic>
        <p:nvPicPr>
          <p:cNvPr id="19" name="Picture 18" descr="inpe_logo1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0" y="5494187"/>
            <a:ext cx="1219200" cy="105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52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 preferRelativeResize="0"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8983" y="1524000"/>
            <a:ext cx="5416550" cy="359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12"/>
          <p:cNvPicPr preferRelativeResize="0"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3562622"/>
            <a:ext cx="4114800" cy="308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" name="Picture 8"/>
          <p:cNvPicPr preferRelativeResize="0"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4114800" cy="2967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609600" y="381000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Calibri"/>
                <a:cs typeface="Calibri"/>
              </a:rPr>
              <a:t>Agricultura</a:t>
            </a:r>
            <a:r>
              <a:rPr lang="en-US" sz="2400" b="1" dirty="0" smtClean="0">
                <a:latin typeface="Calibri"/>
                <a:cs typeface="Calibri"/>
              </a:rPr>
              <a:t> </a:t>
            </a:r>
            <a:r>
              <a:rPr lang="en-US" sz="2400" b="1" dirty="0" err="1" smtClean="0">
                <a:latin typeface="Calibri"/>
                <a:cs typeface="Calibri"/>
              </a:rPr>
              <a:t>anual</a:t>
            </a:r>
            <a:endParaRPr lang="en-US" sz="2400" b="1" dirty="0" smtClean="0">
              <a:latin typeface="Calibri"/>
              <a:cs typeface="Calibri"/>
            </a:endParaRPr>
          </a:p>
          <a:p>
            <a:pPr algn="ctr"/>
            <a:r>
              <a:rPr lang="en-US" sz="2400" b="1" dirty="0" err="1" smtClean="0">
                <a:latin typeface="Calibri"/>
                <a:cs typeface="Calibri"/>
              </a:rPr>
              <a:t>Embrapa</a:t>
            </a:r>
            <a:r>
              <a:rPr lang="en-US" sz="2400" b="1" dirty="0" smtClean="0">
                <a:latin typeface="Calibri"/>
                <a:cs typeface="Calibri"/>
              </a:rPr>
              <a:t> Inform </a:t>
            </a:r>
            <a:r>
              <a:rPr lang="en-US" sz="2400" b="1" dirty="0" err="1" smtClean="0">
                <a:latin typeface="Calibri"/>
                <a:cs typeface="Calibri"/>
              </a:rPr>
              <a:t>Agropecuária</a:t>
            </a:r>
            <a:endParaRPr lang="pt-BR" sz="2400" b="1" dirty="0">
              <a:latin typeface="Calibri"/>
              <a:cs typeface="Calibri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4800600" y="5334000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Calibri"/>
                <a:cs typeface="Calibri"/>
              </a:rPr>
              <a:t>Vegetação</a:t>
            </a:r>
            <a:r>
              <a:rPr lang="en-US" sz="2400" b="1" dirty="0" smtClean="0">
                <a:latin typeface="Calibri"/>
                <a:cs typeface="Calibri"/>
              </a:rPr>
              <a:t> </a:t>
            </a:r>
            <a:r>
              <a:rPr lang="en-US" sz="2400" b="1" dirty="0" err="1" smtClean="0">
                <a:latin typeface="Calibri"/>
                <a:cs typeface="Calibri"/>
              </a:rPr>
              <a:t>secundária</a:t>
            </a:r>
            <a:endParaRPr lang="en-US" sz="2400" b="1" dirty="0" smtClean="0">
              <a:latin typeface="Calibri"/>
              <a:cs typeface="Calibri"/>
            </a:endParaRPr>
          </a:p>
          <a:p>
            <a:pPr algn="ctr"/>
            <a:r>
              <a:rPr lang="en-US" sz="2400" b="1" dirty="0" smtClean="0">
                <a:latin typeface="Calibri"/>
                <a:cs typeface="Calibri"/>
              </a:rPr>
              <a:t>INPE</a:t>
            </a:r>
            <a:r>
              <a:rPr lang="en-US" sz="2400" b="1" dirty="0">
                <a:latin typeface="Calibri"/>
                <a:cs typeface="Calibri"/>
              </a:rPr>
              <a:t> </a:t>
            </a:r>
            <a:r>
              <a:rPr lang="en-US" sz="2400" b="1" dirty="0" err="1" smtClean="0">
                <a:latin typeface="Calibri"/>
                <a:cs typeface="Calibri"/>
              </a:rPr>
              <a:t>Amazônia</a:t>
            </a:r>
            <a:endParaRPr lang="pt-BR" sz="2400" b="1" dirty="0">
              <a:latin typeface="Calibri"/>
              <a:cs typeface="Calibri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4876800" y="609600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Calibri"/>
                <a:cs typeface="Calibri"/>
              </a:rPr>
              <a:t>Pastagens</a:t>
            </a:r>
            <a:endParaRPr lang="en-US" sz="2400" b="1" dirty="0" smtClean="0">
              <a:latin typeface="Calibri"/>
              <a:cs typeface="Calibri"/>
            </a:endParaRPr>
          </a:p>
          <a:p>
            <a:pPr algn="ctr"/>
            <a:r>
              <a:rPr lang="en-US" sz="2400" b="1" dirty="0" err="1" smtClean="0">
                <a:latin typeface="Calibri"/>
                <a:cs typeface="Calibri"/>
              </a:rPr>
              <a:t>Embrapa</a:t>
            </a:r>
            <a:r>
              <a:rPr lang="en-US" sz="2400" b="1" dirty="0" smtClean="0">
                <a:latin typeface="Calibri"/>
                <a:cs typeface="Calibri"/>
              </a:rPr>
              <a:t> </a:t>
            </a:r>
            <a:r>
              <a:rPr lang="en-US" sz="2400" b="1" dirty="0" err="1" smtClean="0">
                <a:latin typeface="Calibri"/>
                <a:cs typeface="Calibri"/>
              </a:rPr>
              <a:t>Amazônia</a:t>
            </a:r>
            <a:r>
              <a:rPr lang="en-US" sz="2400" b="1" dirty="0" smtClean="0">
                <a:latin typeface="Calibri"/>
                <a:cs typeface="Calibri"/>
              </a:rPr>
              <a:t> Oriental</a:t>
            </a:r>
            <a:endParaRPr lang="pt-BR" sz="2400" b="1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7789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152400"/>
            <a:ext cx="6781800" cy="762000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chemeClr val="bg2">
                    <a:lumMod val="50000"/>
                  </a:schemeClr>
                </a:solidFill>
                <a:latin typeface="Lucida Bright"/>
                <a:cs typeface="Lucida Bright"/>
              </a:rPr>
              <a:t>Agricultura</a:t>
            </a:r>
            <a:r>
              <a:rPr lang="en-US" sz="4400" dirty="0" smtClean="0">
                <a:solidFill>
                  <a:schemeClr val="bg2">
                    <a:lumMod val="50000"/>
                  </a:schemeClr>
                </a:solidFill>
                <a:latin typeface="Lucida Bright"/>
                <a:cs typeface="Lucida Bright"/>
              </a:rPr>
              <a:t> </a:t>
            </a:r>
            <a:r>
              <a:rPr lang="en-US" sz="4400" dirty="0" err="1" smtClean="0">
                <a:solidFill>
                  <a:schemeClr val="bg2">
                    <a:lumMod val="50000"/>
                  </a:schemeClr>
                </a:solidFill>
                <a:latin typeface="Lucida Bright"/>
                <a:cs typeface="Lucida Bright"/>
              </a:rPr>
              <a:t>anual</a:t>
            </a:r>
            <a:endParaRPr lang="en-US" sz="4400" dirty="0">
              <a:solidFill>
                <a:schemeClr val="bg2">
                  <a:lumMod val="50000"/>
                </a:schemeClr>
              </a:solidFill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72324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992" y="0"/>
            <a:ext cx="941366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152400"/>
            <a:ext cx="6781800" cy="762000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chemeClr val="bg2">
                    <a:lumMod val="50000"/>
                  </a:schemeClr>
                </a:solidFill>
                <a:latin typeface="Lucida Bright"/>
                <a:cs typeface="Lucida Bright"/>
              </a:rPr>
              <a:t>Mosaico</a:t>
            </a:r>
            <a:r>
              <a:rPr lang="en-US" sz="4400" dirty="0" smtClean="0">
                <a:solidFill>
                  <a:schemeClr val="bg2">
                    <a:lumMod val="50000"/>
                  </a:schemeClr>
                </a:solidFill>
                <a:latin typeface="Lucida Bright"/>
                <a:cs typeface="Lucida Bright"/>
              </a:rPr>
              <a:t> de </a:t>
            </a:r>
            <a:r>
              <a:rPr lang="en-US" sz="4400" dirty="0" err="1" smtClean="0">
                <a:solidFill>
                  <a:schemeClr val="bg2">
                    <a:lumMod val="50000"/>
                  </a:schemeClr>
                </a:solidFill>
                <a:latin typeface="Lucida Bright"/>
                <a:cs typeface="Lucida Bright"/>
              </a:rPr>
              <a:t>ocupações</a:t>
            </a:r>
            <a:endParaRPr lang="en-US" sz="4400" dirty="0">
              <a:solidFill>
                <a:schemeClr val="bg2">
                  <a:lumMod val="50000"/>
                </a:schemeClr>
              </a:solidFill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3621547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44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" y="152400"/>
            <a:ext cx="6781800" cy="762000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chemeClr val="bg2">
                    <a:lumMod val="50000"/>
                  </a:schemeClr>
                </a:solidFill>
                <a:latin typeface="Lucida Bright"/>
                <a:cs typeface="Lucida Bright"/>
              </a:rPr>
              <a:t>Área</a:t>
            </a:r>
            <a:r>
              <a:rPr lang="en-US" sz="4400" dirty="0" smtClean="0">
                <a:solidFill>
                  <a:schemeClr val="bg2">
                    <a:lumMod val="50000"/>
                  </a:schemeClr>
                </a:solidFill>
                <a:latin typeface="Lucida Bright"/>
                <a:cs typeface="Lucida Bright"/>
              </a:rPr>
              <a:t> </a:t>
            </a:r>
            <a:r>
              <a:rPr lang="en-US" sz="4400" dirty="0" err="1" smtClean="0">
                <a:solidFill>
                  <a:schemeClr val="bg2">
                    <a:lumMod val="50000"/>
                  </a:schemeClr>
                </a:solidFill>
                <a:latin typeface="Lucida Bright"/>
                <a:cs typeface="Lucida Bright"/>
              </a:rPr>
              <a:t>urbana</a:t>
            </a:r>
            <a:endParaRPr lang="en-US" sz="4400" dirty="0">
              <a:solidFill>
                <a:schemeClr val="bg2">
                  <a:lumMod val="50000"/>
                </a:schemeClr>
              </a:solidFill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2754838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" y="152400"/>
            <a:ext cx="6781800" cy="762000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chemeClr val="bg2">
                    <a:lumMod val="50000"/>
                  </a:schemeClr>
                </a:solidFill>
                <a:latin typeface="Lucida Bright"/>
                <a:cs typeface="Lucida Bright"/>
              </a:rPr>
              <a:t>Mineração</a:t>
            </a:r>
            <a:endParaRPr lang="en-US" sz="4400" dirty="0">
              <a:solidFill>
                <a:schemeClr val="bg2">
                  <a:lumMod val="50000"/>
                </a:schemeClr>
              </a:solidFill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4085034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861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" y="152400"/>
            <a:ext cx="6781800" cy="762000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2">
                    <a:lumMod val="50000"/>
                  </a:schemeClr>
                </a:solidFill>
                <a:latin typeface="Lucida Bright"/>
                <a:cs typeface="Lucida Bright"/>
              </a:rPr>
              <a:t>Pasto </a:t>
            </a:r>
            <a:r>
              <a:rPr lang="en-US" sz="4400" dirty="0" err="1" smtClean="0">
                <a:solidFill>
                  <a:schemeClr val="bg2">
                    <a:lumMod val="50000"/>
                  </a:schemeClr>
                </a:solidFill>
                <a:latin typeface="Lucida Bright"/>
                <a:cs typeface="Lucida Bright"/>
              </a:rPr>
              <a:t>limpo</a:t>
            </a:r>
            <a:endParaRPr lang="en-US" sz="4400" dirty="0">
              <a:solidFill>
                <a:schemeClr val="bg2">
                  <a:lumMod val="50000"/>
                </a:schemeClr>
              </a:solidFill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1750105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66800" y="152400"/>
            <a:ext cx="6781800" cy="762000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2">
                    <a:lumMod val="50000"/>
                  </a:schemeClr>
                </a:solidFill>
                <a:latin typeface="Lucida Bright"/>
                <a:cs typeface="Lucida Bright"/>
              </a:rPr>
              <a:t>Pasto </a:t>
            </a:r>
            <a:r>
              <a:rPr lang="en-US" sz="4400" dirty="0" err="1" smtClean="0">
                <a:solidFill>
                  <a:schemeClr val="bg2">
                    <a:lumMod val="50000"/>
                  </a:schemeClr>
                </a:solidFill>
                <a:latin typeface="Lucida Bright"/>
                <a:cs typeface="Lucida Bright"/>
              </a:rPr>
              <a:t>sujo</a:t>
            </a:r>
            <a:endParaRPr lang="en-US" sz="4400" dirty="0">
              <a:solidFill>
                <a:schemeClr val="bg2">
                  <a:lumMod val="50000"/>
                </a:schemeClr>
              </a:solidFill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4054269180"/>
      </p:ext>
    </p:extLst>
  </p:cSld>
  <p:clrMapOvr>
    <a:masterClrMapping/>
  </p:clrMapOvr>
</p:sld>
</file>

<file path=ppt/theme/theme1.xml><?xml version="1.0" encoding="utf-8"?>
<a:theme xmlns:a="http://schemas.openxmlformats.org/drawingml/2006/main" name="2_Pixel">
  <a:themeElements>
    <a:clrScheme name="2_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2_Pixel">
      <a:majorFont>
        <a:latin typeface="ZapfHumnst BT"/>
        <a:ea typeface=""/>
        <a:cs typeface=""/>
      </a:majorFont>
      <a:minorFont>
        <a:latin typeface="Humnst777 BT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3399"/>
        </a:solidFill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rgbClr val="808080">
              <a:alpha val="50000"/>
            </a:srgbClr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Y헤드라인M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3399"/>
        </a:solidFill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rgbClr val="808080">
              <a:alpha val="50000"/>
            </a:srgbClr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Y헤드라인M" pitchFamily="18" charset="-127"/>
          </a:defRPr>
        </a:defPPr>
      </a:lstStyle>
    </a:lnDef>
  </a:objectDefaults>
  <a:extraClrSchemeLst>
    <a:extraClrScheme>
      <a:clrScheme name="2_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5360</TotalTime>
  <Words>484</Words>
  <Application>Microsoft Macintosh PowerPoint</Application>
  <PresentationFormat>On-screen Show (4:3)</PresentationFormat>
  <Paragraphs>207</Paragraphs>
  <Slides>28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2_Pixel</vt:lpstr>
      <vt:lpstr>Mapeamento de Uso e Cobertura da Terra na Floresta Amazônica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Informações Gerais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Frequência por Estado</vt:lpstr>
      <vt:lpstr>PowerPoint Presentation</vt:lpstr>
    </vt:vector>
  </TitlesOfParts>
  <Company>INPE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Instituto Nacional de Pesquisas Espaciais – INPE</dc:title>
  <dc:creator>LFP</dc:creator>
  <cp:lastModifiedBy>Gilberto Camara</cp:lastModifiedBy>
  <cp:revision>504</cp:revision>
  <dcterms:created xsi:type="dcterms:W3CDTF">2005-11-21T01:20:18Z</dcterms:created>
  <dcterms:modified xsi:type="dcterms:W3CDTF">2011-09-02T02:26:35Z</dcterms:modified>
</cp:coreProperties>
</file>