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5038" r:id="rId3"/>
  </p:sldMasterIdLst>
  <p:notesMasterIdLst>
    <p:notesMasterId r:id="rId51"/>
  </p:notesMasterIdLst>
  <p:sldIdLst>
    <p:sldId id="265" r:id="rId4"/>
    <p:sldId id="271" r:id="rId5"/>
    <p:sldId id="295" r:id="rId6"/>
    <p:sldId id="343" r:id="rId7"/>
    <p:sldId id="293" r:id="rId8"/>
    <p:sldId id="341" r:id="rId9"/>
    <p:sldId id="314" r:id="rId10"/>
    <p:sldId id="315" r:id="rId11"/>
    <p:sldId id="317" r:id="rId12"/>
    <p:sldId id="290" r:id="rId13"/>
    <p:sldId id="326" r:id="rId14"/>
    <p:sldId id="280" r:id="rId15"/>
    <p:sldId id="339" r:id="rId16"/>
    <p:sldId id="291" r:id="rId17"/>
    <p:sldId id="318" r:id="rId18"/>
    <p:sldId id="319" r:id="rId19"/>
    <p:sldId id="320" r:id="rId20"/>
    <p:sldId id="321" r:id="rId21"/>
    <p:sldId id="323" r:id="rId22"/>
    <p:sldId id="342" r:id="rId23"/>
    <p:sldId id="296" r:id="rId24"/>
    <p:sldId id="316" r:id="rId25"/>
    <p:sldId id="327" r:id="rId26"/>
    <p:sldId id="328" r:id="rId27"/>
    <p:sldId id="288" r:id="rId28"/>
    <p:sldId id="294" r:id="rId29"/>
    <p:sldId id="278" r:id="rId30"/>
    <p:sldId id="301" r:id="rId31"/>
    <p:sldId id="338" r:id="rId32"/>
    <p:sldId id="305" r:id="rId33"/>
    <p:sldId id="344" r:id="rId34"/>
    <p:sldId id="306" r:id="rId35"/>
    <p:sldId id="330" r:id="rId36"/>
    <p:sldId id="335" r:id="rId37"/>
    <p:sldId id="331" r:id="rId38"/>
    <p:sldId id="332" r:id="rId39"/>
    <p:sldId id="333" r:id="rId40"/>
    <p:sldId id="302" r:id="rId41"/>
    <p:sldId id="307" r:id="rId42"/>
    <p:sldId id="303" r:id="rId43"/>
    <p:sldId id="310" r:id="rId44"/>
    <p:sldId id="308" r:id="rId45"/>
    <p:sldId id="340" r:id="rId46"/>
    <p:sldId id="336" r:id="rId47"/>
    <p:sldId id="346" r:id="rId48"/>
    <p:sldId id="347" r:id="rId49"/>
    <p:sldId id="334" r:id="rId5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AE7D02"/>
    <a:srgbClr val="FCBA14"/>
    <a:srgbClr val="FDD05F"/>
    <a:srgbClr val="FEE4A4"/>
    <a:srgbClr val="99CC00"/>
    <a:srgbClr val="FF99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8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Gilberto\Apresentacoes\Palestras\Academia%20Bras%20Ciencias\producao_cientifica_brasil_1998_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0390207483385"/>
          <c:y val="0.024676533393956"/>
          <c:w val="0.69422710207558"/>
          <c:h val="0.902811905994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% in 1994-1998</c:v>
                </c:pt>
              </c:strCache>
            </c:strRef>
          </c:tx>
          <c:spPr>
            <a:solidFill>
              <a:srgbClr val="FCB7B2"/>
            </a:solidFill>
          </c:spPr>
          <c:invertIfNegative val="0"/>
          <c:cat>
            <c:strRef>
              <c:f>Plan1!$A$5:$A$20</c:f>
              <c:strCache>
                <c:ptCount val="16"/>
                <c:pt idx="0">
                  <c:v>Agricultural Sciences</c:v>
                </c:pt>
                <c:pt idx="1">
                  <c:v>Plant &amp; Animal Science</c:v>
                </c:pt>
                <c:pt idx="2">
                  <c:v>Microbiology</c:v>
                </c:pt>
                <c:pt idx="3">
                  <c:v>Pharmacology &amp; Toxicology</c:v>
                </c:pt>
                <c:pt idx="4">
                  <c:v>Environment/Ecology</c:v>
                </c:pt>
                <c:pt idx="5">
                  <c:v>Physics</c:v>
                </c:pt>
                <c:pt idx="6">
                  <c:v>Biology &amp; Biochemistry</c:v>
                </c:pt>
                <c:pt idx="7">
                  <c:v>Space Science</c:v>
                </c:pt>
                <c:pt idx="8">
                  <c:v>Molecular Biology &amp; Genetics</c:v>
                </c:pt>
                <c:pt idx="9">
                  <c:v>Chemistry</c:v>
                </c:pt>
                <c:pt idx="10">
                  <c:v>Mathematics</c:v>
                </c:pt>
                <c:pt idx="11">
                  <c:v>Materials Science</c:v>
                </c:pt>
                <c:pt idx="12">
                  <c:v>Social Sciences</c:v>
                </c:pt>
                <c:pt idx="13">
                  <c:v>Engineering</c:v>
                </c:pt>
                <c:pt idx="14">
                  <c:v>Computer Science</c:v>
                </c:pt>
                <c:pt idx="15">
                  <c:v>Economics &amp; Business</c:v>
                </c:pt>
              </c:strCache>
            </c:strRef>
          </c:cat>
          <c:val>
            <c:numRef>
              <c:f>Plan1!$B$5:$B$20</c:f>
              <c:numCache>
                <c:formatCode>General</c:formatCode>
                <c:ptCount val="16"/>
                <c:pt idx="0">
                  <c:v>2.19</c:v>
                </c:pt>
                <c:pt idx="1">
                  <c:v>1.65</c:v>
                </c:pt>
                <c:pt idx="2">
                  <c:v>1.51</c:v>
                </c:pt>
                <c:pt idx="3">
                  <c:v>1.06</c:v>
                </c:pt>
                <c:pt idx="4">
                  <c:v>0.97</c:v>
                </c:pt>
                <c:pt idx="5">
                  <c:v>1.58</c:v>
                </c:pt>
                <c:pt idx="6">
                  <c:v>0.92</c:v>
                </c:pt>
                <c:pt idx="7">
                  <c:v>1.72</c:v>
                </c:pt>
                <c:pt idx="8">
                  <c:v>1.04</c:v>
                </c:pt>
                <c:pt idx="9">
                  <c:v>0.870000000000001</c:v>
                </c:pt>
                <c:pt idx="10">
                  <c:v>1.11</c:v>
                </c:pt>
                <c:pt idx="11">
                  <c:v>0.660000000000001</c:v>
                </c:pt>
                <c:pt idx="12">
                  <c:v>0.54</c:v>
                </c:pt>
                <c:pt idx="13">
                  <c:v>0.620000000000001</c:v>
                </c:pt>
                <c:pt idx="14">
                  <c:v>0.59</c:v>
                </c:pt>
                <c:pt idx="15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% in 2004-2008</c:v>
                </c:pt>
              </c:strCache>
            </c:strRef>
          </c:tx>
          <c:spPr>
            <a:solidFill>
              <a:srgbClr val="860000"/>
            </a:solidFill>
          </c:spPr>
          <c:invertIfNegative val="0"/>
          <c:cat>
            <c:strRef>
              <c:f>Plan1!$A$5:$A$20</c:f>
              <c:strCache>
                <c:ptCount val="16"/>
                <c:pt idx="0">
                  <c:v>Agricultural Sciences</c:v>
                </c:pt>
                <c:pt idx="1">
                  <c:v>Plant &amp; Animal Science</c:v>
                </c:pt>
                <c:pt idx="2">
                  <c:v>Microbiology</c:v>
                </c:pt>
                <c:pt idx="3">
                  <c:v>Pharmacology &amp; Toxicology</c:v>
                </c:pt>
                <c:pt idx="4">
                  <c:v>Environment/Ecology</c:v>
                </c:pt>
                <c:pt idx="5">
                  <c:v>Physics</c:v>
                </c:pt>
                <c:pt idx="6">
                  <c:v>Biology &amp; Biochemistry</c:v>
                </c:pt>
                <c:pt idx="7">
                  <c:v>Space Science</c:v>
                </c:pt>
                <c:pt idx="8">
                  <c:v>Molecular Biology &amp; Genetics</c:v>
                </c:pt>
                <c:pt idx="9">
                  <c:v>Chemistry</c:v>
                </c:pt>
                <c:pt idx="10">
                  <c:v>Mathematics</c:v>
                </c:pt>
                <c:pt idx="11">
                  <c:v>Materials Science</c:v>
                </c:pt>
                <c:pt idx="12">
                  <c:v>Social Sciences</c:v>
                </c:pt>
                <c:pt idx="13">
                  <c:v>Engineering</c:v>
                </c:pt>
                <c:pt idx="14">
                  <c:v>Computer Science</c:v>
                </c:pt>
                <c:pt idx="15">
                  <c:v>Economics &amp; Business</c:v>
                </c:pt>
              </c:strCache>
            </c:strRef>
          </c:cat>
          <c:val>
            <c:numRef>
              <c:f>Plan1!$C$5:$C$20</c:f>
              <c:numCache>
                <c:formatCode>General</c:formatCode>
                <c:ptCount val="16"/>
                <c:pt idx="0">
                  <c:v>5.39</c:v>
                </c:pt>
                <c:pt idx="1">
                  <c:v>4.649999999999998</c:v>
                </c:pt>
                <c:pt idx="2">
                  <c:v>3.04</c:v>
                </c:pt>
                <c:pt idx="3">
                  <c:v>2.84</c:v>
                </c:pt>
                <c:pt idx="4">
                  <c:v>2.71</c:v>
                </c:pt>
                <c:pt idx="5">
                  <c:v>2.319999999999997</c:v>
                </c:pt>
                <c:pt idx="6">
                  <c:v>2.15</c:v>
                </c:pt>
                <c:pt idx="7">
                  <c:v>2.15</c:v>
                </c:pt>
                <c:pt idx="8">
                  <c:v>1.81</c:v>
                </c:pt>
                <c:pt idx="9">
                  <c:v>1.78</c:v>
                </c:pt>
                <c:pt idx="10">
                  <c:v>1.78</c:v>
                </c:pt>
                <c:pt idx="11">
                  <c:v>1.52</c:v>
                </c:pt>
                <c:pt idx="12">
                  <c:v>1.51</c:v>
                </c:pt>
                <c:pt idx="13">
                  <c:v>1.46</c:v>
                </c:pt>
                <c:pt idx="14">
                  <c:v>1.35</c:v>
                </c:pt>
                <c:pt idx="15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298280"/>
        <c:axId val="2062303272"/>
      </c:barChart>
      <c:catAx>
        <c:axId val="2062298280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2062303272"/>
        <c:crosses val="autoZero"/>
        <c:auto val="0"/>
        <c:lblAlgn val="ctr"/>
        <c:lblOffset val="100"/>
        <c:tickLblSkip val="1"/>
        <c:noMultiLvlLbl val="0"/>
      </c:catAx>
      <c:valAx>
        <c:axId val="2062303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206229828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75999204132563"/>
          <c:y val="0.0275723607988273"/>
          <c:w val="0.268768199889174"/>
          <c:h val="0.203862257251006"/>
        </c:manualLayout>
      </c:layout>
      <c:overlay val="0"/>
      <c:txPr>
        <a:bodyPr/>
        <a:lstStyle/>
        <a:p>
          <a:pPr>
            <a:defRPr sz="18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2CB88F7-39C1-2C4C-926A-2F1B851F6BAB}" type="datetimeFigureOut">
              <a:rPr lang="pt-BR"/>
              <a:pPr>
                <a:defRPr/>
              </a:pPr>
              <a:t>10/03/12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7FF622B-4CB6-2843-B3EA-D16293F2EF8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252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7D74F7B-4B98-874D-B789-CEDE12D42918}" type="slidenum">
              <a:rPr lang="pt-BR" sz="1200"/>
              <a:pPr algn="r" eaLnBrk="1" hangingPunct="1"/>
              <a:t>25</a:t>
            </a:fld>
            <a:endParaRPr lang="pt-BR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c:/brito/prp/flwpre/competC&amp;T.ppt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305DF3-9FB6-CD48-BCCA-3875A76D9840}" type="datetime1">
              <a:rPr lang="pt-BR">
                <a:latin typeface="Calibri" charset="0"/>
              </a:rPr>
              <a:pPr eaLnBrk="1" hangingPunct="1"/>
              <a:t>10/03/12</a:t>
            </a:fld>
            <a:endParaRPr lang="pt-BR">
              <a:latin typeface="Calibri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1ED467-7C81-A545-BFF5-720550928B05}" type="slidenum">
              <a:rPr lang="pt-BR">
                <a:latin typeface="Calibri" charset="0"/>
              </a:rPr>
              <a:pPr eaLnBrk="1" hangingPunct="1"/>
              <a:t>31</a:t>
            </a:fld>
            <a:endParaRPr lang="pt-BR">
              <a:latin typeface="Calibri" charset="0"/>
            </a:endParaRPr>
          </a:p>
        </p:txBody>
      </p:sp>
      <p:sp>
        <p:nvSpPr>
          <p:cNvPr id="4096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9B71E3-54AF-E240-B2E0-6892C919284B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33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2EFB09-F8FE-4A40-B6A9-A9B29B9BB751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34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DDEF97-59DB-1146-A26F-A5487D0BA36F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36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CF6B01-AD1F-F74D-8E18-A0ABE21CE16C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37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C87C9A3-D07D-4A4F-9B76-9F691BFE6668}" type="datetimeFigureOut">
              <a:rPr lang="pt-BR"/>
              <a:pPr>
                <a:defRPr/>
              </a:pPr>
              <a:t>10/03/12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5C43944D-4A6A-5943-BB49-39143C4BBFD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82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54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17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11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581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3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65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269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3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04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04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4728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942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14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193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034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056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753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898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173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E91A6D74-AE05-DF4C-8911-0E23B97F38ED}" type="datetimeFigureOut">
              <a:rPr lang="pt-BR"/>
              <a:pPr>
                <a:defRPr/>
              </a:pPr>
              <a:t>10/03/12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E51C9F1B-90FF-1546-9432-EB41D1599DA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16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704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7997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74110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841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565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153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44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91248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3735035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663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232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20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03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857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794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990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808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433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56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386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236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023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12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41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530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611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221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228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726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694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 pitchFamily="34" charset="0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A0D51F82-1E58-6247-98C3-344748F4AD3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28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309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25156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048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306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823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7939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932157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400087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460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6649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108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8180928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31060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5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436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18930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30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5.xml"/><Relationship Id="rId29" Type="http://schemas.openxmlformats.org/officeDocument/2006/relationships/theme" Target="../theme/theme2.xml"/><Relationship Id="rId30" Type="http://schemas.openxmlformats.org/officeDocument/2006/relationships/image" Target="../media/image1.png"/><Relationship Id="rId31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theme" Target="../theme/theme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" name="Imagem 6" descr="borda_slid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m 6" descr="ìnpe_simbol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  <p:sldLayoutId id="2147485212" r:id="rId13"/>
    <p:sldLayoutId id="2147485213" r:id="rId14"/>
    <p:sldLayoutId id="2147485214" r:id="rId15"/>
    <p:sldLayoutId id="2147485215" r:id="rId16"/>
    <p:sldLayoutId id="2147485216" r:id="rId17"/>
    <p:sldLayoutId id="2147485217" r:id="rId18"/>
    <p:sldLayoutId id="2147485218" r:id="rId19"/>
    <p:sldLayoutId id="2147485219" r:id="rId20"/>
    <p:sldLayoutId id="2147485220" r:id="rId21"/>
    <p:sldLayoutId id="2147485221" r:id="rId22"/>
    <p:sldLayoutId id="2147485222" r:id="rId23"/>
    <p:sldLayoutId id="2147485223" r:id="rId24"/>
    <p:sldLayoutId id="2147485224" r:id="rId25"/>
    <p:sldLayoutId id="2147485225" r:id="rId26"/>
    <p:sldLayoutId id="2147485226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7" name="Imagem 6" descr="borda_slide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m 6" descr="ìnpe_simbolo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6" r:id="rId1"/>
    <p:sldLayoutId id="2147485227" r:id="rId2"/>
    <p:sldLayoutId id="2147485228" r:id="rId3"/>
    <p:sldLayoutId id="2147485229" r:id="rId4"/>
    <p:sldLayoutId id="2147485230" r:id="rId5"/>
    <p:sldLayoutId id="2147485231" r:id="rId6"/>
    <p:sldLayoutId id="2147485232" r:id="rId7"/>
    <p:sldLayoutId id="2147485233" r:id="rId8"/>
    <p:sldLayoutId id="2147485234" r:id="rId9"/>
    <p:sldLayoutId id="2147485235" r:id="rId10"/>
    <p:sldLayoutId id="2147485236" r:id="rId11"/>
    <p:sldLayoutId id="2147485237" r:id="rId12"/>
    <p:sldLayoutId id="2147485238" r:id="rId13"/>
    <p:sldLayoutId id="2147485239" r:id="rId14"/>
    <p:sldLayoutId id="2147485240" r:id="rId15"/>
    <p:sldLayoutId id="2147485241" r:id="rId16"/>
    <p:sldLayoutId id="2147485242" r:id="rId17"/>
    <p:sldLayoutId id="2147485243" r:id="rId18"/>
    <p:sldLayoutId id="2147485244" r:id="rId19"/>
    <p:sldLayoutId id="2147485245" r:id="rId20"/>
    <p:sldLayoutId id="2147485246" r:id="rId21"/>
    <p:sldLayoutId id="2147485247" r:id="rId22"/>
    <p:sldLayoutId id="2147485248" r:id="rId23"/>
    <p:sldLayoutId id="2147485249" r:id="rId24"/>
    <p:sldLayoutId id="2147485250" r:id="rId25"/>
    <p:sldLayoutId id="2147485251" r:id="rId26"/>
    <p:sldLayoutId id="2147485252" r:id="rId27"/>
    <p:sldLayoutId id="2147485269" r:id="rId2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5125" name="Picture 5" descr="inpe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  <p:sldLayoutId id="2147485259" r:id="rId8"/>
    <p:sldLayoutId id="2147485260" r:id="rId9"/>
    <p:sldLayoutId id="2147485261" r:id="rId10"/>
    <p:sldLayoutId id="2147485262" r:id="rId11"/>
    <p:sldLayoutId id="2147485263" r:id="rId12"/>
    <p:sldLayoutId id="2147485264" r:id="rId13"/>
    <p:sldLayoutId id="214748526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3.png"/><Relationship Id="rId3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0.jpe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9.jpeg"/><Relationship Id="rId3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4.jpeg"/><Relationship Id="rId3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8.png"/><Relationship Id="rId3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5.png"/><Relationship Id="rId3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70.jpeg"/><Relationship Id="rId3" Type="http://schemas.openxmlformats.org/officeDocument/2006/relationships/image" Target="../media/image7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z="3400">
                <a:latin typeface="Calibri" charset="0"/>
              </a:rPr>
              <a:t>Ciência e Tecnologia no Brasil do século 21: do paradoxo de Prebisch ao triângulo de Capricórnio</a:t>
            </a:r>
          </a:p>
        </p:txBody>
      </p:sp>
      <p:sp>
        <p:nvSpPr>
          <p:cNvPr id="8194" name="Subtítulo 2"/>
          <p:cNvSpPr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7334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 b="1">
                <a:solidFill>
                  <a:srgbClr val="000066"/>
                </a:solidFill>
                <a:latin typeface="Calibri" charset="0"/>
              </a:rPr>
              <a:t>Gilberto Câmara, INPE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2786063" y="5429250"/>
            <a:ext cx="6019800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  <a:defRPr/>
            </a:pPr>
            <a:r>
              <a:rPr lang="pt-BR" sz="2400" i="1" dirty="0" smtClean="0">
                <a:solidFill>
                  <a:srgbClr val="000066"/>
                </a:solidFill>
                <a:latin typeface="Calibri" charset="0"/>
              </a:rPr>
              <a:t>Seminário </a:t>
            </a:r>
            <a:r>
              <a:rPr lang="ja-JP" altLang="pt-BR" sz="2400" i="1" dirty="0" smtClean="0">
                <a:solidFill>
                  <a:srgbClr val="000066"/>
                </a:solidFill>
                <a:latin typeface="Calibri" charset="0"/>
              </a:rPr>
              <a:t>“</a:t>
            </a:r>
            <a:r>
              <a:rPr lang="pt-BR" sz="2400" i="1" dirty="0" smtClean="0">
                <a:solidFill>
                  <a:srgbClr val="000066"/>
                </a:solidFill>
                <a:latin typeface="Calibri" charset="0"/>
              </a:rPr>
              <a:t>Perspectivas da Ciência no Brasil</a:t>
            </a:r>
            <a:r>
              <a:rPr lang="ja-JP" altLang="pt-BR" sz="2400" i="1" dirty="0" smtClean="0">
                <a:solidFill>
                  <a:srgbClr val="000066"/>
                </a:solidFill>
                <a:latin typeface="Calibri" charset="0"/>
              </a:rPr>
              <a:t>”</a:t>
            </a:r>
            <a:endParaRPr lang="pt-BR" sz="2400" i="1" dirty="0" smtClean="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  <a:defRPr/>
            </a:pPr>
            <a:r>
              <a:rPr lang="pt-BR" sz="2400" i="1" dirty="0" smtClean="0">
                <a:solidFill>
                  <a:srgbClr val="000066"/>
                </a:solidFill>
                <a:latin typeface="Calibri" charset="0"/>
              </a:rPr>
              <a:t>Academia Brasileira de Ciências, </a:t>
            </a:r>
            <a:r>
              <a:rPr lang="pt-BR" sz="2400" i="1" dirty="0" err="1" smtClean="0">
                <a:solidFill>
                  <a:srgbClr val="000066"/>
                </a:solidFill>
                <a:latin typeface="Calibri" charset="0"/>
              </a:rPr>
              <a:t>nov</a:t>
            </a:r>
            <a:r>
              <a:rPr lang="pt-BR" sz="2400" i="1" dirty="0" smtClean="0">
                <a:solidFill>
                  <a:srgbClr val="000066"/>
                </a:solidFill>
                <a:latin typeface="Calibri" charset="0"/>
              </a:rPr>
              <a:t>/2009 (versão revista e ampliada em março/2012)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Anos 70: CEPAL e substituição de importações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7563" y="1428750"/>
            <a:ext cx="5786437" cy="230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Prebisch (CEPAL):   Relação desigual entre os preços dos produtos manufaturados do centro e os preços dos produtos primários da periferia. </a:t>
            </a:r>
          </a:p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Solução: substituição de importações e internalização do setor industrial</a:t>
            </a:r>
          </a:p>
        </p:txBody>
      </p:sp>
      <p:pic>
        <p:nvPicPr>
          <p:cNvPr id="11267" name="Picture 8" descr="http://1.bp.blogspot.com/_qP1snsgiFzk/SfMTHtEdXUI/AAAAAAAABso/2OEiTyxSaCs/s400/raulpreb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 descr="http://www.plyojump.com/classes/images/computer_history/ibm_360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http://1.bp.blogspot.com/_nQ4-i5AEj1k/SQ35b_2SOiI/AAAAAAAABAA/o0zpQIGNaAQ/s400/portinari_ca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Anos 70: CEPAL e substituição de importações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7563" y="1428750"/>
            <a:ext cx="5786437" cy="230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Prebisch (CEPAL):   Relação desigual entre os preços dos produtos manufaturados do centro e os preços dos produtos primários da periferia. </a:t>
            </a:r>
          </a:p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Solução: substituição de importações e internalização do setor industrial</a:t>
            </a:r>
          </a:p>
        </p:txBody>
      </p:sp>
      <p:pic>
        <p:nvPicPr>
          <p:cNvPr id="12291" name="Picture 8" descr="http://1.bp.blogspot.com/_qP1snsgiFzk/SfMTHtEdXUI/AAAAAAAABso/2OEiTyxSaCs/s400/raulpreb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http://www.plyojump.com/classes/images/computer_history/ibm_360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http://1.bp.blogspot.com/_nQ4-i5AEj1k/SQ35b_2SOiI/AAAAAAAABAA/o0zpQIGNaAQ/s400/portinari_ca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tângulo 5"/>
          <p:cNvSpPr>
            <a:spLocks noChangeArrowheads="1"/>
          </p:cNvSpPr>
          <p:nvPr/>
        </p:nvSpPr>
        <p:spPr bwMode="auto">
          <a:xfrm rot="-471772">
            <a:off x="714375" y="2938463"/>
            <a:ext cx="7858125" cy="954087"/>
          </a:xfrm>
          <a:prstGeom prst="rect">
            <a:avLst/>
          </a:prstGeom>
          <a:solidFill>
            <a:srgbClr val="D0D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“</a:t>
            </a:r>
            <a:r>
              <a:rPr lang="pt-BR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When the facts change, I change my mind. </a:t>
            </a:r>
            <a:r>
              <a:rPr lang="en-US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What do you do, sir?</a:t>
            </a:r>
            <a:r>
              <a:rPr lang="ja-JP" alt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”</a:t>
            </a:r>
            <a:r>
              <a:rPr lang="pt-BR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 (J.M. Keynes)</a:t>
            </a:r>
            <a:endParaRPr lang="pt-BR" sz="28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8229600" cy="796925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O que diria Prebisch hoje?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1107282"/>
            <a:ext cx="3785617" cy="113387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dirty="0">
                <a:solidFill>
                  <a:srgbClr val="00003F"/>
                </a:solidFill>
                <a:latin typeface="Calibri" charset="0"/>
                <a:cs typeface="+mn-cs"/>
              </a:rPr>
              <a:t>1992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IBM</a:t>
            </a:r>
            <a:r>
              <a:rPr lang="en-US" sz="2000" dirty="0">
                <a:solidFill>
                  <a:srgbClr val="00003F"/>
                </a:solidFill>
                <a:latin typeface="Calibri" charset="0"/>
              </a:rPr>
              <a:t>®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 </a:t>
            </a:r>
            <a:r>
              <a:rPr lang="en-US" sz="2000" dirty="0">
                <a:solidFill>
                  <a:srgbClr val="00003F"/>
                </a:solidFill>
                <a:latin typeface="Calibri" charset="0"/>
                <a:cs typeface="+mn-cs"/>
              </a:rPr>
              <a:t>ThinkPad 700, Windows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3,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</a:rPr>
              <a:t>Intel</a:t>
            </a:r>
            <a:r>
              <a:rPr lang="en-US" sz="2000" dirty="0">
                <a:solidFill>
                  <a:srgbClr val="00003F"/>
                </a:solidFill>
                <a:latin typeface="Calibri" charset="0"/>
              </a:rPr>
              <a:t>®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486  (</a:t>
            </a:r>
            <a:r>
              <a:rPr lang="en-US" sz="2000" dirty="0">
                <a:solidFill>
                  <a:srgbClr val="00003F"/>
                </a:solidFill>
                <a:latin typeface="Calibri" charset="0"/>
              </a:rPr>
              <a:t>25 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</a:rPr>
              <a:t>MHz)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, </a:t>
            </a:r>
            <a:r>
              <a:rPr lang="en-US" sz="2000" dirty="0">
                <a:solidFill>
                  <a:srgbClr val="00003F"/>
                </a:solidFill>
                <a:latin typeface="Calibri" charset="0"/>
              </a:rPr>
              <a:t>10.4″ display,</a:t>
            </a:r>
            <a:r>
              <a:rPr lang="en-US" sz="2000" baseline="30000" dirty="0">
                <a:solidFill>
                  <a:srgbClr val="00003F"/>
                </a:solidFill>
                <a:latin typeface="Calibri" charset="0"/>
              </a:rPr>
              <a:t>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120</a:t>
            </a:r>
            <a:r>
              <a:rPr lang="en-US" sz="2000" dirty="0">
                <a:solidFill>
                  <a:srgbClr val="00003F"/>
                </a:solidFill>
                <a:latin typeface="Calibri" charset="0"/>
                <a:cs typeface="+mn-cs"/>
              </a:rPr>
              <a:t> MB 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  <a:cs typeface="+mn-cs"/>
              </a:rPr>
              <a:t>HD, 3 </a:t>
            </a:r>
            <a:r>
              <a:rPr lang="en-US" sz="2000" dirty="0">
                <a:solidFill>
                  <a:srgbClr val="00003F"/>
                </a:solidFill>
                <a:latin typeface="Calibri" charset="0"/>
                <a:cs typeface="+mn-cs"/>
              </a:rPr>
              <a:t>kg</a:t>
            </a:r>
            <a:endParaRPr lang="pt-BR" sz="2000" dirty="0">
              <a:solidFill>
                <a:srgbClr val="00003F"/>
              </a:solidFill>
              <a:latin typeface="Calibri" charset="0"/>
              <a:cs typeface="+mn-cs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714625"/>
            <a:ext cx="32861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4000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Espaço Reservado para Conteúdo 2"/>
          <p:cNvSpPr txBox="1">
            <a:spLocks/>
          </p:cNvSpPr>
          <p:nvPr/>
        </p:nvSpPr>
        <p:spPr bwMode="auto">
          <a:xfrm>
            <a:off x="5072062" y="1071564"/>
            <a:ext cx="3892425" cy="1205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rgbClr val="00003F"/>
                </a:solidFill>
                <a:latin typeface="Calibri" charset="0"/>
              </a:rPr>
              <a:t>2012 Lenovo ThinkPad Edge, Windows </a:t>
            </a:r>
            <a:r>
              <a:rPr lang="en-US" sz="2000" dirty="0">
                <a:solidFill>
                  <a:srgbClr val="00003F"/>
                </a:solidFill>
                <a:latin typeface="Calibri" charset="0"/>
              </a:rPr>
              <a:t>7</a:t>
            </a:r>
            <a:r>
              <a:rPr lang="en-US" sz="2000" dirty="0" smtClean="0">
                <a:solidFill>
                  <a:srgbClr val="00003F"/>
                </a:solidFill>
                <a:latin typeface="Calibri" charset="0"/>
              </a:rPr>
              <a:t>, Intel® i3 (2.3 GHz), </a:t>
            </a:r>
            <a:r>
              <a:rPr lang="pt-BR" sz="2000" dirty="0" smtClean="0">
                <a:solidFill>
                  <a:srgbClr val="00003F"/>
                </a:solidFill>
                <a:latin typeface="Calibri" charset="0"/>
              </a:rPr>
              <a:t>14.1</a:t>
            </a:r>
            <a:r>
              <a:rPr lang="ja-JP" altLang="pt-BR" sz="2000" dirty="0" smtClean="0">
                <a:solidFill>
                  <a:srgbClr val="00003F"/>
                </a:solidFill>
                <a:latin typeface="Calibri" charset="0"/>
              </a:rPr>
              <a:t>”</a:t>
            </a:r>
            <a:r>
              <a:rPr lang="pt-BR" sz="2000" dirty="0" smtClean="0">
                <a:solidFill>
                  <a:srgbClr val="00003F"/>
                </a:solidFill>
                <a:latin typeface="Calibri" charset="0"/>
              </a:rPr>
              <a:t> display, 320 GB </a:t>
            </a:r>
            <a:r>
              <a:rPr lang="pt-BR" sz="2000" dirty="0">
                <a:solidFill>
                  <a:srgbClr val="00003F"/>
                </a:solidFill>
                <a:latin typeface="Calibri" charset="0"/>
              </a:rPr>
              <a:t>HD, 3 </a:t>
            </a:r>
            <a:r>
              <a:rPr lang="pt-BR" sz="2000" dirty="0" smtClean="0">
                <a:solidFill>
                  <a:srgbClr val="00003F"/>
                </a:solidFill>
                <a:latin typeface="Calibri" charset="0"/>
              </a:rPr>
              <a:t>kg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928938" y="5572125"/>
            <a:ext cx="3071812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1992 – US$ 4,350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2012 –  US$  700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pt-BR" sz="28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153400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O que diria Prebisch hoje?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47725" y="4676775"/>
            <a:ext cx="3071813" cy="1584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smtClean="0">
                <a:solidFill>
                  <a:srgbClr val="00005E"/>
                </a:solidFill>
                <a:latin typeface="Calibri" charset="0"/>
                <a:cs typeface="Calibri" charset="0"/>
              </a:rPr>
              <a:t>Tonelada de soja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smtClean="0">
                <a:solidFill>
                  <a:srgbClr val="00005E"/>
                </a:solidFill>
                <a:latin typeface="Calibri" charset="0"/>
                <a:cs typeface="Calibri" charset="0"/>
              </a:rPr>
              <a:t>1992 – US$  209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smtClean="0">
                <a:solidFill>
                  <a:srgbClr val="00005E"/>
                </a:solidFill>
                <a:latin typeface="Calibri" charset="0"/>
                <a:cs typeface="Calibri" charset="0"/>
              </a:rPr>
              <a:t>2010 – US$  484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pt-BR" sz="2800" smtClean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07988" y="6438900"/>
            <a:ext cx="2216150" cy="41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 Index Mundi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340" name="Picture 2" descr="http://www.corneliodigital.com/imagens/parana/s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1433513"/>
            <a:ext cx="453866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cnpab.embrapa.br/images/joha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33388"/>
            <a:ext cx="3467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906713"/>
            <a:ext cx="3498850" cy="312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661025" y="6088063"/>
            <a:ext cx="3311525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Soja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    600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1990  </a:t>
            </a:r>
          </a:p>
          <a:p>
            <a:pPr algn="r"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2.700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2008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153400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O paradoxo de Prebisch: mudança nos termos de troca</a:t>
            </a:r>
          </a:p>
        </p:txBody>
      </p:sp>
      <p:pic>
        <p:nvPicPr>
          <p:cNvPr id="15362" name="Picture 2" descr="http://i.telegraph.co.uk/telegraph/multimedia/archive/01360/computer_factory_c_136060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613" y="1628775"/>
            <a:ext cx="43703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971550" y="5157788"/>
            <a:ext cx="7929563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740000"/>
                </a:solidFill>
                <a:latin typeface="Calibri" charset="0"/>
                <a:cs typeface="Calibri" charset="0"/>
              </a:rPr>
              <a:t>Efeito China</a:t>
            </a: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: Transferência de fábricas para a China reduziu preço de bens manufaturados e aumentou demanda por produtos básicos </a:t>
            </a: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4786313" cy="3571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Gráfico: G. Câmara, INPE  Idéia original: J. Furtado, USP</a:t>
            </a:r>
            <a:endParaRPr lang="en-US" sz="16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374332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28674" name="Retângulo 5"/>
          <p:cNvSpPr>
            <a:spLocks noChangeArrowheads="1"/>
          </p:cNvSpPr>
          <p:nvPr/>
        </p:nvSpPr>
        <p:spPr bwMode="auto">
          <a:xfrm>
            <a:off x="857250" y="1143000"/>
            <a:ext cx="6572250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Onde se realiza a agregação de valor?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8675" name="Picture 4" descr="http://www.diamondtutorials.com/famousdiamonds/siera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5157788"/>
            <a:ext cx="22701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http://www.ambassade-hotel.nl/UserFiles/Image/slij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00" y="3500438"/>
            <a:ext cx="3937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tângulo 5"/>
          <p:cNvSpPr>
            <a:spLocks noChangeArrowheads="1"/>
          </p:cNvSpPr>
          <p:nvPr/>
        </p:nvSpPr>
        <p:spPr bwMode="auto">
          <a:xfrm>
            <a:off x="5000625" y="2071688"/>
            <a:ext cx="3929063" cy="121443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Diamantes: exportados por Serra Leoa, valor agregado em Amsterdam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8678" name="Picture 8" descr="http://graphics8.nytimes.com/images/2007/03/24/world/25diamond.slar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071688"/>
            <a:ext cx="44084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29698" name="Retângulo 5"/>
          <p:cNvSpPr>
            <a:spLocks noChangeArrowheads="1"/>
          </p:cNvSpPr>
          <p:nvPr/>
        </p:nvSpPr>
        <p:spPr bwMode="auto">
          <a:xfrm>
            <a:off x="857250" y="1143000"/>
            <a:ext cx="4429125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Ipod: alta tecnologia (OECD)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699" name="Retângulo 5"/>
          <p:cNvSpPr>
            <a:spLocks noChangeArrowheads="1"/>
          </p:cNvSpPr>
          <p:nvPr/>
        </p:nvSpPr>
        <p:spPr bwMode="auto">
          <a:xfrm>
            <a:off x="785813" y="5643563"/>
            <a:ext cx="3929062" cy="8302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ipod: exportados pela China, valor agregado na Califórnia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9700" name="Picture 4" descr="http://www.cultofmac.com/wordpress/wp-content/uploads/2010/02/apple_factory_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43434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http://daddycatchersrealm.files.wordpress.com/2009/12/ipod-t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1000125"/>
            <a:ext cx="14462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http://www.smh.com.au/ffximage/2006/03/01/apple15_gallery__324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357563"/>
            <a:ext cx="2728913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30722" name="Retângulo 5"/>
          <p:cNvSpPr>
            <a:spLocks noChangeArrowheads="1"/>
          </p:cNvSpPr>
          <p:nvPr/>
        </p:nvSpPr>
        <p:spPr bwMode="auto">
          <a:xfrm>
            <a:off x="857250" y="1143000"/>
            <a:ext cx="7715250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Petróleo e naval: baixa tecnologia (OECD)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723" name="Retângulo 5"/>
          <p:cNvSpPr>
            <a:spLocks noChangeArrowheads="1"/>
          </p:cNvSpPr>
          <p:nvPr/>
        </p:nvSpPr>
        <p:spPr bwMode="auto">
          <a:xfrm>
            <a:off x="500063" y="4857750"/>
            <a:ext cx="4071937" cy="3698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Plataforma de petróleo construída no</a:t>
            </a:r>
            <a:r>
              <a:rPr lang="pt-BR">
                <a:solidFill>
                  <a:srgbClr val="740000"/>
                </a:solidFill>
                <a:latin typeface="Calibri" charset="0"/>
                <a:cs typeface="Calibri" charset="0"/>
              </a:rPr>
              <a:t> </a:t>
            </a:r>
            <a:r>
              <a:rPr lang="pt-BR">
                <a:solidFill>
                  <a:schemeClr val="bg2"/>
                </a:solidFill>
                <a:latin typeface="Calibri" charset="0"/>
                <a:cs typeface="Calibri" charset="0"/>
              </a:rPr>
              <a:t>BR</a:t>
            </a:r>
          </a:p>
        </p:txBody>
      </p:sp>
      <p:sp>
        <p:nvSpPr>
          <p:cNvPr id="30724" name="Retângulo 5"/>
          <p:cNvSpPr>
            <a:spLocks noChangeArrowheads="1"/>
          </p:cNvSpPr>
          <p:nvPr/>
        </p:nvSpPr>
        <p:spPr bwMode="auto">
          <a:xfrm>
            <a:off x="2143125" y="5929313"/>
            <a:ext cx="4500563" cy="8302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Petróleo: produzido e exportado pelo Brasil, valor agregado aqui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725" name="Retângulo 5"/>
          <p:cNvSpPr>
            <a:spLocks noChangeArrowheads="1"/>
          </p:cNvSpPr>
          <p:nvPr/>
        </p:nvSpPr>
        <p:spPr bwMode="auto">
          <a:xfrm>
            <a:off x="5000625" y="4857750"/>
            <a:ext cx="3929063" cy="64611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Petroleo exportado pela BR (560 milhões de barris/dia)</a:t>
            </a:r>
            <a:endParaRPr lang="pt-BR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0726" name="Picture 16" descr="http://www.economiabr.defesabr.com/Eco/Plataforma_Petroleo2(Agencia_Petrobra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857375"/>
            <a:ext cx="433387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8" descr="http://www.tendenciasemercado.com.br/wp-content/uploads/2010/03/petr%C3%B3leo-bar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000250"/>
            <a:ext cx="31051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31746" name="Retângulo 5"/>
          <p:cNvSpPr>
            <a:spLocks noChangeArrowheads="1"/>
          </p:cNvSpPr>
          <p:nvPr/>
        </p:nvSpPr>
        <p:spPr bwMode="auto">
          <a:xfrm>
            <a:off x="857250" y="1143000"/>
            <a:ext cx="5286375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Aeroespacial:  alta tecnologia - OECD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1747" name="Retângulo 5"/>
          <p:cNvSpPr>
            <a:spLocks noChangeArrowheads="1"/>
          </p:cNvSpPr>
          <p:nvPr/>
        </p:nvSpPr>
        <p:spPr bwMode="auto">
          <a:xfrm>
            <a:off x="785813" y="5429250"/>
            <a:ext cx="4929187" cy="12001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aviões: exportados pelo Brasil com grande valor agregado nos aviônicos feitos nos EUA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1748" name="Picture 2" descr="http://edsonrodrigues.files.wordpress.com/2009/03/800px-embraer_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50307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://commerce.honeywell.com/wcsstore/B2BDirectMyAerospaceAssetStore/images/catalog/Embraer_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714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tângulo 5"/>
          <p:cNvSpPr>
            <a:spLocks noChangeArrowheads="1"/>
          </p:cNvSpPr>
          <p:nvPr/>
        </p:nvSpPr>
        <p:spPr bwMode="auto">
          <a:xfrm>
            <a:off x="857250" y="4643438"/>
            <a:ext cx="4071938" cy="6461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EMBRAER EMB-190 (projetado e montado no Brasil) </a:t>
            </a:r>
            <a:endParaRPr lang="pt-BR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  <p:sp>
        <p:nvSpPr>
          <p:cNvPr id="31751" name="Retângulo 5"/>
          <p:cNvSpPr>
            <a:spLocks noChangeArrowheads="1"/>
          </p:cNvSpPr>
          <p:nvPr/>
        </p:nvSpPr>
        <p:spPr bwMode="auto">
          <a:xfrm>
            <a:off x="6000750" y="4643438"/>
            <a:ext cx="3000375" cy="6461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Aviônicos do EMB-190</a:t>
            </a:r>
          </a:p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(Honeywell)</a:t>
            </a:r>
            <a:endParaRPr lang="pt-BR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68389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tângulo 5"/>
          <p:cNvSpPr>
            <a:spLocks noChangeArrowheads="1"/>
          </p:cNvSpPr>
          <p:nvPr/>
        </p:nvSpPr>
        <p:spPr bwMode="auto">
          <a:xfrm rot="-471772">
            <a:off x="714375" y="2938463"/>
            <a:ext cx="7858125" cy="9540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Intensidade de tecnologia não diz tudo – É preciso saber com quem fica o valor agregado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11938"/>
            <a:ext cx="2924175" cy="246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Fonte:Estado de </a:t>
            </a:r>
            <a:r>
              <a:rPr lang="pt-BR" sz="1000" b="1" dirty="0" err="1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S.Paulo</a:t>
            </a: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, 02/05/2010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6" descr="http://img.blogs.abril.com.br/1/williambaiano/imagens/re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4000500"/>
            <a:ext cx="32400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Imagem 18" descr="fusca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3214687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m 20" descr="amazonia_l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0038"/>
            <a:ext cx="34290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ítulo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Projetos nacionais – Brasil 1950-2010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786188" y="1071563"/>
            <a:ext cx="114300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1950s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4429125" y="2643188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1970s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3786188" y="4071938"/>
            <a:ext cx="128587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1990s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4357688" y="5857875"/>
            <a:ext cx="128587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2010s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500063" y="3500438"/>
            <a:ext cx="3214687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Industria, ABC, Petrobrás 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500063" y="6286500"/>
            <a:ext cx="3214687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Privatização, superávit, real</a:t>
            </a:r>
          </a:p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celular, carroças, internet</a:t>
            </a:r>
          </a:p>
          <a:p>
            <a:pPr algn="ctr">
              <a:defRPr/>
            </a:pPr>
            <a:endParaRPr lang="pt-BR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5715000" y="6429375"/>
            <a:ext cx="3429000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Amazônia, soja, flex, biodiesel, clima</a:t>
            </a:r>
          </a:p>
          <a:p>
            <a:pPr algn="ctr">
              <a:defRPr/>
            </a:pPr>
            <a:endParaRPr lang="pt-BR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9228" name="Imagem 19" descr="Itaip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28688"/>
            <a:ext cx="3429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 bwMode="auto">
          <a:xfrm>
            <a:off x="5715000" y="3357563"/>
            <a:ext cx="3429000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Itaipu, Angra, Embraer,</a:t>
            </a:r>
          </a:p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dívida externa, subst importações</a:t>
            </a:r>
          </a:p>
          <a:p>
            <a:pPr algn="ctr">
              <a:defRPr/>
            </a:pPr>
            <a:endParaRPr lang="pt-BR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ganha</a:t>
            </a:r>
            <a:r>
              <a:rPr lang="en-US" dirty="0" smtClean="0"/>
              <a:t> com o iphone4?</a:t>
            </a:r>
            <a:endParaRPr lang="en-US" dirty="0"/>
          </a:p>
        </p:txBody>
      </p:sp>
      <p:pic>
        <p:nvPicPr>
          <p:cNvPr id="3" name="Picture 2" descr="apple_iphone4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442200" cy="4381500"/>
          </a:xfrm>
          <a:prstGeom prst="rect">
            <a:avLst/>
          </a:prstGeom>
        </p:spPr>
      </p:pic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051720" y="5949280"/>
            <a:ext cx="3929062" cy="83099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>
                <a:solidFill>
                  <a:srgbClr val="000066"/>
                </a:solidFill>
                <a:latin typeface="Calibri" charset="0"/>
                <a:cs typeface="Calibri" charset="0"/>
              </a:rPr>
              <a:t>m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argem da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Foxconn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1,2%</a:t>
            </a:r>
          </a:p>
          <a:p>
            <a:pPr algn="ctr"/>
            <a:r>
              <a:rPr lang="pt-BR" sz="2400" dirty="0">
                <a:solidFill>
                  <a:srgbClr val="000066"/>
                </a:solidFill>
                <a:latin typeface="Calibri" charset="0"/>
                <a:cs typeface="Calibri" charset="0"/>
              </a:rPr>
              <a:t>p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arte da Apple:  65%</a:t>
            </a:r>
            <a:endParaRPr lang="pt-BR" sz="2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charset="0"/>
              </a:rPr>
              <a:t>O efeito China sobre </a:t>
            </a:r>
            <a:r>
              <a:rPr lang="pt-BR" dirty="0" smtClean="0">
                <a:latin typeface="Calibri" charset="0"/>
              </a:rPr>
              <a:t>a indústria brasileira</a:t>
            </a:r>
            <a:endParaRPr lang="pt-BR" dirty="0">
              <a:latin typeface="Calibri" charset="0"/>
            </a:endParaRPr>
          </a:p>
        </p:txBody>
      </p:sp>
      <p:pic>
        <p:nvPicPr>
          <p:cNvPr id="6" name="Picture 5" descr="crise_na_industria_0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7704856" cy="5083329"/>
          </a:xfrm>
          <a:prstGeom prst="rect">
            <a:avLst/>
          </a:prstGeom>
        </p:spPr>
      </p:pic>
      <p:sp>
        <p:nvSpPr>
          <p:cNvPr id="33795" name="Retângulo 3"/>
          <p:cNvSpPr>
            <a:spLocks noChangeArrowheads="1"/>
          </p:cNvSpPr>
          <p:nvPr/>
        </p:nvSpPr>
        <p:spPr bwMode="auto">
          <a:xfrm rot="21120000">
            <a:off x="539552" y="3143250"/>
            <a:ext cx="8390136" cy="830997"/>
          </a:xfrm>
          <a:prstGeom prst="rect">
            <a:avLst/>
          </a:prstGeom>
          <a:solidFill>
            <a:srgbClr val="D0D0E3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Como a </a:t>
            </a:r>
            <a:r>
              <a:rPr lang="en-US" sz="2400" dirty="0" err="1" smtClean="0">
                <a:solidFill>
                  <a:srgbClr val="740000"/>
                </a:solidFill>
                <a:latin typeface="Calibri" charset="0"/>
                <a:cs typeface="Calibri" charset="0"/>
              </a:rPr>
              <a:t>mudança</a:t>
            </a:r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 do </a:t>
            </a:r>
            <a:r>
              <a:rPr lang="en-US" sz="2400" dirty="0" err="1" smtClean="0">
                <a:solidFill>
                  <a:srgbClr val="740000"/>
                </a:solidFill>
                <a:latin typeface="Calibri" charset="0"/>
                <a:cs typeface="Calibri" charset="0"/>
              </a:rPr>
              <a:t>perfil</a:t>
            </a:r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 da </a:t>
            </a:r>
            <a:r>
              <a:rPr lang="en-US" sz="2400" dirty="0" err="1" smtClean="0">
                <a:solidFill>
                  <a:srgbClr val="740000"/>
                </a:solidFill>
                <a:latin typeface="Calibri" charset="0"/>
                <a:cs typeface="Calibri" charset="0"/>
              </a:rPr>
              <a:t>economia</a:t>
            </a:r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 </a:t>
            </a:r>
            <a:r>
              <a:rPr lang="en-US" sz="2400" dirty="0" err="1" smtClean="0">
                <a:solidFill>
                  <a:srgbClr val="740000"/>
                </a:solidFill>
                <a:latin typeface="Calibri" charset="0"/>
                <a:cs typeface="Calibri" charset="0"/>
              </a:rPr>
              <a:t>impacta</a:t>
            </a:r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 o </a:t>
            </a:r>
            <a:r>
              <a:rPr lang="en-US" sz="2400" dirty="0" err="1" smtClean="0">
                <a:solidFill>
                  <a:srgbClr val="740000"/>
                </a:solidFill>
                <a:latin typeface="Calibri" charset="0"/>
                <a:cs typeface="Calibri" charset="0"/>
              </a:rPr>
              <a:t>futuro</a:t>
            </a:r>
            <a:r>
              <a:rPr lang="en-US" sz="2400" dirty="0" smtClean="0">
                <a:solidFill>
                  <a:srgbClr val="740000"/>
                </a:solidFill>
                <a:latin typeface="Calibri" charset="0"/>
                <a:cs typeface="Calibri" charset="0"/>
              </a:rPr>
              <a:t> da C</a:t>
            </a:r>
            <a:r>
              <a:rPr lang="en-US" sz="2400" dirty="0">
                <a:solidFill>
                  <a:srgbClr val="740000"/>
                </a:solidFill>
                <a:latin typeface="Calibri" charset="0"/>
                <a:cs typeface="Calibri" charset="0"/>
              </a:rPr>
              <a:t>&amp;T </a:t>
            </a:r>
            <a:r>
              <a:rPr lang="en-US" sz="2400" dirty="0" err="1">
                <a:solidFill>
                  <a:srgbClr val="740000"/>
                </a:solidFill>
                <a:latin typeface="Calibri" charset="0"/>
                <a:cs typeface="Calibri" charset="0"/>
              </a:rPr>
              <a:t>brasileira</a:t>
            </a:r>
            <a:r>
              <a:rPr lang="en-US" sz="2400" dirty="0">
                <a:solidFill>
                  <a:srgbClr val="740000"/>
                </a:solidFill>
                <a:latin typeface="Calibri" charset="0"/>
                <a:cs typeface="Calibri" charset="0"/>
              </a:rPr>
              <a:t>? </a:t>
            </a:r>
            <a:endParaRPr lang="en-US" sz="2400" i="1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BNDES_Visao_Puga_Graf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897063"/>
            <a:ext cx="7870825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666750" y="1124744"/>
            <a:ext cx="8297738" cy="646331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b="1">
                <a:solidFill>
                  <a:srgbClr val="000066"/>
                </a:solidFill>
                <a:latin typeface="Calibri" charset="0"/>
                <a:cs typeface="Calibri" charset="0"/>
              </a:rPr>
              <a:t>Participação (%) dos setores intensivos em tecnologia diferenciada e baseada em ciência na exportação dos países, 2005 (BNDES, 2007)</a:t>
            </a:r>
          </a:p>
        </p:txBody>
      </p:sp>
      <p:sp>
        <p:nvSpPr>
          <p:cNvPr id="25604" name="Retângulo 5"/>
          <p:cNvSpPr>
            <a:spLocks noChangeArrowheads="1"/>
          </p:cNvSpPr>
          <p:nvPr/>
        </p:nvSpPr>
        <p:spPr bwMode="auto">
          <a:xfrm rot="21000000">
            <a:off x="611560" y="2996952"/>
            <a:ext cx="8286750" cy="747388"/>
          </a:xfrm>
          <a:prstGeom prst="rect">
            <a:avLst/>
          </a:prstGeom>
          <a:solidFill>
            <a:srgbClr val="D0D0E3">
              <a:alpha val="86000"/>
            </a:srgbClr>
          </a:solidFill>
          <a:ln>
            <a:noFill/>
          </a:ln>
          <a:extLst/>
        </p:spPr>
        <p:txBody>
          <a:bodyPr tIns="187200" bIns="18720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rgbClr val="800000"/>
                </a:solidFill>
                <a:latin typeface="Calibri" charset="0"/>
                <a:cs typeface="Calibri" charset="0"/>
              </a:rPr>
              <a:t>Setores </a:t>
            </a:r>
            <a:r>
              <a:rPr lang="pt-BR" sz="2400" dirty="0">
                <a:solidFill>
                  <a:srgbClr val="800000"/>
                </a:solidFill>
                <a:latin typeface="Calibri" charset="0"/>
                <a:cs typeface="Calibri" charset="0"/>
              </a:rPr>
              <a:t>primários não são intensivos em tecnologia (</a:t>
            </a:r>
            <a:r>
              <a:rPr lang="pt-BR" sz="2400" b="1" dirty="0">
                <a:solidFill>
                  <a:srgbClr val="800000"/>
                </a:solidFill>
                <a:latin typeface="Calibri" charset="0"/>
                <a:cs typeface="Calibri" charset="0"/>
              </a:rPr>
              <a:t>será?</a:t>
            </a:r>
            <a:r>
              <a:rPr lang="pt-BR" sz="2400" dirty="0">
                <a:solidFill>
                  <a:srgbClr val="800000"/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0066"/>
                </a:solidFill>
                <a:latin typeface="Calibri" charset="0"/>
                <a:cs typeface="Calibri" charset="0"/>
              </a:rPr>
              <a:t>Hora de rever os conceitos</a:t>
            </a:r>
            <a:r>
              <a:rPr lang="pt-BR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Brasil: economia do conhecimento da natureza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762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71563" y="5000625"/>
            <a:ext cx="7000875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Brazil´s innovation system is in large part built upon its natural and environmental resources, endowments and assets.</a:t>
            </a:r>
          </a:p>
        </p:txBody>
      </p:sp>
      <p:pic>
        <p:nvPicPr>
          <p:cNvPr id="16388" name="Imagem 4" descr="embrapa_agronegoci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143000"/>
            <a:ext cx="42862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Brasil: economia do conhecimento da natureza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762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m 4" descr="embrapa_agronegoci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143000"/>
            <a:ext cx="42862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285875" y="4714875"/>
            <a:ext cx="7000875" cy="1938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Nossa tendência é considerar vantagens comparativas com base em recursos naturais como sinal de uma economia numa fase relativamente imatura no seu desenvolvimento. O Brasil do século 21 desafia essa visão tradicional.</a:t>
            </a:r>
            <a:endParaRPr lang="en-US" sz="24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1" descr="http://leifi.physik.uni-muenchen.de/web_ph08_g8/umwelt_technik/10wasser/itaipu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50" y="3857625"/>
            <a:ext cx="30543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 descr="npo0000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31670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152400" y="3352800"/>
            <a:ext cx="3167063" cy="86201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sz="1800" b="1">
                <a:solidFill>
                  <a:srgbClr val="000066"/>
                </a:solidFill>
                <a:latin typeface="Calibri" charset="0"/>
                <a:cs typeface="Calibri" charset="0"/>
              </a:rPr>
              <a:t>Reduzimos o desmatamento em 200% desde 2004</a:t>
            </a:r>
            <a:endParaRPr lang="en-US" sz="18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8436" name="Group 17"/>
          <p:cNvGrpSpPr>
            <a:grpSpLocks/>
          </p:cNvGrpSpPr>
          <p:nvPr/>
        </p:nvGrpSpPr>
        <p:grpSpPr bwMode="auto">
          <a:xfrm>
            <a:off x="142875" y="4551363"/>
            <a:ext cx="3154363" cy="2333625"/>
            <a:chOff x="90" y="2805"/>
            <a:chExt cx="1987" cy="1470"/>
          </a:xfrm>
        </p:grpSpPr>
        <p:pic>
          <p:nvPicPr>
            <p:cNvPr id="18444" name="Picture 5" descr="cbers3_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805"/>
              <a:ext cx="1987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Rectangle 2"/>
            <p:cNvSpPr txBox="1">
              <a:spLocks noChangeArrowheads="1"/>
            </p:cNvSpPr>
            <p:nvPr/>
          </p:nvSpPr>
          <p:spPr bwMode="auto">
            <a:xfrm>
              <a:off x="96" y="3840"/>
              <a:ext cx="1974" cy="435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sz="1800" b="1">
                  <a:solidFill>
                    <a:srgbClr val="000066"/>
                  </a:solidFill>
                  <a:latin typeface="Calibri" charset="0"/>
                  <a:cs typeface="Calibri" charset="0"/>
                </a:rPr>
                <a:t>Melhor monitoramento ambiental por satélites</a:t>
              </a:r>
              <a:endParaRPr lang="en-US" sz="1800" b="1">
                <a:solidFill>
                  <a:srgbClr val="000066"/>
                </a:solidFill>
                <a:latin typeface="Calibri" charset="0"/>
                <a:cs typeface="Calibri" charset="0"/>
              </a:endParaRPr>
            </a:p>
          </p:txBody>
        </p:sp>
      </p:grpSp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6008688" y="6215063"/>
            <a:ext cx="3135312" cy="64293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sz="1800" b="1">
                <a:solidFill>
                  <a:srgbClr val="000066"/>
                </a:solidFill>
                <a:latin typeface="Calibri" charset="0"/>
                <a:cs typeface="Calibri" charset="0"/>
              </a:rPr>
              <a:t>46% da  matriz energética vem de fontes renováveis</a:t>
            </a:r>
            <a:endParaRPr lang="en-US" sz="18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8438" name="Group 15"/>
          <p:cNvGrpSpPr>
            <a:grpSpLocks/>
          </p:cNvGrpSpPr>
          <p:nvPr/>
        </p:nvGrpSpPr>
        <p:grpSpPr bwMode="auto">
          <a:xfrm>
            <a:off x="3492500" y="3933825"/>
            <a:ext cx="2286000" cy="2686050"/>
            <a:chOff x="4032" y="768"/>
            <a:chExt cx="1440" cy="1692"/>
          </a:xfrm>
        </p:grpSpPr>
        <p:pic>
          <p:nvPicPr>
            <p:cNvPr id="18442" name="Picture 2" descr="http://www.cnpmf.embrapa.br/newsletter/admin/emdestaque/21-05-2008_14_44_13_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" y="768"/>
              <a:ext cx="1421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4032" y="1920"/>
              <a:ext cx="1440" cy="540"/>
            </a:xfrm>
            <a:prstGeom prst="rect">
              <a:avLst/>
            </a:prstGeom>
            <a:solidFill>
              <a:srgbClr val="D0D0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pt-BR" b="1">
                  <a:solidFill>
                    <a:srgbClr val="000066"/>
                  </a:solidFill>
                  <a:latin typeface="Calibri" pitchFamily="34" charset="0"/>
                  <a:ea typeface="+mj-ea"/>
                  <a:cs typeface="Calibri" pitchFamily="34" charset="0"/>
                </a:rPr>
                <a:t>Competência em agricultura tropical</a:t>
              </a:r>
              <a:endParaRPr lang="en-US" b="1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</p:grpSp>
      <p:pic>
        <p:nvPicPr>
          <p:cNvPr id="18439" name="Group 1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163" y="1212850"/>
            <a:ext cx="313848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3408363" y="1285875"/>
            <a:ext cx="2500312" cy="244633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pt-BR" sz="2400" b="1">
                <a:solidFill>
                  <a:srgbClr val="000066"/>
                </a:solidFill>
                <a:latin typeface="Calibri" charset="0"/>
                <a:cs typeface="Calibri" charset="0"/>
              </a:rPr>
              <a:t>Brasil é líder mundial em desenvolvimento sustentável</a:t>
            </a:r>
            <a:endParaRPr lang="en-US" sz="24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18441" name="Títu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Brasil: economia do conhecimento da natureza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De onde vem o crescimento da exportação de produtos básicos pelo Brasil?</a:t>
            </a: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60610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http://www.feagri.unicamp.br/config/imagem/destaques/produtividade_c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4657725"/>
            <a:ext cx="292893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71500" y="5357813"/>
            <a:ext cx="5429250" cy="1477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Brasil: Produtividade agrícola (1975-2005)</a:t>
            </a:r>
          </a:p>
          <a:p>
            <a:pPr>
              <a:defRPr/>
            </a:pP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Produção agrícola cresceu 3x, produtividade dobrou </a:t>
            </a:r>
          </a:p>
          <a:p>
            <a:pPr>
              <a:defRPr/>
            </a:pPr>
            <a:r>
              <a:rPr lang="en-US">
                <a:solidFill>
                  <a:srgbClr val="00005E"/>
                </a:solidFill>
                <a:latin typeface="Calibri" charset="0"/>
                <a:cs typeface="Calibri" charset="0"/>
              </a:rPr>
              <a:t>Fonte: Geraldo Barros (CEPEA-USP)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Impacto de P&amp;D sobre produtividade do etanol e soja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625" y="6488113"/>
            <a:ext cx="4575175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 e Nature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4213" y="5589588"/>
            <a:ext cx="3816350" cy="768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Etanol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2.800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litros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1975  </a:t>
            </a:r>
          </a:p>
          <a:p>
            <a:pPr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    6.000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litros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2005  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4283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4111625" cy="367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292725" y="5516563"/>
            <a:ext cx="3311525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Soja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    600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1990  </a:t>
            </a:r>
          </a:p>
          <a:p>
            <a:pPr algn="r"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2.700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2008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625" y="648811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Fonte: CH Brito Cruz (FAPESP)</a:t>
            </a:r>
          </a:p>
        </p:txBody>
      </p:sp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O valor da produção eficiente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214438"/>
            <a:ext cx="74533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43000" y="5929313"/>
            <a:ext cx="7215188" cy="430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>
                <a:solidFill>
                  <a:srgbClr val="00005E"/>
                </a:solidFill>
                <a:latin typeface="Calibri" charset="0"/>
                <a:cs typeface="Calibri" charset="0"/>
              </a:rPr>
              <a:t>Produção eficiente permite uso racional dos recursos naturais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tângulo 6"/>
          <p:cNvSpPr>
            <a:spLocks noChangeArrowheads="1"/>
          </p:cNvSpPr>
          <p:nvPr/>
        </p:nvSpPr>
        <p:spPr bwMode="auto">
          <a:xfrm>
            <a:off x="6283325" y="0"/>
            <a:ext cx="2860675" cy="461963"/>
          </a:xfrm>
          <a:prstGeom prst="rect">
            <a:avLst/>
          </a:prstGeom>
          <a:solidFill>
            <a:srgbClr val="C9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5E"/>
                </a:solidFill>
                <a:latin typeface="Calibri" charset="0"/>
                <a:cs typeface="Calibri" charset="0"/>
              </a:rPr>
              <a:t>Nature, 29 July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6" descr="http://img.blogs.abril.com.br/1/williambaiano/imagens/re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32400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Imagem 18" descr="fusca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3214687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m 20" descr="amazonia_l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0038"/>
            <a:ext cx="34290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ítulo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Projetos nacionais – Brasil 1950-2010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786188" y="1071563"/>
            <a:ext cx="114300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1950s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4429125" y="2643188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1970s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3786188" y="4071938"/>
            <a:ext cx="128587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1990s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4357688" y="5857875"/>
            <a:ext cx="128587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2010s</a:t>
            </a:r>
          </a:p>
        </p:txBody>
      </p:sp>
      <p:pic>
        <p:nvPicPr>
          <p:cNvPr id="10249" name="Imagem 19" descr="Itaip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28688"/>
            <a:ext cx="3429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 bwMode="auto">
          <a:xfrm>
            <a:off x="500063" y="3571875"/>
            <a:ext cx="3214687" cy="357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Industrialização (capital externo)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5715000" y="3571875"/>
            <a:ext cx="3429000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Gdes infraestruturas (divida externa)</a:t>
            </a:r>
          </a:p>
          <a:p>
            <a:pPr algn="ctr">
              <a:defRPr/>
            </a:pPr>
            <a:endParaRPr lang="pt-BR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500063" y="6429375"/>
            <a:ext cx="3214687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Inserção internac (capital externo)</a:t>
            </a:r>
          </a:p>
          <a:p>
            <a:pPr algn="ctr">
              <a:defRPr/>
            </a:pPr>
            <a:endParaRPr lang="pt-BR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5715000" y="6429375"/>
            <a:ext cx="3429000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Potência ambiental (capital interno)</a:t>
            </a:r>
          </a:p>
          <a:p>
            <a:pPr algn="ctr">
              <a:defRPr/>
            </a:pPr>
            <a:endParaRPr lang="pt-BR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charset="0"/>
              </a:rPr>
              <a:t>O paradoxo de </a:t>
            </a:r>
            <a:r>
              <a:rPr lang="pt-BR" dirty="0" err="1">
                <a:latin typeface="Calibri" charset="0"/>
              </a:rPr>
              <a:t>Prebisch</a:t>
            </a:r>
            <a:endParaRPr lang="pt-BR" dirty="0">
              <a:latin typeface="Calibri" charset="0"/>
            </a:endParaRPr>
          </a:p>
        </p:txBody>
      </p:sp>
      <p:pic>
        <p:nvPicPr>
          <p:cNvPr id="38914" name="Picture 4" descr="naturecover130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264318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963" y="1214438"/>
            <a:ext cx="5634037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072188" y="5000625"/>
            <a:ext cx="3071812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fonte: CH Brito Cruz (FAPESP)</a:t>
            </a:r>
          </a:p>
        </p:txBody>
      </p:sp>
      <p:sp>
        <p:nvSpPr>
          <p:cNvPr id="38917" name="Retângulo 5"/>
          <p:cNvSpPr>
            <a:spLocks noChangeArrowheads="1"/>
          </p:cNvSpPr>
          <p:nvPr/>
        </p:nvSpPr>
        <p:spPr bwMode="auto">
          <a:xfrm>
            <a:off x="500063" y="5429250"/>
            <a:ext cx="8286750" cy="12001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A </a:t>
            </a:r>
            <a:r>
              <a:rPr lang="ja-JP" alt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“</a:t>
            </a:r>
            <a:r>
              <a:rPr lang="pt-BR" altLang="ja-JP" sz="2400">
                <a:solidFill>
                  <a:srgbClr val="000066"/>
                </a:solidFill>
                <a:latin typeface="Calibri" charset="0"/>
                <a:cs typeface="Calibri" charset="0"/>
              </a:rPr>
              <a:t>economia do conhecimento da natureza</a:t>
            </a:r>
            <a:r>
              <a:rPr lang="ja-JP" alt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”</a:t>
            </a:r>
            <a:r>
              <a:rPr lang="pt-BR" altLang="ja-JP" sz="2400">
                <a:solidFill>
                  <a:srgbClr val="000066"/>
                </a:solidFill>
                <a:latin typeface="Calibri" charset="0"/>
                <a:cs typeface="Calibri" charset="0"/>
              </a:rPr>
              <a:t> oferece mais oportunidades para C&amp;T brasileira do que a indústria de manufaturados instalada no Brasil</a:t>
            </a:r>
            <a:endParaRPr lang="pt-BR" sz="24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8153400" cy="762000"/>
          </a:xfrm>
        </p:spPr>
        <p:txBody>
          <a:bodyPr/>
          <a:lstStyle/>
          <a:p>
            <a:r>
              <a:rPr lang="pt-BR" dirty="0" smtClean="0">
                <a:latin typeface="Calibri" charset="0"/>
              </a:rPr>
              <a:t>O paradoxo de </a:t>
            </a:r>
            <a:r>
              <a:rPr lang="pt-BR" dirty="0" err="1" smtClean="0">
                <a:latin typeface="Calibri" charset="0"/>
              </a:rPr>
              <a:t>Prebisch</a:t>
            </a:r>
            <a:r>
              <a:rPr lang="pt-BR" dirty="0" smtClean="0">
                <a:latin typeface="Calibri" charset="0"/>
              </a:rPr>
              <a:t>: ind</a:t>
            </a:r>
            <a:r>
              <a:rPr lang="pt-BR" dirty="0" smtClean="0">
                <a:latin typeface="Calibri" charset="0"/>
              </a:rPr>
              <a:t>ústria sem P&amp;D</a:t>
            </a:r>
            <a:endParaRPr lang="pt-BR" dirty="0">
              <a:latin typeface="Calibri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43000"/>
            <a:ext cx="6643688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28625" y="2000250"/>
            <a:ext cx="3071813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5E"/>
                </a:solidFill>
                <a:latin typeface="Calibri" charset="0"/>
                <a:cs typeface="Calibri" charset="0"/>
              </a:rPr>
              <a:t>Gráfico: CH Brito Cruz (FAPESP)</a:t>
            </a:r>
          </a:p>
        </p:txBody>
      </p:sp>
      <p:sp>
        <p:nvSpPr>
          <p:cNvPr id="20485" name="Retângulo 8"/>
          <p:cNvSpPr>
            <a:spLocks noChangeArrowheads="1"/>
          </p:cNvSpPr>
          <p:nvPr/>
        </p:nvSpPr>
        <p:spPr bwMode="auto">
          <a:xfrm>
            <a:off x="785813" y="5857875"/>
            <a:ext cx="7858125" cy="8302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Baixa presença de P&amp;D no setor produtivo brasileiro reflete política de substituição de importações dos anos 70 </a:t>
            </a:r>
          </a:p>
        </p:txBody>
      </p:sp>
    </p:spTree>
    <p:extLst>
      <p:ext uri="{BB962C8B-B14F-4D97-AF65-F5344CB8AC3E}">
        <p14:creationId xmlns:p14="http://schemas.microsoft.com/office/powerpoint/2010/main" val="256040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pt-BR" dirty="0">
                <a:latin typeface="Calibri" charset="0"/>
              </a:rPr>
              <a:t>O paradoxo de </a:t>
            </a:r>
            <a:r>
              <a:rPr lang="pt-BR" dirty="0" err="1" smtClean="0">
                <a:latin typeface="Calibri" charset="0"/>
              </a:rPr>
              <a:t>Prebisch</a:t>
            </a:r>
            <a:r>
              <a:rPr lang="pt-BR" dirty="0" smtClean="0">
                <a:latin typeface="Calibri" charset="0"/>
              </a:rPr>
              <a:t> (e de muitos outros...)</a:t>
            </a:r>
            <a:endParaRPr lang="pt-BR" dirty="0">
              <a:latin typeface="Calibri" charset="0"/>
            </a:endParaRPr>
          </a:p>
        </p:txBody>
      </p:sp>
      <p:pic>
        <p:nvPicPr>
          <p:cNvPr id="5" name="Picture 8" descr="http://1.bp.blogspot.com/_qP1snsgiFzk/SfMTHtEdXUI/AAAAAAAABso/2OEiTyxSaCs/s400/raulpreb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1800199" cy="22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1.bp.blogspot.com/_nQ4-i5AEj1k/SQ35b_2SOiI/AAAAAAAABAA/o0zpQIGNaAQ/s400/portinari_ca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21178"/>
            <a:ext cx="3456384" cy="222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orneliodigital.com/imagens/parana/so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438699"/>
            <a:ext cx="3492432" cy="23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268760"/>
            <a:ext cx="3085976" cy="2177987"/>
          </a:xfrm>
          <a:prstGeom prst="rect">
            <a:avLst/>
          </a:prstGeom>
        </p:spPr>
      </p:pic>
      <p:sp>
        <p:nvSpPr>
          <p:cNvPr id="39939" name="Retângulo 3"/>
          <p:cNvSpPr>
            <a:spLocks noChangeArrowheads="1"/>
          </p:cNvSpPr>
          <p:nvPr/>
        </p:nvSpPr>
        <p:spPr bwMode="auto">
          <a:xfrm>
            <a:off x="755576" y="3140968"/>
            <a:ext cx="8034337" cy="1569660"/>
          </a:xfrm>
          <a:prstGeom prst="rect">
            <a:avLst/>
          </a:prstGeom>
          <a:solidFill>
            <a:srgbClr val="D0D0E3">
              <a:alpha val="82000"/>
            </a:srgbClr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Como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 a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substitui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ção de importações criou uma indústria sem P&amp;D local, as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oportunidades para a C&amp;T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brasileira est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ão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mais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ligadas à nova economia do conhecimento da natureza do que à indústria instalada no País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Ciência Brasileira e o triângulo de Capricórnio</a:t>
            </a:r>
          </a:p>
        </p:txBody>
      </p:sp>
      <p:sp>
        <p:nvSpPr>
          <p:cNvPr id="41986" name="Line 5"/>
          <p:cNvSpPr>
            <a:spLocks noChangeShapeType="1"/>
          </p:cNvSpPr>
          <p:nvPr/>
        </p:nvSpPr>
        <p:spPr bwMode="auto">
          <a:xfrm>
            <a:off x="1738313" y="5111750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6"/>
          <p:cNvSpPr>
            <a:spLocks noChangeShapeType="1"/>
          </p:cNvSpPr>
          <p:nvPr/>
        </p:nvSpPr>
        <p:spPr bwMode="auto">
          <a:xfrm flipV="1">
            <a:off x="1738313" y="1111250"/>
            <a:ext cx="0" cy="398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507456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 </a:t>
            </a:r>
          </a:p>
        </p:txBody>
      </p:sp>
      <p:sp>
        <p:nvSpPr>
          <p:cNvPr id="41989" name="Triângulo retângulo 19"/>
          <p:cNvSpPr>
            <a:spLocks noChangeArrowheads="1"/>
          </p:cNvSpPr>
          <p:nvPr/>
        </p:nvSpPr>
        <p:spPr bwMode="auto">
          <a:xfrm>
            <a:off x="1785938" y="1714500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4356100" y="3617913"/>
            <a:ext cx="267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Ecologia e Meio Ambiente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3348038" y="2736850"/>
            <a:ext cx="1254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Engenharia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5572125" y="4500563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Agricultura tropical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924300" y="3178175"/>
            <a:ext cx="974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Química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4929188" y="4059238"/>
            <a:ext cx="160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Saúde tropical </a:t>
            </a: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1835150" y="1412875"/>
            <a:ext cx="1335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Matemática</a:t>
            </a:r>
          </a:p>
        </p:txBody>
      </p:sp>
      <p:sp>
        <p:nvSpPr>
          <p:cNvPr id="41996" name="Text Box 9"/>
          <p:cNvSpPr txBox="1">
            <a:spLocks noChangeArrowheads="1"/>
          </p:cNvSpPr>
          <p:nvPr/>
        </p:nvSpPr>
        <p:spPr bwMode="auto">
          <a:xfrm>
            <a:off x="2381250" y="18542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Física</a:t>
            </a:r>
          </a:p>
        </p:txBody>
      </p:sp>
      <p:sp>
        <p:nvSpPr>
          <p:cNvPr id="41997" name="Text Box 9"/>
          <p:cNvSpPr txBox="1">
            <a:spLocks noChangeArrowheads="1"/>
          </p:cNvSpPr>
          <p:nvPr/>
        </p:nvSpPr>
        <p:spPr bwMode="auto">
          <a:xfrm>
            <a:off x="2771775" y="2295525"/>
            <a:ext cx="138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Computação</a:t>
            </a:r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874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interna</a:t>
            </a:r>
          </a:p>
        </p:txBody>
      </p:sp>
      <p:cxnSp>
        <p:nvCxnSpPr>
          <p:cNvPr id="41999" name="Conector reto 29"/>
          <p:cNvCxnSpPr>
            <a:cxnSpLocks noChangeShapeType="1"/>
            <a:stCxn id="41989" idx="4"/>
          </p:cNvCxnSpPr>
          <p:nvPr/>
        </p:nvCxnSpPr>
        <p:spPr bwMode="auto">
          <a:xfrm rot="16200000" flipH="1">
            <a:off x="5607844" y="5179219"/>
            <a:ext cx="214312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0" name="Text Box 12"/>
          <p:cNvSpPr txBox="1">
            <a:spLocks noChangeArrowheads="1"/>
          </p:cNvSpPr>
          <p:nvPr/>
        </p:nvSpPr>
        <p:spPr bwMode="auto">
          <a:xfrm>
            <a:off x="5715000" y="51435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42001" name="Text Box 12"/>
          <p:cNvSpPr txBox="1">
            <a:spLocks noChangeArrowheads="1"/>
          </p:cNvSpPr>
          <p:nvPr/>
        </p:nvSpPr>
        <p:spPr bwMode="auto">
          <a:xfrm>
            <a:off x="1071563" y="1357313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43027" name="Text Box 12"/>
          <p:cNvSpPr txBox="1">
            <a:spLocks noChangeArrowheads="1"/>
          </p:cNvSpPr>
          <p:nvPr/>
        </p:nvSpPr>
        <p:spPr bwMode="auto">
          <a:xfrm>
            <a:off x="714375" y="5715000"/>
            <a:ext cx="8199438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000" smtClean="0">
                <a:solidFill>
                  <a:srgbClr val="00005E"/>
                </a:solidFill>
                <a:latin typeface="Calibri" charset="0"/>
              </a:rPr>
              <a:t>O triangulo de Capricórnio posiciona as áreas da Ciência Brasileira com o percentual típico entre agendas de pesquisa externa (internacional) e interna (endógena).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Ciência Brasileira e o triângulo de Capricórnio</a:t>
            </a:r>
          </a:p>
        </p:txBody>
      </p:sp>
      <p:sp>
        <p:nvSpPr>
          <p:cNvPr id="44034" name="Line 5"/>
          <p:cNvSpPr>
            <a:spLocks noChangeShapeType="1"/>
          </p:cNvSpPr>
          <p:nvPr/>
        </p:nvSpPr>
        <p:spPr bwMode="auto">
          <a:xfrm>
            <a:off x="1738313" y="5111750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Line 6"/>
          <p:cNvSpPr>
            <a:spLocks noChangeShapeType="1"/>
          </p:cNvSpPr>
          <p:nvPr/>
        </p:nvSpPr>
        <p:spPr bwMode="auto">
          <a:xfrm flipV="1">
            <a:off x="1738313" y="1111250"/>
            <a:ext cx="0" cy="398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507456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 </a:t>
            </a:r>
          </a:p>
        </p:txBody>
      </p:sp>
      <p:sp>
        <p:nvSpPr>
          <p:cNvPr id="44037" name="Triângulo retângulo 19"/>
          <p:cNvSpPr>
            <a:spLocks noChangeArrowheads="1"/>
          </p:cNvSpPr>
          <p:nvPr/>
        </p:nvSpPr>
        <p:spPr bwMode="auto">
          <a:xfrm>
            <a:off x="1785938" y="1714500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4356100" y="3617913"/>
            <a:ext cx="267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Ecologia e Meio Ambiente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3348038" y="2736850"/>
            <a:ext cx="1254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Engenharia</a:t>
            </a: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5572125" y="4500563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Agricultura tropical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924300" y="3178175"/>
            <a:ext cx="974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Química</a:t>
            </a:r>
          </a:p>
        </p:txBody>
      </p:sp>
      <p:sp>
        <p:nvSpPr>
          <p:cNvPr id="44042" name="Text Box 9"/>
          <p:cNvSpPr txBox="1">
            <a:spLocks noChangeArrowheads="1"/>
          </p:cNvSpPr>
          <p:nvPr/>
        </p:nvSpPr>
        <p:spPr bwMode="auto">
          <a:xfrm>
            <a:off x="4929188" y="4059238"/>
            <a:ext cx="160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Saúde tropical </a:t>
            </a:r>
          </a:p>
        </p:txBody>
      </p:sp>
      <p:sp>
        <p:nvSpPr>
          <p:cNvPr id="44043" name="Text Box 9"/>
          <p:cNvSpPr txBox="1">
            <a:spLocks noChangeArrowheads="1"/>
          </p:cNvSpPr>
          <p:nvPr/>
        </p:nvSpPr>
        <p:spPr bwMode="auto">
          <a:xfrm>
            <a:off x="1835150" y="1412875"/>
            <a:ext cx="1335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Matemática</a:t>
            </a:r>
          </a:p>
        </p:txBody>
      </p:sp>
      <p:sp>
        <p:nvSpPr>
          <p:cNvPr id="44044" name="Text Box 9"/>
          <p:cNvSpPr txBox="1">
            <a:spLocks noChangeArrowheads="1"/>
          </p:cNvSpPr>
          <p:nvPr/>
        </p:nvSpPr>
        <p:spPr bwMode="auto">
          <a:xfrm>
            <a:off x="2381250" y="18542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Física</a:t>
            </a:r>
          </a:p>
        </p:txBody>
      </p:sp>
      <p:sp>
        <p:nvSpPr>
          <p:cNvPr id="44045" name="Text Box 9"/>
          <p:cNvSpPr txBox="1">
            <a:spLocks noChangeArrowheads="1"/>
          </p:cNvSpPr>
          <p:nvPr/>
        </p:nvSpPr>
        <p:spPr bwMode="auto">
          <a:xfrm>
            <a:off x="2771775" y="2295525"/>
            <a:ext cx="138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Computação</a:t>
            </a: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874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interna</a:t>
            </a:r>
          </a:p>
        </p:txBody>
      </p:sp>
      <p:cxnSp>
        <p:nvCxnSpPr>
          <p:cNvPr id="44047" name="Conector reto 29"/>
          <p:cNvCxnSpPr>
            <a:cxnSpLocks noChangeShapeType="1"/>
            <a:stCxn id="44037" idx="4"/>
          </p:cNvCxnSpPr>
          <p:nvPr/>
        </p:nvCxnSpPr>
        <p:spPr bwMode="auto">
          <a:xfrm rot="16200000" flipH="1">
            <a:off x="5607844" y="5179219"/>
            <a:ext cx="214312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8" name="Text Box 12"/>
          <p:cNvSpPr txBox="1">
            <a:spLocks noChangeArrowheads="1"/>
          </p:cNvSpPr>
          <p:nvPr/>
        </p:nvSpPr>
        <p:spPr bwMode="auto">
          <a:xfrm>
            <a:off x="5715000" y="51435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44049" name="Text Box 12"/>
          <p:cNvSpPr txBox="1">
            <a:spLocks noChangeArrowheads="1"/>
          </p:cNvSpPr>
          <p:nvPr/>
        </p:nvSpPr>
        <p:spPr bwMode="auto">
          <a:xfrm>
            <a:off x="1071563" y="1357313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43027" name="Text Box 12"/>
          <p:cNvSpPr txBox="1">
            <a:spLocks noChangeArrowheads="1"/>
          </p:cNvSpPr>
          <p:nvPr/>
        </p:nvSpPr>
        <p:spPr bwMode="auto">
          <a:xfrm>
            <a:off x="827088" y="6021388"/>
            <a:ext cx="8199437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000" smtClean="0">
                <a:solidFill>
                  <a:srgbClr val="00005E"/>
                </a:solidFill>
                <a:latin typeface="Calibri" charset="0"/>
              </a:rPr>
              <a:t>Porquê </a:t>
            </a:r>
            <a:r>
              <a:rPr lang="ja-JP" altLang="pt-BR" sz="2000" smtClean="0">
                <a:solidFill>
                  <a:srgbClr val="00005E"/>
                </a:solidFill>
                <a:latin typeface="Calibri" charset="0"/>
              </a:rPr>
              <a:t>“</a:t>
            </a:r>
            <a:r>
              <a:rPr lang="pt-BR" sz="2000" smtClean="0">
                <a:solidFill>
                  <a:srgbClr val="00005E"/>
                </a:solidFill>
                <a:latin typeface="Calibri" charset="0"/>
              </a:rPr>
              <a:t>triângulo de Capricórnio</a:t>
            </a:r>
            <a:r>
              <a:rPr lang="ja-JP" altLang="pt-BR" sz="2000" smtClean="0">
                <a:solidFill>
                  <a:srgbClr val="00005E"/>
                </a:solidFill>
                <a:latin typeface="Calibri" charset="0"/>
              </a:rPr>
              <a:t>”</a:t>
            </a:r>
            <a:r>
              <a:rPr lang="pt-BR" sz="2000" smtClean="0">
                <a:solidFill>
                  <a:srgbClr val="00005E"/>
                </a:solidFill>
                <a:latin typeface="Calibri" charset="0"/>
              </a:rPr>
              <a:t>? A mediana da produção científica brasileira está perto do paralelo 23</a:t>
            </a:r>
            <a:r>
              <a:rPr lang="pt-BR" sz="2000" baseline="30000" smtClean="0">
                <a:solidFill>
                  <a:srgbClr val="00005E"/>
                </a:solidFill>
                <a:latin typeface="Calibri" charset="0"/>
              </a:rPr>
              <a:t>0</a:t>
            </a:r>
            <a:r>
              <a:rPr lang="pt-BR" sz="2000" smtClean="0">
                <a:solidFill>
                  <a:srgbClr val="00005E"/>
                </a:solidFill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Produção científica brasileira (% do mundo)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539552" y="1196751"/>
          <a:ext cx="8604448" cy="566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11906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 b="1">
                <a:solidFill>
                  <a:srgbClr val="000066"/>
                </a:solidFill>
                <a:latin typeface="Calibri" charset="0"/>
                <a:cs typeface="Calibri" charset="0"/>
              </a:rPr>
              <a:t>fonte: ISI </a:t>
            </a:r>
            <a:endParaRPr lang="en-US" sz="16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Ciência Brasileira e o triângulo de Capricórnio</a:t>
            </a:r>
          </a:p>
        </p:txBody>
      </p:sp>
      <p:sp>
        <p:nvSpPr>
          <p:cNvPr id="47106" name="Line 6"/>
          <p:cNvSpPr>
            <a:spLocks noChangeShapeType="1"/>
          </p:cNvSpPr>
          <p:nvPr/>
        </p:nvSpPr>
        <p:spPr bwMode="auto">
          <a:xfrm flipV="1">
            <a:off x="1738313" y="1325563"/>
            <a:ext cx="0" cy="398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721769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 </a:t>
            </a:r>
          </a:p>
        </p:txBody>
      </p:sp>
      <p:sp>
        <p:nvSpPr>
          <p:cNvPr id="47108" name="Text Box 12"/>
          <p:cNvSpPr txBox="1">
            <a:spLocks noChangeArrowheads="1"/>
          </p:cNvSpPr>
          <p:nvPr/>
        </p:nvSpPr>
        <p:spPr bwMode="auto">
          <a:xfrm>
            <a:off x="1042988" y="5805488"/>
            <a:ext cx="736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00005E"/>
                </a:solidFill>
                <a:latin typeface="Calibri" charset="0"/>
              </a:rPr>
              <a:t>Percentual de papers brasileiros indexados por área de conhecimento (2004-2008)  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7812088" y="1268413"/>
          <a:ext cx="720725" cy="378618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0725"/>
              </a:tblGrid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89754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2,7%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3,0%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5,4%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</a:tbl>
          </a:graphicData>
        </a:graphic>
      </p:graphicFrame>
      <p:sp>
        <p:nvSpPr>
          <p:cNvPr id="47129" name="Line 5"/>
          <p:cNvSpPr>
            <a:spLocks noChangeShapeType="1"/>
          </p:cNvSpPr>
          <p:nvPr/>
        </p:nvSpPr>
        <p:spPr bwMode="auto">
          <a:xfrm>
            <a:off x="1738313" y="5111750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Triângulo retângulo 19"/>
          <p:cNvSpPr>
            <a:spLocks noChangeArrowheads="1"/>
          </p:cNvSpPr>
          <p:nvPr/>
        </p:nvSpPr>
        <p:spPr bwMode="auto">
          <a:xfrm>
            <a:off x="1785938" y="1714500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7131" name="Text Box 9"/>
          <p:cNvSpPr txBox="1">
            <a:spLocks noChangeArrowheads="1"/>
          </p:cNvSpPr>
          <p:nvPr/>
        </p:nvSpPr>
        <p:spPr bwMode="auto">
          <a:xfrm>
            <a:off x="4356100" y="3617913"/>
            <a:ext cx="267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Ecologia e Meio Ambiente</a:t>
            </a:r>
          </a:p>
        </p:txBody>
      </p:sp>
      <p:sp>
        <p:nvSpPr>
          <p:cNvPr id="47132" name="Text Box 9"/>
          <p:cNvSpPr txBox="1">
            <a:spLocks noChangeArrowheads="1"/>
          </p:cNvSpPr>
          <p:nvPr/>
        </p:nvSpPr>
        <p:spPr bwMode="auto">
          <a:xfrm>
            <a:off x="3348038" y="2736850"/>
            <a:ext cx="1254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Engenharia</a:t>
            </a:r>
          </a:p>
        </p:txBody>
      </p:sp>
      <p:sp>
        <p:nvSpPr>
          <p:cNvPr id="47133" name="Text Box 9"/>
          <p:cNvSpPr txBox="1">
            <a:spLocks noChangeArrowheads="1"/>
          </p:cNvSpPr>
          <p:nvPr/>
        </p:nvSpPr>
        <p:spPr bwMode="auto">
          <a:xfrm>
            <a:off x="5572125" y="4500563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Agricultura tropical</a:t>
            </a:r>
          </a:p>
        </p:txBody>
      </p:sp>
      <p:sp>
        <p:nvSpPr>
          <p:cNvPr id="47134" name="Text Box 9"/>
          <p:cNvSpPr txBox="1">
            <a:spLocks noChangeArrowheads="1"/>
          </p:cNvSpPr>
          <p:nvPr/>
        </p:nvSpPr>
        <p:spPr bwMode="auto">
          <a:xfrm>
            <a:off x="3924300" y="3178175"/>
            <a:ext cx="974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Química</a:t>
            </a:r>
          </a:p>
        </p:txBody>
      </p:sp>
      <p:sp>
        <p:nvSpPr>
          <p:cNvPr id="47135" name="Text Box 9"/>
          <p:cNvSpPr txBox="1">
            <a:spLocks noChangeArrowheads="1"/>
          </p:cNvSpPr>
          <p:nvPr/>
        </p:nvSpPr>
        <p:spPr bwMode="auto">
          <a:xfrm>
            <a:off x="4929188" y="4059238"/>
            <a:ext cx="160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Saúde tropical </a:t>
            </a:r>
          </a:p>
        </p:txBody>
      </p:sp>
      <p:sp>
        <p:nvSpPr>
          <p:cNvPr id="47136" name="Text Box 9"/>
          <p:cNvSpPr txBox="1">
            <a:spLocks noChangeArrowheads="1"/>
          </p:cNvSpPr>
          <p:nvPr/>
        </p:nvSpPr>
        <p:spPr bwMode="auto">
          <a:xfrm>
            <a:off x="1835150" y="1412875"/>
            <a:ext cx="1335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Matemática</a:t>
            </a:r>
          </a:p>
        </p:txBody>
      </p:sp>
      <p:sp>
        <p:nvSpPr>
          <p:cNvPr id="47137" name="Text Box 9"/>
          <p:cNvSpPr txBox="1">
            <a:spLocks noChangeArrowheads="1"/>
          </p:cNvSpPr>
          <p:nvPr/>
        </p:nvSpPr>
        <p:spPr bwMode="auto">
          <a:xfrm>
            <a:off x="2381250" y="18542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Física</a:t>
            </a:r>
          </a:p>
        </p:txBody>
      </p:sp>
      <p:sp>
        <p:nvSpPr>
          <p:cNvPr id="47138" name="Text Box 9"/>
          <p:cNvSpPr txBox="1">
            <a:spLocks noChangeArrowheads="1"/>
          </p:cNvSpPr>
          <p:nvPr/>
        </p:nvSpPr>
        <p:spPr bwMode="auto">
          <a:xfrm>
            <a:off x="2771775" y="2295525"/>
            <a:ext cx="138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Computação</a:t>
            </a:r>
          </a:p>
        </p:txBody>
      </p:sp>
      <p:sp>
        <p:nvSpPr>
          <p:cNvPr id="47139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874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interna</a:t>
            </a:r>
          </a:p>
        </p:txBody>
      </p:sp>
      <p:cxnSp>
        <p:nvCxnSpPr>
          <p:cNvPr id="47140" name="Conector reto 29"/>
          <p:cNvCxnSpPr>
            <a:cxnSpLocks noChangeShapeType="1"/>
            <a:stCxn id="47130" idx="4"/>
          </p:cNvCxnSpPr>
          <p:nvPr/>
        </p:nvCxnSpPr>
        <p:spPr bwMode="auto">
          <a:xfrm rot="16200000" flipH="1">
            <a:off x="5607844" y="5179219"/>
            <a:ext cx="214312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41" name="Text Box 12"/>
          <p:cNvSpPr txBox="1">
            <a:spLocks noChangeArrowheads="1"/>
          </p:cNvSpPr>
          <p:nvPr/>
        </p:nvSpPr>
        <p:spPr bwMode="auto">
          <a:xfrm>
            <a:off x="5715000" y="51435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47142" name="Text Box 12"/>
          <p:cNvSpPr txBox="1">
            <a:spLocks noChangeArrowheads="1"/>
          </p:cNvSpPr>
          <p:nvPr/>
        </p:nvSpPr>
        <p:spPr bwMode="auto">
          <a:xfrm>
            <a:off x="1071563" y="1357313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Ciência Brasileira e o triângulo de Capricórnio</a:t>
            </a:r>
          </a:p>
        </p:txBody>
      </p:sp>
      <p:sp>
        <p:nvSpPr>
          <p:cNvPr id="49154" name="Line 6"/>
          <p:cNvSpPr>
            <a:spLocks noChangeShapeType="1"/>
          </p:cNvSpPr>
          <p:nvPr/>
        </p:nvSpPr>
        <p:spPr bwMode="auto">
          <a:xfrm flipV="1">
            <a:off x="1738313" y="1325563"/>
            <a:ext cx="0" cy="398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5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721769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 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7812088" y="1268413"/>
          <a:ext cx="720725" cy="378618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0725"/>
              </a:tblGrid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89754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2,7%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3,0%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5,4%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</a:tbl>
          </a:graphicData>
        </a:graphic>
      </p:graphicFrame>
      <p:sp>
        <p:nvSpPr>
          <p:cNvPr id="49176" name="Line 5"/>
          <p:cNvSpPr>
            <a:spLocks noChangeShapeType="1"/>
          </p:cNvSpPr>
          <p:nvPr/>
        </p:nvSpPr>
        <p:spPr bwMode="auto">
          <a:xfrm>
            <a:off x="1738313" y="5111750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Triângulo retângulo 19"/>
          <p:cNvSpPr>
            <a:spLocks noChangeArrowheads="1"/>
          </p:cNvSpPr>
          <p:nvPr/>
        </p:nvSpPr>
        <p:spPr bwMode="auto">
          <a:xfrm>
            <a:off x="1785938" y="1714500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9178" name="Text Box 9"/>
          <p:cNvSpPr txBox="1">
            <a:spLocks noChangeArrowheads="1"/>
          </p:cNvSpPr>
          <p:nvPr/>
        </p:nvSpPr>
        <p:spPr bwMode="auto">
          <a:xfrm>
            <a:off x="4356100" y="3617913"/>
            <a:ext cx="267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Ecologia e Meio Ambiente</a:t>
            </a:r>
          </a:p>
        </p:txBody>
      </p:sp>
      <p:sp>
        <p:nvSpPr>
          <p:cNvPr id="49179" name="Text Box 9"/>
          <p:cNvSpPr txBox="1">
            <a:spLocks noChangeArrowheads="1"/>
          </p:cNvSpPr>
          <p:nvPr/>
        </p:nvSpPr>
        <p:spPr bwMode="auto">
          <a:xfrm>
            <a:off x="3348038" y="2736850"/>
            <a:ext cx="1254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Engenharia</a:t>
            </a:r>
          </a:p>
        </p:txBody>
      </p:sp>
      <p:sp>
        <p:nvSpPr>
          <p:cNvPr id="49180" name="Text Box 9"/>
          <p:cNvSpPr txBox="1">
            <a:spLocks noChangeArrowheads="1"/>
          </p:cNvSpPr>
          <p:nvPr/>
        </p:nvSpPr>
        <p:spPr bwMode="auto">
          <a:xfrm>
            <a:off x="5572125" y="4500563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Agricultura tropical</a:t>
            </a:r>
          </a:p>
        </p:txBody>
      </p:sp>
      <p:sp>
        <p:nvSpPr>
          <p:cNvPr id="49181" name="Text Box 9"/>
          <p:cNvSpPr txBox="1">
            <a:spLocks noChangeArrowheads="1"/>
          </p:cNvSpPr>
          <p:nvPr/>
        </p:nvSpPr>
        <p:spPr bwMode="auto">
          <a:xfrm>
            <a:off x="3924300" y="3178175"/>
            <a:ext cx="974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Química</a:t>
            </a:r>
          </a:p>
        </p:txBody>
      </p:sp>
      <p:sp>
        <p:nvSpPr>
          <p:cNvPr id="49182" name="Text Box 9"/>
          <p:cNvSpPr txBox="1">
            <a:spLocks noChangeArrowheads="1"/>
          </p:cNvSpPr>
          <p:nvPr/>
        </p:nvSpPr>
        <p:spPr bwMode="auto">
          <a:xfrm>
            <a:off x="4929188" y="4059238"/>
            <a:ext cx="160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Saúde tropical </a:t>
            </a:r>
          </a:p>
        </p:txBody>
      </p:sp>
      <p:sp>
        <p:nvSpPr>
          <p:cNvPr id="49183" name="Text Box 9"/>
          <p:cNvSpPr txBox="1">
            <a:spLocks noChangeArrowheads="1"/>
          </p:cNvSpPr>
          <p:nvPr/>
        </p:nvSpPr>
        <p:spPr bwMode="auto">
          <a:xfrm>
            <a:off x="1835150" y="1412875"/>
            <a:ext cx="1335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Matemática</a:t>
            </a:r>
          </a:p>
        </p:txBody>
      </p:sp>
      <p:sp>
        <p:nvSpPr>
          <p:cNvPr id="49184" name="Text Box 9"/>
          <p:cNvSpPr txBox="1">
            <a:spLocks noChangeArrowheads="1"/>
          </p:cNvSpPr>
          <p:nvPr/>
        </p:nvSpPr>
        <p:spPr bwMode="auto">
          <a:xfrm>
            <a:off x="2381250" y="18542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Física</a:t>
            </a:r>
          </a:p>
        </p:txBody>
      </p:sp>
      <p:sp>
        <p:nvSpPr>
          <p:cNvPr id="49185" name="Text Box 9"/>
          <p:cNvSpPr txBox="1">
            <a:spLocks noChangeArrowheads="1"/>
          </p:cNvSpPr>
          <p:nvPr/>
        </p:nvSpPr>
        <p:spPr bwMode="auto">
          <a:xfrm>
            <a:off x="2771775" y="2295525"/>
            <a:ext cx="138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Computação</a:t>
            </a:r>
          </a:p>
        </p:txBody>
      </p:sp>
      <p:sp>
        <p:nvSpPr>
          <p:cNvPr id="49186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874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interna</a:t>
            </a:r>
          </a:p>
        </p:txBody>
      </p:sp>
      <p:cxnSp>
        <p:nvCxnSpPr>
          <p:cNvPr id="49187" name="Conector reto 29"/>
          <p:cNvCxnSpPr>
            <a:cxnSpLocks noChangeShapeType="1"/>
            <a:stCxn id="49177" idx="4"/>
          </p:cNvCxnSpPr>
          <p:nvPr/>
        </p:nvCxnSpPr>
        <p:spPr bwMode="auto">
          <a:xfrm rot="16200000" flipH="1">
            <a:off x="5607844" y="5179219"/>
            <a:ext cx="214312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88" name="Text Box 12"/>
          <p:cNvSpPr txBox="1">
            <a:spLocks noChangeArrowheads="1"/>
          </p:cNvSpPr>
          <p:nvPr/>
        </p:nvSpPr>
        <p:spPr bwMode="auto">
          <a:xfrm>
            <a:off x="5715000" y="51435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49189" name="Text Box 12"/>
          <p:cNvSpPr txBox="1">
            <a:spLocks noChangeArrowheads="1"/>
          </p:cNvSpPr>
          <p:nvPr/>
        </p:nvSpPr>
        <p:spPr bwMode="auto">
          <a:xfrm>
            <a:off x="1071563" y="1357313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49190" name="Retângulo de cantos arredondados 17"/>
          <p:cNvSpPr>
            <a:spLocks noChangeArrowheads="1"/>
          </p:cNvSpPr>
          <p:nvPr/>
        </p:nvSpPr>
        <p:spPr bwMode="auto">
          <a:xfrm>
            <a:off x="3779838" y="3644900"/>
            <a:ext cx="4857750" cy="1439863"/>
          </a:xfrm>
          <a:prstGeom prst="roundRect">
            <a:avLst>
              <a:gd name="adj" fmla="val 16667"/>
            </a:avLst>
          </a:prstGeom>
          <a:solidFill>
            <a:srgbClr val="E9F892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971550" y="5876925"/>
            <a:ext cx="7715250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pt-BR" sz="2400" smtClean="0">
                <a:solidFill>
                  <a:srgbClr val="00005E"/>
                </a:solidFill>
                <a:latin typeface="Calibri" charset="0"/>
              </a:rPr>
              <a:t>As áreas de maior produção da Ciência brasileira são as voltadas para a economia do conhecimento da natureza</a:t>
            </a:r>
            <a:endParaRPr lang="pt-BR" sz="2400" i="1" smtClean="0">
              <a:solidFill>
                <a:srgbClr val="00005E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Desafio: Biotecnologia para aumentar produtividade da agricultura</a:t>
            </a:r>
          </a:p>
        </p:txBody>
      </p:sp>
      <p:pic>
        <p:nvPicPr>
          <p:cNvPr id="51202" name="Picture 4" descr="naturecover130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2776538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 descr="Scanning electron micrograph of the bacterium Xylella fastidi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2071688"/>
            <a:ext cx="48228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tângulo 5"/>
          <p:cNvSpPr>
            <a:spLocks noChangeArrowheads="1"/>
          </p:cNvSpPr>
          <p:nvPr/>
        </p:nvSpPr>
        <p:spPr bwMode="auto">
          <a:xfrm>
            <a:off x="5786438" y="1428750"/>
            <a:ext cx="3214687" cy="5842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Xyllela fastidiosa (10.000x) </a:t>
            </a:r>
          </a:p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Foto: E. Kitajima (ESALQ/USP).</a:t>
            </a:r>
          </a:p>
        </p:txBody>
      </p:sp>
      <p:sp>
        <p:nvSpPr>
          <p:cNvPr id="51205" name="Retângulo 6"/>
          <p:cNvSpPr>
            <a:spLocks noChangeArrowheads="1"/>
          </p:cNvSpPr>
          <p:nvPr/>
        </p:nvSpPr>
        <p:spPr bwMode="auto">
          <a:xfrm>
            <a:off x="1285875" y="5572125"/>
            <a:ext cx="6429375" cy="9540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Biotecnologia aplicada ao aumento da produtividade agrícola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Desafio: biotecnologia para adaptação às mudanças climáticas</a:t>
            </a:r>
          </a:p>
        </p:txBody>
      </p:sp>
      <p:sp>
        <p:nvSpPr>
          <p:cNvPr id="52226" name="Retângulo 6"/>
          <p:cNvSpPr>
            <a:spLocks noChangeArrowheads="1"/>
          </p:cNvSpPr>
          <p:nvPr/>
        </p:nvSpPr>
        <p:spPr bwMode="auto">
          <a:xfrm>
            <a:off x="1357313" y="5715000"/>
            <a:ext cx="6429375" cy="9540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Cenários de mudanças climáticas e seus impactos potenciais na agricultura</a:t>
            </a:r>
          </a:p>
        </p:txBody>
      </p:sp>
      <p:pic>
        <p:nvPicPr>
          <p:cNvPr id="5222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571625"/>
            <a:ext cx="34417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25" y="1714500"/>
            <a:ext cx="5603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tângulo 9"/>
          <p:cNvSpPr>
            <a:spLocks noChangeArrowheads="1"/>
          </p:cNvSpPr>
          <p:nvPr/>
        </p:nvSpPr>
        <p:spPr bwMode="auto">
          <a:xfrm>
            <a:off x="500063" y="4786313"/>
            <a:ext cx="3214687" cy="5842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Aumento temperatura 2100 </a:t>
            </a:r>
          </a:p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(C. Nobre e J. Marengo, INPE)</a:t>
            </a:r>
          </a:p>
        </p:txBody>
      </p:sp>
      <p:sp>
        <p:nvSpPr>
          <p:cNvPr id="52230" name="Retângulo 10"/>
          <p:cNvSpPr>
            <a:spLocks noChangeArrowheads="1"/>
          </p:cNvSpPr>
          <p:nvPr/>
        </p:nvSpPr>
        <p:spPr bwMode="auto">
          <a:xfrm>
            <a:off x="4714875" y="4714875"/>
            <a:ext cx="4429125" cy="5842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Impactos das mudanças do clima na agicultura </a:t>
            </a:r>
          </a:p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(E. Assad, EMBRAPA)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Sucesso</a:t>
            </a:r>
            <a:r>
              <a:rPr lang="en-US" dirty="0" smtClean="0"/>
              <a:t> no </a:t>
            </a:r>
            <a:r>
              <a:rPr lang="en-US" dirty="0" err="1" smtClean="0"/>
              <a:t>presente</a:t>
            </a:r>
            <a:r>
              <a:rPr lang="en-US" dirty="0" smtClean="0"/>
              <a:t>, </a:t>
            </a:r>
            <a:r>
              <a:rPr lang="en-US" dirty="0" err="1" smtClean="0"/>
              <a:t>riscos</a:t>
            </a:r>
            <a:r>
              <a:rPr lang="en-US" dirty="0" smtClean="0"/>
              <a:t> no </a:t>
            </a:r>
            <a:r>
              <a:rPr lang="en-US" dirty="0" err="1" smtClean="0"/>
              <a:t>futuro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brazil_desigualdade_pi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556500" cy="466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571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Desafio: tecnologias espaciais para desenvolvimento sustentável</a:t>
            </a:r>
          </a:p>
        </p:txBody>
      </p:sp>
      <p:sp>
        <p:nvSpPr>
          <p:cNvPr id="53250" name="Retângulo 6"/>
          <p:cNvSpPr>
            <a:spLocks noChangeArrowheads="1"/>
          </p:cNvSpPr>
          <p:nvPr/>
        </p:nvSpPr>
        <p:spPr bwMode="auto">
          <a:xfrm>
            <a:off x="1285875" y="5572125"/>
            <a:ext cx="7429500" cy="9540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Tecnologia espacial aplicada ao monitoramento do desmatamento na Amazônia</a:t>
            </a:r>
          </a:p>
        </p:txBody>
      </p:sp>
      <p:pic>
        <p:nvPicPr>
          <p:cNvPr id="53251" name="Imagem 9" descr="amazonia_desmatament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573338"/>
            <a:ext cx="45005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Imagem 10" descr="cbers3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387826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Desafio: Ciências da terra e Ciências sociais para melhor gestão urbana</a:t>
            </a:r>
          </a:p>
        </p:txBody>
      </p:sp>
      <p:sp>
        <p:nvSpPr>
          <p:cNvPr id="54274" name="Retângulo 6"/>
          <p:cNvSpPr>
            <a:spLocks noChangeArrowheads="1"/>
          </p:cNvSpPr>
          <p:nvPr/>
        </p:nvSpPr>
        <p:spPr bwMode="auto">
          <a:xfrm>
            <a:off x="1071563" y="5715000"/>
            <a:ext cx="7429500" cy="9540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Modelagem numérica do tempo para prevenção e mitigação de desastres naturais</a:t>
            </a:r>
          </a:p>
        </p:txBody>
      </p:sp>
      <p:pic>
        <p:nvPicPr>
          <p:cNvPr id="54275" name="Imagem 1" descr="SC_2008112012_3dias_kf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464343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C:\Documents and Settings\livia\Desktop\i78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2643188"/>
            <a:ext cx="4616450" cy="298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Desafio: tecnologias para energias renováveis</a:t>
            </a:r>
          </a:p>
        </p:txBody>
      </p:sp>
      <p:sp>
        <p:nvSpPr>
          <p:cNvPr id="55298" name="Retângulo 6"/>
          <p:cNvSpPr>
            <a:spLocks noChangeArrowheads="1"/>
          </p:cNvSpPr>
          <p:nvPr/>
        </p:nvSpPr>
        <p:spPr bwMode="auto">
          <a:xfrm>
            <a:off x="1214438" y="5857875"/>
            <a:ext cx="7429500" cy="52387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Hidrólise ácida para geração de etanol de celulose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428750"/>
            <a:ext cx="3436938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apa da edi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30003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2857500" cy="3571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400">
                <a:solidFill>
                  <a:srgbClr val="000066"/>
                </a:solidFill>
                <a:latin typeface="Calibri" charset="0"/>
                <a:cs typeface="Calibri" charset="0"/>
              </a:rPr>
              <a:t>Fonte: CH Brito Cruz,  FAPESP</a:t>
            </a:r>
            <a:endParaRPr lang="en-US" sz="14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887413"/>
          </a:xfrm>
        </p:spPr>
        <p:txBody>
          <a:bodyPr/>
          <a:lstStyle/>
          <a:p>
            <a:r>
              <a:rPr lang="en-US">
                <a:latin typeface="Calibri" charset="0"/>
              </a:rPr>
              <a:t>Desafio: tecnologia de materiais para óleo e gás</a:t>
            </a:r>
          </a:p>
        </p:txBody>
      </p:sp>
      <p:pic>
        <p:nvPicPr>
          <p:cNvPr id="563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1484313"/>
            <a:ext cx="3995737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8"/>
          <p:cNvPicPr>
            <a:picLocks noChangeAspect="1" noChangeArrowheads="1"/>
          </p:cNvPicPr>
          <p:nvPr/>
        </p:nvPicPr>
        <p:blipFill>
          <a:blip r:embed="rId3">
            <a:lum bright="24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2881312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2952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Desafio: aumentar a pesquisa em energias renováveis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429125"/>
            <a:ext cx="6400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27088" y="1484313"/>
            <a:ext cx="4752975" cy="2800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pt-BR" sz="2200" dirty="0">
                <a:solidFill>
                  <a:srgbClr val="00005E"/>
                </a:solidFill>
                <a:latin typeface="Calibri" charset="0"/>
                <a:cs typeface="Calibri" charset="0"/>
              </a:rPr>
              <a:t>“</a:t>
            </a:r>
            <a:r>
              <a:rPr lang="pt-BR" sz="2200" dirty="0">
                <a:solidFill>
                  <a:srgbClr val="00005E"/>
                </a:solidFill>
                <a:latin typeface="Calibri" charset="0"/>
                <a:cs typeface="Calibri" charset="0"/>
              </a:rPr>
              <a:t>O Brasil tem uma posição muito privilegiada em termos de suprimento de energia. Mas essa posição será perdida se não houver um esforço de pesquisa para aumentar a participação das energias renováveis na matriz energética.</a:t>
            </a:r>
            <a:r>
              <a:rPr lang="ja-JP" altLang="pt-BR" sz="2200" dirty="0">
                <a:solidFill>
                  <a:srgbClr val="00005E"/>
                </a:solidFill>
                <a:latin typeface="Calibri" charset="0"/>
                <a:cs typeface="Calibri" charset="0"/>
              </a:rPr>
              <a:t>”</a:t>
            </a:r>
            <a:endParaRPr lang="pt-BR" sz="2200" dirty="0">
              <a:solidFill>
                <a:srgbClr val="00005E"/>
              </a:solidFill>
              <a:latin typeface="Calibri" charset="0"/>
              <a:cs typeface="Calibri" charset="0"/>
            </a:endParaRPr>
          </a:p>
          <a:p>
            <a:pPr>
              <a:defRPr/>
            </a:pPr>
            <a:r>
              <a:rPr lang="pt-BR" sz="2200" dirty="0">
                <a:solidFill>
                  <a:srgbClr val="00005E"/>
                </a:solidFill>
                <a:latin typeface="Calibri" charset="0"/>
                <a:cs typeface="Calibri" charset="0"/>
              </a:rPr>
              <a:t>(</a:t>
            </a:r>
            <a:r>
              <a:rPr lang="pt-BR" sz="2200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Cylon</a:t>
            </a:r>
            <a:r>
              <a:rPr lang="pt-BR" sz="2200" dirty="0">
                <a:solidFill>
                  <a:srgbClr val="00005E"/>
                </a:solidFill>
                <a:latin typeface="Calibri" charset="0"/>
                <a:cs typeface="Calibri" charset="0"/>
              </a:rPr>
              <a:t> E.T. Gonçalves da Silva)</a:t>
            </a:r>
          </a:p>
        </p:txBody>
      </p:sp>
      <p:pic>
        <p:nvPicPr>
          <p:cNvPr id="57348" name="Picture 6" descr="capa da edi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908050"/>
            <a:ext cx="27717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Ciência Brasileira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lum bright="-4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385762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tângulo 3"/>
          <p:cNvSpPr>
            <a:spLocks noChangeArrowheads="1"/>
          </p:cNvSpPr>
          <p:nvPr/>
        </p:nvSpPr>
        <p:spPr bwMode="auto">
          <a:xfrm>
            <a:off x="571500" y="5572125"/>
            <a:ext cx="3857625" cy="285750"/>
          </a:xfrm>
          <a:prstGeom prst="rect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375"/>
            <a:ext cx="44053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6188"/>
            <a:ext cx="41290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14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Como ser feliz, mesmo sendo cientista brasileiro?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08104" y="4869160"/>
            <a:ext cx="3071813" cy="785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000">
                <a:solidFill>
                  <a:srgbClr val="003366"/>
                </a:solidFill>
                <a:latin typeface="Calibri" charset="0"/>
              </a:rPr>
              <a:t>Ou será que você quer ser apenas mais um deles?  </a:t>
            </a:r>
          </a:p>
        </p:txBody>
      </p:sp>
      <p:pic>
        <p:nvPicPr>
          <p:cNvPr id="37893" name="Picture 2" descr="http://ngm.nationalgeographic.com/wallpaper/img/2008/07/july08-05-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71563"/>
            <a:ext cx="5000625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bonobo at Lola ya Bono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24749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4985792"/>
            <a:ext cx="3384376" cy="1395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200" dirty="0" smtClean="0">
                <a:solidFill>
                  <a:srgbClr val="740000"/>
                </a:solidFill>
                <a:latin typeface="Calibri" charset="0"/>
              </a:rPr>
              <a:t>Quanto maior puder ser sua agenda interna, maior sua contribui</a:t>
            </a:r>
            <a:r>
              <a:rPr lang="pt-BR" sz="2200" dirty="0" smtClean="0">
                <a:solidFill>
                  <a:srgbClr val="740000"/>
                </a:solidFill>
                <a:latin typeface="Calibri" charset="0"/>
              </a:rPr>
              <a:t>ção para a economia brasileira</a:t>
            </a:r>
            <a:endParaRPr lang="pt-BR" sz="2200" dirty="0">
              <a:solidFill>
                <a:srgbClr val="74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4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904875"/>
          </a:xfrm>
        </p:spPr>
        <p:txBody>
          <a:bodyPr/>
          <a:lstStyle/>
          <a:p>
            <a:r>
              <a:rPr lang="pt-BR">
                <a:latin typeface="Calibri" charset="0"/>
              </a:rPr>
              <a:t>Conclusão: do paradoxo de Prebisch ao triângulo de Capricórnio </a:t>
            </a:r>
          </a:p>
        </p:txBody>
      </p:sp>
      <p:pic>
        <p:nvPicPr>
          <p:cNvPr id="58370" name="Picture 2" descr="http://4.bp.blogspot.com/_9Xlu1srvmdw/Sja602qQ5xI/AAAAAAAAAjo/gU18bsb9QPg/s320/SBI%252025_p8_chag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30511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D: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48577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500438"/>
            <a:ext cx="51450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572375" y="3357563"/>
            <a:ext cx="1571625" cy="41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Carlos Chagas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8374" name="Retângulo 5"/>
          <p:cNvSpPr>
            <a:spLocks noChangeArrowheads="1"/>
          </p:cNvSpPr>
          <p:nvPr/>
        </p:nvSpPr>
        <p:spPr bwMode="auto">
          <a:xfrm>
            <a:off x="539750" y="5589588"/>
            <a:ext cx="8286750" cy="12001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0066"/>
                </a:solidFill>
                <a:latin typeface="Calibri" charset="0"/>
                <a:cs typeface="Calibri" charset="0"/>
              </a:rPr>
              <a:t>C&amp;T brasileira poderá ser a grande indutora da economia do conhecimento da natureza... </a:t>
            </a:r>
            <a:r>
              <a:rPr lang="pt-BR" sz="2400" b="1">
                <a:solidFill>
                  <a:srgbClr val="740000"/>
                </a:solidFill>
                <a:latin typeface="Calibri" charset="0"/>
                <a:cs typeface="Calibri" charset="0"/>
              </a:rPr>
              <a:t>se nossa política de C&amp;T se engajar  no projeto do Brasil para o século 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charset="0"/>
              </a:rPr>
              <a:t>O efeito China sobre </a:t>
            </a:r>
            <a:r>
              <a:rPr lang="pt-BR" dirty="0" smtClean="0">
                <a:latin typeface="Calibri" charset="0"/>
              </a:rPr>
              <a:t>a indústria brasileira</a:t>
            </a:r>
            <a:endParaRPr lang="pt-BR" dirty="0">
              <a:latin typeface="Calibri" charset="0"/>
            </a:endParaRPr>
          </a:p>
        </p:txBody>
      </p:sp>
      <p:pic>
        <p:nvPicPr>
          <p:cNvPr id="2" name="Picture 1" descr="crise_na_industria_0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7704856" cy="5083329"/>
          </a:xfrm>
          <a:prstGeom prst="rect">
            <a:avLst/>
          </a:prstGeom>
        </p:spPr>
      </p:pic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1331640" y="6309320"/>
            <a:ext cx="6408712" cy="40011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Participação industrial no PIB é menor que nos anos 60</a:t>
            </a:r>
            <a:endParaRPr lang="pt-BR" sz="20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O efeito China sobre as exportações do Brasil</a:t>
            </a:r>
          </a:p>
        </p:txBody>
      </p:sp>
      <p:pic>
        <p:nvPicPr>
          <p:cNvPr id="21507" name="Imagem 3" descr="Fonte: Secex/ALICE. Elaboração própria com base na taxonomia da OCDE/ Standataba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357313"/>
            <a:ext cx="7750175" cy="451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tângulo 5"/>
          <p:cNvSpPr>
            <a:spLocks noChangeArrowheads="1"/>
          </p:cNvSpPr>
          <p:nvPr/>
        </p:nvSpPr>
        <p:spPr bwMode="auto">
          <a:xfrm>
            <a:off x="500063" y="6000750"/>
            <a:ext cx="8286750" cy="70802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66"/>
                </a:solidFill>
                <a:latin typeface="Calibri" charset="0"/>
                <a:cs typeface="Calibri" charset="0"/>
              </a:rPr>
              <a:t>Déficit crescente em setores intensivos em tecnologia: máquinas, informática, eletrônicos, aviação, instrumentos.</a:t>
            </a:r>
            <a:endParaRPr lang="pt-BR" sz="20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500813" y="1071563"/>
            <a:ext cx="2543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 b="1">
                <a:solidFill>
                  <a:srgbClr val="000066"/>
                </a:solidFill>
                <a:latin typeface="Verdana" charset="0"/>
              </a:rPr>
              <a:t>Fonte: IEDI (via Carlos Pacheco)</a:t>
            </a:r>
          </a:p>
        </p:txBody>
      </p:sp>
    </p:spTree>
    <p:extLst>
      <p:ext uri="{BB962C8B-B14F-4D97-AF65-F5344CB8AC3E}">
        <p14:creationId xmlns:p14="http://schemas.microsoft.com/office/powerpoint/2010/main" val="414301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BNDES_Visao_Puga_Graf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83529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539552" y="357188"/>
            <a:ext cx="8352928" cy="711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pt-BR" sz="2000" b="1">
                <a:solidFill>
                  <a:srgbClr val="000066"/>
                </a:solidFill>
                <a:cs typeface="Arial" charset="0"/>
              </a:rPr>
              <a:t>Participação (%) dos setores intensivos em recursos naturais </a:t>
            </a:r>
          </a:p>
          <a:p>
            <a:pPr algn="r" eaLnBrk="0" hangingPunct="0">
              <a:defRPr/>
            </a:pPr>
            <a:r>
              <a:rPr lang="pt-BR" sz="2000" b="1">
                <a:solidFill>
                  <a:srgbClr val="000066"/>
                </a:solidFill>
                <a:cs typeface="Arial" charset="0"/>
              </a:rPr>
              <a:t>na exportação dos países, 2005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00063" y="6500813"/>
            <a:ext cx="4017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 b="1">
                <a:solidFill>
                  <a:srgbClr val="000066"/>
                </a:solidFill>
                <a:latin typeface="Verdana" charset="0"/>
              </a:rPr>
              <a:t>Fonte:BNDES, Visão de Desenvolvimento, nº 36, 2007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BNDES_Visao_Puga_Graf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352928" cy="499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500063" y="6613525"/>
            <a:ext cx="4017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 b="1">
                <a:solidFill>
                  <a:srgbClr val="000066"/>
                </a:solidFill>
                <a:latin typeface="Verdana" charset="0"/>
              </a:rPr>
              <a:t>Fonte:BNDES, Visão de Desenvolvimento, nº 36, 2007</a:t>
            </a:r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539552" y="332656"/>
            <a:ext cx="8352928" cy="7078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pt-BR" sz="2000" b="1" dirty="0">
                <a:solidFill>
                  <a:srgbClr val="000066"/>
                </a:solidFill>
                <a:cs typeface="Arial" charset="0"/>
              </a:rPr>
              <a:t>Participação (%) dos setores intensivos em tecnologia diferenciada e baseada em ciência na exportação dos países, 2005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68389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tângulo 5"/>
          <p:cNvSpPr>
            <a:spLocks noChangeArrowheads="1"/>
          </p:cNvSpPr>
          <p:nvPr/>
        </p:nvSpPr>
        <p:spPr bwMode="auto">
          <a:xfrm>
            <a:off x="142875" y="2000250"/>
            <a:ext cx="1857375" cy="193833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Exportações brasileiras de segundo as categorias da OECD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11938"/>
            <a:ext cx="2924175" cy="246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Fonte:Estado de </a:t>
            </a:r>
            <a:r>
              <a:rPr lang="pt-BR" sz="1000" b="1" dirty="0" err="1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S.Paulo</a:t>
            </a: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, 02/05/2010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2_Pixel">
    <a:majorFont>
      <a:latin typeface="ZapfHumnst BT"/>
      <a:ea typeface=""/>
      <a:cs typeface=""/>
    </a:majorFont>
    <a:minorFont>
      <a:latin typeface="Humnst777 BT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7443</TotalTime>
  <Words>1630</Words>
  <Application>Microsoft Macintosh PowerPoint</Application>
  <PresentationFormat>On-screen Show (4:3)</PresentationFormat>
  <Paragraphs>233</Paragraphs>
  <Slides>47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2_Pixel</vt:lpstr>
      <vt:lpstr>3_Pixel</vt:lpstr>
      <vt:lpstr>4_Pixel</vt:lpstr>
      <vt:lpstr>Ciência e Tecnologia no Brasil do século 21: do paradoxo de Prebisch ao triângulo de Capricórnio</vt:lpstr>
      <vt:lpstr>Projetos nacionais – Brasil 1950-2010</vt:lpstr>
      <vt:lpstr>Projetos nacionais – Brasil 1950-2010</vt:lpstr>
      <vt:lpstr>Sucesso no presente, riscos no futuro?</vt:lpstr>
      <vt:lpstr>O efeito China sobre a indústria brasileira</vt:lpstr>
      <vt:lpstr>O efeito China sobre as exportações do Brasil</vt:lpstr>
      <vt:lpstr>PowerPoint Presentation</vt:lpstr>
      <vt:lpstr>PowerPoint Presentation</vt:lpstr>
      <vt:lpstr>PowerPoint Presentation</vt:lpstr>
      <vt:lpstr>Anos 70: CEPAL e substituição de importações</vt:lpstr>
      <vt:lpstr>Anos 70: CEPAL e substituição de importações</vt:lpstr>
      <vt:lpstr>O que diria Prebisch hoje?</vt:lpstr>
      <vt:lpstr>O que diria Prebisch hoje?</vt:lpstr>
      <vt:lpstr>O paradoxo de Prebisch: mudança nos termos de troca</vt:lpstr>
      <vt:lpstr>Intensidade em tecnologia não diz tudo</vt:lpstr>
      <vt:lpstr>Intensidade em tecnologia não diz tudo</vt:lpstr>
      <vt:lpstr>Intensidade em tecnologia não diz tudo</vt:lpstr>
      <vt:lpstr>Intensidade em tecnologia não diz tudo</vt:lpstr>
      <vt:lpstr>PowerPoint Presentation</vt:lpstr>
      <vt:lpstr>Quem ganha com o iphone4?</vt:lpstr>
      <vt:lpstr>O efeito China sobre a indústria brasileira</vt:lpstr>
      <vt:lpstr>Hora de rever os conceitos?</vt:lpstr>
      <vt:lpstr>Brasil: economia do conhecimento da natureza</vt:lpstr>
      <vt:lpstr>Brasil: economia do conhecimento da natureza</vt:lpstr>
      <vt:lpstr>Brasil: economia do conhecimento da natureza</vt:lpstr>
      <vt:lpstr>De onde vem o crescimento da exportação de produtos básicos pelo Brasil?</vt:lpstr>
      <vt:lpstr>Impacto de P&amp;D sobre produtividade do etanol e soja </vt:lpstr>
      <vt:lpstr>O valor da produção eficiente</vt:lpstr>
      <vt:lpstr>PowerPoint Presentation</vt:lpstr>
      <vt:lpstr>O paradoxo de Prebisch</vt:lpstr>
      <vt:lpstr>O paradoxo de Prebisch: indústria sem P&amp;D</vt:lpstr>
      <vt:lpstr>O paradoxo de Prebisch (e de muitos outros...)</vt:lpstr>
      <vt:lpstr>Ciência Brasileira e o triângulo de Capricórnio</vt:lpstr>
      <vt:lpstr>Ciência Brasileira e o triângulo de Capricórnio</vt:lpstr>
      <vt:lpstr>Produção científica brasileira (% do mundo)</vt:lpstr>
      <vt:lpstr>Ciência Brasileira e o triângulo de Capricórnio</vt:lpstr>
      <vt:lpstr>Ciência Brasileira e o triângulo de Capricórnio</vt:lpstr>
      <vt:lpstr>Desafio: Biotecnologia para aumentar produtividade da agricultura</vt:lpstr>
      <vt:lpstr>Desafio: biotecnologia para adaptação às mudanças climáticas</vt:lpstr>
      <vt:lpstr>Desafio: tecnologias espaciais para desenvolvimento sustentável</vt:lpstr>
      <vt:lpstr>Desafio: Ciências da terra e Ciências sociais para melhor gestão urbana</vt:lpstr>
      <vt:lpstr>Desafio: tecnologias para energias renováveis</vt:lpstr>
      <vt:lpstr>Desafio: tecnologia de materiais para óleo e gás</vt:lpstr>
      <vt:lpstr>Desafio: aumentar a pesquisa em energias renováveis</vt:lpstr>
      <vt:lpstr>Ciência Brasileira</vt:lpstr>
      <vt:lpstr>Como ser feliz, mesmo sendo cientista brasileiro?</vt:lpstr>
      <vt:lpstr>Conclusão: do paradoxo de Prebisch ao triângulo de Capricórnio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 brasileira e o triângulo de Capricórnio</dc:title>
  <dc:creator>Gilberto Camara</dc:creator>
  <cp:lastModifiedBy>Gilberto Camara</cp:lastModifiedBy>
  <cp:revision>115</cp:revision>
  <dcterms:created xsi:type="dcterms:W3CDTF">2009-10-01T20:08:38Z</dcterms:created>
  <dcterms:modified xsi:type="dcterms:W3CDTF">2012-03-10T21:37:55Z</dcterms:modified>
</cp:coreProperties>
</file>