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  <p:sldMasterId id="2147488179" r:id="rId3"/>
    <p:sldMasterId id="2147488221" r:id="rId4"/>
    <p:sldMasterId id="2147488209" r:id="rId5"/>
    <p:sldMasterId id="2147488234" r:id="rId6"/>
  </p:sldMasterIdLst>
  <p:notesMasterIdLst>
    <p:notesMasterId r:id="rId50"/>
  </p:notesMasterIdLst>
  <p:handoutMasterIdLst>
    <p:handoutMasterId r:id="rId51"/>
  </p:handoutMasterIdLst>
  <p:sldIdLst>
    <p:sldId id="1446" r:id="rId7"/>
    <p:sldId id="1491" r:id="rId8"/>
    <p:sldId id="1492" r:id="rId9"/>
    <p:sldId id="1453" r:id="rId10"/>
    <p:sldId id="1461" r:id="rId11"/>
    <p:sldId id="1462" r:id="rId12"/>
    <p:sldId id="1311" r:id="rId13"/>
    <p:sldId id="1474" r:id="rId14"/>
    <p:sldId id="1488" r:id="rId15"/>
    <p:sldId id="1459" r:id="rId16"/>
    <p:sldId id="1471" r:id="rId17"/>
    <p:sldId id="1473" r:id="rId18"/>
    <p:sldId id="1475" r:id="rId19"/>
    <p:sldId id="1463" r:id="rId20"/>
    <p:sldId id="1464" r:id="rId21"/>
    <p:sldId id="1465" r:id="rId22"/>
    <p:sldId id="1470" r:id="rId23"/>
    <p:sldId id="1448" r:id="rId24"/>
    <p:sldId id="1468" r:id="rId25"/>
    <p:sldId id="1449" r:id="rId26"/>
    <p:sldId id="1452" r:id="rId27"/>
    <p:sldId id="1450" r:id="rId28"/>
    <p:sldId id="1451" r:id="rId29"/>
    <p:sldId id="1433" r:id="rId30"/>
    <p:sldId id="1466" r:id="rId31"/>
    <p:sldId id="1460" r:id="rId32"/>
    <p:sldId id="1472" r:id="rId33"/>
    <p:sldId id="1435" r:id="rId34"/>
    <p:sldId id="1483" r:id="rId35"/>
    <p:sldId id="1476" r:id="rId36"/>
    <p:sldId id="1350" r:id="rId37"/>
    <p:sldId id="1351" r:id="rId38"/>
    <p:sldId id="1322" r:id="rId39"/>
    <p:sldId id="1416" r:id="rId40"/>
    <p:sldId id="1493" r:id="rId41"/>
    <p:sldId id="1477" r:id="rId42"/>
    <p:sldId id="1478" r:id="rId43"/>
    <p:sldId id="1479" r:id="rId44"/>
    <p:sldId id="1481" r:id="rId45"/>
    <p:sldId id="1489" r:id="rId46"/>
    <p:sldId id="1484" r:id="rId47"/>
    <p:sldId id="1486" r:id="rId48"/>
    <p:sldId id="1487" r:id="rId49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F1"/>
    <a:srgbClr val="00005E"/>
    <a:srgbClr val="F2ECFF"/>
    <a:srgbClr val="009701"/>
    <a:srgbClr val="DDE1FF"/>
    <a:srgbClr val="F7EFFF"/>
    <a:srgbClr val="B8DBFB"/>
    <a:srgbClr val="B8E0F7"/>
    <a:srgbClr val="B7D4F7"/>
    <a:srgbClr val="B1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554" autoAdjust="0"/>
    <p:restoredTop sz="96463" autoAdjust="0"/>
  </p:normalViewPr>
  <p:slideViewPr>
    <p:cSldViewPr snapToGrid="0">
      <p:cViewPr varScale="1">
        <p:scale>
          <a:sx n="90" d="100"/>
          <a:sy n="90" d="100"/>
        </p:scale>
        <p:origin x="-1144" y="-96"/>
      </p:cViewPr>
      <p:guideLst>
        <p:guide orient="horz" pos="2161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8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image" Target="../media/image53.png"/><Relationship Id="rId2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A435A-F653-494A-A61A-3AD2BB7010F8}" type="slidenum">
              <a:rPr lang="pt-BR">
                <a:latin typeface="Calibri"/>
              </a:rPr>
              <a:pPr/>
              <a:t>‹#›</a:t>
            </a:fld>
            <a:endParaRPr lang="pt-B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ACE6FE95-4C99-1245-BD33-F19C3AA9CDC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B00E8302-A974-9841-8B3A-DF656CA457CC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62A84EC-E4D9-B444-9498-E13A697CE814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80359D1E-E73A-4B47-8154-24B9BA487371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93A1C-97A9-C74B-8BB9-8EE4CA751D70}" type="slidenum">
              <a:rPr lang="en-US"/>
              <a:pPr/>
              <a:t>27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</p:spPr>
        <p:txBody>
          <a:bodyPr/>
          <a:lstStyle/>
          <a:p>
            <a:r>
              <a:rPr lang="en-US"/>
              <a:t>Parte 1: definições, conceitos, os quatro universos de representação, modelagem de dados;</a:t>
            </a:r>
          </a:p>
          <a:p>
            <a:r>
              <a:rPr lang="en-US"/>
              <a:t>Parte 2: estrutura dual, bancos de dados relacionais, consulta espacial;</a:t>
            </a:r>
          </a:p>
          <a:p>
            <a:r>
              <a:rPr lang="en-US"/>
              <a:t>Parte 3: aspectos interdisciplinares, modelagem matemática, integração de dados, generalização;</a:t>
            </a:r>
          </a:p>
          <a:p>
            <a:r>
              <a:rPr lang="en-US"/>
              <a:t>Parte 4: principais operadores, álgebra de mapas, LEGAL, menus e formulários x linguagem de alto nível;</a:t>
            </a:r>
          </a:p>
          <a:p>
            <a:r>
              <a:rPr lang="en-US"/>
              <a:t>Parte 5: apresentação dos detalhes de alguns projetos tipicamente ambientais e cadastrais.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8763-6B1E-C14A-80C0-CC913A0C8837}" type="slidenum">
              <a:rPr lang="en-US"/>
              <a:pPr/>
              <a:t>28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400760" y="908765"/>
            <a:ext cx="4053960" cy="311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1046520" y="4322533"/>
            <a:ext cx="4770000" cy="345273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Spatial pattern of July to September 2005 standardized anomalies (</a:t>
            </a:r>
            <a:r>
              <a:rPr lang="en-US" sz="1200" i="1">
                <a:solidFill>
                  <a:srgbClr val="000000"/>
                </a:solidFill>
                <a:latin typeface="Calibri"/>
                <a:ea typeface="Geneva"/>
              </a:rPr>
              <a:t>3</a:t>
            </a: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) in (</a:t>
            </a:r>
            <a:r>
              <a:rPr lang="en-US" sz="1300" b="1">
                <a:solidFill>
                  <a:srgbClr val="000000"/>
                </a:solidFill>
                <a:latin typeface="Calibri"/>
                <a:ea typeface="Geneva"/>
              </a:rPr>
              <a:t>A</a:t>
            </a: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) precipitation (derived from Tropical Rainfall Measuring Mission satellite observations during 1998–2006) and in (</a:t>
            </a:r>
            <a:r>
              <a:rPr lang="en-US" sz="1300" b="1">
                <a:solidFill>
                  <a:srgbClr val="000000"/>
                </a:solidFill>
                <a:latin typeface="Calibri"/>
                <a:ea typeface="Geneva"/>
              </a:rPr>
              <a:t>B</a:t>
            </a: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) forest canopy “greenness” (the EVI derived from MODIS satellite observations during 2000–2006). (</a:t>
            </a:r>
            <a:r>
              <a:rPr lang="en-US" sz="1300" b="1">
                <a:solidFill>
                  <a:srgbClr val="000000"/>
                </a:solidFill>
                <a:latin typeface="Calibri"/>
                <a:ea typeface="Geneva"/>
              </a:rPr>
              <a:t>C</a:t>
            </a: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) Frequency distribution of EVI anomalies from intact forest areas in (B) that fall within the drought area [red areas in (A), see fig. S2], significantly (</a:t>
            </a:r>
            <a:r>
              <a:rPr lang="en-US" sz="1200" i="1">
                <a:solidFill>
                  <a:srgbClr val="000000"/>
                </a:solidFill>
                <a:latin typeface="Calibri"/>
                <a:ea typeface="Geneva"/>
              </a:rPr>
              <a:t>P</a:t>
            </a: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 &lt; 0.001) (</a:t>
            </a:r>
            <a:r>
              <a:rPr lang="en-US" sz="1200" i="1">
                <a:solidFill>
                  <a:srgbClr val="000000"/>
                </a:solidFill>
                <a:latin typeface="Calibri"/>
                <a:ea typeface="Geneva"/>
              </a:rPr>
              <a:t>3</a:t>
            </a:r>
            <a:r>
              <a:rPr lang="en-US" sz="1200">
                <a:solidFill>
                  <a:srgbClr val="000000"/>
                </a:solidFill>
                <a:latin typeface="Calibri"/>
                <a:ea typeface="Geneva"/>
              </a:rPr>
              <a:t>) skewed toward greenness.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0"/>
            <a:ext cx="11796120" cy="1171420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910161-91F1-41F1-9121-318181F1D15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440" y="4313238"/>
            <a:ext cx="5486040" cy="408551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3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9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1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41692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625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2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66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Calibri"/>
              </a:defRPr>
            </a:lvl1pPr>
          </a:lstStyle>
          <a:p>
            <a:fld id="{93BBFFC5-5C5E-9245-A9B3-A95678BFF6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88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17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352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82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8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7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53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8052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4641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83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8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8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241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543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167664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0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8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83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3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1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02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96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6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8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8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2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97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68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34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2617786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12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46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88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6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392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9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3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34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8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13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8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68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1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1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2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2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6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12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16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8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7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4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00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  <p:sldLayoutId id="2147488100" r:id="rId13"/>
    <p:sldLayoutId id="2147488116" r:id="rId14"/>
    <p:sldLayoutId id="2147488101" r:id="rId15"/>
    <p:sldLayoutId id="214748824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7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  <p:sldLayoutId id="214748820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5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0" r:id="rId1"/>
    <p:sldLayoutId id="2147488181" r:id="rId2"/>
    <p:sldLayoutId id="2147488182" r:id="rId3"/>
    <p:sldLayoutId id="2147488183" r:id="rId4"/>
    <p:sldLayoutId id="2147488184" r:id="rId5"/>
    <p:sldLayoutId id="2147488185" r:id="rId6"/>
    <p:sldLayoutId id="2147488186" r:id="rId7"/>
    <p:sldLayoutId id="2147488187" r:id="rId8"/>
    <p:sldLayoutId id="2147488188" r:id="rId9"/>
    <p:sldLayoutId id="2147488189" r:id="rId10"/>
    <p:sldLayoutId id="21474881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/>
              <a:t>24.09.14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2" r:id="rId1"/>
    <p:sldLayoutId id="2147488223" r:id="rId2"/>
    <p:sldLayoutId id="2147488224" r:id="rId3"/>
    <p:sldLayoutId id="2147488225" r:id="rId4"/>
    <p:sldLayoutId id="2147488226" r:id="rId5"/>
    <p:sldLayoutId id="2147488227" r:id="rId6"/>
    <p:sldLayoutId id="2147488228" r:id="rId7"/>
    <p:sldLayoutId id="2147488229" r:id="rId8"/>
    <p:sldLayoutId id="2147488230" r:id="rId9"/>
    <p:sldLayoutId id="2147488231" r:id="rId10"/>
    <p:sldLayoutId id="2147488232" r:id="rId11"/>
    <p:sldLayoutId id="214748823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0" r:id="rId1"/>
    <p:sldLayoutId id="2147488211" r:id="rId2"/>
    <p:sldLayoutId id="2147488212" r:id="rId3"/>
    <p:sldLayoutId id="2147488213" r:id="rId4"/>
    <p:sldLayoutId id="2147488214" r:id="rId5"/>
    <p:sldLayoutId id="2147488215" r:id="rId6"/>
    <p:sldLayoutId id="2147488216" r:id="rId7"/>
    <p:sldLayoutId id="2147488217" r:id="rId8"/>
    <p:sldLayoutId id="2147488218" r:id="rId9"/>
    <p:sldLayoutId id="2147488219" r:id="rId10"/>
    <p:sldLayoutId id="214748822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24.09.14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0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5" r:id="rId1"/>
    <p:sldLayoutId id="2147488236" r:id="rId2"/>
    <p:sldLayoutId id="2147488237" r:id="rId3"/>
    <p:sldLayoutId id="2147488238" r:id="rId4"/>
    <p:sldLayoutId id="2147488239" r:id="rId5"/>
    <p:sldLayoutId id="2147488240" r:id="rId6"/>
    <p:sldLayoutId id="2147488241" r:id="rId7"/>
    <p:sldLayoutId id="2147488242" r:id="rId8"/>
    <p:sldLayoutId id="2147488243" r:id="rId9"/>
    <p:sldLayoutId id="2147488244" r:id="rId10"/>
    <p:sldLayoutId id="2147488245" r:id="rId11"/>
    <p:sldLayoutId id="21474882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4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5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60.jpe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65.jpeg"/><Relationship Id="rId3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0" y="4511808"/>
            <a:ext cx="9144000" cy="940651"/>
          </a:xfrm>
          <a:prstGeom prst="rect">
            <a:avLst/>
          </a:prstGeom>
          <a:solidFill>
            <a:srgbClr val="DCE6F2">
              <a:alpha val="77000"/>
            </a:srgbClr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Gilberto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Camara,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Max J.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Egenhofer,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Karine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Ferreira,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Pedro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Andrade,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Gilberto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Queiroz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Alber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Sanchez,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Jim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Jones, and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Lubia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Vinhas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0" y="6492240"/>
            <a:ext cx="1109981" cy="362160"/>
          </a:xfrm>
          <a:prstGeom prst="rect">
            <a:avLst/>
          </a:prstGeom>
          <a:solidFill>
            <a:srgbClr val="E8E8F1">
              <a:alpha val="63000"/>
            </a:srgbClr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5E"/>
                </a:solidFill>
                <a:latin typeface="Calibri"/>
              </a:rPr>
              <a:t>image: </a:t>
            </a:r>
            <a:r>
              <a:rPr lang="en-US" dirty="0" smtClean="0">
                <a:solidFill>
                  <a:srgbClr val="00005E"/>
                </a:solidFill>
                <a:latin typeface="Calibri"/>
              </a:rPr>
              <a:t>INPE</a:t>
            </a:r>
            <a:endParaRPr dirty="0"/>
          </a:p>
        </p:txBody>
      </p:sp>
      <p:sp>
        <p:nvSpPr>
          <p:cNvPr id="184" name="CustomShape 3"/>
          <p:cNvSpPr/>
          <p:nvPr/>
        </p:nvSpPr>
        <p:spPr>
          <a:xfrm>
            <a:off x="-18720" y="2182320"/>
            <a:ext cx="9160920" cy="1288422"/>
          </a:xfrm>
          <a:prstGeom prst="rect">
            <a:avLst/>
          </a:prstGeom>
          <a:solidFill>
            <a:srgbClr val="DDE1FF">
              <a:alpha val="75000"/>
            </a:srgbClr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4000" dirty="0" smtClean="0">
                <a:solidFill>
                  <a:srgbClr val="000090"/>
                </a:solidFill>
                <a:latin typeface="Calibri"/>
                <a:ea typeface="ヒラギノ角ゴ Pro W3"/>
              </a:rPr>
              <a:t>Fields </a:t>
            </a:r>
            <a:r>
              <a:rPr lang="en-US" sz="4000" dirty="0">
                <a:solidFill>
                  <a:srgbClr val="000090"/>
                </a:solidFill>
                <a:latin typeface="Calibri"/>
                <a:ea typeface="ヒラギノ角ゴ Pro W3"/>
              </a:rPr>
              <a:t>as a G</a:t>
            </a:r>
            <a:r>
              <a:rPr lang="en-US" sz="4000" dirty="0" smtClean="0">
                <a:solidFill>
                  <a:srgbClr val="000090"/>
                </a:solidFill>
                <a:latin typeface="Calibri"/>
                <a:ea typeface="ヒラギノ角ゴ Pro W3"/>
              </a:rPr>
              <a:t>eneric </a:t>
            </a:r>
            <a:r>
              <a:rPr lang="en-US" sz="4000" dirty="0">
                <a:solidFill>
                  <a:srgbClr val="000090"/>
                </a:solidFill>
                <a:latin typeface="Calibri"/>
                <a:ea typeface="ヒラギノ角ゴ Pro W3"/>
              </a:rPr>
              <a:t>D</a:t>
            </a:r>
            <a:r>
              <a:rPr lang="en-US" sz="4000" dirty="0" smtClean="0">
                <a:solidFill>
                  <a:srgbClr val="000090"/>
                </a:solidFill>
                <a:latin typeface="Calibri"/>
                <a:ea typeface="ヒラギノ角ゴ Pro W3"/>
              </a:rPr>
              <a:t>ata Type</a:t>
            </a:r>
            <a:br>
              <a:rPr lang="en-US" sz="4000" dirty="0" smtClean="0">
                <a:solidFill>
                  <a:srgbClr val="000090"/>
                </a:solidFill>
                <a:latin typeface="Calibri"/>
                <a:ea typeface="ヒラギノ角ゴ Pro W3"/>
              </a:rPr>
            </a:br>
            <a:r>
              <a:rPr lang="en-US" sz="4000" dirty="0" smtClean="0">
                <a:solidFill>
                  <a:srgbClr val="000090"/>
                </a:solidFill>
                <a:latin typeface="Calibri"/>
                <a:ea typeface="ヒラギノ角ゴ Pro W3"/>
              </a:rPr>
              <a:t>for </a:t>
            </a:r>
            <a:r>
              <a:rPr lang="en-US" sz="4000" dirty="0">
                <a:solidFill>
                  <a:srgbClr val="000090"/>
                </a:solidFill>
                <a:latin typeface="Calibri"/>
                <a:ea typeface="ヒラギノ角ゴ Pro W3"/>
              </a:rPr>
              <a:t>Big Spatial Data </a:t>
            </a:r>
          </a:p>
          <a:p>
            <a:pPr algn="ctr"/>
            <a:r>
              <a:rPr lang="en-US" sz="4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 </a:t>
            </a:r>
            <a:endParaRPr dirty="0">
              <a:solidFill>
                <a:srgbClr val="00005E"/>
              </a:solidFill>
            </a:endParaRPr>
          </a:p>
        </p:txBody>
      </p:sp>
      <p:pic>
        <p:nvPicPr>
          <p:cNvPr id="2" name="Picture 1" descr="ifgi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479" y="0"/>
            <a:ext cx="2325522" cy="882952"/>
          </a:xfrm>
          <a:prstGeom prst="rect">
            <a:avLst/>
          </a:prstGeom>
        </p:spPr>
      </p:pic>
      <p:pic>
        <p:nvPicPr>
          <p:cNvPr id="5" name="Picture 4" descr="Logo_INPE_men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6952" cy="89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793" y="0"/>
            <a:ext cx="2338414" cy="798286"/>
          </a:xfrm>
          <a:prstGeom prst="rect">
            <a:avLst/>
          </a:prstGeom>
          <a:solidFill>
            <a:srgbClr val="E8E8F1"/>
          </a:solidFill>
        </p:spPr>
      </p:pic>
    </p:spTree>
    <p:extLst>
      <p:ext uri="{BB962C8B-B14F-4D97-AF65-F5344CB8AC3E}">
        <p14:creationId xmlns:p14="http://schemas.microsoft.com/office/powerpoint/2010/main" val="179977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383" y="850900"/>
            <a:ext cx="9535682" cy="6103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7792" y="0"/>
            <a:ext cx="9539585" cy="1138773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rgbClr val="00005E"/>
                </a:solidFill>
                <a:latin typeface="Calibri"/>
                <a:cs typeface="Calibri"/>
              </a:rPr>
              <a:t>Premise 1: </a:t>
            </a:r>
            <a:r>
              <a:rPr lang="en-US" sz="3400" dirty="0" smtClean="0">
                <a:solidFill>
                  <a:srgbClr val="800000"/>
                </a:solidFill>
                <a:latin typeface="Calibri"/>
                <a:cs typeface="Calibri"/>
              </a:rPr>
              <a:t>Reality </a:t>
            </a:r>
            <a:r>
              <a:rPr lang="en-US" sz="3400" dirty="0">
                <a:solidFill>
                  <a:srgbClr val="800000"/>
                </a:solidFill>
                <a:latin typeface="Calibri"/>
                <a:cs typeface="Calibri"/>
              </a:rPr>
              <a:t>exists independently of human </a:t>
            </a:r>
            <a:r>
              <a:rPr lang="en-US" sz="3400" dirty="0" smtClean="0">
                <a:solidFill>
                  <a:srgbClr val="800000"/>
                </a:solidFill>
                <a:latin typeface="Calibri"/>
                <a:cs typeface="Calibri"/>
              </a:rPr>
              <a:t>representations and changes continuously</a:t>
            </a:r>
            <a:endParaRPr lang="en-US" sz="3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45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ndsat_lena_de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238" y="3338512"/>
            <a:ext cx="5430762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467429"/>
            <a:ext cx="3701144" cy="43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Imagem 8" descr="me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7912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0" y="609600"/>
            <a:ext cx="3460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84521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Premise 2: </a:t>
            </a:r>
            <a:r>
              <a:rPr lang="en-US" sz="3400" dirty="0" smtClean="0">
                <a:solidFill>
                  <a:srgbClr val="800000"/>
                </a:solidFill>
              </a:rPr>
              <a:t>We have access to the world through our observations   </a:t>
            </a:r>
          </a:p>
        </p:txBody>
      </p:sp>
    </p:spTree>
    <p:extLst>
      <p:ext uri="{BB962C8B-B14F-4D97-AF65-F5344CB8AC3E}">
        <p14:creationId xmlns:p14="http://schemas.microsoft.com/office/powerpoint/2010/main" val="14479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57048"/>
          </a:xfrm>
          <a:solidFill>
            <a:srgbClr val="E8E8F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400" dirty="0" err="1" smtClean="0"/>
              <a:t>Premise</a:t>
            </a:r>
            <a:r>
              <a:rPr lang="pt-BR" sz="3400" dirty="0" smtClean="0"/>
              <a:t> 3: </a:t>
            </a:r>
            <a:r>
              <a:rPr lang="pt-BR" sz="3400" dirty="0" smtClean="0">
                <a:solidFill>
                  <a:srgbClr val="800000"/>
                </a:solidFill>
              </a:rPr>
              <a:t>Computer representations of </a:t>
            </a:r>
            <a:br>
              <a:rPr lang="pt-BR" sz="3400" dirty="0" smtClean="0">
                <a:solidFill>
                  <a:srgbClr val="800000"/>
                </a:solidFill>
              </a:rPr>
            </a:br>
            <a:r>
              <a:rPr lang="pt-BR" sz="3400" dirty="0" smtClean="0">
                <a:solidFill>
                  <a:srgbClr val="800000"/>
                </a:solidFill>
              </a:rPr>
              <a:t>space and time should approximate the </a:t>
            </a:r>
            <a:br>
              <a:rPr lang="pt-BR" sz="3400" dirty="0" smtClean="0">
                <a:solidFill>
                  <a:srgbClr val="800000"/>
                </a:solidFill>
              </a:rPr>
            </a:br>
            <a:r>
              <a:rPr lang="pt-BR" sz="3400" dirty="0" smtClean="0">
                <a:solidFill>
                  <a:srgbClr val="800000"/>
                </a:solidFill>
              </a:rPr>
              <a:t>continuity of external reality</a:t>
            </a:r>
          </a:p>
        </p:txBody>
      </p:sp>
      <p:pic>
        <p:nvPicPr>
          <p:cNvPr id="393219" name="Picture 3" descr="npo0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55" y="2316859"/>
            <a:ext cx="37338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3220" name="AutoShape 4"/>
          <p:cNvSpPr>
            <a:spLocks noChangeArrowheads="1"/>
          </p:cNvSpPr>
          <p:nvPr/>
        </p:nvSpPr>
        <p:spPr bwMode="auto">
          <a:xfrm>
            <a:off x="4165599" y="2421467"/>
            <a:ext cx="1295400" cy="381000"/>
          </a:xfrm>
          <a:prstGeom prst="curvedDownArrow">
            <a:avLst>
              <a:gd name="adj1" fmla="val 68000"/>
              <a:gd name="adj2" fmla="val 13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21" name="AutoShape 5"/>
          <p:cNvSpPr>
            <a:spLocks noChangeArrowheads="1"/>
          </p:cNvSpPr>
          <p:nvPr/>
        </p:nvSpPr>
        <p:spPr bwMode="auto">
          <a:xfrm>
            <a:off x="7150704" y="384023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4419600" y="1981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93223" name="Picture 7" descr="npo000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810" y="1907420"/>
            <a:ext cx="35814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371" y="4401534"/>
            <a:ext cx="3970297" cy="2359705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42539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09" y="3831796"/>
            <a:ext cx="4100286" cy="255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85332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Conjecture 1: 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Data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models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for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space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-time </a:t>
            </a:r>
            <a:r>
              <a:rPr lang="pt-BR" sz="3200" dirty="0">
                <a:solidFill>
                  <a:srgbClr val="800000"/>
                </a:solidFill>
                <a:cs typeface="Calibri"/>
              </a:rPr>
              <a:t>d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ata </a:t>
            </a:r>
            <a:r>
              <a:rPr lang="pt-BR" sz="3200" dirty="0" err="1">
                <a:solidFill>
                  <a:srgbClr val="800000"/>
                </a:solidFill>
                <a:cs typeface="Calibri"/>
              </a:rPr>
              <a:t>s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hould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be as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generic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as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possible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6" name="Picture 5" descr="catarina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0477"/>
            <a:ext cx="4051906" cy="23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ertrand_caceres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4190"/>
            <a:ext cx="4149129" cy="28245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301619"/>
            <a:ext cx="9144000" cy="556381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err="1" smtClean="0">
                <a:cs typeface="Calibri"/>
              </a:rPr>
              <a:t>We</a:t>
            </a:r>
            <a:r>
              <a:rPr lang="pt-BR" sz="3200" dirty="0" smtClean="0">
                <a:cs typeface="Calibri"/>
              </a:rPr>
              <a:t> </a:t>
            </a:r>
            <a:r>
              <a:rPr lang="pt-BR" sz="3200" dirty="0" err="1" smtClean="0">
                <a:cs typeface="Calibri"/>
              </a:rPr>
              <a:t>need</a:t>
            </a:r>
            <a:r>
              <a:rPr lang="pt-BR" sz="3200" dirty="0" smtClean="0">
                <a:cs typeface="Calibri"/>
              </a:rPr>
              <a:t> </a:t>
            </a:r>
            <a:r>
              <a:rPr lang="pt-BR" sz="3200" dirty="0" err="1" smtClean="0">
                <a:cs typeface="Calibri"/>
              </a:rPr>
              <a:t>to</a:t>
            </a:r>
            <a:r>
              <a:rPr lang="pt-BR" sz="3200" dirty="0" smtClean="0">
                <a:cs typeface="Calibri"/>
              </a:rPr>
              <a:t> </a:t>
            </a:r>
            <a:r>
              <a:rPr lang="pt-BR" sz="3200" dirty="0" err="1" smtClean="0">
                <a:cs typeface="Calibri"/>
              </a:rPr>
              <a:t>represent</a:t>
            </a:r>
            <a:r>
              <a:rPr lang="pt-BR" sz="3200" dirty="0" smtClean="0">
                <a:cs typeface="Calibri"/>
              </a:rPr>
              <a:t> 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volume,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variety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,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velocity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10" name="Picture 5" descr="C:\Documents and Settings\livia\Desktop\i786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10" y="1233715"/>
            <a:ext cx="4124476" cy="2467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4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524"/>
            <a:ext cx="9144000" cy="53944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85332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Conjecture 2: </a:t>
            </a:r>
            <a:r>
              <a:rPr lang="pt-BR" sz="3200" dirty="0">
                <a:solidFill>
                  <a:srgbClr val="800000"/>
                </a:solidFill>
                <a:cs typeface="Calibri"/>
              </a:rPr>
              <a:t>S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pace-time </a:t>
            </a:r>
            <a:r>
              <a:rPr lang="pt-BR" sz="3200" dirty="0">
                <a:solidFill>
                  <a:srgbClr val="800000"/>
                </a:solidFill>
                <a:cs typeface="Calibri"/>
              </a:rPr>
              <a:t>d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ata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models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</a:t>
            </a:r>
            <a:r>
              <a:rPr lang="pt-BR" sz="3200" dirty="0" err="1">
                <a:solidFill>
                  <a:srgbClr val="800000"/>
                </a:solidFill>
                <a:cs typeface="Calibri"/>
              </a:rPr>
              <a:t>n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eed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</a:t>
            </a:r>
            <a:r>
              <a:rPr lang="pt-BR" sz="3200" dirty="0" err="1">
                <a:solidFill>
                  <a:srgbClr val="800000"/>
                </a:solidFill>
                <a:cs typeface="Calibri"/>
              </a:rPr>
              <a:t>o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bservations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as 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their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</a:t>
            </a:r>
            <a:r>
              <a:rPr lang="pt-BR" sz="3200" dirty="0" err="1">
                <a:solidFill>
                  <a:srgbClr val="800000"/>
                </a:solidFill>
                <a:cs typeface="Calibri"/>
              </a:rPr>
              <a:t>b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uilding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</a:t>
            </a:r>
            <a:r>
              <a:rPr lang="pt-BR" sz="3200" dirty="0" err="1">
                <a:solidFill>
                  <a:srgbClr val="800000"/>
                </a:solidFill>
                <a:cs typeface="Calibri"/>
              </a:rPr>
              <a:t>b</a:t>
            </a:r>
            <a:r>
              <a:rPr lang="pt-BR" sz="3200" dirty="0" err="1" smtClean="0">
                <a:solidFill>
                  <a:srgbClr val="800000"/>
                </a:solidFill>
                <a:cs typeface="Calibri"/>
              </a:rPr>
              <a:t>locks</a:t>
            </a:r>
            <a:r>
              <a:rPr lang="pt-BR" sz="3200" dirty="0" smtClean="0">
                <a:solidFill>
                  <a:srgbClr val="800000"/>
                </a:solidFill>
                <a:cs typeface="Calibri"/>
              </a:rPr>
              <a:t>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73479"/>
            <a:ext cx="9144000" cy="1084521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cs typeface="Calibri"/>
              </a:rPr>
              <a:t>An </a:t>
            </a:r>
            <a:r>
              <a:rPr lang="pt-BR" sz="3200" dirty="0">
                <a:solidFill>
                  <a:srgbClr val="262673"/>
                </a:solidFill>
                <a:cs typeface="Calibri"/>
              </a:rPr>
              <a:t>observation</a:t>
            </a:r>
            <a:r>
              <a:rPr lang="pt-BR" sz="3200" dirty="0">
                <a:cs typeface="Calibri"/>
              </a:rPr>
              <a:t> is a measure of a </a:t>
            </a:r>
            <a:r>
              <a:rPr lang="pt-BR" sz="3200" dirty="0" smtClean="0">
                <a:cs typeface="Calibri"/>
              </a:rPr>
              <a:t/>
            </a:r>
            <a:br>
              <a:rPr lang="pt-BR" sz="3200" dirty="0" smtClean="0">
                <a:cs typeface="Calibri"/>
              </a:rPr>
            </a:br>
            <a:r>
              <a:rPr lang="pt-BR" sz="3200" dirty="0" smtClean="0">
                <a:cs typeface="Calibri"/>
              </a:rPr>
              <a:t>property </a:t>
            </a:r>
            <a:r>
              <a:rPr lang="pt-BR" sz="3200" dirty="0">
                <a:cs typeface="Calibri"/>
              </a:rPr>
              <a:t>in </a:t>
            </a:r>
            <a:r>
              <a:rPr lang="pt-BR" sz="3200" dirty="0" smtClean="0">
                <a:cs typeface="Calibri"/>
              </a:rPr>
              <a:t>space</a:t>
            </a:r>
            <a:r>
              <a:rPr lang="pt-BR" sz="3200" dirty="0">
                <a:cs typeface="Calibri"/>
              </a:rPr>
              <a:t>-</a:t>
            </a:r>
            <a:r>
              <a:rPr lang="pt-BR" sz="3200" dirty="0" smtClean="0">
                <a:cs typeface="Calibri"/>
              </a:rPr>
              <a:t>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799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61065"/>
            <a:ext cx="855980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655434"/>
            <a:ext cx="8458200" cy="469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9144000" cy="1051473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Conjecture 3. </a:t>
            </a:r>
            <a:r>
              <a:rPr lang="en-US" sz="3400" dirty="0">
                <a:solidFill>
                  <a:srgbClr val="800000"/>
                </a:solidFill>
              </a:rPr>
              <a:t>S</a:t>
            </a:r>
            <a:r>
              <a:rPr lang="en-US" sz="3400" dirty="0" smtClean="0">
                <a:solidFill>
                  <a:srgbClr val="800000"/>
                </a:solidFill>
              </a:rPr>
              <a:t>ensors only provide </a:t>
            </a:r>
            <a:br>
              <a:rPr lang="en-US" sz="3400" dirty="0" smtClean="0">
                <a:solidFill>
                  <a:srgbClr val="800000"/>
                </a:solidFill>
              </a:rPr>
            </a:br>
            <a:r>
              <a:rPr lang="en-US" sz="3400" dirty="0" smtClean="0">
                <a:solidFill>
                  <a:srgbClr val="800000"/>
                </a:solidFill>
              </a:rPr>
              <a:t>samples of the external </a:t>
            </a:r>
            <a:r>
              <a:rPr lang="en-US" sz="3400" dirty="0">
                <a:solidFill>
                  <a:srgbClr val="800000"/>
                </a:solidFill>
              </a:rPr>
              <a:t>r</a:t>
            </a:r>
            <a:r>
              <a:rPr lang="en-US" sz="3400" dirty="0" smtClean="0">
                <a:solidFill>
                  <a:srgbClr val="800000"/>
                </a:solidFill>
              </a:rPr>
              <a:t>eality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80667"/>
            <a:ext cx="9144000" cy="551542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To represent the continuity of world, we need more!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44848"/>
            <a:ext cx="1923143" cy="338554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Willis </a:t>
            </a:r>
            <a:r>
              <a:rPr lang="en-US" sz="1600" dirty="0" err="1">
                <a:solidFill>
                  <a:srgbClr val="000090"/>
                </a:solidFill>
                <a:latin typeface="Calibri"/>
                <a:cs typeface="Calibri"/>
              </a:rPr>
              <a:t>Eschenbach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83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316010"/>
            <a:ext cx="9144000" cy="551542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</a:t>
            </a:r>
            <a:r>
              <a:rPr lang="en-US" sz="2800" dirty="0" smtClean="0"/>
              <a:t>emp </a:t>
            </a:r>
            <a:r>
              <a:rPr lang="en-US" sz="2800" dirty="0"/>
              <a:t>= (2 + </a:t>
            </a:r>
            <a:r>
              <a:rPr lang="en-US" sz="2800" dirty="0" smtClean="0"/>
              <a:t>sin</a:t>
            </a:r>
            <a:r>
              <a:rPr lang="en-US" sz="2800" dirty="0"/>
              <a:t>(2 </a:t>
            </a:r>
            <a:r>
              <a:rPr lang="en-US" sz="2800" dirty="0" smtClean="0"/>
              <a:t>π* (</a:t>
            </a:r>
            <a:r>
              <a:rPr lang="en-US" sz="2800" dirty="0" err="1"/>
              <a:t>j</a:t>
            </a:r>
            <a:r>
              <a:rPr lang="en-US" sz="2800" dirty="0" err="1" smtClean="0"/>
              <a:t>ulianday</a:t>
            </a:r>
            <a:r>
              <a:rPr lang="en-US" sz="2800" dirty="0" smtClean="0"/>
              <a:t>  + lag</a:t>
            </a:r>
            <a:r>
              <a:rPr lang="en-US" sz="2800" dirty="0"/>
              <a:t>)/</a:t>
            </a:r>
            <a:r>
              <a:rPr lang="en-US" sz="2800" dirty="0" smtClean="0"/>
              <a:t>365.25)</a:t>
            </a:r>
            <a:r>
              <a:rPr lang="en-US" sz="2800" dirty="0"/>
              <a:t>) </a:t>
            </a:r>
            <a:r>
              <a:rPr lang="en-US" sz="2800" dirty="0" smtClean="0"/>
              <a:t>ˆ1.4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8" y="1078726"/>
            <a:ext cx="8521700" cy="5168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99094"/>
            <a:ext cx="1923143" cy="338554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Willis </a:t>
            </a:r>
            <a:r>
              <a:rPr lang="en-US" sz="1600" dirty="0" err="1">
                <a:solidFill>
                  <a:srgbClr val="000090"/>
                </a:solidFill>
                <a:latin typeface="Calibri"/>
                <a:cs typeface="Calibri"/>
              </a:rPr>
              <a:t>Eschenbach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410"/>
            <a:ext cx="9144000" cy="1041875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Conjecture 4: </a:t>
            </a:r>
            <a:r>
              <a:rPr lang="en-US" sz="3400" dirty="0">
                <a:solidFill>
                  <a:srgbClr val="800000"/>
                </a:solidFill>
              </a:rPr>
              <a:t>A</a:t>
            </a:r>
            <a:r>
              <a:rPr lang="en-US" sz="3400" dirty="0" smtClean="0">
                <a:solidFill>
                  <a:srgbClr val="800000"/>
                </a:solidFill>
              </a:rPr>
              <a:t>pproximating  </a:t>
            </a:r>
            <a:r>
              <a:rPr lang="en-US" sz="3400" dirty="0">
                <a:solidFill>
                  <a:srgbClr val="800000"/>
                </a:solidFill>
              </a:rPr>
              <a:t>e</a:t>
            </a:r>
            <a:r>
              <a:rPr lang="en-US" sz="3400" dirty="0" smtClean="0">
                <a:solidFill>
                  <a:srgbClr val="800000"/>
                </a:solidFill>
              </a:rPr>
              <a:t>xternal </a:t>
            </a:r>
            <a:r>
              <a:rPr lang="en-US" sz="3400" dirty="0">
                <a:solidFill>
                  <a:srgbClr val="800000"/>
                </a:solidFill>
              </a:rPr>
              <a:t>r</a:t>
            </a:r>
            <a:r>
              <a:rPr lang="en-US" sz="3400" dirty="0" smtClean="0">
                <a:solidFill>
                  <a:srgbClr val="800000"/>
                </a:solidFill>
              </a:rPr>
              <a:t>eality needs </a:t>
            </a:r>
            <a:r>
              <a:rPr lang="en-US" sz="3400" dirty="0">
                <a:solidFill>
                  <a:srgbClr val="800000"/>
                </a:solidFill>
              </a:rPr>
              <a:t>s</a:t>
            </a:r>
            <a:r>
              <a:rPr lang="en-US" sz="3400" dirty="0" smtClean="0">
                <a:solidFill>
                  <a:srgbClr val="800000"/>
                </a:solidFill>
              </a:rPr>
              <a:t>pace-time </a:t>
            </a:r>
            <a:r>
              <a:rPr lang="en-US" sz="3400" dirty="0">
                <a:solidFill>
                  <a:srgbClr val="800000"/>
                </a:solidFill>
              </a:rPr>
              <a:t>d</a:t>
            </a:r>
            <a:r>
              <a:rPr lang="en-US" sz="3400" dirty="0" smtClean="0">
                <a:solidFill>
                  <a:srgbClr val="800000"/>
                </a:solidFill>
              </a:rPr>
              <a:t>ata </a:t>
            </a:r>
            <a:r>
              <a:rPr lang="en-US" sz="3400" dirty="0">
                <a:solidFill>
                  <a:srgbClr val="800000"/>
                </a:solidFill>
              </a:rPr>
              <a:t>s</a:t>
            </a:r>
            <a:r>
              <a:rPr lang="en-US" sz="3400" dirty="0" smtClean="0">
                <a:solidFill>
                  <a:srgbClr val="800000"/>
                </a:solidFill>
              </a:rPr>
              <a:t>amples and estimators</a:t>
            </a:r>
          </a:p>
        </p:txBody>
      </p:sp>
    </p:spTree>
    <p:extLst>
      <p:ext uri="{BB962C8B-B14F-4D97-AF65-F5344CB8AC3E}">
        <p14:creationId xmlns:p14="http://schemas.microsoft.com/office/powerpoint/2010/main" val="225766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54667"/>
          </a:xfrm>
          <a:solidFill>
            <a:srgbClr val="E8E8F1"/>
          </a:solidFill>
          <a:ln>
            <a:solidFill>
              <a:srgbClr val="00005E"/>
            </a:solidFill>
          </a:ln>
        </p:spPr>
        <p:txBody>
          <a:bodyPr>
            <a:normAutofit/>
          </a:bodyPr>
          <a:lstStyle/>
          <a:p>
            <a:pPr>
              <a:tabLst>
                <a:tab pos="854075" algn="l"/>
              </a:tabLst>
            </a:pPr>
            <a:r>
              <a:rPr lang="en-US" sz="3400" dirty="0" smtClean="0">
                <a:latin typeface="Calibri" charset="0"/>
                <a:cs typeface="Optima" charset="0"/>
                <a:sym typeface="Optima" charset="0"/>
              </a:rPr>
              <a:t>Conjecture 5: </a:t>
            </a:r>
            <a:r>
              <a:rPr lang="en-US" sz="3400" dirty="0" smtClean="0">
                <a:solidFill>
                  <a:srgbClr val="800000"/>
                </a:solidFill>
                <a:latin typeface="Calibri" charset="0"/>
                <a:cs typeface="Optima" charset="0"/>
                <a:sym typeface="Optima" charset="0"/>
              </a:rPr>
              <a:t>Fields = Sensor data + Estimators</a:t>
            </a:r>
            <a:endParaRPr lang="en-US" sz="3400" dirty="0">
              <a:solidFill>
                <a:srgbClr val="800000"/>
              </a:solidFill>
              <a:latin typeface="Calibri" charset="0"/>
              <a:cs typeface="Optima" charset="0"/>
              <a:sym typeface="Optima" charset="0"/>
            </a:endParaRPr>
          </a:p>
        </p:txBody>
      </p:sp>
      <p:pic>
        <p:nvPicPr>
          <p:cNvPr id="1259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57" y="1831456"/>
            <a:ext cx="8597191" cy="29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58616"/>
            <a:ext cx="9144000" cy="1384908"/>
          </a:xfrm>
          <a:prstGeom prst="rect">
            <a:avLst/>
          </a:prstGeom>
          <a:solidFill>
            <a:srgbClr val="E8E8F1"/>
          </a:solidFill>
          <a:ln>
            <a:solidFill>
              <a:srgbClr val="0000FF"/>
            </a:solidFill>
          </a:ln>
        </p:spPr>
        <p:txBody>
          <a:bodyPr wrap="square" lIns="91350" tIns="45677" rIns="91350" bIns="45677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A field estimates values of a property </a:t>
            </a:r>
            <a:b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for all positions inside its extent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(fields simulate the continuity of external reality) </a:t>
            </a:r>
            <a:endParaRPr lang="en-US" sz="28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394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0" y="2208240"/>
            <a:ext cx="9141120" cy="2453400"/>
          </a:xfrm>
          <a:prstGeom prst="rect">
            <a:avLst/>
          </a:prstGeom>
          <a:solidFill>
            <a:srgbClr val="D6D6EB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Fields as a Generic Data Type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005E"/>
                </a:solidFill>
                <a:latin typeface="Consolas"/>
                <a:ea typeface="ヒラギノ角ゴ Pro W3"/>
              </a:rPr>
              <a:t>estimate: </a:t>
            </a:r>
            <a:r>
              <a:rPr lang="en-US" sz="2800" dirty="0">
                <a:solidFill>
                  <a:srgbClr val="00005E"/>
                </a:solidFill>
                <a:latin typeface="Consolas"/>
                <a:ea typeface="ヒラギノ角ゴ Pro W3"/>
              </a:rPr>
              <a:t>Position </a:t>
            </a:r>
            <a:r>
              <a:rPr lang="en-US" sz="2800" dirty="0">
                <a:solidFill>
                  <a:srgbClr val="00005E"/>
                </a:solidFill>
                <a:latin typeface="Symbol"/>
                <a:ea typeface="ヒラギノ角ゴ Pro W3"/>
              </a:rPr>
              <a:t></a:t>
            </a:r>
            <a:r>
              <a:rPr lang="en-US" sz="2800" dirty="0">
                <a:solidFill>
                  <a:srgbClr val="00005E"/>
                </a:solidFill>
                <a:latin typeface="Consolas"/>
                <a:ea typeface="ヒラギノ角ゴ Pro W3"/>
              </a:rPr>
              <a:t> </a:t>
            </a:r>
            <a:r>
              <a:rPr lang="en-US" sz="2800" dirty="0" smtClean="0">
                <a:solidFill>
                  <a:srgbClr val="00005E"/>
                </a:solidFill>
                <a:latin typeface="Consolas"/>
                <a:ea typeface="ヒラギノ角ゴ Pro W3"/>
              </a:rPr>
              <a:t>Value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800000"/>
                </a:solidFill>
                <a:latin typeface="Calibri"/>
                <a:ea typeface="ヒラギノ角ゴ Pro W3"/>
              </a:rPr>
              <a:t>Positions</a:t>
            </a:r>
            <a:r>
              <a:rPr lang="en-US" sz="2800" dirty="0">
                <a:solidFill>
                  <a:srgbClr val="00005E"/>
                </a:solidFill>
                <a:latin typeface="Calibri"/>
                <a:ea typeface="ヒラギノ角ゴ Pro W3"/>
              </a:rPr>
              <a:t> at which estimations are made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800000"/>
                </a:solidFill>
                <a:latin typeface="Calibri"/>
                <a:ea typeface="ヒラギノ角ゴ Pro W3"/>
              </a:rPr>
              <a:t>Values</a:t>
            </a:r>
            <a:r>
              <a:rPr lang="en-US" sz="2800" dirty="0">
                <a:solidFill>
                  <a:srgbClr val="00005E"/>
                </a:solidFill>
                <a:latin typeface="Calibri"/>
                <a:ea typeface="ヒラギノ角ゴ Pro W3"/>
              </a:rPr>
              <a:t> that are estimated for each position</a:t>
            </a:r>
            <a:endParaRPr dirty="0"/>
          </a:p>
        </p:txBody>
      </p:sp>
      <p:pic>
        <p:nvPicPr>
          <p:cNvPr id="2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40" cy="2206440"/>
          </a:xfrm>
          <a:prstGeom prst="rect">
            <a:avLst/>
          </a:prstGeom>
          <a:ln>
            <a:noFill/>
          </a:ln>
        </p:spPr>
      </p:pic>
      <p:pic>
        <p:nvPicPr>
          <p:cNvPr id="29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663440"/>
            <a:ext cx="9141120" cy="2227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58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0" y="2208240"/>
            <a:ext cx="9141120" cy="2453400"/>
          </a:xfrm>
          <a:prstGeom prst="rect">
            <a:avLst/>
          </a:prstGeom>
          <a:solidFill>
            <a:srgbClr val="D6D6EB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Fields as a Generic Data Type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005E"/>
                </a:solidFill>
                <a:latin typeface="Consolas"/>
                <a:ea typeface="ヒラギノ角ゴ Pro W3"/>
              </a:rPr>
              <a:t>estimate: </a:t>
            </a:r>
            <a:r>
              <a:rPr lang="en-US" sz="2800" dirty="0">
                <a:solidFill>
                  <a:srgbClr val="00005E"/>
                </a:solidFill>
                <a:latin typeface="Consolas"/>
                <a:ea typeface="ヒラギノ角ゴ Pro W3"/>
              </a:rPr>
              <a:t>Position </a:t>
            </a:r>
            <a:r>
              <a:rPr lang="en-US" sz="2800" dirty="0">
                <a:solidFill>
                  <a:srgbClr val="00005E"/>
                </a:solidFill>
                <a:latin typeface="Symbol"/>
                <a:ea typeface="ヒラギノ角ゴ Pro W3"/>
              </a:rPr>
              <a:t></a:t>
            </a:r>
            <a:r>
              <a:rPr lang="en-US" sz="2800" dirty="0">
                <a:solidFill>
                  <a:srgbClr val="00005E"/>
                </a:solidFill>
                <a:latin typeface="Consolas"/>
                <a:ea typeface="ヒラギノ角ゴ Pro W3"/>
              </a:rPr>
              <a:t> </a:t>
            </a:r>
            <a:r>
              <a:rPr lang="en-US" sz="2800" dirty="0" smtClean="0">
                <a:solidFill>
                  <a:srgbClr val="00005E"/>
                </a:solidFill>
                <a:latin typeface="Consolas"/>
                <a:ea typeface="ヒラギノ角ゴ Pro W3"/>
              </a:rPr>
              <a:t>Value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800000"/>
                </a:solidFill>
                <a:latin typeface="Calibri"/>
                <a:ea typeface="ヒラギノ角ゴ Pro W3"/>
              </a:rPr>
              <a:t>Positions</a:t>
            </a:r>
            <a:r>
              <a:rPr lang="en-US" sz="2800" dirty="0">
                <a:solidFill>
                  <a:srgbClr val="00005E"/>
                </a:solidFill>
                <a:latin typeface="Calibri"/>
                <a:ea typeface="ヒラギノ角ゴ Pro W3"/>
              </a:rPr>
              <a:t> </a:t>
            </a:r>
            <a:r>
              <a:rPr lang="x-none" sz="28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are generic locations is space-time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800000"/>
                </a:solidFill>
                <a:latin typeface="Calibri"/>
                <a:ea typeface="ヒラギノ角ゴ Pro W3"/>
              </a:rPr>
              <a:t>Values</a:t>
            </a:r>
            <a:r>
              <a:rPr lang="en-US" sz="2800" dirty="0">
                <a:solidFill>
                  <a:srgbClr val="00005E"/>
                </a:solidFill>
                <a:latin typeface="Calibri"/>
                <a:ea typeface="ヒラギノ角ゴ Pro W3"/>
              </a:rPr>
              <a:t> </a:t>
            </a:r>
            <a:r>
              <a:rPr lang="en-US" sz="28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are generic estimates for each position</a:t>
            </a:r>
            <a:endParaRPr dirty="0"/>
          </a:p>
        </p:txBody>
      </p:sp>
      <p:pic>
        <p:nvPicPr>
          <p:cNvPr id="2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40" cy="2206440"/>
          </a:xfrm>
          <a:prstGeom prst="rect">
            <a:avLst/>
          </a:prstGeom>
          <a:ln>
            <a:noFill/>
          </a:ln>
        </p:spPr>
      </p:pic>
      <p:pic>
        <p:nvPicPr>
          <p:cNvPr id="29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663440"/>
            <a:ext cx="9141120" cy="2227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28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sipi_delt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508" y="2667595"/>
            <a:ext cx="4272492" cy="4101116"/>
          </a:xfrm>
          <a:prstGeom prst="rect">
            <a:avLst/>
          </a:prstGeom>
        </p:spPr>
      </p:pic>
      <p:pic>
        <p:nvPicPr>
          <p:cNvPr id="92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73550" cy="300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067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00788" y="0"/>
            <a:ext cx="2808287" cy="500063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>
                <a:solidFill>
                  <a:srgbClr val="000066"/>
                </a:solidFill>
                <a:latin typeface="Calibri"/>
              </a:rPr>
              <a:t>	social </a:t>
            </a:r>
            <a:r>
              <a:rPr lang="pt-BR" sz="2400" kern="0" dirty="0" smtClean="0">
                <a:solidFill>
                  <a:srgbClr val="000066"/>
                </a:solidFill>
                <a:latin typeface="Calibri"/>
              </a:rPr>
              <a:t>networks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40671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6357938"/>
            <a:ext cx="2789115" cy="500062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sensors</a:t>
            </a:r>
            <a:r>
              <a:rPr lang="pt-BR" sz="2400" kern="0" dirty="0">
                <a:solidFill>
                  <a:srgbClr val="000066"/>
                </a:solidFill>
                <a:latin typeface="Calibri"/>
              </a:rPr>
              <a:t> </a:t>
            </a: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everywhere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2484438" cy="500063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>
                <a:solidFill>
                  <a:srgbClr val="000066"/>
                </a:solidFill>
                <a:latin typeface="Calibri"/>
              </a:rPr>
              <a:t>mobile </a:t>
            </a: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devices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49826" y="6357938"/>
            <a:ext cx="2694173" cy="500062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ubiquitous</a:t>
            </a:r>
            <a:r>
              <a:rPr lang="pt-BR" sz="2400" kern="0" dirty="0">
                <a:solidFill>
                  <a:srgbClr val="000066"/>
                </a:solidFill>
                <a:latin typeface="Calibri"/>
              </a:rPr>
              <a:t> </a:t>
            </a: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imagery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2636838"/>
            <a:ext cx="9144000" cy="1079500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r>
              <a:rPr lang="en-US" sz="2800" dirty="0">
                <a:solidFill>
                  <a:srgbClr val="00005E"/>
                </a:solidFill>
                <a:latin typeface="Calibri"/>
                <a:cs typeface="Calibri"/>
              </a:rPr>
              <a:t>Earth observation and navigation satellites, mobile devices, social networks, and smart </a:t>
            </a: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sensors: </a:t>
            </a:r>
            <a:r>
              <a:rPr lang="en-US" sz="2800" dirty="0" smtClean="0">
                <a:solidFill>
                  <a:srgbClr val="800000"/>
                </a:solidFill>
                <a:latin typeface="Calibri"/>
                <a:cs typeface="Calibri"/>
              </a:rPr>
              <a:t>Big geospatial data</a:t>
            </a: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. </a:t>
            </a:r>
            <a:endParaRPr lang="en-US" sz="2800" dirty="0">
              <a:solidFill>
                <a:srgbClr val="00005E"/>
              </a:solidFill>
              <a:latin typeface="Calibri"/>
              <a:cs typeface="Calibri"/>
            </a:endParaRPr>
          </a:p>
          <a:p>
            <a:pPr marL="342793" indent="-342793" algn="ct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pt-BR" sz="2800" kern="0" dirty="0">
              <a:solidFill>
                <a:srgbClr val="000066"/>
              </a:solidFill>
              <a:latin typeface="Calibri"/>
            </a:endParaRPr>
          </a:p>
          <a:p>
            <a:pPr marL="342793" indent="-342793" algn="ctr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800" kern="0" dirty="0">
              <a:solidFill>
                <a:srgbClr val="00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7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2208240"/>
            <a:ext cx="9141120" cy="2453400"/>
          </a:xfrm>
          <a:prstGeom prst="rect">
            <a:avLst/>
          </a:prstGeom>
          <a:solidFill>
            <a:srgbClr val="D6D6EB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Fields as a Generic Data Type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005E"/>
                </a:solidFill>
                <a:latin typeface="Consolas"/>
                <a:ea typeface="ヒラギノ角ゴ Pro W3"/>
              </a:rPr>
              <a:t>estimate: </a:t>
            </a:r>
            <a:r>
              <a:rPr lang="en-US" sz="2800" dirty="0">
                <a:solidFill>
                  <a:srgbClr val="00005E"/>
                </a:solidFill>
                <a:latin typeface="Consolas"/>
                <a:ea typeface="ヒラギノ角ゴ Pro W3"/>
              </a:rPr>
              <a:t>Position </a:t>
            </a:r>
            <a:r>
              <a:rPr lang="en-US" sz="2800" dirty="0">
                <a:solidFill>
                  <a:srgbClr val="00005E"/>
                </a:solidFill>
                <a:latin typeface="Symbol"/>
                <a:ea typeface="ヒラギノ角ゴ Pro W3"/>
              </a:rPr>
              <a:t></a:t>
            </a:r>
            <a:r>
              <a:rPr lang="en-US" sz="2800" dirty="0">
                <a:solidFill>
                  <a:srgbClr val="00005E"/>
                </a:solidFill>
                <a:latin typeface="Consolas"/>
                <a:ea typeface="ヒラギノ角ゴ Pro W3"/>
              </a:rPr>
              <a:t> </a:t>
            </a:r>
            <a:r>
              <a:rPr lang="en-US" sz="2800" dirty="0" smtClean="0">
                <a:solidFill>
                  <a:srgbClr val="00005E"/>
                </a:solidFill>
                <a:latin typeface="Consolas"/>
                <a:ea typeface="ヒラギノ角ゴ Pro W3"/>
              </a:rPr>
              <a:t>Value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800000"/>
                </a:solidFill>
                <a:latin typeface="Calibri"/>
                <a:ea typeface="ヒラギノ角ゴ Pro W3"/>
              </a:rPr>
              <a:t>Instances of Position: </a:t>
            </a:r>
            <a:r>
              <a:rPr lang="en-US" sz="2800" dirty="0">
                <a:solidFill>
                  <a:srgbClr val="00005E"/>
                </a:solidFill>
                <a:latin typeface="Calibri"/>
                <a:ea typeface="ヒラギノ角ゴ Pro W3"/>
              </a:rPr>
              <a:t>space, time, and space-time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800000"/>
                </a:solidFill>
                <a:latin typeface="Calibri"/>
                <a:ea typeface="ヒラギノ角ゴ Pro W3"/>
              </a:rPr>
              <a:t>Instances of Value: </a:t>
            </a:r>
            <a:r>
              <a:rPr lang="en-US" sz="28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numbers, strings, space-time</a:t>
            </a:r>
            <a:endParaRPr dirty="0">
              <a:solidFill>
                <a:srgbClr val="00005E"/>
              </a:solidFill>
            </a:endParaRPr>
          </a:p>
        </p:txBody>
      </p:sp>
      <p:pic>
        <p:nvPicPr>
          <p:cNvPr id="2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440" cy="2206440"/>
          </a:xfrm>
          <a:prstGeom prst="rect">
            <a:avLst/>
          </a:prstGeom>
          <a:ln>
            <a:noFill/>
          </a:ln>
        </p:spPr>
      </p:pic>
      <p:pic>
        <p:nvPicPr>
          <p:cNvPr id="29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663440"/>
            <a:ext cx="9141120" cy="2227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33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" y="919372"/>
            <a:ext cx="9141120" cy="4920568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An Australian Geoscience Data Cube</a:t>
            </a:r>
            <a:endParaRPr/>
          </a:p>
        </p:txBody>
      </p:sp>
      <p:sp>
        <p:nvSpPr>
          <p:cNvPr id="312" name="CustomShape 2"/>
          <p:cNvSpPr/>
          <p:nvPr/>
        </p:nvSpPr>
        <p:spPr>
          <a:xfrm>
            <a:off x="1080" y="2520"/>
            <a:ext cx="9141120" cy="822404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A time </a:t>
            </a:r>
            <a:r>
              <a:rPr lang="en-US" sz="3600" dirty="0">
                <a:solidFill>
                  <a:srgbClr val="00005E"/>
                </a:solidFill>
                <a:latin typeface="Calibri"/>
                <a:ea typeface="ヒラギノ角ゴ Pro W3"/>
              </a:rPr>
              <a:t>s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eries </a:t>
            </a:r>
            <a:r>
              <a:rPr lang="en-US" sz="3600" dirty="0">
                <a:solidFill>
                  <a:srgbClr val="00005E"/>
                </a:solidFill>
                <a:latin typeface="Calibri"/>
                <a:ea typeface="ヒラギノ角ゴ Pro W3"/>
              </a:rPr>
              <a:t>f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ield (tsunami </a:t>
            </a:r>
            <a:r>
              <a:rPr lang="en-US" sz="3600" dirty="0">
                <a:solidFill>
                  <a:srgbClr val="00005E"/>
                </a:solidFill>
                <a:latin typeface="Calibri"/>
                <a:ea typeface="ヒラギノ角ゴ Pro W3"/>
              </a:rPr>
              <a:t>b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uoy)</a:t>
            </a:r>
            <a:endParaRPr dirty="0">
              <a:solidFill>
                <a:srgbClr val="00005E"/>
              </a:solidFill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0" y="5981040"/>
            <a:ext cx="9141120" cy="89388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p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ositions: 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time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  values: 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wave height</a:t>
            </a:r>
            <a:endParaRPr dirty="0">
              <a:solidFill>
                <a:srgbClr val="00005E"/>
              </a:solidFill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440" y="5617440"/>
            <a:ext cx="3471840" cy="36216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5E"/>
                </a:solidFill>
                <a:latin typeface="Calibri"/>
              </a:rPr>
              <a:t>image: </a:t>
            </a:r>
            <a:r>
              <a:rPr lang="en-US" sz="1400">
                <a:solidFill>
                  <a:srgbClr val="00005E"/>
                </a:solidFill>
                <a:latin typeface="Calibri"/>
              </a:rPr>
              <a:t>Buoy near the coast of Japan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977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120"/>
          </a:xfrm>
          <a:prstGeom prst="rect">
            <a:avLst/>
          </a:prstGeom>
          <a:ln>
            <a:noFill/>
          </a:ln>
        </p:spPr>
      </p:pic>
      <p:sp>
        <p:nvSpPr>
          <p:cNvPr id="301" name="CustomShape 1"/>
          <p:cNvSpPr/>
          <p:nvPr/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An Australian Geoscience Data Cube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1080" y="2520"/>
            <a:ext cx="9141120" cy="74384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A 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c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overage 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f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ield (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r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emote 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s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ensing 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i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mage)</a:t>
            </a:r>
            <a:endParaRPr sz="36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1440" y="5617440"/>
            <a:ext cx="2831760" cy="36216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5E"/>
                </a:solidFill>
                <a:latin typeface="Calibri"/>
              </a:rPr>
              <a:t>image: USGS</a:t>
            </a:r>
            <a:endParaRPr/>
          </a:p>
        </p:txBody>
      </p:sp>
      <p:sp>
        <p:nvSpPr>
          <p:cNvPr id="7" name="CustomShape 3"/>
          <p:cNvSpPr/>
          <p:nvPr/>
        </p:nvSpPr>
        <p:spPr>
          <a:xfrm>
            <a:off x="2880" y="5964120"/>
            <a:ext cx="9141120" cy="89388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p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ositions: 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2Dspace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  values: 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soil reflectance</a:t>
            </a:r>
            <a:endParaRPr dirty="0">
              <a:solidFill>
                <a:srgbClr val="000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1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13385"/>
            <a:ext cx="9142920" cy="4791240"/>
          </a:xfrm>
          <a:prstGeom prst="rect">
            <a:avLst/>
          </a:prstGeom>
          <a:ln>
            <a:noFill/>
          </a:ln>
        </p:spPr>
      </p:pic>
      <p:sp>
        <p:nvSpPr>
          <p:cNvPr id="306" name="CustomShape 1"/>
          <p:cNvSpPr/>
          <p:nvPr/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An Australian Geoscience Data Cube</a:t>
            </a:r>
            <a:endParaRPr/>
          </a:p>
        </p:txBody>
      </p:sp>
      <p:sp>
        <p:nvSpPr>
          <p:cNvPr id="308" name="CustomShape 3"/>
          <p:cNvSpPr/>
          <p:nvPr/>
        </p:nvSpPr>
        <p:spPr>
          <a:xfrm>
            <a:off x="0" y="5981040"/>
            <a:ext cx="9141120" cy="89388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coverage set</a:t>
            </a:r>
            <a:endParaRPr dirty="0"/>
          </a:p>
        </p:txBody>
      </p:sp>
      <p:sp>
        <p:nvSpPr>
          <p:cNvPr id="309" name="CustomShape 4"/>
          <p:cNvSpPr/>
          <p:nvPr/>
        </p:nvSpPr>
        <p:spPr>
          <a:xfrm>
            <a:off x="1440" y="5617440"/>
            <a:ext cx="2831760" cy="36216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5E"/>
                </a:solidFill>
                <a:latin typeface="Calibri"/>
              </a:rPr>
              <a:t>images: USGS</a:t>
            </a:r>
            <a:endParaRPr/>
          </a:p>
        </p:txBody>
      </p:sp>
      <p:sp>
        <p:nvSpPr>
          <p:cNvPr id="7" name="CustomShape 2"/>
          <p:cNvSpPr/>
          <p:nvPr/>
        </p:nvSpPr>
        <p:spPr>
          <a:xfrm>
            <a:off x="0" y="0"/>
            <a:ext cx="9141120" cy="704558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A 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f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ield of </a:t>
            </a:r>
            <a:r>
              <a:rPr lang="en-US" sz="3600" dirty="0">
                <a:solidFill>
                  <a:srgbClr val="00005E"/>
                </a:solidFill>
                <a:latin typeface="Calibri"/>
                <a:cs typeface="Calibri"/>
              </a:rPr>
              <a:t>f</a:t>
            </a:r>
            <a:r>
              <a:rPr lang="x-none" sz="3600" dirty="0" smtClean="0">
                <a:solidFill>
                  <a:srgbClr val="00005E"/>
                </a:solidFill>
                <a:latin typeface="Calibri"/>
                <a:cs typeface="Calibri"/>
              </a:rPr>
              <a:t>ields </a:t>
            </a:r>
            <a:endParaRPr sz="36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2880" y="5964120"/>
            <a:ext cx="9141120" cy="89388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000" dirty="0">
                <a:solidFill>
                  <a:srgbClr val="800000"/>
                </a:solidFill>
                <a:latin typeface="Calibri"/>
                <a:ea typeface="ヒラギノ角ゴ Pro W3"/>
              </a:rPr>
              <a:t>p</a:t>
            </a:r>
            <a:r>
              <a:rPr lang="en-US" sz="30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ositions: </a:t>
            </a:r>
            <a:r>
              <a:rPr lang="en-US" sz="3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time</a:t>
            </a:r>
            <a:r>
              <a:rPr lang="en-US" sz="30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  values: </a:t>
            </a:r>
            <a:r>
              <a:rPr lang="en-US" sz="3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coverages (2DSpace number)</a:t>
            </a:r>
            <a:endParaRPr sz="3000" dirty="0">
              <a:solidFill>
                <a:srgbClr val="000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080" y="2520"/>
            <a:ext cx="9141120" cy="74384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A </a:t>
            </a:r>
            <a:r>
              <a:rPr lang="en-US" sz="3400" dirty="0">
                <a:solidFill>
                  <a:srgbClr val="00005E"/>
                </a:solidFill>
                <a:latin typeface="Calibri"/>
                <a:cs typeface="Calibri"/>
              </a:rPr>
              <a:t>t</a:t>
            </a: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rajectory </a:t>
            </a:r>
            <a:r>
              <a:rPr lang="en-US" sz="3400" dirty="0">
                <a:solidFill>
                  <a:srgbClr val="00005E"/>
                </a:solidFill>
                <a:latin typeface="Calibri"/>
                <a:cs typeface="Calibri"/>
              </a:rPr>
              <a:t>f</a:t>
            </a: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ield</a:t>
            </a:r>
            <a:endParaRPr sz="3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2880" y="5964120"/>
            <a:ext cx="9141120" cy="89388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p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ositions: 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time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  values: </a:t>
            </a: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space </a:t>
            </a:r>
            <a:endParaRPr dirty="0">
              <a:solidFill>
                <a:srgbClr val="00005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13239" y="822476"/>
            <a:ext cx="4879218" cy="5080000"/>
            <a:chOff x="4038600" y="914400"/>
            <a:chExt cx="4953000" cy="5181600"/>
          </a:xfrm>
        </p:grpSpPr>
        <p:pic>
          <p:nvPicPr>
            <p:cNvPr id="9" name="Picture 4" descr="230-mercator"/>
            <p:cNvPicPr>
              <a:picLocks noChangeAspect="1" noChangeArrowheads="1"/>
            </p:cNvPicPr>
            <p:nvPr/>
          </p:nvPicPr>
          <p:blipFill>
            <a:blip r:embed="rId2" cstate="screen">
              <a:lum bright="-12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914400"/>
              <a:ext cx="4953000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608763" y="2438400"/>
              <a:ext cx="101123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sym typeface="Symbol" charset="0"/>
                </a:rPr>
                <a:t></a:t>
              </a:r>
              <a:r>
                <a:rPr lang="en-US" sz="2800">
                  <a:solidFill>
                    <a:srgbClr val="006600"/>
                  </a:solidFill>
                  <a:sym typeface="Symbo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sym typeface="Symbol" charset="0"/>
                </a:rPr>
                <a:t>8/8/99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772400" y="2757488"/>
              <a:ext cx="11096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sym typeface="Symbol" charset="0"/>
                </a:rPr>
                <a:t></a:t>
              </a:r>
              <a:r>
                <a:rPr lang="en-US">
                  <a:solidFill>
                    <a:srgbClr val="006600"/>
                  </a:solidFill>
                  <a:sym typeface="Symbo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sym typeface="Symbol" charset="0"/>
                </a:rPr>
                <a:t>11/7/03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140450" y="4724400"/>
              <a:ext cx="1860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Japan/East Sea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627688" y="1981200"/>
              <a:ext cx="8493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chemeClr val="tx1"/>
                  </a:solidFill>
                </a:rPr>
                <a:t>Russia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8077200" y="5410200"/>
              <a:ext cx="7699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tx1"/>
                  </a:solidFill>
                </a:rPr>
                <a:t>Japan</a:t>
              </a:r>
            </a:p>
          </p:txBody>
        </p:sp>
        <p:pic>
          <p:nvPicPr>
            <p:cNvPr id="15" name="Picture 14" descr="230-large-scale-mercator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75" y="1219200"/>
              <a:ext cx="87312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6762" y="2733525"/>
            <a:ext cx="3483428" cy="1815882"/>
          </a:xfrm>
          <a:prstGeom prst="rect">
            <a:avLst/>
          </a:prstGeom>
          <a:solidFill>
            <a:srgbClr val="E8E8F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Argo float UW 230</a:t>
            </a:r>
          </a:p>
          <a:p>
            <a:r>
              <a:rPr lang="en-US" sz="2800" dirty="0">
                <a:solidFill>
                  <a:srgbClr val="00005E"/>
                </a:solidFill>
                <a:latin typeface="Calibri"/>
                <a:cs typeface="Calibri"/>
              </a:rPr>
              <a:t>d</a:t>
            </a: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eployed  02.08.1999</a:t>
            </a:r>
          </a:p>
          <a:p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10-day interval data </a:t>
            </a:r>
          </a:p>
          <a:p>
            <a:r>
              <a:rPr lang="en-US" sz="2800" dirty="0">
                <a:solidFill>
                  <a:srgbClr val="00005E"/>
                </a:solidFill>
                <a:latin typeface="Calibri"/>
                <a:cs typeface="Calibri"/>
              </a:rPr>
              <a:t>u</a:t>
            </a: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ntil 07.11.2003</a:t>
            </a:r>
            <a:endParaRPr lang="en-US" sz="28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12341"/>
            <a:ext cx="2709333" cy="646331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5E"/>
                </a:solidFill>
                <a:latin typeface="Calibri"/>
                <a:cs typeface="Calibri"/>
              </a:rPr>
              <a:t>s</a:t>
            </a:r>
            <a:r>
              <a:rPr lang="en-US" sz="1800" dirty="0" smtClean="0">
                <a:solidFill>
                  <a:srgbClr val="00005E"/>
                </a:solidFill>
                <a:latin typeface="Calibri"/>
                <a:cs typeface="Calibri"/>
              </a:rPr>
              <a:t>ource: Stephen Riser</a:t>
            </a:r>
            <a:endParaRPr lang="en-US" sz="1800" dirty="0">
              <a:solidFill>
                <a:srgbClr val="00005E"/>
              </a:solidFill>
              <a:latin typeface="Calibri"/>
              <a:cs typeface="Calibri"/>
            </a:endParaRPr>
          </a:p>
          <a:p>
            <a:r>
              <a:rPr lang="en-US" sz="1800" dirty="0">
                <a:solidFill>
                  <a:srgbClr val="00005E"/>
                </a:solidFill>
                <a:latin typeface="Calibri"/>
                <a:cs typeface="Calibri"/>
              </a:rPr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5352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781071"/>
            <a:ext cx="6265334" cy="52828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CustomShape 2"/>
          <p:cNvSpPr/>
          <p:nvPr/>
        </p:nvSpPr>
        <p:spPr>
          <a:xfrm>
            <a:off x="0" y="0"/>
            <a:ext cx="9141120" cy="704558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A </a:t>
            </a:r>
            <a:r>
              <a:rPr lang="en-US" sz="3400" dirty="0">
                <a:solidFill>
                  <a:srgbClr val="00005E"/>
                </a:solidFill>
                <a:latin typeface="Calibri"/>
                <a:cs typeface="Calibri"/>
              </a:rPr>
              <a:t>f</a:t>
            </a: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ield of </a:t>
            </a:r>
            <a:r>
              <a:rPr lang="en-US" sz="3400" dirty="0">
                <a:solidFill>
                  <a:srgbClr val="00005E"/>
                </a:solidFill>
                <a:latin typeface="Calibri"/>
                <a:cs typeface="Calibri"/>
              </a:rPr>
              <a:t>f</a:t>
            </a: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ields (Argo </a:t>
            </a:r>
            <a:r>
              <a:rPr lang="en-US" sz="3400" dirty="0" err="1" smtClean="0">
                <a:solidFill>
                  <a:srgbClr val="00005E"/>
                </a:solidFill>
                <a:latin typeface="Calibri"/>
                <a:cs typeface="Calibri"/>
              </a:rPr>
              <a:t>fl</a:t>
            </a:r>
            <a:r>
              <a:rPr lang="x-none" sz="3400" dirty="0" smtClean="0">
                <a:solidFill>
                  <a:srgbClr val="00005E"/>
                </a:solidFill>
                <a:latin typeface="Calibri"/>
                <a:cs typeface="Calibri"/>
              </a:rPr>
              <a:t>oats in Southern Ocean) </a:t>
            </a:r>
            <a:endParaRPr sz="3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880" y="6145200"/>
            <a:ext cx="9141120" cy="71280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93600" rIns="90000" bIns="45000"/>
          <a:lstStyle/>
          <a:p>
            <a:pPr algn="ctr"/>
            <a:r>
              <a:rPr lang="en-US" sz="30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Positions: </a:t>
            </a:r>
            <a:r>
              <a:rPr lang="en-US" sz="3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space</a:t>
            </a:r>
            <a:r>
              <a:rPr lang="en-US" sz="30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  Values: </a:t>
            </a:r>
            <a:r>
              <a:rPr lang="en-US" sz="3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trajectories (time  space)</a:t>
            </a:r>
            <a:endParaRPr sz="3000" dirty="0">
              <a:solidFill>
                <a:srgbClr val="000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06286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space-time field </a:t>
            </a:r>
            <a:br>
              <a:rPr lang="en-US" dirty="0" smtClean="0"/>
            </a:br>
            <a:r>
              <a:rPr lang="en-US" dirty="0" smtClean="0"/>
              <a:t>extracted from float data </a:t>
            </a: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" y="1973295"/>
            <a:ext cx="9064953" cy="327366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CustomShape 3"/>
          <p:cNvSpPr/>
          <p:nvPr/>
        </p:nvSpPr>
        <p:spPr>
          <a:xfrm>
            <a:off x="2880" y="6145200"/>
            <a:ext cx="9141120" cy="712800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90000" tIns="93600" rIns="90000" bIns="45000"/>
          <a:lstStyle/>
          <a:p>
            <a:pPr algn="ctr"/>
            <a:r>
              <a:rPr lang="en-US" sz="30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Positions: </a:t>
            </a:r>
            <a:r>
              <a:rPr lang="en-US" sz="3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space-time</a:t>
            </a:r>
            <a:r>
              <a:rPr lang="en-US" sz="30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  Values: </a:t>
            </a:r>
            <a:r>
              <a:rPr lang="en-US" sz="30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water temperature</a:t>
            </a:r>
            <a:endParaRPr sz="3000" dirty="0">
              <a:solidFill>
                <a:srgbClr val="000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4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55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9048"/>
          </a:xfrm>
          <a:solidFill>
            <a:srgbClr val="E8E8F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/>
              <a:t>Different choices for spatial estimators: </a:t>
            </a:r>
            <a:br>
              <a:rPr lang="en-US" dirty="0" smtClean="0"/>
            </a:br>
            <a:r>
              <a:rPr lang="en-US" dirty="0" smtClean="0"/>
              <a:t>same data source, different fields</a:t>
            </a:r>
            <a:endParaRPr lang="en-US" dirty="0"/>
          </a:p>
        </p:txBody>
      </p:sp>
      <p:graphicFrame>
        <p:nvGraphicFramePr>
          <p:cNvPr id="686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15085"/>
              </p:ext>
            </p:extLst>
          </p:nvPr>
        </p:nvGraphicFramePr>
        <p:xfrm>
          <a:off x="3934356" y="1294191"/>
          <a:ext cx="1619467" cy="252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Imagem bitmap" r:id="rId4" imgW="2712381" imgH="4237087" progId="Paint.Picture">
                  <p:embed/>
                </p:oleObj>
              </mc:Choice>
              <mc:Fallback>
                <p:oleObj name="Imagem bitmap" r:id="rId4" imgW="2712381" imgH="42370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356" y="1294191"/>
                        <a:ext cx="1619467" cy="2527904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7961" dir="2700000" algn="ctr" rotWithShape="0">
                          <a:schemeClr val="bg1">
                            <a:alpha val="74998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38994"/>
              </p:ext>
            </p:extLst>
          </p:nvPr>
        </p:nvGraphicFramePr>
        <p:xfrm>
          <a:off x="1862667" y="3809998"/>
          <a:ext cx="1845049" cy="289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Imagem bitmap" r:id="rId6" imgW="2690093" imgH="4214225" progId="Paint.Picture">
                  <p:embed/>
                </p:oleObj>
              </mc:Choice>
              <mc:Fallback>
                <p:oleObj name="Imagem bitmap" r:id="rId6" imgW="2690093" imgH="42142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667" y="3809998"/>
                        <a:ext cx="1845049" cy="2891557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7961" dir="2700000" algn="ctr" rotWithShape="0">
                          <a:srgbClr val="99FFCC">
                            <a:alpha val="74998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4404"/>
              </p:ext>
            </p:extLst>
          </p:nvPr>
        </p:nvGraphicFramePr>
        <p:xfrm>
          <a:off x="5866191" y="3809957"/>
          <a:ext cx="1777999" cy="284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Imagem bitmap" r:id="rId8" imgW="2690093" imgH="4229467" progId="Paint.Picture">
                  <p:embed/>
                </p:oleObj>
              </mc:Choice>
              <mc:Fallback>
                <p:oleObj name="Imagem bitmap" r:id="rId8" imgW="2690093" imgH="42294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191" y="3809957"/>
                        <a:ext cx="1777999" cy="2846081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7961" dir="2700000" algn="ctr" rotWithShape="0">
                          <a:srgbClr val="FFCC00">
                            <a:alpha val="74998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16557"/>
              </p:ext>
            </p:extLst>
          </p:nvPr>
        </p:nvGraphicFramePr>
        <p:xfrm>
          <a:off x="120953" y="1202568"/>
          <a:ext cx="1608666" cy="253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Imagem bitmap" r:id="rId10" imgW="2682472" imgH="4237087" progId="Paint.Picture">
                  <p:embed/>
                </p:oleObj>
              </mc:Choice>
              <mc:Fallback>
                <p:oleObj name="Imagem bitmap" r:id="rId10" imgW="2682472" imgH="42370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53" y="1202568"/>
                        <a:ext cx="1608666" cy="2539710"/>
                      </a:xfrm>
                      <a:prstGeom prst="rect">
                        <a:avLst/>
                      </a:prstGeom>
                      <a:solidFill>
                        <a:srgbClr val="E8E8F1"/>
                      </a:solidFill>
                      <a:ln w="127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7961" dir="2700000" algn="ctr" rotWithShape="0">
                          <a:srgbClr val="CC9900">
                            <a:alpha val="74998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1" name="Text Box 33" descr="Confetes pequenos"/>
          <p:cNvSpPr txBox="1">
            <a:spLocks noChangeArrowheads="1"/>
          </p:cNvSpPr>
          <p:nvPr/>
        </p:nvSpPr>
        <p:spPr bwMode="auto">
          <a:xfrm>
            <a:off x="1677990" y="1656794"/>
            <a:ext cx="1942359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Observations</a:t>
            </a:r>
            <a:endParaRPr lang="pt-BR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of</a:t>
            </a:r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soil</a:t>
            </a:r>
            <a:r>
              <a:rPr lang="pt-BR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profiles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707043" y="1710686"/>
            <a:ext cx="177900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Geostatistics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787462" y="4516779"/>
            <a:ext cx="180725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Gravitational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378096" y="4577257"/>
            <a:ext cx="19231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Voronoi</a:t>
            </a:r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endParaRPr lang="pt-B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209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7" name="Rectangle 15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E8E8F1"/>
          </a:solidFill>
        </p:spPr>
        <p:txBody>
          <a:bodyPr>
            <a:normAutofit/>
          </a:bodyPr>
          <a:lstStyle/>
          <a:p>
            <a:r>
              <a:rPr lang="en-US" noProof="1" smtClean="0"/>
              <a:t>Field </a:t>
            </a:r>
            <a:r>
              <a:rPr lang="en-US" noProof="1"/>
              <a:t>d</a:t>
            </a:r>
            <a:r>
              <a:rPr lang="en-US" noProof="1" smtClean="0"/>
              <a:t>ata </a:t>
            </a:r>
            <a:r>
              <a:rPr lang="en-US" noProof="1"/>
              <a:t>m</a:t>
            </a:r>
            <a:r>
              <a:rPr lang="en-US" noProof="1" smtClean="0"/>
              <a:t>odel</a:t>
            </a:r>
            <a:endParaRPr lang="en-US" noProof="1"/>
          </a:p>
        </p:txBody>
      </p:sp>
      <p:sp>
        <p:nvSpPr>
          <p:cNvPr id="145" name="CaixaDeTexto 7"/>
          <p:cNvSpPr txBox="1">
            <a:spLocks noChangeArrowheads="1"/>
          </p:cNvSpPr>
          <p:nvPr/>
        </p:nvSpPr>
        <p:spPr bwMode="auto">
          <a:xfrm>
            <a:off x="0" y="1259884"/>
            <a:ext cx="9023048" cy="446276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sz="23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Field F [P:Position, V:Value, E:Extent, G:Estimator]</a:t>
            </a:r>
            <a:endParaRPr lang="pt-BR" sz="2300" b="1" noProof="1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</p:txBody>
      </p:sp>
      <p:sp>
        <p:nvSpPr>
          <p:cNvPr id="146" name="CaixaDeTexto 7"/>
          <p:cNvSpPr txBox="1">
            <a:spLocks noChangeArrowheads="1"/>
          </p:cNvSpPr>
          <p:nvPr/>
        </p:nvSpPr>
        <p:spPr bwMode="auto">
          <a:xfrm>
            <a:off x="3577200" y="2886394"/>
            <a:ext cx="5429888" cy="1954381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domain(f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)      = {p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2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3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}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estimate (f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 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new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) = g(f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 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new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noProof="1">
                <a:solidFill>
                  <a:srgbClr val="00005E"/>
                </a:solidFill>
                <a:latin typeface="Consolas" charset="0"/>
                <a:cs typeface="Linux Libertine O" charset="0"/>
              </a:rPr>
              <a:t>e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xtent </a:t>
            </a:r>
            <a:r>
              <a:rPr lang="pt-BR" noProof="1">
                <a:solidFill>
                  <a:srgbClr val="00005E"/>
                </a:solidFill>
                <a:latin typeface="Consolas" charset="0"/>
                <a:cs typeface="Linux Libertine O" charset="0"/>
              </a:rPr>
              <a:t>(f</a:t>
            </a:r>
            <a:r>
              <a:rPr lang="pt-BR" baseline="-25000" noProof="1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>
                <a:solidFill>
                  <a:srgbClr val="00005E"/>
                </a:solidFill>
                <a:latin typeface="Consolas" charset="0"/>
                <a:cs typeface="Linux Libertine O" charset="0"/>
              </a:rPr>
              <a:t>)     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= δ(A)</a:t>
            </a:r>
            <a:endParaRPr lang="pt-BR" noProof="1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7604" y="2618988"/>
            <a:ext cx="3097500" cy="2743412"/>
            <a:chOff x="758983" y="1985461"/>
            <a:chExt cx="2928178" cy="2531321"/>
          </a:xfrm>
        </p:grpSpPr>
        <p:sp>
          <p:nvSpPr>
            <p:cNvPr id="66705" name="Freeform 145" descr="Diagonal para cima clara"/>
            <p:cNvSpPr>
              <a:spLocks/>
            </p:cNvSpPr>
            <p:nvPr/>
          </p:nvSpPr>
          <p:spPr bwMode="auto">
            <a:xfrm>
              <a:off x="1239973" y="1985461"/>
              <a:ext cx="2447188" cy="2531321"/>
            </a:xfrm>
            <a:custGeom>
              <a:avLst/>
              <a:gdLst>
                <a:gd name="T0" fmla="*/ 500 w 1088"/>
                <a:gd name="T1" fmla="*/ 87 h 1047"/>
                <a:gd name="T2" fmla="*/ 237 w 1088"/>
                <a:gd name="T3" fmla="*/ 115 h 1047"/>
                <a:gd name="T4" fmla="*/ 185 w 1088"/>
                <a:gd name="T5" fmla="*/ 178 h 1047"/>
                <a:gd name="T6" fmla="*/ 179 w 1088"/>
                <a:gd name="T7" fmla="*/ 207 h 1047"/>
                <a:gd name="T8" fmla="*/ 162 w 1088"/>
                <a:gd name="T9" fmla="*/ 212 h 1047"/>
                <a:gd name="T10" fmla="*/ 71 w 1088"/>
                <a:gd name="T11" fmla="*/ 264 h 1047"/>
                <a:gd name="T12" fmla="*/ 48 w 1088"/>
                <a:gd name="T13" fmla="*/ 361 h 1047"/>
                <a:gd name="T14" fmla="*/ 25 w 1088"/>
                <a:gd name="T15" fmla="*/ 544 h 1047"/>
                <a:gd name="T16" fmla="*/ 19 w 1088"/>
                <a:gd name="T17" fmla="*/ 641 h 1047"/>
                <a:gd name="T18" fmla="*/ 2 w 1088"/>
                <a:gd name="T19" fmla="*/ 692 h 1047"/>
                <a:gd name="T20" fmla="*/ 25 w 1088"/>
                <a:gd name="T21" fmla="*/ 864 h 1047"/>
                <a:gd name="T22" fmla="*/ 71 w 1088"/>
                <a:gd name="T23" fmla="*/ 875 h 1047"/>
                <a:gd name="T24" fmla="*/ 105 w 1088"/>
                <a:gd name="T25" fmla="*/ 972 h 1047"/>
                <a:gd name="T26" fmla="*/ 265 w 1088"/>
                <a:gd name="T27" fmla="*/ 1012 h 1047"/>
                <a:gd name="T28" fmla="*/ 437 w 1088"/>
                <a:gd name="T29" fmla="*/ 984 h 1047"/>
                <a:gd name="T30" fmla="*/ 448 w 1088"/>
                <a:gd name="T31" fmla="*/ 967 h 1047"/>
                <a:gd name="T32" fmla="*/ 494 w 1088"/>
                <a:gd name="T33" fmla="*/ 955 h 1047"/>
                <a:gd name="T34" fmla="*/ 580 w 1088"/>
                <a:gd name="T35" fmla="*/ 949 h 1047"/>
                <a:gd name="T36" fmla="*/ 660 w 1088"/>
                <a:gd name="T37" fmla="*/ 898 h 1047"/>
                <a:gd name="T38" fmla="*/ 722 w 1088"/>
                <a:gd name="T39" fmla="*/ 921 h 1047"/>
                <a:gd name="T40" fmla="*/ 728 w 1088"/>
                <a:gd name="T41" fmla="*/ 972 h 1047"/>
                <a:gd name="T42" fmla="*/ 774 w 1088"/>
                <a:gd name="T43" fmla="*/ 984 h 1047"/>
                <a:gd name="T44" fmla="*/ 854 w 1088"/>
                <a:gd name="T45" fmla="*/ 1012 h 1047"/>
                <a:gd name="T46" fmla="*/ 934 w 1088"/>
                <a:gd name="T47" fmla="*/ 881 h 1047"/>
                <a:gd name="T48" fmla="*/ 951 w 1088"/>
                <a:gd name="T49" fmla="*/ 847 h 1047"/>
                <a:gd name="T50" fmla="*/ 968 w 1088"/>
                <a:gd name="T51" fmla="*/ 841 h 1047"/>
                <a:gd name="T52" fmla="*/ 934 w 1088"/>
                <a:gd name="T53" fmla="*/ 658 h 1047"/>
                <a:gd name="T54" fmla="*/ 951 w 1088"/>
                <a:gd name="T55" fmla="*/ 561 h 1047"/>
                <a:gd name="T56" fmla="*/ 985 w 1088"/>
                <a:gd name="T57" fmla="*/ 549 h 1047"/>
                <a:gd name="T58" fmla="*/ 1025 w 1088"/>
                <a:gd name="T59" fmla="*/ 504 h 1047"/>
                <a:gd name="T60" fmla="*/ 1048 w 1088"/>
                <a:gd name="T61" fmla="*/ 384 h 1047"/>
                <a:gd name="T62" fmla="*/ 1060 w 1088"/>
                <a:gd name="T63" fmla="*/ 315 h 1047"/>
                <a:gd name="T64" fmla="*/ 1071 w 1088"/>
                <a:gd name="T65" fmla="*/ 241 h 1047"/>
                <a:gd name="T66" fmla="*/ 1054 w 1088"/>
                <a:gd name="T67" fmla="*/ 132 h 1047"/>
                <a:gd name="T68" fmla="*/ 940 w 1088"/>
                <a:gd name="T69" fmla="*/ 98 h 1047"/>
                <a:gd name="T70" fmla="*/ 928 w 1088"/>
                <a:gd name="T71" fmla="*/ 87 h 1047"/>
                <a:gd name="T72" fmla="*/ 922 w 1088"/>
                <a:gd name="T73" fmla="*/ 52 h 1047"/>
                <a:gd name="T74" fmla="*/ 882 w 1088"/>
                <a:gd name="T75" fmla="*/ 47 h 1047"/>
                <a:gd name="T76" fmla="*/ 751 w 1088"/>
                <a:gd name="T77" fmla="*/ 58 h 1047"/>
                <a:gd name="T78" fmla="*/ 734 w 1088"/>
                <a:gd name="T79" fmla="*/ 64 h 1047"/>
                <a:gd name="T80" fmla="*/ 711 w 1088"/>
                <a:gd name="T81" fmla="*/ 104 h 1047"/>
                <a:gd name="T82" fmla="*/ 705 w 1088"/>
                <a:gd name="T83" fmla="*/ 132 h 1047"/>
                <a:gd name="T84" fmla="*/ 671 w 1088"/>
                <a:gd name="T85" fmla="*/ 144 h 1047"/>
                <a:gd name="T86" fmla="*/ 597 w 1088"/>
                <a:gd name="T87" fmla="*/ 121 h 1047"/>
                <a:gd name="T88" fmla="*/ 557 w 1088"/>
                <a:gd name="T89" fmla="*/ 52 h 1047"/>
                <a:gd name="T90" fmla="*/ 551 w 1088"/>
                <a:gd name="T91" fmla="*/ 81 h 1047"/>
                <a:gd name="T92" fmla="*/ 500 w 1088"/>
                <a:gd name="T93" fmla="*/ 8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8" h="1047">
                  <a:moveTo>
                    <a:pt x="500" y="87"/>
                  </a:moveTo>
                  <a:cubicBezTo>
                    <a:pt x="403" y="114"/>
                    <a:pt x="361" y="111"/>
                    <a:pt x="237" y="115"/>
                  </a:cubicBezTo>
                  <a:cubicBezTo>
                    <a:pt x="224" y="146"/>
                    <a:pt x="217" y="167"/>
                    <a:pt x="185" y="178"/>
                  </a:cubicBezTo>
                  <a:cubicBezTo>
                    <a:pt x="183" y="188"/>
                    <a:pt x="185" y="199"/>
                    <a:pt x="179" y="207"/>
                  </a:cubicBezTo>
                  <a:cubicBezTo>
                    <a:pt x="176" y="212"/>
                    <a:pt x="165" y="207"/>
                    <a:pt x="162" y="212"/>
                  </a:cubicBezTo>
                  <a:cubicBezTo>
                    <a:pt x="121" y="270"/>
                    <a:pt x="186" y="254"/>
                    <a:pt x="71" y="264"/>
                  </a:cubicBezTo>
                  <a:cubicBezTo>
                    <a:pt x="60" y="296"/>
                    <a:pt x="59" y="329"/>
                    <a:pt x="48" y="361"/>
                  </a:cubicBezTo>
                  <a:cubicBezTo>
                    <a:pt x="41" y="537"/>
                    <a:pt x="54" y="462"/>
                    <a:pt x="25" y="544"/>
                  </a:cubicBezTo>
                  <a:cubicBezTo>
                    <a:pt x="23" y="576"/>
                    <a:pt x="22" y="609"/>
                    <a:pt x="19" y="641"/>
                  </a:cubicBezTo>
                  <a:cubicBezTo>
                    <a:pt x="17" y="659"/>
                    <a:pt x="2" y="692"/>
                    <a:pt x="2" y="692"/>
                  </a:cubicBezTo>
                  <a:cubicBezTo>
                    <a:pt x="20" y="743"/>
                    <a:pt x="0" y="827"/>
                    <a:pt x="25" y="864"/>
                  </a:cubicBezTo>
                  <a:cubicBezTo>
                    <a:pt x="34" y="877"/>
                    <a:pt x="56" y="872"/>
                    <a:pt x="71" y="875"/>
                  </a:cubicBezTo>
                  <a:cubicBezTo>
                    <a:pt x="89" y="968"/>
                    <a:pt x="63" y="945"/>
                    <a:pt x="105" y="972"/>
                  </a:cubicBezTo>
                  <a:cubicBezTo>
                    <a:pt x="121" y="1047"/>
                    <a:pt x="202" y="1004"/>
                    <a:pt x="265" y="1012"/>
                  </a:cubicBezTo>
                  <a:cubicBezTo>
                    <a:pt x="322" y="1003"/>
                    <a:pt x="381" y="998"/>
                    <a:pt x="437" y="984"/>
                  </a:cubicBezTo>
                  <a:cubicBezTo>
                    <a:pt x="444" y="982"/>
                    <a:pt x="443" y="971"/>
                    <a:pt x="448" y="967"/>
                  </a:cubicBezTo>
                  <a:cubicBezTo>
                    <a:pt x="454" y="962"/>
                    <a:pt x="492" y="955"/>
                    <a:pt x="494" y="955"/>
                  </a:cubicBezTo>
                  <a:cubicBezTo>
                    <a:pt x="525" y="963"/>
                    <a:pt x="548" y="954"/>
                    <a:pt x="580" y="949"/>
                  </a:cubicBezTo>
                  <a:cubicBezTo>
                    <a:pt x="611" y="918"/>
                    <a:pt x="619" y="911"/>
                    <a:pt x="660" y="898"/>
                  </a:cubicBezTo>
                  <a:cubicBezTo>
                    <a:pt x="681" y="906"/>
                    <a:pt x="707" y="905"/>
                    <a:pt x="722" y="921"/>
                  </a:cubicBezTo>
                  <a:cubicBezTo>
                    <a:pt x="734" y="934"/>
                    <a:pt x="722" y="956"/>
                    <a:pt x="728" y="972"/>
                  </a:cubicBezTo>
                  <a:cubicBezTo>
                    <a:pt x="734" y="987"/>
                    <a:pt x="758" y="981"/>
                    <a:pt x="774" y="984"/>
                  </a:cubicBezTo>
                  <a:cubicBezTo>
                    <a:pt x="785" y="1036"/>
                    <a:pt x="809" y="1019"/>
                    <a:pt x="854" y="1012"/>
                  </a:cubicBezTo>
                  <a:cubicBezTo>
                    <a:pt x="878" y="945"/>
                    <a:pt x="845" y="899"/>
                    <a:pt x="934" y="881"/>
                  </a:cubicBezTo>
                  <a:cubicBezTo>
                    <a:pt x="940" y="870"/>
                    <a:pt x="943" y="857"/>
                    <a:pt x="951" y="847"/>
                  </a:cubicBezTo>
                  <a:cubicBezTo>
                    <a:pt x="955" y="842"/>
                    <a:pt x="968" y="847"/>
                    <a:pt x="968" y="841"/>
                  </a:cubicBezTo>
                  <a:cubicBezTo>
                    <a:pt x="976" y="750"/>
                    <a:pt x="973" y="718"/>
                    <a:pt x="934" y="658"/>
                  </a:cubicBezTo>
                  <a:cubicBezTo>
                    <a:pt x="936" y="644"/>
                    <a:pt x="947" y="567"/>
                    <a:pt x="951" y="561"/>
                  </a:cubicBezTo>
                  <a:cubicBezTo>
                    <a:pt x="958" y="551"/>
                    <a:pt x="985" y="549"/>
                    <a:pt x="985" y="549"/>
                  </a:cubicBezTo>
                  <a:cubicBezTo>
                    <a:pt x="997" y="533"/>
                    <a:pt x="1016" y="522"/>
                    <a:pt x="1025" y="504"/>
                  </a:cubicBezTo>
                  <a:cubicBezTo>
                    <a:pt x="1036" y="482"/>
                    <a:pt x="1044" y="411"/>
                    <a:pt x="1048" y="384"/>
                  </a:cubicBezTo>
                  <a:cubicBezTo>
                    <a:pt x="1052" y="361"/>
                    <a:pt x="1056" y="338"/>
                    <a:pt x="1060" y="315"/>
                  </a:cubicBezTo>
                  <a:cubicBezTo>
                    <a:pt x="1064" y="290"/>
                    <a:pt x="1071" y="241"/>
                    <a:pt x="1071" y="241"/>
                  </a:cubicBezTo>
                  <a:cubicBezTo>
                    <a:pt x="1069" y="204"/>
                    <a:pt x="1088" y="146"/>
                    <a:pt x="1054" y="132"/>
                  </a:cubicBezTo>
                  <a:cubicBezTo>
                    <a:pt x="1017" y="117"/>
                    <a:pt x="940" y="98"/>
                    <a:pt x="940" y="98"/>
                  </a:cubicBezTo>
                  <a:cubicBezTo>
                    <a:pt x="936" y="94"/>
                    <a:pt x="930" y="92"/>
                    <a:pt x="928" y="87"/>
                  </a:cubicBezTo>
                  <a:cubicBezTo>
                    <a:pt x="924" y="76"/>
                    <a:pt x="931" y="60"/>
                    <a:pt x="922" y="52"/>
                  </a:cubicBezTo>
                  <a:cubicBezTo>
                    <a:pt x="912" y="43"/>
                    <a:pt x="895" y="49"/>
                    <a:pt x="882" y="47"/>
                  </a:cubicBezTo>
                  <a:cubicBezTo>
                    <a:pt x="839" y="0"/>
                    <a:pt x="833" y="31"/>
                    <a:pt x="751" y="58"/>
                  </a:cubicBezTo>
                  <a:cubicBezTo>
                    <a:pt x="745" y="60"/>
                    <a:pt x="734" y="64"/>
                    <a:pt x="734" y="64"/>
                  </a:cubicBezTo>
                  <a:cubicBezTo>
                    <a:pt x="728" y="78"/>
                    <a:pt x="717" y="90"/>
                    <a:pt x="711" y="104"/>
                  </a:cubicBezTo>
                  <a:cubicBezTo>
                    <a:pt x="707" y="113"/>
                    <a:pt x="712" y="125"/>
                    <a:pt x="705" y="132"/>
                  </a:cubicBezTo>
                  <a:cubicBezTo>
                    <a:pt x="697" y="140"/>
                    <a:pt x="671" y="144"/>
                    <a:pt x="671" y="144"/>
                  </a:cubicBezTo>
                  <a:cubicBezTo>
                    <a:pt x="637" y="139"/>
                    <a:pt x="627" y="131"/>
                    <a:pt x="597" y="121"/>
                  </a:cubicBezTo>
                  <a:cubicBezTo>
                    <a:pt x="573" y="91"/>
                    <a:pt x="563" y="89"/>
                    <a:pt x="557" y="52"/>
                  </a:cubicBezTo>
                  <a:cubicBezTo>
                    <a:pt x="555" y="62"/>
                    <a:pt x="559" y="76"/>
                    <a:pt x="551" y="81"/>
                  </a:cubicBezTo>
                  <a:cubicBezTo>
                    <a:pt x="519" y="102"/>
                    <a:pt x="515" y="32"/>
                    <a:pt x="500" y="8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25400" dir="5400000" algn="ctr" rotWithShape="0">
                <a:srgbClr val="000000"/>
              </a:outerShdw>
            </a:effectLst>
            <a:extLst/>
          </p:spPr>
          <p:txBody>
            <a:bodyPr wrap="none" anchor="ctr"/>
            <a:lstStyle/>
            <a:p>
              <a:endParaRPr lang="en-GB" noProof="1">
                <a:latin typeface="Calibri"/>
              </a:endParaRPr>
            </a:p>
          </p:txBody>
        </p:sp>
        <p:grpSp>
          <p:nvGrpSpPr>
            <p:cNvPr id="66565" name="Group 5"/>
            <p:cNvGrpSpPr>
              <a:grpSpLocks/>
            </p:cNvGrpSpPr>
            <p:nvPr/>
          </p:nvGrpSpPr>
          <p:grpSpPr bwMode="auto">
            <a:xfrm>
              <a:off x="758983" y="2252349"/>
              <a:ext cx="2873831" cy="2212765"/>
              <a:chOff x="451" y="1480"/>
              <a:chExt cx="1526" cy="1177"/>
            </a:xfrm>
          </p:grpSpPr>
          <p:sp>
            <p:nvSpPr>
              <p:cNvPr id="66566" name="Line 6"/>
              <p:cNvSpPr>
                <a:spLocks noChangeShapeType="1"/>
              </p:cNvSpPr>
              <p:nvPr/>
            </p:nvSpPr>
            <p:spPr bwMode="auto">
              <a:xfrm>
                <a:off x="543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67" name="Line 7"/>
              <p:cNvSpPr>
                <a:spLocks noChangeShapeType="1"/>
              </p:cNvSpPr>
              <p:nvPr/>
            </p:nvSpPr>
            <p:spPr bwMode="auto">
              <a:xfrm>
                <a:off x="900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68" name="Line 8"/>
              <p:cNvSpPr>
                <a:spLocks noChangeShapeType="1"/>
              </p:cNvSpPr>
              <p:nvPr/>
            </p:nvSpPr>
            <p:spPr bwMode="auto">
              <a:xfrm>
                <a:off x="1704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69" name="Line 9"/>
              <p:cNvSpPr>
                <a:spLocks noChangeShapeType="1"/>
              </p:cNvSpPr>
              <p:nvPr/>
            </p:nvSpPr>
            <p:spPr bwMode="auto">
              <a:xfrm>
                <a:off x="1295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70" name="Line 10"/>
              <p:cNvSpPr>
                <a:spLocks noChangeShapeType="1"/>
              </p:cNvSpPr>
              <p:nvPr/>
            </p:nvSpPr>
            <p:spPr bwMode="auto">
              <a:xfrm>
                <a:off x="451" y="1874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71" name="Line 11"/>
              <p:cNvSpPr>
                <a:spLocks noChangeShapeType="1"/>
              </p:cNvSpPr>
              <p:nvPr/>
            </p:nvSpPr>
            <p:spPr bwMode="auto">
              <a:xfrm>
                <a:off x="451" y="2313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grpSp>
          <p:nvGrpSpPr>
            <p:cNvPr id="66572" name="Group 12"/>
            <p:cNvGrpSpPr>
              <a:grpSpLocks/>
            </p:cNvGrpSpPr>
            <p:nvPr/>
          </p:nvGrpSpPr>
          <p:grpSpPr bwMode="auto">
            <a:xfrm>
              <a:off x="1701933" y="3478186"/>
              <a:ext cx="133711" cy="184241"/>
              <a:chOff x="2287" y="1874"/>
              <a:chExt cx="285" cy="348"/>
            </a:xfrm>
          </p:grpSpPr>
          <p:sp>
            <p:nvSpPr>
              <p:cNvPr id="66573" name="Line 13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74" name="Line 14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grpSp>
          <p:nvGrpSpPr>
            <p:cNvPr id="66581" name="Group 21"/>
            <p:cNvGrpSpPr>
              <a:grpSpLocks/>
            </p:cNvGrpSpPr>
            <p:nvPr/>
          </p:nvGrpSpPr>
          <p:grpSpPr bwMode="auto">
            <a:xfrm>
              <a:off x="2956175" y="3173625"/>
              <a:ext cx="133711" cy="184241"/>
              <a:chOff x="2287" y="1874"/>
              <a:chExt cx="285" cy="348"/>
            </a:xfrm>
          </p:grpSpPr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83" name="Line 23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grpSp>
          <p:nvGrpSpPr>
            <p:cNvPr id="66584" name="Group 24"/>
            <p:cNvGrpSpPr>
              <a:grpSpLocks/>
            </p:cNvGrpSpPr>
            <p:nvPr/>
          </p:nvGrpSpPr>
          <p:grpSpPr bwMode="auto">
            <a:xfrm>
              <a:off x="2212295" y="2900493"/>
              <a:ext cx="133711" cy="184241"/>
              <a:chOff x="2287" y="1874"/>
              <a:chExt cx="285" cy="348"/>
            </a:xfrm>
          </p:grpSpPr>
          <p:sp>
            <p:nvSpPr>
              <p:cNvPr id="66585" name="Line 25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86" name="Line 26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38280" y="3230455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1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00240" y="2612457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2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707457" y="2893769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3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  <p:sp>
          <p:nvSpPr>
            <p:cNvPr id="7" name="Diamond 6"/>
            <p:cNvSpPr/>
            <p:nvPr/>
          </p:nvSpPr>
          <p:spPr bwMode="auto">
            <a:xfrm>
              <a:off x="2769735" y="3635934"/>
              <a:ext cx="152541" cy="135532"/>
            </a:xfrm>
            <a:prstGeom prst="diamond">
              <a:avLst/>
            </a:prstGeom>
            <a:solidFill>
              <a:srgbClr val="660066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noProof="1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Geneva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298166" y="3541586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new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</p:grpSp>
      <p:sp>
        <p:nvSpPr>
          <p:cNvPr id="155" name="CaixaDeTexto 7"/>
          <p:cNvSpPr txBox="1">
            <a:spLocks noChangeArrowheads="1"/>
          </p:cNvSpPr>
          <p:nvPr/>
        </p:nvSpPr>
        <p:spPr bwMode="auto">
          <a:xfrm>
            <a:off x="0" y="5602807"/>
            <a:ext cx="8735392" cy="954107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sz="2800" noProof="1" smtClean="0">
                <a:solidFill>
                  <a:srgbClr val="00005E"/>
                </a:solidFill>
                <a:latin typeface="Calibri"/>
                <a:cs typeface="Calibri"/>
              </a:rPr>
              <a:t>Domain defines granularity</a:t>
            </a:r>
          </a:p>
          <a:p>
            <a:pPr algn="ctr" eaLnBrk="1" hangingPunct="1"/>
            <a:r>
              <a:rPr lang="pt-BR" sz="2800" noProof="1" smtClean="0">
                <a:solidFill>
                  <a:srgbClr val="00005E"/>
                </a:solidFill>
                <a:latin typeface="Calibri"/>
                <a:cs typeface="Calibri"/>
              </a:rPr>
              <a:t>Estimator provides value on all positions inside the extent</a:t>
            </a:r>
          </a:p>
        </p:txBody>
      </p:sp>
      <p:sp>
        <p:nvSpPr>
          <p:cNvPr id="29" name="CaixaDeTexto 7"/>
          <p:cNvSpPr txBox="1">
            <a:spLocks noChangeArrowheads="1"/>
          </p:cNvSpPr>
          <p:nvPr/>
        </p:nvSpPr>
        <p:spPr bwMode="auto">
          <a:xfrm>
            <a:off x="141885" y="2259684"/>
            <a:ext cx="1333734" cy="461665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alibri"/>
                <a:cs typeface="Calibri"/>
              </a:rPr>
              <a:t>extent</a:t>
            </a:r>
          </a:p>
        </p:txBody>
      </p:sp>
      <p:cxnSp>
        <p:nvCxnSpPr>
          <p:cNvPr id="5" name="Straight Arrow Connector 4"/>
          <p:cNvCxnSpPr>
            <a:endCxn id="66705" idx="4"/>
          </p:cNvCxnSpPr>
          <p:nvPr/>
        </p:nvCxnSpPr>
        <p:spPr>
          <a:xfrm>
            <a:off x="1003905" y="2757714"/>
            <a:ext cx="377951" cy="416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7"/>
          <p:cNvSpPr txBox="1">
            <a:spLocks noChangeArrowheads="1"/>
          </p:cNvSpPr>
          <p:nvPr/>
        </p:nvSpPr>
        <p:spPr bwMode="auto">
          <a:xfrm>
            <a:off x="2711561" y="2874370"/>
            <a:ext cx="56447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alibri"/>
                <a:cs typeface="Calibri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9272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7" y="3018907"/>
            <a:ext cx="1702122" cy="1951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External Reality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16362" y="3870019"/>
            <a:ext cx="445170" cy="274975"/>
          </a:xfrm>
          <a:prstGeom prst="rightArrow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2279" y="3014179"/>
            <a:ext cx="1759214" cy="1877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0"/>
                </a:solidFill>
              </a:rPr>
              <a:t>Observ</a:t>
            </a:r>
            <a:r>
              <a:rPr lang="en-US" sz="2800" dirty="0" smtClean="0">
                <a:solidFill>
                  <a:srgbClr val="000090"/>
                </a:solidFill>
              </a:rPr>
              <a:t>.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93239" y="3865017"/>
            <a:ext cx="445170" cy="274975"/>
          </a:xfrm>
          <a:prstGeom prst="rightArrow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13625" y="3009451"/>
            <a:ext cx="1759214" cy="1877176"/>
          </a:xfrm>
          <a:prstGeom prst="rect">
            <a:avLst/>
          </a:prstGeom>
          <a:solidFill>
            <a:srgbClr val="DDE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Fields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4786" y="1717753"/>
            <a:ext cx="1759214" cy="1817380"/>
          </a:xfrm>
          <a:prstGeom prst="rect">
            <a:avLst/>
          </a:prstGeom>
          <a:solidFill>
            <a:srgbClr val="DDE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Objects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4786" y="4980824"/>
            <a:ext cx="1759214" cy="1734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Events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9372066">
            <a:off x="6610567" y="3345724"/>
            <a:ext cx="839716" cy="326926"/>
          </a:xfrm>
          <a:prstGeom prst="rightArrow">
            <a:avLst/>
          </a:prstGeom>
          <a:solidFill>
            <a:srgbClr val="DDE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85767">
            <a:off x="6629284" y="4567598"/>
            <a:ext cx="839716" cy="326926"/>
          </a:xfrm>
          <a:prstGeom prst="rightArrow">
            <a:avLst/>
          </a:prstGeom>
          <a:solidFill>
            <a:srgbClr val="DDE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8114632" y="3537968"/>
            <a:ext cx="320842" cy="1296737"/>
          </a:xfrm>
          <a:prstGeom prst="upDownArrow">
            <a:avLst/>
          </a:prstGeom>
          <a:solidFill>
            <a:srgbClr val="DDE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2" idx="1"/>
            <a:endCxn id="9" idx="0"/>
          </p:cNvCxnSpPr>
          <p:nvPr/>
        </p:nvCxnSpPr>
        <p:spPr>
          <a:xfrm rot="10800000" flipV="1">
            <a:off x="3401886" y="2626443"/>
            <a:ext cx="3982900" cy="387736"/>
          </a:xfrm>
          <a:prstGeom prst="bentConnector2">
            <a:avLst/>
          </a:prstGeom>
          <a:ln w="38100" cmpd="sng"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57"/>
          <p:cNvSpPr txBox="1">
            <a:spLocks noChangeArrowheads="1"/>
          </p:cNvSpPr>
          <p:nvPr/>
        </p:nvSpPr>
        <p:spPr>
          <a:xfrm>
            <a:off x="0" y="0"/>
            <a:ext cx="9144000" cy="1374203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noProof="1" smtClean="0"/>
              <a:t>Conjecture 6: </a:t>
            </a:r>
            <a:r>
              <a:rPr lang="en-US" sz="3200" noProof="1" smtClean="0">
                <a:solidFill>
                  <a:srgbClr val="800000"/>
                </a:solidFill>
              </a:rPr>
              <a:t>To identify objects and events in our descriptions of reality, </a:t>
            </a:r>
            <a:r>
              <a:rPr lang="en-US" sz="3200" noProof="1">
                <a:solidFill>
                  <a:srgbClr val="800000"/>
                </a:solidFill>
              </a:rPr>
              <a:t>we need </a:t>
            </a:r>
            <a:r>
              <a:rPr lang="en-US" sz="3200" noProof="1" smtClean="0">
                <a:solidFill>
                  <a:srgbClr val="800000"/>
                </a:solidFill>
              </a:rPr>
              <a:t>first to define fields </a:t>
            </a:r>
            <a:endParaRPr lang="en-US" sz="3200" noProof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224155" y="985026"/>
            <a:ext cx="5610524" cy="4409716"/>
            <a:chOff x="560388" y="591282"/>
            <a:chExt cx="7240812" cy="6247668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699772" y="591282"/>
              <a:ext cx="4717608" cy="8757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560388" y="698124"/>
              <a:ext cx="0" cy="372022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5417379" y="605294"/>
              <a:ext cx="2383821" cy="23890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0494" y="680609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4930" y="897798"/>
              <a:ext cx="4603241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1153" y="1113235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57378" y="1328671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73601" y="154410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89825" y="1761297"/>
              <a:ext cx="4601454" cy="378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04262" y="1976733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20485" y="2192171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36709" y="2407607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3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52932" y="2624795"/>
              <a:ext cx="4601455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1" name="Picture 3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69156" y="2840233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85380" y="305566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" y="5372457"/>
            <a:ext cx="9144000" cy="954107"/>
          </a:xfrm>
          <a:prstGeom prst="rect">
            <a:avLst/>
          </a:prstGeom>
          <a:solidFill>
            <a:srgbClr val="E8E8F1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2800" dirty="0" smtClean="0">
                <a:solidFill>
                  <a:srgbClr val="2D2D8A">
                    <a:lumMod val="75000"/>
                  </a:srgbClr>
                </a:solidFill>
                <a:latin typeface="Calibri"/>
                <a:cs typeface="Calibri"/>
              </a:rPr>
              <a:t>How can we best use the information provided by big data sources?</a:t>
            </a:r>
            <a:endParaRPr lang="en-AU" sz="2800" dirty="0">
              <a:solidFill>
                <a:srgbClr val="2D2D8A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E8E8F1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3600" dirty="0" smtClean="0">
                <a:solidFill>
                  <a:srgbClr val="000090"/>
                </a:solidFill>
                <a:latin typeface="Calibri"/>
                <a:cs typeface="Calibri"/>
              </a:rPr>
              <a:t>Big data requires new conceptual views</a:t>
            </a:r>
            <a:endParaRPr lang="en-AU" sz="3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19446"/>
            <a:ext cx="3304410" cy="338554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Image source: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Geoscience Australia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27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What is a geo-sensor?</a:t>
            </a:r>
          </a:p>
        </p:txBody>
      </p:sp>
      <p:pic>
        <p:nvPicPr>
          <p:cNvPr id="9218" name="Picture 2" descr="npo0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324600" cy="584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7D"/>
                </a:solidFill>
                <a:latin typeface="Humnst777 BT" charset="0"/>
              </a:rPr>
              <a:t>What is a geo-sensor?</a:t>
            </a:r>
          </a:p>
        </p:txBody>
      </p:sp>
      <p:sp>
        <p:nvSpPr>
          <p:cNvPr id="9220" name="Retângulo 5"/>
          <p:cNvSpPr>
            <a:spLocks noChangeArrowheads="1"/>
          </p:cNvSpPr>
          <p:nvPr/>
        </p:nvSpPr>
        <p:spPr bwMode="auto">
          <a:xfrm>
            <a:off x="762000" y="5041900"/>
            <a:ext cx="7543800" cy="1816100"/>
          </a:xfrm>
          <a:prstGeom prst="rect">
            <a:avLst/>
          </a:prstGeom>
          <a:solidFill>
            <a:srgbClr val="FFFF99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0000"/>
                </a:solidFill>
                <a:latin typeface="Prestige12 BT" charset="0"/>
              </a:rPr>
              <a:t>measure (s,t) =  v</a:t>
            </a:r>
            <a:endParaRPr lang="pt-BR" sz="2800">
              <a:solidFill>
                <a:srgbClr val="000000"/>
              </a:solidFill>
              <a:latin typeface="Prestige12 BT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s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 S - set of locations in space</a:t>
            </a: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t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  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T - is the set of times. </a:t>
            </a: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v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 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V  - set of values</a:t>
            </a:r>
          </a:p>
        </p:txBody>
      </p:sp>
      <p:pic>
        <p:nvPicPr>
          <p:cNvPr id="9221" name="Picture 4" descr="=MAN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81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324279" y="963413"/>
            <a:ext cx="8514921" cy="5262979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[E, P, V, G] uses </a:t>
            </a:r>
            <a:r>
              <a:rPr lang="en-US" dirty="0" err="1">
                <a:solidFill>
                  <a:srgbClr val="00005E"/>
                </a:solidFill>
                <a:latin typeface="Consolas"/>
                <a:cs typeface="Consolas"/>
              </a:rPr>
              <a:t>E:Extent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, </a:t>
            </a:r>
            <a:r>
              <a:rPr lang="en-US" dirty="0" err="1">
                <a:solidFill>
                  <a:srgbClr val="00005E"/>
                </a:solidFill>
                <a:latin typeface="Consolas"/>
                <a:cs typeface="Consolas"/>
              </a:rPr>
              <a:t>P:Position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, </a:t>
            </a:r>
            <a:r>
              <a:rPr lang="en-US" dirty="0" err="1">
                <a:solidFill>
                  <a:srgbClr val="00005E"/>
                </a:solidFill>
                <a:latin typeface="Consolas"/>
                <a:cs typeface="Consolas"/>
              </a:rPr>
              <a:t>V:Value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, </a:t>
            </a:r>
            <a:r>
              <a:rPr lang="en-US" dirty="0" err="1" smtClean="0">
                <a:solidFill>
                  <a:srgbClr val="00005E"/>
                </a:solidFill>
                <a:latin typeface="Consolas"/>
                <a:cs typeface="Consolas"/>
              </a:rPr>
              <a:t>G:Estimator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endParaRPr lang="en-US" dirty="0">
              <a:solidFill>
                <a:srgbClr val="00005E"/>
              </a:solidFill>
              <a:latin typeface="Consolas"/>
              <a:cs typeface="Consolas"/>
            </a:endParaRPr>
          </a:p>
          <a:p>
            <a:pPr eaLnBrk="1" hangingPunct="1"/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   new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:	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E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G → Field</a:t>
            </a:r>
          </a:p>
          <a:p>
            <a:pPr eaLnBrk="1" hangingPunct="1"/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   add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:   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(P, V) → Field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</a:t>
            </a:r>
            <a:r>
              <a:rPr lang="en-US" dirty="0" err="1">
                <a:solidFill>
                  <a:srgbClr val="00005E"/>
                </a:solidFill>
                <a:latin typeface="Consolas"/>
                <a:cs typeface="Consolas"/>
              </a:rPr>
              <a:t>obs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:   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→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{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(P, V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)}</a:t>
            </a:r>
            <a:endParaRPr lang="en-US" dirty="0">
              <a:solidFill>
                <a:srgbClr val="00005E"/>
              </a:solidFill>
              <a:latin typeface="Consolas"/>
              <a:cs typeface="Consolas"/>
            </a:endParaRP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domain: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→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{P}</a:t>
            </a:r>
            <a:endParaRPr lang="en-US" dirty="0">
              <a:solidFill>
                <a:srgbClr val="00005E"/>
              </a:solidFill>
              <a:latin typeface="Consolas"/>
              <a:cs typeface="Consolas"/>
            </a:endParaRP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extent: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→ E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estimate:  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P → V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subfield: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E → Field 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filter: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(V → </a:t>
            </a:r>
            <a:r>
              <a:rPr lang="en-US" dirty="0" err="1">
                <a:solidFill>
                  <a:srgbClr val="00005E"/>
                </a:solidFill>
                <a:latin typeface="Consolas"/>
                <a:cs typeface="Consolas"/>
              </a:rPr>
              <a:t>Bool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) → Field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map:   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(V → V) → Field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combine: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Field x (V x V → V) → Field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reduce: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(V x V → V) → V</a:t>
            </a:r>
          </a:p>
          <a:p>
            <a:pPr eaLnBrk="1" hangingPunct="1"/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   neigh:     </a:t>
            </a:r>
            <a:r>
              <a:rPr lang="en-US" dirty="0" smtClean="0">
                <a:solidFill>
                  <a:srgbClr val="00005E"/>
                </a:solidFill>
                <a:latin typeface="Consolas"/>
                <a:cs typeface="Consolas"/>
              </a:rPr>
              <a:t>Field 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x P x (P x P → </a:t>
            </a:r>
            <a:r>
              <a:rPr lang="en-US" dirty="0" err="1">
                <a:solidFill>
                  <a:srgbClr val="00005E"/>
                </a:solidFill>
                <a:latin typeface="Consolas"/>
                <a:cs typeface="Consolas"/>
              </a:rPr>
              <a:t>Bool</a:t>
            </a:r>
            <a:r>
              <a:rPr lang="en-US" dirty="0">
                <a:solidFill>
                  <a:srgbClr val="00005E"/>
                </a:solidFill>
                <a:latin typeface="Consolas"/>
                <a:cs typeface="Consolas"/>
              </a:rPr>
              <a:t>) → Field</a:t>
            </a:r>
          </a:p>
        </p:txBody>
      </p:sp>
    </p:spTree>
    <p:extLst>
      <p:ext uri="{BB962C8B-B14F-4D97-AF65-F5344CB8AC3E}">
        <p14:creationId xmlns:p14="http://schemas.microsoft.com/office/powerpoint/2010/main" val="133288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210" y="3487045"/>
            <a:ext cx="4367790" cy="3370955"/>
          </a:xfrm>
          <a:prstGeom prst="rect">
            <a:avLst/>
          </a:prstGeom>
          <a:ln>
            <a:solidFill>
              <a:srgbClr val="00005E"/>
            </a:solidFill>
          </a:ln>
        </p:spPr>
      </p:pic>
      <p:pic>
        <p:nvPicPr>
          <p:cNvPr id="8" name="Picture 2" descr="npo00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64" y="0"/>
            <a:ext cx="4558035" cy="3663853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15114" cy="3278379"/>
          </a:xfrm>
          <a:prstGeom prst="rect">
            <a:avLst/>
          </a:prstGeom>
          <a:ln>
            <a:noFill/>
          </a:ln>
        </p:spPr>
      </p:pic>
      <p:sp>
        <p:nvSpPr>
          <p:cNvPr id="7" name="Título 10"/>
          <p:cNvSpPr txBox="1">
            <a:spLocks/>
          </p:cNvSpPr>
          <p:nvPr/>
        </p:nvSpPr>
        <p:spPr>
          <a:xfrm>
            <a:off x="0" y="3125280"/>
            <a:ext cx="9144000" cy="127431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400" b="0" dirty="0" err="1" smtClean="0">
                <a:latin typeface="Calibri" charset="0"/>
              </a:rPr>
              <a:t>How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can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we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make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the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Fields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model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work</a:t>
            </a:r>
            <a:r>
              <a:rPr lang="pt-BR" sz="3400" b="0" dirty="0" smtClean="0">
                <a:latin typeface="Calibri" charset="0"/>
              </a:rPr>
              <a:t> in </a:t>
            </a:r>
            <a:r>
              <a:rPr lang="pt-BR" sz="3400" b="0" dirty="0" err="1" smtClean="0">
                <a:latin typeface="Calibri" charset="0"/>
              </a:rPr>
              <a:t>practice</a:t>
            </a:r>
            <a:r>
              <a:rPr lang="pt-BR" sz="3400" b="0" dirty="0" smtClean="0">
                <a:latin typeface="Calibri" charset="0"/>
              </a:rPr>
              <a:t>?</a:t>
            </a:r>
            <a:endParaRPr lang="pt-BR" sz="3400" b="0" dirty="0">
              <a:latin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19446"/>
            <a:ext cx="3951229" cy="338554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Image sources: INPE</a:t>
            </a: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1600" dirty="0" err="1">
                <a:solidFill>
                  <a:srgbClr val="000090"/>
                </a:solidFill>
                <a:latin typeface="Calibri"/>
                <a:cs typeface="Calibri"/>
              </a:rPr>
              <a:t>Filip</a:t>
            </a: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Calibri"/>
                <a:cs typeface="Calibri"/>
              </a:rPr>
              <a:t>Biljecki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, UNAVCO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35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742" y="284238"/>
            <a:ext cx="9024258" cy="762000"/>
          </a:xfrm>
          <a:solidFill>
            <a:srgbClr val="E8E8F1"/>
          </a:solidFill>
        </p:spPr>
        <p:txBody>
          <a:bodyPr>
            <a:normAutofit/>
          </a:bodyPr>
          <a:lstStyle/>
          <a:p>
            <a:r>
              <a:rPr lang="en-GB" b="0" dirty="0" smtClean="0">
                <a:latin typeface="Calibri"/>
              </a:rPr>
              <a:t>Scientific data</a:t>
            </a:r>
            <a:r>
              <a:rPr lang="en-GB" dirty="0">
                <a:latin typeface="Calibri"/>
              </a:rPr>
              <a:t>:</a:t>
            </a:r>
            <a:r>
              <a:rPr lang="en-GB" b="0" dirty="0" smtClean="0">
                <a:latin typeface="Calibri"/>
              </a:rPr>
              <a:t> </a:t>
            </a:r>
            <a:r>
              <a:rPr lang="en-GB" dirty="0">
                <a:latin typeface="Calibri"/>
              </a:rPr>
              <a:t>m</a:t>
            </a:r>
            <a:r>
              <a:rPr lang="en-GB" b="0" dirty="0" smtClean="0">
                <a:latin typeface="Calibri"/>
              </a:rPr>
              <a:t>ultidimensional </a:t>
            </a:r>
            <a:r>
              <a:rPr lang="en-GB" dirty="0">
                <a:latin typeface="Calibri"/>
              </a:rPr>
              <a:t>a</a:t>
            </a:r>
            <a:r>
              <a:rPr lang="en-GB" b="0" dirty="0" smtClean="0">
                <a:latin typeface="Calibri"/>
              </a:rPr>
              <a:t>rrays</a:t>
            </a:r>
            <a:endParaRPr lang="en-GB" b="0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4" y="1735160"/>
            <a:ext cx="5126218" cy="33908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300192" y="5301208"/>
            <a:ext cx="2160240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300192" y="3717032"/>
            <a:ext cx="1584176" cy="1584176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00192" y="3573016"/>
            <a:ext cx="0" cy="1728192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384" y="4941168"/>
            <a:ext cx="31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X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3573016"/>
            <a:ext cx="30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717032"/>
            <a:ext cx="2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t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524328" y="4293096"/>
            <a:ext cx="288032" cy="216024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37810" y="5517232"/>
            <a:ext cx="5562382" cy="523220"/>
          </a:xfrm>
          <a:prstGeom prst="rect">
            <a:avLst/>
          </a:prstGeom>
          <a:solidFill>
            <a:srgbClr val="DDE1FF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5E"/>
                </a:solidFill>
                <a:latin typeface="Consolas"/>
                <a:cs typeface="Consolas"/>
              </a:rPr>
              <a:t>g = f(&lt;</a:t>
            </a:r>
            <a:r>
              <a:rPr lang="en-GB" sz="2800" dirty="0" err="1">
                <a:solidFill>
                  <a:srgbClr val="00005E"/>
                </a:solidFill>
                <a:latin typeface="Consolas"/>
                <a:cs typeface="Consolas"/>
              </a:rPr>
              <a:t>x</a:t>
            </a:r>
            <a:r>
              <a:rPr lang="en-GB" sz="2800" dirty="0" err="1" smtClean="0">
                <a:solidFill>
                  <a:srgbClr val="00005E"/>
                </a:solidFill>
                <a:latin typeface="Consolas"/>
                <a:cs typeface="Consolas"/>
              </a:rPr>
              <a:t>,y,t</a:t>
            </a:r>
            <a:r>
              <a:rPr lang="en-GB" sz="2800" dirty="0" smtClean="0">
                <a:solidFill>
                  <a:srgbClr val="00005E"/>
                </a:solidFill>
                <a:latin typeface="Consolas"/>
                <a:cs typeface="Consolas"/>
              </a:rPr>
              <a:t>&gt; [a</a:t>
            </a:r>
            <a:r>
              <a:rPr lang="en-GB" sz="2800" baseline="-25000" dirty="0" smtClean="0">
                <a:solidFill>
                  <a:srgbClr val="00005E"/>
                </a:solidFill>
                <a:latin typeface="Consolas"/>
                <a:cs typeface="Consolas"/>
              </a:rPr>
              <a:t>1</a:t>
            </a:r>
            <a:r>
              <a:rPr lang="en-GB" sz="2800" dirty="0" smtClean="0">
                <a:solidFill>
                  <a:srgbClr val="00005E"/>
                </a:solidFill>
                <a:latin typeface="Consolas"/>
                <a:cs typeface="Consolas"/>
              </a:rPr>
              <a:t>, ….a</a:t>
            </a:r>
            <a:r>
              <a:rPr lang="en-GB" sz="2800" baseline="-25000" dirty="0" smtClean="0">
                <a:solidFill>
                  <a:srgbClr val="00005E"/>
                </a:solidFill>
                <a:latin typeface="Consolas"/>
                <a:cs typeface="Consolas"/>
              </a:rPr>
              <a:t>n</a:t>
            </a:r>
            <a:r>
              <a:rPr lang="en-GB" sz="2800" dirty="0" smtClean="0">
                <a:solidFill>
                  <a:srgbClr val="00005E"/>
                </a:solidFill>
                <a:latin typeface="Consolas"/>
                <a:cs typeface="Consolas"/>
              </a:rPr>
              <a:t>])</a:t>
            </a:r>
            <a:endParaRPr lang="en-GB" sz="2800" dirty="0">
              <a:solidFill>
                <a:srgbClr val="00005E"/>
              </a:solidFill>
              <a:latin typeface="Consolas"/>
              <a:cs typeface="Consola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5004048" y="4509121"/>
            <a:ext cx="2520280" cy="115212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7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35075"/>
          </a:xfrm>
          <a:solidFill>
            <a:srgbClr val="E8E8F1"/>
          </a:solidFill>
        </p:spPr>
        <p:txBody>
          <a:bodyPr>
            <a:normAutofit/>
          </a:bodyPr>
          <a:lstStyle/>
          <a:p>
            <a:r>
              <a:rPr lang="en-GB" sz="3400" b="0" dirty="0" smtClean="0"/>
              <a:t>Array </a:t>
            </a:r>
            <a:r>
              <a:rPr lang="en-GB" sz="3400" dirty="0" smtClean="0"/>
              <a:t>d</a:t>
            </a:r>
            <a:r>
              <a:rPr lang="en-GB" sz="3400" b="0" dirty="0" smtClean="0"/>
              <a:t>atabases: all data from a </a:t>
            </a:r>
            <a:r>
              <a:rPr lang="en-GB" sz="3400" dirty="0" smtClean="0"/>
              <a:t>s</a:t>
            </a:r>
            <a:r>
              <a:rPr lang="en-GB" sz="3400" b="0" dirty="0" smtClean="0"/>
              <a:t>ensor </a:t>
            </a:r>
            <a:br>
              <a:rPr lang="en-GB" sz="3400" b="0" dirty="0" smtClean="0"/>
            </a:br>
            <a:r>
              <a:rPr lang="en-GB" sz="3400" dirty="0" smtClean="0"/>
              <a:t>p</a:t>
            </a:r>
            <a:r>
              <a:rPr lang="en-GB" sz="3400" b="0" dirty="0" smtClean="0"/>
              <a:t>ut </a:t>
            </a:r>
            <a:r>
              <a:rPr lang="en-GB" sz="3400" dirty="0" smtClean="0"/>
              <a:t>t</a:t>
            </a:r>
            <a:r>
              <a:rPr lang="en-GB" sz="3400" b="0" dirty="0" smtClean="0"/>
              <a:t>ogether into a single </a:t>
            </a:r>
            <a:r>
              <a:rPr lang="en-GB" sz="3400" dirty="0" smtClean="0"/>
              <a:t>a</a:t>
            </a:r>
            <a:r>
              <a:rPr lang="en-GB" sz="3400" b="0" dirty="0" smtClean="0"/>
              <a:t>rray</a:t>
            </a:r>
            <a:endParaRPr lang="en-GB" sz="3400" b="0" dirty="0"/>
          </a:p>
        </p:txBody>
      </p:sp>
      <p:sp>
        <p:nvSpPr>
          <p:cNvPr id="16" name="Diamond 15"/>
          <p:cNvSpPr/>
          <p:nvPr/>
        </p:nvSpPr>
        <p:spPr>
          <a:xfrm>
            <a:off x="7524750" y="4292600"/>
            <a:ext cx="287338" cy="215900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4892675" y="4508500"/>
            <a:ext cx="2632075" cy="14938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0" y="6030913"/>
            <a:ext cx="9144000" cy="523220"/>
          </a:xfrm>
          <a:prstGeom prst="rect">
            <a:avLst/>
          </a:prstGeom>
          <a:solidFill>
            <a:srgbClr val="E8E8F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005E"/>
                </a:solidFill>
                <a:latin typeface="Calibri"/>
                <a:cs typeface="Calibri"/>
              </a:rPr>
              <a:t>Field operations on positions in </a:t>
            </a:r>
            <a:r>
              <a:rPr lang="en-GB" dirty="0">
                <a:solidFill>
                  <a:srgbClr val="00005E"/>
                </a:solidFill>
                <a:latin typeface="Calibri"/>
                <a:cs typeface="Calibri"/>
              </a:rPr>
              <a:t>space-</a:t>
            </a:r>
            <a:r>
              <a:rPr lang="en-GB" dirty="0" smtClean="0">
                <a:solidFill>
                  <a:srgbClr val="00005E"/>
                </a:solidFill>
                <a:latin typeface="Calibri"/>
                <a:cs typeface="Calibri"/>
              </a:rPr>
              <a:t>time</a:t>
            </a:r>
            <a:endParaRPr lang="en-GB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pic>
        <p:nvPicPr>
          <p:cNvPr id="1639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7545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4754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754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03575" y="3860800"/>
            <a:ext cx="4392613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00192" y="5301208"/>
            <a:ext cx="2160240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300192" y="3717032"/>
            <a:ext cx="1584176" cy="1584176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300192" y="3573016"/>
            <a:ext cx="0" cy="1728192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28384" y="4941168"/>
            <a:ext cx="31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X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3573016"/>
            <a:ext cx="30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152" y="3717032"/>
            <a:ext cx="2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t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7524328" y="4293096"/>
            <a:ext cx="288032" cy="216024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0" y="191030"/>
            <a:ext cx="9144000" cy="711200"/>
          </a:xfrm>
          <a:solidFill>
            <a:srgbClr val="E8E8F1"/>
          </a:solidFill>
        </p:spPr>
        <p:txBody>
          <a:bodyPr/>
          <a:lstStyle/>
          <a:p>
            <a:r>
              <a:rPr lang="en-US" altLang="zh-CN" sz="3600" b="0" dirty="0" err="1">
                <a:ea typeface="SimSun" charset="0"/>
                <a:cs typeface="SimSun" charset="0"/>
              </a:rPr>
              <a:t>SciDB</a:t>
            </a:r>
            <a:r>
              <a:rPr lang="en-US" altLang="zh-CN" sz="3600" b="0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a</a:t>
            </a:r>
            <a:r>
              <a:rPr lang="en-US" altLang="zh-CN" sz="3600" b="0" dirty="0" smtClean="0">
                <a:ea typeface="SimSun" charset="0"/>
                <a:cs typeface="SimSun" charset="0"/>
              </a:rPr>
              <a:t>rchitecture</a:t>
            </a:r>
            <a:r>
              <a:rPr lang="en-US" altLang="zh-CN" sz="3600" b="0" dirty="0">
                <a:ea typeface="SimSun" charset="0"/>
                <a:cs typeface="SimSun" charset="0"/>
              </a:rPr>
              <a:t>: </a:t>
            </a:r>
            <a:r>
              <a:rPr lang="en-US" altLang="zh-CN" sz="3600" b="0" dirty="0" smtClean="0">
                <a:ea typeface="SimSun" charset="0"/>
                <a:cs typeface="SimSun" charset="0"/>
              </a:rPr>
              <a:t>“Shared nothing</a:t>
            </a:r>
            <a:r>
              <a:rPr lang="en-US" altLang="zh-CN" sz="3600" b="0" dirty="0">
                <a:ea typeface="SimSun" charset="0"/>
                <a:cs typeface="SimSun" charset="0"/>
              </a:rPr>
              <a:t>”</a:t>
            </a:r>
            <a:endParaRPr lang="zh-CN" altLang="en-US" sz="3600" b="0" dirty="0">
              <a:ea typeface="SimSun" charset="0"/>
              <a:cs typeface="SimSun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461" y="1239038"/>
            <a:ext cx="7092462" cy="46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04869" y="5815309"/>
            <a:ext cx="8820653" cy="896937"/>
          </a:xfrm>
          <a:prstGeom prst="rect">
            <a:avLst/>
          </a:prstGeom>
          <a:solidFill>
            <a:srgbClr val="DDE1FF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Large data is broken into chunks </a:t>
            </a:r>
          </a:p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Distributed server process data in </a:t>
            </a:r>
            <a:r>
              <a:rPr lang="en-US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parallel</a:t>
            </a:r>
            <a:r>
              <a:rPr lang="en-US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92753"/>
            <a:ext cx="2569308" cy="307777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Paul Brown (Paradigm 4)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5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794"/>
            <a:ext cx="9144000" cy="762000"/>
          </a:xfrm>
          <a:solidFill>
            <a:srgbClr val="E8E8F1"/>
          </a:solidFill>
        </p:spPr>
        <p:txBody>
          <a:bodyPr>
            <a:normAutofit/>
          </a:bodyPr>
          <a:lstStyle/>
          <a:p>
            <a:r>
              <a:rPr lang="en-GB" b="0" dirty="0" smtClean="0">
                <a:latin typeface="Calibri"/>
              </a:rPr>
              <a:t>Mapping the Fields data model to </a:t>
            </a:r>
            <a:r>
              <a:rPr lang="en-GB" b="0" dirty="0" err="1" smtClean="0">
                <a:latin typeface="Calibri"/>
              </a:rPr>
              <a:t>SciDB</a:t>
            </a:r>
            <a:endParaRPr lang="en-GB" b="0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11" y="1120421"/>
            <a:ext cx="8197144" cy="238292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5" name="CustomShape 5"/>
          <p:cNvSpPr/>
          <p:nvPr/>
        </p:nvSpPr>
        <p:spPr>
          <a:xfrm>
            <a:off x="0" y="3993644"/>
            <a:ext cx="4075560" cy="1820133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800000"/>
                </a:solidFill>
                <a:latin typeface="Calibri"/>
              </a:rPr>
              <a:t>What we </a:t>
            </a:r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have in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SciDB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71"/>
                </a:solidFill>
                <a:latin typeface="Calibri"/>
              </a:rPr>
              <a:t>Array management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71"/>
                </a:solidFill>
                <a:latin typeface="Calibri"/>
              </a:rPr>
              <a:t>Array analysis (linear algebra)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71"/>
                </a:solidFill>
                <a:latin typeface="Calibri"/>
              </a:rPr>
              <a:t>Scalability, distributed </a:t>
            </a:r>
            <a:r>
              <a:rPr lang="en-US" sz="2400" dirty="0" err="1" smtClean="0">
                <a:solidFill>
                  <a:srgbClr val="000071"/>
                </a:solidFill>
                <a:latin typeface="Calibri"/>
              </a:rPr>
              <a:t>proc</a:t>
            </a:r>
            <a:endParaRPr dirty="0"/>
          </a:p>
        </p:txBody>
      </p:sp>
      <p:sp>
        <p:nvSpPr>
          <p:cNvPr id="17" name="CustomShape 6"/>
          <p:cNvSpPr/>
          <p:nvPr/>
        </p:nvSpPr>
        <p:spPr>
          <a:xfrm>
            <a:off x="4374444" y="3993446"/>
            <a:ext cx="4329143" cy="1777998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800000"/>
                </a:solidFill>
                <a:latin typeface="Calibri"/>
              </a:rPr>
              <a:t>What we need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71"/>
                </a:solidFill>
                <a:latin typeface="Calibri"/>
              </a:rPr>
              <a:t>Spatial, temporal, spectral, and semantic  reference systems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71"/>
                </a:solidFill>
                <a:latin typeface="Calibri"/>
              </a:rPr>
              <a:t>Operations </a:t>
            </a:r>
            <a:r>
              <a:rPr lang="en-US" sz="2400" dirty="0">
                <a:solidFill>
                  <a:srgbClr val="000071"/>
                </a:solidFill>
                <a:latin typeface="Calibri"/>
              </a:rPr>
              <a:t>in space-time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8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85800" y="380880"/>
            <a:ext cx="8152200" cy="761040"/>
          </a:xfrm>
          <a:prstGeom prst="rect">
            <a:avLst/>
          </a:prstGeom>
        </p:spPr>
      </p:sp>
      <p:pic>
        <p:nvPicPr>
          <p:cNvPr id="21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3048"/>
            <a:ext cx="9142920" cy="6856920"/>
          </a:xfrm>
          <a:prstGeom prst="rect">
            <a:avLst/>
          </a:prstGeom>
        </p:spPr>
      </p:pic>
      <p:pic>
        <p:nvPicPr>
          <p:cNvPr id="21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72880" y="54720"/>
            <a:ext cx="1225800" cy="651240"/>
          </a:xfrm>
          <a:prstGeom prst="rect">
            <a:avLst/>
          </a:prstGeom>
        </p:spPr>
      </p:pic>
      <p:sp>
        <p:nvSpPr>
          <p:cNvPr id="5" name="CustomShape 3"/>
          <p:cNvSpPr/>
          <p:nvPr/>
        </p:nvSpPr>
        <p:spPr>
          <a:xfrm>
            <a:off x="0" y="1873330"/>
            <a:ext cx="9144000" cy="1114194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000071"/>
                </a:solidFill>
                <a:latin typeface="Calibri"/>
                <a:ea typeface="ヒラギノ角ゴ Pro W3"/>
              </a:rPr>
              <a:t>An experiment on reproducible science using the Fields data model and </a:t>
            </a:r>
            <a:r>
              <a:rPr lang="en-US" sz="3200" dirty="0" err="1" smtClean="0">
                <a:solidFill>
                  <a:srgbClr val="000071"/>
                </a:solidFill>
                <a:latin typeface="Calibri"/>
                <a:ea typeface="ヒラギノ角ゴ Pro W3"/>
              </a:rPr>
              <a:t>SciDB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227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10" y="1035327"/>
            <a:ext cx="3865590" cy="5462522"/>
          </a:xfrm>
          <a:prstGeom prst="rect">
            <a:avLst/>
          </a:prstGeom>
        </p:spPr>
      </p:pic>
      <p:pic>
        <p:nvPicPr>
          <p:cNvPr id="21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855775" y="5426151"/>
            <a:ext cx="1225800" cy="651240"/>
          </a:xfrm>
          <a:prstGeom prst="rect">
            <a:avLst/>
          </a:prstGeom>
        </p:spPr>
      </p:pic>
      <p:sp>
        <p:nvSpPr>
          <p:cNvPr id="216" name="CustomShape 2"/>
          <p:cNvSpPr/>
          <p:nvPr/>
        </p:nvSpPr>
        <p:spPr>
          <a:xfrm>
            <a:off x="81565" y="6295877"/>
            <a:ext cx="4173757" cy="387360"/>
          </a:xfrm>
          <a:prstGeom prst="rect">
            <a:avLst/>
          </a:prstGeom>
          <a:solidFill>
            <a:srgbClr val="DDE1FF"/>
          </a:solidFill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0243E"/>
                </a:solidFill>
                <a:latin typeface="Calibri"/>
                <a:ea typeface="Geneva"/>
              </a:rPr>
              <a:t>S R </a:t>
            </a:r>
            <a:r>
              <a:rPr lang="en-US" sz="1800" dirty="0" err="1">
                <a:solidFill>
                  <a:srgbClr val="10243E"/>
                </a:solidFill>
                <a:latin typeface="Calibri"/>
                <a:ea typeface="Geneva"/>
              </a:rPr>
              <a:t>Saleska</a:t>
            </a:r>
            <a:r>
              <a:rPr lang="en-US" sz="1800" dirty="0">
                <a:solidFill>
                  <a:srgbClr val="10243E"/>
                </a:solidFill>
                <a:latin typeface="Calibri"/>
                <a:ea typeface="Geneva"/>
              </a:rPr>
              <a:t> et al., Science 2007;318:612</a:t>
            </a:r>
            <a:endParaRPr sz="1800" dirty="0"/>
          </a:p>
        </p:txBody>
      </p:sp>
      <p:sp>
        <p:nvSpPr>
          <p:cNvPr id="217" name="CustomShape 3"/>
          <p:cNvSpPr/>
          <p:nvPr/>
        </p:nvSpPr>
        <p:spPr>
          <a:xfrm>
            <a:off x="97920" y="6613200"/>
            <a:ext cx="4929480" cy="3469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8" name="CustomShape 4"/>
          <p:cNvSpPr/>
          <p:nvPr/>
        </p:nvSpPr>
        <p:spPr>
          <a:xfrm>
            <a:off x="1" y="10312"/>
            <a:ext cx="9144000" cy="1186910"/>
          </a:xfrm>
          <a:prstGeom prst="rect">
            <a:avLst/>
          </a:prstGeom>
          <a:solidFill>
            <a:srgbClr val="DDE1FF"/>
          </a:solidFill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3400" dirty="0" smtClean="0">
                <a:solidFill>
                  <a:srgbClr val="17375E"/>
                </a:solidFill>
                <a:latin typeface="Calibri"/>
                <a:ea typeface="Geneva"/>
              </a:rPr>
              <a:t>Did Amazon forests green up during 2005 drought? </a:t>
            </a:r>
          </a:p>
          <a:p>
            <a:pPr algn="ctr">
              <a:lnSpc>
                <a:spcPct val="100000"/>
              </a:lnSpc>
            </a:pPr>
            <a:r>
              <a:rPr lang="en-US" sz="3400" dirty="0" smtClean="0">
                <a:solidFill>
                  <a:srgbClr val="17375E"/>
                </a:solidFill>
                <a:latin typeface="Calibri"/>
                <a:ea typeface="Geneva"/>
              </a:rPr>
              <a:t>An experiment on reproducible science</a:t>
            </a:r>
            <a:endParaRPr lang="en-US" sz="3400" dirty="0"/>
          </a:p>
        </p:txBody>
      </p:sp>
      <p:sp>
        <p:nvSpPr>
          <p:cNvPr id="214" name="CustomShape 1"/>
          <p:cNvSpPr/>
          <p:nvPr/>
        </p:nvSpPr>
        <p:spPr>
          <a:xfrm>
            <a:off x="145894" y="2052856"/>
            <a:ext cx="5015994" cy="2957023"/>
          </a:xfrm>
          <a:prstGeom prst="rect">
            <a:avLst/>
          </a:prstGeom>
          <a:solidFill>
            <a:srgbClr val="DDE1FF"/>
          </a:solidFill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17375E"/>
                </a:solidFill>
                <a:latin typeface="Calibri"/>
                <a:ea typeface="Geneva"/>
                <a:cs typeface="Calibri"/>
              </a:rPr>
              <a:t>F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Geneva"/>
                <a:cs typeface="Calibri"/>
              </a:rPr>
              <a:t>orest </a:t>
            </a:r>
            <a:r>
              <a:rPr lang="en-US" sz="2600" dirty="0">
                <a:solidFill>
                  <a:srgbClr val="17375E"/>
                </a:solidFill>
                <a:latin typeface="Calibri"/>
                <a:ea typeface="Geneva"/>
                <a:cs typeface="Calibri"/>
              </a:rPr>
              <a:t>canopy “greenness” 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Geneva"/>
                <a:cs typeface="Calibri"/>
              </a:rPr>
              <a:t>JAS 2005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rgbClr val="17375E"/>
                </a:solidFill>
                <a:latin typeface="Calibri"/>
                <a:ea typeface="Geneva"/>
                <a:cs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rgbClr val="17375E"/>
                </a:solidFill>
                <a:latin typeface="+mn-lt"/>
                <a:ea typeface="Geneva"/>
              </a:rPr>
              <a:t>Significantly greater than average “</a:t>
            </a:r>
            <a:r>
              <a:rPr lang="en-US" sz="2600" dirty="0" err="1" smtClean="0">
                <a:solidFill>
                  <a:srgbClr val="17375E"/>
                </a:solidFill>
                <a:latin typeface="+mn-lt"/>
                <a:ea typeface="Geneva"/>
              </a:rPr>
              <a:t>greeness</a:t>
            </a:r>
            <a:r>
              <a:rPr lang="en-US" sz="2600" dirty="0" smtClean="0">
                <a:solidFill>
                  <a:srgbClr val="17375E"/>
                </a:solidFill>
                <a:latin typeface="+mn-lt"/>
                <a:ea typeface="Geneva"/>
              </a:rPr>
              <a:t>” JAS 2000-2006</a:t>
            </a:r>
            <a:endParaRPr lang="en-US" sz="2600" dirty="0">
              <a:solidFill>
                <a:srgbClr val="17375E"/>
              </a:solidFill>
              <a:latin typeface="+mn-lt"/>
              <a:ea typeface="Geneva"/>
            </a:endParaRPr>
          </a:p>
          <a:p>
            <a:pPr>
              <a:lnSpc>
                <a:spcPct val="100000"/>
              </a:lnSpc>
            </a:pPr>
            <a:endParaRPr lang="x-none" sz="2600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x-none" sz="2600" dirty="0" smtClean="0">
                <a:latin typeface="+mn-lt"/>
              </a:rPr>
              <a:t>“Greeness” measured by EVI (enhanced vegetation index)</a:t>
            </a:r>
            <a:endParaRPr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919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41514" y="223642"/>
            <a:ext cx="9002486" cy="761040"/>
          </a:xfrm>
          <a:prstGeom prst="rect">
            <a:avLst/>
          </a:prstGeom>
          <a:solidFill>
            <a:srgbClr val="DDE1FF"/>
          </a:solidFill>
        </p:spPr>
        <p:txBody>
          <a:bodyPr lIns="90000" tIns="3528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400" dirty="0" smtClean="0">
                <a:solidFill>
                  <a:srgbClr val="003366"/>
                </a:solidFill>
                <a:latin typeface="Calibri"/>
                <a:ea typeface="ＭＳ Ｐゴシック"/>
              </a:rPr>
              <a:t>Data: MODIS MOD9Q1 </a:t>
            </a:r>
            <a:r>
              <a:rPr lang="en-US" sz="3400" dirty="0">
                <a:solidFill>
                  <a:srgbClr val="003366"/>
                </a:solidFill>
                <a:latin typeface="Calibri"/>
                <a:ea typeface="ＭＳ Ｐゴシック"/>
              </a:rPr>
              <a:t>p</a:t>
            </a:r>
            <a:r>
              <a:rPr lang="en-US" sz="3400" dirty="0" smtClean="0">
                <a:solidFill>
                  <a:srgbClr val="003366"/>
                </a:solidFill>
                <a:latin typeface="Calibri"/>
                <a:ea typeface="ＭＳ Ｐゴシック"/>
              </a:rPr>
              <a:t>roduct</a:t>
            </a:r>
            <a:endParaRPr sz="3400" dirty="0"/>
          </a:p>
        </p:txBody>
      </p:sp>
      <p:sp>
        <p:nvSpPr>
          <p:cNvPr id="220" name="CustomShape 2"/>
          <p:cNvSpPr/>
          <p:nvPr/>
        </p:nvSpPr>
        <p:spPr>
          <a:xfrm>
            <a:off x="278190" y="5168520"/>
            <a:ext cx="8633610" cy="1688400"/>
          </a:xfrm>
          <a:prstGeom prst="rect">
            <a:avLst/>
          </a:prstGeom>
          <a:solidFill>
            <a:srgbClr val="DDE1FF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222268"/>
                </a:solidFill>
                <a:latin typeface="Calibri"/>
                <a:ea typeface="ＭＳ Ｐゴシック"/>
              </a:rPr>
              <a:t>250 </a:t>
            </a:r>
            <a:r>
              <a:rPr lang="en-US" sz="2800" dirty="0" err="1">
                <a:solidFill>
                  <a:srgbClr val="222268"/>
                </a:solidFill>
                <a:latin typeface="Calibri"/>
                <a:ea typeface="ＭＳ Ｐゴシック"/>
              </a:rPr>
              <a:t>mts</a:t>
            </a:r>
            <a:r>
              <a:rPr lang="en-US" sz="2800" dirty="0">
                <a:solidFill>
                  <a:srgbClr val="222268"/>
                </a:solidFill>
                <a:latin typeface="Calibri"/>
                <a:ea typeface="ＭＳ Ｐゴシック"/>
              </a:rPr>
              <a:t> spatial resolution, 8 days temporal resolution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222268"/>
                </a:solidFill>
                <a:latin typeface="Calibri"/>
                <a:ea typeface="ＭＳ Ｐゴシック"/>
              </a:rPr>
              <a:t>4800 x 4800 pixels, 3 bands (red, </a:t>
            </a:r>
            <a:r>
              <a:rPr lang="en-US" sz="2800" dirty="0" err="1">
                <a:solidFill>
                  <a:srgbClr val="222268"/>
                </a:solidFill>
                <a:latin typeface="Calibri"/>
                <a:ea typeface="ＭＳ Ｐゴシック"/>
              </a:rPr>
              <a:t>nir</a:t>
            </a:r>
            <a:r>
              <a:rPr lang="en-US" sz="2800" dirty="0">
                <a:solidFill>
                  <a:srgbClr val="222268"/>
                </a:solidFill>
                <a:latin typeface="Calibri"/>
                <a:ea typeface="ＭＳ Ｐゴシック"/>
              </a:rPr>
              <a:t>, qc)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222268"/>
                </a:solidFill>
                <a:latin typeface="Calibri"/>
                <a:ea typeface="ＭＳ Ｐゴシック"/>
              </a:rPr>
              <a:t>13 years of data (since 2000)</a:t>
            </a:r>
            <a:endParaRPr dirty="0"/>
          </a:p>
        </p:txBody>
      </p:sp>
      <p:pic>
        <p:nvPicPr>
          <p:cNvPr id="221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665238" y="1145159"/>
            <a:ext cx="7706202" cy="3825983"/>
          </a:xfrm>
          <a:prstGeom prst="rect">
            <a:avLst/>
          </a:prstGeom>
        </p:spPr>
      </p:pic>
      <p:sp>
        <p:nvSpPr>
          <p:cNvPr id="222" name="CustomShape 3"/>
          <p:cNvSpPr/>
          <p:nvPr/>
        </p:nvSpPr>
        <p:spPr>
          <a:xfrm>
            <a:off x="0" y="6525000"/>
            <a:ext cx="1500120" cy="333000"/>
          </a:xfrm>
          <a:prstGeom prst="rect">
            <a:avLst/>
          </a:prstGeom>
          <a:solidFill>
            <a:srgbClr val="E8E8F1"/>
          </a:solidFill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rgbClr val="00005E"/>
                </a:solidFill>
                <a:latin typeface="Calibri"/>
                <a:ea typeface="ＭＳ Ｐゴシック"/>
              </a:rPr>
              <a:t>image: NASA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4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3506" y="5817810"/>
            <a:ext cx="9140494" cy="104019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en-US" sz="2800" dirty="0">
                <a:solidFill>
                  <a:srgbClr val="003366"/>
                </a:solidFill>
                <a:latin typeface="Calibri"/>
                <a:ea typeface="ＭＳ Ｐゴシック"/>
              </a:rPr>
              <a:t>4,000 MODIS tiles (92 billion cells), 7 field </a:t>
            </a:r>
            <a:r>
              <a:rPr lang="en-US" sz="2800" dirty="0" smtClean="0">
                <a:solidFill>
                  <a:srgbClr val="003366"/>
                </a:solidFill>
                <a:latin typeface="Calibri"/>
                <a:ea typeface="ＭＳ Ｐゴシック"/>
              </a:rPr>
              <a:t>functions,</a:t>
            </a:r>
            <a:endParaRPr lang="en-US" sz="2800" dirty="0"/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3366"/>
                </a:solidFill>
                <a:latin typeface="Calibri"/>
                <a:ea typeface="ＭＳ Ｐゴシック"/>
              </a:rPr>
              <a:t>4.6 hours processing</a:t>
            </a:r>
            <a:endParaRPr lang="en-US" sz="2800" dirty="0"/>
          </a:p>
        </p:txBody>
      </p:sp>
      <p:sp>
        <p:nvSpPr>
          <p:cNvPr id="68" name="CustomShape 2"/>
          <p:cNvSpPr/>
          <p:nvPr/>
        </p:nvSpPr>
        <p:spPr>
          <a:xfrm>
            <a:off x="980" y="2286"/>
            <a:ext cx="9140494" cy="1184525"/>
          </a:xfrm>
          <a:prstGeom prst="rect">
            <a:avLst/>
          </a:prstGeom>
          <a:solidFill>
            <a:srgbClr val="E8E8F1"/>
          </a:solidFill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US" sz="3400" dirty="0" smtClean="0">
                <a:solidFill>
                  <a:srgbClr val="00005E"/>
                </a:solidFill>
                <a:latin typeface="Calibri"/>
                <a:ea typeface="Geneva"/>
              </a:rPr>
              <a:t>Reproducing big data </a:t>
            </a:r>
            <a:r>
              <a:rPr lang="en-US" sz="3400" dirty="0">
                <a:solidFill>
                  <a:srgbClr val="00005E"/>
                </a:solidFill>
                <a:latin typeface="Calibri"/>
                <a:ea typeface="Geneva"/>
              </a:rPr>
              <a:t>s</a:t>
            </a:r>
            <a:r>
              <a:rPr lang="en-US" sz="3400" dirty="0" smtClean="0">
                <a:solidFill>
                  <a:srgbClr val="00005E"/>
                </a:solidFill>
                <a:latin typeface="Calibri"/>
                <a:ea typeface="Geneva"/>
              </a:rPr>
              <a:t>cience with </a:t>
            </a:r>
            <a:br>
              <a:rPr lang="en-US" sz="3400" dirty="0" smtClean="0">
                <a:solidFill>
                  <a:srgbClr val="00005E"/>
                </a:solidFill>
                <a:latin typeface="Calibri"/>
                <a:ea typeface="Geneva"/>
              </a:rPr>
            </a:br>
            <a:r>
              <a:rPr lang="en-US" sz="3400" dirty="0" err="1" smtClean="0">
                <a:solidFill>
                  <a:srgbClr val="00005E"/>
                </a:solidFill>
                <a:latin typeface="Calibri"/>
                <a:ea typeface="Geneva"/>
              </a:rPr>
              <a:t>SciDB</a:t>
            </a:r>
            <a:r>
              <a:rPr lang="en-US" sz="3400" dirty="0" smtClean="0">
                <a:solidFill>
                  <a:srgbClr val="00005E"/>
                </a:solidFill>
                <a:latin typeface="Calibri"/>
                <a:ea typeface="Geneva"/>
              </a:rPr>
              <a:t> </a:t>
            </a:r>
            <a:r>
              <a:rPr lang="en-US" sz="3400" dirty="0" smtClean="0">
                <a:solidFill>
                  <a:srgbClr val="00005E"/>
                </a:solidFill>
                <a:latin typeface="Calibri"/>
                <a:ea typeface="ＭＳ Ｐゴシック"/>
              </a:rPr>
              <a:t>and the Field data model</a:t>
            </a:r>
            <a:endParaRPr lang="en-US" sz="3400" dirty="0">
              <a:solidFill>
                <a:srgbClr val="00005E"/>
              </a:solidFill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0" y="1187138"/>
            <a:ext cx="5116286" cy="5102386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Extract the </a:t>
            </a:r>
            <a:r>
              <a:rPr lang="en-US" sz="2400" dirty="0" err="1">
                <a:solidFill>
                  <a:srgbClr val="000071"/>
                </a:solidFill>
                <a:latin typeface="Calibri"/>
                <a:ea typeface="ＭＳ Ｐゴシック"/>
              </a:rPr>
              <a:t>subarray</a:t>
            </a:r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 covering </a:t>
            </a:r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Amazonia </a:t>
            </a:r>
            <a:r>
              <a:rPr lang="en-US" sz="2400" dirty="0" smtClean="0">
                <a:solidFill>
                  <a:srgbClr val="800000"/>
                </a:solidFill>
                <a:latin typeface="Consolas"/>
                <a:ea typeface="ＭＳ Ｐゴシック"/>
                <a:cs typeface="Consolas"/>
              </a:rPr>
              <a:t>(filter)</a:t>
            </a:r>
            <a:endParaRPr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dirty="0"/>
          </a:p>
          <a:p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EVI </a:t>
            </a:r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for each cell in all time </a:t>
            </a:r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steps </a:t>
            </a:r>
            <a:r>
              <a:rPr lang="en-US" sz="2400" dirty="0" smtClean="0">
                <a:solidFill>
                  <a:srgbClr val="800000"/>
                </a:solidFill>
                <a:latin typeface="Consolas"/>
                <a:ea typeface="ＭＳ Ｐゴシック"/>
                <a:cs typeface="Consolas"/>
              </a:rPr>
              <a:t>(map)</a:t>
            </a:r>
            <a:endParaRPr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dirty="0"/>
          </a:p>
          <a:p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EVI </a:t>
            </a:r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mean and </a:t>
            </a:r>
            <a:r>
              <a:rPr lang="en-US" sz="2400" dirty="0" err="1">
                <a:solidFill>
                  <a:srgbClr val="000071"/>
                </a:solidFill>
                <a:latin typeface="Calibri"/>
                <a:ea typeface="ＭＳ Ｐゴシック"/>
              </a:rPr>
              <a:t>stdev</a:t>
            </a:r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 for JAS 2000-2006 for each </a:t>
            </a:r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cell </a:t>
            </a:r>
            <a:r>
              <a:rPr lang="en-US" sz="2400" dirty="0" smtClean="0">
                <a:solidFill>
                  <a:srgbClr val="000071"/>
                </a:solidFill>
                <a:latin typeface="Consolas"/>
                <a:ea typeface="ＭＳ Ｐゴシック"/>
                <a:cs typeface="Consolas"/>
              </a:rPr>
              <a:t>(</a:t>
            </a:r>
            <a:r>
              <a:rPr lang="en-US" sz="2400" dirty="0" smtClean="0">
                <a:solidFill>
                  <a:srgbClr val="800000"/>
                </a:solidFill>
                <a:latin typeface="Consolas"/>
                <a:ea typeface="ＭＳ Ｐゴシック"/>
                <a:cs typeface="Consolas"/>
              </a:rPr>
              <a:t>filter + map</a:t>
            </a:r>
            <a:r>
              <a:rPr lang="en-US" sz="2400" dirty="0" smtClean="0">
                <a:solidFill>
                  <a:srgbClr val="000071"/>
                </a:solidFill>
                <a:latin typeface="Consolas"/>
                <a:ea typeface="ＭＳ Ｐゴシック"/>
                <a:cs typeface="Consolas"/>
              </a:rPr>
              <a:t>)</a:t>
            </a:r>
            <a:endParaRPr lang="en-US" sz="2400" dirty="0">
              <a:solidFill>
                <a:srgbClr val="000071"/>
              </a:solidFill>
              <a:latin typeface="Consolas"/>
              <a:ea typeface="ＭＳ Ｐゴシック"/>
              <a:cs typeface="Consolas"/>
            </a:endParaRPr>
          </a:p>
          <a:p>
            <a:endParaRPr dirty="0"/>
          </a:p>
          <a:p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EVI </a:t>
            </a:r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mean for JAS 2005 for each </a:t>
            </a:r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cell </a:t>
            </a:r>
            <a:r>
              <a:rPr lang="en-US" sz="2400" dirty="0" smtClean="0">
                <a:solidFill>
                  <a:srgbClr val="000071"/>
                </a:solidFill>
                <a:latin typeface="Consolas"/>
                <a:ea typeface="ＭＳ Ｐゴシック"/>
                <a:cs typeface="Consolas"/>
              </a:rPr>
              <a:t>(</a:t>
            </a:r>
            <a:r>
              <a:rPr lang="en-US" sz="2400" dirty="0" smtClean="0">
                <a:solidFill>
                  <a:srgbClr val="800000"/>
                </a:solidFill>
                <a:latin typeface="Consolas"/>
                <a:ea typeface="ＭＳ Ｐゴシック"/>
                <a:cs typeface="Consolas"/>
              </a:rPr>
              <a:t>filter + map</a:t>
            </a:r>
            <a:r>
              <a:rPr lang="en-US" sz="2400" dirty="0" smtClean="0">
                <a:solidFill>
                  <a:srgbClr val="000071"/>
                </a:solidFill>
                <a:latin typeface="Consolas"/>
                <a:ea typeface="ＭＳ Ｐゴシック"/>
                <a:cs typeface="Consolas"/>
              </a:rPr>
              <a:t>)</a:t>
            </a:r>
            <a:endParaRPr dirty="0">
              <a:latin typeface="Consolas"/>
              <a:cs typeface="Consolas"/>
            </a:endParaRPr>
          </a:p>
          <a:p>
            <a:endParaRPr dirty="0"/>
          </a:p>
          <a:p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Compare </a:t>
            </a:r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EVI </a:t>
            </a:r>
            <a:r>
              <a:rPr lang="en-US" sz="2400" dirty="0">
                <a:solidFill>
                  <a:srgbClr val="000071"/>
                </a:solidFill>
                <a:latin typeface="Calibri"/>
                <a:ea typeface="ＭＳ Ｐゴシック"/>
              </a:rPr>
              <a:t>mean (JAS 2005) to the JAS 2000-2006 </a:t>
            </a:r>
            <a:r>
              <a:rPr lang="en-US" sz="2400" dirty="0" smtClean="0">
                <a:solidFill>
                  <a:srgbClr val="000071"/>
                </a:solidFill>
                <a:latin typeface="Calibri"/>
                <a:ea typeface="ＭＳ Ｐゴシック"/>
              </a:rPr>
              <a:t>mean </a:t>
            </a:r>
            <a:r>
              <a:rPr lang="en-US" sz="2400" dirty="0" smtClean="0">
                <a:solidFill>
                  <a:srgbClr val="800000"/>
                </a:solidFill>
                <a:latin typeface="Consolas"/>
                <a:ea typeface="ＭＳ Ｐゴシック"/>
                <a:cs typeface="Consolas"/>
              </a:rPr>
              <a:t>(combine)</a:t>
            </a:r>
            <a:endParaRPr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53" y="3387159"/>
            <a:ext cx="3763634" cy="229053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92" y="1176824"/>
            <a:ext cx="3777044" cy="2050469"/>
          </a:xfrm>
          <a:prstGeom prst="rect">
            <a:avLst/>
          </a:prstGeom>
          <a:noFill/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4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185332"/>
          </a:xfrm>
          <a:solidFill>
            <a:srgbClr val="E8E8F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Layer-Based GIS: Few and different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s</a:t>
            </a:r>
            <a:r>
              <a:rPr lang="en-US" sz="3200" dirty="0" smtClean="0"/>
              <a:t>ources</a:t>
            </a:r>
            <a:br>
              <a:rPr lang="en-US" sz="3200" dirty="0" smtClean="0"/>
            </a:br>
            <a:r>
              <a:rPr lang="en-US" sz="3200" dirty="0" smtClean="0"/>
              <a:t>Big Data GIS: Lots of similar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s</a:t>
            </a:r>
            <a:r>
              <a:rPr lang="en-US" sz="3200" dirty="0" smtClean="0"/>
              <a:t>ources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85" y="1384137"/>
            <a:ext cx="4299780" cy="3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746" y="5776124"/>
            <a:ext cx="8855746" cy="523220"/>
          </a:xfrm>
          <a:prstGeom prst="rect">
            <a:avLst/>
          </a:prstGeom>
          <a:solidFill>
            <a:srgbClr val="E8E8F1">
              <a:alpha val="68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800000"/>
                </a:solidFill>
                <a:latin typeface="Calibri"/>
                <a:cs typeface="Calibri"/>
              </a:rPr>
              <a:t>Big data does not fit into the “map as set of layers” model</a:t>
            </a:r>
            <a:endParaRPr lang="en-US" sz="28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988529" y="1328071"/>
            <a:ext cx="4061227" cy="3872248"/>
            <a:chOff x="560388" y="591282"/>
            <a:chExt cx="7240812" cy="6247668"/>
          </a:xfrm>
        </p:grpSpPr>
        <p:sp>
          <p:nvSpPr>
            <p:cNvPr id="9" name="Line 20"/>
            <p:cNvSpPr>
              <a:spLocks noChangeShapeType="1"/>
            </p:cNvSpPr>
            <p:nvPr/>
          </p:nvSpPr>
          <p:spPr bwMode="auto">
            <a:xfrm flipV="1">
              <a:off x="699772" y="591282"/>
              <a:ext cx="4717608" cy="8757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60388" y="698124"/>
              <a:ext cx="0" cy="372022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5417379" y="605294"/>
              <a:ext cx="2383821" cy="23890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pic>
          <p:nvPicPr>
            <p:cNvPr id="14" name="Picture 2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0494" y="680609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2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4930" y="897798"/>
              <a:ext cx="4603241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2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1153" y="1113235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3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57378" y="1328671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3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73601" y="154410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89825" y="1761297"/>
              <a:ext cx="4601454" cy="378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3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04262" y="1976733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1" name="Picture 3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20485" y="2192171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3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36709" y="2407607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" name="Picture 3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52932" y="2624795"/>
              <a:ext cx="4601455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" name="Picture 3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69156" y="2840233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85380" y="305566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-1" y="6519446"/>
            <a:ext cx="3951229" cy="338554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Image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sources: GAO, Geoscience Australia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54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urved Connector 12"/>
          <p:cNvCxnSpPr/>
          <p:nvPr/>
        </p:nvCxnSpPr>
        <p:spPr>
          <a:xfrm flipV="1">
            <a:off x="5165405" y="2600352"/>
            <a:ext cx="304800" cy="0"/>
          </a:xfrm>
          <a:prstGeom prst="curvedConnector3">
            <a:avLst>
              <a:gd name="adj1" fmla="val 411112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E8E8F1"/>
          </a:solidFill>
        </p:spPr>
        <p:txBody>
          <a:bodyPr>
            <a:normAutofit/>
          </a:bodyPr>
          <a:lstStyle/>
          <a:p>
            <a:r>
              <a:rPr lang="en-US" sz="3400" dirty="0" smtClean="0"/>
              <a:t>Our goal for the Fields data model</a:t>
            </a:r>
            <a:endParaRPr lang="en-US" sz="3400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2614010" y="2365375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254834" y="3773488"/>
            <a:ext cx="3946513" cy="954107"/>
          </a:xfrm>
          <a:prstGeom prst="rect">
            <a:avLst/>
          </a:prstGeom>
          <a:solidFill>
            <a:srgbClr val="E8E8F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Remote visualization and </a:t>
            </a:r>
          </a:p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method development</a:t>
            </a:r>
          </a:p>
        </p:txBody>
      </p:sp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4625891" y="3793186"/>
            <a:ext cx="4427805" cy="954107"/>
          </a:xfrm>
          <a:prstGeom prst="rect">
            <a:avLst/>
          </a:prstGeom>
          <a:solidFill>
            <a:srgbClr val="E8E8F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Big data EO management and analysis</a:t>
            </a:r>
          </a:p>
        </p:txBody>
      </p:sp>
      <p:sp>
        <p:nvSpPr>
          <p:cNvPr id="15369" name="Rectangle 3"/>
          <p:cNvSpPr txBox="1">
            <a:spLocks noChangeArrowheads="1"/>
          </p:cNvSpPr>
          <p:nvPr/>
        </p:nvSpPr>
        <p:spPr bwMode="auto">
          <a:xfrm>
            <a:off x="0" y="5453063"/>
            <a:ext cx="9144000" cy="896937"/>
          </a:xfrm>
          <a:prstGeom prst="rect">
            <a:avLst/>
          </a:prstGeom>
          <a:solidFill>
            <a:srgbClr val="E8E8F1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40 years of Earth Observation data of land change accessible for analysis and </a:t>
            </a:r>
            <a:r>
              <a:rPr lang="en-US" dirty="0" err="1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modelling</a:t>
            </a:r>
            <a:r>
              <a:rPr lang="en-US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.</a:t>
            </a:r>
            <a:r>
              <a:rPr lang="en-US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pic>
        <p:nvPicPr>
          <p:cNvPr id="1537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1" y="1724536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93721" y="1782584"/>
            <a:ext cx="1677905" cy="1351503"/>
          </a:xfrm>
          <a:prstGeom prst="rect">
            <a:avLst/>
          </a:prstGeom>
          <a:solidFill>
            <a:srgbClr val="E8E8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5E"/>
                </a:solidFill>
              </a:rPr>
              <a:t>Field </a:t>
            </a:r>
          </a:p>
          <a:p>
            <a:pPr algn="ctr"/>
            <a:r>
              <a:rPr lang="en-US" sz="2400" dirty="0" smtClean="0">
                <a:solidFill>
                  <a:srgbClr val="00005E"/>
                </a:solidFill>
              </a:rPr>
              <a:t>operations</a:t>
            </a:r>
            <a:endParaRPr lang="en-US" sz="2400" dirty="0">
              <a:solidFill>
                <a:srgbClr val="000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0" y="2143038"/>
            <a:ext cx="9160920" cy="1955394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Conclusion 1: 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T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he </a:t>
            </a:r>
            <a:r>
              <a:rPr lang="en-US" sz="3600" i="1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Fields </a:t>
            </a:r>
            <a:r>
              <a:rPr lang="en-US" sz="3600" i="1" dirty="0">
                <a:solidFill>
                  <a:srgbClr val="800000"/>
                </a:solidFill>
                <a:latin typeface="Calibri"/>
                <a:ea typeface="ヒラギノ角ゴ Pro W3"/>
              </a:rPr>
              <a:t>data </a:t>
            </a:r>
            <a:r>
              <a:rPr lang="en-US" sz="3600" i="1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type</a:t>
            </a: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 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is a generic model for 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different </a:t>
            </a: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kinds of 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big space</a:t>
            </a:r>
            <a:r>
              <a:rPr lang="en-US" sz="3600" dirty="0">
                <a:solidFill>
                  <a:srgbClr val="800000"/>
                </a:solidFill>
                <a:latin typeface="Calibri"/>
                <a:ea typeface="ヒラギノ角ゴ Pro W3"/>
              </a:rPr>
              <a:t>-time </a:t>
            </a:r>
            <a:r>
              <a:rPr lang="en-US" sz="36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data </a:t>
            </a:r>
          </a:p>
        </p:txBody>
      </p:sp>
      <p:sp>
        <p:nvSpPr>
          <p:cNvPr id="5" name="CustomShape 2"/>
          <p:cNvSpPr/>
          <p:nvPr/>
        </p:nvSpPr>
        <p:spPr>
          <a:xfrm>
            <a:off x="0" y="6492240"/>
            <a:ext cx="1109981" cy="362160"/>
          </a:xfrm>
          <a:prstGeom prst="rect">
            <a:avLst/>
          </a:prstGeom>
          <a:solidFill>
            <a:srgbClr val="E8E8F1">
              <a:alpha val="63000"/>
            </a:srgbClr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5E"/>
                </a:solidFill>
                <a:latin typeface="Calibri"/>
              </a:rPr>
              <a:t>image: </a:t>
            </a:r>
            <a:r>
              <a:rPr lang="en-US" dirty="0" smtClean="0">
                <a:solidFill>
                  <a:srgbClr val="00005E"/>
                </a:solidFill>
                <a:latin typeface="Calibri"/>
              </a:rPr>
              <a:t>INPE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4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-18720" y="2182320"/>
            <a:ext cx="9160920" cy="1798266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4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Conclusion 2: </a:t>
            </a:r>
            <a:br>
              <a:rPr lang="en-US" sz="3400" dirty="0" smtClean="0">
                <a:solidFill>
                  <a:srgbClr val="00005E"/>
                </a:solidFill>
                <a:latin typeface="Calibri"/>
                <a:ea typeface="ヒラギノ角ゴ Pro W3"/>
              </a:rPr>
            </a:b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The </a:t>
            </a:r>
            <a:r>
              <a:rPr lang="en-US" sz="3400" i="1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Fields </a:t>
            </a:r>
            <a:r>
              <a:rPr lang="en-US" sz="3400" i="1" dirty="0">
                <a:solidFill>
                  <a:srgbClr val="800000"/>
                </a:solidFill>
                <a:latin typeface="Calibri"/>
                <a:ea typeface="ヒラギノ角ゴ Pro W3"/>
              </a:rPr>
              <a:t>data </a:t>
            </a:r>
            <a:r>
              <a:rPr lang="en-US" sz="3400" i="1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type </a:t>
            </a: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enables a</a:t>
            </a:r>
            <a:r>
              <a:rPr lang="en-US" sz="3400" dirty="0">
                <a:solidFill>
                  <a:srgbClr val="800000"/>
                </a:solidFill>
                <a:latin typeface="Calibri"/>
                <a:ea typeface="ヒラギノ角ゴ Pro W3"/>
              </a:rPr>
              <a:t> </a:t>
            </a: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better description of </a:t>
            </a:r>
          </a:p>
          <a:p>
            <a:pPr algn="ctr">
              <a:lnSpc>
                <a:spcPct val="100000"/>
              </a:lnSpc>
            </a:pP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of big space</a:t>
            </a:r>
            <a:r>
              <a:rPr lang="en-US" sz="3400" dirty="0">
                <a:solidFill>
                  <a:srgbClr val="800000"/>
                </a:solidFill>
                <a:latin typeface="Calibri"/>
                <a:ea typeface="ヒラギノ角ゴ Pro W3"/>
              </a:rPr>
              <a:t>-time </a:t>
            </a: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data than the layer view  </a:t>
            </a:r>
            <a:endParaRPr sz="3400" dirty="0"/>
          </a:p>
        </p:txBody>
      </p:sp>
      <p:sp>
        <p:nvSpPr>
          <p:cNvPr id="5" name="CustomShape 2"/>
          <p:cNvSpPr/>
          <p:nvPr/>
        </p:nvSpPr>
        <p:spPr>
          <a:xfrm>
            <a:off x="0" y="6492240"/>
            <a:ext cx="1109981" cy="362160"/>
          </a:xfrm>
          <a:prstGeom prst="rect">
            <a:avLst/>
          </a:prstGeom>
          <a:solidFill>
            <a:srgbClr val="E8E8F1">
              <a:alpha val="63000"/>
            </a:srgbClr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5E"/>
                </a:solidFill>
                <a:latin typeface="Calibri"/>
              </a:rPr>
              <a:t>image: </a:t>
            </a:r>
            <a:r>
              <a:rPr lang="en-US" dirty="0" smtClean="0">
                <a:solidFill>
                  <a:srgbClr val="00005E"/>
                </a:solidFill>
                <a:latin typeface="Calibri"/>
              </a:rPr>
              <a:t>INPE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80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-18720" y="2182319"/>
            <a:ext cx="9160920" cy="1804951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400" dirty="0" smtClean="0">
                <a:solidFill>
                  <a:srgbClr val="00005E"/>
                </a:solidFill>
                <a:latin typeface="Calibri"/>
                <a:ea typeface="ヒラギノ角ゴ Pro W3"/>
              </a:rPr>
              <a:t>Conclusion 3:</a:t>
            </a:r>
            <a:br>
              <a:rPr lang="en-US" sz="3400" dirty="0" smtClean="0">
                <a:solidFill>
                  <a:srgbClr val="00005E"/>
                </a:solidFill>
                <a:latin typeface="Calibri"/>
                <a:ea typeface="ヒラギノ角ゴ Pro W3"/>
              </a:rPr>
            </a:b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The </a:t>
            </a:r>
            <a:r>
              <a:rPr lang="en-US" sz="3400" i="1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Fields </a:t>
            </a:r>
            <a:r>
              <a:rPr lang="en-US" sz="3400" i="1" dirty="0">
                <a:solidFill>
                  <a:srgbClr val="800000"/>
                </a:solidFill>
                <a:latin typeface="Calibri"/>
                <a:ea typeface="ヒラギノ角ゴ Pro W3"/>
              </a:rPr>
              <a:t>data </a:t>
            </a:r>
            <a:r>
              <a:rPr lang="en-US" sz="3400" i="1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type </a:t>
            </a:r>
            <a:r>
              <a:rPr lang="en-US" sz="3400" dirty="0" smtClean="0">
                <a:solidFill>
                  <a:srgbClr val="800000"/>
                </a:solidFill>
                <a:latin typeface="Calibri"/>
                <a:ea typeface="ヒラギノ角ゴ Pro W3"/>
              </a:rPr>
              <a:t>may foster a new generation of GISs that deal with big space-time data</a:t>
            </a:r>
            <a:endParaRPr lang="en-US" sz="3400" dirty="0">
              <a:solidFill>
                <a:srgbClr val="800000"/>
              </a:solidFill>
              <a:latin typeface="Calibri"/>
              <a:ea typeface="ヒラギノ角ゴ Pro W3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6492240"/>
            <a:ext cx="1109981" cy="362160"/>
          </a:xfrm>
          <a:prstGeom prst="rect">
            <a:avLst/>
          </a:prstGeom>
          <a:solidFill>
            <a:srgbClr val="E8E8F1">
              <a:alpha val="63000"/>
            </a:srgbClr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5E"/>
                </a:solidFill>
                <a:latin typeface="Calibri"/>
              </a:rPr>
              <a:t>image: </a:t>
            </a:r>
            <a:r>
              <a:rPr lang="en-US" dirty="0" smtClean="0">
                <a:solidFill>
                  <a:srgbClr val="00005E"/>
                </a:solidFill>
                <a:latin typeface="Calibri"/>
              </a:rPr>
              <a:t>INPE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66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478"/>
            <a:ext cx="9144000" cy="53944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40190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  An example of big </a:t>
            </a:r>
            <a:r>
              <a:rPr lang="en-US" sz="3400" dirty="0"/>
              <a:t>g</a:t>
            </a:r>
            <a:r>
              <a:rPr lang="en-US" sz="3400" dirty="0" smtClean="0"/>
              <a:t>eospatial </a:t>
            </a:r>
            <a:r>
              <a:rPr lang="en-US" sz="3400" dirty="0"/>
              <a:t>d</a:t>
            </a:r>
            <a:r>
              <a:rPr lang="en-US" sz="3400" dirty="0" smtClean="0"/>
              <a:t>ata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6978952" y="1064492"/>
            <a:ext cx="2165048" cy="338554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image </a:t>
            </a: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source: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NOAA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73479"/>
            <a:ext cx="9144000" cy="1084521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 ARGO buoys </a:t>
            </a:r>
            <a:r>
              <a:rPr lang="en-US" sz="2800" dirty="0"/>
              <a:t> </a:t>
            </a:r>
            <a:r>
              <a:rPr lang="en-US" sz="2800" dirty="0" smtClean="0"/>
              <a:t>- 3,500 floats </a:t>
            </a:r>
          </a:p>
          <a:p>
            <a:r>
              <a:rPr lang="en-US" sz="2800" dirty="0" smtClean="0"/>
              <a:t>  120,000  temp, salinity, depth profiles/year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9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65284"/>
            <a:ext cx="9144000" cy="1084521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ARGO buoys: innovative </a:t>
            </a:r>
            <a:r>
              <a:rPr lang="en-US" dirty="0"/>
              <a:t>t</a:t>
            </a:r>
            <a:r>
              <a:rPr lang="en-US" dirty="0" smtClean="0"/>
              <a:t>echnology</a:t>
            </a:r>
          </a:p>
          <a:p>
            <a:r>
              <a:rPr lang="en-US" sz="3000" dirty="0" smtClean="0"/>
              <a:t>Sensors measure </a:t>
            </a:r>
            <a:r>
              <a:rPr lang="en-US" sz="3000" dirty="0"/>
              <a:t>d</a:t>
            </a:r>
            <a:r>
              <a:rPr lang="en-US" sz="3000" dirty="0" smtClean="0"/>
              <a:t>own to 2,000 m, 10-Day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Floating buoys measuring  properties of the oceans</a:t>
            </a:r>
            <a:endParaRPr lang="en-US" sz="28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0" y="937601"/>
            <a:ext cx="5080000" cy="529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8952" y="948899"/>
            <a:ext cx="2165048" cy="338554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images </a:t>
            </a: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source: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NOAA</a:t>
            </a:r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2" y="1729235"/>
            <a:ext cx="3066143" cy="40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47522"/>
          </a:xfrm>
          <a:solidFill>
            <a:srgbClr val="E8E8F1"/>
          </a:solidFill>
        </p:spPr>
        <p:txBody>
          <a:bodyPr>
            <a:noAutofit/>
          </a:bodyPr>
          <a:lstStyle/>
          <a:p>
            <a:r>
              <a:rPr lang="en-US" sz="3400" dirty="0" smtClean="0"/>
              <a:t>Another example: </a:t>
            </a:r>
            <a:br>
              <a:rPr lang="en-US" sz="3400" dirty="0" smtClean="0"/>
            </a:br>
            <a:r>
              <a:rPr lang="en-US" sz="3400" dirty="0" smtClean="0"/>
              <a:t>Free and big Earth Observation data 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0" y="6518275"/>
            <a:ext cx="2195512" cy="339725"/>
          </a:xfrm>
          <a:prstGeom prst="rect">
            <a:avLst/>
          </a:prstGeom>
          <a:solidFill>
            <a:srgbClr val="E8E8F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Image source: NASA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61331"/>
            <a:ext cx="8172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6166" y="5811106"/>
            <a:ext cx="8106834" cy="584200"/>
          </a:xfrm>
          <a:prstGeom prst="rect">
            <a:avLst/>
          </a:prstGeom>
          <a:solidFill>
            <a:srgbClr val="E8E8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200" dirty="0">
                <a:solidFill>
                  <a:srgbClr val="000090"/>
                </a:solidFill>
                <a:latin typeface="Calibri"/>
              </a:rPr>
              <a:t>O</a:t>
            </a:r>
            <a:r>
              <a:rPr lang="en-US" sz="3200" dirty="0" smtClean="0">
                <a:solidFill>
                  <a:srgbClr val="000090"/>
                </a:solidFill>
                <a:latin typeface="Calibri"/>
              </a:rPr>
              <a:t>pen access data (US, EC, BR, CH): 5Tb/day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landsat_lena_de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7" descr="landsat_nami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" descr="npo00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9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 descr="npo00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762000" y="0"/>
            <a:ext cx="7651750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Earth observation </a:t>
            </a:r>
            <a:r>
              <a:rPr lang="en-US" sz="3600" dirty="0">
                <a:solidFill>
                  <a:srgbClr val="000090"/>
                </a:solidFill>
                <a:latin typeface="Calibri" charset="0"/>
              </a:rPr>
              <a:t>s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atellites </a:t>
            </a:r>
            <a:r>
              <a:rPr lang="en-US" sz="3600" dirty="0">
                <a:solidFill>
                  <a:srgbClr val="000090"/>
                </a:solidFill>
                <a:latin typeface="Calibri" charset="0"/>
              </a:rPr>
              <a:t>p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rovide </a:t>
            </a:r>
            <a:br>
              <a:rPr lang="en-US" sz="3600" dirty="0" smtClean="0">
                <a:solidFill>
                  <a:srgbClr val="000090"/>
                </a:solidFill>
                <a:latin typeface="Calibri" charset="0"/>
              </a:rPr>
            </a:b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key </a:t>
            </a:r>
            <a:r>
              <a:rPr lang="en-US" sz="3600" dirty="0">
                <a:solidFill>
                  <a:srgbClr val="000090"/>
                </a:solidFill>
                <a:latin typeface="Calibri" charset="0"/>
              </a:rPr>
              <a:t>i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nformation </a:t>
            </a:r>
            <a:r>
              <a:rPr lang="en-US" sz="3600" dirty="0">
                <a:solidFill>
                  <a:srgbClr val="000090"/>
                </a:solidFill>
                <a:latin typeface="Calibri" charset="0"/>
              </a:rPr>
              <a:t>a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bout </a:t>
            </a:r>
            <a:r>
              <a:rPr lang="en-US" sz="3600" dirty="0">
                <a:solidFill>
                  <a:srgbClr val="000090"/>
                </a:solidFill>
                <a:latin typeface="Calibri" charset="0"/>
              </a:rPr>
              <a:t>g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lobal </a:t>
            </a:r>
            <a:r>
              <a:rPr lang="en-US" sz="3600" dirty="0">
                <a:solidFill>
                  <a:srgbClr val="000090"/>
                </a:solidFill>
                <a:latin typeface="Calibri" charset="0"/>
              </a:rPr>
              <a:t>c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hange …</a:t>
            </a:r>
          </a:p>
        </p:txBody>
      </p:sp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827088" y="5902325"/>
            <a:ext cx="7651750" cy="954088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Calibri" charset="0"/>
                <a:cs typeface="+mn-cs"/>
              </a:rPr>
              <a:t>… but that information needs to be </a:t>
            </a:r>
            <a:br>
              <a:rPr lang="en-US" sz="2800" dirty="0" smtClean="0">
                <a:solidFill>
                  <a:srgbClr val="000066"/>
                </a:solidFill>
                <a:latin typeface="Calibri" charset="0"/>
                <a:cs typeface="+mn-cs"/>
              </a:rPr>
            </a:br>
            <a:r>
              <a:rPr lang="en-US" sz="2800" dirty="0" smtClean="0">
                <a:solidFill>
                  <a:srgbClr val="000066"/>
                </a:solidFill>
                <a:latin typeface="Calibri" charset="0"/>
                <a:cs typeface="+mn-cs"/>
              </a:rPr>
              <a:t>modeled and extracted</a:t>
            </a:r>
          </a:p>
        </p:txBody>
      </p:sp>
    </p:spTree>
    <p:extLst>
      <p:ext uri="{BB962C8B-B14F-4D97-AF65-F5344CB8AC3E}">
        <p14:creationId xmlns:p14="http://schemas.microsoft.com/office/powerpoint/2010/main" val="703484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86740"/>
            <a:ext cx="9144000" cy="1084521"/>
          </a:xfrm>
          <a:prstGeom prst="rect">
            <a:avLst/>
          </a:prstGeom>
          <a:solidFill>
            <a:srgbClr val="E8E8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 deal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b</a:t>
            </a:r>
            <a:r>
              <a:rPr lang="en-US" dirty="0" smtClean="0"/>
              <a:t>ig geospatial </a:t>
            </a:r>
            <a:r>
              <a:rPr lang="en-US" dirty="0"/>
              <a:t>d</a:t>
            </a:r>
            <a:r>
              <a:rPr lang="en-US" dirty="0" smtClean="0"/>
              <a:t>ata, we </a:t>
            </a:r>
            <a:r>
              <a:rPr lang="en-US" dirty="0"/>
              <a:t>n</a:t>
            </a:r>
            <a:r>
              <a:rPr lang="en-US" dirty="0" smtClean="0"/>
              <a:t>eed to </a:t>
            </a:r>
            <a:r>
              <a:rPr lang="en-US" dirty="0">
                <a:solidFill>
                  <a:srgbClr val="800000"/>
                </a:solidFill>
              </a:rPr>
              <a:t>r</a:t>
            </a:r>
            <a:r>
              <a:rPr lang="en-US" dirty="0" smtClean="0">
                <a:solidFill>
                  <a:srgbClr val="800000"/>
                </a:solidFill>
              </a:rPr>
              <a:t>eassess</a:t>
            </a:r>
            <a:r>
              <a:rPr lang="en-US" dirty="0" smtClean="0"/>
              <a:t> the core </a:t>
            </a:r>
            <a:r>
              <a:rPr lang="en-US" dirty="0"/>
              <a:t>c</a:t>
            </a:r>
            <a:r>
              <a:rPr lang="en-US" dirty="0" smtClean="0"/>
              <a:t>oncepts of Geoinformatics </a:t>
            </a:r>
          </a:p>
        </p:txBody>
      </p:sp>
    </p:spTree>
    <p:extLst>
      <p:ext uri="{BB962C8B-B14F-4D97-AF65-F5344CB8AC3E}">
        <p14:creationId xmlns:p14="http://schemas.microsoft.com/office/powerpoint/2010/main" val="36782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36442</TotalTime>
  <Words>1378</Words>
  <Application>Microsoft Macintosh PowerPoint</Application>
  <PresentationFormat>On-screen Show (4:3)</PresentationFormat>
  <Paragraphs>218</Paragraphs>
  <Slides>43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3_Pixel</vt:lpstr>
      <vt:lpstr>6_Pixel</vt:lpstr>
      <vt:lpstr>1_GA White Pages</vt:lpstr>
      <vt:lpstr>Custom Design</vt:lpstr>
      <vt:lpstr>2_GA White Pages</vt:lpstr>
      <vt:lpstr>1_Custom Design</vt:lpstr>
      <vt:lpstr>Imagem bitmap</vt:lpstr>
      <vt:lpstr>PowerPoint Presentation</vt:lpstr>
      <vt:lpstr>PowerPoint Presentation</vt:lpstr>
      <vt:lpstr>PowerPoint Presentation</vt:lpstr>
      <vt:lpstr>Layer-Based GIS: Few and different data sources Big Data GIS: Lots of similar data sources</vt:lpstr>
      <vt:lpstr>PowerPoint Presentation</vt:lpstr>
      <vt:lpstr>PowerPoint Presentation</vt:lpstr>
      <vt:lpstr>Another example:  Free and big Earth Observation data </vt:lpstr>
      <vt:lpstr>PowerPoint Presentation</vt:lpstr>
      <vt:lpstr>PowerPoint Presentation</vt:lpstr>
      <vt:lpstr>PowerPoint Presentation</vt:lpstr>
      <vt:lpstr>PowerPoint Presentation</vt:lpstr>
      <vt:lpstr>Premise 3: Computer representations of  space and time should approximate the  continuity of external reality</vt:lpstr>
      <vt:lpstr>PowerPoint Presentation</vt:lpstr>
      <vt:lpstr>PowerPoint Presentation</vt:lpstr>
      <vt:lpstr>PowerPoint Presentation</vt:lpstr>
      <vt:lpstr>PowerPoint Presentation</vt:lpstr>
      <vt:lpstr>Conjecture 5: Fields = Sensor data + Estimators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choices for spatial estimators:  same data source, different fields</vt:lpstr>
      <vt:lpstr>Field data model</vt:lpstr>
      <vt:lpstr>PowerPoint Presentation</vt:lpstr>
      <vt:lpstr>What is a geo-sensor?</vt:lpstr>
      <vt:lpstr>PowerPoint Presentation</vt:lpstr>
      <vt:lpstr>Scientific data: multidimensional arrays</vt:lpstr>
      <vt:lpstr>Array databases: all data from a sensor  put together into a single array</vt:lpstr>
      <vt:lpstr>SciDB architecture: “Shared nothing”</vt:lpstr>
      <vt:lpstr>Mapping the Fields data model to SciDB</vt:lpstr>
      <vt:lpstr>PowerPoint Presentation</vt:lpstr>
      <vt:lpstr>PowerPoint Presentation</vt:lpstr>
      <vt:lpstr>PowerPoint Presentation</vt:lpstr>
      <vt:lpstr>PowerPoint Presentation</vt:lpstr>
      <vt:lpstr>Our goal for the Fields data model</vt:lpstr>
      <vt:lpstr>PowerPoint Presentation</vt:lpstr>
      <vt:lpstr>PowerPoint Presentation</vt:lpstr>
      <vt:lpstr>PowerPoint Presentation</vt:lpstr>
    </vt:vector>
  </TitlesOfParts>
  <Manager/>
  <Company>INPE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Fields</dc:title>
  <dc:subject/>
  <dc:creator>Gilberto Camara</dc:creator>
  <cp:keywords/>
  <dc:description/>
  <cp:lastModifiedBy>Gilberto Camara</cp:lastModifiedBy>
  <cp:revision>625</cp:revision>
  <dcterms:created xsi:type="dcterms:W3CDTF">2005-12-21T01:35:03Z</dcterms:created>
  <dcterms:modified xsi:type="dcterms:W3CDTF">2014-09-24T12:33:22Z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4743037</vt:lpwstr>
  </property>
  <property fmtid="{D5CDD505-2E9C-101B-9397-08002B2CF9AE}" pid="3" name="NXPowerLiteSettings">
    <vt:lpwstr>B7000400038000</vt:lpwstr>
  </property>
  <property fmtid="{D5CDD505-2E9C-101B-9397-08002B2CF9AE}" pid="4" name="NXPowerLiteVersion">
    <vt:lpwstr>D5.0.6</vt:lpwstr>
  </property>
</Properties>
</file>