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2" r:id="rId1"/>
    <p:sldMasterId id="2147483754" r:id="rId2"/>
  </p:sldMasterIdLst>
  <p:notesMasterIdLst>
    <p:notesMasterId r:id="rId26"/>
  </p:notesMasterIdLst>
  <p:handoutMasterIdLst>
    <p:handoutMasterId r:id="rId27"/>
  </p:handoutMasterIdLst>
  <p:sldIdLst>
    <p:sldId id="261" r:id="rId3"/>
    <p:sldId id="817" r:id="rId4"/>
    <p:sldId id="818" r:id="rId5"/>
    <p:sldId id="788" r:id="rId6"/>
    <p:sldId id="822" r:id="rId7"/>
    <p:sldId id="819" r:id="rId8"/>
    <p:sldId id="820" r:id="rId9"/>
    <p:sldId id="821" r:id="rId10"/>
    <p:sldId id="800" r:id="rId11"/>
    <p:sldId id="804" r:id="rId12"/>
    <p:sldId id="802" r:id="rId13"/>
    <p:sldId id="803" r:id="rId14"/>
    <p:sldId id="805" r:id="rId15"/>
    <p:sldId id="798" r:id="rId16"/>
    <p:sldId id="806" r:id="rId17"/>
    <p:sldId id="807" r:id="rId18"/>
    <p:sldId id="808" r:id="rId19"/>
    <p:sldId id="789" r:id="rId20"/>
    <p:sldId id="797" r:id="rId21"/>
    <p:sldId id="779" r:id="rId22"/>
    <p:sldId id="796" r:id="rId23"/>
    <p:sldId id="809" r:id="rId24"/>
    <p:sldId id="816" r:id="rId25"/>
  </p:sldIdLst>
  <p:sldSz cx="9906000" cy="6858000" type="A4"/>
  <p:notesSz cx="7315200" cy="96012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2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24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36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48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612" algn="l" defTabSz="91424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733" algn="l" defTabSz="91424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856" algn="l" defTabSz="91424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978" algn="l" defTabSz="91424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6F2"/>
    <a:srgbClr val="01146E"/>
    <a:srgbClr val="021984"/>
    <a:srgbClr val="CFDBFD"/>
    <a:srgbClr val="C9D6FD"/>
    <a:srgbClr val="C5D2F9"/>
    <a:srgbClr val="C1CDF2"/>
    <a:srgbClr val="BEDAF2"/>
    <a:srgbClr val="BFD4E3"/>
    <a:srgbClr val="D0D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294" autoAdjust="0"/>
    <p:restoredTop sz="86446" autoAdjust="0"/>
  </p:normalViewPr>
  <p:slideViewPr>
    <p:cSldViewPr>
      <p:cViewPr varScale="1">
        <p:scale>
          <a:sx n="120" d="100"/>
          <a:sy n="120" d="100"/>
        </p:scale>
        <p:origin x="-112" y="-240"/>
      </p:cViewPr>
      <p:guideLst>
        <p:guide orient="horz" pos="2160"/>
        <p:guide pos="3107"/>
      </p:guideLst>
    </p:cSldViewPr>
  </p:slideViewPr>
  <p:outlineViewPr>
    <p:cViewPr>
      <p:scale>
        <a:sx n="33" d="100"/>
        <a:sy n="33" d="100"/>
      </p:scale>
      <p:origin x="0" y="13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lbertocamara:Dropbox:REDD-PAC-INPE:Reports:MMA:LandUseChangeBrazil:EmissionProjections:emissions_projectio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lbertocamara:Dropbox:REDD-PAC-INPE:Reports:LandUseChangeBrazil:FC_GrasstechChange:FC_GrasstechChang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lbertocamara:Dropbox:REDD-PAC-INPE:Reports:LandUseChangeBrazil:EmissionProjections:emissions_projection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lbertocamara:Dropbox:REDD-PAC-INPE:Reports:LandUseChangeBrazil:EmissionProjections:emissions_projec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'Brazil GHG emissions(new)'!$B$28</c:f>
              <c:strCache>
                <c:ptCount val="1"/>
                <c:pt idx="0">
                  <c:v>LUC</c:v>
                </c:pt>
              </c:strCache>
            </c:strRef>
          </c:tx>
          <c:spPr>
            <a:solidFill>
              <a:srgbClr val="738F3B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'Brazil GHG emissions(new)'!$C$27:$F$27</c:f>
              <c:numCache>
                <c:formatCode>General</c:formatCode>
                <c:ptCount val="4"/>
                <c:pt idx="0">
                  <c:v>2000.0</c:v>
                </c:pt>
                <c:pt idx="1">
                  <c:v>2010.0</c:v>
                </c:pt>
                <c:pt idx="2" formatCode="0">
                  <c:v>2020.0</c:v>
                </c:pt>
                <c:pt idx="3" formatCode="0">
                  <c:v>2030.0</c:v>
                </c:pt>
              </c:numCache>
            </c:numRef>
          </c:cat>
          <c:val>
            <c:numRef>
              <c:f>'Brazil GHG emissions(new)'!$C$28:$F$28</c:f>
              <c:numCache>
                <c:formatCode>General</c:formatCode>
                <c:ptCount val="4"/>
                <c:pt idx="0">
                  <c:v>1460.0</c:v>
                </c:pt>
                <c:pt idx="1">
                  <c:v>599.0</c:v>
                </c:pt>
                <c:pt idx="2" formatCode="0">
                  <c:v>360.0</c:v>
                </c:pt>
              </c:numCache>
            </c:numRef>
          </c:val>
        </c:ser>
        <c:ser>
          <c:idx val="1"/>
          <c:order val="1"/>
          <c:tx>
            <c:strRef>
              <c:f>'Brazil GHG emissions(new)'!$B$29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rgbClr val="FFA07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'Brazil GHG emissions(new)'!$C$27:$F$27</c:f>
              <c:numCache>
                <c:formatCode>General</c:formatCode>
                <c:ptCount val="4"/>
                <c:pt idx="0">
                  <c:v>2000.0</c:v>
                </c:pt>
                <c:pt idx="1">
                  <c:v>2010.0</c:v>
                </c:pt>
                <c:pt idx="2" formatCode="0">
                  <c:v>2020.0</c:v>
                </c:pt>
                <c:pt idx="3" formatCode="0">
                  <c:v>2030.0</c:v>
                </c:pt>
              </c:numCache>
            </c:numRef>
          </c:cat>
          <c:val>
            <c:numRef>
              <c:f>'Brazil GHG emissions(new)'!$C$29:$F$29</c:f>
              <c:numCache>
                <c:formatCode>General</c:formatCode>
                <c:ptCount val="4"/>
                <c:pt idx="0">
                  <c:v>327.0</c:v>
                </c:pt>
                <c:pt idx="1">
                  <c:v>406.0</c:v>
                </c:pt>
                <c:pt idx="2" formatCode="0">
                  <c:v>445.0</c:v>
                </c:pt>
              </c:numCache>
            </c:numRef>
          </c:val>
        </c:ser>
        <c:ser>
          <c:idx val="2"/>
          <c:order val="2"/>
          <c:tx>
            <c:strRef>
              <c:f>'Brazil GHG emissions(new)'!$B$30</c:f>
              <c:strCache>
                <c:ptCount val="1"/>
                <c:pt idx="0">
                  <c:v>Energy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'Brazil GHG emissions(new)'!$C$27:$F$27</c:f>
              <c:numCache>
                <c:formatCode>General</c:formatCode>
                <c:ptCount val="4"/>
                <c:pt idx="0">
                  <c:v>2000.0</c:v>
                </c:pt>
                <c:pt idx="1">
                  <c:v>2010.0</c:v>
                </c:pt>
                <c:pt idx="2" formatCode="0">
                  <c:v>2020.0</c:v>
                </c:pt>
                <c:pt idx="3" formatCode="0">
                  <c:v>2030.0</c:v>
                </c:pt>
              </c:numCache>
            </c:numRef>
          </c:cat>
          <c:val>
            <c:numRef>
              <c:f>'Brazil GHG emissions(new)'!$C$30:$F$30</c:f>
              <c:numCache>
                <c:formatCode>General</c:formatCode>
                <c:ptCount val="4"/>
                <c:pt idx="0">
                  <c:v>296.0</c:v>
                </c:pt>
                <c:pt idx="1">
                  <c:v>366.0</c:v>
                </c:pt>
                <c:pt idx="2" formatCode="0">
                  <c:v>505.08</c:v>
                </c:pt>
              </c:numCache>
            </c:numRef>
          </c:val>
        </c:ser>
        <c:ser>
          <c:idx val="3"/>
          <c:order val="3"/>
          <c:tx>
            <c:strRef>
              <c:f>'Brazil GHG emissions(new)'!$B$31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'Brazil GHG emissions(new)'!$C$27:$F$27</c:f>
              <c:numCache>
                <c:formatCode>General</c:formatCode>
                <c:ptCount val="4"/>
                <c:pt idx="0">
                  <c:v>2000.0</c:v>
                </c:pt>
                <c:pt idx="1">
                  <c:v>2010.0</c:v>
                </c:pt>
                <c:pt idx="2" formatCode="0">
                  <c:v>2020.0</c:v>
                </c:pt>
                <c:pt idx="3" formatCode="0">
                  <c:v>2030.0</c:v>
                </c:pt>
              </c:numCache>
            </c:numRef>
          </c:cat>
          <c:val>
            <c:numRef>
              <c:f>'Brazil GHG emissions(new)'!$C$31:$F$31</c:f>
              <c:numCache>
                <c:formatCode>General</c:formatCode>
                <c:ptCount val="4"/>
                <c:pt idx="0">
                  <c:v>76.0</c:v>
                </c:pt>
                <c:pt idx="1">
                  <c:v>95.0</c:v>
                </c:pt>
                <c:pt idx="2" formatCode="0">
                  <c:v>104.5</c:v>
                </c:pt>
              </c:numCache>
            </c:numRef>
          </c:val>
        </c:ser>
        <c:ser>
          <c:idx val="4"/>
          <c:order val="4"/>
          <c:tx>
            <c:strRef>
              <c:f>'Brazil GHG emissions(new)'!$B$32</c:f>
              <c:strCache>
                <c:ptCount val="1"/>
                <c:pt idx="0">
                  <c:v>Residues 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numRef>
              <c:f>'Brazil GHG emissions(new)'!$C$27:$F$27</c:f>
              <c:numCache>
                <c:formatCode>General</c:formatCode>
                <c:ptCount val="4"/>
                <c:pt idx="0">
                  <c:v>2000.0</c:v>
                </c:pt>
                <c:pt idx="1">
                  <c:v>2010.0</c:v>
                </c:pt>
                <c:pt idx="2" formatCode="0">
                  <c:v>2020.0</c:v>
                </c:pt>
                <c:pt idx="3" formatCode="0">
                  <c:v>2030.0</c:v>
                </c:pt>
              </c:numCache>
            </c:numRef>
          </c:cat>
          <c:val>
            <c:numRef>
              <c:f>'Brazil GHG emissions(new)'!$C$32:$F$32</c:f>
              <c:numCache>
                <c:formatCode>General</c:formatCode>
                <c:ptCount val="4"/>
                <c:pt idx="0">
                  <c:v>38.0</c:v>
                </c:pt>
                <c:pt idx="1">
                  <c:v>49.0</c:v>
                </c:pt>
                <c:pt idx="2" formatCode="0">
                  <c:v>58.8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9347736"/>
        <c:axId val="2122702856"/>
        <c:axId val="0"/>
      </c:bar3DChart>
      <c:catAx>
        <c:axId val="2119347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22702856"/>
        <c:crosses val="autoZero"/>
        <c:auto val="1"/>
        <c:lblAlgn val="ctr"/>
        <c:lblOffset val="100"/>
        <c:noMultiLvlLbl val="0"/>
      </c:catAx>
      <c:valAx>
        <c:axId val="2122702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193477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C9752"/>
            </a:solidFill>
          </c:spPr>
          <c:invertIfNegative val="0"/>
          <c:cat>
            <c:numRef>
              <c:f>Sheet1!$B$30:$G$30</c:f>
              <c:numCache>
                <c:formatCode>General</c:formatCode>
                <c:ptCount val="6"/>
                <c:pt idx="0">
                  <c:v>2000.0</c:v>
                </c:pt>
                <c:pt idx="1">
                  <c:v>2010.0</c:v>
                </c:pt>
                <c:pt idx="2">
                  <c:v>2020.0</c:v>
                </c:pt>
                <c:pt idx="3">
                  <c:v>2030.0</c:v>
                </c:pt>
                <c:pt idx="4">
                  <c:v>2040.0</c:v>
                </c:pt>
                <c:pt idx="5">
                  <c:v>2050.0</c:v>
                </c:pt>
              </c:numCache>
            </c:numRef>
          </c:cat>
          <c:val>
            <c:numRef>
              <c:f>Sheet1!$B$31:$G$31</c:f>
              <c:numCache>
                <c:formatCode>0.00</c:formatCode>
                <c:ptCount val="6"/>
                <c:pt idx="0">
                  <c:v>36.24916</c:v>
                </c:pt>
                <c:pt idx="1">
                  <c:v>55.53427</c:v>
                </c:pt>
                <c:pt idx="2">
                  <c:v>71.89195</c:v>
                </c:pt>
                <c:pt idx="3">
                  <c:v>89.43836</c:v>
                </c:pt>
                <c:pt idx="4">
                  <c:v>98.23839</c:v>
                </c:pt>
                <c:pt idx="5">
                  <c:v>109.05507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0673064"/>
        <c:axId val="2121041560"/>
      </c:barChart>
      <c:catAx>
        <c:axId val="2120673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21041560"/>
        <c:crosses val="autoZero"/>
        <c:auto val="1"/>
        <c:lblAlgn val="ctr"/>
        <c:lblOffset val="100"/>
        <c:noMultiLvlLbl val="0"/>
      </c:catAx>
      <c:valAx>
        <c:axId val="212104156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20673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'Brazil GHG emissions(new)'!$B$10</c:f>
              <c:strCache>
                <c:ptCount val="1"/>
                <c:pt idx="0">
                  <c:v>LUC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'Brazil GHG emissions(new)'!$C$9:$F$9</c:f>
              <c:numCache>
                <c:formatCode>General</c:formatCode>
                <c:ptCount val="4"/>
                <c:pt idx="0">
                  <c:v>2000.0</c:v>
                </c:pt>
                <c:pt idx="1">
                  <c:v>2010.0</c:v>
                </c:pt>
                <c:pt idx="2" formatCode="0">
                  <c:v>2020.0</c:v>
                </c:pt>
                <c:pt idx="3" formatCode="0">
                  <c:v>2030.0</c:v>
                </c:pt>
              </c:numCache>
            </c:numRef>
          </c:cat>
          <c:val>
            <c:numRef>
              <c:f>'Brazil GHG emissions(new)'!$C$10:$F$10</c:f>
              <c:numCache>
                <c:formatCode>General</c:formatCode>
                <c:ptCount val="4"/>
                <c:pt idx="0">
                  <c:v>1460.0</c:v>
                </c:pt>
                <c:pt idx="1">
                  <c:v>599.0</c:v>
                </c:pt>
                <c:pt idx="2" formatCode="0">
                  <c:v>360.0</c:v>
                </c:pt>
                <c:pt idx="3" formatCode="0">
                  <c:v>140.0</c:v>
                </c:pt>
              </c:numCache>
            </c:numRef>
          </c:val>
        </c:ser>
        <c:ser>
          <c:idx val="1"/>
          <c:order val="1"/>
          <c:tx>
            <c:strRef>
              <c:f>'Brazil GHG emissions(new)'!$B$11</c:f>
              <c:strCache>
                <c:ptCount val="1"/>
                <c:pt idx="0">
                  <c:v>Energy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rgbClr val="8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'Brazil GHG emissions(new)'!$C$9:$F$9</c:f>
              <c:numCache>
                <c:formatCode>General</c:formatCode>
                <c:ptCount val="4"/>
                <c:pt idx="0">
                  <c:v>2000.0</c:v>
                </c:pt>
                <c:pt idx="1">
                  <c:v>2010.0</c:v>
                </c:pt>
                <c:pt idx="2" formatCode="0">
                  <c:v>2020.0</c:v>
                </c:pt>
                <c:pt idx="3" formatCode="0">
                  <c:v>2030.0</c:v>
                </c:pt>
              </c:numCache>
            </c:numRef>
          </c:cat>
          <c:val>
            <c:numRef>
              <c:f>'Brazil GHG emissions(new)'!$C$11:$F$11</c:f>
              <c:numCache>
                <c:formatCode>General</c:formatCode>
                <c:ptCount val="4"/>
                <c:pt idx="0">
                  <c:v>296.0</c:v>
                </c:pt>
                <c:pt idx="1">
                  <c:v>366.0</c:v>
                </c:pt>
                <c:pt idx="2" formatCode="0">
                  <c:v>505.08</c:v>
                </c:pt>
                <c:pt idx="3" formatCode="0">
                  <c:v>650.0</c:v>
                </c:pt>
              </c:numCache>
            </c:numRef>
          </c:val>
        </c:ser>
        <c:ser>
          <c:idx val="2"/>
          <c:order val="2"/>
          <c:tx>
            <c:strRef>
              <c:f>'Brazil GHG emissions(new)'!$B$12</c:f>
              <c:strCache>
                <c:ptCount val="1"/>
                <c:pt idx="0">
                  <c:v>Agriculture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'Brazil GHG emissions(new)'!$C$9:$F$9</c:f>
              <c:numCache>
                <c:formatCode>General</c:formatCode>
                <c:ptCount val="4"/>
                <c:pt idx="0">
                  <c:v>2000.0</c:v>
                </c:pt>
                <c:pt idx="1">
                  <c:v>2010.0</c:v>
                </c:pt>
                <c:pt idx="2" formatCode="0">
                  <c:v>2020.0</c:v>
                </c:pt>
                <c:pt idx="3" formatCode="0">
                  <c:v>2030.0</c:v>
                </c:pt>
              </c:numCache>
            </c:numRef>
          </c:cat>
          <c:val>
            <c:numRef>
              <c:f>'Brazil GHG emissions(new)'!$C$12:$F$12</c:f>
              <c:numCache>
                <c:formatCode>General</c:formatCode>
                <c:ptCount val="4"/>
                <c:pt idx="0">
                  <c:v>327.0</c:v>
                </c:pt>
                <c:pt idx="1">
                  <c:v>406.0</c:v>
                </c:pt>
                <c:pt idx="2" formatCode="0">
                  <c:v>446.0</c:v>
                </c:pt>
                <c:pt idx="3" formatCode="0">
                  <c:v>480.0</c:v>
                </c:pt>
              </c:numCache>
            </c:numRef>
          </c:val>
        </c:ser>
        <c:ser>
          <c:idx val="3"/>
          <c:order val="3"/>
          <c:tx>
            <c:strRef>
              <c:f>'Brazil GHG emissions(new)'!$B$13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cat>
            <c:numRef>
              <c:f>'Brazil GHG emissions(new)'!$C$9:$F$9</c:f>
              <c:numCache>
                <c:formatCode>General</c:formatCode>
                <c:ptCount val="4"/>
                <c:pt idx="0">
                  <c:v>2000.0</c:v>
                </c:pt>
                <c:pt idx="1">
                  <c:v>2010.0</c:v>
                </c:pt>
                <c:pt idx="2" formatCode="0">
                  <c:v>2020.0</c:v>
                </c:pt>
                <c:pt idx="3" formatCode="0">
                  <c:v>2030.0</c:v>
                </c:pt>
              </c:numCache>
            </c:numRef>
          </c:cat>
          <c:val>
            <c:numRef>
              <c:f>'Brazil GHG emissions(new)'!$C$13:$F$13</c:f>
              <c:numCache>
                <c:formatCode>General</c:formatCode>
                <c:ptCount val="4"/>
                <c:pt idx="0">
                  <c:v>76.0</c:v>
                </c:pt>
                <c:pt idx="1">
                  <c:v>95.0</c:v>
                </c:pt>
                <c:pt idx="2" formatCode="0">
                  <c:v>104.5</c:v>
                </c:pt>
                <c:pt idx="3" formatCode="0">
                  <c:v>114.95</c:v>
                </c:pt>
              </c:numCache>
            </c:numRef>
          </c:val>
        </c:ser>
        <c:ser>
          <c:idx val="4"/>
          <c:order val="4"/>
          <c:tx>
            <c:strRef>
              <c:f>'Brazil GHG emissions(new)'!$B$14</c:f>
              <c:strCache>
                <c:ptCount val="1"/>
                <c:pt idx="0">
                  <c:v>Residues 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cat>
            <c:numRef>
              <c:f>'Brazil GHG emissions(new)'!$C$9:$F$9</c:f>
              <c:numCache>
                <c:formatCode>General</c:formatCode>
                <c:ptCount val="4"/>
                <c:pt idx="0">
                  <c:v>2000.0</c:v>
                </c:pt>
                <c:pt idx="1">
                  <c:v>2010.0</c:v>
                </c:pt>
                <c:pt idx="2" formatCode="0">
                  <c:v>2020.0</c:v>
                </c:pt>
                <c:pt idx="3" formatCode="0">
                  <c:v>2030.0</c:v>
                </c:pt>
              </c:numCache>
            </c:numRef>
          </c:cat>
          <c:val>
            <c:numRef>
              <c:f>'Brazil GHG emissions(new)'!$C$14:$F$14</c:f>
              <c:numCache>
                <c:formatCode>General</c:formatCode>
                <c:ptCount val="4"/>
                <c:pt idx="0">
                  <c:v>38.0</c:v>
                </c:pt>
                <c:pt idx="1">
                  <c:v>49.0</c:v>
                </c:pt>
                <c:pt idx="2" formatCode="0">
                  <c:v>58.8</c:v>
                </c:pt>
                <c:pt idx="3" formatCode="0">
                  <c:v>70.55999999999998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1249976"/>
        <c:axId val="2120510776"/>
        <c:axId val="0"/>
      </c:bar3DChart>
      <c:catAx>
        <c:axId val="2121249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20510776"/>
        <c:crosses val="autoZero"/>
        <c:auto val="1"/>
        <c:lblAlgn val="ctr"/>
        <c:lblOffset val="100"/>
        <c:noMultiLvlLbl val="0"/>
      </c:catAx>
      <c:valAx>
        <c:axId val="2120510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212499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'Brazil GHG emissions(new)'!$B$39</c:f>
              <c:strCache>
                <c:ptCount val="1"/>
                <c:pt idx="0">
                  <c:v>Conservative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numRef>
              <c:f>'Brazil GHG emissions(new)'!$C$38:$E$38</c:f>
              <c:numCache>
                <c:formatCode>General</c:formatCode>
                <c:ptCount val="3"/>
                <c:pt idx="0">
                  <c:v>2010.0</c:v>
                </c:pt>
                <c:pt idx="1">
                  <c:v>2020.0</c:v>
                </c:pt>
                <c:pt idx="2" formatCode="0">
                  <c:v>2030.0</c:v>
                </c:pt>
              </c:numCache>
            </c:numRef>
          </c:cat>
          <c:val>
            <c:numRef>
              <c:f>'Brazil GHG emissions(new)'!$C$39:$E$39</c:f>
              <c:numCache>
                <c:formatCode>0%</c:formatCode>
                <c:ptCount val="3"/>
                <c:pt idx="0">
                  <c:v>0.15</c:v>
                </c:pt>
                <c:pt idx="1">
                  <c:v>0.18</c:v>
                </c:pt>
                <c:pt idx="2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'Brazil GHG emissions(new)'!$B$40</c:f>
              <c:strCache>
                <c:ptCount val="1"/>
                <c:pt idx="0">
                  <c:v>Innovative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numRef>
              <c:f>'Brazil GHG emissions(new)'!$C$38:$E$38</c:f>
              <c:numCache>
                <c:formatCode>General</c:formatCode>
                <c:ptCount val="3"/>
                <c:pt idx="0">
                  <c:v>2010.0</c:v>
                </c:pt>
                <c:pt idx="1">
                  <c:v>2020.0</c:v>
                </c:pt>
                <c:pt idx="2" formatCode="0">
                  <c:v>2030.0</c:v>
                </c:pt>
              </c:numCache>
            </c:numRef>
          </c:cat>
          <c:val>
            <c:numRef>
              <c:f>'Brazil GHG emissions(new)'!$C$40:$E$40</c:f>
              <c:numCache>
                <c:formatCode>0%</c:formatCode>
                <c:ptCount val="3"/>
                <c:pt idx="0">
                  <c:v>0.15</c:v>
                </c:pt>
                <c:pt idx="1">
                  <c:v>0.2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1687592"/>
        <c:axId val="2121690664"/>
        <c:axId val="0"/>
      </c:bar3DChart>
      <c:catAx>
        <c:axId val="2121687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21690664"/>
        <c:crosses val="autoZero"/>
        <c:auto val="1"/>
        <c:lblAlgn val="ctr"/>
        <c:lblOffset val="100"/>
        <c:noMultiLvlLbl val="0"/>
      </c:catAx>
      <c:valAx>
        <c:axId val="21216906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216875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175" y="-31750"/>
            <a:ext cx="31829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2" tIns="0" rIns="20632" bIns="0" numCol="1" anchor="t" anchorCtr="0" compatLnSpc="1">
            <a:prstTxWarp prst="textNoShape">
              <a:avLst/>
            </a:prstTxWarp>
          </a:bodyPr>
          <a:lstStyle>
            <a:lvl1pPr defTabSz="968375">
              <a:defRPr sz="1100" i="1">
                <a:latin typeface="Times New Roman" pitchFamily="18" charset="0"/>
              </a:defRPr>
            </a:lvl1pPr>
          </a:lstStyle>
          <a:p>
            <a:r>
              <a:rPr lang="pt-BR"/>
              <a:t>c:/brito/prp/flwpre/competC&amp;T.ppt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5438" y="-31750"/>
            <a:ext cx="31829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2" tIns="0" rIns="20632" bIns="0" numCol="1" anchor="t" anchorCtr="0" compatLnSpc="1">
            <a:prstTxWarp prst="textNoShape">
              <a:avLst/>
            </a:prstTxWarp>
          </a:bodyPr>
          <a:lstStyle>
            <a:lvl1pPr algn="r" defTabSz="968375">
              <a:defRPr sz="1100" i="1">
                <a:latin typeface="Times New Roman" pitchFamily="18" charset="0"/>
              </a:defRPr>
            </a:lvl1pPr>
          </a:lstStyle>
          <a:p>
            <a:fld id="{BEDE16B9-526E-4F39-9698-F45632D563DB}" type="datetime1">
              <a:rPr lang="pt-BR"/>
              <a:pPr/>
              <a:t>07.10.15</a:t>
            </a:fld>
            <a:endParaRPr lang="pt-B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3175" y="9156700"/>
            <a:ext cx="31829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2" tIns="0" rIns="20632" bIns="0" numCol="1" anchor="b" anchorCtr="0" compatLnSpc="1">
            <a:prstTxWarp prst="textNoShape">
              <a:avLst/>
            </a:prstTxWarp>
          </a:bodyPr>
          <a:lstStyle>
            <a:lvl1pPr defTabSz="968375">
              <a:defRPr sz="1100" i="1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5438" y="9156700"/>
            <a:ext cx="31829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2" tIns="0" rIns="20632" bIns="0" numCol="1" anchor="b" anchorCtr="0" compatLnSpc="1">
            <a:prstTxWarp prst="textNoShape">
              <a:avLst/>
            </a:prstTxWarp>
          </a:bodyPr>
          <a:lstStyle>
            <a:lvl1pPr algn="r" defTabSz="968375">
              <a:defRPr sz="1100" i="1">
                <a:latin typeface="Times New Roman" pitchFamily="18" charset="0"/>
              </a:defRPr>
            </a:lvl1pPr>
          </a:lstStyle>
          <a:p>
            <a:fld id="{D94D8515-F49A-42F2-904C-E43AD917D380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689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57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033" tIns="49516" rIns="99033" bIns="49516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c:/brito/prp/flwpre/competC&amp;T.ppt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57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033" tIns="49516" rIns="99033" bIns="49516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itchFamily="18" charset="0"/>
              </a:defRPr>
            </a:lvl1pPr>
          </a:lstStyle>
          <a:p>
            <a:fld id="{F121A2DE-99E6-4AE1-A446-CF4EDE092092}" type="datetime1">
              <a:rPr lang="en-US"/>
              <a:pPr/>
              <a:t>07.10.15</a:t>
            </a:fld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7438" y="728663"/>
            <a:ext cx="5143500" cy="3562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33900"/>
            <a:ext cx="5365750" cy="4370388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033" tIns="49516" rIns="99033" bIns="49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8763"/>
            <a:ext cx="3170238" cy="484187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033" tIns="49516" rIns="99033" bIns="49516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48763"/>
            <a:ext cx="3170237" cy="484187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033" tIns="49516" rIns="99033" bIns="49516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itchFamily="18" charset="0"/>
              </a:defRPr>
            </a:lvl1pPr>
          </a:lstStyle>
          <a:p>
            <a:fld id="{8B90109E-CDF8-4395-A9AA-A61FE27570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3303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2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4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67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48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612" algn="l" defTabSz="9142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33" algn="l" defTabSz="9142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56" algn="l" defTabSz="9142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78" algn="l" defTabSz="9142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c:/brito/prp/flwpre/competC&amp;T.ppt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814C45C-1570-4A37-B749-00ECD8E7F49B}" type="datetime1">
              <a:rPr lang="en-US"/>
              <a:pPr/>
              <a:t>07.10.15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D82F93-6EB3-4E79-BAB7-2B451CE06821}" type="slidenum">
              <a:rPr lang="en-US"/>
              <a:pPr/>
              <a:t>1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728663"/>
            <a:ext cx="5143500" cy="3562350"/>
          </a:xfrm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93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143587" y="9117783"/>
            <a:ext cx="3169920" cy="48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8" tIns="47834" rIns="95668" bIns="47834" anchor="b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1" hangingPunct="1"/>
            <a:fld id="{6BF9AEE4-4ABC-8A4B-AFC3-25BE7B30C549}" type="slidenum">
              <a:rPr lang="pt-BR" sz="1300">
                <a:solidFill>
                  <a:srgbClr val="000000"/>
                </a:solidFill>
              </a:rPr>
              <a:pPr algn="r" eaLnBrk="1" hangingPunct="1"/>
              <a:t>4</a:t>
            </a:fld>
            <a:endParaRPr lang="pt-BR" sz="1300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6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>
            <a:lvl1pPr algn="r"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3877" y="4143380"/>
            <a:ext cx="6934200" cy="153828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2610" y="6357959"/>
            <a:ext cx="5694633" cy="365125"/>
          </a:xfrm>
          <a:prstGeom prst="rect">
            <a:avLst/>
          </a:prstGeom>
        </p:spPr>
        <p:txBody>
          <a:bodyPr/>
          <a:lstStyle>
            <a:lvl1pPr algn="l">
              <a:defRPr sz="1100">
                <a:latin typeface="+mn-lt"/>
              </a:defRPr>
            </a:lvl1pPr>
          </a:lstStyle>
          <a:p>
            <a:r>
              <a:rPr lang="pt-BR" dirty="0" smtClean="0"/>
              <a:t>© C.H. Brito Cruz e Fapesp 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4600" y="6627367"/>
            <a:ext cx="2311400" cy="22534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8582DBCF-F3DE-4C91-BDC1-09805A57199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500174"/>
            <a:ext cx="990600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-35" y="6286520"/>
            <a:ext cx="990600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3"/>
          </p:nvPr>
        </p:nvSpPr>
        <p:spPr>
          <a:xfrm>
            <a:off x="495300" y="6356351"/>
            <a:ext cx="94731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345E239-19E4-4E47-9E2C-FB0BF3118624}" type="datetime1">
              <a:rPr lang="pt-BR" smtClean="0"/>
              <a:t>07.10.15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8504" y="6492875"/>
            <a:ext cx="5538615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fapesp10-EN-20131110-ncarolina.pptx; © C.H. Brito Cruz e Fapesp 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4600" y="6627367"/>
            <a:ext cx="2311400" cy="225343"/>
          </a:xfrm>
          <a:prstGeom prst="rect">
            <a:avLst/>
          </a:prstGeom>
        </p:spPr>
        <p:txBody>
          <a:bodyPr/>
          <a:lstStyle/>
          <a:p>
            <a:fld id="{FEA2E6C9-3D79-4095-8FD9-9CEAA8C984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>
          <a:xfrm>
            <a:off x="495300" y="6356351"/>
            <a:ext cx="947310" cy="365125"/>
          </a:xfrm>
          <a:prstGeom prst="rect">
            <a:avLst/>
          </a:prstGeom>
        </p:spPr>
        <p:txBody>
          <a:bodyPr/>
          <a:lstStyle/>
          <a:p>
            <a:fld id="{62E40ABA-F34B-4BA5-B9A5-FE4780F8EB3A}" type="datetime1">
              <a:rPr lang="pt-BR" smtClean="0"/>
              <a:t>07.10.15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8504" y="6492875"/>
            <a:ext cx="5538615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fapesp10-EN-20131110-ncarolina.pptx; © C.H. Brito Cruz e Fapesp 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4600" y="6627367"/>
            <a:ext cx="2311400" cy="225343"/>
          </a:xfrm>
          <a:prstGeom prst="rect">
            <a:avLst/>
          </a:prstGeom>
        </p:spPr>
        <p:txBody>
          <a:bodyPr/>
          <a:lstStyle/>
          <a:p>
            <a:fld id="{77046AE9-0F7F-448F-B5B7-B6A432BC7B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>
          <a:xfrm>
            <a:off x="495300" y="6356351"/>
            <a:ext cx="947310" cy="365125"/>
          </a:xfrm>
          <a:prstGeom prst="rect">
            <a:avLst/>
          </a:prstGeom>
        </p:spPr>
        <p:txBody>
          <a:bodyPr/>
          <a:lstStyle/>
          <a:p>
            <a:fld id="{094943C5-3051-435E-B93C-6FAAD606DA0A}" type="datetime1">
              <a:rPr lang="pt-BR" smtClean="0"/>
              <a:t>07.10.15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037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371601"/>
            <a:ext cx="850265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3505200"/>
            <a:ext cx="6934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759AA12-FC1B-6D42-BA8B-E927E293B5C4}" type="datetimeFigureOut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07.10.15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B8A01DB-00C8-0241-B53D-8E40F0C82E9C}" type="slidenum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42950" y="3398520"/>
            <a:ext cx="850265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678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759AA12-FC1B-6D42-BA8B-E927E293B5C4}" type="datetimeFigureOut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07.10.15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B8A01DB-00C8-0241-B53D-8E40F0C82E9C}" type="slidenum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4561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2362201"/>
            <a:ext cx="84201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4626865"/>
            <a:ext cx="84201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759AA12-FC1B-6D42-BA8B-E927E293B5C4}" type="datetimeFigureOut">
              <a:rPr lang="en-US" smtClean="0">
                <a:solidFill>
                  <a:srgbClr val="FFFFFF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07.10.15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B8A01DB-00C8-0241-B53D-8E40F0C82E9C}" type="slidenum">
              <a:rPr lang="en-US" smtClean="0">
                <a:solidFill>
                  <a:srgbClr val="FFFFFF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92480" y="4599432"/>
            <a:ext cx="850265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232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73352"/>
            <a:ext cx="437515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73352"/>
            <a:ext cx="437515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759AA12-FC1B-6D42-BA8B-E927E293B5C4}" type="datetimeFigureOut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07.10.15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B8A01DB-00C8-0241-B53D-8E40F0C82E9C}" type="slidenum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2253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76400"/>
            <a:ext cx="425958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438400"/>
            <a:ext cx="42595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1120" y="1676400"/>
            <a:ext cx="425958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1120" y="2438400"/>
            <a:ext cx="42595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759AA12-FC1B-6D42-BA8B-E927E293B5C4}" type="datetimeFigureOut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07.10.15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B8A01DB-00C8-0241-B53D-8E40F0C82E9C}" type="slidenum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98850" y="4045790"/>
            <a:ext cx="4709160" cy="86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66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759AA12-FC1B-6D42-BA8B-E927E293B5C4}" type="datetimeFigureOut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07.10.15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B8A01DB-00C8-0241-B53D-8E40F0C82E9C}" type="slidenum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8661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759AA12-FC1B-6D42-BA8B-E927E293B5C4}" type="datetimeFigureOut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07.10.15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B8A01DB-00C8-0241-B53D-8E40F0C82E9C}" type="slidenum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046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4400" b="1" i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92080"/>
            <a:ext cx="2318004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450" y="792080"/>
            <a:ext cx="619125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2130553"/>
            <a:ext cx="2318004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759AA12-FC1B-6D42-BA8B-E927E293B5C4}" type="datetimeFigureOut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07.10.15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B8A01DB-00C8-0241-B53D-8E40F0C82E9C}" type="slidenum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18201" y="3580140"/>
            <a:ext cx="5577840" cy="17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894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92480"/>
            <a:ext cx="232123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96827" y="838201"/>
            <a:ext cx="6396423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2133600"/>
            <a:ext cx="2318004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759AA12-FC1B-6D42-BA8B-E927E293B5C4}" type="datetimeFigureOut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07.10.15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B8A01DB-00C8-0241-B53D-8E40F0C82E9C}" type="slidenum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2084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759AA12-FC1B-6D42-BA8B-E927E293B5C4}" type="datetimeFigureOut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07.10.15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B8A01DB-00C8-0241-B53D-8E40F0C82E9C}" type="slidenum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1342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609600"/>
            <a:ext cx="2228850" cy="5867400"/>
          </a:xfrm>
        </p:spPr>
        <p:txBody>
          <a:bodyPr vert="eaVert" anchor="b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521450" cy="5867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759AA12-FC1B-6D42-BA8B-E927E293B5C4}" type="datetimeFigureOut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07.10.15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292934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B8A01DB-00C8-0241-B53D-8E40F0C82E9C}" type="slidenum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9647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4B1D747-94F0-43BB-86EF-40ABDB916FAF}" type="datetime1">
              <a:rPr lang="fr-FR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07.10.15</a:t>
            </a:fld>
            <a:endParaRPr lang="fr-FR">
              <a:solidFill>
                <a:srgbClr val="292934"/>
              </a:solidFill>
              <a:latin typeface="Arial"/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6642101-ADE3-4411-8509-CE09211AA481}" type="slidenum">
              <a:rPr lang="en-US" smtClean="0">
                <a:solidFill>
                  <a:srgbClr val="292934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13"/>
          </p:nvPr>
        </p:nvSpPr>
        <p:spPr>
          <a:xfrm>
            <a:off x="740533" y="1340768"/>
            <a:ext cx="8737240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191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53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8504" y="6492875"/>
            <a:ext cx="5538615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fapesp10-EN-20131110-ncarolina.pptx; © C.H. Brito Cruz e Fapesp 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4600" y="6627367"/>
            <a:ext cx="2311400" cy="225343"/>
          </a:xfrm>
          <a:prstGeom prst="rect">
            <a:avLst/>
          </a:prstGeom>
        </p:spPr>
        <p:txBody>
          <a:bodyPr/>
          <a:lstStyle/>
          <a:p>
            <a:fld id="{E87A50D7-291D-455F-A4C2-77EB154C6D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>
          <a:xfrm>
            <a:off x="495300" y="6356351"/>
            <a:ext cx="947310" cy="365125"/>
          </a:xfrm>
          <a:prstGeom prst="rect">
            <a:avLst/>
          </a:prstGeom>
        </p:spPr>
        <p:txBody>
          <a:bodyPr/>
          <a:lstStyle/>
          <a:p>
            <a:fld id="{44265B86-9129-4A50-8510-E1564FE5494F}" type="datetime1">
              <a:rPr lang="pt-BR" smtClean="0"/>
              <a:t>07.10.15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8504" y="6492875"/>
            <a:ext cx="5538615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fapesp10-EN-20131110-ncarolina.pptx; © C.H. Brito Cruz e Fapesp 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4600" y="6627367"/>
            <a:ext cx="2311400" cy="225343"/>
          </a:xfrm>
          <a:prstGeom prst="rect">
            <a:avLst/>
          </a:prstGeom>
        </p:spPr>
        <p:txBody>
          <a:bodyPr/>
          <a:lstStyle/>
          <a:p>
            <a:fld id="{944C1C2E-42BA-4693-817A-49B3D10C8A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>
          <a:xfrm>
            <a:off x="495300" y="6356351"/>
            <a:ext cx="947310" cy="365125"/>
          </a:xfrm>
          <a:prstGeom prst="rect">
            <a:avLst/>
          </a:prstGeom>
        </p:spPr>
        <p:txBody>
          <a:bodyPr/>
          <a:lstStyle/>
          <a:p>
            <a:fld id="{3D3A8050-0D22-4812-A402-AFB9E0AF0F64}" type="datetime1">
              <a:rPr lang="pt-BR" smtClean="0"/>
              <a:t>07.10.15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8504" y="6492875"/>
            <a:ext cx="5538615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fapesp10-EN-20131110-ncarolina.pptx; © C.H. Brito Cruz e Fapesp 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94600" y="6627367"/>
            <a:ext cx="2311400" cy="225343"/>
          </a:xfrm>
          <a:prstGeom prst="rect">
            <a:avLst/>
          </a:prstGeom>
        </p:spPr>
        <p:txBody>
          <a:bodyPr/>
          <a:lstStyle/>
          <a:p>
            <a:fld id="{4198F838-0560-4ECE-865B-FC7DD9758D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3"/>
          </p:nvPr>
        </p:nvSpPr>
        <p:spPr>
          <a:xfrm>
            <a:off x="495300" y="6356351"/>
            <a:ext cx="947310" cy="365125"/>
          </a:xfrm>
          <a:prstGeom prst="rect">
            <a:avLst/>
          </a:prstGeom>
        </p:spPr>
        <p:txBody>
          <a:bodyPr/>
          <a:lstStyle/>
          <a:p>
            <a:fld id="{AC7F9248-51B6-4FD2-A05F-1147E2B6068A}" type="datetime1">
              <a:rPr lang="pt-BR" smtClean="0"/>
              <a:t>07.10.15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8504" y="6492875"/>
            <a:ext cx="5538615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fapesp10-EN-20131110-ncarolina.pptx; © C.H. Brito Cruz e Fapesp 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94600" y="6627367"/>
            <a:ext cx="2311400" cy="225343"/>
          </a:xfrm>
          <a:prstGeom prst="rect">
            <a:avLst/>
          </a:prstGeom>
        </p:spPr>
        <p:txBody>
          <a:bodyPr/>
          <a:lstStyle/>
          <a:p>
            <a:fld id="{11FC018A-FCC2-4C18-B3BA-5B5B252402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3"/>
          </p:nvPr>
        </p:nvSpPr>
        <p:spPr>
          <a:xfrm>
            <a:off x="495300" y="6356351"/>
            <a:ext cx="947310" cy="365125"/>
          </a:xfrm>
          <a:prstGeom prst="rect">
            <a:avLst/>
          </a:prstGeom>
        </p:spPr>
        <p:txBody>
          <a:bodyPr/>
          <a:lstStyle/>
          <a:p>
            <a:fld id="{32448E8D-9420-42D8-B6D9-E46F5C67F266}" type="datetime1">
              <a:rPr lang="pt-BR" smtClean="0"/>
              <a:t>07.10.15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8504" y="6492875"/>
            <a:ext cx="5538615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fapesp10-EN-20131110-ncarolina.pptx; © C.H. Brito Cruz e Fapesp 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94600" y="6627367"/>
            <a:ext cx="2311400" cy="225343"/>
          </a:xfrm>
          <a:prstGeom prst="rect">
            <a:avLst/>
          </a:prstGeom>
        </p:spPr>
        <p:txBody>
          <a:bodyPr/>
          <a:lstStyle/>
          <a:p>
            <a:fld id="{918A6D0B-4D1E-49FD-A6FE-CCE7E2739E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3"/>
          </p:nvPr>
        </p:nvSpPr>
        <p:spPr>
          <a:xfrm>
            <a:off x="495300" y="6356351"/>
            <a:ext cx="947310" cy="365125"/>
          </a:xfrm>
          <a:prstGeom prst="rect">
            <a:avLst/>
          </a:prstGeom>
        </p:spPr>
        <p:txBody>
          <a:bodyPr/>
          <a:lstStyle/>
          <a:p>
            <a:fld id="{CCB0343D-A27A-44BD-9A91-6D5AC557C687}" type="datetime1">
              <a:rPr lang="pt-BR" smtClean="0"/>
              <a:t>07.10.15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8504" y="6492875"/>
            <a:ext cx="5538615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fapesp10-EN-20131110-ncarolina.pptx; © C.H. Brito Cruz e Fapesp 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4600" y="6627367"/>
            <a:ext cx="2311400" cy="225343"/>
          </a:xfrm>
          <a:prstGeom prst="rect">
            <a:avLst/>
          </a:prstGeom>
        </p:spPr>
        <p:txBody>
          <a:bodyPr/>
          <a:lstStyle/>
          <a:p>
            <a:fld id="{60FC3E1F-6777-43A6-8A68-D37AAC522A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>
          <a:xfrm>
            <a:off x="495300" y="6356351"/>
            <a:ext cx="947310" cy="365125"/>
          </a:xfrm>
          <a:prstGeom prst="rect">
            <a:avLst/>
          </a:prstGeom>
        </p:spPr>
        <p:txBody>
          <a:bodyPr/>
          <a:lstStyle/>
          <a:p>
            <a:fld id="{F0749675-9B57-4B18-AFA4-41DDEE593A12}" type="datetime1">
              <a:rPr lang="pt-BR" smtClean="0"/>
              <a:t>07.10.15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8504" y="6492875"/>
            <a:ext cx="5538615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fapesp10-EN-20131110-ncarolina.pptx; © C.H. Brito Cruz e Fapesp 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4600" y="6627367"/>
            <a:ext cx="2311400" cy="225343"/>
          </a:xfrm>
          <a:prstGeom prst="rect">
            <a:avLst/>
          </a:prstGeom>
        </p:spPr>
        <p:txBody>
          <a:bodyPr/>
          <a:lstStyle/>
          <a:p>
            <a:fld id="{E31C34B6-9052-4E91-BF9E-D31DE56F6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>
          <a:xfrm>
            <a:off x="495300" y="6356351"/>
            <a:ext cx="947310" cy="365125"/>
          </a:xfrm>
          <a:prstGeom prst="rect">
            <a:avLst/>
          </a:prstGeom>
        </p:spPr>
        <p:txBody>
          <a:bodyPr/>
          <a:lstStyle/>
          <a:p>
            <a:fld id="{DB4FC1CC-023F-4894-9550-FC572BC11FBD}" type="datetime1">
              <a:rPr lang="pt-BR" smtClean="0"/>
              <a:t>07.10.15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5" Type="http://schemas.openxmlformats.org/officeDocument/2006/relationships/image" Target="../media/image3.jpeg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512" y="332656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575" y="0"/>
            <a:ext cx="1878041" cy="4073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68" r:id="rId12"/>
  </p:sldLayoutIdLst>
  <p:hf hdr="0"/>
  <p:txStyles>
    <p:titleStyle>
      <a:lvl1pPr algn="r" defTabSz="914400" rtl="0" eaLnBrk="1" latinLnBrk="0" hangingPunct="1">
        <a:spcBef>
          <a:spcPct val="0"/>
        </a:spcBef>
        <a:buNone/>
        <a:defRPr sz="3800" b="1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906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533401"/>
            <a:ext cx="8915400" cy="829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906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2" name="Picture 5" descr="inpe_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0700" y="-18098"/>
            <a:ext cx="495300" cy="3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aptura de Tela 2015-06-21 às 15.40.08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200" y="-19560"/>
            <a:ext cx="1053000" cy="36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3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spc="-100" baseline="0">
          <a:solidFill>
            <a:srgbClr val="800000"/>
          </a:solidFill>
          <a:latin typeface="Calibri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Calibri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Calibri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Calibri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Calibri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Calibri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Relationship Id="rId3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2.xml.rels><?xml version="1.0" encoding="UTF-8" standalone="yes" ?><Relationships xmlns="http://schemas.openxmlformats.org/package/2006/relationships"><Relationship Id="rId3" Target="../media/image6.gif" Type="http://schemas.openxmlformats.org/officeDocument/2006/relationships/image"/><Relationship Id="rId4" Target="../media/image7.jpe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10.jpeg" Type="http://schemas.openxmlformats.org/officeDocument/2006/relationships/image"/><Relationship Id="rId1" Target="../slideLayouts/slideLayout1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6.gif"/><Relationship Id="rId5" Type="http://schemas.openxmlformats.org/officeDocument/2006/relationships/image" Target="../media/image13.jpeg"/><Relationship Id="rId6" Type="http://schemas.openxmlformats.org/officeDocument/2006/relationships/image" Target="../media/image7.jpeg"/><Relationship Id="rId7" Type="http://schemas.openxmlformats.org/officeDocument/2006/relationships/image" Target="../media/image9.png"/><Relationship Id="rId8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6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4" Target="../media/image18.jpeg" Type="http://schemas.openxmlformats.org/officeDocument/2006/relationships/image"/><Relationship Id="rId1" Target="../slideLayouts/slideLayout6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Relationship Id="rId3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4F7FF431-A698-47B5-AF80-9D900106476A}" type="slidenum">
              <a:rPr lang="en-US"/>
              <a:pPr/>
              <a:t>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6FC1DCB-0D02-476F-B5BC-F61F8DFABD1D}" type="datetime1">
              <a:rPr lang="pt-BR" smtClean="0"/>
              <a:t>07.10.15</a:t>
            </a:fld>
            <a:endParaRPr lang="pt-BR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6456" y="2276872"/>
            <a:ext cx="9649072" cy="2367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8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/>
              <a:t>Modelling</a:t>
            </a:r>
            <a:r>
              <a:rPr lang="en-US" sz="3600" dirty="0" smtClean="0"/>
              <a:t> Land Use Change in Brazil :  2000-2050</a:t>
            </a:r>
          </a:p>
          <a:p>
            <a:endParaRPr lang="en-US" sz="2800" b="0" dirty="0" smtClean="0"/>
          </a:p>
          <a:p>
            <a:r>
              <a:rPr lang="en-US" sz="2800" b="0" dirty="0" smtClean="0"/>
              <a:t>São Paulo, 06.07.2015</a:t>
            </a:r>
          </a:p>
          <a:p>
            <a:endParaRPr lang="en-US" sz="2800" b="0" dirty="0"/>
          </a:p>
          <a:p>
            <a:pPr algn="ctr"/>
            <a:r>
              <a:rPr lang="en-US" sz="2800" b="0" dirty="0" smtClean="0"/>
              <a:t>Gilberto </a:t>
            </a:r>
            <a:r>
              <a:rPr lang="en-US" sz="2800" b="0" dirty="0" err="1" smtClean="0"/>
              <a:t>Câmara</a:t>
            </a:r>
            <a:endParaRPr lang="en-US" sz="2800" b="0" dirty="0" smtClean="0"/>
          </a:p>
          <a:p>
            <a:pPr algn="ctr"/>
            <a:r>
              <a:rPr lang="en-US" sz="2800" b="0" dirty="0" smtClean="0"/>
              <a:t>FAPESP </a:t>
            </a:r>
            <a:r>
              <a:rPr lang="en-US" sz="2800" b="0" dirty="0" err="1" smtClean="0"/>
              <a:t>Programme</a:t>
            </a:r>
            <a:r>
              <a:rPr lang="en-US" sz="2800" b="0" dirty="0" smtClean="0"/>
              <a:t> on Global Change Research</a:t>
            </a:r>
          </a:p>
          <a:p>
            <a:pPr algn="ctr"/>
            <a:r>
              <a:rPr lang="en-US" sz="2800" b="0" dirty="0" smtClean="0"/>
              <a:t>National Institute for Space Research, INPE</a:t>
            </a:r>
            <a:r>
              <a:rPr lang="en-US" sz="2800" dirty="0" smtClean="0"/>
              <a:t>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maps for GLOBIOM-Brazil</a:t>
            </a:r>
            <a:endParaRPr lang="en-US" dirty="0"/>
          </a:p>
        </p:txBody>
      </p:sp>
      <p:pic>
        <p:nvPicPr>
          <p:cNvPr id="6" name="Picture 5" descr="lucc-map-fore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4" y="1484784"/>
            <a:ext cx="4608512" cy="4608512"/>
          </a:xfrm>
          <a:prstGeom prst="rect">
            <a:avLst/>
          </a:prstGeom>
        </p:spPr>
      </p:pic>
      <p:sp>
        <p:nvSpPr>
          <p:cNvPr id="7" name="Retângulo 5"/>
          <p:cNvSpPr>
            <a:spLocks noChangeArrowheads="1"/>
          </p:cNvSpPr>
          <p:nvPr/>
        </p:nvSpPr>
        <p:spPr bwMode="auto">
          <a:xfrm>
            <a:off x="992560" y="6237312"/>
            <a:ext cx="3096344" cy="461665"/>
          </a:xfrm>
          <a:prstGeom prst="rect">
            <a:avLst/>
          </a:prstGeom>
          <a:solidFill>
            <a:srgbClr val="DCE6F2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x-none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Forest 2000</a:t>
            </a:r>
            <a:endParaRPr lang="pt-BR" sz="2400" dirty="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  <p:pic>
        <p:nvPicPr>
          <p:cNvPr id="8" name="Picture 7" descr="lucc-map-livesto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92" y="1484784"/>
            <a:ext cx="4608512" cy="4608512"/>
          </a:xfrm>
          <a:prstGeom prst="rect">
            <a:avLst/>
          </a:prstGeom>
        </p:spPr>
      </p:pic>
      <p:sp>
        <p:nvSpPr>
          <p:cNvPr id="9" name="Retângulo 5"/>
          <p:cNvSpPr>
            <a:spLocks noChangeArrowheads="1"/>
          </p:cNvSpPr>
          <p:nvPr/>
        </p:nvSpPr>
        <p:spPr bwMode="auto">
          <a:xfrm>
            <a:off x="5457056" y="6237312"/>
            <a:ext cx="3096344" cy="461665"/>
          </a:xfrm>
          <a:prstGeom prst="rect">
            <a:avLst/>
          </a:prstGeom>
          <a:solidFill>
            <a:srgbClr val="DCE6F2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x-none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Livestock 2000</a:t>
            </a:r>
            <a:endParaRPr lang="pt-BR" sz="2400" dirty="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225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Validation: GLOBIOM x IBGE for 2010</a:t>
            </a:r>
            <a:endParaRPr lang="en-US" dirty="0"/>
          </a:p>
        </p:txBody>
      </p:sp>
      <p:pic>
        <p:nvPicPr>
          <p:cNvPr id="6" name="Picture 5" descr="page6-validation-p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3" y="1916832"/>
            <a:ext cx="889518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10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Validation: deforestation in Amazonia 2000-2010</a:t>
            </a:r>
            <a:endParaRPr lang="en-US" dirty="0"/>
          </a:p>
        </p:txBody>
      </p:sp>
      <p:pic>
        <p:nvPicPr>
          <p:cNvPr id="7" name="Picture 6" descr="page6-prodes-rights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628800"/>
            <a:ext cx="4509120" cy="4509120"/>
          </a:xfrm>
          <a:prstGeom prst="rect">
            <a:avLst/>
          </a:prstGeom>
        </p:spPr>
      </p:pic>
      <p:sp>
        <p:nvSpPr>
          <p:cNvPr id="9" name="Retângulo 5"/>
          <p:cNvSpPr>
            <a:spLocks noChangeArrowheads="1"/>
          </p:cNvSpPr>
          <p:nvPr/>
        </p:nvSpPr>
        <p:spPr bwMode="auto">
          <a:xfrm>
            <a:off x="632520" y="6309320"/>
            <a:ext cx="3096344" cy="461665"/>
          </a:xfrm>
          <a:prstGeom prst="rect">
            <a:avLst/>
          </a:prstGeom>
          <a:solidFill>
            <a:srgbClr val="DCE6F2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x-none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PRODES (16.5 Mha)</a:t>
            </a:r>
            <a:endParaRPr lang="pt-BR" sz="2400" dirty="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  <p:pic>
        <p:nvPicPr>
          <p:cNvPr id="10" name="Picture 9" descr="validation-deforest-20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28800"/>
            <a:ext cx="4536504" cy="4536504"/>
          </a:xfrm>
          <a:prstGeom prst="rect">
            <a:avLst/>
          </a:prstGeom>
        </p:spPr>
      </p:pic>
      <p:sp>
        <p:nvSpPr>
          <p:cNvPr id="11" name="Retângulo 5"/>
          <p:cNvSpPr>
            <a:spLocks noChangeArrowheads="1"/>
          </p:cNvSpPr>
          <p:nvPr/>
        </p:nvSpPr>
        <p:spPr bwMode="auto">
          <a:xfrm>
            <a:off x="5601072" y="6309320"/>
            <a:ext cx="3096344" cy="461665"/>
          </a:xfrm>
          <a:prstGeom prst="rect">
            <a:avLst/>
          </a:prstGeom>
          <a:solidFill>
            <a:srgbClr val="DCE6F2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x-none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GLOBIOM (16.9 Mha)</a:t>
            </a:r>
            <a:endParaRPr lang="pt-BR" sz="2400" dirty="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23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 for land use policies</a:t>
            </a:r>
            <a:endParaRPr lang="en-US" dirty="0"/>
          </a:p>
        </p:txBody>
      </p:sp>
      <p:pic>
        <p:nvPicPr>
          <p:cNvPr id="6" name="Picture 5" descr="scenari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628800"/>
            <a:ext cx="922082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06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97" y="418752"/>
            <a:ext cx="9714903" cy="67482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Environmental Debts and Surpluses </a:t>
            </a:r>
            <a:r>
              <a:rPr lang="en-US" sz="3200" b="1" dirty="0">
                <a:solidFill>
                  <a:srgbClr val="800000"/>
                </a:solidFill>
              </a:rPr>
              <a:t>(</a:t>
            </a:r>
            <a:r>
              <a:rPr lang="en-US" sz="3200" b="1" dirty="0" smtClean="0">
                <a:solidFill>
                  <a:srgbClr val="800000"/>
                </a:solidFill>
              </a:rPr>
              <a:t>2010)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4" name="Content Placeholder 3" descr="LR_ABOVE_BELOW_BRCOD_2020.bmp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93734" y="1514585"/>
            <a:ext cx="5388823" cy="5005889"/>
          </a:xfrm>
        </p:spPr>
      </p:pic>
      <p:sp>
        <p:nvSpPr>
          <p:cNvPr id="5" name="Rectangle 4"/>
          <p:cNvSpPr/>
          <p:nvPr/>
        </p:nvSpPr>
        <p:spPr>
          <a:xfrm>
            <a:off x="463796" y="4822896"/>
            <a:ext cx="278280" cy="256841"/>
          </a:xfrm>
          <a:prstGeom prst="rect">
            <a:avLst/>
          </a:prstGeom>
          <a:solidFill>
            <a:srgbClr val="E14F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3796" y="5232137"/>
            <a:ext cx="278280" cy="25684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695" y="4751549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Debts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077" y="5173399"/>
            <a:ext cx="108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Surpluses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4" name="Picture 13" descr="Scenarios_DebtsSurpluses_BarPlot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557" y="1755077"/>
            <a:ext cx="4022462" cy="447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9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Projections for total forest in Amazonia</a:t>
            </a:r>
            <a:endParaRPr lang="en-US" dirty="0"/>
          </a:p>
        </p:txBody>
      </p:sp>
      <p:pic>
        <p:nvPicPr>
          <p:cNvPr id="6" name="Picture 5" descr="chart-total-forest-amazon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1628800"/>
            <a:ext cx="9190865" cy="475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86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Projections for total forest in </a:t>
            </a:r>
            <a:r>
              <a:rPr lang="en-US" dirty="0" err="1" smtClean="0"/>
              <a:t>Cerrado</a:t>
            </a:r>
            <a:endParaRPr lang="en-US" dirty="0"/>
          </a:p>
        </p:txBody>
      </p:sp>
      <p:pic>
        <p:nvPicPr>
          <p:cNvPr id="3" name="Picture 2" descr="chart-total-forest-cerra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556792"/>
            <a:ext cx="9273480" cy="47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34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Projections for forest regrowth</a:t>
            </a:r>
            <a:endParaRPr lang="en-US" dirty="0"/>
          </a:p>
        </p:txBody>
      </p:sp>
      <p:pic>
        <p:nvPicPr>
          <p:cNvPr id="4" name="Picture 3" descr="page8-forest-regrow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484784"/>
            <a:ext cx="920276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11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Crop production grows, grassland decreases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142327"/>
              </p:ext>
            </p:extLst>
          </p:nvPr>
        </p:nvGraphicFramePr>
        <p:xfrm>
          <a:off x="272481" y="1556792"/>
          <a:ext cx="475252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640632" y="5229200"/>
            <a:ext cx="2520280" cy="461665"/>
          </a:xfrm>
          <a:prstGeom prst="rect">
            <a:avLst/>
          </a:prstGeom>
          <a:solidFill>
            <a:srgbClr val="DCE6F2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x-none" sz="2400" smtClean="0">
                <a:solidFill>
                  <a:srgbClr val="000066"/>
                </a:solidFill>
                <a:latin typeface="Calibri" charset="0"/>
                <a:cs typeface="Calibri" charset="0"/>
              </a:rPr>
              <a:t>Croplands (Mha)</a:t>
            </a:r>
            <a:endParaRPr lang="pt-BR" sz="2400" dirty="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  <p:sp>
        <p:nvSpPr>
          <p:cNvPr id="7" name="Retângulo 5"/>
          <p:cNvSpPr>
            <a:spLocks noChangeArrowheads="1"/>
          </p:cNvSpPr>
          <p:nvPr/>
        </p:nvSpPr>
        <p:spPr bwMode="auto">
          <a:xfrm>
            <a:off x="4953000" y="5229200"/>
            <a:ext cx="4824536" cy="461665"/>
          </a:xfrm>
          <a:prstGeom prst="rect">
            <a:avLst/>
          </a:prstGeom>
          <a:solidFill>
            <a:srgbClr val="DCE6F2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x-none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Cattle and pasture (heads and Mha)</a:t>
            </a:r>
            <a:endParaRPr lang="pt-BR" sz="2400" dirty="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24608" y="6165304"/>
            <a:ext cx="6696744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Projections of GLOBIOM-</a:t>
            </a:r>
            <a:r>
              <a:rPr lang="en-US" sz="2400" dirty="0" err="1" smtClean="0"/>
              <a:t>Brasil</a:t>
            </a:r>
            <a:r>
              <a:rPr lang="en-US" sz="2400" dirty="0" smtClean="0"/>
              <a:t> model </a:t>
            </a:r>
          </a:p>
        </p:txBody>
      </p:sp>
      <p:pic>
        <p:nvPicPr>
          <p:cNvPr id="2" name="Picture 1" descr="cattle-pas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16" y="1772816"/>
            <a:ext cx="4617859" cy="316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43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Relative change in bovine </a:t>
            </a:r>
            <a:r>
              <a:rPr lang="en-US" dirty="0"/>
              <a:t>p</a:t>
            </a:r>
            <a:r>
              <a:rPr lang="en-US" dirty="0" smtClean="0"/>
              <a:t>roductivity</a:t>
            </a:r>
            <a:endParaRPr lang="en-US" dirty="0"/>
          </a:p>
        </p:txBody>
      </p:sp>
      <p:pic>
        <p:nvPicPr>
          <p:cNvPr id="4" name="Content Placeholder 3" descr="FCMod_RelChangeBoviYield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49" r="-6249"/>
          <a:stretch>
            <a:fillRect/>
          </a:stretch>
        </p:blipFill>
        <p:spPr>
          <a:xfrm>
            <a:off x="0" y="1600200"/>
            <a:ext cx="9273480" cy="4525963"/>
          </a:xfrm>
        </p:spPr>
      </p:pic>
    </p:spTree>
    <p:extLst>
      <p:ext uri="{BB962C8B-B14F-4D97-AF65-F5344CB8AC3E}">
        <p14:creationId xmlns:p14="http://schemas.microsoft.com/office/powerpoint/2010/main" val="3246742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1270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844" y="1593853"/>
            <a:ext cx="8502650" cy="11563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0" dirty="0" smtClean="0">
                <a:solidFill>
                  <a:srgbClr val="832C1D"/>
                </a:solidFill>
              </a:rPr>
              <a:t>REDD-PAC project team</a:t>
            </a:r>
            <a:br>
              <a:rPr lang="en-US" sz="3600" i="0" dirty="0" smtClean="0">
                <a:solidFill>
                  <a:srgbClr val="832C1D"/>
                </a:solidFill>
              </a:rPr>
            </a:br>
            <a:r>
              <a:rPr lang="en-US" sz="3600" i="0" dirty="0" smtClean="0">
                <a:solidFill>
                  <a:srgbClr val="832C1D"/>
                </a:solidFill>
              </a:rPr>
              <a:t>(</a:t>
            </a:r>
            <a:r>
              <a:rPr lang="en-US" sz="3600" i="0" dirty="0" err="1" smtClean="0">
                <a:solidFill>
                  <a:srgbClr val="832C1D"/>
                </a:solidFill>
              </a:rPr>
              <a:t>www.redd-pac.org</a:t>
            </a:r>
            <a:r>
              <a:rPr lang="en-US" sz="3600" i="0" dirty="0" smtClean="0">
                <a:solidFill>
                  <a:srgbClr val="832C1D"/>
                </a:solidFill>
              </a:rPr>
              <a:t>)</a:t>
            </a:r>
            <a:endParaRPr lang="en-US" sz="3600" b="1" i="0" cap="none" dirty="0">
              <a:solidFill>
                <a:srgbClr val="832C1D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97675" y="3013412"/>
            <a:ext cx="8734570" cy="2325161"/>
          </a:xfrm>
        </p:spPr>
        <p:txBody>
          <a:bodyPr numCol="2">
            <a:noAutofit/>
          </a:bodyPr>
          <a:lstStyle/>
          <a:p>
            <a:r>
              <a:rPr lang="en-US" sz="2000" dirty="0" err="1"/>
              <a:t>Alexandre</a:t>
            </a:r>
            <a:r>
              <a:rPr lang="en-US" sz="2000" dirty="0"/>
              <a:t> </a:t>
            </a:r>
            <a:r>
              <a:rPr lang="en-US" sz="2000" dirty="0" err="1"/>
              <a:t>Ywata</a:t>
            </a:r>
            <a:r>
              <a:rPr lang="en-US" sz="2000" dirty="0"/>
              <a:t> (IPEA)</a:t>
            </a:r>
          </a:p>
          <a:p>
            <a:pPr algn="l"/>
            <a:r>
              <a:rPr lang="en-US" sz="2000" dirty="0" err="1" smtClean="0"/>
              <a:t>Aline</a:t>
            </a:r>
            <a:r>
              <a:rPr lang="en-US" sz="2000" dirty="0" smtClean="0"/>
              <a:t> Soterroni (INPE)</a:t>
            </a:r>
          </a:p>
          <a:p>
            <a:pPr algn="l"/>
            <a:r>
              <a:rPr lang="en-US" sz="2000" dirty="0" smtClean="0"/>
              <a:t>Fernando Ramos (INPE)</a:t>
            </a:r>
          </a:p>
          <a:p>
            <a:pPr algn="l"/>
            <a:r>
              <a:rPr lang="en-US" sz="2000" dirty="0" smtClean="0"/>
              <a:t>Gilberto </a:t>
            </a:r>
            <a:r>
              <a:rPr lang="en-US" sz="2000" dirty="0" err="1" smtClean="0"/>
              <a:t>Câmara</a:t>
            </a:r>
            <a:r>
              <a:rPr lang="en-US" sz="2000" dirty="0" smtClean="0"/>
              <a:t> (INPE)</a:t>
            </a:r>
            <a:endParaRPr lang="en-US" sz="2000" dirty="0"/>
          </a:p>
          <a:p>
            <a:pPr algn="l"/>
            <a:r>
              <a:rPr lang="en-US" sz="2000" dirty="0" smtClean="0"/>
              <a:t>Pedro Andrade (INPE)</a:t>
            </a:r>
          </a:p>
          <a:p>
            <a:pPr algn="l"/>
            <a:r>
              <a:rPr lang="en-US" sz="2000" dirty="0" smtClean="0"/>
              <a:t>Ricardo </a:t>
            </a:r>
            <a:r>
              <a:rPr lang="en-US" sz="2000" dirty="0" err="1" smtClean="0"/>
              <a:t>Cartaxo</a:t>
            </a:r>
            <a:r>
              <a:rPr lang="en-US" sz="2000" dirty="0" smtClean="0"/>
              <a:t> (INPE)</a:t>
            </a:r>
          </a:p>
          <a:p>
            <a:pPr algn="l"/>
            <a:r>
              <a:rPr lang="en-US" sz="2000" dirty="0" err="1" smtClean="0"/>
              <a:t>Aline</a:t>
            </a:r>
            <a:r>
              <a:rPr lang="en-US" sz="2000" dirty="0" smtClean="0"/>
              <a:t> </a:t>
            </a:r>
            <a:r>
              <a:rPr lang="en-US" sz="2000" dirty="0" err="1" smtClean="0"/>
              <a:t>Mosnier</a:t>
            </a:r>
            <a:r>
              <a:rPr lang="en-US" sz="2000" dirty="0" smtClean="0"/>
              <a:t> (IIASA)</a:t>
            </a:r>
          </a:p>
          <a:p>
            <a:pPr algn="l"/>
            <a:r>
              <a:rPr lang="en-US" sz="2000" dirty="0" smtClean="0"/>
              <a:t>Florian </a:t>
            </a:r>
            <a:r>
              <a:rPr lang="en-US" sz="2000" dirty="0" err="1" smtClean="0"/>
              <a:t>Kraxner</a:t>
            </a:r>
            <a:r>
              <a:rPr lang="en-US" sz="2000" dirty="0" smtClean="0"/>
              <a:t> (IIASA)</a:t>
            </a:r>
          </a:p>
          <a:p>
            <a:pPr algn="l"/>
            <a:r>
              <a:rPr lang="en-US" sz="2000" dirty="0" smtClean="0"/>
              <a:t>Johannes </a:t>
            </a:r>
            <a:r>
              <a:rPr lang="en-US" sz="2000" dirty="0" err="1" smtClean="0"/>
              <a:t>Pirker</a:t>
            </a:r>
            <a:r>
              <a:rPr lang="en-US" sz="2000" dirty="0" smtClean="0"/>
              <a:t> (IIASA)</a:t>
            </a:r>
          </a:p>
          <a:p>
            <a:pPr algn="l"/>
            <a:r>
              <a:rPr lang="en-US" sz="2000" dirty="0" smtClean="0"/>
              <a:t>Michael </a:t>
            </a:r>
            <a:r>
              <a:rPr lang="en-US" sz="2000" dirty="0" err="1" smtClean="0"/>
              <a:t>Obersteiner</a:t>
            </a:r>
            <a:r>
              <a:rPr lang="en-US" sz="2000" dirty="0" smtClean="0"/>
              <a:t> (IIASA)</a:t>
            </a:r>
          </a:p>
          <a:p>
            <a:pPr algn="l"/>
            <a:r>
              <a:rPr lang="en-US" sz="2000" dirty="0" smtClean="0"/>
              <a:t>Rebecca </a:t>
            </a:r>
            <a:r>
              <a:rPr lang="en-US" sz="2000" dirty="0" err="1" smtClean="0"/>
              <a:t>Mant</a:t>
            </a:r>
            <a:r>
              <a:rPr lang="en-US" sz="2000" dirty="0" smtClean="0"/>
              <a:t> (WCMC)</a:t>
            </a:r>
          </a:p>
          <a:p>
            <a:pPr algn="l"/>
            <a:r>
              <a:rPr lang="en-US" sz="2000" dirty="0" smtClean="0"/>
              <a:t>Valerie </a:t>
            </a:r>
            <a:r>
              <a:rPr lang="en-US" sz="2000" dirty="0" err="1" smtClean="0"/>
              <a:t>Kapos</a:t>
            </a:r>
            <a:r>
              <a:rPr lang="en-US" sz="2000" dirty="0" smtClean="0"/>
              <a:t> (WCMC)</a:t>
            </a:r>
          </a:p>
        </p:txBody>
      </p:sp>
      <p:pic>
        <p:nvPicPr>
          <p:cNvPr id="9" name="Picture 8" descr="logo_unep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228" y="5696749"/>
            <a:ext cx="2187937" cy="1027348"/>
          </a:xfrm>
          <a:prstGeom prst="rect">
            <a:avLst/>
          </a:prstGeom>
        </p:spPr>
      </p:pic>
      <p:pic>
        <p:nvPicPr>
          <p:cNvPr id="11" name="Picture 10" descr="Captura de Tela 2013-06-04 às 00.53.08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056" y="5583747"/>
            <a:ext cx="1448566" cy="1140351"/>
          </a:xfrm>
          <a:prstGeom prst="rect">
            <a:avLst/>
          </a:prstGeom>
        </p:spPr>
      </p:pic>
      <p:pic>
        <p:nvPicPr>
          <p:cNvPr id="13" name="Picture 12" descr="downloa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181" y="5696749"/>
            <a:ext cx="941041" cy="1027348"/>
          </a:xfrm>
          <a:prstGeom prst="rect">
            <a:avLst/>
          </a:prstGeom>
        </p:spPr>
      </p:pic>
      <p:pic>
        <p:nvPicPr>
          <p:cNvPr id="14" name="Picture 13" descr="IPEA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416" y="6010201"/>
            <a:ext cx="1318121" cy="713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0526" y="1"/>
            <a:ext cx="2074665" cy="9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16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44" y="332656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Brazil’s</a:t>
            </a:r>
            <a:r>
              <a:rPr lang="pt-BR" dirty="0" smtClean="0"/>
              <a:t> new Forest </a:t>
            </a:r>
            <a:r>
              <a:rPr lang="pt-BR" dirty="0" err="1" smtClean="0"/>
              <a:t>Code</a:t>
            </a:r>
            <a:r>
              <a:rPr lang="pt-BR" dirty="0" smtClean="0"/>
              <a:t>: </a:t>
            </a:r>
            <a:br>
              <a:rPr lang="pt-BR" dirty="0" smtClean="0"/>
            </a:br>
            <a:r>
              <a:rPr lang="pt-BR" dirty="0" smtClean="0"/>
              <a:t>zero net </a:t>
            </a:r>
            <a:r>
              <a:rPr lang="pt-BR" dirty="0" err="1" smtClean="0"/>
              <a:t>emissions</a:t>
            </a:r>
            <a:r>
              <a:rPr lang="pt-BR" dirty="0" smtClean="0"/>
              <a:t> </a:t>
            </a:r>
            <a:r>
              <a:rPr lang="pt-BR" dirty="0" err="1" smtClean="0"/>
              <a:t>from</a:t>
            </a:r>
            <a:r>
              <a:rPr lang="pt-BR" dirty="0" smtClean="0"/>
              <a:t> </a:t>
            </a:r>
            <a:r>
              <a:rPr lang="pt-BR" dirty="0" err="1" smtClean="0"/>
              <a:t>deforestation</a:t>
            </a:r>
            <a:r>
              <a:rPr lang="pt-BR" dirty="0" smtClean="0"/>
              <a:t> </a:t>
            </a:r>
            <a:r>
              <a:rPr lang="pt-BR" dirty="0" err="1" smtClean="0"/>
              <a:t>after</a:t>
            </a:r>
            <a:r>
              <a:rPr lang="pt-BR" dirty="0" smtClean="0"/>
              <a:t> 2030</a:t>
            </a:r>
            <a:endParaRPr lang="pt-BR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76536" y="5916121"/>
            <a:ext cx="8483352" cy="908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Projections of GLOBIOM-</a:t>
            </a:r>
            <a:r>
              <a:rPr lang="en-US" sz="2400" dirty="0" err="1" smtClean="0"/>
              <a:t>Brasil</a:t>
            </a:r>
            <a:r>
              <a:rPr lang="en-US" sz="2400" dirty="0" smtClean="0"/>
              <a:t> model </a:t>
            </a:r>
          </a:p>
          <a:p>
            <a:pPr algn="ctr"/>
            <a:r>
              <a:rPr lang="en-US" sz="2400" dirty="0" smtClean="0"/>
              <a:t>(BAU = “business as usual”, FC = Forest Code)</a:t>
            </a:r>
          </a:p>
        </p:txBody>
      </p:sp>
      <p:pic>
        <p:nvPicPr>
          <p:cNvPr id="3" name="Picture 2" descr="emissions-lu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6" y="1412776"/>
            <a:ext cx="9740630" cy="42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5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2987" y="332657"/>
            <a:ext cx="8915400" cy="85901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404664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pt-BR" dirty="0" err="1"/>
              <a:t>Brazil’s</a:t>
            </a:r>
            <a:r>
              <a:rPr lang="pt-BR" dirty="0"/>
              <a:t> </a:t>
            </a:r>
            <a:r>
              <a:rPr lang="pt-BR" dirty="0" err="1"/>
              <a:t>emissions</a:t>
            </a:r>
            <a:r>
              <a:rPr lang="pt-BR" dirty="0"/>
              <a:t> </a:t>
            </a:r>
            <a:r>
              <a:rPr lang="pt-BR" dirty="0" err="1" smtClean="0"/>
              <a:t>from</a:t>
            </a:r>
            <a:r>
              <a:rPr lang="pt-BR" dirty="0" smtClean="0"/>
              <a:t> </a:t>
            </a:r>
            <a:r>
              <a:rPr lang="pt-BR" dirty="0" err="1" smtClean="0"/>
              <a:t>crops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cattle</a:t>
            </a:r>
            <a:r>
              <a:rPr lang="pt-BR" dirty="0" smtClean="0"/>
              <a:t> </a:t>
            </a:r>
            <a:r>
              <a:rPr lang="pt-BR" dirty="0"/>
              <a:t/>
            </a:r>
            <a:br>
              <a:rPr lang="pt-BR" dirty="0"/>
            </a:br>
            <a:endParaRPr lang="en-US" dirty="0"/>
          </a:p>
        </p:txBody>
      </p:sp>
      <p:pic>
        <p:nvPicPr>
          <p:cNvPr id="5" name="Picture 4" descr="emissions-l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20" y="1484785"/>
            <a:ext cx="974992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89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0512" y="548680"/>
            <a:ext cx="907300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Energy policy is crucial for our future emissions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6D0B-4D1E-49FD-A6FE-CCE7E2739EBC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447705"/>
              </p:ext>
            </p:extLst>
          </p:nvPr>
        </p:nvGraphicFramePr>
        <p:xfrm>
          <a:off x="1064568" y="1916832"/>
          <a:ext cx="7272808" cy="415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1199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0512" y="332656"/>
            <a:ext cx="9217024" cy="10081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Innovation + policies = low carbon economy</a:t>
            </a:r>
            <a:endParaRPr lang="en-US" sz="36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413192"/>
              </p:ext>
            </p:extLst>
          </p:nvPr>
        </p:nvGraphicFramePr>
        <p:xfrm>
          <a:off x="1424608" y="1556792"/>
          <a:ext cx="7200800" cy="4327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5"/>
          <p:cNvSpPr>
            <a:spLocks noChangeArrowheads="1"/>
          </p:cNvSpPr>
          <p:nvPr/>
        </p:nvSpPr>
        <p:spPr bwMode="auto">
          <a:xfrm>
            <a:off x="488504" y="6093296"/>
            <a:ext cx="8977313" cy="461665"/>
          </a:xfrm>
          <a:prstGeom prst="rect">
            <a:avLst/>
          </a:prstGeom>
          <a:solidFill>
            <a:srgbClr val="DCE6F2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x-none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With the right carbon tax, biofuels can be 30% of energy matrix</a:t>
            </a:r>
            <a:endParaRPr lang="pt-BR" sz="2400" dirty="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6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3-11-05 at 2.30.16 PM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406" b="-28406"/>
          <a:stretch>
            <a:fillRect/>
          </a:stretch>
        </p:blipFill>
        <p:spPr>
          <a:xfrm>
            <a:off x="300724" y="73914"/>
            <a:ext cx="3159742" cy="1728372"/>
          </a:xfrm>
        </p:spPr>
      </p:pic>
      <p:sp>
        <p:nvSpPr>
          <p:cNvPr id="7" name="TextBox 6"/>
          <p:cNvSpPr txBox="1"/>
          <p:nvPr/>
        </p:nvSpPr>
        <p:spPr>
          <a:xfrm>
            <a:off x="3460466" y="480106"/>
            <a:ext cx="5075628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8F1727"/>
                </a:solidFill>
                <a:latin typeface="Calibri"/>
              </a:rPr>
              <a:t>REDD+ Policy Assessment Center</a:t>
            </a:r>
            <a:endParaRPr lang="en-US" sz="2800" b="1" dirty="0">
              <a:solidFill>
                <a:srgbClr val="8F1727"/>
              </a:solidFill>
              <a:latin typeface="Calibri"/>
            </a:endParaRPr>
          </a:p>
        </p:txBody>
      </p:sp>
      <p:pic>
        <p:nvPicPr>
          <p:cNvPr id="22" name="Picture 21" descr="Screen Shot 2013-11-06 at 10.05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037" y="5046404"/>
            <a:ext cx="8970000" cy="1804987"/>
          </a:xfrm>
          <a:prstGeom prst="rect">
            <a:avLst/>
          </a:prstGeom>
        </p:spPr>
      </p:pic>
      <p:pic>
        <p:nvPicPr>
          <p:cNvPr id="14" name="Picture 13" descr="logo_unep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022" y="2923497"/>
            <a:ext cx="2517775" cy="1182224"/>
          </a:xfrm>
          <a:prstGeom prst="rect">
            <a:avLst/>
          </a:prstGeom>
        </p:spPr>
      </p:pic>
      <p:pic>
        <p:nvPicPr>
          <p:cNvPr id="15" name="Picture 14" descr="logo_comifac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791" y="2842605"/>
            <a:ext cx="1399195" cy="1263117"/>
          </a:xfrm>
          <a:prstGeom prst="rect">
            <a:avLst/>
          </a:prstGeom>
        </p:spPr>
      </p:pic>
      <p:pic>
        <p:nvPicPr>
          <p:cNvPr id="24" name="Picture 23" descr="Captura de Tela 2013-06-04 às 00.53.08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787" y="1559607"/>
            <a:ext cx="1732523" cy="1363890"/>
          </a:xfrm>
          <a:prstGeom prst="rect">
            <a:avLst/>
          </a:prstGeom>
        </p:spPr>
      </p:pic>
      <p:pic>
        <p:nvPicPr>
          <p:cNvPr id="26" name="Picture 25" descr="IPEA-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310" y="2048947"/>
            <a:ext cx="1318121" cy="7138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06052" y="862216"/>
            <a:ext cx="820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8F1727"/>
                </a:solidFill>
                <a:latin typeface="Calibri"/>
              </a:rPr>
              <a:t>www.red-pac.org.br</a:t>
            </a:r>
            <a:endParaRPr lang="en-US" sz="2800" b="1" dirty="0">
              <a:solidFill>
                <a:srgbClr val="8F1727"/>
              </a:solidFill>
              <a:latin typeface="Calibri"/>
            </a:endParaRPr>
          </a:p>
        </p:txBody>
      </p:sp>
      <p:pic>
        <p:nvPicPr>
          <p:cNvPr id="4" name="Picture 3" descr="logo_iias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209" y="1775804"/>
            <a:ext cx="3673475" cy="106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736" y="1641448"/>
            <a:ext cx="761237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Partner </a:t>
            </a:r>
          </a:p>
          <a:p>
            <a:r>
              <a:rPr lang="en-US" sz="2800" dirty="0" smtClean="0">
                <a:latin typeface="Calibri"/>
                <a:cs typeface="Calibri"/>
              </a:rPr>
              <a:t>Institutions: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 smtClean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 smtClean="0">
              <a:latin typeface="Calibri"/>
              <a:cs typeface="Calibri"/>
            </a:endParaRPr>
          </a:p>
          <a:p>
            <a:endParaRPr lang="en-US" sz="800" dirty="0" smtClean="0">
              <a:latin typeface="Calibri"/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Duration:     November 2011 – March 2016 </a:t>
            </a:r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909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ítulo 17"/>
          <p:cNvSpPr>
            <a:spLocks noGrp="1"/>
          </p:cNvSpPr>
          <p:nvPr>
            <p:ph type="title"/>
          </p:nvPr>
        </p:nvSpPr>
        <p:spPr>
          <a:xfrm>
            <a:off x="200472" y="548680"/>
            <a:ext cx="9375328" cy="762000"/>
          </a:xfrm>
        </p:spPr>
        <p:txBody>
          <a:bodyPr>
            <a:normAutofit fontScale="90000"/>
          </a:bodyPr>
          <a:lstStyle/>
          <a:p>
            <a:r>
              <a:rPr lang="pt-BR" dirty="0" err="1" smtClean="0">
                <a:latin typeface="Calibri" charset="0"/>
                <a:cs typeface="DejaVu Sans" charset="0"/>
              </a:rPr>
              <a:t>What</a:t>
            </a:r>
            <a:r>
              <a:rPr lang="pt-BR" dirty="0" smtClean="0">
                <a:latin typeface="Calibri" charset="0"/>
                <a:cs typeface="DejaVu Sans" charset="0"/>
              </a:rPr>
              <a:t> are </a:t>
            </a:r>
            <a:r>
              <a:rPr lang="pt-BR" dirty="0" err="1" smtClean="0">
                <a:latin typeface="Calibri" charset="0"/>
                <a:cs typeface="DejaVu Sans" charset="0"/>
              </a:rPr>
              <a:t>the</a:t>
            </a:r>
            <a:r>
              <a:rPr lang="pt-BR" dirty="0" smtClean="0">
                <a:latin typeface="Calibri" charset="0"/>
                <a:cs typeface="DejaVu Sans" charset="0"/>
              </a:rPr>
              <a:t> </a:t>
            </a:r>
            <a:r>
              <a:rPr lang="pt-BR" dirty="0" err="1" smtClean="0">
                <a:latin typeface="Calibri" charset="0"/>
                <a:cs typeface="DejaVu Sans" charset="0"/>
              </a:rPr>
              <a:t>likely</a:t>
            </a:r>
            <a:r>
              <a:rPr lang="pt-BR" dirty="0" smtClean="0">
                <a:latin typeface="Calibri" charset="0"/>
                <a:cs typeface="DejaVu Sans" charset="0"/>
              </a:rPr>
              <a:t> </a:t>
            </a:r>
            <a:r>
              <a:rPr lang="pt-BR" dirty="0" err="1" smtClean="0">
                <a:latin typeface="Calibri" charset="0"/>
                <a:cs typeface="DejaVu Sans" charset="0"/>
              </a:rPr>
              <a:t>trajectories</a:t>
            </a:r>
            <a:r>
              <a:rPr lang="pt-BR" dirty="0">
                <a:latin typeface="Calibri" charset="0"/>
                <a:cs typeface="DejaVu Sans" charset="0"/>
              </a:rPr>
              <a:t> </a:t>
            </a:r>
            <a:r>
              <a:rPr lang="pt-BR" dirty="0" err="1" smtClean="0">
                <a:latin typeface="Calibri" charset="0"/>
                <a:cs typeface="DejaVu Sans" charset="0"/>
              </a:rPr>
              <a:t>on</a:t>
            </a:r>
            <a:r>
              <a:rPr lang="pt-BR" dirty="0" smtClean="0">
                <a:latin typeface="Calibri" charset="0"/>
                <a:cs typeface="DejaVu Sans" charset="0"/>
              </a:rPr>
              <a:t> </a:t>
            </a:r>
            <a:r>
              <a:rPr lang="pt-BR" dirty="0" err="1" smtClean="0">
                <a:latin typeface="Calibri" charset="0"/>
                <a:cs typeface="DejaVu Sans" charset="0"/>
              </a:rPr>
              <a:t>Brazilian</a:t>
            </a:r>
            <a:r>
              <a:rPr lang="pt-BR" dirty="0" smtClean="0">
                <a:latin typeface="Calibri" charset="0"/>
                <a:cs typeface="DejaVu Sans" charset="0"/>
              </a:rPr>
              <a:t> </a:t>
            </a:r>
            <a:r>
              <a:rPr lang="pt-BR" dirty="0" err="1" smtClean="0">
                <a:latin typeface="Calibri" charset="0"/>
                <a:cs typeface="DejaVu Sans" charset="0"/>
              </a:rPr>
              <a:t>emissions</a:t>
            </a:r>
            <a:r>
              <a:rPr lang="pt-BR" dirty="0" smtClean="0">
                <a:latin typeface="Calibri" charset="0"/>
                <a:cs typeface="DejaVu Sans" charset="0"/>
              </a:rPr>
              <a:t>?</a:t>
            </a:r>
            <a:endParaRPr lang="pt-BR" dirty="0">
              <a:latin typeface="Calibri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704528" y="1628800"/>
          <a:ext cx="799288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01072" y="3573017"/>
            <a:ext cx="576064" cy="110799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6350" h="82550"/>
          </a:sp3d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800000"/>
                </a:solidFill>
                <a:latin typeface="+mn-lt"/>
              </a:rPr>
              <a:t>?</a:t>
            </a:r>
            <a:endParaRPr lang="en-US" sz="66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88504" y="6093296"/>
            <a:ext cx="9145016" cy="648072"/>
          </a:xfrm>
          <a:prstGeom prst="rect">
            <a:avLst/>
          </a:prstGeom>
          <a:solidFill>
            <a:srgbClr val="DCE6F2"/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rgbClr val="01146E"/>
                </a:solidFill>
              </a:rPr>
              <a:t>Redução</a:t>
            </a:r>
            <a:r>
              <a:rPr lang="en-US" sz="2400" dirty="0" smtClean="0">
                <a:solidFill>
                  <a:srgbClr val="01146E"/>
                </a:solidFill>
              </a:rPr>
              <a:t> de 75% </a:t>
            </a:r>
            <a:r>
              <a:rPr lang="en-US" sz="2400" dirty="0" err="1" smtClean="0">
                <a:solidFill>
                  <a:srgbClr val="01146E"/>
                </a:solidFill>
              </a:rPr>
              <a:t>em</a:t>
            </a:r>
            <a:r>
              <a:rPr lang="en-US" sz="2400" dirty="0" smtClean="0">
                <a:solidFill>
                  <a:srgbClr val="01146E"/>
                </a:solidFill>
              </a:rPr>
              <a:t> </a:t>
            </a:r>
            <a:r>
              <a:rPr lang="en-US" sz="2400" dirty="0" err="1" smtClean="0">
                <a:solidFill>
                  <a:srgbClr val="01146E"/>
                </a:solidFill>
              </a:rPr>
              <a:t>florestas</a:t>
            </a:r>
            <a:r>
              <a:rPr lang="en-US" sz="2400" dirty="0" smtClean="0">
                <a:solidFill>
                  <a:srgbClr val="01146E"/>
                </a:solidFill>
              </a:rPr>
              <a:t>, </a:t>
            </a:r>
            <a:r>
              <a:rPr lang="en-US" sz="2400" dirty="0" err="1">
                <a:solidFill>
                  <a:srgbClr val="01146E"/>
                </a:solidFill>
              </a:rPr>
              <a:t>c</a:t>
            </a:r>
            <a:r>
              <a:rPr lang="en-US" sz="2400" dirty="0" err="1" smtClean="0">
                <a:solidFill>
                  <a:srgbClr val="01146E"/>
                </a:solidFill>
              </a:rPr>
              <a:t>rescimento</a:t>
            </a:r>
            <a:r>
              <a:rPr lang="en-US" sz="2400" dirty="0" smtClean="0">
                <a:solidFill>
                  <a:srgbClr val="01146E"/>
                </a:solidFill>
              </a:rPr>
              <a:t> </a:t>
            </a:r>
            <a:r>
              <a:rPr lang="en-US" sz="2400" dirty="0" err="1" smtClean="0">
                <a:solidFill>
                  <a:srgbClr val="01146E"/>
                </a:solidFill>
              </a:rPr>
              <a:t>em</a:t>
            </a:r>
            <a:r>
              <a:rPr lang="en-US" sz="2400" dirty="0" smtClean="0">
                <a:solidFill>
                  <a:srgbClr val="01146E"/>
                </a:solidFill>
              </a:rPr>
              <a:t> </a:t>
            </a:r>
            <a:r>
              <a:rPr lang="en-US" sz="2400" dirty="0" err="1">
                <a:solidFill>
                  <a:srgbClr val="01146E"/>
                </a:solidFill>
              </a:rPr>
              <a:t>e</a:t>
            </a:r>
            <a:r>
              <a:rPr lang="en-US" sz="2400" dirty="0" err="1" smtClean="0">
                <a:solidFill>
                  <a:srgbClr val="01146E"/>
                </a:solidFill>
              </a:rPr>
              <a:t>nergia</a:t>
            </a:r>
            <a:r>
              <a:rPr lang="en-US" sz="2400" dirty="0" smtClean="0">
                <a:solidFill>
                  <a:srgbClr val="01146E"/>
                </a:solidFill>
              </a:rPr>
              <a:t> e </a:t>
            </a:r>
            <a:r>
              <a:rPr lang="en-US" sz="2400" dirty="0" err="1">
                <a:solidFill>
                  <a:srgbClr val="01146E"/>
                </a:solidFill>
              </a:rPr>
              <a:t>a</a:t>
            </a:r>
            <a:r>
              <a:rPr lang="en-US" sz="2400" dirty="0" err="1" smtClean="0">
                <a:solidFill>
                  <a:srgbClr val="01146E"/>
                </a:solidFill>
              </a:rPr>
              <a:t>gricultura</a:t>
            </a:r>
            <a:r>
              <a:rPr lang="en-US" sz="2400" dirty="0" smtClean="0">
                <a:solidFill>
                  <a:srgbClr val="01146E"/>
                </a:solidFill>
              </a:rPr>
              <a:t> </a:t>
            </a:r>
            <a:endParaRPr lang="en-US" sz="2400" dirty="0">
              <a:solidFill>
                <a:srgbClr val="0114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103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Brazil’s dilemma: deep-sea oil or renewables?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1404047"/>
            <a:ext cx="9145016" cy="547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17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26308"/>
            <a:ext cx="8915400" cy="8293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Brazil: Do biofuels cause indirect land</a:t>
            </a:r>
            <a:r>
              <a:rPr lang="en-US" dirty="0"/>
              <a:t> </a:t>
            </a:r>
            <a:r>
              <a:rPr lang="en-US" dirty="0" smtClean="0"/>
              <a:t>change?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50" y="2073929"/>
            <a:ext cx="5302842" cy="3261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815" y="1143001"/>
            <a:ext cx="4633185" cy="2753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815" y="4162239"/>
            <a:ext cx="4719108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2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431" y="163286"/>
            <a:ext cx="7443080" cy="66947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906000" cy="709399"/>
          </a:xfrm>
          <a:solidFill>
            <a:schemeClr val="bg2">
              <a:lumMod val="90000"/>
            </a:schemeClr>
          </a:solidFill>
        </p:spPr>
        <p:txBody>
          <a:bodyPr tIns="140400" bIns="140400">
            <a:normAutofit/>
          </a:bodyPr>
          <a:lstStyle/>
          <a:p>
            <a:r>
              <a:rPr lang="en-US" sz="2800" dirty="0" smtClean="0"/>
              <a:t>Brazil: Projected direct land change from biofuels (2020)</a:t>
            </a:r>
            <a:endParaRPr lang="en-US" sz="2800" dirty="0"/>
          </a:p>
        </p:txBody>
      </p:sp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6356029" y="6488494"/>
            <a:ext cx="3276896" cy="369332"/>
          </a:xfrm>
          <a:prstGeom prst="rect">
            <a:avLst/>
          </a:prstGeom>
          <a:solidFill>
            <a:srgbClr val="E8E8F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00003F"/>
                </a:solidFill>
                <a:latin typeface="Calibri" charset="0"/>
                <a:cs typeface="Calibri" charset="0"/>
              </a:rPr>
              <a:t>source</a:t>
            </a:r>
            <a:r>
              <a:rPr lang="de-DE" dirty="0">
                <a:solidFill>
                  <a:srgbClr val="00003F"/>
                </a:solidFill>
                <a:latin typeface="Calibri" charset="0"/>
                <a:cs typeface="Calibri" charset="0"/>
              </a:rPr>
              <a:t>: </a:t>
            </a:r>
            <a:r>
              <a:rPr lang="de-DE" dirty="0" err="1">
                <a:solidFill>
                  <a:srgbClr val="00003F"/>
                </a:solidFill>
                <a:latin typeface="Calibri" charset="0"/>
                <a:cs typeface="Calibri" charset="0"/>
              </a:rPr>
              <a:t>Lapola</a:t>
            </a:r>
            <a:r>
              <a:rPr lang="de-DE" dirty="0">
                <a:solidFill>
                  <a:srgbClr val="00003F"/>
                </a:solidFill>
                <a:latin typeface="Calibri" charset="0"/>
                <a:cs typeface="Calibri" charset="0"/>
              </a:rPr>
              <a:t> et al (PNAS, 2010)</a:t>
            </a:r>
            <a:endParaRPr lang="en-US" dirty="0">
              <a:solidFill>
                <a:srgbClr val="00003F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17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0867" y="292100"/>
            <a:ext cx="7044267" cy="62611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906000" cy="1004309"/>
          </a:xfrm>
          <a:solidFill>
            <a:srgbClr val="DDD9C3"/>
          </a:solidFill>
        </p:spPr>
        <p:txBody>
          <a:bodyPr tIns="140400" bIns="140400"/>
          <a:lstStyle/>
          <a:p>
            <a:r>
              <a:rPr lang="en-US" sz="3000" dirty="0" smtClean="0"/>
              <a:t>Brazil: Projected indirect land change from biofuels (2020)</a:t>
            </a:r>
            <a:endParaRPr lang="en-US" sz="3000" dirty="0"/>
          </a:p>
        </p:txBody>
      </p:sp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6728243" y="6519446"/>
            <a:ext cx="29333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 err="1">
                <a:solidFill>
                  <a:srgbClr val="00003F"/>
                </a:solidFill>
                <a:latin typeface="Calibri" charset="0"/>
                <a:cs typeface="Calibri" charset="0"/>
              </a:rPr>
              <a:t>source</a:t>
            </a:r>
            <a:r>
              <a:rPr lang="de-DE" sz="1600" dirty="0">
                <a:solidFill>
                  <a:srgbClr val="00003F"/>
                </a:solidFill>
                <a:latin typeface="Calibri" charset="0"/>
                <a:cs typeface="Calibri" charset="0"/>
              </a:rPr>
              <a:t>: </a:t>
            </a:r>
            <a:r>
              <a:rPr lang="de-DE" sz="1600" dirty="0" err="1">
                <a:solidFill>
                  <a:srgbClr val="00003F"/>
                </a:solidFill>
                <a:latin typeface="Calibri" charset="0"/>
                <a:cs typeface="Calibri" charset="0"/>
              </a:rPr>
              <a:t>Lapola</a:t>
            </a:r>
            <a:r>
              <a:rPr lang="de-DE" sz="1600" dirty="0">
                <a:solidFill>
                  <a:srgbClr val="00003F"/>
                </a:solidFill>
                <a:latin typeface="Calibri" charset="0"/>
                <a:cs typeface="Calibri" charset="0"/>
              </a:rPr>
              <a:t> et al (PNAS, 2010)</a:t>
            </a:r>
            <a:endParaRPr lang="en-US" sz="1600" dirty="0">
              <a:solidFill>
                <a:srgbClr val="00003F"/>
              </a:solidFill>
              <a:latin typeface="Calibri" charset="0"/>
              <a:cs typeface="Calibri" charset="0"/>
            </a:endParaRPr>
          </a:p>
        </p:txBody>
      </p:sp>
      <p:sp>
        <p:nvSpPr>
          <p:cNvPr id="6" name="Rectangle 1031"/>
          <p:cNvSpPr>
            <a:spLocks noChangeArrowheads="1"/>
          </p:cNvSpPr>
          <p:nvPr/>
        </p:nvSpPr>
        <p:spPr bwMode="auto">
          <a:xfrm>
            <a:off x="6356029" y="6488494"/>
            <a:ext cx="3276896" cy="369332"/>
          </a:xfrm>
          <a:prstGeom prst="rect">
            <a:avLst/>
          </a:prstGeom>
          <a:solidFill>
            <a:srgbClr val="E8E8F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00003F"/>
                </a:solidFill>
                <a:latin typeface="Calibri" charset="0"/>
                <a:cs typeface="Calibri" charset="0"/>
              </a:rPr>
              <a:t>source</a:t>
            </a:r>
            <a:r>
              <a:rPr lang="de-DE" dirty="0">
                <a:solidFill>
                  <a:srgbClr val="00003F"/>
                </a:solidFill>
                <a:latin typeface="Calibri" charset="0"/>
                <a:cs typeface="Calibri" charset="0"/>
              </a:rPr>
              <a:t>: </a:t>
            </a:r>
            <a:r>
              <a:rPr lang="de-DE" dirty="0" err="1">
                <a:solidFill>
                  <a:srgbClr val="00003F"/>
                </a:solidFill>
                <a:latin typeface="Calibri" charset="0"/>
                <a:cs typeface="Calibri" charset="0"/>
              </a:rPr>
              <a:t>Lapola</a:t>
            </a:r>
            <a:r>
              <a:rPr lang="de-DE" dirty="0">
                <a:solidFill>
                  <a:srgbClr val="00003F"/>
                </a:solidFill>
                <a:latin typeface="Calibri" charset="0"/>
                <a:cs typeface="Calibri" charset="0"/>
              </a:rPr>
              <a:t> et al (PNAS, 2010)</a:t>
            </a:r>
            <a:endParaRPr lang="en-US" dirty="0">
              <a:solidFill>
                <a:srgbClr val="00003F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92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92780"/>
            <a:ext cx="9906000" cy="99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832C1D"/>
                </a:solidFill>
              </a:rPr>
              <a:t>GLOBIOM: Global Biosphere Management Model</a:t>
            </a:r>
            <a:endParaRPr lang="en-US" sz="3200" b="1" dirty="0">
              <a:solidFill>
                <a:srgbClr val="832C1D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4516" y="116632"/>
            <a:ext cx="932148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defRPr/>
            </a:pPr>
            <a:endParaRPr lang="en-US" sz="3600" kern="0" dirty="0">
              <a:solidFill>
                <a:srgbClr val="AD8F67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51"/>
          <p:cNvSpPr>
            <a:spLocks noChangeArrowheads="1"/>
          </p:cNvSpPr>
          <p:nvPr/>
        </p:nvSpPr>
        <p:spPr bwMode="auto">
          <a:xfrm>
            <a:off x="0" y="-40069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51" name="Titre 1"/>
          <p:cNvSpPr txBox="1">
            <a:spLocks/>
          </p:cNvSpPr>
          <p:nvPr/>
        </p:nvSpPr>
        <p:spPr>
          <a:xfrm>
            <a:off x="0" y="819110"/>
            <a:ext cx="917337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solidFill>
                  <a:srgbClr val="832C1D"/>
                </a:solidFill>
                <a:latin typeface="Calibri"/>
              </a:rPr>
              <a:t>Partial equilibrium model: Agriculture, Forestry and Bioenergy sectors</a:t>
            </a:r>
            <a:endParaRPr lang="en-US" sz="2400" dirty="0">
              <a:solidFill>
                <a:srgbClr val="832C1D"/>
              </a:solidFill>
              <a:latin typeface="Calibri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511009" y="1614112"/>
            <a:ext cx="8218402" cy="22340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511007" y="4113941"/>
            <a:ext cx="8218403" cy="224038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292934"/>
              </a:solidFill>
              <a:latin typeface="Calibri"/>
            </a:endParaRPr>
          </a:p>
        </p:txBody>
      </p:sp>
      <p:pic>
        <p:nvPicPr>
          <p:cNvPr id="54" name="Picture 53" descr="Captura de Tela 2015-06-24 às 08.44.57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84" y="2151900"/>
            <a:ext cx="3550250" cy="1525756"/>
          </a:xfrm>
          <a:prstGeom prst="rect">
            <a:avLst/>
          </a:prstGeom>
          <a:ln>
            <a:solidFill>
              <a:srgbClr val="292934"/>
            </a:solidFill>
          </a:ln>
        </p:spPr>
      </p:pic>
      <p:sp>
        <p:nvSpPr>
          <p:cNvPr id="55" name="Rectangle 54"/>
          <p:cNvSpPr/>
          <p:nvPr/>
        </p:nvSpPr>
        <p:spPr>
          <a:xfrm>
            <a:off x="2653477" y="2623392"/>
            <a:ext cx="1289884" cy="5216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MARKETS</a:t>
            </a:r>
            <a:endParaRPr lang="en-US" sz="1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641192" y="1698471"/>
            <a:ext cx="6191442" cy="32388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Population &amp; Economic Growth &amp; Exogenous Demand Shocks </a:t>
            </a:r>
            <a:endParaRPr lang="en-US" sz="1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000067" y="2352589"/>
            <a:ext cx="1551520" cy="10981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Commodity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Prices and Quantities</a:t>
            </a:r>
            <a:endParaRPr lang="en-US" sz="1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958604" y="4295383"/>
            <a:ext cx="1551520" cy="7774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Land Use</a:t>
            </a:r>
            <a:endParaRPr lang="en-US" sz="1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986202" y="5441769"/>
            <a:ext cx="1551520" cy="7774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Environmental effects</a:t>
            </a:r>
            <a:endParaRPr lang="en-US" sz="1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259615" y="5844636"/>
            <a:ext cx="5472801" cy="367245"/>
          </a:xfrm>
          <a:prstGeom prst="rect">
            <a:avLst/>
          </a:prstGeom>
          <a:ln w="38100" cmpd="sng">
            <a:solidFill>
              <a:srgbClr val="29293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LAND</a:t>
            </a:r>
            <a:endParaRPr lang="en-US" sz="1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Rectangle 61"/>
          <p:cNvSpPr/>
          <p:nvPr/>
        </p:nvSpPr>
        <p:spPr>
          <a:xfrm rot="16200000">
            <a:off x="1003625" y="5054354"/>
            <a:ext cx="1837054" cy="4553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Calibri"/>
              </a:rPr>
              <a:t>SPATIAL RESOLUTION</a:t>
            </a:r>
            <a:endParaRPr lang="en-US" sz="12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3" name="Rectangle 62"/>
          <p:cNvSpPr/>
          <p:nvPr/>
        </p:nvSpPr>
        <p:spPr>
          <a:xfrm rot="16200000">
            <a:off x="969575" y="2473251"/>
            <a:ext cx="1905155" cy="4553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Calibri"/>
              </a:rPr>
              <a:t>REGION</a:t>
            </a:r>
            <a:endParaRPr lang="en-US" sz="12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4" name="Picture 63" descr="forestr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942" y="4368399"/>
            <a:ext cx="1498207" cy="1248812"/>
          </a:xfrm>
          <a:prstGeom prst="rect">
            <a:avLst/>
          </a:prstGeom>
        </p:spPr>
      </p:pic>
      <p:pic>
        <p:nvPicPr>
          <p:cNvPr id="68" name="Picture 67" descr="crop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425" y="4363485"/>
            <a:ext cx="1503726" cy="1253727"/>
          </a:xfrm>
          <a:prstGeom prst="rect">
            <a:avLst/>
          </a:prstGeom>
        </p:spPr>
      </p:pic>
      <p:pic>
        <p:nvPicPr>
          <p:cNvPr id="67" name="Picture 66" descr="other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429" y="4368399"/>
            <a:ext cx="1507987" cy="1248812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2281941" y="4363485"/>
            <a:ext cx="1248440" cy="1151667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975217" y="4368400"/>
            <a:ext cx="1249214" cy="1148974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238188" y="4381228"/>
            <a:ext cx="1494230" cy="1148974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542667" y="5517377"/>
            <a:ext cx="1583305" cy="30797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125972" y="5517377"/>
            <a:ext cx="1112216" cy="30797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238188" y="5517377"/>
            <a:ext cx="1494230" cy="30797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281940" y="5520537"/>
            <a:ext cx="1260726" cy="30797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259618" y="4363483"/>
            <a:ext cx="5472800" cy="1459646"/>
          </a:xfrm>
          <a:prstGeom prst="rect">
            <a:avLst/>
          </a:prstGeom>
          <a:noFill/>
          <a:ln w="38100" cmpd="sng"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540102" y="4384337"/>
            <a:ext cx="776850" cy="307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292934"/>
                </a:solidFill>
                <a:latin typeface="Calibri"/>
              </a:rPr>
              <a:t>Wood</a:t>
            </a:r>
            <a:endParaRPr lang="en-US" sz="1400" b="1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859124" y="4368402"/>
            <a:ext cx="802066" cy="307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292934"/>
                </a:solidFill>
                <a:latin typeface="Calibri"/>
              </a:rPr>
              <a:t>Crops</a:t>
            </a:r>
            <a:endParaRPr lang="en-US" sz="1400" b="1" dirty="0">
              <a:solidFill>
                <a:srgbClr val="292934"/>
              </a:solidFill>
              <a:latin typeface="Calibri"/>
            </a:endParaRPr>
          </a:p>
        </p:txBody>
      </p:sp>
      <p:pic>
        <p:nvPicPr>
          <p:cNvPr id="90" name="Picture 89" descr="live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658" y="4374154"/>
            <a:ext cx="1318350" cy="1353770"/>
          </a:xfrm>
          <a:prstGeom prst="rect">
            <a:avLst/>
          </a:prstGeom>
          <a:ln>
            <a:solidFill>
              <a:srgbClr val="292934"/>
            </a:solidFill>
          </a:ln>
        </p:spPr>
      </p:pic>
      <p:sp>
        <p:nvSpPr>
          <p:cNvPr id="69" name="Rectangle 68"/>
          <p:cNvSpPr/>
          <p:nvPr/>
        </p:nvSpPr>
        <p:spPr>
          <a:xfrm>
            <a:off x="2281942" y="5515152"/>
            <a:ext cx="5432794" cy="307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292934"/>
                </a:solidFill>
                <a:latin typeface="Calibri"/>
              </a:rPr>
              <a:t>    Forest                     Cropland              Pasture                 Other</a:t>
            </a:r>
            <a:endParaRPr lang="en-US" sz="1400" b="1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516999" y="4368400"/>
            <a:ext cx="1458217" cy="1152134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281940" y="4384337"/>
            <a:ext cx="1235060" cy="113081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980002" y="4363482"/>
            <a:ext cx="1324006" cy="1157052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216958" y="4382024"/>
            <a:ext cx="1007473" cy="307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292934"/>
                </a:solidFill>
                <a:latin typeface="Calibri"/>
              </a:rPr>
              <a:t>Livestock</a:t>
            </a:r>
            <a:endParaRPr lang="en-US" sz="1400" b="1" dirty="0">
              <a:solidFill>
                <a:srgbClr val="292934"/>
              </a:solidFill>
              <a:latin typeface="Calibri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8395670" y="3450717"/>
            <a:ext cx="0" cy="844664"/>
          </a:xfrm>
          <a:prstGeom prst="straightConnector1">
            <a:avLst/>
          </a:prstGeom>
          <a:ln w="57150" cmpd="sng"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8387335" y="5072881"/>
            <a:ext cx="0" cy="368888"/>
          </a:xfrm>
          <a:prstGeom prst="straightConnector1">
            <a:avLst/>
          </a:prstGeom>
          <a:ln w="57150" cmpd="sng">
            <a:solidFill>
              <a:srgbClr val="A5392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9038052" y="5077439"/>
            <a:ext cx="0" cy="364330"/>
          </a:xfrm>
          <a:prstGeom prst="straightConnector1">
            <a:avLst/>
          </a:prstGeom>
          <a:ln w="57150" cmpd="sng">
            <a:solidFill>
              <a:srgbClr val="A5392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9036172" y="3450720"/>
            <a:ext cx="0" cy="844667"/>
          </a:xfrm>
          <a:prstGeom prst="straightConnector1">
            <a:avLst/>
          </a:prstGeom>
          <a:ln w="57150" cmpd="sng">
            <a:solidFill>
              <a:srgbClr val="A5392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5653" y="2545446"/>
            <a:ext cx="108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292934"/>
                </a:solidFill>
                <a:latin typeface="Calibri"/>
              </a:rPr>
              <a:t>DEMAND</a:t>
            </a:r>
            <a:endParaRPr lang="en-US" b="1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04325" y="505902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292934"/>
                </a:solidFill>
                <a:latin typeface="Calibri"/>
              </a:rPr>
              <a:t>SUPPLY</a:t>
            </a:r>
            <a:endParaRPr lang="en-US" b="1" dirty="0">
              <a:solidFill>
                <a:srgbClr val="292934"/>
              </a:solidFill>
              <a:latin typeface="Calibri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81941" y="5527977"/>
            <a:ext cx="5432793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8382670" y="6489431"/>
            <a:ext cx="1523330" cy="369332"/>
          </a:xfrm>
          <a:prstGeom prst="rect">
            <a:avLst/>
          </a:prstGeom>
          <a:solidFill>
            <a:srgbClr val="FFF5EC"/>
          </a:solidFill>
        </p:spPr>
        <p:txBody>
          <a:bodyPr wrap="square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s</a:t>
            </a:r>
            <a:r>
              <a:rPr lang="en-GB" altLang="en-US" dirty="0" smtClean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ource: IIASA</a:t>
            </a:r>
            <a:endParaRPr lang="en-GB" altLang="en-US" dirty="0">
              <a:solidFill>
                <a:srgbClr val="832C1D"/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045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hbc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17565</TotalTime>
  <Words>427</Words>
  <Application>Microsoft Macintosh PowerPoint</Application>
  <PresentationFormat>A4 Paper (210x297 mm)</PresentationFormat>
  <Paragraphs>91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chbc05</vt:lpstr>
      <vt:lpstr>Clarity</vt:lpstr>
      <vt:lpstr>PowerPoint Presentation</vt:lpstr>
      <vt:lpstr>REDD-PAC project team (www.redd-pac.org)</vt:lpstr>
      <vt:lpstr>PowerPoint Presentation</vt:lpstr>
      <vt:lpstr>What are the likely trajectories on Brazilian emissions?</vt:lpstr>
      <vt:lpstr>Brazil’s dilemma: deep-sea oil or renewables?</vt:lpstr>
      <vt:lpstr>Brazil: Do biofuels cause indirect land change?</vt:lpstr>
      <vt:lpstr>Brazil: Projected direct land change from biofuels (2020)</vt:lpstr>
      <vt:lpstr>Brazil: Projected indirect land change from biofuels (2020)</vt:lpstr>
      <vt:lpstr>GLOBIOM: Global Biosphere Management Model</vt:lpstr>
      <vt:lpstr>Base maps for GLOBIOM-Brazil</vt:lpstr>
      <vt:lpstr>Validation: GLOBIOM x IBGE for 2010</vt:lpstr>
      <vt:lpstr>Validation: deforestation in Amazonia 2000-2010</vt:lpstr>
      <vt:lpstr>Scenarios for land use policies</vt:lpstr>
      <vt:lpstr>Environmental Debts and Surpluses (2010)</vt:lpstr>
      <vt:lpstr>Projections for total forest in Amazonia</vt:lpstr>
      <vt:lpstr>Projections for total forest in Cerrado</vt:lpstr>
      <vt:lpstr>Projections for forest regrowth</vt:lpstr>
      <vt:lpstr>Crop production grows, grassland decreases</vt:lpstr>
      <vt:lpstr>Relative change in bovine productivity</vt:lpstr>
      <vt:lpstr>Brazil’s new Forest Code:  zero net emissions from deforestation after 2030</vt:lpstr>
      <vt:lpstr>Brazil’s emissions from crops and cattle  </vt:lpstr>
      <vt:lpstr>Energy policy is crucial for our future emissions</vt:lpstr>
      <vt:lpstr>Innovation + policies = low carbon economy</vt:lpstr>
    </vt:vector>
  </TitlesOfParts>
  <Company>UNICAMP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Fapesp: apoio à pesquisa em São Paulo</dc:title>
  <dc:creator>Carlos H. de Brito Cruz</dc:creator>
  <cp:lastModifiedBy>Gilberto Camara</cp:lastModifiedBy>
  <cp:revision>942</cp:revision>
  <cp:lastPrinted>2000-04-18T14:59:39Z</cp:lastPrinted>
  <dcterms:created xsi:type="dcterms:W3CDTF">1997-06-15T15:36:04Z</dcterms:created>
  <dcterms:modified xsi:type="dcterms:W3CDTF">2015-10-07T11:49:34Z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1768390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D5.0.6</vt:lpwstr>
  </property>
</Properties>
</file>