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4186" r:id="rId2"/>
    <p:sldMasterId id="2147484198" r:id="rId3"/>
    <p:sldMasterId id="2147484281" r:id="rId4"/>
    <p:sldMasterId id="2147484293" r:id="rId5"/>
    <p:sldMasterId id="2147484308" r:id="rId6"/>
    <p:sldMasterId id="2147484323" r:id="rId7"/>
  </p:sldMasterIdLst>
  <p:notesMasterIdLst>
    <p:notesMasterId r:id="rId70"/>
  </p:notesMasterIdLst>
  <p:sldIdLst>
    <p:sldId id="396" r:id="rId8"/>
    <p:sldId id="717" r:id="rId9"/>
    <p:sldId id="694" r:id="rId10"/>
    <p:sldId id="695" r:id="rId11"/>
    <p:sldId id="737" r:id="rId12"/>
    <p:sldId id="696" r:id="rId13"/>
    <p:sldId id="697" r:id="rId14"/>
    <p:sldId id="698" r:id="rId15"/>
    <p:sldId id="655" r:id="rId16"/>
    <p:sldId id="713" r:id="rId17"/>
    <p:sldId id="714" r:id="rId18"/>
    <p:sldId id="715" r:id="rId19"/>
    <p:sldId id="735" r:id="rId20"/>
    <p:sldId id="702" r:id="rId21"/>
    <p:sldId id="703" r:id="rId22"/>
    <p:sldId id="704" r:id="rId23"/>
    <p:sldId id="705" r:id="rId24"/>
    <p:sldId id="741" r:id="rId25"/>
    <p:sldId id="716" r:id="rId26"/>
    <p:sldId id="657" r:id="rId27"/>
    <p:sldId id="700" r:id="rId28"/>
    <p:sldId id="659" r:id="rId29"/>
    <p:sldId id="660" r:id="rId30"/>
    <p:sldId id="706" r:id="rId31"/>
    <p:sldId id="742" r:id="rId32"/>
    <p:sldId id="701" r:id="rId33"/>
    <p:sldId id="707" r:id="rId34"/>
    <p:sldId id="708" r:id="rId35"/>
    <p:sldId id="709" r:id="rId36"/>
    <p:sldId id="710" r:id="rId37"/>
    <p:sldId id="711" r:id="rId38"/>
    <p:sldId id="712" r:id="rId39"/>
    <p:sldId id="665" r:id="rId40"/>
    <p:sldId id="744" r:id="rId41"/>
    <p:sldId id="664" r:id="rId42"/>
    <p:sldId id="668" r:id="rId43"/>
    <p:sldId id="718" r:id="rId44"/>
    <p:sldId id="719" r:id="rId45"/>
    <p:sldId id="671" r:id="rId46"/>
    <p:sldId id="720" r:id="rId47"/>
    <p:sldId id="646" r:id="rId48"/>
    <p:sldId id="693" r:id="rId49"/>
    <p:sldId id="721" r:id="rId50"/>
    <p:sldId id="722" r:id="rId51"/>
    <p:sldId id="723" r:id="rId52"/>
    <p:sldId id="724" r:id="rId53"/>
    <p:sldId id="725" r:id="rId54"/>
    <p:sldId id="726" r:id="rId55"/>
    <p:sldId id="727" r:id="rId56"/>
    <p:sldId id="728" r:id="rId57"/>
    <p:sldId id="729" r:id="rId58"/>
    <p:sldId id="730" r:id="rId59"/>
    <p:sldId id="731" r:id="rId60"/>
    <p:sldId id="732" r:id="rId61"/>
    <p:sldId id="747" r:id="rId62"/>
    <p:sldId id="748" r:id="rId63"/>
    <p:sldId id="745" r:id="rId64"/>
    <p:sldId id="746" r:id="rId65"/>
    <p:sldId id="734" r:id="rId66"/>
    <p:sldId id="740" r:id="rId67"/>
    <p:sldId id="738" r:id="rId68"/>
    <p:sldId id="739" r:id="rId6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5413"/>
    <a:srgbClr val="0EA426"/>
    <a:srgbClr val="CAFFC0"/>
    <a:srgbClr val="66FEAC"/>
    <a:srgbClr val="BEC9EB"/>
    <a:srgbClr val="D6E0FE"/>
    <a:srgbClr val="CAD8FE"/>
    <a:srgbClr val="CAFE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-121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8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70" Type="http://schemas.openxmlformats.org/officeDocument/2006/relationships/notesMaster" Target="notesMasters/notes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gilbertocamara:Documents:Apresentacoes:Palestras:GLP:Dados_TERRACLASS_municipios_2008_fin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AC!$B$28</c:f>
              <c:strCache>
                <c:ptCount val="1"/>
                <c:pt idx="0">
                  <c:v>Grains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AC!$A$29:$A$32</c:f>
              <c:strCache>
                <c:ptCount val="4"/>
                <c:pt idx="0">
                  <c:v>AC</c:v>
                </c:pt>
                <c:pt idx="1">
                  <c:v>MT</c:v>
                </c:pt>
                <c:pt idx="2">
                  <c:v>PA</c:v>
                </c:pt>
                <c:pt idx="3">
                  <c:v>RO</c:v>
                </c:pt>
              </c:strCache>
            </c:strRef>
          </c:cat>
          <c:val>
            <c:numRef>
              <c:f>AC!$B$29:$B$32</c:f>
              <c:numCache>
                <c:formatCode>0</c:formatCode>
                <c:ptCount val="4"/>
                <c:pt idx="0">
                  <c:v>0.0</c:v>
                </c:pt>
                <c:pt idx="1">
                  <c:v>30952.41489410447</c:v>
                </c:pt>
                <c:pt idx="2">
                  <c:v>2100.232687195014</c:v>
                </c:pt>
                <c:pt idx="3">
                  <c:v>1440.418663048101</c:v>
                </c:pt>
              </c:numCache>
            </c:numRef>
          </c:val>
        </c:ser>
        <c:ser>
          <c:idx val="1"/>
          <c:order val="1"/>
          <c:tx>
            <c:strRef>
              <c:f>AC!$C$28</c:f>
              <c:strCache>
                <c:ptCount val="1"/>
                <c:pt idx="0">
                  <c:v>Small Farms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cat>
            <c:strRef>
              <c:f>AC!$A$29:$A$32</c:f>
              <c:strCache>
                <c:ptCount val="4"/>
                <c:pt idx="0">
                  <c:v>AC</c:v>
                </c:pt>
                <c:pt idx="1">
                  <c:v>MT</c:v>
                </c:pt>
                <c:pt idx="2">
                  <c:v>PA</c:v>
                </c:pt>
                <c:pt idx="3">
                  <c:v>RO</c:v>
                </c:pt>
              </c:strCache>
            </c:strRef>
          </c:cat>
          <c:val>
            <c:numRef>
              <c:f>AC!$C$29:$C$32</c:f>
              <c:numCache>
                <c:formatCode>0</c:formatCode>
                <c:ptCount val="4"/>
                <c:pt idx="0">
                  <c:v>1522.318835716187</c:v>
                </c:pt>
                <c:pt idx="1">
                  <c:v>2292.085414949328</c:v>
                </c:pt>
                <c:pt idx="2">
                  <c:v>11388.06047220214</c:v>
                </c:pt>
                <c:pt idx="3">
                  <c:v>774.9611670000664</c:v>
                </c:pt>
              </c:numCache>
            </c:numRef>
          </c:val>
        </c:ser>
        <c:ser>
          <c:idx val="2"/>
          <c:order val="2"/>
          <c:tx>
            <c:strRef>
              <c:f>AC!$D$28</c:f>
              <c:strCache>
                <c:ptCount val="1"/>
                <c:pt idx="0">
                  <c:v>Pasture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invertIfNegative val="0"/>
          <c:cat>
            <c:strRef>
              <c:f>AC!$A$29:$A$32</c:f>
              <c:strCache>
                <c:ptCount val="4"/>
                <c:pt idx="0">
                  <c:v>AC</c:v>
                </c:pt>
                <c:pt idx="1">
                  <c:v>MT</c:v>
                </c:pt>
                <c:pt idx="2">
                  <c:v>PA</c:v>
                </c:pt>
                <c:pt idx="3">
                  <c:v>RO</c:v>
                </c:pt>
              </c:strCache>
            </c:strRef>
          </c:cat>
          <c:val>
            <c:numRef>
              <c:f>AC!$D$29:$D$32</c:f>
              <c:numCache>
                <c:formatCode>0</c:formatCode>
                <c:ptCount val="4"/>
                <c:pt idx="0">
                  <c:v>11498.16376911453</c:v>
                </c:pt>
                <c:pt idx="1">
                  <c:v>107499.0970759917</c:v>
                </c:pt>
                <c:pt idx="2">
                  <c:v>107251.6739559034</c:v>
                </c:pt>
                <c:pt idx="3">
                  <c:v>52871.30812893906</c:v>
                </c:pt>
              </c:numCache>
            </c:numRef>
          </c:val>
        </c:ser>
        <c:ser>
          <c:idx val="3"/>
          <c:order val="3"/>
          <c:tx>
            <c:strRef>
              <c:f>AC!$E$28</c:f>
              <c:strCache>
                <c:ptCount val="1"/>
                <c:pt idx="0">
                  <c:v>Degrad Pasture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AC!$A$29:$A$32</c:f>
              <c:strCache>
                <c:ptCount val="4"/>
                <c:pt idx="0">
                  <c:v>AC</c:v>
                </c:pt>
                <c:pt idx="1">
                  <c:v>MT</c:v>
                </c:pt>
                <c:pt idx="2">
                  <c:v>PA</c:v>
                </c:pt>
                <c:pt idx="3">
                  <c:v>RO</c:v>
                </c:pt>
              </c:strCache>
            </c:strRef>
          </c:cat>
          <c:val>
            <c:numRef>
              <c:f>AC!$E$29:$E$32</c:f>
              <c:numCache>
                <c:formatCode>0</c:formatCode>
                <c:ptCount val="4"/>
                <c:pt idx="0">
                  <c:v>1525.393946226915</c:v>
                </c:pt>
                <c:pt idx="1">
                  <c:v>29213.75405771313</c:v>
                </c:pt>
                <c:pt idx="2">
                  <c:v>38871.61236465801</c:v>
                </c:pt>
                <c:pt idx="3">
                  <c:v>12725.04014366379</c:v>
                </c:pt>
              </c:numCache>
            </c:numRef>
          </c:val>
        </c:ser>
        <c:ser>
          <c:idx val="4"/>
          <c:order val="4"/>
          <c:tx>
            <c:strRef>
              <c:f>AC!$F$28</c:f>
              <c:strCache>
                <c:ptCount val="1"/>
                <c:pt idx="0">
                  <c:v>Second Veg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cat>
            <c:strRef>
              <c:f>AC!$A$29:$A$32</c:f>
              <c:strCache>
                <c:ptCount val="4"/>
                <c:pt idx="0">
                  <c:v>AC</c:v>
                </c:pt>
                <c:pt idx="1">
                  <c:v>MT</c:v>
                </c:pt>
                <c:pt idx="2">
                  <c:v>PA</c:v>
                </c:pt>
                <c:pt idx="3">
                  <c:v>RO</c:v>
                </c:pt>
              </c:strCache>
            </c:strRef>
          </c:cat>
          <c:val>
            <c:numRef>
              <c:f>AC!$F$29:$F$32</c:f>
              <c:numCache>
                <c:formatCode>0</c:formatCode>
                <c:ptCount val="4"/>
                <c:pt idx="0">
                  <c:v>3785.93715664022</c:v>
                </c:pt>
                <c:pt idx="1">
                  <c:v>27987.6784246267</c:v>
                </c:pt>
                <c:pt idx="2">
                  <c:v>57624.78055387977</c:v>
                </c:pt>
                <c:pt idx="3">
                  <c:v>13349.14890690585</c:v>
                </c:pt>
              </c:numCache>
            </c:numRef>
          </c:val>
        </c:ser>
        <c:ser>
          <c:idx val="5"/>
          <c:order val="5"/>
          <c:tx>
            <c:strRef>
              <c:f>AC!$G$28</c:f>
              <c:strCache>
                <c:ptCount val="1"/>
                <c:pt idx="0">
                  <c:v>Degraded Land</c:v>
                </c:pt>
              </c:strCache>
            </c:strRef>
          </c:tx>
          <c:invertIfNegative val="0"/>
          <c:cat>
            <c:strRef>
              <c:f>AC!$A$29:$A$32</c:f>
              <c:strCache>
                <c:ptCount val="4"/>
                <c:pt idx="0">
                  <c:v>AC</c:v>
                </c:pt>
                <c:pt idx="1">
                  <c:v>MT</c:v>
                </c:pt>
                <c:pt idx="2">
                  <c:v>PA</c:v>
                </c:pt>
                <c:pt idx="3">
                  <c:v>RO</c:v>
                </c:pt>
              </c:strCache>
            </c:strRef>
          </c:cat>
          <c:val>
            <c:numRef>
              <c:f>AC!$G$29:$G$32</c:f>
              <c:numCache>
                <c:formatCode>0</c:formatCode>
                <c:ptCount val="4"/>
                <c:pt idx="0">
                  <c:v>1.090658428148883</c:v>
                </c:pt>
                <c:pt idx="1">
                  <c:v>336.2716601994901</c:v>
                </c:pt>
                <c:pt idx="2">
                  <c:v>243.9432736934937</c:v>
                </c:pt>
                <c:pt idx="3">
                  <c:v>1.795490216545629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5434584"/>
        <c:axId val="2124263912"/>
      </c:barChart>
      <c:catAx>
        <c:axId val="20454345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Calibri"/>
                <a:cs typeface="Calibri"/>
              </a:defRPr>
            </a:pPr>
            <a:endParaRPr lang="en-US"/>
          </a:p>
        </c:txPr>
        <c:crossAx val="2124263912"/>
        <c:crosses val="autoZero"/>
        <c:auto val="1"/>
        <c:lblAlgn val="ctr"/>
        <c:lblOffset val="100"/>
        <c:noMultiLvlLbl val="0"/>
      </c:catAx>
      <c:valAx>
        <c:axId val="212426391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Calibri"/>
                <a:cs typeface="Calibri"/>
              </a:defRPr>
            </a:pPr>
            <a:endParaRPr lang="en-US"/>
          </a:p>
        </c:txPr>
        <c:crossAx val="204543458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800">
              <a:latin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Clique para editar os estilos do texto mestre</a:t>
            </a:r>
          </a:p>
          <a:p>
            <a:pPr lvl="1"/>
            <a:r>
              <a:rPr lang="en-US" noProof="0"/>
              <a:t>Segundo nível</a:t>
            </a:r>
          </a:p>
          <a:p>
            <a:pPr lvl="2"/>
            <a:r>
              <a:rPr lang="en-US" noProof="0"/>
              <a:t>Terceiro nível</a:t>
            </a:r>
          </a:p>
          <a:p>
            <a:pPr lvl="3"/>
            <a:r>
              <a:rPr lang="en-US" noProof="0"/>
              <a:t>Quarto nível</a:t>
            </a:r>
          </a:p>
          <a:p>
            <a:pPr lvl="4"/>
            <a:r>
              <a:rPr lang="en-US" noProof="0"/>
              <a:t>Quinto nível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24ACE26F-1E28-8D43-9511-0E45DAE2A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263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714E375-87B9-254B-A157-B9B508F981D2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8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pt-BR"/>
          </a:p>
        </p:txBody>
      </p:sp>
      <p:sp>
        <p:nvSpPr>
          <p:cNvPr id="55299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754A1C9-4DB7-414B-A5B6-5004EE01AACC}" type="slidenum">
              <a:rPr lang="pt-BR" sz="1200"/>
              <a:pPr eaLnBrk="1" hangingPunct="1"/>
              <a:t>18</a:t>
            </a:fld>
            <a:endParaRPr lang="pt-BR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510F40E-8EE3-954C-8B19-253899DBFA2D}" type="slidenum">
              <a:rPr lang="pt-BR" sz="1200">
                <a:cs typeface="Arial" charset="0"/>
              </a:rPr>
              <a:pPr eaLnBrk="1" hangingPunct="1"/>
              <a:t>20</a:t>
            </a:fld>
            <a:endParaRPr lang="pt-BR" sz="1200">
              <a:cs typeface="Arial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74E4EE3-32FE-4B46-BE05-E1B599A373EA}" type="slidenum">
              <a:rPr lang="en-US" sz="1200">
                <a:cs typeface="Arial" charset="0"/>
              </a:rPr>
              <a:pPr eaLnBrk="1" hangingPunct="1"/>
              <a:t>22</a:t>
            </a:fld>
            <a:endParaRPr lang="en-US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6D4083C-0932-4E4B-8C7D-E5275A66A1AB}" type="slidenum">
              <a:rPr lang="en-US" sz="1200">
                <a:cs typeface="Arial" charset="0"/>
              </a:rPr>
              <a:pPr eaLnBrk="1" hangingPunct="1"/>
              <a:t>25</a:t>
            </a:fld>
            <a:endParaRPr lang="en-US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E0F14C-2872-4D45-ABF8-62C488A02FF0}" type="slidenum">
              <a:rPr lang="en-US" sz="1200">
                <a:cs typeface="Arial" charset="0"/>
              </a:rPr>
              <a:pPr eaLnBrk="1" hangingPunct="1"/>
              <a:t>26</a:t>
            </a:fld>
            <a:endParaRPr lang="en-US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C332C1-3ED2-834F-BF26-A4B79F2A8E68}" type="slidenum">
              <a:rPr lang="en-US" sz="1200"/>
              <a:pPr eaLnBrk="1" hangingPunct="1"/>
              <a:t>36</a:t>
            </a:fld>
            <a:endParaRPr lang="en-US" sz="120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7238" cy="3427413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6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1F386-DC44-41BD-8E07-6AB532363B5B}" type="slidenum">
              <a:rPr lang="pt-BR" smtClean="0">
                <a:solidFill>
                  <a:prstClr val="black"/>
                </a:solidFill>
                <a:latin typeface="Calibri"/>
              </a:rPr>
              <a:pPr/>
              <a:t>45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0134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4C85BD1-D927-D645-ACE8-584B29011996}" type="slidenum">
              <a:rPr lang="pt-BR" sz="1200">
                <a:cs typeface="Arial" charset="0"/>
              </a:rPr>
              <a:pPr eaLnBrk="1" hangingPunct="1"/>
              <a:t>6</a:t>
            </a:fld>
            <a:endParaRPr lang="pt-BR" sz="1200">
              <a:cs typeface="Arial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A44C57-D4B4-9C41-9A8A-22EE4060FDE0}" type="slidenum">
              <a:rPr lang="pt-BR" sz="1200">
                <a:solidFill>
                  <a:srgbClr val="000000"/>
                </a:solidFill>
              </a:rPr>
              <a:pPr eaLnBrk="1" hangingPunct="1"/>
              <a:t>9</a:t>
            </a:fld>
            <a:endParaRPr lang="pt-BR" sz="1200">
              <a:solidFill>
                <a:srgbClr val="000000"/>
              </a:solidFill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588" y="0"/>
            <a:ext cx="0" cy="1599"/>
          </a:xfrm>
          <a:solidFill>
            <a:srgbClr val="FFFFFF"/>
          </a:solidFill>
          <a:ln/>
        </p:spPr>
      </p:sp>
      <p:sp>
        <p:nvSpPr>
          <p:cNvPr id="33795" name="Rectangle 2"/>
          <p:cNvSpPr>
            <a:spLocks noChangeArrowheads="1"/>
          </p:cNvSpPr>
          <p:nvPr>
            <p:ph type="body" idx="1"/>
          </p:nvPr>
        </p:nvSpPr>
        <p:spPr>
          <a:xfrm>
            <a:off x="685801" y="4344999"/>
            <a:ext cx="5484813" cy="411160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588" y="0"/>
            <a:ext cx="0" cy="1599"/>
          </a:xfrm>
          <a:solidFill>
            <a:srgbClr val="FFFFFF"/>
          </a:solidFill>
          <a:ln/>
        </p:spPr>
      </p:sp>
      <p:sp>
        <p:nvSpPr>
          <p:cNvPr id="35843" name="Rectangle 2"/>
          <p:cNvSpPr>
            <a:spLocks noChangeArrowheads="1"/>
          </p:cNvSpPr>
          <p:nvPr>
            <p:ph type="body" idx="1"/>
          </p:nvPr>
        </p:nvSpPr>
        <p:spPr>
          <a:xfrm>
            <a:off x="685801" y="4344999"/>
            <a:ext cx="5484813" cy="411160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635684B0-18DF-704F-8289-7C027A3BAA67}" type="slidenum">
              <a:rPr lang="en-US">
                <a:solidFill>
                  <a:prstClr val="black"/>
                </a:solidFill>
              </a:rPr>
              <a:pPr eaLnBrk="1" hangingPunct="1"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78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1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t-BR"/>
              <a:t>Cena de maior prioridade utilizou imagens CBRES na s tres principais areas: 166-112, 165-113 2 166-113. Sendo complementada por imagem TM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r>
              <a:rPr lang="en-US">
                <a:solidFill>
                  <a:srgbClr val="000000"/>
                </a:solidFill>
                <a:cs typeface="Arial" charset="0"/>
                <a:sym typeface="Arial" charset="0"/>
              </a:rPr>
              <a:t>Este slide mostra uma imagem CBERS-2B da região de Marcelândia, norte de Mato Grosso. A imagem foi composta por uma imagem monocromática de alta resolução HRC (2,5 m) com uma imagem multespectral CCD (20 m). A imagem mostra que é possivel identificar com o sensor HRC, alem de desmatamentos por corte raso (áreas claras na imagem), as áreas de degradação florestal (áreas verdes com partes claras).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pt-BR" sz="2400">
              <a:latin typeface="Times New Roman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z="2400">
              <a:latin typeface="Times New Roman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latin typeface="Times New Roman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latin typeface="Times New Roman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latin typeface="Times New Roman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latin typeface="Times New Roman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latin typeface="Times New Roman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latin typeface="Times New Roman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latin typeface="Times New Roman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latin typeface="Times New Roman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latin typeface="Times New Roman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latin typeface="Times New Roman" charset="0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70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charset="0"/>
                <a:cs typeface="Arial" charset="0"/>
              </a:defRPr>
            </a:lvl1pPr>
          </a:lstStyle>
          <a:p>
            <a:pPr>
              <a:defRPr/>
            </a:pPr>
            <a:fld id="{5D04E1D7-E0FA-E74C-8DDA-61111D2B268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1676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0216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92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381000"/>
            <a:ext cx="8229600" cy="5867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1323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7571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4876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8954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6256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dirty="0" smtClean="0"/>
              <a:t>Clique para editar o estilo do título mestre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D3033-5F43-D34E-A4D6-6C6D2337F121}" type="datetimeFigureOut">
              <a:rPr lang="pt-BR"/>
              <a:pPr>
                <a:defRPr/>
              </a:pPr>
              <a:t>26/02/13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0CD35-73E8-864B-BC5C-72DFB3E7D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55457"/>
      </p:ext>
    </p:extLst>
  </p:cSld>
  <p:clrMapOvr>
    <a:masterClrMapping/>
  </p:clrMapOvr>
  <p:transition xmlns:p14="http://schemas.microsoft.com/office/powerpoint/2010/main"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A9A08-6711-BF40-A2F7-814B99F6A066}" type="datetimeFigureOut">
              <a:rPr lang="pt-BR"/>
              <a:pPr>
                <a:defRPr/>
              </a:pPr>
              <a:t>26/02/13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68DB1-5AED-BF44-83CE-D5AD9402C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05290"/>
      </p:ext>
    </p:extLst>
  </p:cSld>
  <p:clrMapOvr>
    <a:masterClrMapping/>
  </p:clrMapOvr>
  <p:transition xmlns:p14="http://schemas.microsoft.com/office/powerpoint/2010/main"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BCE5C-3C3B-CD4E-8DF8-93D0C9318809}" type="datetimeFigureOut">
              <a:rPr lang="pt-BR"/>
              <a:pPr>
                <a:defRPr/>
              </a:pPr>
              <a:t>26/02/13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9A2A9-5799-6045-ACB7-599F77344A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82077"/>
      </p:ext>
    </p:extLst>
  </p:cSld>
  <p:clrMapOvr>
    <a:masterClrMapping/>
  </p:clrMapOvr>
  <p:transition xmlns:p14="http://schemas.microsoft.com/office/powerpoint/2010/main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0107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9A6A9-C27B-404C-B5E1-C52B83757452}" type="datetimeFigureOut">
              <a:rPr lang="pt-BR"/>
              <a:pPr>
                <a:defRPr/>
              </a:pPr>
              <a:t>26/02/13</a:t>
            </a:fld>
            <a:endParaRPr lang="en-US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1064C-5CCE-6E4E-A96F-506B4E923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14514"/>
      </p:ext>
    </p:extLst>
  </p:cSld>
  <p:clrMapOvr>
    <a:masterClrMapping/>
  </p:clrMapOvr>
  <p:transition xmlns:p14="http://schemas.microsoft.com/office/powerpoint/2010/main"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4CC5E-A90B-B841-8D25-DB1CC658B4F7}" type="datetimeFigureOut">
              <a:rPr lang="pt-BR"/>
              <a:pPr>
                <a:defRPr/>
              </a:pPr>
              <a:t>26/02/13</a:t>
            </a:fld>
            <a:endParaRPr lang="en-US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45F76-42BB-044B-ADA3-58F953563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79485"/>
      </p:ext>
    </p:extLst>
  </p:cSld>
  <p:clrMapOvr>
    <a:masterClrMapping/>
  </p:clrMapOvr>
  <p:transition xmlns:p14="http://schemas.microsoft.com/office/powerpoint/2010/main"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E95B5-F3D8-8346-9AA0-8EC761C372F2}" type="datetimeFigureOut">
              <a:rPr lang="pt-BR"/>
              <a:pPr>
                <a:defRPr/>
              </a:pPr>
              <a:t>26/02/13</a:t>
            </a:fld>
            <a:endParaRPr lang="en-US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E26A7-65E9-D243-BC3C-6C357C838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6505"/>
      </p:ext>
    </p:extLst>
  </p:cSld>
  <p:clrMapOvr>
    <a:masterClrMapping/>
  </p:clrMapOvr>
  <p:transition xmlns:p14="http://schemas.microsoft.com/office/powerpoint/2010/main"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7FECB-C7C4-3448-A68C-A1C9D5259F53}" type="datetimeFigureOut">
              <a:rPr lang="pt-BR"/>
              <a:pPr>
                <a:defRPr/>
              </a:pPr>
              <a:t>26/02/13</a:t>
            </a:fld>
            <a:endParaRPr lang="en-US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F8F54-8152-B846-9891-0FD774F2D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37835"/>
      </p:ext>
    </p:extLst>
  </p:cSld>
  <p:clrMapOvr>
    <a:masterClrMapping/>
  </p:clrMapOvr>
  <p:transition xmlns:p14="http://schemas.microsoft.com/office/powerpoint/2010/main" advClick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642C2-5A05-3B4C-979E-4370E5624AF8}" type="datetimeFigureOut">
              <a:rPr lang="pt-BR"/>
              <a:pPr>
                <a:defRPr/>
              </a:pPr>
              <a:t>26/02/13</a:t>
            </a:fld>
            <a:endParaRPr lang="en-US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BF6E5-3B64-FE45-B3EF-E09379490C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09822"/>
      </p:ext>
    </p:extLst>
  </p:cSld>
  <p:clrMapOvr>
    <a:masterClrMapping/>
  </p:clrMapOvr>
  <p:transition xmlns:p14="http://schemas.microsoft.com/office/powerpoint/2010/main" advClick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37F81-E71E-E545-9554-96DC7858E77A}" type="datetimeFigureOut">
              <a:rPr lang="pt-BR"/>
              <a:pPr>
                <a:defRPr/>
              </a:pPr>
              <a:t>26/02/13</a:t>
            </a:fld>
            <a:endParaRPr lang="en-US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81750-D07E-574D-B572-B0EB0B88DF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21912"/>
      </p:ext>
    </p:extLst>
  </p:cSld>
  <p:clrMapOvr>
    <a:masterClrMapping/>
  </p:clrMapOvr>
  <p:transition xmlns:p14="http://schemas.microsoft.com/office/powerpoint/2010/main" advClick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04D57-CC8B-C945-86A7-F27D51400421}" type="datetimeFigureOut">
              <a:rPr lang="pt-BR"/>
              <a:pPr>
                <a:defRPr/>
              </a:pPr>
              <a:t>26/02/13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12D7E-F1F0-8A4F-86BF-01F3E1640A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40324"/>
      </p:ext>
    </p:extLst>
  </p:cSld>
  <p:clrMapOvr>
    <a:masterClrMapping/>
  </p:clrMapOvr>
  <p:transition xmlns:p14="http://schemas.microsoft.com/office/powerpoint/2010/main" advClick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3F264-8C1E-6D44-9DBA-9B334D5666A3}" type="datetimeFigureOut">
              <a:rPr lang="pt-BR"/>
              <a:pPr>
                <a:defRPr/>
              </a:pPr>
              <a:t>26/02/13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72032-3C21-9D4E-9EE4-BCAFCB27B3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05978"/>
      </p:ext>
    </p:extLst>
  </p:cSld>
  <p:clrMapOvr>
    <a:masterClrMapping/>
  </p:clrMapOvr>
  <p:transition xmlns:p14="http://schemas.microsoft.com/office/powerpoint/2010/main" advClick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defRPr sz="3000">
                <a:latin typeface="Calibri" pitchFamily="34" charset="0"/>
              </a:defRPr>
            </a:lvl1pPr>
          </a:lstStyle>
          <a:p>
            <a:r>
              <a:rPr lang="pt-BR" smtClean="0"/>
              <a:t>Clique para editar o estilo do subtítulo mestre</a:t>
            </a:r>
            <a:endParaRPr lang="pt-BR" dirty="0"/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 Black" charset="0"/>
                <a:cs typeface="+mn-cs"/>
              </a:defRPr>
            </a:lvl1pPr>
          </a:lstStyle>
          <a:p>
            <a:pPr>
              <a:defRPr/>
            </a:pPr>
            <a:fld id="{43914A2E-4D37-6645-BE3A-4041B94199C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8636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aseline="0">
                <a:latin typeface="Calibri" pitchFamily="34" charset="0"/>
                <a:ea typeface="DejaVu Sans" pitchFamily="34" charset="0"/>
                <a:cs typeface="DejaVu Sans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q"/>
              <a:defRPr sz="2200">
                <a:latin typeface="Calibri" pitchFamily="34" charset="0"/>
              </a:defRPr>
            </a:lvl1pPr>
            <a:lvl2pPr>
              <a:buFont typeface="Courier New" pitchFamily="49" charset="0"/>
              <a:buChar char="o"/>
              <a:defRPr sz="1800"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39788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865325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7668482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39017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99522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Calibri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42255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1082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1278422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229600" cy="4724400"/>
          </a:xfrm>
        </p:spPr>
        <p:txBody>
          <a:bodyPr/>
          <a:lstStyle/>
          <a:p>
            <a:pPr lvl="0"/>
            <a:r>
              <a:rPr lang="pt-BR" noProof="0" smtClean="0"/>
              <a:t>Clique no ícone para adicionar tabela</a:t>
            </a:r>
          </a:p>
        </p:txBody>
      </p:sp>
    </p:spTree>
    <p:extLst>
      <p:ext uri="{BB962C8B-B14F-4D97-AF65-F5344CB8AC3E}">
        <p14:creationId xmlns:p14="http://schemas.microsoft.com/office/powerpoint/2010/main" val="1939673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ítulo, 2 partes pequenas de conteúd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09600" y="39624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3"/>
          </p:nvPr>
        </p:nvSpPr>
        <p:spPr>
          <a:xfrm>
            <a:off x="4800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10469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95606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381000"/>
            <a:ext cx="8229600" cy="5867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241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50989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088" y="260350"/>
            <a:ext cx="7075487" cy="862013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4038600" cy="476091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3034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800600" y="3979863"/>
            <a:ext cx="4038600" cy="230505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15532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84407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26/02/13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2820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26/02/13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51386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26/02/13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32482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26/02/13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5110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26/02/13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97782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26/02/13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75325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26/02/13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82509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26/02/13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629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4859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26/02/13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55117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26/02/13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27678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26/02/13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3870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pt-BR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z="24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819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charset="0"/>
                <a:cs typeface="+mn-cs"/>
              </a:defRPr>
            </a:lvl1pPr>
          </a:lstStyle>
          <a:p>
            <a:pPr>
              <a:defRPr/>
            </a:pPr>
            <a:fld id="{FD98D422-FC95-3543-ABDB-BBBAD5762917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491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83212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98625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78627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50863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50417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608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40436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283524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0003839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29367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63164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53675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80668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06531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 smtClean="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 smtClean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 smtClean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 smtClean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 smtClean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 smtClean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 smtClean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 smtClean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 smtClean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 smtClean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 smtClean="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7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>
                <a:latin typeface="Calibri" pitchFamily="34" charset="0"/>
              </a:defRPr>
            </a:lvl1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 Black" charset="0"/>
                <a:cs typeface="+mn-cs"/>
              </a:defRPr>
            </a:lvl1pPr>
          </a:lstStyle>
          <a:p>
            <a:pPr>
              <a:defRPr/>
            </a:pPr>
            <a:fld id="{7B38B54C-DF8C-754C-932F-CA88FB71C562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76508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96185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768881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8139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64075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32098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latin typeface="Calibri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45917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2510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1511663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4746450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8913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03913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15983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229600" cy="4724400"/>
          </a:xfrm>
        </p:spPr>
        <p:txBody>
          <a:bodyPr/>
          <a:lstStyle/>
          <a:p>
            <a:pPr lvl="0"/>
            <a:endParaRPr lang="pt-BR" noProof="0" smtClean="0"/>
          </a:p>
        </p:txBody>
      </p:sp>
    </p:spTree>
    <p:extLst>
      <p:ext uri="{BB962C8B-B14F-4D97-AF65-F5344CB8AC3E}">
        <p14:creationId xmlns:p14="http://schemas.microsoft.com/office/powerpoint/2010/main" val="3624751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7939443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667254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pt-BR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z="24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819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charset="0"/>
                <a:cs typeface="+mn-cs"/>
              </a:defRPr>
            </a:lvl1pPr>
          </a:lstStyle>
          <a:p>
            <a:pPr>
              <a:defRPr/>
            </a:pPr>
            <a:fld id="{FD98D422-FC95-3543-ABDB-BBBAD5762917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831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86952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9264988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12423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31778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10470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6709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1510783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467785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645917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71513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26524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26658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07889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5378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1.xml"/><Relationship Id="rId15" Type="http://schemas.openxmlformats.org/officeDocument/2006/relationships/theme" Target="../theme/theme3.xml"/><Relationship Id="rId16" Type="http://schemas.openxmlformats.org/officeDocument/2006/relationships/image" Target="../media/image4.png"/><Relationship Id="rId17" Type="http://schemas.openxmlformats.org/officeDocument/2006/relationships/image" Target="../media/image5.jpeg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66.xml"/><Relationship Id="rId15" Type="http://schemas.openxmlformats.org/officeDocument/2006/relationships/theme" Target="../theme/theme5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9.xml"/><Relationship Id="rId8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0.xml"/><Relationship Id="rId15" Type="http://schemas.openxmlformats.org/officeDocument/2006/relationships/theme" Target="../theme/theme6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4.xml"/><Relationship Id="rId15" Type="http://schemas.openxmlformats.org/officeDocument/2006/relationships/theme" Target="../theme/theme7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/>
          <a:p>
            <a:endParaRPr lang="pt-BR" sz="2400">
              <a:latin typeface="Times New Roman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029" name="Picture 5" descr="inpe_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6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  <p:sldLayoutId id="2147484249" r:id="rId11"/>
    <p:sldLayoutId id="2147484250" r:id="rId12"/>
    <p:sldLayoutId id="2147484251" r:id="rId13"/>
    <p:sldLayoutId id="2147484278" r:id="rId14"/>
    <p:sldLayoutId id="2147484279" r:id="rId15"/>
    <p:sldLayoutId id="2147484280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Calibri" pitchFamily="34" charset="0"/>
          <a:ea typeface="ＭＳ Ｐゴシック" charset="0"/>
          <a:cs typeface="Calibr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Calibri" pitchFamily="34" charset="0"/>
          <a:ea typeface="ＭＳ Ｐゴシック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Calibri" pitchFamily="34" charset="0"/>
          <a:ea typeface="ＭＳ Ｐゴシック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Calibri" pitchFamily="34" charset="0"/>
          <a:ea typeface="ＭＳ Ｐゴシック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Calibri" pitchFamily="34" charset="0"/>
          <a:ea typeface="ＭＳ Ｐゴシック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2800">
          <a:solidFill>
            <a:schemeClr val="tx1"/>
          </a:solidFill>
          <a:latin typeface="Calibri" pitchFamily="34" charset="0"/>
          <a:ea typeface="ＭＳ Ｐゴシック" charset="0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075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898989"/>
                </a:solidFill>
                <a:latin typeface="Humnst777 BT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7C4ABA1F-4A4D-3F4A-9857-6166D4E918A9}" type="datetimeFigureOut">
              <a:rPr lang="pt-BR"/>
              <a:pPr>
                <a:defRPr/>
              </a:pPr>
              <a:t>26/02/13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prstClr val="black">
                    <a:tint val="75000"/>
                  </a:prstClr>
                </a:solidFill>
                <a:latin typeface="Humnst777 BT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898989"/>
                </a:solidFill>
                <a:latin typeface="Humnst777 BT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028953E5-403B-0345-8142-1D32CB467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9" name="Line 19"/>
          <p:cNvSpPr>
            <a:spLocks noChangeShapeType="1"/>
          </p:cNvSpPr>
          <p:nvPr userDrawn="1"/>
        </p:nvSpPr>
        <p:spPr bwMode="auto">
          <a:xfrm flipH="1">
            <a:off x="847725" y="533400"/>
            <a:ext cx="80359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80" name="Imagem 4" descr="logo_inpe_4.gi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92075"/>
            <a:ext cx="7747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</p:sldLayoutIdLst>
  <p:transition xmlns:p14="http://schemas.microsoft.com/office/powerpoint/2010/main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Humnst777 BT" pitchFamily="34" charset="0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umnst777 BT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umnst777 BT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umnst777 BT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umnst777 BT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umnst777 B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umnst777 B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umnst777 B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umnst777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Humnst777 BT" pitchFamily="34" charset="0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Humnst777 BT" pitchFamily="34" charset="0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Humnst777 BT" pitchFamily="34" charset="0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umnst777 BT" pitchFamily="34" charset="0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umnst777 BT" pitchFamily="34" charset="0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536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5364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365" name="Imagem 6" descr="borda_slide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8763"/>
            <a:ext cx="431800" cy="66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Imagem 6" descr="ìnpe_simbolo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63" r:id="rId2"/>
    <p:sldLayoutId id="2147484264" r:id="rId3"/>
    <p:sldLayoutId id="2147484265" r:id="rId4"/>
    <p:sldLayoutId id="2147484266" r:id="rId5"/>
    <p:sldLayoutId id="2147484267" r:id="rId6"/>
    <p:sldLayoutId id="2147484268" r:id="rId7"/>
    <p:sldLayoutId id="2147484269" r:id="rId8"/>
    <p:sldLayoutId id="2147484270" r:id="rId9"/>
    <p:sldLayoutId id="2147484271" r:id="rId10"/>
    <p:sldLayoutId id="2147484272" r:id="rId11"/>
    <p:sldLayoutId id="2147484273" r:id="rId12"/>
    <p:sldLayoutId id="2147484274" r:id="rId13"/>
    <p:sldLayoutId id="2147484275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•"/>
        <a:defRPr sz="28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–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E700DB3-DBF0-4086-B675-117E7A9610B8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26/02/13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119D8CF-8DEC-4D9F-84EE-ADF04DFF3391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54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/>
          <a:p>
            <a:endParaRPr lang="pt-BR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029" name="Picture 5" descr="inpe_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3716121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3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4" r:id="rId1"/>
    <p:sldLayoutId id="2147484295" r:id="rId2"/>
    <p:sldLayoutId id="2147484296" r:id="rId3"/>
    <p:sldLayoutId id="2147484297" r:id="rId4"/>
    <p:sldLayoutId id="2147484298" r:id="rId5"/>
    <p:sldLayoutId id="2147484299" r:id="rId6"/>
    <p:sldLayoutId id="2147484300" r:id="rId7"/>
    <p:sldLayoutId id="2147484301" r:id="rId8"/>
    <p:sldLayoutId id="2147484302" r:id="rId9"/>
    <p:sldLayoutId id="2147484303" r:id="rId10"/>
    <p:sldLayoutId id="2147484304" r:id="rId11"/>
    <p:sldLayoutId id="2147484305" r:id="rId12"/>
    <p:sldLayoutId id="2147484306" r:id="rId13"/>
    <p:sldLayoutId id="2147484307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/>
          <a:p>
            <a:endParaRPr lang="en-US" sz="2400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029" name="Picture 5" descr="inpe_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23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  <p:sldLayoutId id="2147484320" r:id="rId12"/>
    <p:sldLayoutId id="2147484321" r:id="rId13"/>
    <p:sldLayoutId id="2147484322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/>
          <a:p>
            <a:endParaRPr lang="pt-BR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029" name="Picture 5" descr="inpe_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3716121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97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chart" Target="../charts/char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67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71.jpeg"/><Relationship Id="rId3" Type="http://schemas.microsoft.com/office/2007/relationships/hdphoto" Target="../media/hdphoto1.wdp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72.jpeg"/><Relationship Id="rId3" Type="http://schemas.microsoft.com/office/2007/relationships/hdphoto" Target="../media/hdphoto2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7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7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sz="3600" dirty="0" err="1">
                <a:latin typeface="Calibri" charset="0"/>
              </a:rPr>
              <a:t>Trends</a:t>
            </a:r>
            <a:r>
              <a:rPr lang="pt-BR" sz="3600" dirty="0">
                <a:latin typeface="Calibri" charset="0"/>
              </a:rPr>
              <a:t> in </a:t>
            </a:r>
            <a:r>
              <a:rPr lang="pt-BR" sz="3600" dirty="0" err="1">
                <a:latin typeface="Calibri" charset="0"/>
              </a:rPr>
              <a:t>Amazon</a:t>
            </a:r>
            <a:r>
              <a:rPr lang="pt-BR" sz="3600" dirty="0">
                <a:latin typeface="Calibri" charset="0"/>
              </a:rPr>
              <a:t> </a:t>
            </a:r>
            <a:r>
              <a:rPr lang="pt-BR" sz="3600" dirty="0" err="1">
                <a:latin typeface="Calibri" charset="0"/>
              </a:rPr>
              <a:t>land</a:t>
            </a:r>
            <a:r>
              <a:rPr lang="pt-BR" sz="3600" dirty="0">
                <a:latin typeface="Calibri" charset="0"/>
              </a:rPr>
              <a:t> </a:t>
            </a:r>
            <a:r>
              <a:rPr lang="pt-BR" sz="3600" dirty="0" err="1" smtClean="0">
                <a:latin typeface="Calibri" charset="0"/>
              </a:rPr>
              <a:t>change</a:t>
            </a:r>
            <a:endParaRPr lang="en-US" sz="3600" dirty="0">
              <a:latin typeface="Calibri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172200" cy="2257425"/>
          </a:xfrm>
        </p:spPr>
        <p:txBody>
          <a:bodyPr/>
          <a:lstStyle/>
          <a:p>
            <a:pPr eaLnBrk="1" hangingPunct="1">
              <a:defRPr/>
            </a:pPr>
            <a:r>
              <a:rPr lang="pt-BR" b="1" dirty="0" smtClean="0">
                <a:solidFill>
                  <a:schemeClr val="bg2">
                    <a:lumMod val="75000"/>
                  </a:schemeClr>
                </a:solidFill>
                <a:ea typeface="+mn-ea"/>
              </a:rPr>
              <a:t>Gilberto Câmara</a:t>
            </a:r>
          </a:p>
          <a:p>
            <a:pPr eaLnBrk="1" hangingPunct="1">
              <a:defRPr/>
            </a:pPr>
            <a:r>
              <a:rPr lang="pt-BR" sz="2400" b="1" dirty="0" err="1" smtClean="0">
                <a:solidFill>
                  <a:schemeClr val="bg2">
                    <a:lumMod val="75000"/>
                  </a:schemeClr>
                </a:solidFill>
                <a:ea typeface="+mn-ea"/>
              </a:rPr>
              <a:t>National</a:t>
            </a:r>
            <a:r>
              <a:rPr lang="pt-BR" sz="2400" b="1" dirty="0" smtClean="0">
                <a:solidFill>
                  <a:schemeClr val="bg2">
                    <a:lumMod val="75000"/>
                  </a:schemeClr>
                </a:solidFill>
                <a:ea typeface="+mn-ea"/>
              </a:rPr>
              <a:t> </a:t>
            </a:r>
            <a:r>
              <a:rPr lang="pt-BR" sz="2400" b="1" dirty="0" err="1" smtClean="0">
                <a:solidFill>
                  <a:schemeClr val="bg2">
                    <a:lumMod val="75000"/>
                  </a:schemeClr>
                </a:solidFill>
                <a:ea typeface="+mn-ea"/>
              </a:rPr>
              <a:t>Institute</a:t>
            </a:r>
            <a:r>
              <a:rPr lang="pt-BR" sz="2400" b="1" dirty="0" smtClean="0">
                <a:solidFill>
                  <a:schemeClr val="bg2">
                    <a:lumMod val="75000"/>
                  </a:schemeClr>
                </a:solidFill>
                <a:ea typeface="+mn-ea"/>
              </a:rPr>
              <a:t> for Space </a:t>
            </a:r>
            <a:r>
              <a:rPr lang="pt-BR" sz="2400" b="1" dirty="0" err="1" smtClean="0">
                <a:solidFill>
                  <a:schemeClr val="bg2">
                    <a:lumMod val="75000"/>
                  </a:schemeClr>
                </a:solidFill>
                <a:ea typeface="+mn-ea"/>
              </a:rPr>
              <a:t>Research</a:t>
            </a:r>
            <a:endParaRPr lang="pt-BR" sz="2400" b="1" dirty="0" smtClean="0">
              <a:solidFill>
                <a:schemeClr val="bg2">
                  <a:lumMod val="75000"/>
                </a:schemeClr>
              </a:solidFill>
              <a:ea typeface="+mn-ea"/>
            </a:endParaRPr>
          </a:p>
          <a:p>
            <a:pPr eaLnBrk="1" hangingPunct="1">
              <a:defRPr/>
            </a:pPr>
            <a:r>
              <a:rPr lang="pt-BR" sz="2400" b="1" dirty="0" err="1" smtClean="0">
                <a:solidFill>
                  <a:schemeClr val="bg2">
                    <a:lumMod val="75000"/>
                  </a:schemeClr>
                </a:solidFill>
                <a:ea typeface="+mn-ea"/>
              </a:rPr>
              <a:t>Brazil</a:t>
            </a:r>
            <a:endParaRPr lang="pt-BR" sz="2400" b="1" dirty="0" smtClean="0">
              <a:solidFill>
                <a:schemeClr val="bg2">
                  <a:lumMod val="75000"/>
                </a:schemeClr>
              </a:solidFill>
              <a:ea typeface="+mn-ea"/>
            </a:endParaRPr>
          </a:p>
          <a:p>
            <a:pPr eaLnBrk="1" hangingPunct="1">
              <a:defRPr/>
            </a:pPr>
            <a:endParaRPr lang="pt-BR" sz="2200" b="1" dirty="0" smtClean="0">
              <a:solidFill>
                <a:schemeClr val="bg2">
                  <a:lumMod val="75000"/>
                </a:schemeClr>
              </a:solidFill>
              <a:latin typeface="Consolas"/>
              <a:ea typeface="+mn-ea"/>
              <a:cs typeface="Consolas"/>
            </a:endParaRPr>
          </a:p>
          <a:p>
            <a:pPr eaLnBrk="1" hangingPunct="1">
              <a:defRPr/>
            </a:pPr>
            <a:r>
              <a:rPr lang="pt-BR" sz="2200" b="1" dirty="0" err="1" smtClean="0">
                <a:solidFill>
                  <a:schemeClr val="bg2">
                    <a:lumMod val="75000"/>
                  </a:schemeClr>
                </a:solidFill>
                <a:latin typeface="Consolas"/>
                <a:ea typeface="+mn-ea"/>
                <a:cs typeface="Consolas"/>
              </a:rPr>
              <a:t>http</a:t>
            </a:r>
            <a:r>
              <a:rPr lang="pt-BR" sz="2200" b="1" dirty="0" smtClean="0">
                <a:solidFill>
                  <a:schemeClr val="bg2">
                    <a:lumMod val="75000"/>
                  </a:schemeClr>
                </a:solidFill>
                <a:latin typeface="Consolas"/>
                <a:ea typeface="+mn-ea"/>
                <a:cs typeface="Consolas"/>
              </a:rPr>
              <a:t>://</a:t>
            </a:r>
            <a:r>
              <a:rPr lang="pt-BR" sz="2200" b="1" dirty="0" err="1" smtClean="0">
                <a:solidFill>
                  <a:schemeClr val="bg2">
                    <a:lumMod val="75000"/>
                  </a:schemeClr>
                </a:solidFill>
                <a:latin typeface="Consolas"/>
                <a:ea typeface="+mn-ea"/>
                <a:cs typeface="Consolas"/>
              </a:rPr>
              <a:t>www.dpi.inpe.br</a:t>
            </a:r>
            <a:r>
              <a:rPr lang="pt-BR" sz="2200" b="1" dirty="0" smtClean="0">
                <a:solidFill>
                  <a:schemeClr val="bg2">
                    <a:lumMod val="75000"/>
                  </a:schemeClr>
                </a:solidFill>
                <a:latin typeface="Consolas"/>
                <a:ea typeface="+mn-ea"/>
                <a:cs typeface="Consolas"/>
              </a:rPr>
              <a:t>/</a:t>
            </a:r>
            <a:r>
              <a:rPr lang="pt-BR" sz="2200" b="1" dirty="0" err="1" smtClean="0">
                <a:solidFill>
                  <a:schemeClr val="bg2">
                    <a:lumMod val="75000"/>
                  </a:schemeClr>
                </a:solidFill>
                <a:latin typeface="Consolas"/>
                <a:ea typeface="+mn-ea"/>
                <a:cs typeface="Consolas"/>
              </a:rPr>
              <a:t>gilberto</a:t>
            </a:r>
            <a:endParaRPr lang="pt-BR" sz="2200" b="1" dirty="0" smtClean="0">
              <a:solidFill>
                <a:schemeClr val="bg2">
                  <a:lumMod val="75000"/>
                </a:schemeClr>
              </a:solidFill>
              <a:latin typeface="Consolas"/>
              <a:ea typeface="+mn-ea"/>
              <a:cs typeface="Consolas"/>
            </a:endParaRPr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70613"/>
            <a:ext cx="1944688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http://www.dpi.inpe.br/obt/deter/images/Deter/deter_20110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01113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CaixaDeTexto 5"/>
          <p:cNvSpPr txBox="1">
            <a:spLocks noChangeArrowheads="1"/>
          </p:cNvSpPr>
          <p:nvPr/>
        </p:nvSpPr>
        <p:spPr bwMode="auto">
          <a:xfrm>
            <a:off x="1252538" y="6149975"/>
            <a:ext cx="6732587" cy="708025"/>
          </a:xfrm>
          <a:prstGeom prst="rect">
            <a:avLst/>
          </a:prstGeom>
          <a:solidFill>
            <a:srgbClr val="D1D1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pt-BR" sz="4000">
                <a:solidFill>
                  <a:srgbClr val="000090"/>
                </a:solidFill>
                <a:latin typeface="Calibri" charset="0"/>
                <a:cs typeface="Calibri" charset="0"/>
              </a:rPr>
              <a:t>Jan-April/2011: 126% increase </a:t>
            </a:r>
            <a:endParaRPr lang="en-US" sz="4000">
              <a:solidFill>
                <a:srgbClr val="000090"/>
              </a:solidFill>
              <a:latin typeface="Calibri" charset="0"/>
              <a:cs typeface="Calibri" charset="0"/>
            </a:endParaRPr>
          </a:p>
        </p:txBody>
      </p:sp>
      <p:pic>
        <p:nvPicPr>
          <p:cNvPr id="31747" name="Picture 1" descr="correntao Sin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238"/>
            <a:ext cx="554672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CaixaDeTexto 5"/>
          <p:cNvSpPr txBox="1">
            <a:spLocks noChangeArrowheads="1"/>
          </p:cNvSpPr>
          <p:nvPr/>
        </p:nvSpPr>
        <p:spPr bwMode="auto">
          <a:xfrm>
            <a:off x="4346575" y="120650"/>
            <a:ext cx="4643438" cy="708025"/>
          </a:xfrm>
          <a:prstGeom prst="rect">
            <a:avLst/>
          </a:prstGeom>
          <a:solidFill>
            <a:srgbClr val="D1D1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/>
            <a:r>
              <a:rPr lang="pt-BR" sz="4000">
                <a:solidFill>
                  <a:srgbClr val="000090"/>
                </a:solidFill>
                <a:latin typeface="Calibri" charset="0"/>
                <a:cs typeface="Calibri" charset="0"/>
              </a:rPr>
              <a:t>Keep watching!</a:t>
            </a:r>
            <a:endParaRPr lang="en-US" sz="4000">
              <a:solidFill>
                <a:srgbClr val="000090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975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000125"/>
            <a:ext cx="8326437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Deforestation hotspots: March-May 2011</a:t>
            </a:r>
          </a:p>
        </p:txBody>
      </p:sp>
    </p:spTree>
    <p:extLst>
      <p:ext uri="{BB962C8B-B14F-4D97-AF65-F5344CB8AC3E}">
        <p14:creationId xmlns:p14="http://schemas.microsoft.com/office/powerpoint/2010/main" val="12662802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969963"/>
            <a:ext cx="8370887" cy="588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458200" cy="762000"/>
          </a:xfrm>
        </p:spPr>
        <p:txBody>
          <a:bodyPr/>
          <a:lstStyle/>
          <a:p>
            <a:r>
              <a:rPr lang="en-US">
                <a:latin typeface="Calibri" charset="0"/>
              </a:rPr>
              <a:t>Deforestation hotspots: June-August 2011</a:t>
            </a:r>
          </a:p>
        </p:txBody>
      </p:sp>
    </p:spTree>
    <p:extLst>
      <p:ext uri="{BB962C8B-B14F-4D97-AF65-F5344CB8AC3E}">
        <p14:creationId xmlns:p14="http://schemas.microsoft.com/office/powerpoint/2010/main" val="29628166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terraAmaz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5334000" y="4800600"/>
            <a:ext cx="12954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smtClean="0">
                <a:solidFill>
                  <a:srgbClr val="FFFFFF"/>
                </a:solidFill>
              </a:rPr>
              <a:t>166-112</a:t>
            </a:r>
          </a:p>
          <a:p>
            <a:endParaRPr lang="pt-BR" sz="2400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3260725" y="4303713"/>
            <a:ext cx="10223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smtClean="0">
                <a:solidFill>
                  <a:srgbClr val="FFFFFF"/>
                </a:solidFill>
              </a:rPr>
              <a:t>116-113</a:t>
            </a:r>
            <a:endParaRPr lang="pt-BR" sz="2400" smtClean="0">
              <a:solidFill>
                <a:srgbClr val="000000"/>
              </a:solidFill>
              <a:latin typeface="Times New Roman" charset="0"/>
            </a:endParaRPr>
          </a:p>
          <a:p>
            <a:endParaRPr lang="pt-BR" sz="2400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4022725" y="1789113"/>
            <a:ext cx="1022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smtClean="0">
                <a:solidFill>
                  <a:srgbClr val="FFFFFF"/>
                </a:solidFill>
              </a:rPr>
              <a:t>116-112</a:t>
            </a: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1763713" y="2205038"/>
            <a:ext cx="6032500" cy="2308225"/>
          </a:xfrm>
          <a:prstGeom prst="rect">
            <a:avLst/>
          </a:prstGeom>
          <a:solidFill>
            <a:srgbClr val="AFC7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/>
            <a:r>
              <a:rPr lang="en-US" sz="3600" smtClean="0">
                <a:solidFill>
                  <a:srgbClr val="000090"/>
                </a:solidFill>
                <a:latin typeface="Calibri" charset="0"/>
                <a:cs typeface="Calibri" charset="0"/>
              </a:rPr>
              <a:t>30 Tb of data</a:t>
            </a:r>
          </a:p>
          <a:p>
            <a:pPr algn="ctr" eaLnBrk="1" hangingPunct="1"/>
            <a:r>
              <a:rPr lang="en-US" sz="3600" smtClean="0">
                <a:solidFill>
                  <a:srgbClr val="000090"/>
                </a:solidFill>
                <a:latin typeface="Calibri" charset="0"/>
                <a:cs typeface="Calibri" charset="0"/>
              </a:rPr>
              <a:t>500.000 lines of code</a:t>
            </a:r>
          </a:p>
          <a:p>
            <a:pPr algn="ctr" eaLnBrk="1" hangingPunct="1"/>
            <a:r>
              <a:rPr lang="en-US" sz="3600" smtClean="0">
                <a:solidFill>
                  <a:srgbClr val="000090"/>
                </a:solidFill>
                <a:latin typeface="Calibri" charset="0"/>
                <a:cs typeface="Calibri" charset="0"/>
              </a:rPr>
              <a:t>150 man/years of software dev</a:t>
            </a:r>
          </a:p>
          <a:p>
            <a:pPr algn="ctr" eaLnBrk="1" hangingPunct="1"/>
            <a:r>
              <a:rPr lang="en-US" sz="3600" smtClean="0">
                <a:solidFill>
                  <a:srgbClr val="000090"/>
                </a:solidFill>
                <a:latin typeface="Calibri" charset="0"/>
                <a:cs typeface="Calibri" charset="0"/>
              </a:rPr>
              <a:t>200 man/years of interpreters</a:t>
            </a:r>
          </a:p>
        </p:txBody>
      </p:sp>
      <p:sp>
        <p:nvSpPr>
          <p:cNvPr id="36870" name="Título 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rgbClr val="AFC7FF">
              <a:alpha val="79999"/>
            </a:srgbClr>
          </a:solidFill>
        </p:spPr>
        <p:txBody>
          <a:bodyPr/>
          <a:lstStyle/>
          <a:p>
            <a:pPr algn="ctr" eaLnBrk="1" hangingPunct="1"/>
            <a:r>
              <a:rPr lang="en-US" sz="4000" b="0">
                <a:solidFill>
                  <a:srgbClr val="000090"/>
                </a:solidFill>
                <a:latin typeface="Calibri" charset="0"/>
              </a:rPr>
              <a:t>How much it takes to survey Amazonia?</a:t>
            </a:r>
            <a:endParaRPr lang="pt-BR" sz="4000" b="0">
              <a:solidFill>
                <a:srgbClr val="00009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6504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Freeform 1"/>
          <p:cNvSpPr>
            <a:spLocks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21600"/>
              <a:gd name="T1" fmla="*/ 2147483647 h 21600"/>
              <a:gd name="T2" fmla="*/ 0 w 21600"/>
              <a:gd name="T3" fmla="*/ 0 h 21600"/>
              <a:gd name="T4" fmla="*/ 2147483647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19050" cap="flat">
            <a:solidFill>
              <a:srgbClr val="006699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86018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100" y="1033463"/>
            <a:ext cx="8234363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153400" cy="1514475"/>
          </a:xfrm>
        </p:spPr>
        <p:txBody>
          <a:bodyPr rIns="132080"/>
          <a:lstStyle/>
          <a:p>
            <a:pPr eaLnBrk="1" hangingPunct="1"/>
            <a:r>
              <a:rPr lang="en-US">
                <a:solidFill>
                  <a:srgbClr val="800000"/>
                </a:solidFill>
                <a:latin typeface="Calibri" charset="0"/>
                <a:ea typeface="ＭＳ Ｐゴシック" charset="0"/>
                <a:cs typeface="DejaVu Sans" charset="0"/>
              </a:rPr>
              <a:t>Finding: </a:t>
            </a:r>
            <a:r>
              <a:rPr lang="en-US">
                <a:solidFill>
                  <a:srgbClr val="002060"/>
                </a:solidFill>
                <a:latin typeface="Calibri" charset="0"/>
                <a:ea typeface="ＭＳ Ｐゴシック" charset="0"/>
                <a:cs typeface="DejaVu Sans" charset="0"/>
              </a:rPr>
              <a:t>Transparency builds governance!</a:t>
            </a:r>
          </a:p>
        </p:txBody>
      </p:sp>
      <p:sp>
        <p:nvSpPr>
          <p:cNvPr id="86020" name="Rectangle 6"/>
          <p:cNvSpPr>
            <a:spLocks/>
          </p:cNvSpPr>
          <p:nvPr/>
        </p:nvSpPr>
        <p:spPr bwMode="auto">
          <a:xfrm>
            <a:off x="7048500" y="1000125"/>
            <a:ext cx="1898650" cy="400050"/>
          </a:xfrm>
          <a:prstGeom prst="rect">
            <a:avLst/>
          </a:prstGeom>
          <a:solidFill>
            <a:srgbClr val="D0D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2000">
                <a:solidFill>
                  <a:srgbClr val="00005E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t>CBERS image </a:t>
            </a:r>
          </a:p>
        </p:txBody>
      </p:sp>
      <p:sp>
        <p:nvSpPr>
          <p:cNvPr id="86021" name="Rectangle 7"/>
          <p:cNvSpPr>
            <a:spLocks/>
          </p:cNvSpPr>
          <p:nvPr/>
        </p:nvSpPr>
        <p:spPr bwMode="auto">
          <a:xfrm>
            <a:off x="496888" y="6027738"/>
            <a:ext cx="8661400" cy="838200"/>
          </a:xfrm>
          <a:prstGeom prst="rect">
            <a:avLst/>
          </a:prstGeom>
          <a:solidFill>
            <a:srgbClr val="C9D2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575"/>
              </a:spcBef>
            </a:pPr>
            <a:r>
              <a:rPr lang="en-US" sz="2400">
                <a:solidFill>
                  <a:srgbClr val="00003F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t>Science (27 April 2007):  </a:t>
            </a:r>
            <a:r>
              <a:rPr lang="ja-JP" altLang="en-US" sz="2400">
                <a:solidFill>
                  <a:srgbClr val="00003F"/>
                </a:solidFill>
                <a:ea typeface="ヒラギノ角ゴ ProN W3" charset="0"/>
                <a:cs typeface="ヒラギノ角ゴ ProN W3" charset="0"/>
                <a:sym typeface="Calibri Italic" charset="0"/>
              </a:rPr>
              <a:t>“</a:t>
            </a:r>
            <a:r>
              <a:rPr lang="en-US" altLang="ja-JP" sz="2400">
                <a:solidFill>
                  <a:srgbClr val="00003F"/>
                </a:solidFill>
                <a:latin typeface="Calibri Italic" charset="0"/>
                <a:cs typeface="Calibri Italic" charset="0"/>
                <a:sym typeface="Calibri Italic" charset="0"/>
              </a:rPr>
              <a:t>Brazil´s monitoring system is the envy of the world</a:t>
            </a:r>
            <a:r>
              <a:rPr lang="ja-JP" altLang="en-US" sz="2400">
                <a:solidFill>
                  <a:srgbClr val="00003F"/>
                </a:solidFill>
                <a:ea typeface="ヒラギノ角ゴ ProN W3" charset="0"/>
                <a:cs typeface="ヒラギノ角ゴ ProN W3" charset="0"/>
                <a:sym typeface="Calibri Italic" charset="0"/>
              </a:rPr>
              <a:t>”</a:t>
            </a:r>
            <a:r>
              <a:rPr lang="en-US" altLang="ja-JP" sz="2400">
                <a:solidFill>
                  <a:srgbClr val="00003F"/>
                </a:solidFill>
                <a:latin typeface="Calibri Italic" charset="0"/>
                <a:cs typeface="Calibri Italic" charset="0"/>
                <a:sym typeface="Calibri Italic" charset="0"/>
              </a:rPr>
              <a:t>. </a:t>
            </a:r>
            <a:endParaRPr lang="en-US" sz="2400">
              <a:solidFill>
                <a:srgbClr val="00003F"/>
              </a:solidFill>
              <a:latin typeface="Calibri Italic" charset="0"/>
              <a:cs typeface="Calibri Italic" charset="0"/>
              <a:sym typeface="Calibri Italic" charset="0"/>
            </a:endParaRPr>
          </a:p>
        </p:txBody>
      </p:sp>
      <p:sp>
        <p:nvSpPr>
          <p:cNvPr id="86022" name="Rectangle 8"/>
          <p:cNvSpPr>
            <a:spLocks/>
          </p:cNvSpPr>
          <p:nvPr/>
        </p:nvSpPr>
        <p:spPr bwMode="auto">
          <a:xfrm>
            <a:off x="7143750" y="3143250"/>
            <a:ext cx="1870075" cy="400050"/>
          </a:xfrm>
          <a:prstGeom prst="rect">
            <a:avLst/>
          </a:prstGeom>
          <a:solidFill>
            <a:srgbClr val="D0D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000">
                <a:solidFill>
                  <a:srgbClr val="00005E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t>Deforestation</a:t>
            </a:r>
          </a:p>
        </p:txBody>
      </p:sp>
      <p:sp>
        <p:nvSpPr>
          <p:cNvPr id="86023" name="Line 9"/>
          <p:cNvSpPr>
            <a:spLocks noChangeShapeType="1"/>
          </p:cNvSpPr>
          <p:nvPr/>
        </p:nvSpPr>
        <p:spPr bwMode="auto">
          <a:xfrm flipH="1">
            <a:off x="6072188" y="3429000"/>
            <a:ext cx="1071562" cy="857250"/>
          </a:xfrm>
          <a:prstGeom prst="line">
            <a:avLst/>
          </a:prstGeom>
          <a:noFill/>
          <a:ln w="31750">
            <a:solidFill>
              <a:srgbClr val="3333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4" name="Line 10"/>
          <p:cNvSpPr>
            <a:spLocks noChangeShapeType="1"/>
          </p:cNvSpPr>
          <p:nvPr/>
        </p:nvSpPr>
        <p:spPr bwMode="auto">
          <a:xfrm rot="10800000">
            <a:off x="6500813" y="1857375"/>
            <a:ext cx="1214437" cy="1285875"/>
          </a:xfrm>
          <a:prstGeom prst="line">
            <a:avLst/>
          </a:prstGeom>
          <a:noFill/>
          <a:ln w="31750">
            <a:solidFill>
              <a:srgbClr val="3333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5" name="Line 11"/>
          <p:cNvSpPr>
            <a:spLocks noChangeShapeType="1"/>
          </p:cNvSpPr>
          <p:nvPr/>
        </p:nvSpPr>
        <p:spPr bwMode="auto">
          <a:xfrm flipH="1">
            <a:off x="8001000" y="3573463"/>
            <a:ext cx="1588" cy="1071562"/>
          </a:xfrm>
          <a:prstGeom prst="line">
            <a:avLst/>
          </a:prstGeom>
          <a:noFill/>
          <a:ln w="31750">
            <a:solidFill>
              <a:srgbClr val="3333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6" name="Rectangle 12"/>
          <p:cNvSpPr>
            <a:spLocks/>
          </p:cNvSpPr>
          <p:nvPr/>
        </p:nvSpPr>
        <p:spPr bwMode="auto">
          <a:xfrm>
            <a:off x="642938" y="3214688"/>
            <a:ext cx="1589087" cy="400050"/>
          </a:xfrm>
          <a:prstGeom prst="rect">
            <a:avLst/>
          </a:prstGeom>
          <a:solidFill>
            <a:srgbClr val="DDD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000">
                <a:solidFill>
                  <a:srgbClr val="00005E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t>Degradation </a:t>
            </a:r>
          </a:p>
        </p:txBody>
      </p:sp>
      <p:sp>
        <p:nvSpPr>
          <p:cNvPr id="86027" name="Line 13"/>
          <p:cNvSpPr>
            <a:spLocks noChangeShapeType="1"/>
          </p:cNvSpPr>
          <p:nvPr/>
        </p:nvSpPr>
        <p:spPr bwMode="auto">
          <a:xfrm>
            <a:off x="2276475" y="3476625"/>
            <a:ext cx="1295400" cy="881063"/>
          </a:xfrm>
          <a:prstGeom prst="line">
            <a:avLst/>
          </a:prstGeom>
          <a:noFill/>
          <a:ln w="31750">
            <a:solidFill>
              <a:srgbClr val="3333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8" name="Freeform 14"/>
          <p:cNvSpPr>
            <a:spLocks/>
          </p:cNvSpPr>
          <p:nvPr/>
        </p:nvSpPr>
        <p:spPr bwMode="auto">
          <a:xfrm>
            <a:off x="2822575" y="3524250"/>
            <a:ext cx="3152775" cy="24765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2147483647 w 21600"/>
              <a:gd name="T25" fmla="*/ 2147483647 h 21600"/>
              <a:gd name="T26" fmla="*/ 2147483647 w 21600"/>
              <a:gd name="T27" fmla="*/ 2147483647 h 21600"/>
              <a:gd name="T28" fmla="*/ 2147483647 w 21600"/>
              <a:gd name="T29" fmla="*/ 2147483647 h 21600"/>
              <a:gd name="T30" fmla="*/ 2147483647 w 21600"/>
              <a:gd name="T31" fmla="*/ 2147483647 h 21600"/>
              <a:gd name="T32" fmla="*/ 2147483647 w 21600"/>
              <a:gd name="T33" fmla="*/ 2147483647 h 21600"/>
              <a:gd name="T34" fmla="*/ 2147483647 w 21600"/>
              <a:gd name="T35" fmla="*/ 2147483647 h 21600"/>
              <a:gd name="T36" fmla="*/ 2147483647 w 21600"/>
              <a:gd name="T37" fmla="*/ 2147483647 h 21600"/>
              <a:gd name="T38" fmla="*/ 2147483647 w 21600"/>
              <a:gd name="T39" fmla="*/ 2147483647 h 21600"/>
              <a:gd name="T40" fmla="*/ 2147483647 w 21600"/>
              <a:gd name="T41" fmla="*/ 2147483647 h 21600"/>
              <a:gd name="T42" fmla="*/ 2147483647 w 21600"/>
              <a:gd name="T43" fmla="*/ 2147483647 h 21600"/>
              <a:gd name="T44" fmla="*/ 2147483647 w 21600"/>
              <a:gd name="T45" fmla="*/ 2147483647 h 21600"/>
              <a:gd name="T46" fmla="*/ 2147483647 w 21600"/>
              <a:gd name="T47" fmla="*/ 2147483647 h 21600"/>
              <a:gd name="T48" fmla="*/ 2147483647 w 21600"/>
              <a:gd name="T49" fmla="*/ 2147483647 h 21600"/>
              <a:gd name="T50" fmla="*/ 2147483647 w 21600"/>
              <a:gd name="T51" fmla="*/ 2147483647 h 21600"/>
              <a:gd name="T52" fmla="*/ 2147483647 w 21600"/>
              <a:gd name="T53" fmla="*/ 0 h 21600"/>
              <a:gd name="T54" fmla="*/ 2147483647 w 21600"/>
              <a:gd name="T55" fmla="*/ 2147483647 h 21600"/>
              <a:gd name="T56" fmla="*/ 2147483647 w 21600"/>
              <a:gd name="T57" fmla="*/ 2147483647 h 21600"/>
              <a:gd name="T58" fmla="*/ 2147483647 w 21600"/>
              <a:gd name="T59" fmla="*/ 2147483647 h 2160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1600" h="21600">
                <a:moveTo>
                  <a:pt x="5963" y="4181"/>
                </a:moveTo>
                <a:lnTo>
                  <a:pt x="5172" y="10839"/>
                </a:lnTo>
                <a:lnTo>
                  <a:pt x="1095" y="16413"/>
                </a:lnTo>
                <a:lnTo>
                  <a:pt x="0" y="21523"/>
                </a:lnTo>
                <a:lnTo>
                  <a:pt x="16063" y="21600"/>
                </a:lnTo>
                <a:lnTo>
                  <a:pt x="21174" y="19277"/>
                </a:lnTo>
                <a:lnTo>
                  <a:pt x="20261" y="17806"/>
                </a:lnTo>
                <a:lnTo>
                  <a:pt x="16550" y="19123"/>
                </a:lnTo>
                <a:lnTo>
                  <a:pt x="16550" y="17265"/>
                </a:lnTo>
                <a:lnTo>
                  <a:pt x="21600" y="14632"/>
                </a:lnTo>
                <a:lnTo>
                  <a:pt x="20018" y="13626"/>
                </a:lnTo>
                <a:cubicBezTo>
                  <a:pt x="19097" y="11125"/>
                  <a:pt x="19105" y="12060"/>
                  <a:pt x="19105" y="11071"/>
                </a:cubicBezTo>
                <a:lnTo>
                  <a:pt x="20201" y="10452"/>
                </a:lnTo>
                <a:lnTo>
                  <a:pt x="18254" y="6968"/>
                </a:lnTo>
                <a:lnTo>
                  <a:pt x="13690" y="8439"/>
                </a:lnTo>
                <a:lnTo>
                  <a:pt x="13021" y="6348"/>
                </a:lnTo>
                <a:lnTo>
                  <a:pt x="16550" y="5574"/>
                </a:lnTo>
                <a:lnTo>
                  <a:pt x="15698" y="3639"/>
                </a:lnTo>
                <a:lnTo>
                  <a:pt x="14725" y="4955"/>
                </a:lnTo>
                <a:lnTo>
                  <a:pt x="14542" y="4026"/>
                </a:lnTo>
                <a:lnTo>
                  <a:pt x="16367" y="2632"/>
                </a:lnTo>
                <a:lnTo>
                  <a:pt x="15576" y="1781"/>
                </a:lnTo>
                <a:lnTo>
                  <a:pt x="14481" y="3097"/>
                </a:lnTo>
                <a:lnTo>
                  <a:pt x="15272" y="1316"/>
                </a:lnTo>
                <a:lnTo>
                  <a:pt x="14116" y="2400"/>
                </a:lnTo>
                <a:lnTo>
                  <a:pt x="13934" y="2090"/>
                </a:lnTo>
                <a:lnTo>
                  <a:pt x="13994" y="0"/>
                </a:lnTo>
                <a:lnTo>
                  <a:pt x="6510" y="1935"/>
                </a:lnTo>
                <a:lnTo>
                  <a:pt x="5963" y="4181"/>
                </a:lnTo>
                <a:close/>
                <a:moveTo>
                  <a:pt x="5963" y="4181"/>
                </a:moveTo>
              </a:path>
            </a:pathLst>
          </a:custGeom>
          <a:noFill/>
          <a:ln w="38100" cap="flat">
            <a:solidFill>
              <a:srgbClr val="3333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9" name="Freeform 15"/>
          <p:cNvSpPr>
            <a:spLocks/>
          </p:cNvSpPr>
          <p:nvPr/>
        </p:nvSpPr>
        <p:spPr bwMode="auto">
          <a:xfrm>
            <a:off x="2859088" y="1651000"/>
            <a:ext cx="1374775" cy="9413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0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2147483647 w 21600"/>
              <a:gd name="T25" fmla="*/ 2147483647 h 21600"/>
              <a:gd name="T26" fmla="*/ 2147483647 w 21600"/>
              <a:gd name="T27" fmla="*/ 2147483647 h 21600"/>
              <a:gd name="T28" fmla="*/ 2147483647 w 21600"/>
              <a:gd name="T29" fmla="*/ 2147483647 h 216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1600" h="21600">
                <a:moveTo>
                  <a:pt x="5992" y="6928"/>
                </a:moveTo>
                <a:lnTo>
                  <a:pt x="3763" y="13449"/>
                </a:lnTo>
                <a:lnTo>
                  <a:pt x="0" y="15079"/>
                </a:lnTo>
                <a:lnTo>
                  <a:pt x="1951" y="20174"/>
                </a:lnTo>
                <a:lnTo>
                  <a:pt x="10034" y="21600"/>
                </a:lnTo>
                <a:lnTo>
                  <a:pt x="17977" y="18543"/>
                </a:lnTo>
                <a:lnTo>
                  <a:pt x="21600" y="13857"/>
                </a:lnTo>
                <a:lnTo>
                  <a:pt x="19092" y="0"/>
                </a:lnTo>
                <a:lnTo>
                  <a:pt x="13935" y="3260"/>
                </a:lnTo>
                <a:lnTo>
                  <a:pt x="12681" y="4075"/>
                </a:lnTo>
                <a:lnTo>
                  <a:pt x="10591" y="3260"/>
                </a:lnTo>
                <a:lnTo>
                  <a:pt x="6968" y="1019"/>
                </a:lnTo>
                <a:lnTo>
                  <a:pt x="5853" y="2649"/>
                </a:lnTo>
                <a:lnTo>
                  <a:pt x="5992" y="6928"/>
                </a:lnTo>
                <a:close/>
                <a:moveTo>
                  <a:pt x="5992" y="6928"/>
                </a:moveTo>
              </a:path>
            </a:pathLst>
          </a:custGeom>
          <a:noFill/>
          <a:ln w="38100" cap="flat">
            <a:solidFill>
              <a:srgbClr val="3333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0" name="Line 16"/>
          <p:cNvSpPr>
            <a:spLocks noChangeShapeType="1"/>
          </p:cNvSpPr>
          <p:nvPr/>
        </p:nvSpPr>
        <p:spPr bwMode="auto">
          <a:xfrm rot="10800000" flipH="1">
            <a:off x="2219325" y="2571750"/>
            <a:ext cx="995363" cy="842963"/>
          </a:xfrm>
          <a:prstGeom prst="line">
            <a:avLst/>
          </a:prstGeom>
          <a:noFill/>
          <a:ln w="31750">
            <a:solidFill>
              <a:srgbClr val="3333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1" name="Line 17"/>
          <p:cNvSpPr>
            <a:spLocks noChangeShapeType="1"/>
          </p:cNvSpPr>
          <p:nvPr/>
        </p:nvSpPr>
        <p:spPr bwMode="auto">
          <a:xfrm flipH="1">
            <a:off x="6643688" y="3571875"/>
            <a:ext cx="928687" cy="2286000"/>
          </a:xfrm>
          <a:prstGeom prst="line">
            <a:avLst/>
          </a:prstGeom>
          <a:noFill/>
          <a:ln w="31750">
            <a:solidFill>
              <a:srgbClr val="3333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2" name="Line 18"/>
          <p:cNvSpPr>
            <a:spLocks noChangeShapeType="1"/>
          </p:cNvSpPr>
          <p:nvPr/>
        </p:nvSpPr>
        <p:spPr bwMode="auto">
          <a:xfrm rot="10800000">
            <a:off x="6438900" y="2724150"/>
            <a:ext cx="704850" cy="619125"/>
          </a:xfrm>
          <a:prstGeom prst="line">
            <a:avLst/>
          </a:prstGeom>
          <a:noFill/>
          <a:ln w="31750">
            <a:solidFill>
              <a:srgbClr val="3333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4520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ítulo 7"/>
          <p:cNvSpPr>
            <a:spLocks noGrp="1"/>
          </p:cNvSpPr>
          <p:nvPr>
            <p:ph type="title"/>
          </p:nvPr>
        </p:nvSpPr>
        <p:spPr>
          <a:xfrm>
            <a:off x="685800" y="377825"/>
            <a:ext cx="8153400" cy="762000"/>
          </a:xfrm>
        </p:spPr>
        <p:txBody>
          <a:bodyPr/>
          <a:lstStyle/>
          <a:p>
            <a:r>
              <a:rPr lang="pt-BR">
                <a:solidFill>
                  <a:srgbClr val="800000"/>
                </a:solidFill>
                <a:latin typeface="Calibri" charset="0"/>
                <a:ea typeface="ＭＳ Ｐゴシック" charset="0"/>
                <a:cs typeface="DejaVu Sans" charset="0"/>
              </a:rPr>
              <a:t>Finding</a:t>
            </a:r>
            <a:r>
              <a:rPr lang="pt-BR">
                <a:latin typeface="Calibri" charset="0"/>
                <a:ea typeface="ＭＳ Ｐゴシック" charset="0"/>
                <a:cs typeface="DejaVu Sans" charset="0"/>
              </a:rPr>
              <a:t>: Protected areas deter deforestation</a:t>
            </a:r>
          </a:p>
        </p:txBody>
      </p:sp>
      <p:sp>
        <p:nvSpPr>
          <p:cNvPr id="88066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0"/>
              <a:buChar char="q"/>
            </a:pPr>
            <a:endParaRPr lang="pt-BR">
              <a:latin typeface="Calibri" charset="0"/>
            </a:endParaRPr>
          </a:p>
        </p:txBody>
      </p:sp>
      <p:pic>
        <p:nvPicPr>
          <p:cNvPr id="8806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338" y="1182688"/>
            <a:ext cx="7540625" cy="5661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270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ítulo 1"/>
          <p:cNvSpPr>
            <a:spLocks noGrp="1"/>
          </p:cNvSpPr>
          <p:nvPr>
            <p:ph type="title"/>
          </p:nvPr>
        </p:nvSpPr>
        <p:spPr>
          <a:xfrm>
            <a:off x="695325" y="387350"/>
            <a:ext cx="8153400" cy="762000"/>
          </a:xfrm>
        </p:spPr>
        <p:txBody>
          <a:bodyPr/>
          <a:lstStyle/>
          <a:p>
            <a:r>
              <a:rPr lang="pt-BR" sz="3200">
                <a:solidFill>
                  <a:srgbClr val="800000"/>
                </a:solidFill>
                <a:latin typeface="Calibri" charset="0"/>
              </a:rPr>
              <a:t>Finding</a:t>
            </a:r>
            <a:r>
              <a:rPr lang="pt-BR" sz="3200">
                <a:latin typeface="Calibri" charset="0"/>
              </a:rPr>
              <a:t>: Deforestation is becoming harder to detect 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1228725"/>
            <a:ext cx="7929562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725488" y="6088063"/>
            <a:ext cx="7870825" cy="769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None/>
              <a:defRPr/>
            </a:pPr>
            <a:r>
              <a:rPr lang="pt-BR" sz="2000" dirty="0" err="1">
                <a:solidFill>
                  <a:srgbClr val="00007D">
                    <a:lumMod val="50000"/>
                  </a:srgbClr>
                </a:solidFill>
                <a:latin typeface="Calibri" pitchFamily="34" charset="0"/>
              </a:rPr>
              <a:t>Proportion</a:t>
            </a:r>
            <a:r>
              <a:rPr lang="pt-BR" sz="2000" dirty="0">
                <a:solidFill>
                  <a:srgbClr val="00007D">
                    <a:lumMod val="50000"/>
                  </a:srgbClr>
                </a:solidFill>
                <a:latin typeface="Calibri" pitchFamily="34" charset="0"/>
              </a:rPr>
              <a:t> </a:t>
            </a:r>
            <a:r>
              <a:rPr lang="pt-BR" sz="2000" dirty="0" err="1">
                <a:solidFill>
                  <a:srgbClr val="00007D">
                    <a:lumMod val="50000"/>
                  </a:srgbClr>
                </a:solidFill>
                <a:latin typeface="Calibri" pitchFamily="34" charset="0"/>
              </a:rPr>
              <a:t>of</a:t>
            </a:r>
            <a:r>
              <a:rPr lang="pt-BR" sz="2000" dirty="0">
                <a:solidFill>
                  <a:srgbClr val="00007D">
                    <a:lumMod val="50000"/>
                  </a:srgbClr>
                </a:solidFill>
                <a:latin typeface="Calibri" pitchFamily="34" charset="0"/>
              </a:rPr>
              <a:t> </a:t>
            </a:r>
            <a:r>
              <a:rPr lang="pt-BR" sz="2000" dirty="0" err="1">
                <a:solidFill>
                  <a:srgbClr val="00007D">
                    <a:lumMod val="50000"/>
                  </a:srgbClr>
                </a:solidFill>
                <a:latin typeface="Calibri" pitchFamily="34" charset="0"/>
              </a:rPr>
              <a:t>clear</a:t>
            </a:r>
            <a:r>
              <a:rPr lang="pt-BR" sz="2000" dirty="0">
                <a:solidFill>
                  <a:srgbClr val="00007D">
                    <a:lumMod val="50000"/>
                  </a:srgbClr>
                </a:solidFill>
                <a:latin typeface="Calibri" pitchFamily="34" charset="0"/>
              </a:rPr>
              <a:t> </a:t>
            </a:r>
            <a:r>
              <a:rPr lang="pt-BR" sz="2000" dirty="0" err="1">
                <a:solidFill>
                  <a:srgbClr val="00007D">
                    <a:lumMod val="50000"/>
                  </a:srgbClr>
                </a:solidFill>
                <a:latin typeface="Calibri" pitchFamily="34" charset="0"/>
              </a:rPr>
              <a:t>cuts</a:t>
            </a:r>
            <a:r>
              <a:rPr lang="pt-BR" sz="2000" dirty="0">
                <a:solidFill>
                  <a:srgbClr val="00007D">
                    <a:lumMod val="50000"/>
                  </a:srgbClr>
                </a:solidFill>
                <a:latin typeface="Calibri" pitchFamily="34" charset="0"/>
              </a:rPr>
              <a:t> </a:t>
            </a:r>
            <a:r>
              <a:rPr lang="pt-BR" sz="2000" dirty="0" err="1">
                <a:solidFill>
                  <a:srgbClr val="00007D">
                    <a:lumMod val="50000"/>
                  </a:srgbClr>
                </a:solidFill>
                <a:latin typeface="Calibri" pitchFamily="34" charset="0"/>
              </a:rPr>
              <a:t>by</a:t>
            </a:r>
            <a:r>
              <a:rPr lang="pt-BR" sz="2000" dirty="0">
                <a:solidFill>
                  <a:srgbClr val="00007D">
                    <a:lumMod val="50000"/>
                  </a:srgbClr>
                </a:solidFill>
                <a:latin typeface="Calibri" pitchFamily="34" charset="0"/>
              </a:rPr>
              <a:t> </a:t>
            </a:r>
            <a:r>
              <a:rPr lang="pt-BR" sz="2000" dirty="0" err="1">
                <a:solidFill>
                  <a:srgbClr val="00007D">
                    <a:lumMod val="50000"/>
                  </a:srgbClr>
                </a:solidFill>
                <a:latin typeface="Calibri" pitchFamily="34" charset="0"/>
              </a:rPr>
              <a:t>size</a:t>
            </a:r>
            <a:r>
              <a:rPr lang="pt-BR" sz="2000" dirty="0">
                <a:solidFill>
                  <a:srgbClr val="00007D">
                    <a:lumMod val="50000"/>
                  </a:srgbClr>
                </a:solidFill>
                <a:latin typeface="Calibri" pitchFamily="34" charset="0"/>
              </a:rPr>
              <a:t> (ha)</a:t>
            </a:r>
          </a:p>
          <a:p>
            <a:pPr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None/>
              <a:defRPr/>
            </a:pPr>
            <a:r>
              <a:rPr lang="pt-BR" sz="2000" dirty="0" err="1">
                <a:solidFill>
                  <a:srgbClr val="00007D">
                    <a:lumMod val="50000"/>
                  </a:srgbClr>
                </a:solidFill>
                <a:latin typeface="Calibri" pitchFamily="34" charset="0"/>
              </a:rPr>
              <a:t>Clearings</a:t>
            </a:r>
            <a:r>
              <a:rPr lang="pt-BR" sz="2000" dirty="0">
                <a:solidFill>
                  <a:srgbClr val="00007D">
                    <a:lumMod val="50000"/>
                  </a:srgbClr>
                </a:solidFill>
                <a:latin typeface="Calibri" pitchFamily="34" charset="0"/>
              </a:rPr>
              <a:t> </a:t>
            </a:r>
            <a:r>
              <a:rPr lang="pt-BR" sz="2000" dirty="0" err="1">
                <a:solidFill>
                  <a:srgbClr val="00007D">
                    <a:lumMod val="50000"/>
                  </a:srgbClr>
                </a:solidFill>
                <a:latin typeface="Calibri" pitchFamily="34" charset="0"/>
              </a:rPr>
              <a:t>less</a:t>
            </a:r>
            <a:r>
              <a:rPr lang="pt-BR" sz="2000" dirty="0">
                <a:solidFill>
                  <a:srgbClr val="00007D">
                    <a:lumMod val="50000"/>
                  </a:srgbClr>
                </a:solidFill>
                <a:latin typeface="Calibri" pitchFamily="34" charset="0"/>
              </a:rPr>
              <a:t> </a:t>
            </a:r>
            <a:r>
              <a:rPr lang="pt-BR" sz="2000" dirty="0" err="1">
                <a:solidFill>
                  <a:srgbClr val="00007D">
                    <a:lumMod val="50000"/>
                  </a:srgbClr>
                </a:solidFill>
                <a:latin typeface="Calibri" pitchFamily="34" charset="0"/>
              </a:rPr>
              <a:t>than</a:t>
            </a:r>
            <a:r>
              <a:rPr lang="pt-BR" sz="2000" dirty="0">
                <a:solidFill>
                  <a:srgbClr val="00007D">
                    <a:lumMod val="50000"/>
                  </a:srgbClr>
                </a:solidFill>
                <a:latin typeface="Calibri" pitchFamily="34" charset="0"/>
              </a:rPr>
              <a:t> 50 ha:  35% </a:t>
            </a:r>
            <a:r>
              <a:rPr lang="pt-BR" sz="2000" dirty="0" err="1">
                <a:solidFill>
                  <a:srgbClr val="00007D">
                    <a:lumMod val="50000"/>
                  </a:srgbClr>
                </a:solidFill>
                <a:latin typeface="Calibri" pitchFamily="34" charset="0"/>
              </a:rPr>
              <a:t>of</a:t>
            </a:r>
            <a:r>
              <a:rPr lang="pt-BR" sz="2000" dirty="0">
                <a:solidFill>
                  <a:srgbClr val="00007D">
                    <a:lumMod val="50000"/>
                  </a:srgbClr>
                </a:solidFill>
                <a:latin typeface="Calibri" pitchFamily="34" charset="0"/>
              </a:rPr>
              <a:t> total in 2002 </a:t>
            </a:r>
            <a:r>
              <a:rPr lang="pt-BR" sz="2000" dirty="0" err="1">
                <a:solidFill>
                  <a:srgbClr val="00007D">
                    <a:lumMod val="50000"/>
                  </a:srgbClr>
                </a:solidFill>
                <a:latin typeface="Calibri" pitchFamily="34" charset="0"/>
              </a:rPr>
              <a:t>to</a:t>
            </a:r>
            <a:r>
              <a:rPr lang="pt-BR" sz="2000" dirty="0">
                <a:solidFill>
                  <a:srgbClr val="00007D">
                    <a:lumMod val="50000"/>
                  </a:srgbClr>
                </a:solidFill>
                <a:latin typeface="Calibri" pitchFamily="34" charset="0"/>
              </a:rPr>
              <a:t> </a:t>
            </a:r>
            <a:r>
              <a:rPr lang="pt-BR" sz="2000" dirty="0">
                <a:solidFill>
                  <a:srgbClr val="600000"/>
                </a:solidFill>
                <a:latin typeface="Calibri" pitchFamily="34" charset="0"/>
              </a:rPr>
              <a:t>80% </a:t>
            </a:r>
            <a:r>
              <a:rPr lang="pt-BR" sz="2000" dirty="0" err="1">
                <a:solidFill>
                  <a:srgbClr val="600000"/>
                </a:solidFill>
                <a:latin typeface="Calibri" pitchFamily="34" charset="0"/>
              </a:rPr>
              <a:t>of</a:t>
            </a:r>
            <a:r>
              <a:rPr lang="pt-BR" sz="2000" dirty="0">
                <a:solidFill>
                  <a:srgbClr val="600000"/>
                </a:solidFill>
                <a:latin typeface="Calibri" pitchFamily="34" charset="0"/>
              </a:rPr>
              <a:t> total in 2010</a:t>
            </a:r>
          </a:p>
        </p:txBody>
      </p:sp>
    </p:spTree>
    <p:extLst>
      <p:ext uri="{BB962C8B-B14F-4D97-AF65-F5344CB8AC3E}">
        <p14:creationId xmlns:p14="http://schemas.microsoft.com/office/powerpoint/2010/main" val="2814517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6038" y="0"/>
            <a:ext cx="7159625" cy="6713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187575" y="6188075"/>
            <a:ext cx="5497513" cy="523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2800" b="1" dirty="0" err="1">
                <a:solidFill>
                  <a:srgbClr val="00007D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Almost</a:t>
            </a:r>
            <a:r>
              <a:rPr lang="pt-BR" sz="2800" b="1" dirty="0">
                <a:solidFill>
                  <a:srgbClr val="00007D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800" b="1" dirty="0" err="1">
                <a:solidFill>
                  <a:srgbClr val="00007D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all</a:t>
            </a:r>
            <a:r>
              <a:rPr lang="pt-BR" sz="2800" b="1" dirty="0">
                <a:solidFill>
                  <a:srgbClr val="00007D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800" b="1" dirty="0" err="1">
                <a:solidFill>
                  <a:srgbClr val="00007D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deforestation</a:t>
            </a:r>
            <a:r>
              <a:rPr lang="pt-BR" sz="2800" b="1" dirty="0">
                <a:solidFill>
                  <a:srgbClr val="00007D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800" b="1" dirty="0" err="1">
                <a:solidFill>
                  <a:srgbClr val="00007D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is</a:t>
            </a:r>
            <a:r>
              <a:rPr lang="pt-BR" sz="2800" b="1" dirty="0">
                <a:solidFill>
                  <a:srgbClr val="00007D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800" b="1" dirty="0" err="1">
                <a:solidFill>
                  <a:srgbClr val="00007D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illegal</a:t>
            </a:r>
            <a:endParaRPr lang="pt-BR" sz="2800" b="1" dirty="0">
              <a:solidFill>
                <a:srgbClr val="00007D">
                  <a:lumMod val="75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66725" y="127000"/>
            <a:ext cx="8677275" cy="9540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C00000"/>
                </a:solidFill>
                <a:latin typeface="Calibri" charset="0"/>
                <a:cs typeface="Calibri" charset="0"/>
              </a:rPr>
              <a:t>Finding: </a:t>
            </a:r>
            <a:r>
              <a:rPr lang="en-US" sz="2800" dirty="0">
                <a:latin typeface="Calibri" charset="0"/>
                <a:cs typeface="Calibri" charset="0"/>
              </a:rPr>
              <a:t> Command and control actions are effective means to curb deforestation</a:t>
            </a:r>
          </a:p>
        </p:txBody>
      </p:sp>
    </p:spTree>
    <p:extLst>
      <p:ext uri="{BB962C8B-B14F-4D97-AF65-F5344CB8AC3E}">
        <p14:creationId xmlns:p14="http://schemas.microsoft.com/office/powerpoint/2010/main" val="306028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err="1" smtClean="0">
                <a:latin typeface="Calibri" charset="0"/>
              </a:rPr>
              <a:t>Finding</a:t>
            </a:r>
            <a:r>
              <a:rPr lang="pt-BR" dirty="0" smtClean="0">
                <a:latin typeface="Calibri" charset="0"/>
              </a:rPr>
              <a:t>: </a:t>
            </a:r>
            <a:r>
              <a:rPr lang="pt-BR" dirty="0" err="1" smtClean="0">
                <a:latin typeface="Calibri" charset="0"/>
              </a:rPr>
              <a:t>Markets</a:t>
            </a:r>
            <a:r>
              <a:rPr lang="pt-BR" dirty="0" smtClean="0">
                <a:latin typeface="Calibri" charset="0"/>
              </a:rPr>
              <a:t> </a:t>
            </a:r>
            <a:r>
              <a:rPr lang="pt-BR" dirty="0" err="1">
                <a:latin typeface="Calibri" charset="0"/>
              </a:rPr>
              <a:t>have</a:t>
            </a:r>
            <a:r>
              <a:rPr lang="pt-BR" dirty="0">
                <a:latin typeface="Calibri" charset="0"/>
              </a:rPr>
              <a:t> a positive </a:t>
            </a:r>
            <a:r>
              <a:rPr lang="pt-BR" dirty="0" err="1">
                <a:latin typeface="Calibri" charset="0"/>
              </a:rPr>
              <a:t>rôle</a:t>
            </a:r>
            <a:endParaRPr lang="pt-BR" dirty="0">
              <a:latin typeface="Calibri" charset="0"/>
            </a:endParaRPr>
          </a:p>
        </p:txBody>
      </p:sp>
      <p:pic>
        <p:nvPicPr>
          <p:cNvPr id="5427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1214438"/>
            <a:ext cx="8286750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825" y="4000500"/>
            <a:ext cx="38576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063" y="3929063"/>
            <a:ext cx="3571875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8938" y="5856288"/>
            <a:ext cx="3910012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777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473450" y="474663"/>
            <a:ext cx="5432425" cy="12001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2400" dirty="0">
                <a:solidFill>
                  <a:srgbClr val="00005E"/>
                </a:solidFill>
                <a:latin typeface="Calibri" charset="0"/>
                <a:cs typeface="Calibri" charset="0"/>
              </a:rPr>
              <a:t>“</a:t>
            </a:r>
            <a:r>
              <a:rPr lang="pt-BR" sz="2400" dirty="0" err="1">
                <a:solidFill>
                  <a:srgbClr val="00005E"/>
                </a:solidFill>
                <a:latin typeface="Calibri" charset="0"/>
                <a:cs typeface="Calibri" charset="0"/>
              </a:rPr>
              <a:t>By</a:t>
            </a:r>
            <a:r>
              <a:rPr lang="pt-BR" sz="2400" dirty="0">
                <a:solidFill>
                  <a:srgbClr val="00005E"/>
                </a:solidFill>
                <a:latin typeface="Calibri" charset="0"/>
                <a:cs typeface="Calibri" charset="0"/>
              </a:rPr>
              <a:t> 2020, </a:t>
            </a:r>
            <a:r>
              <a:rPr lang="pt-BR" sz="2400" dirty="0" err="1">
                <a:solidFill>
                  <a:srgbClr val="00005E"/>
                </a:solidFill>
                <a:latin typeface="Calibri" charset="0"/>
                <a:cs typeface="Calibri" charset="0"/>
              </a:rPr>
              <a:t>Brazil</a:t>
            </a:r>
            <a:r>
              <a:rPr lang="pt-BR" sz="2400" dirty="0">
                <a:solidFill>
                  <a:srgbClr val="00005E"/>
                </a:solidFill>
                <a:latin typeface="Calibri" charset="0"/>
                <a:cs typeface="Calibri" charset="0"/>
              </a:rPr>
              <a:t> </a:t>
            </a:r>
            <a:r>
              <a:rPr lang="pt-BR" sz="2400" dirty="0" err="1">
                <a:solidFill>
                  <a:srgbClr val="00005E"/>
                </a:solidFill>
                <a:latin typeface="Calibri" charset="0"/>
                <a:cs typeface="Calibri" charset="0"/>
              </a:rPr>
              <a:t>will</a:t>
            </a:r>
            <a:r>
              <a:rPr lang="pt-BR" sz="2400" dirty="0">
                <a:solidFill>
                  <a:srgbClr val="00005E"/>
                </a:solidFill>
                <a:latin typeface="Calibri" charset="0"/>
                <a:cs typeface="Calibri" charset="0"/>
              </a:rPr>
              <a:t> </a:t>
            </a:r>
            <a:r>
              <a:rPr lang="pt-BR" sz="2400" dirty="0" err="1">
                <a:solidFill>
                  <a:srgbClr val="00005E"/>
                </a:solidFill>
                <a:latin typeface="Calibri" charset="0"/>
                <a:cs typeface="Calibri" charset="0"/>
              </a:rPr>
              <a:t>reduce</a:t>
            </a:r>
            <a:r>
              <a:rPr lang="pt-BR" sz="2400" dirty="0">
                <a:solidFill>
                  <a:srgbClr val="00005E"/>
                </a:solidFill>
                <a:latin typeface="Calibri" charset="0"/>
                <a:cs typeface="Calibri" charset="0"/>
              </a:rPr>
              <a:t> </a:t>
            </a:r>
            <a:r>
              <a:rPr lang="pt-BR" sz="2400" dirty="0" err="1">
                <a:solidFill>
                  <a:srgbClr val="00005E"/>
                </a:solidFill>
                <a:latin typeface="Calibri" charset="0"/>
                <a:cs typeface="Calibri" charset="0"/>
              </a:rPr>
              <a:t>deforestation</a:t>
            </a:r>
            <a:r>
              <a:rPr lang="pt-BR" sz="2400" dirty="0">
                <a:solidFill>
                  <a:srgbClr val="00005E"/>
                </a:solidFill>
                <a:latin typeface="Calibri" charset="0"/>
                <a:cs typeface="Calibri" charset="0"/>
              </a:rPr>
              <a:t> </a:t>
            </a:r>
            <a:r>
              <a:rPr lang="pt-BR" sz="2400" dirty="0" err="1">
                <a:solidFill>
                  <a:srgbClr val="00005E"/>
                </a:solidFill>
                <a:latin typeface="Calibri" charset="0"/>
                <a:cs typeface="Calibri" charset="0"/>
              </a:rPr>
              <a:t>by</a:t>
            </a:r>
            <a:r>
              <a:rPr lang="pt-BR" sz="2400" dirty="0">
                <a:solidFill>
                  <a:srgbClr val="00005E"/>
                </a:solidFill>
                <a:latin typeface="Calibri" charset="0"/>
                <a:cs typeface="Calibri" charset="0"/>
              </a:rPr>
              <a:t> 80% </a:t>
            </a:r>
            <a:r>
              <a:rPr lang="pt-BR" sz="2400" dirty="0" err="1">
                <a:solidFill>
                  <a:srgbClr val="00005E"/>
                </a:solidFill>
                <a:latin typeface="Calibri" charset="0"/>
                <a:cs typeface="Calibri" charset="0"/>
              </a:rPr>
              <a:t>relative</a:t>
            </a:r>
            <a:r>
              <a:rPr lang="pt-BR" sz="2400" dirty="0">
                <a:solidFill>
                  <a:srgbClr val="00005E"/>
                </a:solidFill>
                <a:latin typeface="Calibri" charset="0"/>
                <a:cs typeface="Calibri" charset="0"/>
              </a:rPr>
              <a:t> </a:t>
            </a:r>
            <a:r>
              <a:rPr lang="pt-BR" sz="2400" dirty="0" err="1">
                <a:solidFill>
                  <a:srgbClr val="00005E"/>
                </a:solidFill>
                <a:latin typeface="Calibri" charset="0"/>
                <a:cs typeface="Calibri" charset="0"/>
              </a:rPr>
              <a:t>to</a:t>
            </a:r>
            <a:r>
              <a:rPr lang="pt-BR" sz="2400" dirty="0">
                <a:solidFill>
                  <a:srgbClr val="00005E"/>
                </a:solidFill>
                <a:latin typeface="Calibri" charset="0"/>
                <a:cs typeface="Calibri" charset="0"/>
              </a:rPr>
              <a:t> 2005.” (pres. Lula in Copenhagen COP-15)</a:t>
            </a:r>
          </a:p>
        </p:txBody>
      </p:sp>
      <p:pic>
        <p:nvPicPr>
          <p:cNvPr id="30722" name="Picture 6" descr="http://www.ergoeco.org/img/COP%2015%20LULA%20DA%20SILVA%201812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893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2675"/>
            <a:ext cx="9008984" cy="448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995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458200" cy="7620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Where is the food coming from and going to?</a:t>
            </a:r>
            <a:endParaRPr lang="en-US" dirty="0">
              <a:latin typeface="Calibri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324972"/>
            <a:ext cx="8153401" cy="516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96888" y="6488113"/>
            <a:ext cx="2554142" cy="369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dirty="0" smtClean="0">
                <a:solidFill>
                  <a:srgbClr val="00007D">
                    <a:lumMod val="75000"/>
                  </a:srgbClr>
                </a:solidFill>
                <a:latin typeface="Calibri"/>
                <a:cs typeface="Calibri"/>
              </a:rPr>
              <a:t>graphics: </a:t>
            </a:r>
            <a:r>
              <a:rPr lang="en-GB" dirty="0">
                <a:solidFill>
                  <a:srgbClr val="00007D">
                    <a:lumMod val="75000"/>
                  </a:srgbClr>
                </a:solidFill>
                <a:latin typeface="Calibri"/>
                <a:cs typeface="Calibri"/>
              </a:rPr>
              <a:t>The Economist</a:t>
            </a:r>
          </a:p>
        </p:txBody>
      </p:sp>
    </p:spTree>
    <p:extLst>
      <p:ext uri="{BB962C8B-B14F-4D97-AF65-F5344CB8AC3E}">
        <p14:creationId xmlns:p14="http://schemas.microsoft.com/office/powerpoint/2010/main" val="3052480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7200900" y="142875"/>
            <a:ext cx="1790700" cy="3079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53882" dir="2700000" algn="ctr" rotWithShape="0">
              <a:srgbClr val="000032">
                <a:alpha val="50000"/>
              </a:srgbClr>
            </a:outerShdw>
          </a:effectLst>
        </p:spPr>
        <p:txBody>
          <a:bodyPr lIns="91412" tIns="45705" rIns="91412" bIns="45705" anchor="ctr">
            <a:spAutoFit/>
          </a:bodyPr>
          <a:lstStyle/>
          <a:p>
            <a:pPr algn="ctr" eaLnBrk="0" hangingPunct="0">
              <a:defRPr/>
            </a:pPr>
            <a:endParaRPr lang="pt-BR" b="1">
              <a:ea typeface="+mn-ea"/>
              <a:cs typeface="+mn-cs"/>
            </a:endParaRP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title"/>
          </p:nvPr>
        </p:nvSpPr>
        <p:spPr>
          <a:xfrm>
            <a:off x="701675" y="411163"/>
            <a:ext cx="8153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Transparency builds governance!</a:t>
            </a:r>
            <a:endParaRPr lang="en-US" dirty="0">
              <a:ea typeface="+mj-ea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55650" y="5661025"/>
            <a:ext cx="8208963" cy="1081088"/>
          </a:xfrm>
          <a:prstGeom prst="rect">
            <a:avLst/>
          </a:prstGeom>
          <a:solidFill>
            <a:srgbClr val="AFC7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algn="ctr">
              <a:defRPr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Deforestation in Brazilian Amazonia (1988-2011)</a:t>
            </a:r>
          </a:p>
          <a:p>
            <a:pPr algn="ctr">
              <a:defRPr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dropped from 27,000 km</a:t>
            </a:r>
            <a:r>
              <a:rPr lang="en-GB" sz="3000" baseline="300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2</a:t>
            </a:r>
            <a:r>
              <a:rPr lang="en-GB" sz="30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to 6,200 km</a:t>
            </a:r>
            <a:r>
              <a:rPr lang="en-GB" sz="3000" baseline="300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2</a:t>
            </a:r>
          </a:p>
          <a:p>
            <a:pPr algn="ctr">
              <a:defRPr/>
            </a:pPr>
            <a:endParaRPr lang="en-GB" sz="30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456" y="1363945"/>
            <a:ext cx="8174948" cy="432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90114" name="Picture 4" descr="npo000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11175"/>
            <a:ext cx="9147175" cy="736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7"/>
          <p:cNvSpPr>
            <a:spLocks noChangeArrowheads="1"/>
          </p:cNvSpPr>
          <p:nvPr/>
        </p:nvSpPr>
        <p:spPr bwMode="auto">
          <a:xfrm>
            <a:off x="177831" y="1936966"/>
            <a:ext cx="8685070" cy="3180358"/>
          </a:xfrm>
          <a:prstGeom prst="rect">
            <a:avLst/>
          </a:prstGeom>
          <a:solidFill>
            <a:srgbClr val="C9D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ja-JP" altLang="pt-BR" sz="2800" dirty="0" smtClean="0">
                <a:solidFill>
                  <a:srgbClr val="002060"/>
                </a:solidFill>
                <a:latin typeface="Cambria" charset="0"/>
              </a:rPr>
              <a:t>“</a:t>
            </a:r>
            <a:r>
              <a:rPr lang="en-US" altLang="ja-JP" sz="2800" dirty="0">
                <a:solidFill>
                  <a:srgbClr val="002060"/>
                </a:solidFill>
                <a:latin typeface="Cambria" charset="0"/>
              </a:rPr>
              <a:t>Deforestation in the Brazilian Amazon is down by a whopping 78% from its recent high in 2004. If Brazil can </a:t>
            </a:r>
            <a:r>
              <a:rPr lang="en-US" altLang="ja-JP" sz="2800" dirty="0" smtClean="0">
                <a:solidFill>
                  <a:srgbClr val="002060"/>
                </a:solidFill>
                <a:latin typeface="Cambria" charset="0"/>
              </a:rPr>
              <a:t>maintain </a:t>
            </a:r>
            <a:r>
              <a:rPr lang="en-US" altLang="ja-JP" sz="2800" dirty="0">
                <a:solidFill>
                  <a:srgbClr val="002060"/>
                </a:solidFill>
                <a:latin typeface="Cambria" charset="0"/>
              </a:rPr>
              <a:t>that </a:t>
            </a:r>
            <a:r>
              <a:rPr lang="en-US" altLang="ja-JP" sz="2800" dirty="0" smtClean="0">
                <a:solidFill>
                  <a:srgbClr val="002060"/>
                </a:solidFill>
                <a:latin typeface="Cambria" charset="0"/>
              </a:rPr>
              <a:t>progress, it </a:t>
            </a:r>
            <a:r>
              <a:rPr lang="en-US" altLang="ja-JP" sz="2800" dirty="0">
                <a:solidFill>
                  <a:srgbClr val="002060"/>
                </a:solidFill>
                <a:latin typeface="Cambria" charset="0"/>
              </a:rPr>
              <a:t>would be the biggest environmental success story in decades, and would set an example to other countries that want to protect their tropical </a:t>
            </a:r>
            <a:r>
              <a:rPr lang="en-US" altLang="ja-JP" sz="2800" dirty="0" smtClean="0">
                <a:solidFill>
                  <a:srgbClr val="002060"/>
                </a:solidFill>
                <a:latin typeface="Cambria" charset="0"/>
              </a:rPr>
              <a:t>forests.</a:t>
            </a:r>
            <a:r>
              <a:rPr lang="ja-JP" altLang="pt-BR" sz="2800" dirty="0" smtClean="0">
                <a:solidFill>
                  <a:srgbClr val="002060"/>
                </a:solidFill>
                <a:latin typeface="Cambria" charset="0"/>
              </a:rPr>
              <a:t>”</a:t>
            </a:r>
            <a:r>
              <a:rPr lang="pt-BR" altLang="ja-JP" sz="2800" dirty="0" smtClean="0">
                <a:solidFill>
                  <a:srgbClr val="002060"/>
                </a:solidFill>
                <a:latin typeface="Cambria" charset="0"/>
              </a:rPr>
              <a:t> (Editorial, 7 </a:t>
            </a:r>
            <a:r>
              <a:rPr lang="pt-BR" altLang="ja-JP" sz="2800" dirty="0" err="1" smtClean="0">
                <a:solidFill>
                  <a:srgbClr val="002060"/>
                </a:solidFill>
                <a:latin typeface="Cambria" charset="0"/>
              </a:rPr>
              <a:t>June</a:t>
            </a:r>
            <a:r>
              <a:rPr lang="pt-BR" altLang="ja-JP" sz="2800" dirty="0" smtClean="0">
                <a:solidFill>
                  <a:srgbClr val="002060"/>
                </a:solidFill>
                <a:latin typeface="Cambria" charset="0"/>
              </a:rPr>
              <a:t> 2012)</a:t>
            </a:r>
            <a:endParaRPr lang="en-US" sz="2800" dirty="0">
              <a:solidFill>
                <a:srgbClr val="002060"/>
              </a:solidFill>
              <a:latin typeface="Cambri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382" y="0"/>
            <a:ext cx="32893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4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Deforestation and price trends</a:t>
            </a:r>
          </a:p>
        </p:txBody>
      </p:sp>
      <p:pic>
        <p:nvPicPr>
          <p:cNvPr id="901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682750"/>
            <a:ext cx="8305800" cy="40592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Prices or policies?</a:t>
            </a:r>
          </a:p>
        </p:txBody>
      </p:sp>
      <p:pic>
        <p:nvPicPr>
          <p:cNvPr id="9113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088" y="1146175"/>
            <a:ext cx="8301037" cy="4827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1813" y="6027738"/>
            <a:ext cx="8439150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Deforestation Slowdown in the Legal Amazon: Prices or Policies?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http://www.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climatepolicyinitiative.org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Prices or policies?</a:t>
            </a:r>
          </a:p>
        </p:txBody>
      </p:sp>
      <p:pic>
        <p:nvPicPr>
          <p:cNvPr id="9113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088" y="1146175"/>
            <a:ext cx="8301037" cy="4827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1813" y="6027738"/>
            <a:ext cx="8439150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Deforestation Slowdown in the Legal Amazon: Prices or Policies?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http://www.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climatepolicyinitiative.org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8576" y="1627265"/>
            <a:ext cx="8545424" cy="32932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2">
                    <a:lumMod val="75000"/>
                  </a:schemeClr>
                </a:solidFill>
                <a:latin typeface="Cambria"/>
                <a:cs typeface="Cambria"/>
              </a:rPr>
              <a:t>“Our 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Cambria"/>
                <a:cs typeface="Cambria"/>
              </a:rPr>
              <a:t>analysis shows that approximately half </a:t>
            </a:r>
            <a:r>
              <a:rPr lang="en-US" sz="2600" dirty="0" smtClean="0">
                <a:solidFill>
                  <a:schemeClr val="bg2">
                    <a:lumMod val="75000"/>
                  </a:schemeClr>
                </a:solidFill>
                <a:latin typeface="Cambria"/>
                <a:cs typeface="Cambria"/>
              </a:rPr>
              <a:t>of 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Cambria"/>
                <a:cs typeface="Cambria"/>
              </a:rPr>
              <a:t>the deforestation that was avoided in the </a:t>
            </a:r>
            <a:r>
              <a:rPr lang="en-US" sz="2600" dirty="0" smtClean="0">
                <a:solidFill>
                  <a:schemeClr val="bg2">
                    <a:lumMod val="75000"/>
                  </a:schemeClr>
                </a:solidFill>
                <a:latin typeface="Cambria"/>
                <a:cs typeface="Cambria"/>
              </a:rPr>
              <a:t>Amazon 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Cambria"/>
                <a:cs typeface="Cambria"/>
              </a:rPr>
              <a:t>in the 2005 through 2009 period </a:t>
            </a:r>
            <a:r>
              <a:rPr lang="en-US" sz="2600" dirty="0" smtClean="0">
                <a:solidFill>
                  <a:schemeClr val="bg2">
                    <a:lumMod val="75000"/>
                  </a:schemeClr>
                </a:solidFill>
                <a:latin typeface="Cambria"/>
                <a:cs typeface="Cambria"/>
              </a:rPr>
              <a:t>can 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Cambria"/>
                <a:cs typeface="Cambria"/>
              </a:rPr>
              <a:t>be attributed to conservation policies </a:t>
            </a:r>
            <a:r>
              <a:rPr lang="en-US" sz="2600" dirty="0" smtClean="0">
                <a:solidFill>
                  <a:schemeClr val="bg2">
                    <a:lumMod val="75000"/>
                  </a:schemeClr>
                </a:solidFill>
                <a:latin typeface="Cambria"/>
                <a:cs typeface="Cambria"/>
              </a:rPr>
              <a:t>introduced 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Cambria"/>
                <a:cs typeface="Cambria"/>
              </a:rPr>
              <a:t>in the second half of the 2000s. </a:t>
            </a:r>
            <a:r>
              <a:rPr lang="en-US" sz="2600" dirty="0" smtClean="0">
                <a:solidFill>
                  <a:schemeClr val="bg2">
                    <a:lumMod val="75000"/>
                  </a:schemeClr>
                </a:solidFill>
                <a:latin typeface="Cambria"/>
                <a:cs typeface="Cambria"/>
              </a:rPr>
              <a:t>This 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Cambria"/>
                <a:cs typeface="Cambria"/>
              </a:rPr>
              <a:t>is equivalent to an avoided loss of </a:t>
            </a:r>
            <a:r>
              <a:rPr lang="en-US" sz="2600" dirty="0" smtClean="0">
                <a:solidFill>
                  <a:schemeClr val="bg2">
                    <a:lumMod val="75000"/>
                  </a:schemeClr>
                </a:solidFill>
                <a:latin typeface="Cambria"/>
                <a:cs typeface="Cambria"/>
              </a:rPr>
              <a:t>62,000 km2 of 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Cambria"/>
                <a:cs typeface="Cambria"/>
              </a:rPr>
              <a:t>forest area, or approximately </a:t>
            </a:r>
            <a:r>
              <a:rPr lang="en-US" sz="2600" dirty="0" smtClean="0">
                <a:solidFill>
                  <a:schemeClr val="bg2">
                    <a:lumMod val="75000"/>
                  </a:schemeClr>
                </a:solidFill>
                <a:latin typeface="Cambria"/>
                <a:cs typeface="Cambria"/>
              </a:rPr>
              <a:t>620 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Cambria"/>
                <a:cs typeface="Cambria"/>
              </a:rPr>
              <a:t>million tons of stored C (2.3 billion </a:t>
            </a:r>
            <a:r>
              <a:rPr lang="en-US" sz="2600" dirty="0" smtClean="0">
                <a:solidFill>
                  <a:schemeClr val="bg2">
                    <a:lumMod val="75000"/>
                  </a:schemeClr>
                </a:solidFill>
                <a:latin typeface="Cambria"/>
                <a:cs typeface="Cambria"/>
              </a:rPr>
              <a:t>tons of 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Cambria"/>
                <a:cs typeface="Cambria"/>
              </a:rPr>
              <a:t>stored </a:t>
            </a:r>
            <a:r>
              <a:rPr lang="en-US" sz="2600" dirty="0" smtClean="0">
                <a:solidFill>
                  <a:schemeClr val="bg2">
                    <a:lumMod val="75000"/>
                  </a:schemeClr>
                </a:solidFill>
                <a:latin typeface="Cambria"/>
                <a:cs typeface="Cambria"/>
              </a:rPr>
              <a:t>CO</a:t>
            </a:r>
            <a:r>
              <a:rPr lang="en-US" sz="2600" baseline="-25000" dirty="0" smtClean="0">
                <a:solidFill>
                  <a:schemeClr val="bg2">
                    <a:lumMod val="75000"/>
                  </a:schemeClr>
                </a:solidFill>
                <a:latin typeface="Cambria"/>
                <a:cs typeface="Cambria"/>
              </a:rPr>
              <a:t>2</a:t>
            </a:r>
            <a:r>
              <a:rPr lang="en-US" sz="2600" dirty="0" smtClean="0">
                <a:solidFill>
                  <a:schemeClr val="bg2">
                    <a:lumMod val="75000"/>
                  </a:schemeClr>
                </a:solidFill>
                <a:latin typeface="Cambria"/>
                <a:cs typeface="Cambria"/>
              </a:rPr>
              <a:t>)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Cambria"/>
                <a:cs typeface="Cambria"/>
              </a:rPr>
              <a:t>, which our estimates value at </a:t>
            </a:r>
            <a:r>
              <a:rPr lang="en-US" sz="2600" dirty="0" smtClean="0">
                <a:solidFill>
                  <a:schemeClr val="bg2">
                    <a:lumMod val="75000"/>
                  </a:schemeClr>
                </a:solidFill>
                <a:latin typeface="Cambria"/>
                <a:cs typeface="Cambria"/>
              </a:rPr>
              <a:t>US$ 11.5 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Cambria"/>
                <a:cs typeface="Cambria"/>
              </a:rPr>
              <a:t>billion US </a:t>
            </a:r>
            <a:r>
              <a:rPr lang="en-US" sz="2600" dirty="0" smtClean="0">
                <a:solidFill>
                  <a:schemeClr val="bg2">
                    <a:lumMod val="75000"/>
                  </a:schemeClr>
                </a:solidFill>
                <a:latin typeface="Cambria"/>
                <a:cs typeface="Cambria"/>
              </a:rPr>
              <a:t>dollars.” (</a:t>
            </a:r>
            <a:r>
              <a:rPr lang="en-US" sz="2600" dirty="0" err="1" smtClean="0">
                <a:solidFill>
                  <a:schemeClr val="bg2">
                    <a:lumMod val="75000"/>
                  </a:schemeClr>
                </a:solidFill>
                <a:latin typeface="Cambria"/>
                <a:cs typeface="Cambria"/>
              </a:rPr>
              <a:t>Pinho</a:t>
            </a:r>
            <a:r>
              <a:rPr lang="en-US" sz="2600" dirty="0" smtClean="0">
                <a:solidFill>
                  <a:schemeClr val="bg2">
                    <a:lumMod val="75000"/>
                  </a:schemeClr>
                </a:solidFill>
                <a:latin typeface="Cambria"/>
                <a:cs typeface="Cambria"/>
              </a:rPr>
              <a:t> et al., 2012)</a:t>
            </a:r>
            <a:endParaRPr lang="en-US" sz="2600" dirty="0">
              <a:solidFill>
                <a:schemeClr val="bg2">
                  <a:lumMod val="75000"/>
                </a:schemeClr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07990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8153400" cy="544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4"/>
          <p:cNvSpPr txBox="1"/>
          <p:nvPr/>
        </p:nvSpPr>
        <p:spPr>
          <a:xfrm>
            <a:off x="914400" y="609600"/>
            <a:ext cx="7467600" cy="523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What happened with 720.000 km2 deforested?</a:t>
            </a:r>
            <a:endParaRPr lang="pt-BR" sz="2800" b="1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95300" y="5854700"/>
            <a:ext cx="8382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charset="0"/>
              <a:buChar char="n"/>
              <a:defRPr sz="280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buChar char="¨"/>
              <a:defRPr sz="240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sz="160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 typeface="Wingdings" charset="0"/>
              <a:buNone/>
              <a:defRPr/>
            </a:pPr>
            <a:r>
              <a:rPr lang="pt-BR" dirty="0" err="1" smtClean="0"/>
              <a:t>First</a:t>
            </a:r>
            <a:r>
              <a:rPr lang="pt-BR" dirty="0" smtClean="0"/>
              <a:t> </a:t>
            </a:r>
            <a:r>
              <a:rPr lang="pt-BR" dirty="0" err="1" smtClean="0"/>
              <a:t>map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land</a:t>
            </a:r>
            <a:r>
              <a:rPr lang="pt-BR" dirty="0" smtClean="0"/>
              <a:t> use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land</a:t>
            </a:r>
            <a:r>
              <a:rPr lang="pt-BR" dirty="0" smtClean="0"/>
              <a:t> cover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Amazonia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237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8153400" cy="544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4"/>
          <p:cNvSpPr txBox="1"/>
          <p:nvPr/>
        </p:nvSpPr>
        <p:spPr>
          <a:xfrm>
            <a:off x="702748" y="424383"/>
            <a:ext cx="8441252" cy="5847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What happened with 720.000 km2 deforested?</a:t>
            </a:r>
            <a:endParaRPr lang="pt-BR" sz="3200" b="1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95300" y="5854700"/>
            <a:ext cx="8382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charset="0"/>
              <a:buChar char="n"/>
              <a:defRPr sz="280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buChar char="¨"/>
              <a:defRPr sz="240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sz="160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 typeface="Wingdings" charset="0"/>
              <a:buNone/>
              <a:defRPr/>
            </a:pPr>
            <a:r>
              <a:rPr lang="pt-BR" dirty="0" err="1" smtClean="0"/>
              <a:t>TerraClass</a:t>
            </a:r>
            <a:r>
              <a:rPr lang="pt-BR" dirty="0" smtClean="0"/>
              <a:t> - </a:t>
            </a:r>
            <a:r>
              <a:rPr lang="pt-BR" dirty="0" err="1" smtClean="0"/>
              <a:t>first</a:t>
            </a:r>
            <a:r>
              <a:rPr lang="pt-BR" dirty="0" smtClean="0"/>
              <a:t> </a:t>
            </a:r>
            <a:r>
              <a:rPr lang="pt-BR" dirty="0" err="1" smtClean="0"/>
              <a:t>map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land</a:t>
            </a:r>
            <a:r>
              <a:rPr lang="pt-BR" dirty="0" smtClean="0"/>
              <a:t> use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land</a:t>
            </a:r>
            <a:r>
              <a:rPr lang="pt-BR" dirty="0" smtClean="0"/>
              <a:t> cover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Amazonia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3258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1" descr="F10_pastag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2497138"/>
            <a:ext cx="5638800" cy="436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CaixaDeTexto 17"/>
          <p:cNvSpPr txBox="1">
            <a:spLocks noChangeArrowheads="1"/>
          </p:cNvSpPr>
          <p:nvPr/>
        </p:nvSpPr>
        <p:spPr bwMode="auto">
          <a:xfrm>
            <a:off x="3657600" y="2895600"/>
            <a:ext cx="228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Pasto limpo</a:t>
            </a:r>
            <a:endParaRPr lang="pt-BR" sz="2800"/>
          </a:p>
        </p:txBody>
      </p:sp>
      <p:pic>
        <p:nvPicPr>
          <p:cNvPr id="101379" name="Imagem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8997950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4"/>
          <p:cNvSpPr txBox="1"/>
          <p:nvPr/>
        </p:nvSpPr>
        <p:spPr>
          <a:xfrm>
            <a:off x="914400" y="-11113"/>
            <a:ext cx="7467600" cy="954088"/>
          </a:xfrm>
          <a:prstGeom prst="rect">
            <a:avLst/>
          </a:prstGeom>
          <a:solidFill>
            <a:schemeClr val="accent2">
              <a:lumMod val="40000"/>
              <a:lumOff val="60000"/>
              <a:alpha val="73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Nível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inédito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de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detalhe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espacial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: 20 m (CBERS) e 30 m (LANDSAT)</a:t>
            </a:r>
            <a:endParaRPr lang="pt-BR" sz="2800" b="1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003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7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66800" y="152400"/>
            <a:ext cx="6781800" cy="76200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chemeClr val="bg2">
                    <a:lumMod val="50000"/>
                  </a:schemeClr>
                </a:solidFill>
                <a:latin typeface="Lucida Bright"/>
                <a:cs typeface="Lucida Bright"/>
              </a:rPr>
              <a:t>Agriculture (grains)</a:t>
            </a:r>
          </a:p>
        </p:txBody>
      </p:sp>
    </p:spTree>
    <p:extLst>
      <p:ext uri="{BB962C8B-B14F-4D97-AF65-F5344CB8AC3E}">
        <p14:creationId xmlns:p14="http://schemas.microsoft.com/office/powerpoint/2010/main" val="3921600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6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152400"/>
            <a:ext cx="6781800" cy="76200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chemeClr val="bg2">
                    <a:lumMod val="50000"/>
                  </a:schemeClr>
                </a:solidFill>
                <a:latin typeface="Lucida Bright"/>
                <a:cs typeface="Lucida Bright"/>
              </a:rPr>
              <a:t>Cleared pasture </a:t>
            </a:r>
          </a:p>
        </p:txBody>
      </p:sp>
    </p:spTree>
    <p:extLst>
      <p:ext uri="{BB962C8B-B14F-4D97-AF65-F5344CB8AC3E}">
        <p14:creationId xmlns:p14="http://schemas.microsoft.com/office/powerpoint/2010/main" val="1608082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8" cy="655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283325" y="0"/>
            <a:ext cx="2860675" cy="461963"/>
          </a:xfrm>
          <a:prstGeom prst="rect">
            <a:avLst/>
          </a:prstGeom>
          <a:solidFill>
            <a:srgbClr val="C9D6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Nature, 29 July 2010</a:t>
            </a:r>
          </a:p>
        </p:txBody>
      </p:sp>
    </p:spTree>
    <p:extLst>
      <p:ext uri="{BB962C8B-B14F-4D97-AF65-F5344CB8AC3E}">
        <p14:creationId xmlns:p14="http://schemas.microsoft.com/office/powerpoint/2010/main" val="92981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66800" y="152400"/>
            <a:ext cx="6781800" cy="76200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chemeClr val="bg2">
                    <a:lumMod val="50000"/>
                  </a:schemeClr>
                </a:solidFill>
                <a:latin typeface="Lucida Bright"/>
                <a:cs typeface="Lucida Bright"/>
              </a:rPr>
              <a:t>Degraded pasture</a:t>
            </a:r>
          </a:p>
        </p:txBody>
      </p:sp>
    </p:spTree>
    <p:extLst>
      <p:ext uri="{BB962C8B-B14F-4D97-AF65-F5344CB8AC3E}">
        <p14:creationId xmlns:p14="http://schemas.microsoft.com/office/powerpoint/2010/main" val="4279557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3188" y="0"/>
            <a:ext cx="94138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66800" y="152400"/>
            <a:ext cx="6781800" cy="76200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chemeClr val="bg2">
                    <a:lumMod val="50000"/>
                  </a:schemeClr>
                </a:solidFill>
                <a:latin typeface="Lucida Bright"/>
                <a:cs typeface="Lucida Bright"/>
              </a:rPr>
              <a:t>Small-scale agriculture</a:t>
            </a:r>
          </a:p>
        </p:txBody>
      </p:sp>
    </p:spTree>
    <p:extLst>
      <p:ext uri="{BB962C8B-B14F-4D97-AF65-F5344CB8AC3E}">
        <p14:creationId xmlns:p14="http://schemas.microsoft.com/office/powerpoint/2010/main" val="1816153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152400"/>
            <a:ext cx="6781800" cy="76200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chemeClr val="bg2">
                    <a:lumMod val="50000"/>
                  </a:schemeClr>
                </a:solidFill>
                <a:latin typeface="Lucida Bright"/>
                <a:cs typeface="Lucida Bright"/>
              </a:rPr>
              <a:t>Degraded land</a:t>
            </a:r>
          </a:p>
        </p:txBody>
      </p:sp>
    </p:spTree>
    <p:extLst>
      <p:ext uri="{BB962C8B-B14F-4D97-AF65-F5344CB8AC3E}">
        <p14:creationId xmlns:p14="http://schemas.microsoft.com/office/powerpoint/2010/main" val="906234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How are we using the forest?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584815" y="1203231"/>
          <a:ext cx="8354500" cy="5654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extent of illegal deforestation</a:t>
            </a:r>
          </a:p>
        </p:txBody>
      </p:sp>
      <p:pic>
        <p:nvPicPr>
          <p:cNvPr id="7782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223963"/>
            <a:ext cx="8307387" cy="544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350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400" y="90488"/>
          <a:ext cx="8686800" cy="6462710"/>
        </p:xfrm>
        <a:graphic>
          <a:graphicData uri="http://schemas.openxmlformats.org/drawingml/2006/table">
            <a:tbl>
              <a:tblPr/>
              <a:tblGrid>
                <a:gridCol w="4374648"/>
                <a:gridCol w="2468551"/>
                <a:gridCol w="1843601"/>
              </a:tblGrid>
              <a:tr h="832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b="0" i="0" u="none" strike="noStrike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Class</a:t>
                      </a:r>
                      <a:endParaRPr lang="en-US" sz="26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6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b="0" i="0" u="none" strike="noStrike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TOTAL (km</a:t>
                      </a:r>
                      <a:r>
                        <a:rPr lang="en-US" sz="2600" b="0" i="0" u="none" strike="noStrike" baseline="30000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  <a:r>
                        <a:rPr lang="en-US" sz="2600" b="0" i="0" u="none" strike="noStrike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)</a:t>
                      </a:r>
                      <a:endParaRPr lang="en-US" sz="26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6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_tradnl" sz="26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6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</a:tr>
              <a:tr h="433068"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Clean</a:t>
                      </a:r>
                      <a:r>
                        <a:rPr lang="en-US" sz="2600" b="0" i="0" u="none" strike="noStrike" baseline="0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Pasture</a:t>
                      </a:r>
                      <a:endParaRPr lang="en-US" sz="26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6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335.714,94 </a:t>
                      </a: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6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46,7%</a:t>
                      </a: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433068"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0" i="0" u="none" strike="noStrike" dirty="0" err="1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Secundary</a:t>
                      </a:r>
                      <a:r>
                        <a:rPr lang="pt-BR" sz="2600" b="0" i="0" u="none" strike="noStrike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2600" b="0" i="0" u="none" strike="noStrike" dirty="0" err="1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Vegetation</a:t>
                      </a:r>
                      <a:endParaRPr lang="pt-BR" sz="26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6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150.815,31 </a:t>
                      </a: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6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21,0%</a:t>
                      </a: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3068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2600" b="0" i="0" u="none" strike="noStrike" dirty="0" err="1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Dirty</a:t>
                      </a:r>
                      <a:r>
                        <a:rPr lang="es-ES_tradnl" sz="2600" b="0" i="0" u="none" strike="noStrike" baseline="0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pasture</a:t>
                      </a:r>
                      <a:endParaRPr lang="es-ES_tradnl" sz="26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6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62.823,75 </a:t>
                      </a: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6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8,7%</a:t>
                      </a: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433068"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0" i="0" u="none" strike="noStrike" dirty="0" err="1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Regeneration</a:t>
                      </a:r>
                      <a:r>
                        <a:rPr lang="pt-BR" sz="2600" b="0" i="0" u="none" strike="noStrike" baseline="0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2600" b="0" i="0" u="none" strike="noStrike" baseline="0" dirty="0" err="1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with</a:t>
                      </a:r>
                      <a:r>
                        <a:rPr lang="pt-BR" sz="2600" b="0" i="0" u="none" strike="noStrike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2600" b="0" i="0" u="none" strike="noStrike" dirty="0" err="1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pasture</a:t>
                      </a:r>
                      <a:endParaRPr lang="pt-BR" sz="26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6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48.027,37 </a:t>
                      </a: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6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6,7%</a:t>
                      </a: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3068"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0" i="0" u="none" strike="noStrike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Non-</a:t>
                      </a:r>
                      <a:r>
                        <a:rPr lang="pt-BR" sz="2600" b="0" i="0" u="none" strike="noStrike" dirty="0" err="1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observed</a:t>
                      </a:r>
                      <a:r>
                        <a:rPr lang="pt-BR" sz="2600" b="0" i="0" u="none" strike="noStrike" baseline="0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2600" b="0" i="0" u="none" strike="noStrike" baseline="0" dirty="0" err="1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areas</a:t>
                      </a:r>
                      <a:endParaRPr lang="pt-BR" sz="26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6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45.406,27 </a:t>
                      </a: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6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6,3%</a:t>
                      </a: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433068"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Agriculture</a:t>
                      </a:r>
                      <a:r>
                        <a:rPr lang="en-US" sz="2600" b="0" i="0" u="none" strike="noStrike" baseline="0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(large-scale)</a:t>
                      </a:r>
                      <a:endParaRPr lang="en-US" sz="26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6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34.927,24 </a:t>
                      </a: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6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4,9%</a:t>
                      </a: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3068"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0" i="0" u="none" strike="noStrike" dirty="0" err="1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Small</a:t>
                      </a:r>
                      <a:r>
                        <a:rPr lang="pt-BR" sz="2600" b="0" i="0" u="none" strike="noStrike" baseline="0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2600" b="0" i="0" u="none" strike="noStrike" baseline="0" dirty="0" err="1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farms</a:t>
                      </a:r>
                      <a:r>
                        <a:rPr lang="pt-BR" sz="2600" b="0" i="0" u="none" strike="noStrike" baseline="0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2600" b="0" i="0" u="none" strike="noStrike" baseline="0" dirty="0" err="1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and</a:t>
                      </a:r>
                      <a:r>
                        <a:rPr lang="pt-BR" sz="2600" b="0" i="0" u="none" strike="noStrike" baseline="0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2600" b="0" i="0" u="none" strike="noStrike" baseline="0" dirty="0" err="1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settlers</a:t>
                      </a:r>
                      <a:endParaRPr lang="pt-BR" sz="26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6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24.416,57 </a:t>
                      </a: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6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3,4%</a:t>
                      </a: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433068">
                <a:tc>
                  <a:txBody>
                    <a:bodyPr/>
                    <a:lstStyle/>
                    <a:p>
                      <a:pPr algn="l" fontAlgn="b"/>
                      <a:r>
                        <a:rPr lang="ro-RO" sz="2600" b="0" i="0" u="none" strike="noStrike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Urban areas</a:t>
                      </a:r>
                      <a:endParaRPr lang="ro-RO" sz="26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6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3.818,14 </a:t>
                      </a: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6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0,5%</a:t>
                      </a: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3068"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0" i="0" u="none" strike="noStrike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Mining</a:t>
                      </a:r>
                      <a:endParaRPr lang="pt-BR" sz="26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6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730,68 </a:t>
                      </a: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6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0,1%</a:t>
                      </a: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433068"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0" i="0" u="none" strike="noStrike" dirty="0" err="1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Degraded</a:t>
                      </a:r>
                      <a:r>
                        <a:rPr lang="pt-BR" sz="2600" b="0" i="0" u="none" strike="noStrike" baseline="0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2600" b="0" i="0" u="none" strike="noStrike" baseline="0" dirty="0" err="1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areas</a:t>
                      </a:r>
                      <a:endParaRPr lang="pt-BR" sz="26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6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594,19 </a:t>
                      </a: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6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0,1%</a:t>
                      </a: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3068"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0" i="0" u="none" strike="noStrike" dirty="0" err="1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Others</a:t>
                      </a:r>
                      <a:endParaRPr lang="pt-BR" sz="26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6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477,88 </a:t>
                      </a: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6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0,1%</a:t>
                      </a: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433068">
                <a:tc>
                  <a:txBody>
                    <a:bodyPr/>
                    <a:lstStyle/>
                    <a:p>
                      <a:pPr algn="l" fontAlgn="b"/>
                      <a:r>
                        <a:rPr lang="fi-FI" sz="2600" b="0" i="0" u="none" strike="noStrike" dirty="0" err="1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Desflorestation</a:t>
                      </a:r>
                      <a:r>
                        <a:rPr lang="fi-FI" sz="2600" b="0" i="0" u="none" strike="noStrike" baseline="0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fi-FI" sz="2600" b="0" i="0" u="none" strike="noStrike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2008</a:t>
                      </a:r>
                      <a:endParaRPr lang="fi-FI" sz="26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6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11.458,64 </a:t>
                      </a: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6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1,6%</a:t>
                      </a: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068"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TOTAL</a:t>
                      </a: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6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719.210,99 </a:t>
                      </a: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6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6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0" y="963613"/>
            <a:ext cx="8916988" cy="1730375"/>
          </a:xfrm>
          <a:prstGeom prst="rect">
            <a:avLst/>
          </a:prstGeom>
          <a:solidFill>
            <a:schemeClr val="accent1">
              <a:lumMod val="20000"/>
              <a:lumOff val="80000"/>
              <a:alpha val="2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prodes_acum_97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0" r="-414"/>
          <a:stretch>
            <a:fillRect/>
          </a:stretch>
        </p:blipFill>
        <p:spPr bwMode="auto">
          <a:xfrm>
            <a:off x="1600200" y="1055688"/>
            <a:ext cx="7192963" cy="522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490" name="Group 3"/>
          <p:cNvGrpSpPr>
            <a:grpSpLocks/>
          </p:cNvGrpSpPr>
          <p:nvPr/>
        </p:nvGrpSpPr>
        <p:grpSpPr bwMode="auto">
          <a:xfrm>
            <a:off x="596900" y="1160463"/>
            <a:ext cx="992188" cy="2690812"/>
            <a:chOff x="378" y="-1697"/>
            <a:chExt cx="625" cy="1695"/>
          </a:xfrm>
        </p:grpSpPr>
        <p:pic>
          <p:nvPicPr>
            <p:cNvPr id="63493" name="Picture 4" descr="leg_acum_0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575" b="-2916"/>
            <a:stretch>
              <a:fillRect/>
            </a:stretch>
          </p:blipFill>
          <p:spPr bwMode="auto">
            <a:xfrm>
              <a:off x="378" y="-1654"/>
              <a:ext cx="183" cy="1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494" name="Text Box 5"/>
            <p:cNvSpPr txBox="1">
              <a:spLocks noChangeArrowheads="1"/>
            </p:cNvSpPr>
            <p:nvPr/>
          </p:nvSpPr>
          <p:spPr bwMode="auto">
            <a:xfrm>
              <a:off x="544" y="-1697"/>
              <a:ext cx="459" cy="1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55000"/>
                </a:lnSpc>
              </a:pPr>
              <a:r>
                <a:rPr lang="pt-BR" sz="1000" b="1">
                  <a:latin typeface="Calibri" charset="0"/>
                  <a:cs typeface="Calibri" charset="0"/>
                </a:rPr>
                <a:t>Até 10%</a:t>
              </a:r>
            </a:p>
            <a:p>
              <a:pPr eaLnBrk="1" hangingPunct="1">
                <a:lnSpc>
                  <a:spcPct val="155000"/>
                </a:lnSpc>
              </a:pPr>
              <a:r>
                <a:rPr lang="pt-BR" sz="1000" b="1">
                  <a:latin typeface="Calibri" charset="0"/>
                  <a:cs typeface="Calibri" charset="0"/>
                </a:rPr>
                <a:t>10 - 20%</a:t>
              </a:r>
            </a:p>
            <a:p>
              <a:pPr eaLnBrk="1" hangingPunct="1">
                <a:lnSpc>
                  <a:spcPct val="155000"/>
                </a:lnSpc>
              </a:pPr>
              <a:r>
                <a:rPr lang="pt-BR" sz="1000" b="1">
                  <a:latin typeface="Calibri" charset="0"/>
                  <a:cs typeface="Calibri" charset="0"/>
                </a:rPr>
                <a:t>20 – 30%</a:t>
              </a:r>
            </a:p>
            <a:p>
              <a:pPr eaLnBrk="1" hangingPunct="1">
                <a:lnSpc>
                  <a:spcPct val="155000"/>
                </a:lnSpc>
              </a:pPr>
              <a:r>
                <a:rPr lang="pt-BR" sz="1000" b="1">
                  <a:latin typeface="Calibri" charset="0"/>
                  <a:cs typeface="Calibri" charset="0"/>
                </a:rPr>
                <a:t>30 – 40%</a:t>
              </a:r>
            </a:p>
            <a:p>
              <a:pPr eaLnBrk="1" hangingPunct="1">
                <a:lnSpc>
                  <a:spcPct val="155000"/>
                </a:lnSpc>
              </a:pPr>
              <a:r>
                <a:rPr lang="pt-BR" sz="1000" b="1">
                  <a:latin typeface="Calibri" charset="0"/>
                  <a:cs typeface="Calibri" charset="0"/>
                </a:rPr>
                <a:t>40 – 50%</a:t>
              </a:r>
            </a:p>
            <a:p>
              <a:pPr eaLnBrk="1" hangingPunct="1">
                <a:lnSpc>
                  <a:spcPct val="155000"/>
                </a:lnSpc>
              </a:pPr>
              <a:r>
                <a:rPr lang="pt-BR" sz="1000" b="1">
                  <a:latin typeface="Calibri" charset="0"/>
                  <a:cs typeface="Calibri" charset="0"/>
                </a:rPr>
                <a:t>50 – 60%</a:t>
              </a:r>
            </a:p>
            <a:p>
              <a:pPr eaLnBrk="1" hangingPunct="1">
                <a:lnSpc>
                  <a:spcPct val="155000"/>
                </a:lnSpc>
              </a:pPr>
              <a:r>
                <a:rPr lang="pt-BR" sz="1000" b="1">
                  <a:latin typeface="Calibri" charset="0"/>
                  <a:cs typeface="Calibri" charset="0"/>
                </a:rPr>
                <a:t>60 – 70%</a:t>
              </a:r>
            </a:p>
            <a:p>
              <a:pPr eaLnBrk="1" hangingPunct="1">
                <a:lnSpc>
                  <a:spcPct val="155000"/>
                </a:lnSpc>
              </a:pPr>
              <a:r>
                <a:rPr lang="pt-BR" sz="1000" b="1">
                  <a:latin typeface="Calibri" charset="0"/>
                  <a:cs typeface="Calibri" charset="0"/>
                </a:rPr>
                <a:t>70 – 80%</a:t>
              </a:r>
            </a:p>
            <a:p>
              <a:pPr eaLnBrk="1" hangingPunct="1">
                <a:lnSpc>
                  <a:spcPct val="155000"/>
                </a:lnSpc>
              </a:pPr>
              <a:r>
                <a:rPr lang="pt-BR" sz="1000" b="1">
                  <a:latin typeface="Calibri" charset="0"/>
                  <a:cs typeface="Calibri" charset="0"/>
                </a:rPr>
                <a:t>80 – 90%</a:t>
              </a:r>
            </a:p>
            <a:p>
              <a:pPr eaLnBrk="1" hangingPunct="1">
                <a:lnSpc>
                  <a:spcPct val="155000"/>
                </a:lnSpc>
              </a:pPr>
              <a:r>
                <a:rPr lang="pt-BR" sz="1000" b="1">
                  <a:latin typeface="Calibri" charset="0"/>
                  <a:cs typeface="Calibri" charset="0"/>
                </a:rPr>
                <a:t>90 – 100%</a:t>
              </a:r>
            </a:p>
            <a:p>
              <a:pPr eaLnBrk="1" hangingPunct="1">
                <a:lnSpc>
                  <a:spcPct val="155000"/>
                </a:lnSpc>
              </a:pPr>
              <a:endParaRPr lang="pt-BR" sz="1000" b="1">
                <a:latin typeface="Calibri" charset="0"/>
                <a:cs typeface="Calibri" charset="0"/>
              </a:endParaRPr>
            </a:p>
          </p:txBody>
        </p:sp>
      </p:grpSp>
      <p:sp>
        <p:nvSpPr>
          <p:cNvPr id="17413" name="Rectangle 9"/>
          <p:cNvSpPr>
            <a:spLocks noChangeArrowheads="1"/>
          </p:cNvSpPr>
          <p:nvPr/>
        </p:nvSpPr>
        <p:spPr bwMode="auto">
          <a:xfrm>
            <a:off x="681038" y="6196013"/>
            <a:ext cx="8166100" cy="523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  <a:defRPr/>
            </a:pPr>
            <a:r>
              <a:rPr lang="pt-BR" sz="2800" dirty="0" err="1">
                <a:solidFill>
                  <a:srgbClr val="00005E"/>
                </a:solidFill>
                <a:latin typeface="Calibri" charset="0"/>
                <a:cs typeface="+mn-cs"/>
              </a:rPr>
              <a:t>Illegal</a:t>
            </a:r>
            <a:r>
              <a:rPr lang="pt-BR" sz="2800" dirty="0">
                <a:solidFill>
                  <a:srgbClr val="00005E"/>
                </a:solidFill>
                <a:latin typeface="Calibri" charset="0"/>
                <a:cs typeface="+mn-cs"/>
              </a:rPr>
              <a:t> </a:t>
            </a:r>
            <a:r>
              <a:rPr lang="pt-BR" sz="2800" dirty="0" err="1">
                <a:solidFill>
                  <a:srgbClr val="00005E"/>
                </a:solidFill>
                <a:latin typeface="Calibri" charset="0"/>
                <a:cs typeface="+mn-cs"/>
              </a:rPr>
              <a:t>large</a:t>
            </a:r>
            <a:r>
              <a:rPr lang="pt-BR" sz="2800" dirty="0">
                <a:solidFill>
                  <a:srgbClr val="00005E"/>
                </a:solidFill>
                <a:latin typeface="Calibri" charset="0"/>
                <a:cs typeface="+mn-cs"/>
              </a:rPr>
              <a:t> </a:t>
            </a:r>
            <a:r>
              <a:rPr lang="pt-BR" sz="2800" dirty="0" err="1">
                <a:solidFill>
                  <a:srgbClr val="00005E"/>
                </a:solidFill>
                <a:latin typeface="Calibri" charset="0"/>
                <a:cs typeface="+mn-cs"/>
              </a:rPr>
              <a:t>farms</a:t>
            </a:r>
            <a:r>
              <a:rPr lang="pt-BR" sz="2800" dirty="0">
                <a:solidFill>
                  <a:srgbClr val="00005E"/>
                </a:solidFill>
                <a:latin typeface="Calibri" charset="0"/>
                <a:cs typeface="+mn-cs"/>
              </a:rPr>
              <a:t> </a:t>
            </a:r>
            <a:r>
              <a:rPr lang="pt-BR" sz="2800" dirty="0" err="1">
                <a:solidFill>
                  <a:srgbClr val="00005E"/>
                </a:solidFill>
                <a:latin typeface="Calibri" charset="0"/>
                <a:cs typeface="+mn-cs"/>
              </a:rPr>
              <a:t>have</a:t>
            </a:r>
            <a:r>
              <a:rPr lang="pt-BR" sz="2800" dirty="0">
                <a:solidFill>
                  <a:srgbClr val="00005E"/>
                </a:solidFill>
                <a:latin typeface="Calibri" charset="0"/>
                <a:cs typeface="+mn-cs"/>
              </a:rPr>
              <a:t> </a:t>
            </a:r>
            <a:r>
              <a:rPr lang="pt-BR" sz="2800" dirty="0" err="1">
                <a:solidFill>
                  <a:srgbClr val="00005E"/>
                </a:solidFill>
                <a:latin typeface="Calibri" charset="0"/>
                <a:cs typeface="+mn-cs"/>
              </a:rPr>
              <a:t>to</a:t>
            </a:r>
            <a:r>
              <a:rPr lang="pt-BR" sz="2800" dirty="0">
                <a:solidFill>
                  <a:srgbClr val="00005E"/>
                </a:solidFill>
                <a:latin typeface="Calibri" charset="0"/>
                <a:cs typeface="+mn-cs"/>
              </a:rPr>
              <a:t> </a:t>
            </a:r>
            <a:r>
              <a:rPr lang="pt-BR" sz="2800" dirty="0" err="1">
                <a:solidFill>
                  <a:srgbClr val="00005E"/>
                </a:solidFill>
                <a:latin typeface="Calibri" charset="0"/>
                <a:cs typeface="+mn-cs"/>
              </a:rPr>
              <a:t>recover</a:t>
            </a:r>
            <a:r>
              <a:rPr lang="pt-BR" sz="2800" dirty="0">
                <a:solidFill>
                  <a:srgbClr val="00005E"/>
                </a:solidFill>
                <a:latin typeface="Calibri" charset="0"/>
                <a:cs typeface="+mn-cs"/>
              </a:rPr>
              <a:t> 80% </a:t>
            </a:r>
            <a:r>
              <a:rPr lang="pt-BR" sz="2800" dirty="0" err="1">
                <a:solidFill>
                  <a:srgbClr val="00005E"/>
                </a:solidFill>
                <a:latin typeface="Calibri" charset="0"/>
                <a:cs typeface="+mn-cs"/>
              </a:rPr>
              <a:t>of</a:t>
            </a:r>
            <a:r>
              <a:rPr lang="pt-BR" sz="2800" dirty="0">
                <a:solidFill>
                  <a:srgbClr val="00005E"/>
                </a:solidFill>
                <a:latin typeface="Calibri" charset="0"/>
                <a:cs typeface="+mn-cs"/>
              </a:rPr>
              <a:t> </a:t>
            </a:r>
            <a:r>
              <a:rPr lang="pt-BR" sz="2800" dirty="0" err="1">
                <a:solidFill>
                  <a:srgbClr val="00005E"/>
                </a:solidFill>
                <a:latin typeface="Calibri" charset="0"/>
                <a:cs typeface="+mn-cs"/>
              </a:rPr>
              <a:t>area</a:t>
            </a:r>
            <a:endParaRPr lang="pt-BR" sz="2800" dirty="0">
              <a:solidFill>
                <a:srgbClr val="00005E"/>
              </a:solidFill>
              <a:latin typeface="Calibri" charset="0"/>
              <a:cs typeface="+mn-cs"/>
            </a:endParaRPr>
          </a:p>
        </p:txBody>
      </p:sp>
      <p:sp>
        <p:nvSpPr>
          <p:cNvPr id="63492" name="Título 7"/>
          <p:cNvSpPr>
            <a:spLocks noGrp="1"/>
          </p:cNvSpPr>
          <p:nvPr>
            <p:ph type="title"/>
          </p:nvPr>
        </p:nvSpPr>
        <p:spPr>
          <a:xfrm>
            <a:off x="704850" y="409575"/>
            <a:ext cx="8153400" cy="762000"/>
          </a:xfrm>
        </p:spPr>
        <p:txBody>
          <a:bodyPr/>
          <a:lstStyle/>
          <a:p>
            <a:r>
              <a:rPr lang="pt-BR">
                <a:latin typeface="Calibri" charset="0"/>
              </a:rPr>
              <a:t>Brazil new Forest Code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3955192" cy="1055294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ustainability?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179" y="0"/>
            <a:ext cx="4762784" cy="6858000"/>
          </a:xfrm>
          <a:prstGeom prst="rect">
            <a:avLst/>
          </a:prstGeom>
        </p:spPr>
      </p:pic>
      <p:sp>
        <p:nvSpPr>
          <p:cNvPr id="4" name="Retângulo 17"/>
          <p:cNvSpPr/>
          <p:nvPr/>
        </p:nvSpPr>
        <p:spPr>
          <a:xfrm>
            <a:off x="570142" y="1944394"/>
            <a:ext cx="3632081" cy="1200328"/>
          </a:xfrm>
          <a:prstGeom prst="rect">
            <a:avLst/>
          </a:prstGeom>
          <a:solidFill>
            <a:srgbClr val="CAFED3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2060"/>
                </a:solidFill>
                <a:latin typeface="Calibri"/>
                <a:cs typeface="Calibri"/>
              </a:rPr>
              <a:t>NPV (net present value) of land in Amazonia for cattle ranching </a:t>
            </a:r>
            <a:endParaRPr lang="pt-BR" sz="2400" dirty="0">
              <a:solidFill>
                <a:srgbClr val="C00000"/>
              </a:solidFill>
            </a:endParaRPr>
          </a:p>
        </p:txBody>
      </p:sp>
      <p:sp>
        <p:nvSpPr>
          <p:cNvPr id="5" name="Retângulo 17"/>
          <p:cNvSpPr/>
          <p:nvPr/>
        </p:nvSpPr>
        <p:spPr>
          <a:xfrm>
            <a:off x="6579774" y="3104882"/>
            <a:ext cx="2564226" cy="461665"/>
          </a:xfrm>
          <a:prstGeom prst="rect">
            <a:avLst/>
          </a:prstGeom>
          <a:solidFill>
            <a:srgbClr val="CAFED3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2060"/>
                </a:solidFill>
                <a:latin typeface="Calibri"/>
                <a:cs typeface="Calibri"/>
              </a:rPr>
              <a:t>Land speculation</a:t>
            </a:r>
            <a:endParaRPr lang="pt-BR" sz="2400" dirty="0">
              <a:solidFill>
                <a:srgbClr val="C00000"/>
              </a:solidFill>
            </a:endParaRPr>
          </a:p>
        </p:txBody>
      </p:sp>
      <p:sp>
        <p:nvSpPr>
          <p:cNvPr id="6" name="Retângulo 17"/>
          <p:cNvSpPr/>
          <p:nvPr/>
        </p:nvSpPr>
        <p:spPr>
          <a:xfrm>
            <a:off x="6579774" y="6396335"/>
            <a:ext cx="2564226" cy="461665"/>
          </a:xfrm>
          <a:prstGeom prst="rect">
            <a:avLst/>
          </a:prstGeom>
          <a:solidFill>
            <a:srgbClr val="CAFED3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2060"/>
                </a:solidFill>
                <a:latin typeface="Calibri"/>
                <a:cs typeface="Calibri"/>
              </a:rPr>
              <a:t>Land purchase</a:t>
            </a:r>
            <a:endParaRPr lang="pt-BR" sz="2400" dirty="0">
              <a:solidFill>
                <a:srgbClr val="C00000"/>
              </a:solidFill>
            </a:endParaRPr>
          </a:p>
        </p:txBody>
      </p:sp>
      <p:sp>
        <p:nvSpPr>
          <p:cNvPr id="7" name="Retângulo 17"/>
          <p:cNvSpPr/>
          <p:nvPr/>
        </p:nvSpPr>
        <p:spPr>
          <a:xfrm>
            <a:off x="665098" y="4007894"/>
            <a:ext cx="3632081" cy="830997"/>
          </a:xfrm>
          <a:prstGeom prst="rect">
            <a:avLst/>
          </a:prstGeom>
          <a:solidFill>
            <a:srgbClr val="CAFED3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2060"/>
                </a:solidFill>
                <a:latin typeface="Calibri"/>
                <a:ea typeface="+mn-ea"/>
                <a:cs typeface="Calibri"/>
              </a:rPr>
              <a:t>Extensive ranching is only profitable for large farms </a:t>
            </a:r>
            <a:endParaRPr lang="pt-BR" sz="2400" dirty="0">
              <a:solidFill>
                <a:srgbClr val="C00000"/>
              </a:solidFill>
              <a:ea typeface="+mn-ea"/>
            </a:endParaRPr>
          </a:p>
        </p:txBody>
      </p:sp>
      <p:sp>
        <p:nvSpPr>
          <p:cNvPr id="8" name="Retângulo 17"/>
          <p:cNvSpPr/>
          <p:nvPr/>
        </p:nvSpPr>
        <p:spPr>
          <a:xfrm>
            <a:off x="685800" y="6073169"/>
            <a:ext cx="3632081" cy="646331"/>
          </a:xfrm>
          <a:prstGeom prst="rect">
            <a:avLst/>
          </a:prstGeom>
          <a:solidFill>
            <a:srgbClr val="CAFED3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2060"/>
                </a:solidFill>
                <a:latin typeface="Calibri"/>
                <a:cs typeface="Calibri"/>
              </a:rPr>
              <a:t>s</a:t>
            </a:r>
            <a:r>
              <a:rPr lang="en-US" dirty="0" smtClean="0">
                <a:solidFill>
                  <a:srgbClr val="002060"/>
                </a:solidFill>
                <a:latin typeface="Calibri"/>
                <a:ea typeface="+mn-ea"/>
                <a:cs typeface="Calibri"/>
              </a:rPr>
              <a:t>ource: Bowman et al. (Land Use Policy, 2012)</a:t>
            </a:r>
            <a:endParaRPr lang="pt-BR" dirty="0">
              <a:solidFill>
                <a:srgbClr val="C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11749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228390" cy="1055294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2060"/>
                </a:solidFill>
                <a:latin typeface="Calibri"/>
                <a:cs typeface="Calibri"/>
              </a:rPr>
              <a:t>NPV (net present value) of land in Amazonia for cattle ranching 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8" name="Retângulo 17"/>
          <p:cNvSpPr/>
          <p:nvPr/>
        </p:nvSpPr>
        <p:spPr>
          <a:xfrm>
            <a:off x="5080000" y="6352155"/>
            <a:ext cx="4064000" cy="369332"/>
          </a:xfrm>
          <a:prstGeom prst="rect">
            <a:avLst/>
          </a:prstGeom>
          <a:solidFill>
            <a:srgbClr val="CAFED3">
              <a:alpha val="60000"/>
            </a:srgbClr>
          </a:solidFill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2060"/>
                </a:solidFill>
                <a:latin typeface="Calibri"/>
                <a:cs typeface="Calibri"/>
              </a:rPr>
              <a:t>s</a:t>
            </a:r>
            <a:r>
              <a:rPr lang="en-US" dirty="0" smtClean="0">
                <a:solidFill>
                  <a:srgbClr val="002060"/>
                </a:solidFill>
                <a:latin typeface="Calibri"/>
                <a:ea typeface="+mn-ea"/>
                <a:cs typeface="Calibri"/>
              </a:rPr>
              <a:t>ource: Silva and </a:t>
            </a:r>
            <a:r>
              <a:rPr lang="en-US" dirty="0" err="1" smtClean="0">
                <a:solidFill>
                  <a:srgbClr val="002060"/>
                </a:solidFill>
                <a:latin typeface="Calibri"/>
                <a:ea typeface="+mn-ea"/>
                <a:cs typeface="Calibri"/>
              </a:rPr>
              <a:t>Barreto</a:t>
            </a:r>
            <a:r>
              <a:rPr lang="en-US" dirty="0" smtClean="0">
                <a:solidFill>
                  <a:srgbClr val="002060"/>
                </a:solidFill>
                <a:latin typeface="Calibri"/>
                <a:ea typeface="+mn-ea"/>
                <a:cs typeface="Calibri"/>
              </a:rPr>
              <a:t> (</a:t>
            </a:r>
            <a:r>
              <a:rPr lang="en-US" dirty="0" err="1" smtClean="0">
                <a:solidFill>
                  <a:srgbClr val="002060"/>
                </a:solidFill>
                <a:latin typeface="Calibri"/>
                <a:ea typeface="+mn-ea"/>
                <a:cs typeface="Calibri"/>
              </a:rPr>
              <a:t>Imazon</a:t>
            </a:r>
            <a:r>
              <a:rPr lang="en-US" dirty="0" smtClean="0">
                <a:solidFill>
                  <a:srgbClr val="002060"/>
                </a:solidFill>
                <a:latin typeface="Calibri"/>
                <a:ea typeface="+mn-ea"/>
                <a:cs typeface="Calibri"/>
              </a:rPr>
              <a:t>, 2011)</a:t>
            </a:r>
            <a:endParaRPr lang="pt-BR" dirty="0">
              <a:solidFill>
                <a:srgbClr val="C00000"/>
              </a:solidFill>
              <a:ea typeface="+mn-e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24" y="1356556"/>
            <a:ext cx="8696476" cy="4485774"/>
          </a:xfrm>
          <a:prstGeom prst="rect">
            <a:avLst/>
          </a:prstGeom>
        </p:spPr>
      </p:pic>
      <p:sp>
        <p:nvSpPr>
          <p:cNvPr id="7" name="Retângulo 17"/>
          <p:cNvSpPr/>
          <p:nvPr/>
        </p:nvSpPr>
        <p:spPr>
          <a:xfrm rot="16200000">
            <a:off x="128614" y="2617595"/>
            <a:ext cx="1898953" cy="461665"/>
          </a:xfrm>
          <a:prstGeom prst="rect">
            <a:avLst/>
          </a:prstGeom>
          <a:solidFill>
            <a:srgbClr val="C8D8FC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2060"/>
                </a:solidFill>
                <a:latin typeface="Calibri"/>
                <a:ea typeface="+mn-ea"/>
                <a:cs typeface="Calibri"/>
              </a:rPr>
              <a:t>No regulation</a:t>
            </a:r>
            <a:endParaRPr lang="pt-BR" sz="2400" dirty="0">
              <a:solidFill>
                <a:srgbClr val="C00000"/>
              </a:solidFill>
              <a:ea typeface="+mn-ea"/>
            </a:endParaRPr>
          </a:p>
        </p:txBody>
      </p:sp>
      <p:sp>
        <p:nvSpPr>
          <p:cNvPr id="10" name="Retângulo 17"/>
          <p:cNvSpPr/>
          <p:nvPr/>
        </p:nvSpPr>
        <p:spPr>
          <a:xfrm rot="16200000">
            <a:off x="128613" y="4516548"/>
            <a:ext cx="1898953" cy="461665"/>
          </a:xfrm>
          <a:prstGeom prst="rect">
            <a:avLst/>
          </a:prstGeom>
          <a:solidFill>
            <a:srgbClr val="C8D8FC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2060"/>
                </a:solidFill>
                <a:latin typeface="Calibri"/>
                <a:cs typeface="Calibri"/>
              </a:rPr>
              <a:t>R</a:t>
            </a:r>
            <a:r>
              <a:rPr lang="en-US" sz="2400" dirty="0" smtClean="0">
                <a:solidFill>
                  <a:srgbClr val="002060"/>
                </a:solidFill>
                <a:latin typeface="Calibri"/>
                <a:ea typeface="+mn-ea"/>
                <a:cs typeface="Calibri"/>
              </a:rPr>
              <a:t>egulation</a:t>
            </a:r>
            <a:endParaRPr lang="pt-BR" sz="2400" dirty="0">
              <a:solidFill>
                <a:srgbClr val="C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76523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Imagem 15" descr="seletiv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5" y="3763963"/>
            <a:ext cx="3509963" cy="235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876300" y="6251575"/>
            <a:ext cx="3409950" cy="369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800" dirty="0">
                <a:latin typeface="+mn-lt"/>
                <a:ea typeface="+mn-ea"/>
                <a:cs typeface="Arial" charset="0"/>
              </a:rPr>
              <a:t>Floresta (</a:t>
            </a:r>
            <a:r>
              <a:rPr lang="pt-BR" sz="1800" dirty="0" err="1">
                <a:latin typeface="+mn-lt"/>
                <a:ea typeface="+mn-ea"/>
                <a:cs typeface="Arial" charset="0"/>
              </a:rPr>
              <a:t>biomass</a:t>
            </a:r>
            <a:r>
              <a:rPr lang="pt-BR" sz="1800" dirty="0">
                <a:latin typeface="+mn-lt"/>
                <a:ea typeface="+mn-ea"/>
                <a:cs typeface="Arial" charset="0"/>
              </a:rPr>
              <a:t> </a:t>
            </a:r>
            <a:r>
              <a:rPr lang="pt-BR" sz="1800" dirty="0" err="1">
                <a:latin typeface="+mn-lt"/>
                <a:ea typeface="+mn-ea"/>
                <a:cs typeface="Arial" charset="0"/>
              </a:rPr>
              <a:t>after</a:t>
            </a:r>
            <a:r>
              <a:rPr lang="pt-BR" sz="1800" dirty="0">
                <a:latin typeface="+mn-lt"/>
                <a:ea typeface="+mn-ea"/>
                <a:cs typeface="Arial" charset="0"/>
              </a:rPr>
              <a:t> 5 </a:t>
            </a:r>
            <a:r>
              <a:rPr lang="pt-BR" sz="1800" dirty="0" err="1">
                <a:latin typeface="+mn-lt"/>
                <a:ea typeface="+mn-ea"/>
                <a:cs typeface="Arial" charset="0"/>
              </a:rPr>
              <a:t>years</a:t>
            </a:r>
            <a:r>
              <a:rPr lang="pt-BR" sz="1800" dirty="0">
                <a:latin typeface="+mn-lt"/>
                <a:ea typeface="+mn-ea"/>
                <a:cs typeface="Arial" charset="0"/>
              </a:rPr>
              <a:t>) </a:t>
            </a:r>
          </a:p>
        </p:txBody>
      </p:sp>
      <p:pic>
        <p:nvPicPr>
          <p:cNvPr id="65539" name="Imagem 12" descr="corte_ras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0" y="1420813"/>
            <a:ext cx="3524250" cy="1878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0" name="Seta para baixo 17"/>
          <p:cNvSpPr>
            <a:spLocks noChangeArrowheads="1"/>
          </p:cNvSpPr>
          <p:nvPr/>
        </p:nvSpPr>
        <p:spPr bwMode="auto">
          <a:xfrm>
            <a:off x="4343400" y="1228725"/>
            <a:ext cx="233363" cy="5629275"/>
          </a:xfrm>
          <a:prstGeom prst="downArrow">
            <a:avLst>
              <a:gd name="adj1" fmla="val 50000"/>
              <a:gd name="adj2" fmla="val 49920"/>
            </a:avLst>
          </a:prstGeom>
          <a:solidFill>
            <a:srgbClr val="258B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203" name="CaixaDeTexto 22"/>
          <p:cNvSpPr txBox="1">
            <a:spLocks noChangeArrowheads="1"/>
          </p:cNvSpPr>
          <p:nvPr/>
        </p:nvSpPr>
        <p:spPr bwMode="auto">
          <a:xfrm>
            <a:off x="4730750" y="1790700"/>
            <a:ext cx="42846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x-none" sz="28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200,000 km2 (30% of area)</a:t>
            </a:r>
            <a:endParaRPr lang="pt-BR" sz="2800" b="1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3" name="CaixaDeTexto 9"/>
          <p:cNvSpPr txBox="1"/>
          <p:nvPr/>
        </p:nvSpPr>
        <p:spPr>
          <a:xfrm>
            <a:off x="944563" y="1017588"/>
            <a:ext cx="1712912" cy="368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800" dirty="0" err="1">
                <a:latin typeface="+mn-lt"/>
                <a:ea typeface="+mn-ea"/>
                <a:cs typeface="Arial" charset="0"/>
              </a:rPr>
              <a:t>Clear-cut</a:t>
            </a:r>
            <a:r>
              <a:rPr lang="pt-BR" sz="1800" dirty="0">
                <a:latin typeface="+mn-lt"/>
                <a:ea typeface="+mn-ea"/>
                <a:cs typeface="Arial" charset="0"/>
              </a:rPr>
              <a:t> </a:t>
            </a:r>
            <a:r>
              <a:rPr lang="pt-BR" sz="1800" dirty="0" err="1">
                <a:latin typeface="+mn-lt"/>
                <a:ea typeface="+mn-ea"/>
                <a:cs typeface="Arial" charset="0"/>
              </a:rPr>
              <a:t>areas</a:t>
            </a:r>
            <a:endParaRPr lang="pt-BR" sz="1800" dirty="0">
              <a:latin typeface="+mn-lt"/>
              <a:ea typeface="+mn-ea"/>
              <a:cs typeface="Arial" charset="0"/>
            </a:endParaRPr>
          </a:p>
        </p:txBody>
      </p:sp>
      <p:sp>
        <p:nvSpPr>
          <p:cNvPr id="655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Potential for CO2 sink in Amazonia</a:t>
            </a:r>
          </a:p>
        </p:txBody>
      </p:sp>
      <p:sp>
        <p:nvSpPr>
          <p:cNvPr id="15" name="CaixaDeTexto 22"/>
          <p:cNvSpPr txBox="1">
            <a:spLocks noChangeArrowheads="1"/>
          </p:cNvSpPr>
          <p:nvPr/>
        </p:nvSpPr>
        <p:spPr bwMode="auto">
          <a:xfrm>
            <a:off x="4743450" y="5014913"/>
            <a:ext cx="42846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x-none" sz="28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10 Gt CO</a:t>
            </a:r>
            <a:r>
              <a:rPr lang="x-none" sz="2800" b="1" baseline="-250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2</a:t>
            </a:r>
            <a:r>
              <a:rPr lang="x-none" sz="28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eq (2015-2020)</a:t>
            </a:r>
            <a:endParaRPr lang="pt-BR" sz="2800" b="1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5545" name="Seta para baixo 17"/>
          <p:cNvSpPr>
            <a:spLocks noChangeArrowheads="1"/>
          </p:cNvSpPr>
          <p:nvPr/>
        </p:nvSpPr>
        <p:spPr bwMode="auto">
          <a:xfrm>
            <a:off x="6854825" y="2455863"/>
            <a:ext cx="234950" cy="2624137"/>
          </a:xfrm>
          <a:prstGeom prst="downArrow">
            <a:avLst>
              <a:gd name="adj1" fmla="val 50000"/>
              <a:gd name="adj2" fmla="val 49795"/>
            </a:avLst>
          </a:prstGeom>
          <a:solidFill>
            <a:srgbClr val="258B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8" cy="655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283325" y="0"/>
            <a:ext cx="2860675" cy="461963"/>
          </a:xfrm>
          <a:prstGeom prst="rect">
            <a:avLst/>
          </a:prstGeom>
          <a:solidFill>
            <a:srgbClr val="C9D6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Nature, 29 July 2010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0" y="2065338"/>
            <a:ext cx="9144000" cy="1911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0" hangingPunct="0">
              <a:defRPr/>
            </a:pPr>
            <a:endParaRPr lang="en-US" sz="2800" dirty="0">
              <a:solidFill>
                <a:srgbClr val="003366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algn="ctr" eaLnBrk="0" hangingPunct="0">
              <a:defRPr/>
            </a:pPr>
            <a:r>
              <a:rPr lang="en-US" sz="2800" dirty="0">
                <a:solidFill>
                  <a:srgbClr val="00336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Brazil is the world’s current largest experiment on land change and its effects: </a:t>
            </a:r>
            <a:r>
              <a:rPr lang="en-US" sz="2800" dirty="0">
                <a:solidFill>
                  <a:srgbClr val="80000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will it also happen elsewhere?</a:t>
            </a:r>
          </a:p>
          <a:p>
            <a:pPr algn="ctr" eaLnBrk="0" hangingPunct="0">
              <a:defRPr/>
            </a:pPr>
            <a:r>
              <a:rPr lang="en-US" sz="2800" dirty="0">
                <a:solidFill>
                  <a:srgbClr val="003366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Today’s questions about Brazil could be tomorrow’s questions for other countries</a:t>
            </a:r>
          </a:p>
          <a:p>
            <a:pPr algn="ctr" eaLnBrk="0" hangingPunct="0">
              <a:defRPr/>
            </a:pPr>
            <a:endParaRPr lang="pt-BR" sz="2800" dirty="0">
              <a:solidFill>
                <a:srgbClr val="003366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14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solidFill>
            <a:srgbClr val="CAFED3">
              <a:alpha val="52156"/>
            </a:srgbClr>
          </a:solidFill>
        </p:spPr>
        <p:txBody>
          <a:bodyPr/>
          <a:lstStyle/>
          <a:p>
            <a:pPr algn="ctr" eaLnBrk="1" hangingPunct="1"/>
            <a:r>
              <a:rPr lang="pt-BR" sz="3200" dirty="0" err="1">
                <a:solidFill>
                  <a:srgbClr val="065413"/>
                </a:solidFill>
                <a:latin typeface="Calibri" charset="0"/>
              </a:rPr>
              <a:t>Impact</a:t>
            </a:r>
            <a:r>
              <a:rPr lang="pt-BR" sz="3200" dirty="0">
                <a:solidFill>
                  <a:srgbClr val="065413"/>
                </a:solidFill>
                <a:latin typeface="Calibri" charset="0"/>
              </a:rPr>
              <a:t> </a:t>
            </a:r>
            <a:r>
              <a:rPr lang="pt-BR" sz="3200" dirty="0" err="1">
                <a:solidFill>
                  <a:srgbClr val="065413"/>
                </a:solidFill>
                <a:latin typeface="Calibri" charset="0"/>
              </a:rPr>
              <a:t>of</a:t>
            </a:r>
            <a:r>
              <a:rPr lang="pt-BR" sz="3200" dirty="0">
                <a:solidFill>
                  <a:srgbClr val="065413"/>
                </a:solidFill>
                <a:latin typeface="Calibri" charset="0"/>
              </a:rPr>
              <a:t> </a:t>
            </a:r>
            <a:r>
              <a:rPr lang="pt-BR" sz="3200" dirty="0" err="1">
                <a:solidFill>
                  <a:srgbClr val="065413"/>
                </a:solidFill>
                <a:latin typeface="Calibri" charset="0"/>
              </a:rPr>
              <a:t>reforestation</a:t>
            </a:r>
            <a:r>
              <a:rPr lang="pt-BR" sz="3200" dirty="0">
                <a:solidFill>
                  <a:srgbClr val="065413"/>
                </a:solidFill>
                <a:latin typeface="Calibri" charset="0"/>
              </a:rPr>
              <a:t> in </a:t>
            </a:r>
            <a:r>
              <a:rPr lang="pt-BR" sz="3200" dirty="0" err="1" smtClean="0">
                <a:solidFill>
                  <a:srgbClr val="065413"/>
                </a:solidFill>
                <a:latin typeface="Calibri" charset="0"/>
              </a:rPr>
              <a:t>Amazonia</a:t>
            </a:r>
            <a:r>
              <a:rPr lang="pt-BR" sz="3200" dirty="0" smtClean="0">
                <a:solidFill>
                  <a:srgbClr val="065413"/>
                </a:solidFill>
                <a:latin typeface="Calibri" charset="0"/>
              </a:rPr>
              <a:t> (30% </a:t>
            </a:r>
            <a:r>
              <a:rPr lang="pt-BR" sz="3200" dirty="0" err="1" smtClean="0">
                <a:solidFill>
                  <a:srgbClr val="065413"/>
                </a:solidFill>
                <a:latin typeface="Calibri" charset="0"/>
              </a:rPr>
              <a:t>of</a:t>
            </a:r>
            <a:r>
              <a:rPr lang="pt-BR" sz="3200" dirty="0" smtClean="0">
                <a:solidFill>
                  <a:srgbClr val="065413"/>
                </a:solidFill>
                <a:latin typeface="Calibri" charset="0"/>
              </a:rPr>
              <a:t> </a:t>
            </a:r>
            <a:r>
              <a:rPr lang="pt-BR" sz="3200" dirty="0" err="1" smtClean="0">
                <a:solidFill>
                  <a:srgbClr val="065413"/>
                </a:solidFill>
                <a:latin typeface="Calibri" charset="0"/>
              </a:rPr>
              <a:t>deforestation</a:t>
            </a:r>
            <a:r>
              <a:rPr lang="pt-BR" sz="3200" dirty="0" smtClean="0">
                <a:solidFill>
                  <a:srgbClr val="065413"/>
                </a:solidFill>
                <a:latin typeface="Calibri" charset="0"/>
              </a:rPr>
              <a:t> </a:t>
            </a:r>
            <a:r>
              <a:rPr lang="pt-BR" sz="3200" dirty="0" err="1" smtClean="0">
                <a:solidFill>
                  <a:srgbClr val="065413"/>
                </a:solidFill>
                <a:latin typeface="Calibri" charset="0"/>
              </a:rPr>
              <a:t>recovers</a:t>
            </a:r>
            <a:r>
              <a:rPr lang="pt-BR" sz="3200" dirty="0" smtClean="0">
                <a:solidFill>
                  <a:srgbClr val="065413"/>
                </a:solidFill>
                <a:latin typeface="Calibri" charset="0"/>
              </a:rPr>
              <a:t> </a:t>
            </a:r>
            <a:r>
              <a:rPr lang="pt-BR" sz="3200" dirty="0" err="1" smtClean="0">
                <a:solidFill>
                  <a:srgbClr val="065413"/>
                </a:solidFill>
                <a:latin typeface="Calibri" charset="0"/>
              </a:rPr>
              <a:t>from</a:t>
            </a:r>
            <a:r>
              <a:rPr lang="pt-BR" sz="3200" dirty="0" smtClean="0">
                <a:solidFill>
                  <a:srgbClr val="065413"/>
                </a:solidFill>
                <a:latin typeface="Calibri" charset="0"/>
              </a:rPr>
              <a:t> 2015-2025)</a:t>
            </a:r>
            <a:endParaRPr lang="pt-BR" sz="3200" dirty="0">
              <a:solidFill>
                <a:srgbClr val="065413"/>
              </a:solidFill>
              <a:latin typeface="Calibri" charset="0"/>
            </a:endParaRPr>
          </a:p>
        </p:txBody>
      </p:sp>
      <p:pic>
        <p:nvPicPr>
          <p:cNvPr id="6758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71563"/>
            <a:ext cx="9144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334000" y="2557463"/>
            <a:ext cx="1357313" cy="3267075"/>
          </a:xfrm>
          <a:prstGeom prst="rect">
            <a:avLst/>
          </a:prstGeom>
          <a:solidFill>
            <a:srgbClr val="CAFED3">
              <a:alpha val="7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4324350" y="1209675"/>
            <a:ext cx="439737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 err="1">
                <a:solidFill>
                  <a:srgbClr val="065413"/>
                </a:solidFill>
                <a:latin typeface="Calibri"/>
                <a:ea typeface="+mn-ea"/>
                <a:cs typeface="Calibri"/>
              </a:rPr>
              <a:t>World’s</a:t>
            </a:r>
            <a:r>
              <a:rPr lang="pt-BR" sz="2400" b="1" dirty="0">
                <a:solidFill>
                  <a:srgbClr val="065413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pt-BR" sz="2400" b="1" dirty="0" err="1">
                <a:solidFill>
                  <a:srgbClr val="065413"/>
                </a:solidFill>
                <a:latin typeface="Calibri"/>
                <a:ea typeface="+mn-ea"/>
                <a:cs typeface="Calibri"/>
              </a:rPr>
              <a:t>emission</a:t>
            </a:r>
            <a:r>
              <a:rPr lang="pt-BR" sz="2400" b="1" dirty="0">
                <a:solidFill>
                  <a:srgbClr val="065413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pt-BR" sz="2400" b="1" dirty="0" err="1">
                <a:solidFill>
                  <a:srgbClr val="065413"/>
                </a:solidFill>
                <a:latin typeface="Calibri"/>
                <a:ea typeface="+mn-ea"/>
                <a:cs typeface="Calibri"/>
              </a:rPr>
              <a:t>growth</a:t>
            </a:r>
            <a:r>
              <a:rPr lang="pt-BR" sz="2400" b="1" dirty="0">
                <a:solidFill>
                  <a:srgbClr val="065413"/>
                </a:solidFill>
                <a:latin typeface="Calibri"/>
                <a:ea typeface="+mn-ea"/>
                <a:cs typeface="Calibri"/>
              </a:rPr>
              <a:t> in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 err="1">
                <a:solidFill>
                  <a:srgbClr val="065413"/>
                </a:solidFill>
                <a:latin typeface="Calibri"/>
                <a:ea typeface="+mn-ea"/>
                <a:cs typeface="Calibri"/>
              </a:rPr>
              <a:t>fossil</a:t>
            </a:r>
            <a:r>
              <a:rPr lang="pt-BR" sz="2400" b="1" dirty="0">
                <a:solidFill>
                  <a:srgbClr val="065413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pt-BR" sz="2400" b="1" dirty="0" err="1">
                <a:solidFill>
                  <a:srgbClr val="065413"/>
                </a:solidFill>
                <a:latin typeface="Calibri"/>
                <a:ea typeface="+mn-ea"/>
                <a:cs typeface="Calibri"/>
              </a:rPr>
              <a:t>fuels</a:t>
            </a:r>
            <a:r>
              <a:rPr lang="pt-BR" sz="2400" b="1" dirty="0">
                <a:solidFill>
                  <a:srgbClr val="065413"/>
                </a:solidFill>
                <a:latin typeface="Calibri"/>
                <a:ea typeface="+mn-ea"/>
                <a:cs typeface="Calibri"/>
              </a:rPr>
              <a:t> (2% </a:t>
            </a:r>
            <a:r>
              <a:rPr lang="pt-BR" sz="2400" b="1" dirty="0" err="1">
                <a:solidFill>
                  <a:srgbClr val="065413"/>
                </a:solidFill>
                <a:latin typeface="Calibri"/>
                <a:ea typeface="+mn-ea"/>
                <a:cs typeface="Calibri"/>
              </a:rPr>
              <a:t>a.a</a:t>
            </a:r>
            <a:r>
              <a:rPr lang="pt-BR" sz="2400" b="1" dirty="0">
                <a:solidFill>
                  <a:srgbClr val="065413"/>
                </a:solidFill>
                <a:latin typeface="Calibri"/>
                <a:ea typeface="+mn-ea"/>
                <a:cs typeface="Calibri"/>
              </a:rPr>
              <a:t>) (2015-</a:t>
            </a:r>
            <a:r>
              <a:rPr lang="pt-BR" sz="2400" b="1" dirty="0" smtClean="0">
                <a:solidFill>
                  <a:srgbClr val="065413"/>
                </a:solidFill>
                <a:latin typeface="Calibri"/>
                <a:ea typeface="+mn-ea"/>
                <a:cs typeface="Calibri"/>
              </a:rPr>
              <a:t>2025)</a:t>
            </a:r>
            <a:endParaRPr lang="pt-BR" sz="2400" b="1" dirty="0">
              <a:solidFill>
                <a:srgbClr val="065413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1925638" y="4833677"/>
            <a:ext cx="1357312" cy="957523"/>
          </a:xfrm>
          <a:prstGeom prst="rect">
            <a:avLst/>
          </a:prstGeom>
          <a:solidFill>
            <a:srgbClr val="CAFED3">
              <a:alpha val="7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7590" name="CaixaDeTexto 15"/>
          <p:cNvSpPr txBox="1">
            <a:spLocks noChangeArrowheads="1"/>
          </p:cNvSpPr>
          <p:nvPr/>
        </p:nvSpPr>
        <p:spPr bwMode="auto">
          <a:xfrm>
            <a:off x="1038225" y="1209675"/>
            <a:ext cx="31829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400" b="1">
                <a:solidFill>
                  <a:srgbClr val="065413"/>
                </a:solidFill>
                <a:latin typeface="Calibri" charset="0"/>
                <a:cs typeface="Arial" charset="0"/>
              </a:rPr>
              <a:t>Net sink in Amazonia</a:t>
            </a:r>
          </a:p>
          <a:p>
            <a:pPr algn="ctr" eaLnBrk="1" hangingPunct="1"/>
            <a:r>
              <a:rPr lang="pt-BR" sz="2400" b="1">
                <a:solidFill>
                  <a:srgbClr val="065413"/>
                </a:solidFill>
                <a:latin typeface="Calibri" charset="0"/>
                <a:cs typeface="Arial" charset="0"/>
              </a:rPr>
              <a:t>(2015-2020)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0" y="6027738"/>
            <a:ext cx="9144000" cy="830997"/>
          </a:xfrm>
          <a:prstGeom prst="rect">
            <a:avLst/>
          </a:prstGeom>
          <a:solidFill>
            <a:srgbClr val="CAFED3">
              <a:alpha val="60000"/>
            </a:srgb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Calibri"/>
                <a:ea typeface="+mn-ea"/>
                <a:cs typeface="Calibri"/>
              </a:rPr>
              <a:t>From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2015 to </a:t>
            </a:r>
            <a:r>
              <a:rPr lang="en-US" sz="24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2025, 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reforestation in Amazonia </a:t>
            </a:r>
            <a:r>
              <a:rPr lang="en-US" sz="24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could help reduce  15% of global emissions increase </a:t>
            </a:r>
            <a:endParaRPr lang="pt-BR" sz="24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7592" name="CaixaDeTexto 15"/>
          <p:cNvSpPr txBox="1">
            <a:spLocks noChangeArrowheads="1"/>
          </p:cNvSpPr>
          <p:nvPr/>
        </p:nvSpPr>
        <p:spPr bwMode="auto">
          <a:xfrm>
            <a:off x="4300538" y="2082800"/>
            <a:ext cx="31829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400" b="1" dirty="0" smtClean="0">
                <a:solidFill>
                  <a:srgbClr val="065413"/>
                </a:solidFill>
                <a:latin typeface="Calibri" charset="0"/>
                <a:cs typeface="Arial" charset="0"/>
              </a:rPr>
              <a:t>20 </a:t>
            </a:r>
            <a:r>
              <a:rPr lang="pt-BR" sz="2400" b="1" dirty="0" err="1">
                <a:solidFill>
                  <a:srgbClr val="065413"/>
                </a:solidFill>
                <a:latin typeface="Calibri" charset="0"/>
                <a:cs typeface="Arial" charset="0"/>
              </a:rPr>
              <a:t>Gt</a:t>
            </a:r>
            <a:r>
              <a:rPr lang="pt-BR" sz="2400" b="1" dirty="0">
                <a:solidFill>
                  <a:srgbClr val="065413"/>
                </a:solidFill>
                <a:latin typeface="Calibri" charset="0"/>
                <a:cs typeface="Arial" charset="0"/>
              </a:rPr>
              <a:t> CO2eq</a:t>
            </a:r>
          </a:p>
        </p:txBody>
      </p:sp>
      <p:sp>
        <p:nvSpPr>
          <p:cNvPr id="67593" name="CaixaDeTexto 15"/>
          <p:cNvSpPr txBox="1">
            <a:spLocks noChangeArrowheads="1"/>
          </p:cNvSpPr>
          <p:nvPr/>
        </p:nvSpPr>
        <p:spPr bwMode="auto">
          <a:xfrm>
            <a:off x="1030288" y="2065338"/>
            <a:ext cx="3182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400" b="1" dirty="0" smtClean="0">
                <a:solidFill>
                  <a:srgbClr val="065413"/>
                </a:solidFill>
                <a:latin typeface="Calibri" charset="0"/>
                <a:cs typeface="Arial" charset="0"/>
              </a:rPr>
              <a:t>3 </a:t>
            </a:r>
            <a:r>
              <a:rPr lang="pt-BR" sz="2400" b="1" dirty="0" err="1">
                <a:solidFill>
                  <a:srgbClr val="065413"/>
                </a:solidFill>
                <a:latin typeface="Calibri" charset="0"/>
                <a:cs typeface="Arial" charset="0"/>
              </a:rPr>
              <a:t>Gt</a:t>
            </a:r>
            <a:r>
              <a:rPr lang="pt-BR" sz="2400" b="1" dirty="0">
                <a:solidFill>
                  <a:srgbClr val="065413"/>
                </a:solidFill>
                <a:latin typeface="Calibri" charset="0"/>
                <a:cs typeface="Arial" charset="0"/>
              </a:rPr>
              <a:t> CO2eq</a:t>
            </a:r>
          </a:p>
        </p:txBody>
      </p:sp>
    </p:spTree>
    <p:extLst>
      <p:ext uri="{BB962C8B-B14F-4D97-AF65-F5344CB8AC3E}">
        <p14:creationId xmlns:p14="http://schemas.microsoft.com/office/powerpoint/2010/main" val="2342245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solidFill>
            <a:srgbClr val="CAFED3">
              <a:alpha val="52156"/>
            </a:srgbClr>
          </a:solidFill>
        </p:spPr>
        <p:txBody>
          <a:bodyPr/>
          <a:lstStyle/>
          <a:p>
            <a:pPr algn="ctr" eaLnBrk="1" hangingPunct="1"/>
            <a:r>
              <a:rPr lang="pt-BR" sz="3200" dirty="0" err="1">
                <a:solidFill>
                  <a:srgbClr val="065413"/>
                </a:solidFill>
                <a:latin typeface="Calibri" charset="0"/>
              </a:rPr>
              <a:t>Impact</a:t>
            </a:r>
            <a:r>
              <a:rPr lang="pt-BR" sz="3200" dirty="0">
                <a:solidFill>
                  <a:srgbClr val="065413"/>
                </a:solidFill>
                <a:latin typeface="Calibri" charset="0"/>
              </a:rPr>
              <a:t> </a:t>
            </a:r>
            <a:r>
              <a:rPr lang="pt-BR" sz="3200" dirty="0" err="1">
                <a:solidFill>
                  <a:srgbClr val="065413"/>
                </a:solidFill>
                <a:latin typeface="Calibri" charset="0"/>
              </a:rPr>
              <a:t>of</a:t>
            </a:r>
            <a:r>
              <a:rPr lang="pt-BR" sz="3200" dirty="0">
                <a:solidFill>
                  <a:srgbClr val="065413"/>
                </a:solidFill>
                <a:latin typeface="Calibri" charset="0"/>
              </a:rPr>
              <a:t> </a:t>
            </a:r>
            <a:r>
              <a:rPr lang="pt-BR" sz="3200" dirty="0" err="1">
                <a:solidFill>
                  <a:srgbClr val="065413"/>
                </a:solidFill>
                <a:latin typeface="Calibri" charset="0"/>
              </a:rPr>
              <a:t>reforestation</a:t>
            </a:r>
            <a:r>
              <a:rPr lang="pt-BR" sz="3200" dirty="0">
                <a:solidFill>
                  <a:srgbClr val="065413"/>
                </a:solidFill>
                <a:latin typeface="Calibri" charset="0"/>
              </a:rPr>
              <a:t> in </a:t>
            </a:r>
            <a:r>
              <a:rPr lang="pt-BR" sz="3200" dirty="0" err="1" smtClean="0">
                <a:solidFill>
                  <a:srgbClr val="065413"/>
                </a:solidFill>
                <a:latin typeface="Calibri" charset="0"/>
              </a:rPr>
              <a:t>Amazonia</a:t>
            </a:r>
            <a:r>
              <a:rPr lang="pt-BR" sz="3200" dirty="0" smtClean="0">
                <a:solidFill>
                  <a:srgbClr val="065413"/>
                </a:solidFill>
                <a:latin typeface="Calibri" charset="0"/>
              </a:rPr>
              <a:t> (30% </a:t>
            </a:r>
            <a:r>
              <a:rPr lang="pt-BR" sz="3200" dirty="0" err="1" smtClean="0">
                <a:solidFill>
                  <a:srgbClr val="065413"/>
                </a:solidFill>
                <a:latin typeface="Calibri" charset="0"/>
              </a:rPr>
              <a:t>of</a:t>
            </a:r>
            <a:r>
              <a:rPr lang="pt-BR" sz="3200" dirty="0" smtClean="0">
                <a:solidFill>
                  <a:srgbClr val="065413"/>
                </a:solidFill>
                <a:latin typeface="Calibri" charset="0"/>
              </a:rPr>
              <a:t> </a:t>
            </a:r>
            <a:r>
              <a:rPr lang="pt-BR" sz="3200" dirty="0" err="1" smtClean="0">
                <a:solidFill>
                  <a:srgbClr val="065413"/>
                </a:solidFill>
                <a:latin typeface="Calibri" charset="0"/>
              </a:rPr>
              <a:t>deforestation</a:t>
            </a:r>
            <a:r>
              <a:rPr lang="pt-BR" sz="3200" dirty="0" smtClean="0">
                <a:solidFill>
                  <a:srgbClr val="065413"/>
                </a:solidFill>
                <a:latin typeface="Calibri" charset="0"/>
              </a:rPr>
              <a:t> </a:t>
            </a:r>
            <a:r>
              <a:rPr lang="pt-BR" sz="3200" dirty="0" err="1" smtClean="0">
                <a:solidFill>
                  <a:srgbClr val="065413"/>
                </a:solidFill>
                <a:latin typeface="Calibri" charset="0"/>
              </a:rPr>
              <a:t>recovers</a:t>
            </a:r>
            <a:r>
              <a:rPr lang="pt-BR" sz="3200" dirty="0" smtClean="0">
                <a:solidFill>
                  <a:srgbClr val="065413"/>
                </a:solidFill>
                <a:latin typeface="Calibri" charset="0"/>
              </a:rPr>
              <a:t> </a:t>
            </a:r>
            <a:r>
              <a:rPr lang="pt-BR" sz="3200" dirty="0" err="1" smtClean="0">
                <a:solidFill>
                  <a:srgbClr val="065413"/>
                </a:solidFill>
                <a:latin typeface="Calibri" charset="0"/>
              </a:rPr>
              <a:t>from</a:t>
            </a:r>
            <a:r>
              <a:rPr lang="pt-BR" sz="3200" dirty="0" smtClean="0">
                <a:solidFill>
                  <a:srgbClr val="065413"/>
                </a:solidFill>
                <a:latin typeface="Calibri" charset="0"/>
              </a:rPr>
              <a:t> 2015-2025)</a:t>
            </a:r>
            <a:endParaRPr lang="pt-BR" sz="3200" dirty="0">
              <a:solidFill>
                <a:srgbClr val="065413"/>
              </a:solidFill>
              <a:latin typeface="Calibri" charset="0"/>
            </a:endParaRPr>
          </a:p>
        </p:txBody>
      </p:sp>
      <p:pic>
        <p:nvPicPr>
          <p:cNvPr id="6758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71563"/>
            <a:ext cx="9144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334000" y="2557463"/>
            <a:ext cx="1357313" cy="3267075"/>
          </a:xfrm>
          <a:prstGeom prst="rect">
            <a:avLst/>
          </a:prstGeom>
          <a:solidFill>
            <a:srgbClr val="CAFED3">
              <a:alpha val="7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4324350" y="1209675"/>
            <a:ext cx="439737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 err="1">
                <a:solidFill>
                  <a:srgbClr val="065413"/>
                </a:solidFill>
                <a:latin typeface="Calibri"/>
                <a:ea typeface="+mn-ea"/>
                <a:cs typeface="Calibri"/>
              </a:rPr>
              <a:t>World’s</a:t>
            </a:r>
            <a:r>
              <a:rPr lang="pt-BR" sz="2400" b="1" dirty="0">
                <a:solidFill>
                  <a:srgbClr val="065413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pt-BR" sz="2400" b="1" dirty="0" err="1">
                <a:solidFill>
                  <a:srgbClr val="065413"/>
                </a:solidFill>
                <a:latin typeface="Calibri"/>
                <a:ea typeface="+mn-ea"/>
                <a:cs typeface="Calibri"/>
              </a:rPr>
              <a:t>emission</a:t>
            </a:r>
            <a:r>
              <a:rPr lang="pt-BR" sz="2400" b="1" dirty="0">
                <a:solidFill>
                  <a:srgbClr val="065413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pt-BR" sz="2400" b="1" dirty="0" err="1">
                <a:solidFill>
                  <a:srgbClr val="065413"/>
                </a:solidFill>
                <a:latin typeface="Calibri"/>
                <a:ea typeface="+mn-ea"/>
                <a:cs typeface="Calibri"/>
              </a:rPr>
              <a:t>growth</a:t>
            </a:r>
            <a:r>
              <a:rPr lang="pt-BR" sz="2400" b="1" dirty="0">
                <a:solidFill>
                  <a:srgbClr val="065413"/>
                </a:solidFill>
                <a:latin typeface="Calibri"/>
                <a:ea typeface="+mn-ea"/>
                <a:cs typeface="Calibri"/>
              </a:rPr>
              <a:t> in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 err="1">
                <a:solidFill>
                  <a:srgbClr val="065413"/>
                </a:solidFill>
                <a:latin typeface="Calibri"/>
                <a:ea typeface="+mn-ea"/>
                <a:cs typeface="Calibri"/>
              </a:rPr>
              <a:t>fossil</a:t>
            </a:r>
            <a:r>
              <a:rPr lang="pt-BR" sz="2400" b="1" dirty="0">
                <a:solidFill>
                  <a:srgbClr val="065413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pt-BR" sz="2400" b="1" dirty="0" err="1">
                <a:solidFill>
                  <a:srgbClr val="065413"/>
                </a:solidFill>
                <a:latin typeface="Calibri"/>
                <a:ea typeface="+mn-ea"/>
                <a:cs typeface="Calibri"/>
              </a:rPr>
              <a:t>fuels</a:t>
            </a:r>
            <a:r>
              <a:rPr lang="pt-BR" sz="2400" b="1" dirty="0">
                <a:solidFill>
                  <a:srgbClr val="065413"/>
                </a:solidFill>
                <a:latin typeface="Calibri"/>
                <a:ea typeface="+mn-ea"/>
                <a:cs typeface="Calibri"/>
              </a:rPr>
              <a:t> (2% </a:t>
            </a:r>
            <a:r>
              <a:rPr lang="pt-BR" sz="2400" b="1" dirty="0" err="1">
                <a:solidFill>
                  <a:srgbClr val="065413"/>
                </a:solidFill>
                <a:latin typeface="Calibri"/>
                <a:ea typeface="+mn-ea"/>
                <a:cs typeface="Calibri"/>
              </a:rPr>
              <a:t>a.a</a:t>
            </a:r>
            <a:r>
              <a:rPr lang="pt-BR" sz="2400" b="1" dirty="0">
                <a:solidFill>
                  <a:srgbClr val="065413"/>
                </a:solidFill>
                <a:latin typeface="Calibri"/>
                <a:ea typeface="+mn-ea"/>
                <a:cs typeface="Calibri"/>
              </a:rPr>
              <a:t>) (2015-</a:t>
            </a:r>
            <a:r>
              <a:rPr lang="pt-BR" sz="2400" b="1" dirty="0" smtClean="0">
                <a:solidFill>
                  <a:srgbClr val="065413"/>
                </a:solidFill>
                <a:latin typeface="Calibri"/>
                <a:ea typeface="+mn-ea"/>
                <a:cs typeface="Calibri"/>
              </a:rPr>
              <a:t>2025)</a:t>
            </a:r>
            <a:endParaRPr lang="pt-BR" sz="2400" b="1" dirty="0">
              <a:solidFill>
                <a:srgbClr val="065413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1925638" y="4833677"/>
            <a:ext cx="1357312" cy="957523"/>
          </a:xfrm>
          <a:prstGeom prst="rect">
            <a:avLst/>
          </a:prstGeom>
          <a:solidFill>
            <a:srgbClr val="CAFED3">
              <a:alpha val="7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7590" name="CaixaDeTexto 15"/>
          <p:cNvSpPr txBox="1">
            <a:spLocks noChangeArrowheads="1"/>
          </p:cNvSpPr>
          <p:nvPr/>
        </p:nvSpPr>
        <p:spPr bwMode="auto">
          <a:xfrm>
            <a:off x="1038225" y="1209675"/>
            <a:ext cx="31829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400" b="1">
                <a:solidFill>
                  <a:srgbClr val="065413"/>
                </a:solidFill>
                <a:latin typeface="Calibri" charset="0"/>
                <a:cs typeface="Arial" charset="0"/>
              </a:rPr>
              <a:t>Net sink in Amazonia</a:t>
            </a:r>
          </a:p>
          <a:p>
            <a:pPr algn="ctr" eaLnBrk="1" hangingPunct="1"/>
            <a:r>
              <a:rPr lang="pt-BR" sz="2400" b="1">
                <a:solidFill>
                  <a:srgbClr val="065413"/>
                </a:solidFill>
                <a:latin typeface="Calibri" charset="0"/>
                <a:cs typeface="Arial" charset="0"/>
              </a:rPr>
              <a:t>(2015-2020)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0" y="6027738"/>
            <a:ext cx="9144000" cy="830997"/>
          </a:xfrm>
          <a:prstGeom prst="rect">
            <a:avLst/>
          </a:prstGeom>
          <a:solidFill>
            <a:srgbClr val="CAFED3">
              <a:alpha val="60000"/>
            </a:srgb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Calibri"/>
                <a:ea typeface="+mn-ea"/>
                <a:cs typeface="Calibri"/>
              </a:rPr>
              <a:t>From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2015 to </a:t>
            </a:r>
            <a:r>
              <a:rPr lang="en-US" sz="24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2025, 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reforestation in Amazonia </a:t>
            </a:r>
            <a:r>
              <a:rPr lang="en-US" sz="24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could help reduce  15% of global emissions increase </a:t>
            </a:r>
            <a:endParaRPr lang="pt-BR" sz="24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7592" name="CaixaDeTexto 15"/>
          <p:cNvSpPr txBox="1">
            <a:spLocks noChangeArrowheads="1"/>
          </p:cNvSpPr>
          <p:nvPr/>
        </p:nvSpPr>
        <p:spPr bwMode="auto">
          <a:xfrm>
            <a:off x="4300538" y="2082800"/>
            <a:ext cx="31829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400" b="1" dirty="0" smtClean="0">
                <a:solidFill>
                  <a:srgbClr val="065413"/>
                </a:solidFill>
                <a:latin typeface="Calibri" charset="0"/>
                <a:cs typeface="Arial" charset="0"/>
              </a:rPr>
              <a:t>20 </a:t>
            </a:r>
            <a:r>
              <a:rPr lang="pt-BR" sz="2400" b="1" dirty="0" err="1">
                <a:solidFill>
                  <a:srgbClr val="065413"/>
                </a:solidFill>
                <a:latin typeface="Calibri" charset="0"/>
                <a:cs typeface="Arial" charset="0"/>
              </a:rPr>
              <a:t>Gt</a:t>
            </a:r>
            <a:r>
              <a:rPr lang="pt-BR" sz="2400" b="1" dirty="0">
                <a:solidFill>
                  <a:srgbClr val="065413"/>
                </a:solidFill>
                <a:latin typeface="Calibri" charset="0"/>
                <a:cs typeface="Arial" charset="0"/>
              </a:rPr>
              <a:t> CO2eq</a:t>
            </a:r>
          </a:p>
        </p:txBody>
      </p:sp>
      <p:sp>
        <p:nvSpPr>
          <p:cNvPr id="67593" name="CaixaDeTexto 15"/>
          <p:cNvSpPr txBox="1">
            <a:spLocks noChangeArrowheads="1"/>
          </p:cNvSpPr>
          <p:nvPr/>
        </p:nvSpPr>
        <p:spPr bwMode="auto">
          <a:xfrm>
            <a:off x="1030288" y="2065338"/>
            <a:ext cx="3182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400" b="1" dirty="0" smtClean="0">
                <a:solidFill>
                  <a:srgbClr val="065413"/>
                </a:solidFill>
                <a:latin typeface="Calibri" charset="0"/>
                <a:cs typeface="Arial" charset="0"/>
              </a:rPr>
              <a:t>3 </a:t>
            </a:r>
            <a:r>
              <a:rPr lang="pt-BR" sz="2400" b="1" dirty="0" err="1">
                <a:solidFill>
                  <a:srgbClr val="065413"/>
                </a:solidFill>
                <a:latin typeface="Calibri" charset="0"/>
                <a:cs typeface="Arial" charset="0"/>
              </a:rPr>
              <a:t>Gt</a:t>
            </a:r>
            <a:r>
              <a:rPr lang="pt-BR" sz="2400" b="1" dirty="0">
                <a:solidFill>
                  <a:srgbClr val="065413"/>
                </a:solidFill>
                <a:latin typeface="Calibri" charset="0"/>
                <a:cs typeface="Arial" charset="0"/>
              </a:rPr>
              <a:t> CO2eq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4388" y="11947525"/>
            <a:ext cx="9623425" cy="765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6788" y="12099925"/>
            <a:ext cx="9623425" cy="765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9188" y="12252325"/>
            <a:ext cx="9623425" cy="765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209112" y="2473974"/>
            <a:ext cx="6124661" cy="674720"/>
          </a:xfrm>
          <a:prstGeom prst="rect">
            <a:avLst/>
          </a:prstGeom>
          <a:solidFill>
            <a:srgbClr val="CAFED3">
              <a:alpha val="52156"/>
            </a:srgb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 eaLnBrk="1" hangingPunct="1"/>
            <a:r>
              <a:rPr lang="pt-BR" sz="2000" dirty="0" smtClean="0">
                <a:solidFill>
                  <a:srgbClr val="065413"/>
                </a:solidFill>
                <a:latin typeface="Calibri" charset="0"/>
              </a:rPr>
              <a:t>(40% </a:t>
            </a:r>
            <a:r>
              <a:rPr lang="pt-BR" sz="2000" dirty="0" err="1" smtClean="0">
                <a:solidFill>
                  <a:srgbClr val="065413"/>
                </a:solidFill>
                <a:latin typeface="Calibri" charset="0"/>
              </a:rPr>
              <a:t>of</a:t>
            </a:r>
            <a:r>
              <a:rPr lang="pt-BR" sz="2000" dirty="0" smtClean="0">
                <a:solidFill>
                  <a:srgbClr val="065413"/>
                </a:solidFill>
                <a:latin typeface="Calibri" charset="0"/>
              </a:rPr>
              <a:t> </a:t>
            </a:r>
            <a:r>
              <a:rPr lang="pt-BR" sz="2000" dirty="0" err="1" smtClean="0">
                <a:solidFill>
                  <a:srgbClr val="065413"/>
                </a:solidFill>
                <a:latin typeface="Calibri" charset="0"/>
              </a:rPr>
              <a:t>deforestation</a:t>
            </a:r>
            <a:r>
              <a:rPr lang="pt-BR" sz="2000" dirty="0" smtClean="0">
                <a:solidFill>
                  <a:srgbClr val="065413"/>
                </a:solidFill>
                <a:latin typeface="Calibri" charset="0"/>
              </a:rPr>
              <a:t> </a:t>
            </a:r>
            <a:r>
              <a:rPr lang="pt-BR" sz="2000" dirty="0" err="1" smtClean="0">
                <a:solidFill>
                  <a:srgbClr val="065413"/>
                </a:solidFill>
                <a:latin typeface="Calibri" charset="0"/>
              </a:rPr>
              <a:t>recovers</a:t>
            </a:r>
            <a:r>
              <a:rPr lang="pt-BR" sz="2000" dirty="0" smtClean="0">
                <a:solidFill>
                  <a:srgbClr val="065413"/>
                </a:solidFill>
                <a:latin typeface="Calibri" charset="0"/>
              </a:rPr>
              <a:t> </a:t>
            </a:r>
            <a:r>
              <a:rPr lang="pt-BR" sz="2000" dirty="0" err="1" smtClean="0">
                <a:solidFill>
                  <a:srgbClr val="065413"/>
                </a:solidFill>
                <a:latin typeface="Calibri" charset="0"/>
              </a:rPr>
              <a:t>from</a:t>
            </a:r>
            <a:r>
              <a:rPr lang="pt-BR" sz="2000" dirty="0" smtClean="0">
                <a:solidFill>
                  <a:srgbClr val="065413"/>
                </a:solidFill>
                <a:latin typeface="Calibri" charset="0"/>
              </a:rPr>
              <a:t> 2015-2050) = </a:t>
            </a:r>
            <a:r>
              <a:rPr lang="pt-BR" sz="2000" dirty="0" err="1" smtClean="0">
                <a:solidFill>
                  <a:srgbClr val="065413"/>
                </a:solidFill>
                <a:latin typeface="Calibri" charset="0"/>
              </a:rPr>
              <a:t>sink</a:t>
            </a:r>
            <a:r>
              <a:rPr lang="pt-BR" sz="2000" dirty="0" smtClean="0">
                <a:solidFill>
                  <a:srgbClr val="065413"/>
                </a:solidFill>
                <a:latin typeface="Calibri" charset="0"/>
              </a:rPr>
              <a:t> </a:t>
            </a:r>
            <a:r>
              <a:rPr lang="pt-BR" sz="2000" dirty="0" err="1" smtClean="0">
                <a:solidFill>
                  <a:srgbClr val="065413"/>
                </a:solidFill>
                <a:latin typeface="Calibri" charset="0"/>
              </a:rPr>
              <a:t>of</a:t>
            </a:r>
            <a:r>
              <a:rPr lang="pt-BR" sz="2000" dirty="0" smtClean="0">
                <a:solidFill>
                  <a:srgbClr val="065413"/>
                </a:solidFill>
                <a:latin typeface="Calibri" charset="0"/>
              </a:rPr>
              <a:t> 6 GtCO</a:t>
            </a:r>
            <a:r>
              <a:rPr lang="pt-BR" sz="2000" baseline="-25000" dirty="0" smtClean="0">
                <a:solidFill>
                  <a:srgbClr val="065413"/>
                </a:solidFill>
                <a:latin typeface="Calibri" charset="0"/>
              </a:rPr>
              <a:t>2</a:t>
            </a:r>
            <a:r>
              <a:rPr lang="pt-BR" sz="2000" dirty="0" smtClean="0">
                <a:solidFill>
                  <a:srgbClr val="065413"/>
                </a:solidFill>
                <a:latin typeface="Calibri" charset="0"/>
              </a:rPr>
              <a:t>eq</a:t>
            </a:r>
            <a:endParaRPr lang="pt-BR" sz="2000" dirty="0">
              <a:solidFill>
                <a:srgbClr val="065413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852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the rest of Brazil?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736" y="1226091"/>
            <a:ext cx="5230698" cy="50912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406594" y="6488668"/>
            <a:ext cx="173740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800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source: IBGE</a:t>
            </a:r>
            <a:endParaRPr lang="en-GB" sz="180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691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936" y="-1"/>
            <a:ext cx="7288766" cy="6883879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5148064" y="5243641"/>
            <a:ext cx="3851920" cy="1425719"/>
            <a:chOff x="6978892" y="4869160"/>
            <a:chExt cx="2181093" cy="576064"/>
          </a:xfrm>
        </p:grpSpPr>
        <p:sp>
          <p:nvSpPr>
            <p:cNvPr id="7" name="CaixaDeTexto 6"/>
            <p:cNvSpPr txBox="1"/>
            <p:nvPr/>
          </p:nvSpPr>
          <p:spPr>
            <a:xfrm>
              <a:off x="7258212" y="4896121"/>
              <a:ext cx="1671806" cy="236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Annual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– 1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per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season</a:t>
              </a:r>
              <a:endParaRPr lang="pt-BR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7287774" y="5099785"/>
              <a:ext cx="1872211" cy="236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Annual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– 2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Crops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per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season</a:t>
              </a:r>
              <a:endParaRPr lang="pt-BR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7287777" y="5303449"/>
              <a:ext cx="1872208" cy="136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Sugarcane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</a:t>
              </a:r>
              <a:endParaRPr lang="pt-BR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tângulo 3"/>
            <p:cNvSpPr/>
            <p:nvPr/>
          </p:nvSpPr>
          <p:spPr>
            <a:xfrm>
              <a:off x="6978892" y="4869160"/>
              <a:ext cx="216024" cy="14401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tângulo 4"/>
            <p:cNvSpPr/>
            <p:nvPr/>
          </p:nvSpPr>
          <p:spPr>
            <a:xfrm>
              <a:off x="6978892" y="5085184"/>
              <a:ext cx="216024" cy="14401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tângulo 5"/>
            <p:cNvSpPr/>
            <p:nvPr/>
          </p:nvSpPr>
          <p:spPr>
            <a:xfrm>
              <a:off x="6978893" y="5301208"/>
              <a:ext cx="216024" cy="14401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3" name="CaixaDeTexto 12"/>
          <p:cNvSpPr txBox="1"/>
          <p:nvPr/>
        </p:nvSpPr>
        <p:spPr>
          <a:xfrm>
            <a:off x="4716016" y="260648"/>
            <a:ext cx="442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3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Crop</a:t>
            </a:r>
            <a:r>
              <a:rPr lang="pt-BR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pt-BR" sz="3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Year</a:t>
            </a:r>
            <a:r>
              <a:rPr lang="pt-BR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2002/2003 </a:t>
            </a:r>
            <a:endParaRPr lang="pt-BR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5595378" y="6657030"/>
            <a:ext cx="2376264" cy="384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0" y="6421422"/>
            <a:ext cx="34290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800" dirty="0" smtClean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Calibri"/>
              </a:rPr>
              <a:t>source: Bernardo </a:t>
            </a:r>
            <a:r>
              <a:rPr lang="en-GB" sz="1800" dirty="0" err="1" smtClean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Calibri"/>
              </a:rPr>
              <a:t>Rudorff</a:t>
            </a:r>
            <a:r>
              <a:rPr lang="en-GB" sz="1800" dirty="0" smtClean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Calibri"/>
              </a:rPr>
              <a:t> (INPE)</a:t>
            </a:r>
            <a:endParaRPr lang="en-GB" sz="1800" dirty="0">
              <a:solidFill>
                <a:srgbClr val="1F497D">
                  <a:lumMod val="75000"/>
                </a:srgbClr>
              </a:solidFill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28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506" y="0"/>
            <a:ext cx="7858810" cy="690976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5652120" y="6525342"/>
            <a:ext cx="2376264" cy="384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5148064" y="5243641"/>
            <a:ext cx="3851920" cy="1425719"/>
            <a:chOff x="6978892" y="4869160"/>
            <a:chExt cx="2181093" cy="576064"/>
          </a:xfrm>
        </p:grpSpPr>
        <p:sp>
          <p:nvSpPr>
            <p:cNvPr id="22" name="CaixaDeTexto 21"/>
            <p:cNvSpPr txBox="1"/>
            <p:nvPr/>
          </p:nvSpPr>
          <p:spPr>
            <a:xfrm>
              <a:off x="7258212" y="4896121"/>
              <a:ext cx="1671806" cy="236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Annual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– 1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per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season</a:t>
              </a:r>
              <a:endParaRPr lang="pt-BR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7287774" y="5099785"/>
              <a:ext cx="1872211" cy="236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Annual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– 2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Crops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per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season</a:t>
              </a:r>
              <a:endParaRPr lang="pt-BR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7287777" y="5303449"/>
              <a:ext cx="1872208" cy="136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Sugarcane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</a:t>
              </a:r>
              <a:endParaRPr lang="pt-BR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tângulo 24"/>
            <p:cNvSpPr/>
            <p:nvPr/>
          </p:nvSpPr>
          <p:spPr>
            <a:xfrm>
              <a:off x="6978892" y="4869160"/>
              <a:ext cx="216024" cy="14401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6978892" y="5085184"/>
              <a:ext cx="216024" cy="14401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tângulo 26"/>
            <p:cNvSpPr/>
            <p:nvPr/>
          </p:nvSpPr>
          <p:spPr>
            <a:xfrm>
              <a:off x="6978893" y="5301208"/>
              <a:ext cx="216024" cy="14401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8" name="CaixaDeTexto 27"/>
          <p:cNvSpPr txBox="1"/>
          <p:nvPr/>
        </p:nvSpPr>
        <p:spPr>
          <a:xfrm>
            <a:off x="4716016" y="260648"/>
            <a:ext cx="442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3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Crop</a:t>
            </a:r>
            <a:r>
              <a:rPr lang="pt-BR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pt-BR" sz="3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Year</a:t>
            </a:r>
            <a:r>
              <a:rPr lang="pt-BR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2010/2011 </a:t>
            </a:r>
            <a:endParaRPr lang="pt-BR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6421422"/>
            <a:ext cx="34290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800" dirty="0" smtClean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Calibri"/>
              </a:rPr>
              <a:t>source: Bernardo </a:t>
            </a:r>
            <a:r>
              <a:rPr lang="en-GB" sz="1800" dirty="0" err="1" smtClean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Calibri"/>
              </a:rPr>
              <a:t>Rudorff</a:t>
            </a:r>
            <a:r>
              <a:rPr lang="en-GB" sz="1800" dirty="0" smtClean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Calibri"/>
              </a:rPr>
              <a:t> (INPE)</a:t>
            </a:r>
            <a:endParaRPr lang="en-GB" sz="1800" dirty="0">
              <a:solidFill>
                <a:srgbClr val="1F497D">
                  <a:lumMod val="75000"/>
                </a:srgbClr>
              </a:solidFill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9516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1403648" y="116632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pt-B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MATO GROSSO – Sorriso: </a:t>
            </a:r>
            <a:r>
              <a:rPr lang="pt-BR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Crop</a:t>
            </a:r>
            <a:r>
              <a:rPr lang="pt-B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pt-BR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Year</a:t>
            </a:r>
            <a:r>
              <a:rPr lang="pt-B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2002/2003 </a:t>
            </a:r>
            <a:endParaRPr lang="pt-BR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90" y="620688"/>
            <a:ext cx="8141066" cy="568863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9" name="Grupo 8"/>
          <p:cNvGrpSpPr/>
          <p:nvPr/>
        </p:nvGrpSpPr>
        <p:grpSpPr>
          <a:xfrm>
            <a:off x="1475652" y="6453336"/>
            <a:ext cx="7128796" cy="370647"/>
            <a:chOff x="6978892" y="4863415"/>
            <a:chExt cx="2115545" cy="149761"/>
          </a:xfrm>
        </p:grpSpPr>
        <p:sp>
          <p:nvSpPr>
            <p:cNvPr id="17" name="CaixaDeTexto 16"/>
            <p:cNvSpPr txBox="1"/>
            <p:nvPr/>
          </p:nvSpPr>
          <p:spPr>
            <a:xfrm>
              <a:off x="7187569" y="4863416"/>
              <a:ext cx="1671806" cy="136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Annual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- 1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</a:t>
              </a:r>
              <a:endParaRPr lang="pt-BR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8158331" y="4863415"/>
              <a:ext cx="936106" cy="136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Annual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- 2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Crops</a:t>
              </a:r>
              <a:endParaRPr lang="pt-BR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6978892" y="4869160"/>
              <a:ext cx="216024" cy="14401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7940491" y="4869160"/>
              <a:ext cx="216024" cy="14401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654010"/>
            <a:ext cx="3429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800" dirty="0" smtClean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Calibri"/>
              </a:rPr>
              <a:t>source: Bernardo </a:t>
            </a:r>
            <a:r>
              <a:rPr lang="en-GB" sz="1800" dirty="0" err="1" smtClean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Calibri"/>
              </a:rPr>
              <a:t>Rudorff</a:t>
            </a:r>
            <a:r>
              <a:rPr lang="en-GB" sz="1800" dirty="0" smtClean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Calibri"/>
              </a:rPr>
              <a:t> (INPE)</a:t>
            </a:r>
            <a:endParaRPr lang="en-GB" sz="1800" dirty="0">
              <a:solidFill>
                <a:srgbClr val="1F497D">
                  <a:lumMod val="75000"/>
                </a:srgbClr>
              </a:solidFill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8540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1403648" y="116632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pt-B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MATO GROSSO – Sorriso: </a:t>
            </a:r>
            <a:r>
              <a:rPr lang="pt-BR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Crop</a:t>
            </a:r>
            <a:r>
              <a:rPr lang="pt-B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pt-BR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Year</a:t>
            </a:r>
            <a:r>
              <a:rPr lang="pt-B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2010/2011 </a:t>
            </a:r>
            <a:endParaRPr lang="pt-BR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610960"/>
            <a:ext cx="8136904" cy="569836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10" name="Grupo 9"/>
          <p:cNvGrpSpPr/>
          <p:nvPr/>
        </p:nvGrpSpPr>
        <p:grpSpPr>
          <a:xfrm>
            <a:off x="1475652" y="6453336"/>
            <a:ext cx="7128796" cy="370647"/>
            <a:chOff x="6978892" y="4863415"/>
            <a:chExt cx="2115545" cy="149761"/>
          </a:xfrm>
        </p:grpSpPr>
        <p:sp>
          <p:nvSpPr>
            <p:cNvPr id="17" name="CaixaDeTexto 16"/>
            <p:cNvSpPr txBox="1"/>
            <p:nvPr/>
          </p:nvSpPr>
          <p:spPr>
            <a:xfrm>
              <a:off x="7187569" y="4863416"/>
              <a:ext cx="1671806" cy="136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Annual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- 1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</a:t>
              </a:r>
              <a:endParaRPr lang="pt-BR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8158331" y="4863415"/>
              <a:ext cx="936106" cy="136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Annual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- 2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Crops</a:t>
              </a:r>
              <a:endParaRPr lang="pt-BR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6978892" y="4869160"/>
              <a:ext cx="216024" cy="14401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7940491" y="4869160"/>
              <a:ext cx="216024" cy="14401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654010"/>
            <a:ext cx="3429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800" dirty="0" smtClean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Calibri"/>
              </a:rPr>
              <a:t>source: Bernardo </a:t>
            </a:r>
            <a:r>
              <a:rPr lang="en-GB" sz="1800" dirty="0" err="1" smtClean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Calibri"/>
              </a:rPr>
              <a:t>Rudorff</a:t>
            </a:r>
            <a:r>
              <a:rPr lang="en-GB" sz="1800" dirty="0" smtClean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Calibri"/>
              </a:rPr>
              <a:t> (INPE)</a:t>
            </a:r>
            <a:endParaRPr lang="en-GB" sz="1800" dirty="0">
              <a:solidFill>
                <a:srgbClr val="1F497D">
                  <a:lumMod val="75000"/>
                </a:srgbClr>
              </a:solidFill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1668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3" y="652530"/>
            <a:ext cx="9029234" cy="6201898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3203848" y="44624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pt-BR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Crop</a:t>
            </a:r>
            <a:r>
              <a:rPr lang="pt-B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pt-BR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Year</a:t>
            </a:r>
            <a:r>
              <a:rPr lang="pt-B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2002/2003 </a:t>
            </a:r>
            <a:endParaRPr lang="pt-BR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144016" y="5157192"/>
            <a:ext cx="3851920" cy="1425719"/>
            <a:chOff x="6978892" y="4869160"/>
            <a:chExt cx="2181093" cy="576064"/>
          </a:xfrm>
        </p:grpSpPr>
        <p:sp>
          <p:nvSpPr>
            <p:cNvPr id="14" name="CaixaDeTexto 13"/>
            <p:cNvSpPr txBox="1"/>
            <p:nvPr/>
          </p:nvSpPr>
          <p:spPr>
            <a:xfrm>
              <a:off x="7258212" y="4896121"/>
              <a:ext cx="1671806" cy="236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Annual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– 1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per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season</a:t>
              </a:r>
              <a:endParaRPr lang="pt-BR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7287774" y="5099785"/>
              <a:ext cx="1872211" cy="236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Annual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– 2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Crops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per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season</a:t>
              </a:r>
              <a:endParaRPr lang="pt-BR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7287777" y="5303449"/>
              <a:ext cx="1872208" cy="136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Sugarcane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</a:t>
              </a:r>
              <a:endParaRPr lang="pt-BR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6978892" y="4869160"/>
              <a:ext cx="216024" cy="14401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6978892" y="5085184"/>
              <a:ext cx="216024" cy="14401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6978893" y="5301208"/>
              <a:ext cx="216024" cy="14401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5648437" y="6442948"/>
            <a:ext cx="3429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800" dirty="0" smtClean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Calibri"/>
              </a:rPr>
              <a:t>source: Bernardo </a:t>
            </a:r>
            <a:r>
              <a:rPr lang="en-GB" sz="1800" dirty="0" err="1" smtClean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Calibri"/>
              </a:rPr>
              <a:t>Rudorff</a:t>
            </a:r>
            <a:r>
              <a:rPr lang="en-GB" sz="1800" dirty="0" smtClean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Calibri"/>
              </a:rPr>
              <a:t> (INPE)</a:t>
            </a:r>
            <a:endParaRPr lang="en-GB" sz="1800" dirty="0">
              <a:solidFill>
                <a:srgbClr val="1F497D">
                  <a:lumMod val="75000"/>
                </a:srgbClr>
              </a:solidFill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6465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610635"/>
            <a:ext cx="8961120" cy="6217748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3203848" y="44624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pt-BR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Crop</a:t>
            </a:r>
            <a:r>
              <a:rPr lang="pt-B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pt-BR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Year</a:t>
            </a:r>
            <a:r>
              <a:rPr lang="pt-B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2010/2011 </a:t>
            </a:r>
            <a:endParaRPr lang="pt-BR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144016" y="5157192"/>
            <a:ext cx="3851920" cy="1425719"/>
            <a:chOff x="6978892" y="4869160"/>
            <a:chExt cx="2181093" cy="576064"/>
          </a:xfrm>
        </p:grpSpPr>
        <p:sp>
          <p:nvSpPr>
            <p:cNvPr id="14" name="CaixaDeTexto 13"/>
            <p:cNvSpPr txBox="1"/>
            <p:nvPr/>
          </p:nvSpPr>
          <p:spPr>
            <a:xfrm>
              <a:off x="7258212" y="4896121"/>
              <a:ext cx="1671806" cy="236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Annual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– 1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per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season</a:t>
              </a:r>
              <a:endParaRPr lang="pt-BR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7287774" y="5099785"/>
              <a:ext cx="1872211" cy="236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Annual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– 2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Crops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per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season</a:t>
              </a:r>
              <a:endParaRPr lang="pt-BR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7287777" y="5303449"/>
              <a:ext cx="1872208" cy="136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Sugarcane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</a:t>
              </a:r>
              <a:endParaRPr lang="pt-BR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6978892" y="4869160"/>
              <a:ext cx="216024" cy="14401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6978892" y="5085184"/>
              <a:ext cx="216024" cy="14401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6978893" y="5301208"/>
              <a:ext cx="216024" cy="14401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5648437" y="6442948"/>
            <a:ext cx="3429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800" dirty="0" smtClean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Calibri"/>
              </a:rPr>
              <a:t>source: Bernardo </a:t>
            </a:r>
            <a:r>
              <a:rPr lang="en-GB" sz="1800" dirty="0" err="1" smtClean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Calibri"/>
              </a:rPr>
              <a:t>Rudorff</a:t>
            </a:r>
            <a:r>
              <a:rPr lang="en-GB" sz="1800" dirty="0" smtClean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Calibri"/>
              </a:rPr>
              <a:t> (INPE)</a:t>
            </a:r>
            <a:endParaRPr lang="en-GB" sz="1800" dirty="0">
              <a:solidFill>
                <a:srgbClr val="1F497D">
                  <a:lumMod val="75000"/>
                </a:srgbClr>
              </a:solidFill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4838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7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01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1691680" y="116632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pt-B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SÃO PAULO – Barretos: </a:t>
            </a:r>
            <a:r>
              <a:rPr lang="pt-BR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Crop</a:t>
            </a:r>
            <a:r>
              <a:rPr lang="pt-B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pt-BR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Year</a:t>
            </a:r>
            <a:r>
              <a:rPr lang="pt-B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2002/2003 </a:t>
            </a:r>
            <a:endParaRPr lang="pt-BR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89" y="548680"/>
            <a:ext cx="8424075" cy="587262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45" name="CaixaDeTexto 44"/>
          <p:cNvSpPr txBox="1"/>
          <p:nvPr/>
        </p:nvSpPr>
        <p:spPr>
          <a:xfrm>
            <a:off x="5004048" y="1124744"/>
            <a:ext cx="391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</a:t>
            </a:r>
            <a:endParaRPr lang="pt-BR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7" name="Grupo 26"/>
          <p:cNvGrpSpPr/>
          <p:nvPr/>
        </p:nvGrpSpPr>
        <p:grpSpPr>
          <a:xfrm>
            <a:off x="395536" y="6453327"/>
            <a:ext cx="8859632" cy="355387"/>
            <a:chOff x="6908519" y="4834411"/>
            <a:chExt cx="2201395" cy="144021"/>
          </a:xfrm>
        </p:grpSpPr>
        <p:sp>
          <p:nvSpPr>
            <p:cNvPr id="28" name="CaixaDeTexto 27"/>
            <p:cNvSpPr txBox="1"/>
            <p:nvPr/>
          </p:nvSpPr>
          <p:spPr>
            <a:xfrm>
              <a:off x="7123225" y="4834414"/>
              <a:ext cx="520644" cy="13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Annual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- 1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</a:t>
              </a:r>
              <a:endParaRPr lang="pt-BR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CaixaDeTexto 47"/>
            <p:cNvSpPr txBox="1"/>
            <p:nvPr/>
          </p:nvSpPr>
          <p:spPr>
            <a:xfrm>
              <a:off x="7874697" y="4834414"/>
              <a:ext cx="636122" cy="13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Annual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- 2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Crops</a:t>
              </a:r>
              <a:endParaRPr lang="pt-BR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CaixaDeTexto 48"/>
            <p:cNvSpPr txBox="1"/>
            <p:nvPr/>
          </p:nvSpPr>
          <p:spPr>
            <a:xfrm>
              <a:off x="8661952" y="4834411"/>
              <a:ext cx="447962" cy="13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Sugarcane</a:t>
              </a:r>
              <a:endParaRPr lang="pt-BR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tângulo 49"/>
            <p:cNvSpPr/>
            <p:nvPr/>
          </p:nvSpPr>
          <p:spPr>
            <a:xfrm>
              <a:off x="6908519" y="4834414"/>
              <a:ext cx="216024" cy="14401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Retângulo 50"/>
            <p:cNvSpPr/>
            <p:nvPr/>
          </p:nvSpPr>
          <p:spPr>
            <a:xfrm>
              <a:off x="7651826" y="4834416"/>
              <a:ext cx="216024" cy="14401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Retângulo 51"/>
            <p:cNvSpPr/>
            <p:nvPr/>
          </p:nvSpPr>
          <p:spPr>
            <a:xfrm>
              <a:off x="8411462" y="4834412"/>
              <a:ext cx="216024" cy="14401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319464" y="6067628"/>
            <a:ext cx="3429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800" dirty="0" smtClean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Calibri"/>
              </a:rPr>
              <a:t>source: Bernardo </a:t>
            </a:r>
            <a:r>
              <a:rPr lang="en-GB" sz="1800" dirty="0" err="1" smtClean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Calibri"/>
              </a:rPr>
              <a:t>Rudorff</a:t>
            </a:r>
            <a:r>
              <a:rPr lang="en-GB" sz="1800" dirty="0" smtClean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Calibri"/>
              </a:rPr>
              <a:t> (INPE)</a:t>
            </a:r>
            <a:endParaRPr lang="en-GB" sz="1800" dirty="0">
              <a:solidFill>
                <a:srgbClr val="1F497D">
                  <a:lumMod val="75000"/>
                </a:srgbClr>
              </a:solidFill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4194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1691680" y="116632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pt-B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SÃO PAULO – Barretos: </a:t>
            </a:r>
            <a:r>
              <a:rPr lang="pt-BR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Crop</a:t>
            </a:r>
            <a:r>
              <a:rPr lang="pt-B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pt-BR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Year</a:t>
            </a:r>
            <a:r>
              <a:rPr lang="pt-B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 2010/2011 </a:t>
            </a:r>
            <a:endParaRPr lang="pt-BR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5004048" y="1124744"/>
            <a:ext cx="391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</a:t>
            </a:r>
            <a:endParaRPr lang="pt-BR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548680"/>
            <a:ext cx="8439472" cy="58826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14" name="Grupo 13"/>
          <p:cNvGrpSpPr/>
          <p:nvPr/>
        </p:nvGrpSpPr>
        <p:grpSpPr>
          <a:xfrm>
            <a:off x="395536" y="6453327"/>
            <a:ext cx="8859632" cy="355387"/>
            <a:chOff x="6908519" y="4834411"/>
            <a:chExt cx="2201395" cy="144021"/>
          </a:xfrm>
        </p:grpSpPr>
        <p:sp>
          <p:nvSpPr>
            <p:cNvPr id="15" name="CaixaDeTexto 14"/>
            <p:cNvSpPr txBox="1"/>
            <p:nvPr/>
          </p:nvSpPr>
          <p:spPr>
            <a:xfrm>
              <a:off x="7123225" y="4834414"/>
              <a:ext cx="520644" cy="13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Annual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- 1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</a:t>
              </a:r>
              <a:endParaRPr lang="pt-BR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7874697" y="4834414"/>
              <a:ext cx="636122" cy="13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Annual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</a:t>
              </a:r>
              <a:r>
                <a:rPr lang="pt-BR" sz="16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- 2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Crops</a:t>
              </a:r>
              <a:endParaRPr lang="pt-BR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8661952" y="4834411"/>
              <a:ext cx="447962" cy="13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6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Sugarcane</a:t>
              </a:r>
              <a:endParaRPr lang="pt-BR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6908519" y="4834414"/>
              <a:ext cx="216024" cy="14401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7651826" y="4834416"/>
              <a:ext cx="216024" cy="14401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8411462" y="4834412"/>
              <a:ext cx="216024" cy="14401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5319464" y="6067628"/>
            <a:ext cx="3429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800" dirty="0" smtClean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Calibri"/>
              </a:rPr>
              <a:t>source: Bernardo </a:t>
            </a:r>
            <a:r>
              <a:rPr lang="en-GB" sz="1800" dirty="0" err="1" smtClean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Calibri"/>
              </a:rPr>
              <a:t>Rudorff</a:t>
            </a:r>
            <a:r>
              <a:rPr lang="en-GB" sz="1800" dirty="0" smtClean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Calibri"/>
              </a:rPr>
              <a:t> (INPE)</a:t>
            </a:r>
            <a:endParaRPr lang="en-GB" sz="1800" dirty="0">
              <a:solidFill>
                <a:srgbClr val="1F497D">
                  <a:lumMod val="75000"/>
                </a:srgbClr>
              </a:solidFill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4620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Espaço Reservado para Número de Slide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FBE7CAEF-C756-6747-8704-AFEA4AB92186}" type="slidenum">
              <a:rPr lang="pt-BR">
                <a:solidFill>
                  <a:srgbClr val="000000"/>
                </a:solidFill>
                <a:sym typeface="Arial" charset="0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52</a:t>
            </a:fld>
            <a:endParaRPr lang="pt-BR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6246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7013"/>
            <a:ext cx="9004300" cy="762000"/>
          </a:xfrm>
          <a:solidFill>
            <a:schemeClr val="accent3">
              <a:lumMod val="8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pt-BR" dirty="0">
                <a:latin typeface="Calibri" charset="0"/>
              </a:rPr>
              <a:t>Are </a:t>
            </a:r>
            <a:r>
              <a:rPr lang="pt-BR" dirty="0" err="1">
                <a:latin typeface="Calibri" charset="0"/>
              </a:rPr>
              <a:t>biofuels</a:t>
            </a:r>
            <a:r>
              <a:rPr lang="pt-BR" dirty="0">
                <a:latin typeface="Calibri" charset="0"/>
              </a:rPr>
              <a:t> </a:t>
            </a:r>
            <a:r>
              <a:rPr lang="pt-BR" dirty="0" err="1">
                <a:latin typeface="Calibri" charset="0"/>
              </a:rPr>
              <a:t>replacing</a:t>
            </a:r>
            <a:r>
              <a:rPr lang="pt-BR" dirty="0">
                <a:latin typeface="Calibri" charset="0"/>
              </a:rPr>
              <a:t> </a:t>
            </a:r>
            <a:r>
              <a:rPr lang="pt-BR" dirty="0" err="1">
                <a:latin typeface="Calibri" charset="0"/>
              </a:rPr>
              <a:t>food</a:t>
            </a:r>
            <a:r>
              <a:rPr lang="pt-BR" dirty="0">
                <a:latin typeface="Calibri" charset="0"/>
              </a:rPr>
              <a:t> </a:t>
            </a:r>
            <a:r>
              <a:rPr lang="pt-BR" dirty="0" err="1">
                <a:latin typeface="Calibri" charset="0"/>
              </a:rPr>
              <a:t>production</a:t>
            </a:r>
            <a:r>
              <a:rPr lang="pt-BR" dirty="0">
                <a:latin typeface="Calibri" charset="0"/>
              </a:rPr>
              <a:t> in </a:t>
            </a:r>
            <a:r>
              <a:rPr lang="pt-BR" dirty="0" err="1">
                <a:latin typeface="Calibri" charset="0"/>
              </a:rPr>
              <a:t>Brazil</a:t>
            </a:r>
            <a:r>
              <a:rPr lang="pt-BR" dirty="0">
                <a:latin typeface="Calibri" charset="0"/>
              </a:rPr>
              <a:t>?</a:t>
            </a:r>
          </a:p>
        </p:txBody>
      </p:sp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38238"/>
            <a:ext cx="9144000" cy="571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938838" y="6381750"/>
            <a:ext cx="320516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+mn-ea"/>
                <a:cs typeface="Calibri"/>
              </a:rPr>
              <a:t>source: B. </a:t>
            </a:r>
            <a:r>
              <a:rPr lang="en-GB" sz="1800" dirty="0" err="1">
                <a:solidFill>
                  <a:srgbClr val="000000"/>
                </a:solidFill>
                <a:latin typeface="Calibri"/>
                <a:ea typeface="+mn-ea"/>
                <a:cs typeface="Calibri"/>
              </a:rPr>
              <a:t>Rudorff</a:t>
            </a:r>
            <a:r>
              <a:rPr lang="en-GB" sz="1800" dirty="0">
                <a:solidFill>
                  <a:srgbClr val="000000"/>
                </a:solidFill>
                <a:latin typeface="Calibri"/>
                <a:ea typeface="+mn-ea"/>
                <a:cs typeface="Calibri"/>
              </a:rPr>
              <a:t>, INPE</a:t>
            </a:r>
          </a:p>
        </p:txBody>
      </p:sp>
    </p:spTree>
    <p:extLst>
      <p:ext uri="{BB962C8B-B14F-4D97-AF65-F5344CB8AC3E}">
        <p14:creationId xmlns:p14="http://schemas.microsoft.com/office/powerpoint/2010/main" val="134488571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8458200" cy="762000"/>
          </a:xfrm>
        </p:spPr>
        <p:txBody>
          <a:bodyPr/>
          <a:lstStyle/>
          <a:p>
            <a:r>
              <a:rPr lang="pt-BR">
                <a:latin typeface="Calibri" charset="0"/>
              </a:rPr>
              <a:t>Are biofuels replacing food production in Brazil?</a:t>
            </a:r>
          </a:p>
        </p:txBody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92213"/>
            <a:ext cx="9144000" cy="566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741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Brazil: Do biofuels cause indirect land</a:t>
            </a:r>
            <a:r>
              <a:rPr lang="en-US" dirty="0"/>
              <a:t> </a:t>
            </a:r>
            <a:r>
              <a:rPr lang="en-US" dirty="0" smtClean="0"/>
              <a:t>change?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84" y="2073929"/>
            <a:ext cx="4894931" cy="3261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214" y="1143000"/>
            <a:ext cx="4276786" cy="2753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214" y="4162239"/>
            <a:ext cx="43561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27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321" y="163286"/>
            <a:ext cx="6870535" cy="66947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9399"/>
          </a:xfrm>
          <a:solidFill>
            <a:schemeClr val="accent2">
              <a:lumMod val="40000"/>
              <a:lumOff val="60000"/>
            </a:schemeClr>
          </a:solidFill>
        </p:spPr>
        <p:txBody>
          <a:bodyPr tIns="140400" bIns="140400"/>
          <a:lstStyle/>
          <a:p>
            <a:r>
              <a:rPr lang="en-US" sz="3000" dirty="0" smtClean="0"/>
              <a:t>Brazil: Projected direct land change from biofuels (2020)</a:t>
            </a:r>
            <a:endParaRPr lang="en-US" sz="3000" dirty="0"/>
          </a:p>
        </p:txBody>
      </p:sp>
      <p:sp>
        <p:nvSpPr>
          <p:cNvPr id="4" name="Rectangle 1031"/>
          <p:cNvSpPr>
            <a:spLocks noChangeArrowheads="1"/>
          </p:cNvSpPr>
          <p:nvPr/>
        </p:nvSpPr>
        <p:spPr bwMode="auto">
          <a:xfrm>
            <a:off x="5867104" y="6488494"/>
            <a:ext cx="3276896" cy="369332"/>
          </a:xfrm>
          <a:prstGeom prst="rect">
            <a:avLst/>
          </a:prstGeom>
          <a:solidFill>
            <a:srgbClr val="E8E8F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de-DE" dirty="0" err="1" smtClean="0">
                <a:solidFill>
                  <a:srgbClr val="00003F"/>
                </a:solidFill>
                <a:latin typeface="Calibri" charset="0"/>
                <a:cs typeface="Calibri" charset="0"/>
              </a:rPr>
              <a:t>source</a:t>
            </a:r>
            <a:r>
              <a:rPr lang="de-DE" dirty="0" smtClean="0">
                <a:solidFill>
                  <a:srgbClr val="00003F"/>
                </a:solidFill>
                <a:latin typeface="Calibri" charset="0"/>
                <a:cs typeface="Calibri" charset="0"/>
              </a:rPr>
              <a:t>: </a:t>
            </a:r>
            <a:r>
              <a:rPr lang="de-DE" dirty="0" err="1" smtClean="0">
                <a:solidFill>
                  <a:srgbClr val="00003F"/>
                </a:solidFill>
                <a:latin typeface="Calibri" charset="0"/>
                <a:cs typeface="Calibri" charset="0"/>
              </a:rPr>
              <a:t>Lapola</a:t>
            </a:r>
            <a:r>
              <a:rPr lang="de-DE" dirty="0" smtClean="0">
                <a:solidFill>
                  <a:srgbClr val="00003F"/>
                </a:solidFill>
                <a:latin typeface="Calibri" charset="0"/>
                <a:cs typeface="Calibri" charset="0"/>
              </a:rPr>
              <a:t> et al (PNAS, 2010)</a:t>
            </a:r>
            <a:endParaRPr lang="en-US" dirty="0">
              <a:solidFill>
                <a:srgbClr val="00003F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203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0800" y="292100"/>
            <a:ext cx="6502400" cy="62611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4309"/>
          </a:xfrm>
          <a:solidFill>
            <a:schemeClr val="accent2">
              <a:lumMod val="40000"/>
              <a:lumOff val="60000"/>
            </a:schemeClr>
          </a:solidFill>
        </p:spPr>
        <p:txBody>
          <a:bodyPr tIns="140400" bIns="140400"/>
          <a:lstStyle/>
          <a:p>
            <a:r>
              <a:rPr lang="en-US" sz="3000" dirty="0" smtClean="0"/>
              <a:t>Brazil: Projected indirect land change from biofuels (2020)</a:t>
            </a:r>
            <a:endParaRPr lang="en-US" sz="3000" dirty="0"/>
          </a:p>
        </p:txBody>
      </p:sp>
      <p:sp>
        <p:nvSpPr>
          <p:cNvPr id="4" name="Rectangle 1031"/>
          <p:cNvSpPr>
            <a:spLocks noChangeArrowheads="1"/>
          </p:cNvSpPr>
          <p:nvPr/>
        </p:nvSpPr>
        <p:spPr bwMode="auto">
          <a:xfrm>
            <a:off x="6210685" y="6519446"/>
            <a:ext cx="29333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600" dirty="0" err="1" smtClean="0">
                <a:solidFill>
                  <a:srgbClr val="00003F"/>
                </a:solidFill>
                <a:latin typeface="Calibri" charset="0"/>
                <a:cs typeface="Calibri" charset="0"/>
              </a:rPr>
              <a:t>source</a:t>
            </a:r>
            <a:r>
              <a:rPr lang="de-DE" sz="1600" dirty="0" smtClean="0">
                <a:solidFill>
                  <a:srgbClr val="00003F"/>
                </a:solidFill>
                <a:latin typeface="Calibri" charset="0"/>
                <a:cs typeface="Calibri" charset="0"/>
              </a:rPr>
              <a:t>: </a:t>
            </a:r>
            <a:r>
              <a:rPr lang="de-DE" sz="1600" dirty="0" err="1" smtClean="0">
                <a:solidFill>
                  <a:srgbClr val="00003F"/>
                </a:solidFill>
                <a:latin typeface="Calibri" charset="0"/>
                <a:cs typeface="Calibri" charset="0"/>
              </a:rPr>
              <a:t>Lapola</a:t>
            </a:r>
            <a:r>
              <a:rPr lang="de-DE" sz="1600" dirty="0" smtClean="0">
                <a:solidFill>
                  <a:srgbClr val="00003F"/>
                </a:solidFill>
                <a:latin typeface="Calibri" charset="0"/>
                <a:cs typeface="Calibri" charset="0"/>
              </a:rPr>
              <a:t> et al (PNAS, 2010)</a:t>
            </a:r>
            <a:endParaRPr lang="en-US" sz="1600" dirty="0">
              <a:solidFill>
                <a:srgbClr val="00003F"/>
              </a:solidFill>
              <a:latin typeface="Calibri" charset="0"/>
              <a:cs typeface="Calibri" charset="0"/>
            </a:endParaRPr>
          </a:p>
        </p:txBody>
      </p:sp>
      <p:sp>
        <p:nvSpPr>
          <p:cNvPr id="6" name="Rectangle 1031"/>
          <p:cNvSpPr>
            <a:spLocks noChangeArrowheads="1"/>
          </p:cNvSpPr>
          <p:nvPr/>
        </p:nvSpPr>
        <p:spPr bwMode="auto">
          <a:xfrm>
            <a:off x="5867104" y="6488494"/>
            <a:ext cx="3276896" cy="369332"/>
          </a:xfrm>
          <a:prstGeom prst="rect">
            <a:avLst/>
          </a:prstGeom>
          <a:solidFill>
            <a:srgbClr val="E8E8F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de-DE" dirty="0" err="1" smtClean="0">
                <a:solidFill>
                  <a:srgbClr val="00003F"/>
                </a:solidFill>
                <a:latin typeface="Calibri" charset="0"/>
                <a:cs typeface="Calibri" charset="0"/>
              </a:rPr>
              <a:t>source</a:t>
            </a:r>
            <a:r>
              <a:rPr lang="de-DE" dirty="0" smtClean="0">
                <a:solidFill>
                  <a:srgbClr val="00003F"/>
                </a:solidFill>
                <a:latin typeface="Calibri" charset="0"/>
                <a:cs typeface="Calibri" charset="0"/>
              </a:rPr>
              <a:t>: </a:t>
            </a:r>
            <a:r>
              <a:rPr lang="de-DE" dirty="0" err="1" smtClean="0">
                <a:solidFill>
                  <a:srgbClr val="00003F"/>
                </a:solidFill>
                <a:latin typeface="Calibri" charset="0"/>
                <a:cs typeface="Calibri" charset="0"/>
              </a:rPr>
              <a:t>Lapola</a:t>
            </a:r>
            <a:r>
              <a:rPr lang="de-DE" dirty="0" smtClean="0">
                <a:solidFill>
                  <a:srgbClr val="00003F"/>
                </a:solidFill>
                <a:latin typeface="Calibri" charset="0"/>
                <a:cs typeface="Calibri" charset="0"/>
              </a:rPr>
              <a:t> et al (PNAS, 2010)</a:t>
            </a:r>
            <a:endParaRPr lang="en-US" dirty="0">
              <a:solidFill>
                <a:srgbClr val="00003F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037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REDD</a:t>
            </a:r>
            <a:r>
              <a:rPr lang="en-US" dirty="0">
                <a:latin typeface="Calibri" charset="0"/>
              </a:rPr>
              <a:t>-</a:t>
            </a:r>
            <a:r>
              <a:rPr lang="en-US" dirty="0" smtClean="0">
                <a:latin typeface="Calibri" charset="0"/>
              </a:rPr>
              <a:t>PAC project (IIASA, INPE, IPEA)</a:t>
            </a:r>
            <a:endParaRPr lang="en-US" dirty="0">
              <a:latin typeface="Calibri" charset="0"/>
            </a:endParaRPr>
          </a:p>
        </p:txBody>
      </p:sp>
      <p:sp>
        <p:nvSpPr>
          <p:cNvPr id="150530" name="TextBox 7"/>
          <p:cNvSpPr txBox="1">
            <a:spLocks noChangeArrowheads="1"/>
          </p:cNvSpPr>
          <p:nvPr/>
        </p:nvSpPr>
        <p:spPr bwMode="auto">
          <a:xfrm>
            <a:off x="552450" y="3687763"/>
            <a:ext cx="421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5E"/>
                </a:solidFill>
                <a:latin typeface="Calibri" charset="0"/>
                <a:cs typeface="Calibri" charset="0"/>
              </a:rPr>
              <a:t>Land use data and drivers for Brazil  </a:t>
            </a:r>
          </a:p>
        </p:txBody>
      </p:sp>
      <p:sp>
        <p:nvSpPr>
          <p:cNvPr id="150531" name="TextBox 8"/>
          <p:cNvSpPr txBox="1">
            <a:spLocks noChangeArrowheads="1"/>
          </p:cNvSpPr>
          <p:nvPr/>
        </p:nvSpPr>
        <p:spPr bwMode="auto">
          <a:xfrm>
            <a:off x="4360863" y="3668713"/>
            <a:ext cx="48783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/>
            <a:r>
              <a:rPr lang="en-US" sz="2200" b="1">
                <a:solidFill>
                  <a:srgbClr val="00005E"/>
                </a:solidFill>
                <a:latin typeface="Calibri" charset="0"/>
                <a:cs typeface="Calibri" charset="0"/>
              </a:rPr>
              <a:t>Model cluster - realistic assumptions</a:t>
            </a:r>
          </a:p>
        </p:txBody>
      </p:sp>
      <p:sp>
        <p:nvSpPr>
          <p:cNvPr id="150532" name="TextBox 10"/>
          <p:cNvSpPr txBox="1">
            <a:spLocks noChangeArrowheads="1"/>
          </p:cNvSpPr>
          <p:nvPr/>
        </p:nvSpPr>
        <p:spPr bwMode="auto">
          <a:xfrm>
            <a:off x="571500" y="6149975"/>
            <a:ext cx="4519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5E"/>
                </a:solidFill>
                <a:latin typeface="Calibri" charset="0"/>
                <a:cs typeface="Calibri" charset="0"/>
              </a:rPr>
              <a:t>Globally consistent policy impact assessment </a:t>
            </a:r>
          </a:p>
        </p:txBody>
      </p:sp>
      <p:sp>
        <p:nvSpPr>
          <p:cNvPr id="150533" name="TextBox 11"/>
          <p:cNvSpPr txBox="1">
            <a:spLocks noChangeArrowheads="1"/>
          </p:cNvSpPr>
          <p:nvPr/>
        </p:nvSpPr>
        <p:spPr bwMode="auto">
          <a:xfrm>
            <a:off x="5726113" y="6408738"/>
            <a:ext cx="34178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/>
            <a:r>
              <a:rPr lang="en-US" sz="2200" b="1">
                <a:solidFill>
                  <a:srgbClr val="00005E"/>
                </a:solidFill>
                <a:latin typeface="Calibri" charset="0"/>
                <a:cs typeface="Calibri" charset="0"/>
              </a:rPr>
              <a:t>Information infrastructure</a:t>
            </a:r>
          </a:p>
        </p:txBody>
      </p:sp>
      <p:pic>
        <p:nvPicPr>
          <p:cNvPr id="150534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1108075"/>
            <a:ext cx="3870325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0535" name="Group 4"/>
          <p:cNvGrpSpPr>
            <a:grpSpLocks/>
          </p:cNvGrpSpPr>
          <p:nvPr/>
        </p:nvGrpSpPr>
        <p:grpSpPr bwMode="auto">
          <a:xfrm>
            <a:off x="4816475" y="938213"/>
            <a:ext cx="4156075" cy="2811462"/>
            <a:chOff x="4748875" y="938790"/>
            <a:chExt cx="4224289" cy="2913011"/>
          </a:xfrm>
        </p:grpSpPr>
        <p:sp>
          <p:nvSpPr>
            <p:cNvPr id="2" name="Rectangle 1"/>
            <p:cNvSpPr/>
            <p:nvPr/>
          </p:nvSpPr>
          <p:spPr bwMode="auto">
            <a:xfrm>
              <a:off x="4776306" y="1048994"/>
              <a:ext cx="4182337" cy="44246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 algn="ctr">
                <a:defRPr/>
              </a:pPr>
              <a:r>
                <a:rPr lang="en-US" sz="2400" dirty="0">
                  <a:solidFill>
                    <a:schemeClr val="bg2">
                      <a:lumMod val="50000"/>
                    </a:schemeClr>
                  </a:solidFill>
                  <a:latin typeface="Calibri"/>
                  <a:cs typeface="Calibri"/>
                </a:rPr>
                <a:t>GLOBIOM, G4M, EPIC, </a:t>
              </a:r>
              <a:r>
                <a:rPr lang="en-US" sz="2400" dirty="0" err="1">
                  <a:solidFill>
                    <a:schemeClr val="bg2">
                      <a:lumMod val="50000"/>
                    </a:schemeClr>
                  </a:solidFill>
                  <a:latin typeface="Calibri"/>
                  <a:cs typeface="Calibri"/>
                </a:rPr>
                <a:t>TerraME</a:t>
              </a:r>
              <a:endParaRPr lang="en-US" sz="24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endParaRPr>
            </a:p>
          </p:txBody>
        </p:sp>
        <p:pic>
          <p:nvPicPr>
            <p:cNvPr id="150539" name="Picture 14" descr="terraAmaz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068" y="1568287"/>
              <a:ext cx="1863659" cy="14965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an 2"/>
            <p:cNvSpPr/>
            <p:nvPr/>
          </p:nvSpPr>
          <p:spPr bwMode="auto">
            <a:xfrm>
              <a:off x="5370094" y="3091885"/>
              <a:ext cx="3091573" cy="608591"/>
            </a:xfrm>
            <a:prstGeom prst="can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 algn="ctr">
                <a:defRPr/>
              </a:pPr>
              <a:r>
                <a:rPr lang="en-US" sz="2400" dirty="0" err="1">
                  <a:solidFill>
                    <a:schemeClr val="bg2">
                      <a:lumMod val="50000"/>
                    </a:schemeClr>
                  </a:solidFill>
                  <a:latin typeface="Calibri"/>
                  <a:cs typeface="Calibri"/>
                </a:rPr>
                <a:t>TerraLib</a:t>
              </a:r>
              <a:endParaRPr lang="en-US" sz="24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0541" name="Rectangle 3"/>
            <p:cNvSpPr>
              <a:spLocks noChangeArrowheads="1"/>
            </p:cNvSpPr>
            <p:nvPr/>
          </p:nvSpPr>
          <p:spPr bwMode="auto">
            <a:xfrm>
              <a:off x="4748875" y="938790"/>
              <a:ext cx="4224289" cy="291301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pic>
        <p:nvPicPr>
          <p:cNvPr id="15053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4248150"/>
            <a:ext cx="3963988" cy="1973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4211638"/>
            <a:ext cx="370205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834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GLOBIOM</a:t>
            </a:r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1193800"/>
            <a:ext cx="7300913" cy="5467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406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conceptual debate on Future Earth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973" y="1143000"/>
            <a:ext cx="2661412" cy="3544517"/>
          </a:xfrm>
          <a:prstGeom prst="rect">
            <a:avLst/>
          </a:prstGeom>
        </p:spPr>
      </p:pic>
      <p:sp>
        <p:nvSpPr>
          <p:cNvPr id="4" name="CaixaDeTexto 4"/>
          <p:cNvSpPr txBox="1"/>
          <p:nvPr/>
        </p:nvSpPr>
        <p:spPr>
          <a:xfrm>
            <a:off x="828233" y="4817302"/>
            <a:ext cx="3219282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rPr>
              <a:t>Malthus: </a:t>
            </a:r>
            <a:r>
              <a:rPr lang="pt-BR" sz="240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rPr>
              <a:t>Projecting</a:t>
            </a:r>
            <a:r>
              <a:rPr lang="pt-BR" sz="2400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rPr>
              <a:t>the</a:t>
            </a:r>
            <a:r>
              <a:rPr lang="pt-BR" sz="2400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rPr>
              <a:t> future </a:t>
            </a:r>
            <a:r>
              <a:rPr lang="pt-BR" sz="240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rPr>
              <a:t>from</a:t>
            </a:r>
            <a:r>
              <a:rPr lang="pt-BR" sz="2400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rPr>
              <a:t>past</a:t>
            </a:r>
            <a:r>
              <a:rPr lang="pt-BR" sz="2400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rPr>
              <a:t>trends</a:t>
            </a:r>
            <a:endParaRPr lang="pt-BR" sz="2400" dirty="0">
              <a:solidFill>
                <a:srgbClr val="00007D">
                  <a:lumMod val="75000"/>
                </a:srgbClr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527" y="1143000"/>
            <a:ext cx="2702694" cy="3544517"/>
          </a:xfrm>
          <a:prstGeom prst="rect">
            <a:avLst/>
          </a:prstGeom>
        </p:spPr>
      </p:pic>
      <p:sp>
        <p:nvSpPr>
          <p:cNvPr id="7" name="CaixaDeTexto 4"/>
          <p:cNvSpPr txBox="1"/>
          <p:nvPr/>
        </p:nvSpPr>
        <p:spPr>
          <a:xfrm>
            <a:off x="5281946" y="4817302"/>
            <a:ext cx="3862054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rPr>
              <a:t>Schumpeter</a:t>
            </a:r>
            <a:r>
              <a:rPr lang="pt-BR" sz="2400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rPr>
              <a:t>: </a:t>
            </a:r>
            <a:r>
              <a:rPr lang="pt-BR" sz="240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rPr>
              <a:t>Innovation</a:t>
            </a:r>
            <a:r>
              <a:rPr lang="pt-BR" sz="2400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rPr>
              <a:t> builds </a:t>
            </a:r>
            <a:r>
              <a:rPr lang="pt-BR" sz="240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rPr>
              <a:t>unpredictable</a:t>
            </a:r>
            <a:r>
              <a:rPr lang="pt-BR" sz="2400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rPr>
              <a:t> futures</a:t>
            </a:r>
            <a:endParaRPr lang="pt-BR" sz="2400" dirty="0">
              <a:solidFill>
                <a:srgbClr val="00007D">
                  <a:lumMod val="75000"/>
                </a:srgbClr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8" name="CaixaDeTexto 4"/>
          <p:cNvSpPr txBox="1"/>
          <p:nvPr/>
        </p:nvSpPr>
        <p:spPr>
          <a:xfrm>
            <a:off x="1039981" y="6027003"/>
            <a:ext cx="757730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rPr>
              <a:t>Is</a:t>
            </a:r>
            <a:r>
              <a:rPr lang="pt-BR" sz="2400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rPr>
              <a:t> Future Earth </a:t>
            </a:r>
            <a:r>
              <a:rPr lang="pt-BR" sz="240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rPr>
              <a:t>already</a:t>
            </a:r>
            <a:r>
              <a:rPr lang="pt-BR" sz="2400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rPr>
              <a:t>locked</a:t>
            </a:r>
            <a:r>
              <a:rPr lang="pt-BR" sz="2400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rPr>
              <a:t>into</a:t>
            </a:r>
            <a:r>
              <a:rPr lang="pt-BR" sz="2400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rPr>
              <a:t> a </a:t>
            </a:r>
            <a:r>
              <a:rPr lang="pt-BR" sz="240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rPr>
              <a:t>Malthusian</a:t>
            </a:r>
            <a:r>
              <a:rPr lang="pt-BR" sz="2400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rPr>
              <a:t>mindset</a:t>
            </a:r>
            <a:r>
              <a:rPr lang="pt-BR" sz="2400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rPr>
              <a:t>?</a:t>
            </a:r>
            <a:endParaRPr lang="pt-BR" sz="2400" dirty="0">
              <a:solidFill>
                <a:srgbClr val="00007D">
                  <a:lumMod val="75000"/>
                </a:srgbClr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64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4"/>
          <p:cNvPicPr>
            <a:picLocks noChangeAspect="1" noChangeArrowheads="1"/>
          </p:cNvPicPr>
          <p:nvPr/>
        </p:nvPicPr>
        <p:blipFill>
          <a:blip r:embed="rId3">
            <a:lum bright="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0738" y="3827463"/>
            <a:ext cx="4564062" cy="3205162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3590925" y="1166813"/>
            <a:ext cx="5553075" cy="2987675"/>
            <a:chOff x="2180" y="768"/>
            <a:chExt cx="3580" cy="1882"/>
          </a:xfrm>
        </p:grpSpPr>
        <p:pic>
          <p:nvPicPr>
            <p:cNvPr id="72715" name="Picture 27"/>
            <p:cNvPicPr>
              <a:picLocks noChangeAspect="1" noChangeArrowheads="1"/>
            </p:cNvPicPr>
            <p:nvPr/>
          </p:nvPicPr>
          <p:blipFill>
            <a:blip r:embed="rId4" cstate="screen">
              <a:lum bright="1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299"/>
            <a:stretch>
              <a:fillRect/>
            </a:stretch>
          </p:blipFill>
          <p:spPr bwMode="auto">
            <a:xfrm>
              <a:off x="2180" y="768"/>
              <a:ext cx="3580" cy="1882"/>
            </a:xfrm>
            <a:prstGeom prst="rect">
              <a:avLst/>
            </a:prstGeom>
            <a:noFill/>
            <a:ln w="317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716" name="Text Box 31"/>
            <p:cNvSpPr txBox="1">
              <a:spLocks noChangeArrowheads="1"/>
            </p:cNvSpPr>
            <p:nvPr/>
          </p:nvSpPr>
          <p:spPr bwMode="auto">
            <a:xfrm>
              <a:off x="2960" y="768"/>
              <a:ext cx="2182" cy="291"/>
            </a:xfrm>
            <a:prstGeom prst="rect">
              <a:avLst/>
            </a:prstGeom>
            <a:solidFill>
              <a:srgbClr val="D0D0E3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2400" b="1">
                  <a:solidFill>
                    <a:srgbClr val="002060"/>
                  </a:solidFill>
                  <a:latin typeface="Calibri" charset="0"/>
                  <a:cs typeface="Calibri" charset="0"/>
                </a:rPr>
                <a:t>T2 – Loss of smaller trees</a:t>
              </a:r>
            </a:p>
          </p:txBody>
        </p:sp>
      </p:grp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>
          <a:xfrm>
            <a:off x="752475" y="460375"/>
            <a:ext cx="8162925" cy="519113"/>
          </a:xfrm>
        </p:spPr>
        <p:txBody>
          <a:bodyPr/>
          <a:lstStyle/>
          <a:p>
            <a:pPr eaLnBrk="1" hangingPunct="1"/>
            <a:r>
              <a:rPr lang="pt-BR">
                <a:latin typeface="Calibri" charset="0"/>
              </a:rPr>
              <a:t>How does deforestation happen?</a:t>
            </a:r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0" y="1143000"/>
            <a:ext cx="4648200" cy="2994025"/>
            <a:chOff x="0" y="720"/>
            <a:chExt cx="2928" cy="1886"/>
          </a:xfrm>
        </p:grpSpPr>
        <p:pic>
          <p:nvPicPr>
            <p:cNvPr id="72713" name="Picture 13"/>
            <p:cNvPicPr>
              <a:picLocks noChangeAspect="1" noChangeArrowheads="1"/>
            </p:cNvPicPr>
            <p:nvPr/>
          </p:nvPicPr>
          <p:blipFill>
            <a:blip r:embed="rId5" cstate="screen">
              <a:lum contras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"/>
            <a:stretch>
              <a:fillRect/>
            </a:stretch>
          </p:blipFill>
          <p:spPr bwMode="auto">
            <a:xfrm>
              <a:off x="0" y="720"/>
              <a:ext cx="2928" cy="1886"/>
            </a:xfrm>
            <a:prstGeom prst="rect">
              <a:avLst/>
            </a:prstGeom>
            <a:noFill/>
            <a:ln w="317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714" name="Text Box 17"/>
            <p:cNvSpPr txBox="1">
              <a:spLocks noChangeArrowheads="1"/>
            </p:cNvSpPr>
            <p:nvPr/>
          </p:nvSpPr>
          <p:spPr bwMode="auto">
            <a:xfrm>
              <a:off x="0" y="720"/>
              <a:ext cx="1837" cy="291"/>
            </a:xfrm>
            <a:prstGeom prst="rect">
              <a:avLst/>
            </a:prstGeom>
            <a:solidFill>
              <a:srgbClr val="D0D0E3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2400" b="1">
                  <a:solidFill>
                    <a:srgbClr val="002060"/>
                  </a:solidFill>
                  <a:latin typeface="Calibri" charset="0"/>
                  <a:cs typeface="Calibri" charset="0"/>
                </a:rPr>
                <a:t>T1 – Selective logging</a:t>
              </a: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0" y="4114800"/>
            <a:ext cx="7956550" cy="2908300"/>
            <a:chOff x="0" y="2592"/>
            <a:chExt cx="5012" cy="1832"/>
          </a:xfrm>
        </p:grpSpPr>
        <p:pic>
          <p:nvPicPr>
            <p:cNvPr id="72710" name="Picture 2"/>
            <p:cNvPicPr>
              <a:picLocks noChangeAspect="1" noChangeArrowheads="1"/>
            </p:cNvPicPr>
            <p:nvPr/>
          </p:nvPicPr>
          <p:blipFill>
            <a:blip r:embed="rId6" cstate="screen">
              <a:lum bright="10000" contras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92"/>
              <a:ext cx="2919" cy="1832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711" name="Text Box 18"/>
            <p:cNvSpPr txBox="1">
              <a:spLocks noChangeArrowheads="1"/>
            </p:cNvSpPr>
            <p:nvPr/>
          </p:nvSpPr>
          <p:spPr bwMode="auto">
            <a:xfrm>
              <a:off x="0" y="2592"/>
              <a:ext cx="2036" cy="291"/>
            </a:xfrm>
            <a:prstGeom prst="rect">
              <a:avLst/>
            </a:prstGeom>
            <a:solidFill>
              <a:srgbClr val="D0D0E3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2400" b="1">
                  <a:solidFill>
                    <a:srgbClr val="002060"/>
                  </a:solidFill>
                  <a:latin typeface="Calibri" charset="0"/>
                  <a:cs typeface="Calibri" charset="0"/>
                </a:rPr>
                <a:t>T3 – Loss &gt;50% of forest</a:t>
              </a:r>
            </a:p>
          </p:txBody>
        </p:sp>
        <p:sp>
          <p:nvSpPr>
            <p:cNvPr id="72712" name="Text Box 18"/>
            <p:cNvSpPr txBox="1">
              <a:spLocks noChangeArrowheads="1"/>
            </p:cNvSpPr>
            <p:nvPr/>
          </p:nvSpPr>
          <p:spPr bwMode="auto">
            <a:xfrm>
              <a:off x="2976" y="2592"/>
              <a:ext cx="2036" cy="291"/>
            </a:xfrm>
            <a:prstGeom prst="rect">
              <a:avLst/>
            </a:prstGeom>
            <a:solidFill>
              <a:srgbClr val="D0D0E3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2400" b="1">
                  <a:solidFill>
                    <a:srgbClr val="002060"/>
                  </a:solidFill>
                  <a:latin typeface="Calibri" charset="0"/>
                  <a:cs typeface="Calibri" charset="0"/>
                </a:rPr>
                <a:t>T4 – Loss &gt;90% of forest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840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Imagem 4" descr="bertrand_negro_ri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Título 1"/>
          <p:cNvSpPr>
            <a:spLocks noGrp="1"/>
          </p:cNvSpPr>
          <p:nvPr>
            <p:ph type="title"/>
          </p:nvPr>
        </p:nvSpPr>
        <p:spPr>
          <a:xfrm>
            <a:off x="498475" y="160338"/>
            <a:ext cx="8086725" cy="762000"/>
          </a:xfrm>
        </p:spPr>
        <p:txBody>
          <a:bodyPr/>
          <a:lstStyle/>
          <a:p>
            <a:pPr algn="ctr"/>
            <a:r>
              <a:rPr lang="pt-BR">
                <a:latin typeface="Calibri" charset="0"/>
              </a:rPr>
              <a:t>Will REDD create self-defeating outcomes?</a:t>
            </a:r>
          </a:p>
        </p:txBody>
      </p:sp>
      <p:sp>
        <p:nvSpPr>
          <p:cNvPr id="71683" name="Retângulo 3"/>
          <p:cNvSpPr>
            <a:spLocks noChangeArrowheads="1"/>
          </p:cNvSpPr>
          <p:nvPr/>
        </p:nvSpPr>
        <p:spPr bwMode="auto">
          <a:xfrm>
            <a:off x="0" y="5097463"/>
            <a:ext cx="9144000" cy="1384300"/>
          </a:xfrm>
          <a:prstGeom prst="rect">
            <a:avLst/>
          </a:prstGeom>
          <a:solidFill>
            <a:srgbClr val="E3FEDC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>
                <a:solidFill>
                  <a:srgbClr val="00005E"/>
                </a:solidFill>
                <a:latin typeface="Calibri" charset="0"/>
                <a:cs typeface="Calibri" charset="0"/>
              </a:rPr>
              <a:t> </a:t>
            </a:r>
            <a:r>
              <a:rPr lang="ja-JP" altLang="en-US" sz="2800">
                <a:solidFill>
                  <a:srgbClr val="00005E"/>
                </a:solidFill>
                <a:latin typeface="Calibri" charset="0"/>
                <a:cs typeface="Calibri" charset="0"/>
              </a:rPr>
              <a:t>‘</a:t>
            </a:r>
            <a:r>
              <a:rPr lang="en-US" altLang="ja-JP" sz="2800">
                <a:solidFill>
                  <a:srgbClr val="00005E"/>
                </a:solidFill>
                <a:latin typeface="Calibri" charset="0"/>
                <a:cs typeface="Calibri" charset="0"/>
              </a:rPr>
              <a:t>We have a resource we would like to get money for. Either you pay us for biodiversity services or we will sell the forest to Malaysian logging companies.</a:t>
            </a:r>
            <a:r>
              <a:rPr lang="ja-JP" altLang="en-US" sz="2800">
                <a:solidFill>
                  <a:srgbClr val="00005E"/>
                </a:solidFill>
                <a:latin typeface="Calibri" charset="0"/>
                <a:cs typeface="Calibri" charset="0"/>
              </a:rPr>
              <a:t>’</a:t>
            </a:r>
            <a:r>
              <a:rPr lang="en-US" altLang="ja-JP" sz="2800">
                <a:solidFill>
                  <a:srgbClr val="00005E"/>
                </a:solidFill>
                <a:latin typeface="Calibri" charset="0"/>
                <a:cs typeface="Calibri" charset="0"/>
              </a:rPr>
              <a:t> (Guyana government officer)</a:t>
            </a:r>
            <a:endParaRPr lang="pt-BR" sz="2800">
              <a:solidFill>
                <a:srgbClr val="00005E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005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Can we build REDD+ without institutions?</a:t>
            </a:r>
          </a:p>
        </p:txBody>
      </p:sp>
      <p:pic>
        <p:nvPicPr>
          <p:cNvPr id="3277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320800"/>
            <a:ext cx="3775075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7950" y="1382713"/>
            <a:ext cx="382905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5188" y="4044950"/>
            <a:ext cx="2246312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7950" y="4503738"/>
            <a:ext cx="3651250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Box 7"/>
          <p:cNvSpPr txBox="1">
            <a:spLocks noChangeArrowheads="1"/>
          </p:cNvSpPr>
          <p:nvPr/>
        </p:nvSpPr>
        <p:spPr bwMode="auto">
          <a:xfrm>
            <a:off x="552450" y="3632200"/>
            <a:ext cx="1428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005E"/>
                </a:solidFill>
                <a:latin typeface="Calibri" charset="0"/>
                <a:cs typeface="Calibri" charset="0"/>
              </a:rPr>
              <a:t>Justice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6613" y="3716338"/>
            <a:ext cx="25622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5E"/>
                </a:solidFill>
                <a:latin typeface="Calibri"/>
                <a:ea typeface="+mn-ea"/>
                <a:cs typeface="Calibri"/>
              </a:rPr>
              <a:t>Public health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8800" y="6199188"/>
            <a:ext cx="25622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libri"/>
                <a:ea typeface="+mn-ea"/>
                <a:cs typeface="Calibri"/>
              </a:rPr>
              <a:t>Information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1650" y="4137025"/>
            <a:ext cx="25622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5E"/>
                </a:solidFill>
                <a:latin typeface="Calibri"/>
                <a:ea typeface="+mn-ea"/>
                <a:cs typeface="Calibri"/>
              </a:rPr>
              <a:t>Knowledge</a:t>
            </a:r>
          </a:p>
        </p:txBody>
      </p:sp>
    </p:spTree>
    <p:extLst>
      <p:ext uri="{BB962C8B-B14F-4D97-AF65-F5344CB8AC3E}">
        <p14:creationId xmlns:p14="http://schemas.microsoft.com/office/powerpoint/2010/main" val="4073088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Can we build REDD+ without institutions?</a:t>
            </a:r>
          </a:p>
        </p:txBody>
      </p:sp>
      <p:pic>
        <p:nvPicPr>
          <p:cNvPr id="706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320800"/>
            <a:ext cx="3775075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7950" y="1382713"/>
            <a:ext cx="382905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5188" y="4044950"/>
            <a:ext cx="2246312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7950" y="4503738"/>
            <a:ext cx="3651250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TextBox 7"/>
          <p:cNvSpPr txBox="1">
            <a:spLocks noChangeArrowheads="1"/>
          </p:cNvSpPr>
          <p:nvPr/>
        </p:nvSpPr>
        <p:spPr bwMode="auto">
          <a:xfrm>
            <a:off x="552450" y="3632200"/>
            <a:ext cx="1428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005E"/>
                </a:solidFill>
                <a:latin typeface="Calibri" charset="0"/>
                <a:cs typeface="Calibri" charset="0"/>
              </a:rPr>
              <a:t>Justice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6613" y="3716338"/>
            <a:ext cx="25622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5E"/>
                </a:solidFill>
                <a:latin typeface="Calibri"/>
                <a:ea typeface="+mn-ea"/>
                <a:cs typeface="Calibri"/>
              </a:rPr>
              <a:t>Public health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8800" y="6199188"/>
            <a:ext cx="25622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libri"/>
                <a:ea typeface="+mn-ea"/>
                <a:cs typeface="Calibri"/>
              </a:rPr>
              <a:t>Information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1650" y="4137025"/>
            <a:ext cx="25622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5E"/>
                </a:solidFill>
                <a:latin typeface="Calibri"/>
                <a:ea typeface="+mn-ea"/>
                <a:cs typeface="Calibri"/>
              </a:rPr>
              <a:t>Knowledge</a:t>
            </a:r>
          </a:p>
        </p:txBody>
      </p:sp>
      <p:sp>
        <p:nvSpPr>
          <p:cNvPr id="70667" name="Text Box 6"/>
          <p:cNvSpPr txBox="1">
            <a:spLocks noChangeArrowheads="1"/>
          </p:cNvSpPr>
          <p:nvPr/>
        </p:nvSpPr>
        <p:spPr bwMode="auto">
          <a:xfrm>
            <a:off x="522288" y="3055938"/>
            <a:ext cx="8404225" cy="1200150"/>
          </a:xfrm>
          <a:prstGeom prst="rect">
            <a:avLst/>
          </a:prstGeom>
          <a:solidFill>
            <a:srgbClr val="AFC7FF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000090"/>
                </a:solidFill>
                <a:latin typeface="Calibri" charset="0"/>
                <a:cs typeface="Calibri" charset="0"/>
              </a:rPr>
              <a:t>We cannot have REDD+ without institutions</a:t>
            </a:r>
          </a:p>
          <a:p>
            <a:pPr algn="ctr" eaLnBrk="1" hangingPunct="1"/>
            <a:r>
              <a:rPr lang="en-US" sz="3600">
                <a:solidFill>
                  <a:srgbClr val="000090"/>
                </a:solidFill>
                <a:latin typeface="Calibri" charset="0"/>
                <a:cs typeface="Calibri" charset="0"/>
              </a:rPr>
              <a:t>If we have institutions, do we need REDD+?</a:t>
            </a:r>
          </a:p>
        </p:txBody>
      </p:sp>
    </p:spTree>
    <p:extLst>
      <p:ext uri="{BB962C8B-B14F-4D97-AF65-F5344CB8AC3E}">
        <p14:creationId xmlns:p14="http://schemas.microsoft.com/office/powerpoint/2010/main" val="1206058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0" y="1143000"/>
            <a:ext cx="4572000" cy="58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pt-BR" sz="3200" dirty="0" smtClean="0">
                <a:latin typeface="Calibri" charset="0"/>
                <a:cs typeface="Arial" charset="0"/>
              </a:rPr>
              <a:t>Final = </a:t>
            </a:r>
            <a:r>
              <a:rPr lang="pt-BR" sz="3200" dirty="0" err="1" smtClean="0">
                <a:latin typeface="Calibri" charset="0"/>
                <a:cs typeface="Arial" charset="0"/>
              </a:rPr>
              <a:t>Clear</a:t>
            </a:r>
            <a:r>
              <a:rPr lang="pt-BR" sz="3200" dirty="0" smtClean="0">
                <a:latin typeface="Calibri" charset="0"/>
                <a:cs typeface="Arial" charset="0"/>
              </a:rPr>
              <a:t> </a:t>
            </a:r>
            <a:r>
              <a:rPr lang="pt-BR" sz="3200" dirty="0" err="1" smtClean="0">
                <a:latin typeface="Calibri" charset="0"/>
                <a:cs typeface="Arial" charset="0"/>
              </a:rPr>
              <a:t>cut</a:t>
            </a:r>
            <a:endParaRPr lang="pt-BR" sz="3200" dirty="0" smtClean="0">
              <a:latin typeface="Calibri" charset="0"/>
              <a:cs typeface="Arial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705600" y="1447800"/>
            <a:ext cx="2438400" cy="58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3200" dirty="0" err="1">
                <a:latin typeface="Calibri" pitchFamily="34" charset="0"/>
                <a:ea typeface="+mn-ea"/>
                <a:cs typeface="Arial" charset="0"/>
              </a:rPr>
              <a:t>Pasture</a:t>
            </a:r>
            <a:endParaRPr lang="pt-BR" sz="3200" dirty="0"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Seta para a direita 4"/>
          <p:cNvSpPr/>
          <p:nvPr/>
        </p:nvSpPr>
        <p:spPr bwMode="auto">
          <a:xfrm>
            <a:off x="4800600" y="1524000"/>
            <a:ext cx="1676400" cy="381000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pt-BR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56517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Imagem 15" descr="seletiv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8" y="247650"/>
            <a:ext cx="3509962" cy="235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563" y="2809875"/>
            <a:ext cx="3527425" cy="2041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447800" y="5791200"/>
            <a:ext cx="1060450" cy="369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800" dirty="0">
                <a:latin typeface="+mn-lt"/>
                <a:ea typeface="+mn-ea"/>
                <a:cs typeface="Arial" charset="0"/>
              </a:rPr>
              <a:t>Floresta </a:t>
            </a:r>
          </a:p>
        </p:txBody>
      </p:sp>
      <p:pic>
        <p:nvPicPr>
          <p:cNvPr id="76804" name="Imagem 12" descr="corte_ras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8" y="4979988"/>
            <a:ext cx="3524250" cy="1878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5" name="Seta para baixo 17"/>
          <p:cNvSpPr>
            <a:spLocks noChangeArrowheads="1"/>
          </p:cNvSpPr>
          <p:nvPr/>
        </p:nvSpPr>
        <p:spPr bwMode="auto">
          <a:xfrm>
            <a:off x="4343400" y="285750"/>
            <a:ext cx="280988" cy="6572250"/>
          </a:xfrm>
          <a:prstGeom prst="downArrow">
            <a:avLst>
              <a:gd name="adj1" fmla="val 50000"/>
              <a:gd name="adj2" fmla="val 49812"/>
            </a:avLst>
          </a:prstGeom>
          <a:solidFill>
            <a:srgbClr val="258B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199" name="CaixaDeTexto 18"/>
          <p:cNvSpPr txBox="1">
            <a:spLocks noChangeArrowheads="1"/>
          </p:cNvSpPr>
          <p:nvPr/>
        </p:nvSpPr>
        <p:spPr bwMode="auto">
          <a:xfrm rot="-5400000">
            <a:off x="3506787" y="3351213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4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time</a:t>
            </a:r>
          </a:p>
        </p:txBody>
      </p:sp>
      <p:sp>
        <p:nvSpPr>
          <p:cNvPr id="76807" name="Chave direita 19"/>
          <p:cNvSpPr>
            <a:spLocks/>
          </p:cNvSpPr>
          <p:nvPr/>
        </p:nvSpPr>
        <p:spPr bwMode="auto">
          <a:xfrm>
            <a:off x="4791075" y="257175"/>
            <a:ext cx="1905000" cy="6600825"/>
          </a:xfrm>
          <a:prstGeom prst="rightBrace">
            <a:avLst>
              <a:gd name="adj1" fmla="val 8326"/>
              <a:gd name="adj2" fmla="val 50000"/>
            </a:avLst>
          </a:prstGeom>
          <a:solidFill>
            <a:srgbClr val="258B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201" name="CaixaDeTexto 20"/>
          <p:cNvSpPr txBox="1">
            <a:spLocks noChangeArrowheads="1"/>
          </p:cNvSpPr>
          <p:nvPr/>
        </p:nvSpPr>
        <p:spPr bwMode="auto">
          <a:xfrm>
            <a:off x="5837238" y="2506663"/>
            <a:ext cx="31019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400" b="1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dialy</a:t>
            </a:r>
            <a:r>
              <a:rPr lang="pt-BR" sz="24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pt-BR" sz="2400" b="1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deforestation</a:t>
            </a:r>
            <a:r>
              <a:rPr lang="pt-BR" sz="24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pt-BR" sz="2400" b="1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alerts</a:t>
            </a:r>
            <a:endParaRPr lang="pt-BR" sz="2400" b="1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76809" name="Chave direita 21"/>
          <p:cNvSpPr>
            <a:spLocks/>
          </p:cNvSpPr>
          <p:nvPr/>
        </p:nvSpPr>
        <p:spPr bwMode="auto">
          <a:xfrm>
            <a:off x="5824538" y="5229225"/>
            <a:ext cx="1905000" cy="1447800"/>
          </a:xfrm>
          <a:prstGeom prst="rightBrace">
            <a:avLst>
              <a:gd name="adj1" fmla="val 8333"/>
              <a:gd name="adj2" fmla="val 50000"/>
            </a:avLst>
          </a:prstGeom>
          <a:solidFill>
            <a:srgbClr val="E6BC7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203" name="CaixaDeTexto 22"/>
          <p:cNvSpPr txBox="1">
            <a:spLocks noChangeArrowheads="1"/>
          </p:cNvSpPr>
          <p:nvPr/>
        </p:nvSpPr>
        <p:spPr bwMode="auto">
          <a:xfrm>
            <a:off x="6824663" y="4764088"/>
            <a:ext cx="23193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400" b="1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Yearly</a:t>
            </a:r>
            <a:r>
              <a:rPr lang="pt-BR" sz="24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rates </a:t>
            </a:r>
            <a:r>
              <a:rPr lang="pt-BR" sz="2400" b="1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of</a:t>
            </a:r>
            <a:r>
              <a:rPr lang="pt-BR" sz="24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c</a:t>
            </a:r>
            <a:r>
              <a:rPr lang="pt-BR" sz="2400" b="1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lear</a:t>
            </a:r>
            <a:r>
              <a:rPr lang="pt-BR" sz="24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pt-BR" sz="2400" b="1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cuts</a:t>
            </a:r>
            <a:endParaRPr lang="pt-BR" sz="2400" b="1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6" name="CaixaDeTexto 20"/>
          <p:cNvSpPr txBox="1">
            <a:spLocks noChangeArrowheads="1"/>
          </p:cNvSpPr>
          <p:nvPr/>
        </p:nvSpPr>
        <p:spPr bwMode="auto">
          <a:xfrm>
            <a:off x="5162550" y="325438"/>
            <a:ext cx="3981450" cy="9540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800" b="1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INPE’s</a:t>
            </a:r>
            <a:r>
              <a:rPr lang="pt-BR" sz="28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pt-BR" sz="2800" b="1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Monitoring</a:t>
            </a:r>
            <a:r>
              <a:rPr lang="pt-BR" sz="28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Systems</a:t>
            </a:r>
          </a:p>
        </p:txBody>
      </p:sp>
    </p:spTree>
    <p:extLst>
      <p:ext uri="{BB962C8B-B14F-4D97-AF65-F5344CB8AC3E}">
        <p14:creationId xmlns:p14="http://schemas.microsoft.com/office/powerpoint/2010/main" val="183825210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8" name="Rectangle 3"/>
          <p:cNvSpPr>
            <a:spLocks noChangeArrowheads="1"/>
          </p:cNvSpPr>
          <p:nvPr/>
        </p:nvSpPr>
        <p:spPr bwMode="auto">
          <a:xfrm>
            <a:off x="0" y="6151563"/>
            <a:ext cx="9144000" cy="706437"/>
          </a:xfrm>
          <a:prstGeom prst="rect">
            <a:avLst/>
          </a:prstGeom>
          <a:solidFill>
            <a:srgbClr val="F2F2F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800" b="1">
                <a:solidFill>
                  <a:srgbClr val="002060"/>
                </a:solidFill>
                <a:latin typeface="Calibri" charset="0"/>
              </a:rPr>
              <a:t>Daily warnings of newly deforested large areas</a:t>
            </a:r>
            <a:endParaRPr lang="en-US" sz="2800" b="1">
              <a:solidFill>
                <a:srgbClr val="002060"/>
              </a:solidFill>
              <a:latin typeface="Calibri" charset="0"/>
            </a:endParaRPr>
          </a:p>
        </p:txBody>
      </p:sp>
      <p:pic>
        <p:nvPicPr>
          <p:cNvPr id="50179" name="Picture 5" descr="logo_in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7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76275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r>
              <a:rPr lang="en-US" sz="3200" b="1" smtClean="0">
                <a:solidFill>
                  <a:srgbClr val="003366"/>
                </a:solidFill>
                <a:latin typeface="Calibri" charset="0"/>
                <a:cs typeface="Calibri" charset="0"/>
              </a:rPr>
              <a:t>Real-time Deforestation Monitoring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Pixel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 Espindola">
      <a:majorFont>
        <a:latin typeface="Humnst777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algn="ctr">
          <a:spcBef>
            <a:spcPct val="50000"/>
          </a:spcBef>
          <a:defRPr sz="3000" b="1" dirty="0" smtClean="0">
            <a:latin typeface="Humnst777 BT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INPE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etodo_cientifico">
  <a:themeElements>
    <a:clrScheme name="1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Pixel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metodo_cientifico">
  <a:themeElements>
    <a:clrScheme name="1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modelo_apres</Template>
  <TotalTime>10046</TotalTime>
  <Words>1563</Words>
  <Application>Microsoft Macintosh PowerPoint</Application>
  <PresentationFormat>On-screen Show (4:3)</PresentationFormat>
  <Paragraphs>252</Paragraphs>
  <Slides>62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2_Pixel</vt:lpstr>
      <vt:lpstr>1_Personalizar design</vt:lpstr>
      <vt:lpstr>2_INPE</vt:lpstr>
      <vt:lpstr>1_Tema do Office</vt:lpstr>
      <vt:lpstr>metodo_cientifico</vt:lpstr>
      <vt:lpstr>3_Pixel</vt:lpstr>
      <vt:lpstr>1_metodo_cientifico</vt:lpstr>
      <vt:lpstr>Trends in Amazon land change</vt:lpstr>
      <vt:lpstr>Where is the food coming from and going to?</vt:lpstr>
      <vt:lpstr>PowerPoint Presentation</vt:lpstr>
      <vt:lpstr>PowerPoint Presentation</vt:lpstr>
      <vt:lpstr>PowerPoint Presentation</vt:lpstr>
      <vt:lpstr>How does deforestation happen?</vt:lpstr>
      <vt:lpstr>PowerPoint Presentation</vt:lpstr>
      <vt:lpstr>PowerPoint Presentation</vt:lpstr>
      <vt:lpstr>PowerPoint Presentation</vt:lpstr>
      <vt:lpstr>PowerPoint Presentation</vt:lpstr>
      <vt:lpstr>Deforestation hotspots: March-May 2011</vt:lpstr>
      <vt:lpstr>Deforestation hotspots: June-August 2011</vt:lpstr>
      <vt:lpstr>How much it takes to survey Amazonia?</vt:lpstr>
      <vt:lpstr>Finding: Transparency builds governance!</vt:lpstr>
      <vt:lpstr>Finding: Protected areas deter deforestation</vt:lpstr>
      <vt:lpstr>Finding: Deforestation is becoming harder to detect </vt:lpstr>
      <vt:lpstr>PowerPoint Presentation</vt:lpstr>
      <vt:lpstr>Finding: Markets have a positive rôle</vt:lpstr>
      <vt:lpstr>PowerPoint Presentation</vt:lpstr>
      <vt:lpstr>Transparency builds governance!</vt:lpstr>
      <vt:lpstr>PowerPoint Presentation</vt:lpstr>
      <vt:lpstr>Deforestation and price trends</vt:lpstr>
      <vt:lpstr>Prices or policies?</vt:lpstr>
      <vt:lpstr>Prices or policies?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are we using the forest?</vt:lpstr>
      <vt:lpstr>The extent of illegal deforestation</vt:lpstr>
      <vt:lpstr>PowerPoint Presentation</vt:lpstr>
      <vt:lpstr>Brazil new Forest Code</vt:lpstr>
      <vt:lpstr>Sustainability? </vt:lpstr>
      <vt:lpstr>NPV (net present value) of land in Amazonia for cattle ranching </vt:lpstr>
      <vt:lpstr>Potential for CO2 sink in Amazonia</vt:lpstr>
      <vt:lpstr>Impact of reforestation in Amazonia (30% of deforestation recovers from 2015-2025)</vt:lpstr>
      <vt:lpstr>Impact of reforestation in Amazonia (30% of deforestation recovers from 2015-2025)</vt:lpstr>
      <vt:lpstr>PowerPoint Presentation</vt:lpstr>
      <vt:lpstr>What about the rest of Brazil?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 biofuels replacing food production in Brazil?</vt:lpstr>
      <vt:lpstr>Are biofuels replacing food production in Brazil?</vt:lpstr>
      <vt:lpstr>Brazil: Do biofuels cause indirect land change?</vt:lpstr>
      <vt:lpstr>Brazil: Projected direct land change from biofuels (2020)</vt:lpstr>
      <vt:lpstr>Brazil: Projected indirect land change from biofuels (2020)</vt:lpstr>
      <vt:lpstr>REDD-PAC project (IIASA, INPE, IPEA)</vt:lpstr>
      <vt:lpstr>GLOBIOM</vt:lpstr>
      <vt:lpstr>The conceptual debate on Future Earth</vt:lpstr>
      <vt:lpstr>Will REDD create self-defeating outcomes?</vt:lpstr>
      <vt:lpstr>Can we build REDD+ without institutions?</vt:lpstr>
      <vt:lpstr>Can we build REDD+ without institutions?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 Earth Observation Data on a Global Scale: A View from Brazil</dc:title>
  <dc:subject/>
  <dc:creator>Gilberto</dc:creator>
  <cp:keywords/>
  <dc:description/>
  <cp:lastModifiedBy>Gilberto Camara</cp:lastModifiedBy>
  <cp:revision>250</cp:revision>
  <dcterms:created xsi:type="dcterms:W3CDTF">2007-10-21T20:43:18Z</dcterms:created>
  <dcterms:modified xsi:type="dcterms:W3CDTF">2013-02-26T13:39:26Z</dcterms:modified>
  <cp:category/>
</cp:coreProperties>
</file>