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  <p:sldMasterId id="2147487496" r:id="rId2"/>
    <p:sldMasterId id="2147488179" r:id="rId3"/>
    <p:sldMasterId id="2147488192" r:id="rId4"/>
  </p:sldMasterIdLst>
  <p:notesMasterIdLst>
    <p:notesMasterId r:id="rId53"/>
  </p:notesMasterIdLst>
  <p:handoutMasterIdLst>
    <p:handoutMasterId r:id="rId54"/>
  </p:handoutMasterIdLst>
  <p:sldIdLst>
    <p:sldId id="977" r:id="rId5"/>
    <p:sldId id="1411" r:id="rId6"/>
    <p:sldId id="1412" r:id="rId7"/>
    <p:sldId id="1417" r:id="rId8"/>
    <p:sldId id="1347" r:id="rId9"/>
    <p:sldId id="1445" r:id="rId10"/>
    <p:sldId id="1444" r:id="rId11"/>
    <p:sldId id="1415" r:id="rId12"/>
    <p:sldId id="1311" r:id="rId13"/>
    <p:sldId id="1406" r:id="rId14"/>
    <p:sldId id="1431" r:id="rId15"/>
    <p:sldId id="1408" r:id="rId16"/>
    <p:sldId id="1331" r:id="rId17"/>
    <p:sldId id="1350" r:id="rId18"/>
    <p:sldId id="1351" r:id="rId19"/>
    <p:sldId id="1400" r:id="rId20"/>
    <p:sldId id="1322" r:id="rId21"/>
    <p:sldId id="1416" r:id="rId22"/>
    <p:sldId id="1418" r:id="rId23"/>
    <p:sldId id="1419" r:id="rId24"/>
    <p:sldId id="1329" r:id="rId25"/>
    <p:sldId id="1420" r:id="rId26"/>
    <p:sldId id="1421" r:id="rId27"/>
    <p:sldId id="1422" r:id="rId28"/>
    <p:sldId id="1423" r:id="rId29"/>
    <p:sldId id="1424" r:id="rId30"/>
    <p:sldId id="1425" r:id="rId31"/>
    <p:sldId id="1427" r:id="rId32"/>
    <p:sldId id="1429" r:id="rId33"/>
    <p:sldId id="1430" r:id="rId34"/>
    <p:sldId id="1414" r:id="rId35"/>
    <p:sldId id="1405" r:id="rId36"/>
    <p:sldId id="1399" r:id="rId37"/>
    <p:sldId id="1410" r:id="rId38"/>
    <p:sldId id="1413" r:id="rId39"/>
    <p:sldId id="1432" r:id="rId40"/>
    <p:sldId id="1433" r:id="rId41"/>
    <p:sldId id="1434" r:id="rId42"/>
    <p:sldId id="1438" r:id="rId43"/>
    <p:sldId id="1435" r:id="rId44"/>
    <p:sldId id="1436" r:id="rId45"/>
    <p:sldId id="1437" r:id="rId46"/>
    <p:sldId id="1443" r:id="rId47"/>
    <p:sldId id="1439" r:id="rId48"/>
    <p:sldId id="1440" r:id="rId49"/>
    <p:sldId id="1401" r:id="rId50"/>
    <p:sldId id="1441" r:id="rId51"/>
    <p:sldId id="1335" r:id="rId52"/>
  </p:sldIdLst>
  <p:sldSz cx="9144000" cy="6858000" type="screen4x3"/>
  <p:notesSz cx="6858000" cy="90805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FF"/>
    <a:srgbClr val="009701"/>
    <a:srgbClr val="DDE1FF"/>
    <a:srgbClr val="F7EFFF"/>
    <a:srgbClr val="B8DBFB"/>
    <a:srgbClr val="B8E0F7"/>
    <a:srgbClr val="B7D4F7"/>
    <a:srgbClr val="B1DDF1"/>
    <a:srgbClr val="ABE8DA"/>
    <a:srgbClr val="8F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4" autoAdjust="0"/>
    <p:restoredTop sz="94660"/>
  </p:normalViewPr>
  <p:slideViewPr>
    <p:cSldViewPr snapToGrid="0">
      <p:cViewPr>
        <p:scale>
          <a:sx n="116" d="100"/>
          <a:sy n="116" d="100"/>
        </p:scale>
        <p:origin x="-688" y="-576"/>
      </p:cViewPr>
      <p:guideLst>
        <p:guide orient="horz" pos="2161"/>
        <p:guide pos="2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0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>
              <a:latin typeface="Calibri"/>
            </a:endParaRPr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4A435A-F653-494A-A61A-3AD2BB7010F8}" type="slidenum">
              <a:rPr lang="pt-BR">
                <a:latin typeface="Calibri"/>
              </a:rPr>
              <a:pPr/>
              <a:t>‹#›</a:t>
            </a:fld>
            <a:endParaRPr lang="pt-B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9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ACE6FE95-4C99-1245-BD33-F19C3AA9CDC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3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F7D831A3-183B-754F-96D0-CF1EC8261301}" type="slidenum">
              <a:rPr lang="pt-BR">
                <a:latin typeface="Calibri"/>
              </a:rPr>
              <a:pPr/>
              <a:t>1</a:t>
            </a:fld>
            <a:endParaRPr lang="pt-BR" dirty="0">
              <a:latin typeface="Calibri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8763-6B1E-C14A-80C0-CC913A0C8837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8763-6B1E-C14A-80C0-CC913A0C8837}" type="slidenum">
              <a:rPr lang="en-US"/>
              <a:pPr/>
              <a:t>40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8763-6B1E-C14A-80C0-CC913A0C8837}" type="slidenum">
              <a:rPr lang="en-US"/>
              <a:pPr/>
              <a:t>41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8763-6B1E-C14A-80C0-CC913A0C8837}" type="slidenum">
              <a:rPr lang="en-US"/>
              <a:pPr/>
              <a:t>42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0862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02756" indent="-270291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081164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513629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1946095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fld id="{39DBFF93-C609-314C-B7E0-0015CB80001B}" type="datetime2">
              <a:rPr lang="en-US" sz="1200"/>
              <a:pPr eaLnBrk="1" hangingPunct="1"/>
              <a:t>Sunday, 15 de June de 14</a:t>
            </a:fld>
            <a:endParaRPr lang="en-US" sz="1200"/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02756" indent="-270291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081164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513629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1946095" indent="-216233" defTabSz="914485" eaLnBrk="0" hangingPunct="0"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fld id="{B2765D6D-1B66-A942-B951-00F6FA80FEE7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Tomlin (1983, 1990) defined and organized operations on raster data model as </a:t>
            </a:r>
            <a:r>
              <a:rPr lang="en-US" i="1">
                <a:latin typeface="Times New Roman" charset="0"/>
              </a:rPr>
              <a:t>local, focal</a:t>
            </a:r>
            <a:r>
              <a:rPr lang="en-US">
                <a:latin typeface="Times New Roman" charset="0"/>
              </a:rPr>
              <a:t> and </a:t>
            </a:r>
            <a:r>
              <a:rPr lang="en-US" i="1">
                <a:latin typeface="Times New Roman" charset="0"/>
              </a:rPr>
              <a:t>zonal</a:t>
            </a:r>
            <a:r>
              <a:rPr lang="en-US" i="1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>
                <a:latin typeface="Times New Roman" charset="0"/>
              </a:rPr>
              <a:t>according to the spatial scope of the operations.</a:t>
            </a:r>
          </a:p>
          <a:p>
            <a:pPr eaLnBrk="1" hangingPunct="1"/>
            <a:r>
              <a:rPr lang="en-US" b="1" i="1">
                <a:latin typeface="Times New Roman" charset="0"/>
              </a:rPr>
              <a:t>Geographic Information System and Cartographic Modeling</a:t>
            </a:r>
            <a:r>
              <a:rPr lang="en-US">
                <a:latin typeface="Times New Roman" charset="0"/>
              </a:rPr>
              <a:t>, Englewood Cliffs: Prentice Hall, 1990.</a:t>
            </a:r>
          </a:p>
          <a:p>
            <a:pPr eaLnBrk="1" hangingPunct="1"/>
            <a:r>
              <a:rPr lang="en-US">
                <a:latin typeface="Times New Roman" charset="0"/>
              </a:rPr>
              <a:t>Menton et al (1991) add </a:t>
            </a:r>
            <a:r>
              <a:rPr lang="en-US" i="1">
                <a:latin typeface="Times New Roman" charset="0"/>
              </a:rPr>
              <a:t>global</a:t>
            </a:r>
            <a:r>
              <a:rPr lang="en-US">
                <a:latin typeface="Times New Roman" charset="0"/>
              </a:rPr>
              <a:t> operations.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pPr eaLnBrk="1" hangingPunct="1"/>
            <a:fld id="{EE200274-3657-FC44-8AF2-170B7D761524}" type="slidenum">
              <a:rPr lang="pt-BR" sz="120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</a:defRPr>
            </a:lvl9pPr>
          </a:lstStyle>
          <a:p>
            <a:fld id="{B00E8302-A974-9841-8B3A-DF656CA457CC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33F0A63-7D5F-0C44-9339-5BB500D9AD54}" type="slidenum">
              <a:rPr lang="pt-BR" sz="1200">
                <a:solidFill>
                  <a:srgbClr val="000000"/>
                </a:solidFill>
                <a:latin typeface="Calibri"/>
              </a:rPr>
              <a:pPr eaLnBrk="1" hangingPunct="1"/>
              <a:t>7</a:t>
            </a:fld>
            <a:endParaRPr lang="pt-BR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46D7AC0B-0DEA-2A44-8203-A7FD5E139122}" type="slidenum">
              <a:rPr lang="pt-BR">
                <a:latin typeface="Calibri"/>
                <a:ea typeface="Geneva" charset="0"/>
                <a:cs typeface="Geneva" charset="0"/>
              </a:rPr>
              <a:pPr/>
              <a:t>13</a:t>
            </a:fld>
            <a:endParaRPr lang="pt-BR" dirty="0"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Este slide mostra o impacto da cobertura de nuvens sobre a analise de imagens. Esta é uma região do Pará, onde todas as imagens durante o ano de 2002 tem cobertura de nuvens. Para reduzir este impacto, o INPE analisa varias imagens para uma mesma regiao.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681038"/>
            <a:ext cx="4538662" cy="3405187"/>
          </a:xfrm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z="1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5ED39F-60C6-534D-9A83-791CD3136DFA}" type="slidenum">
              <a:rPr lang="en-US"/>
              <a:pPr/>
              <a:t>20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8975"/>
            <a:ext cx="4541837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13070"/>
            <a:ext cx="5486976" cy="40865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F8251-7AFB-0742-900B-EBA1176DD6EC}" type="slidenum">
              <a:rPr lang="en-US"/>
              <a:pPr/>
              <a:t>22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88975"/>
            <a:ext cx="4541837" cy="3405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13070"/>
            <a:ext cx="5486976" cy="40865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08623"/>
            <a:ext cx="4055129" cy="31128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729" tIns="40865" rIns="81729" bIns="40865" anchor="ctr"/>
          <a:lstStyle/>
          <a:p>
            <a:endParaRPr lang="en-GB" dirty="0">
              <a:latin typeface="Calibri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22410"/>
            <a:ext cx="4770904" cy="34539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Geneva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 dirty="0">
                <a:latin typeface="Calibri"/>
                <a:cs typeface="msgothic" charset="0"/>
              </a:rPr>
              <a:t>Spatial pattern of July to September 2005 standardized anomalies (</a:t>
            </a:r>
            <a:r>
              <a:rPr lang="en-GB" i="1" dirty="0">
                <a:latin typeface="Calibri"/>
                <a:cs typeface="msgothic" charset="0"/>
              </a:rPr>
              <a:t>3</a:t>
            </a:r>
            <a:r>
              <a:rPr lang="en-GB" dirty="0">
                <a:latin typeface="Calibri"/>
                <a:cs typeface="msgothic" charset="0"/>
              </a:rPr>
              <a:t>) in (</a:t>
            </a:r>
            <a:r>
              <a:rPr lang="en-GB" sz="1300" b="1" dirty="0">
                <a:latin typeface="Calibri"/>
                <a:cs typeface="msgothic" charset="0"/>
              </a:rPr>
              <a:t>A</a:t>
            </a:r>
            <a:r>
              <a:rPr lang="en-GB" dirty="0">
                <a:latin typeface="Calibri"/>
                <a:cs typeface="msgothic" charset="0"/>
              </a:rPr>
              <a:t>) precipitation (derived from Tropical Rainfall Measuring Mission satellite observations during 1998–2006) and in (</a:t>
            </a:r>
            <a:r>
              <a:rPr lang="en-GB" sz="1300" b="1" dirty="0">
                <a:latin typeface="Calibri"/>
                <a:cs typeface="msgothic" charset="0"/>
              </a:rPr>
              <a:t>B</a:t>
            </a:r>
            <a:r>
              <a:rPr lang="en-GB" dirty="0">
                <a:latin typeface="Calibri"/>
                <a:cs typeface="msgothic" charset="0"/>
              </a:rPr>
              <a:t>) forest canopy </a:t>
            </a:r>
            <a:r>
              <a:rPr lang="en-GB" altLang="en-GB" dirty="0">
                <a:latin typeface="Calibri"/>
                <a:cs typeface="msgothic" charset="0"/>
              </a:rPr>
              <a:t>“</a:t>
            </a:r>
            <a:r>
              <a:rPr lang="en-GB" dirty="0">
                <a:latin typeface="Calibri"/>
                <a:cs typeface="msgothic" charset="0"/>
              </a:rPr>
              <a:t>greenness</a:t>
            </a:r>
            <a:r>
              <a:rPr lang="en-GB" altLang="en-GB" dirty="0">
                <a:latin typeface="Calibri"/>
                <a:cs typeface="msgothic" charset="0"/>
              </a:rPr>
              <a:t>”</a:t>
            </a:r>
            <a:r>
              <a:rPr lang="en-GB" dirty="0">
                <a:latin typeface="Calibri"/>
                <a:cs typeface="msgothic" charset="0"/>
              </a:rPr>
              <a:t> (the EVI derived from MODIS satellite observations during 2000–2006). (</a:t>
            </a:r>
            <a:r>
              <a:rPr lang="en-GB" sz="1300" b="1" dirty="0">
                <a:latin typeface="Calibri"/>
                <a:cs typeface="msgothic" charset="0"/>
              </a:rPr>
              <a:t>C</a:t>
            </a:r>
            <a:r>
              <a:rPr lang="en-GB" dirty="0">
                <a:latin typeface="Calibri"/>
                <a:cs typeface="msgothic" charset="0"/>
              </a:rPr>
              <a:t>) Frequency distribution of EVI anomalies from intact forest areas in (B) that fall within the drought area [red areas in (A), see fig. S2], significantly (</a:t>
            </a:r>
            <a:r>
              <a:rPr lang="en-GB" i="1" dirty="0">
                <a:latin typeface="Calibri"/>
                <a:cs typeface="msgothic" charset="0"/>
              </a:rPr>
              <a:t>P</a:t>
            </a:r>
            <a:r>
              <a:rPr lang="en-GB" dirty="0">
                <a:latin typeface="Calibri"/>
                <a:cs typeface="msgothic" charset="0"/>
              </a:rPr>
              <a:t> &lt; 0.001) (</a:t>
            </a:r>
            <a:r>
              <a:rPr lang="en-GB" i="1" dirty="0">
                <a:latin typeface="Calibri"/>
                <a:cs typeface="msgothic" charset="0"/>
              </a:rPr>
              <a:t>3</a:t>
            </a:r>
            <a:r>
              <a:rPr lang="en-GB" dirty="0">
                <a:latin typeface="Calibri"/>
                <a:cs typeface="msgothic" charset="0"/>
              </a:rPr>
              <a:t>) skewed toward greenness.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46AAE9D-4A2E-F346-8F9E-BC013F7F450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4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3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99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91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141692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625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2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12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Calibri"/>
              </a:defRPr>
            </a:lvl1pPr>
          </a:lstStyle>
          <a:p>
            <a:fld id="{93BBFFC5-5C5E-9245-A9B3-A95678BFF6D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88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17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35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82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8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7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5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8052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4641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683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98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8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02419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575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43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167664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0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82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83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80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30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21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02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0" tIns="45667" rIns="91330" bIns="45667" anchor="ctr"/>
          <a:lstStyle/>
          <a:p>
            <a:pPr algn="ctr"/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67" rIns="91330" bIns="45667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 smtClean="0">
                <a:solidFill>
                  <a:srgbClr val="000000"/>
                </a:solidFill>
                <a:latin typeface="Times New Roman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2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30" tIns="45667" rIns="91330" bIns="456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</a:lstStyle>
          <a:p>
            <a:fld id="{B35E5857-E01F-C544-87A5-65EA511F0308}" type="slidenum">
              <a:rPr lang="pt-BR" smtClean="0"/>
              <a:pPr/>
              <a:t>‹#›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0987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586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8" indent="0">
              <a:buNone/>
              <a:defRPr sz="1800"/>
            </a:lvl2pPr>
            <a:lvl3pPr marL="913358" indent="0">
              <a:buNone/>
              <a:defRPr sz="1600"/>
            </a:lvl3pPr>
            <a:lvl4pPr marL="1370038" indent="0">
              <a:buNone/>
              <a:defRPr sz="1400"/>
            </a:lvl4pPr>
            <a:lvl5pPr marL="1826715" indent="0">
              <a:buNone/>
              <a:defRPr sz="1400"/>
            </a:lvl5pPr>
            <a:lvl6pPr marL="2283396" indent="0">
              <a:buNone/>
              <a:defRPr sz="1400"/>
            </a:lvl6pPr>
            <a:lvl7pPr marL="2740074" indent="0">
              <a:buNone/>
              <a:defRPr sz="1400"/>
            </a:lvl7pPr>
            <a:lvl8pPr marL="3196748" indent="0">
              <a:buNone/>
              <a:defRPr sz="1400"/>
            </a:lvl8pPr>
            <a:lvl9pPr marL="3653431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89873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095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26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039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97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69631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5146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24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1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570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334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668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1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39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142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00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  <p:sldLayoutId id="2147488100" r:id="rId13"/>
    <p:sldLayoutId id="2147488116" r:id="rId14"/>
    <p:sldLayoutId id="2147488101" r:id="rId15"/>
    <p:sldLayoutId id="214748819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7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  <p:sldLayoutId id="2147488207" r:id="rId14"/>
    <p:sldLayoutId id="214748820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Source Sans Pro" charset="0"/>
          <a:ea typeface="ＭＳ Ｐゴシック" charset="0"/>
          <a:cs typeface="Source Sans Pro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ea typeface="+mn-ea"/>
                <a:cs typeface="+mn-cs"/>
              </a:rPr>
              <a:t>An Australian Geoscience Data Cube</a:t>
            </a:r>
            <a:endParaRPr lang="en-AU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5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0" r:id="rId1"/>
    <p:sldLayoutId id="2147488181" r:id="rId2"/>
    <p:sldLayoutId id="2147488182" r:id="rId3"/>
    <p:sldLayoutId id="2147488183" r:id="rId4"/>
    <p:sldLayoutId id="2147488184" r:id="rId5"/>
    <p:sldLayoutId id="2147488185" r:id="rId6"/>
    <p:sldLayoutId id="2147488186" r:id="rId7"/>
    <p:sldLayoutId id="2147488187" r:id="rId8"/>
    <p:sldLayoutId id="2147488188" r:id="rId9"/>
    <p:sldLayoutId id="2147488189" r:id="rId10"/>
    <p:sldLayoutId id="21474881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1330" tIns="45667" rIns="91330" bIns="45667"/>
          <a:lstStyle/>
          <a:p>
            <a:endParaRPr lang="pt-BR" sz="2400" smtClean="0">
              <a:solidFill>
                <a:srgbClr val="000000"/>
              </a:solidFill>
              <a:latin typeface="Times New Roman" charset="0"/>
              <a:ea typeface="Geneva" charset="0"/>
              <a:cs typeface="Geneva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30" tIns="45667" rIns="91330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0" tIns="45667" rIns="91330" bIns="45667"/>
          <a:lstStyle/>
          <a:p>
            <a:endParaRPr lang="en-US" sz="2400" smtClean="0">
              <a:solidFill>
                <a:srgbClr val="000000"/>
              </a:solidFill>
              <a:latin typeface="Times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  <p:sldLayoutId id="2147488194" r:id="rId2"/>
    <p:sldLayoutId id="2147488195" r:id="rId3"/>
    <p:sldLayoutId id="2147488196" r:id="rId4"/>
    <p:sldLayoutId id="2147488197" r:id="rId5"/>
    <p:sldLayoutId id="2147488198" r:id="rId6"/>
    <p:sldLayoutId id="2147488199" r:id="rId7"/>
    <p:sldLayoutId id="2147488200" r:id="rId8"/>
    <p:sldLayoutId id="2147488201" r:id="rId9"/>
    <p:sldLayoutId id="2147488202" r:id="rId10"/>
    <p:sldLayoutId id="2147488203" r:id="rId11"/>
    <p:sldLayoutId id="2147488204" r:id="rId12"/>
    <p:sldLayoutId id="2147488205" r:id="rId13"/>
    <p:sldLayoutId id="214748820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/>
          <a:ea typeface="Geneva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Geneva" charset="0"/>
          <a:cs typeface="ＭＳ Ｐゴシック" charset="0"/>
        </a:defRPr>
      </a:lvl5pPr>
      <a:lvl6pPr marL="4566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335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0038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671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/>
          <a:ea typeface="Geneva" charset="0"/>
          <a:cs typeface="ＭＳ Ｐゴシック" charset="0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5pPr>
      <a:lvl6pPr marL="2511735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68414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5093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1771" indent="-22834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35.jpeg"/><Relationship Id="rId6" Type="http://schemas.openxmlformats.org/officeDocument/2006/relationships/image" Target="../media/image7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4" Type="http://schemas.openxmlformats.org/officeDocument/2006/relationships/image" Target="../media/image77.jpeg"/><Relationship Id="rId5" Type="http://schemas.openxmlformats.org/officeDocument/2006/relationships/image" Target="../media/image79.jpeg"/><Relationship Id="rId6" Type="http://schemas.openxmlformats.org/officeDocument/2006/relationships/image" Target="../media/image7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E-sensing: Big Earth Observation Data Handling And Analysis On </a:t>
            </a:r>
            <a:r>
              <a:rPr lang="en-GB" sz="3600" smtClean="0"/>
              <a:t>Array Databases </a:t>
            </a:r>
            <a:r>
              <a:rPr lang="en-US" sz="3600" dirty="0" smtClean="0"/>
              <a:t> </a:t>
            </a:r>
            <a:endParaRPr lang="pt-BR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7688" y="4267200"/>
            <a:ext cx="8596312" cy="24638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pt-BR" dirty="0">
                <a:solidFill>
                  <a:srgbClr val="00003F"/>
                </a:solidFill>
              </a:rPr>
              <a:t>Gilberto Câmara</a:t>
            </a:r>
          </a:p>
          <a:p>
            <a:pPr algn="ctr" eaLnBrk="1" hangingPunct="1">
              <a:buFont typeface="Wingdings" charset="0"/>
              <a:buNone/>
            </a:pPr>
            <a:r>
              <a:rPr lang="pt-BR" dirty="0" err="1">
                <a:solidFill>
                  <a:srgbClr val="00003F"/>
                </a:solidFill>
              </a:rPr>
              <a:t>National</a:t>
            </a:r>
            <a:r>
              <a:rPr lang="pt-BR" dirty="0">
                <a:solidFill>
                  <a:srgbClr val="00003F"/>
                </a:solidFill>
              </a:rPr>
              <a:t> </a:t>
            </a:r>
            <a:r>
              <a:rPr lang="pt-BR" dirty="0" err="1">
                <a:solidFill>
                  <a:srgbClr val="00003F"/>
                </a:solidFill>
              </a:rPr>
              <a:t>Institute</a:t>
            </a:r>
            <a:r>
              <a:rPr lang="pt-BR" dirty="0">
                <a:solidFill>
                  <a:srgbClr val="00003F"/>
                </a:solidFill>
              </a:rPr>
              <a:t> for Space </a:t>
            </a:r>
            <a:r>
              <a:rPr lang="pt-BR" dirty="0" err="1">
                <a:solidFill>
                  <a:srgbClr val="00003F"/>
                </a:solidFill>
              </a:rPr>
              <a:t>Research</a:t>
            </a:r>
            <a:r>
              <a:rPr lang="pt-BR" dirty="0">
                <a:solidFill>
                  <a:srgbClr val="00003F"/>
                </a:solidFill>
              </a:rPr>
              <a:t> (INPE), </a:t>
            </a:r>
            <a:r>
              <a:rPr lang="pt-BR" dirty="0" err="1">
                <a:solidFill>
                  <a:srgbClr val="00003F"/>
                </a:solidFill>
              </a:rPr>
              <a:t>Brazil</a:t>
            </a:r>
            <a:endParaRPr lang="pt-BR" dirty="0">
              <a:solidFill>
                <a:srgbClr val="00003F"/>
              </a:solidFill>
            </a:endParaRPr>
          </a:p>
          <a:p>
            <a:pPr algn="ctr" eaLnBrk="1" hangingPunct="1">
              <a:buFont typeface="Wingdings" charset="0"/>
              <a:buNone/>
            </a:pPr>
            <a:r>
              <a:rPr lang="pt-BR" dirty="0" err="1">
                <a:solidFill>
                  <a:srgbClr val="00003F"/>
                </a:solidFill>
              </a:rPr>
              <a:t>Institute</a:t>
            </a:r>
            <a:r>
              <a:rPr lang="pt-BR" dirty="0">
                <a:solidFill>
                  <a:srgbClr val="00003F"/>
                </a:solidFill>
              </a:rPr>
              <a:t> for Geoinformatics, </a:t>
            </a:r>
            <a:r>
              <a:rPr lang="pt-BR" dirty="0" err="1">
                <a:solidFill>
                  <a:srgbClr val="00003F"/>
                </a:solidFill>
              </a:rPr>
              <a:t>University</a:t>
            </a:r>
            <a:r>
              <a:rPr lang="pt-BR" dirty="0">
                <a:solidFill>
                  <a:srgbClr val="00003F"/>
                </a:solidFill>
              </a:rPr>
              <a:t> </a:t>
            </a:r>
            <a:r>
              <a:rPr lang="pt-BR" dirty="0" err="1">
                <a:solidFill>
                  <a:srgbClr val="00003F"/>
                </a:solidFill>
              </a:rPr>
              <a:t>of</a:t>
            </a:r>
            <a:r>
              <a:rPr lang="pt-BR" dirty="0">
                <a:solidFill>
                  <a:srgbClr val="00003F"/>
                </a:solidFill>
              </a:rPr>
              <a:t> Münster, </a:t>
            </a:r>
            <a:r>
              <a:rPr lang="pt-BR" dirty="0" err="1">
                <a:solidFill>
                  <a:srgbClr val="00003F"/>
                </a:solidFill>
              </a:rPr>
              <a:t>Germany</a:t>
            </a:r>
            <a:endParaRPr lang="pt-BR" dirty="0">
              <a:solidFill>
                <a:srgbClr val="00003F"/>
              </a:solidFill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872163"/>
            <a:ext cx="3770313" cy="811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0" y="6019208"/>
            <a:ext cx="9144000" cy="927692"/>
          </a:xfrm>
          <a:prstGeom prst="rect">
            <a:avLst/>
          </a:prstGeom>
          <a:solidFill>
            <a:srgbClr val="E1E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3600" bIns="93600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ja-JP" altLang="en-US" sz="2400" dirty="0">
                <a:solidFill>
                  <a:srgbClr val="000066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000066"/>
                </a:solidFill>
                <a:latin typeface="Calibri"/>
                <a:cs typeface="Calibri"/>
              </a:rPr>
              <a:t>Remote sensing images describe landscape dynamics</a:t>
            </a:r>
            <a:r>
              <a:rPr lang="ja-JP" altLang="en-US" sz="2400" dirty="0" smtClean="0">
                <a:solidFill>
                  <a:srgbClr val="000066"/>
                </a:solidFill>
                <a:latin typeface="Calibri"/>
                <a:cs typeface="Calibri"/>
              </a:rPr>
              <a:t>”</a:t>
            </a:r>
          </a:p>
          <a:p>
            <a:pPr algn="ctr"/>
            <a:r>
              <a:rPr lang="en-US" altLang="ja-JP" sz="2400" dirty="0" smtClean="0">
                <a:solidFill>
                  <a:srgbClr val="000066"/>
                </a:solidFill>
                <a:latin typeface="Calibri"/>
                <a:cs typeface="Calibri"/>
              </a:rPr>
              <a:t>(</a:t>
            </a:r>
            <a:r>
              <a:rPr lang="en-US" altLang="ja-JP" sz="2400" dirty="0" err="1" smtClean="0">
                <a:solidFill>
                  <a:srgbClr val="000066"/>
                </a:solidFill>
                <a:latin typeface="Calibri"/>
                <a:cs typeface="Calibri"/>
              </a:rPr>
              <a:t>Câmara</a:t>
            </a:r>
            <a:r>
              <a:rPr lang="en-US" altLang="ja-JP" sz="2400" dirty="0" smtClean="0">
                <a:solidFill>
                  <a:srgbClr val="000066"/>
                </a:solidFill>
                <a:latin typeface="Calibri"/>
                <a:cs typeface="Calibri"/>
              </a:rPr>
              <a:t> et al., COSIT 2001) </a:t>
            </a:r>
            <a:endParaRPr lang="en-US" altLang="ja-JP" sz="2400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594"/>
            <a:ext cx="9143999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28692" y="3269513"/>
            <a:ext cx="2315308" cy="338137"/>
          </a:xfrm>
          <a:prstGeom prst="rect">
            <a:avLst/>
          </a:prstGeom>
          <a:solidFill>
            <a:srgbClr val="E1E6F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defTabSz="4572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mage: LAF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INPE</a:t>
            </a: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3842" name="Título 1"/>
          <p:cNvSpPr txBox="1">
            <a:spLocks/>
          </p:cNvSpPr>
          <p:nvPr/>
        </p:nvSpPr>
        <p:spPr bwMode="auto">
          <a:xfrm>
            <a:off x="0" y="0"/>
            <a:ext cx="9144000" cy="619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 eaLnBrk="0" hangingPunct="0"/>
            <a:r>
              <a:rPr lang="pt-BR" sz="3200" dirty="0" err="1">
                <a:solidFill>
                  <a:srgbClr val="000090"/>
                </a:solidFill>
                <a:latin typeface="Calibri"/>
                <a:cs typeface="Calibri"/>
              </a:rPr>
              <a:t>What’s</a:t>
            </a:r>
            <a:r>
              <a:rPr lang="pt-BR" sz="3200" dirty="0">
                <a:solidFill>
                  <a:srgbClr val="000090"/>
                </a:solidFill>
                <a:latin typeface="Calibri"/>
                <a:cs typeface="Calibri"/>
              </a:rPr>
              <a:t> in </a:t>
            </a:r>
            <a:r>
              <a:rPr lang="pt-BR" sz="3200" dirty="0" err="1">
                <a:solidFill>
                  <a:srgbClr val="000090"/>
                </a:solidFill>
                <a:latin typeface="Calibri"/>
                <a:cs typeface="Calibri"/>
              </a:rPr>
              <a:t>an</a:t>
            </a:r>
            <a:r>
              <a:rPr lang="pt-BR" sz="32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pt-BR" sz="3200" dirty="0" err="1" smtClean="0">
                <a:solidFill>
                  <a:srgbClr val="000090"/>
                </a:solidFill>
                <a:latin typeface="Calibri"/>
                <a:cs typeface="Calibri"/>
              </a:rPr>
              <a:t>image</a:t>
            </a:r>
            <a:r>
              <a:rPr lang="pt-BR" sz="3200" dirty="0" smtClean="0">
                <a:solidFill>
                  <a:srgbClr val="000090"/>
                </a:solidFill>
                <a:latin typeface="Calibri"/>
                <a:cs typeface="Calibri"/>
              </a:rPr>
              <a:t>? </a:t>
            </a:r>
            <a:endParaRPr lang="pt-BR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22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ex3_tm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41592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ex3_tm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292600"/>
            <a:ext cx="39306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 event detection: images and time series  </a:t>
            </a:r>
          </a:p>
        </p:txBody>
      </p:sp>
      <p:sp>
        <p:nvSpPr>
          <p:cNvPr id="7" name="CaixaDeTexto 13"/>
          <p:cNvSpPr txBox="1"/>
          <p:nvPr/>
        </p:nvSpPr>
        <p:spPr>
          <a:xfrm>
            <a:off x="468313" y="6307138"/>
            <a:ext cx="1439862" cy="523875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lIns="91322" tIns="45663" rIns="91322" bIns="45663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x-none" sz="2800" dirty="0">
                <a:solidFill>
                  <a:srgbClr val="00007D">
                    <a:lumMod val="75000"/>
                  </a:srgbClr>
                </a:solidFill>
                <a:latin typeface="Calibri"/>
                <a:cs typeface="Calibri"/>
              </a:rPr>
              <a:t>2010</a:t>
            </a:r>
            <a:endParaRPr lang="en-US" sz="2800" dirty="0">
              <a:solidFill>
                <a:srgbClr val="00007D">
                  <a:lumMod val="75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aixaDeTexto 13"/>
          <p:cNvSpPr txBox="1"/>
          <p:nvPr/>
        </p:nvSpPr>
        <p:spPr>
          <a:xfrm>
            <a:off x="7812088" y="6303963"/>
            <a:ext cx="1223962" cy="522287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lIns="91322" tIns="45663" rIns="91322" bIns="45663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x-none" sz="2800" dirty="0">
                <a:solidFill>
                  <a:srgbClr val="00007D">
                    <a:lumMod val="75000"/>
                  </a:srgbClr>
                </a:solidFill>
                <a:latin typeface="Calibri"/>
                <a:cs typeface="Calibri"/>
              </a:rPr>
              <a:t>2011</a:t>
            </a:r>
            <a:endParaRPr lang="en-US" sz="2800" dirty="0">
              <a:solidFill>
                <a:srgbClr val="00007D">
                  <a:lumMod val="75000"/>
                </a:srgbClr>
              </a:solidFill>
              <a:latin typeface="Calibri"/>
              <a:cs typeface="Calibri"/>
            </a:endParaRPr>
          </a:p>
        </p:txBody>
      </p:sp>
      <p:pic>
        <p:nvPicPr>
          <p:cNvPr id="21511" name="Picture 2" descr="ex3_ser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59472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Diamond 1"/>
          <p:cNvSpPr>
            <a:spLocks noChangeArrowheads="1"/>
          </p:cNvSpPr>
          <p:nvPr/>
        </p:nvSpPr>
        <p:spPr bwMode="auto">
          <a:xfrm>
            <a:off x="7508875" y="3698875"/>
            <a:ext cx="223838" cy="422275"/>
          </a:xfrm>
          <a:prstGeom prst="diamond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4878" y="940056"/>
            <a:ext cx="1569122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007D">
                    <a:lumMod val="75000"/>
                  </a:srgbClr>
                </a:solidFill>
                <a:latin typeface="Calibri"/>
                <a:cs typeface="Calibri"/>
              </a:rPr>
              <a:t>images: INPE</a:t>
            </a:r>
            <a:endParaRPr lang="en-US" sz="1600" kern="0" dirty="0">
              <a:solidFill>
                <a:srgbClr val="00007D">
                  <a:lumMod val="75000"/>
                </a:srgb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62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Shape 2"/>
          <p:cNvSpPr txBox="1">
            <a:spLocks noChangeArrowheads="1"/>
          </p:cNvSpPr>
          <p:nvPr/>
        </p:nvSpPr>
        <p:spPr bwMode="auto">
          <a:xfrm>
            <a:off x="1079500" y="6000750"/>
            <a:ext cx="2717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Vegetation index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time series</a:t>
            </a:r>
          </a:p>
        </p:txBody>
      </p:sp>
      <p:pic>
        <p:nvPicPr>
          <p:cNvPr id="2253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554163"/>
            <a:ext cx="84042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Shape 7"/>
          <p:cNvSpPr txBox="1">
            <a:spLocks noChangeArrowheads="1"/>
          </p:cNvSpPr>
          <p:nvPr/>
        </p:nvSpPr>
        <p:spPr bwMode="auto">
          <a:xfrm>
            <a:off x="3041650" y="2571750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1</a:t>
            </a:r>
          </a:p>
        </p:txBody>
      </p:sp>
      <p:sp>
        <p:nvSpPr>
          <p:cNvPr id="22533" name="TextShape 8"/>
          <p:cNvSpPr txBox="1">
            <a:spLocks noChangeArrowheads="1"/>
          </p:cNvSpPr>
          <p:nvPr/>
        </p:nvSpPr>
        <p:spPr bwMode="auto">
          <a:xfrm>
            <a:off x="2986088" y="383381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2</a:t>
            </a:r>
          </a:p>
        </p:txBody>
      </p:sp>
      <p:sp>
        <p:nvSpPr>
          <p:cNvPr id="22534" name="TextShape 9"/>
          <p:cNvSpPr txBox="1">
            <a:spLocks noChangeArrowheads="1"/>
          </p:cNvSpPr>
          <p:nvPr/>
        </p:nvSpPr>
        <p:spPr bwMode="auto">
          <a:xfrm>
            <a:off x="2959100" y="5059363"/>
            <a:ext cx="774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3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18250" y="6488113"/>
            <a:ext cx="2825750" cy="338554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source: Victor </a:t>
            </a:r>
            <a:r>
              <a:rPr lang="en-GB" sz="1600" dirty="0" err="1">
                <a:solidFill>
                  <a:srgbClr val="000000"/>
                </a:solidFill>
                <a:latin typeface="Calibri"/>
                <a:cs typeface="Calibri"/>
              </a:rPr>
              <a:t>Maus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 (INPE)</a:t>
            </a:r>
          </a:p>
        </p:txBody>
      </p:sp>
      <p:sp>
        <p:nvSpPr>
          <p:cNvPr id="225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analysis of land change</a:t>
            </a:r>
          </a:p>
        </p:txBody>
      </p:sp>
      <p:sp>
        <p:nvSpPr>
          <p:cNvPr id="22537" name="TextShape 3"/>
          <p:cNvSpPr txBox="1">
            <a:spLocks noChangeArrowheads="1"/>
          </p:cNvSpPr>
          <p:nvPr/>
        </p:nvSpPr>
        <p:spPr bwMode="auto">
          <a:xfrm>
            <a:off x="6270625" y="2878138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8" name="TextShape 5"/>
          <p:cNvSpPr txBox="1">
            <a:spLocks noChangeArrowheads="1"/>
          </p:cNvSpPr>
          <p:nvPr/>
        </p:nvSpPr>
        <p:spPr bwMode="auto">
          <a:xfrm>
            <a:off x="7566025" y="1065213"/>
            <a:ext cx="13747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Pasture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39" name="TextShape 3"/>
          <p:cNvSpPr txBox="1">
            <a:spLocks noChangeArrowheads="1"/>
          </p:cNvSpPr>
          <p:nvPr/>
        </p:nvSpPr>
        <p:spPr bwMode="auto">
          <a:xfrm>
            <a:off x="5016500" y="1087438"/>
            <a:ext cx="12223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0" name="TextShape 3"/>
          <p:cNvSpPr txBox="1">
            <a:spLocks noChangeArrowheads="1"/>
          </p:cNvSpPr>
          <p:nvPr/>
        </p:nvSpPr>
        <p:spPr bwMode="auto">
          <a:xfrm>
            <a:off x="5065713" y="4187825"/>
            <a:ext cx="1212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Forest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541" name="TextShape 4"/>
          <p:cNvSpPr txBox="1">
            <a:spLocks noChangeArrowheads="1"/>
          </p:cNvSpPr>
          <p:nvPr/>
        </p:nvSpPr>
        <p:spPr bwMode="auto">
          <a:xfrm>
            <a:off x="7254875" y="4195763"/>
            <a:ext cx="1154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20" rIns="81639" bIns="40820"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Agriculture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58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err="1"/>
              <a:t>Is</a:t>
            </a:r>
            <a:r>
              <a:rPr lang="pt-BR" sz="3600" dirty="0"/>
              <a:t> </a:t>
            </a:r>
            <a:r>
              <a:rPr lang="pt-BR" sz="3600" dirty="0" err="1"/>
              <a:t>free</a:t>
            </a:r>
            <a:r>
              <a:rPr lang="pt-BR" sz="3600" dirty="0"/>
              <a:t> data download </a:t>
            </a:r>
            <a:r>
              <a:rPr lang="pt-BR" sz="3600" dirty="0" err="1"/>
              <a:t>our</a:t>
            </a:r>
            <a:r>
              <a:rPr lang="pt-BR" sz="3600" dirty="0"/>
              <a:t> </a:t>
            </a:r>
            <a:r>
              <a:rPr lang="pt-BR" sz="3600" dirty="0" err="1"/>
              <a:t>answer</a:t>
            </a:r>
            <a:r>
              <a:rPr lang="pt-BR" sz="3600" dirty="0"/>
              <a:t>?</a:t>
            </a:r>
          </a:p>
        </p:txBody>
      </p:sp>
      <p:pic>
        <p:nvPicPr>
          <p:cNvPr id="13315" name="Picture 4" descr="npo0000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9" y="1469055"/>
            <a:ext cx="8235434" cy="385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87069" y="5475053"/>
            <a:ext cx="8182363" cy="954107"/>
          </a:xfrm>
          <a:prstGeom prst="rect">
            <a:avLst/>
          </a:prstGeom>
          <a:solidFill>
            <a:srgbClr val="DDE1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Currently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users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download </a:t>
            </a: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one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snapshot </a:t>
            </a:r>
            <a:r>
              <a:rPr lang="pt-BR" sz="28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at</a:t>
            </a: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a time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00002E"/>
                </a:solidFill>
                <a:latin typeface="Calibri"/>
                <a:cs typeface="Calibri"/>
              </a:rPr>
              <a:t>How do you download a petabyte</a:t>
            </a:r>
            <a:r>
              <a:rPr lang="en-US" sz="2800" dirty="0" smtClean="0">
                <a:solidFill>
                  <a:srgbClr val="00002E"/>
                </a:solidFill>
                <a:latin typeface="Calibri"/>
                <a:cs typeface="Calibri"/>
              </a:rPr>
              <a:t>?</a:t>
            </a:r>
            <a:endParaRPr lang="en-US" sz="2800" dirty="0">
              <a:solidFill>
                <a:srgbClr val="00002E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9538" y="6519446"/>
            <a:ext cx="1504462" cy="338554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mages: INPE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po00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164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5410" cy="3645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964" y="0"/>
            <a:ext cx="4558035" cy="3663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997" y="3624968"/>
            <a:ext cx="4626003" cy="3233031"/>
          </a:xfrm>
          <a:prstGeom prst="rect">
            <a:avLst/>
          </a:prstGeom>
        </p:spPr>
      </p:pic>
      <p:sp>
        <p:nvSpPr>
          <p:cNvPr id="7" name="Título 10"/>
          <p:cNvSpPr txBox="1">
            <a:spLocks/>
          </p:cNvSpPr>
          <p:nvPr/>
        </p:nvSpPr>
        <p:spPr>
          <a:xfrm>
            <a:off x="167630" y="3243127"/>
            <a:ext cx="8785225" cy="87226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Source Sans Pro" charset="0"/>
                <a:ea typeface="ＭＳ Ｐゴシック" charset="0"/>
                <a:cs typeface="Source Sans Pro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600" b="0" dirty="0" err="1" smtClean="0">
                <a:latin typeface="Calibri" charset="0"/>
              </a:rPr>
              <a:t>What</a:t>
            </a:r>
            <a:r>
              <a:rPr lang="pt-BR" sz="3600" b="0" dirty="0" smtClean="0">
                <a:latin typeface="Calibri" charset="0"/>
              </a:rPr>
              <a:t> do </a:t>
            </a:r>
            <a:r>
              <a:rPr lang="pt-BR" sz="3600" b="0" dirty="0" err="1" smtClean="0">
                <a:latin typeface="Calibri" charset="0"/>
              </a:rPr>
              <a:t>these</a:t>
            </a:r>
            <a:r>
              <a:rPr lang="pt-BR" sz="3600" b="0" dirty="0" smtClean="0">
                <a:latin typeface="Calibri" charset="0"/>
              </a:rPr>
              <a:t> data </a:t>
            </a:r>
            <a:r>
              <a:rPr lang="pt-BR" sz="3600" b="0" dirty="0" err="1" smtClean="0">
                <a:latin typeface="Calibri" charset="0"/>
              </a:rPr>
              <a:t>have</a:t>
            </a:r>
            <a:r>
              <a:rPr lang="pt-BR" sz="3600" b="0" dirty="0" smtClean="0">
                <a:latin typeface="Calibri" charset="0"/>
              </a:rPr>
              <a:t> in common?</a:t>
            </a:r>
            <a:endParaRPr lang="pt-BR" sz="36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5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/>
              </a:rPr>
              <a:t>Scientific data:  multidimensional arrays</a:t>
            </a:r>
            <a:endParaRPr lang="en-GB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0" y="1772816"/>
            <a:ext cx="5126218" cy="3390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00192" y="5301208"/>
            <a:ext cx="2160240" cy="0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00192" y="3717032"/>
            <a:ext cx="1584176" cy="1584176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0192" y="3573016"/>
            <a:ext cx="0" cy="1728192"/>
          </a:xfrm>
          <a:prstGeom prst="straightConnector1">
            <a:avLst/>
          </a:prstGeom>
          <a:ln>
            <a:solidFill>
              <a:srgbClr val="0033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28384" y="4941168"/>
            <a:ext cx="31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X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3573016"/>
            <a:ext cx="30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717032"/>
            <a:ext cx="27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/>
                <a:cs typeface="Calibri"/>
              </a:rPr>
              <a:t>t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7524328" y="4293096"/>
            <a:ext cx="288032" cy="216024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835696" y="55172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/>
                <a:cs typeface="Calibri"/>
              </a:rPr>
              <a:t>g = f (&lt;</a:t>
            </a:r>
            <a:r>
              <a:rPr lang="en-GB" sz="2800" dirty="0" err="1">
                <a:latin typeface="Calibri"/>
                <a:cs typeface="Calibri"/>
              </a:rPr>
              <a:t>x</a:t>
            </a:r>
            <a:r>
              <a:rPr lang="en-GB" sz="2800" dirty="0" err="1" smtClean="0">
                <a:latin typeface="Calibri"/>
                <a:cs typeface="Calibri"/>
              </a:rPr>
              <a:t>,y,z</a:t>
            </a:r>
            <a:r>
              <a:rPr lang="en-GB" sz="2800" dirty="0" smtClean="0">
                <a:latin typeface="Calibri"/>
                <a:cs typeface="Calibri"/>
              </a:rPr>
              <a:t>&gt; [a</a:t>
            </a:r>
            <a:r>
              <a:rPr lang="en-GB" sz="2800" baseline="-25000" dirty="0" smtClean="0">
                <a:latin typeface="Calibri"/>
                <a:cs typeface="Calibri"/>
              </a:rPr>
              <a:t>1</a:t>
            </a:r>
            <a:r>
              <a:rPr lang="en-GB" sz="2800" dirty="0" smtClean="0">
                <a:latin typeface="Calibri"/>
                <a:cs typeface="Calibri"/>
              </a:rPr>
              <a:t>, ….a</a:t>
            </a:r>
            <a:r>
              <a:rPr lang="en-GB" sz="2800" baseline="-25000" dirty="0" smtClean="0">
                <a:latin typeface="Calibri"/>
                <a:cs typeface="Calibri"/>
              </a:rPr>
              <a:t>n</a:t>
            </a:r>
            <a:r>
              <a:rPr lang="en-GB" sz="2800" dirty="0" smtClean="0">
                <a:latin typeface="Calibri"/>
                <a:cs typeface="Calibri"/>
              </a:rPr>
              <a:t>])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5004048" y="4509121"/>
            <a:ext cx="2520280" cy="1152128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7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792"/>
            <a:ext cx="2378534" cy="392385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259"/>
          </a:xfrm>
          <a:solidFill>
            <a:srgbClr val="DDE1FF"/>
          </a:solidFill>
        </p:spPr>
        <p:txBody>
          <a:bodyPr>
            <a:noAutofit/>
          </a:bodyPr>
          <a:lstStyle/>
          <a:p>
            <a:r>
              <a:rPr lang="en-AU" sz="3200" b="0" dirty="0" smtClean="0">
                <a:solidFill>
                  <a:srgbClr val="222268"/>
                </a:solidFill>
                <a:latin typeface="Calibri"/>
                <a:cs typeface="Calibri"/>
              </a:rPr>
              <a:t>“Cubing” </a:t>
            </a:r>
            <a:r>
              <a:rPr lang="en-AU" sz="3200" b="0" dirty="0">
                <a:solidFill>
                  <a:srgbClr val="222268"/>
                </a:solidFill>
                <a:latin typeface="Calibri"/>
                <a:cs typeface="Calibri"/>
              </a:rPr>
              <a:t>r</a:t>
            </a:r>
            <a:r>
              <a:rPr lang="en-AU" sz="3200" b="0" dirty="0" smtClean="0">
                <a:solidFill>
                  <a:srgbClr val="222268"/>
                </a:solidFill>
                <a:latin typeface="Calibri"/>
                <a:cs typeface="Calibri"/>
              </a:rPr>
              <a:t>emote sensing images</a:t>
            </a:r>
            <a:endParaRPr lang="en-AU" sz="3200" b="0" dirty="0">
              <a:solidFill>
                <a:srgbClr val="222268"/>
              </a:solidFill>
              <a:latin typeface="Calibri"/>
              <a:cs typeface="Calibri"/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693453" cy="4623696"/>
          </a:xfrm>
        </p:spPr>
      </p:pic>
      <p:sp>
        <p:nvSpPr>
          <p:cNvPr id="19" name="Curved Down Arrow 18"/>
          <p:cNvSpPr/>
          <p:nvPr/>
        </p:nvSpPr>
        <p:spPr bwMode="auto">
          <a:xfrm>
            <a:off x="3577620" y="908720"/>
            <a:ext cx="4234740" cy="1008112"/>
          </a:xfrm>
          <a:prstGeom prst="curvedDownArrow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AU" sz="1800" smtClean="0">
              <a:solidFill>
                <a:srgbClr val="4D4D4F"/>
              </a:solidFill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536" y="5805264"/>
            <a:ext cx="188255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4D4D4F"/>
                </a:solidFill>
                <a:latin typeface="Arial"/>
              </a:rPr>
              <a:t>Dice…</a:t>
            </a:r>
            <a:endParaRPr lang="en-US" kern="0" dirty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444207" y="5517232"/>
            <a:ext cx="2378535" cy="7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4D4D4F"/>
                </a:solidFill>
                <a:latin typeface="Arial"/>
              </a:rPr>
              <a:t>&amp; …                Stack</a:t>
            </a:r>
            <a:endParaRPr lang="en-US" kern="0" dirty="0">
              <a:solidFill>
                <a:srgbClr val="4D4D4F"/>
              </a:solidFill>
              <a:latin typeface="Arial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 rot="16200000">
            <a:off x="5544107" y="4113076"/>
            <a:ext cx="22322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0" hangingPunct="0"/>
            <a:r>
              <a:rPr lang="en-US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Arial"/>
                <a:sym typeface="Wingdings" pitchFamily="2" charset="2"/>
              </a:rPr>
              <a:t> </a:t>
            </a:r>
            <a:r>
              <a:rPr lang="en-US" i="1" kern="0" dirty="0" smtClean="0">
                <a:solidFill>
                  <a:srgbClr val="FFFFFF"/>
                </a:solidFill>
                <a:latin typeface="Arial"/>
              </a:rPr>
              <a:t>time</a:t>
            </a:r>
            <a:r>
              <a:rPr lang="en-US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latin typeface="Arial"/>
                <a:sym typeface="Wingdings" pitchFamily="2" charset="2"/>
              </a:rPr>
              <a:t>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 rot="3754944">
            <a:off x="4481884" y="3994956"/>
            <a:ext cx="22322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0" hangingPunct="0"/>
            <a:r>
              <a:rPr lang="en-US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Arial"/>
                <a:sym typeface="Wingdings" pitchFamily="2" charset="2"/>
              </a:rPr>
              <a:t> </a:t>
            </a:r>
            <a:r>
              <a:rPr lang="en-US" i="1" kern="0" dirty="0" smtClean="0">
                <a:solidFill>
                  <a:srgbClr val="FFFFFF"/>
                </a:solidFill>
                <a:latin typeface="Arial"/>
              </a:rPr>
              <a:t>space</a:t>
            </a:r>
            <a:r>
              <a:rPr lang="en-US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latin typeface="Arial"/>
                <a:sym typeface="Wingdings" pitchFamily="2" charset="2"/>
              </a:rPr>
              <a:t></a:t>
            </a: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5576" y="1196752"/>
            <a:ext cx="12961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0" hangingPunct="0"/>
            <a:r>
              <a:rPr lang="en-US" sz="1800" i="1" kern="0" dirty="0" smtClean="0">
                <a:solidFill>
                  <a:srgbClr val="FFFFFF"/>
                </a:solidFill>
                <a:latin typeface="Arial"/>
              </a:rPr>
              <a:t>Landsat </a:t>
            </a:r>
            <a:br>
              <a:rPr lang="en-US" sz="1800" i="1" kern="0" dirty="0" smtClean="0">
                <a:solidFill>
                  <a:srgbClr val="FFFFFF"/>
                </a:solidFill>
                <a:latin typeface="Arial"/>
              </a:rPr>
            </a:br>
            <a:r>
              <a:rPr lang="en-US" sz="1800" i="1" kern="0" dirty="0" smtClean="0">
                <a:solidFill>
                  <a:srgbClr val="FFFFFF"/>
                </a:solidFill>
                <a:latin typeface="Arial"/>
              </a:rPr>
              <a:t>images</a:t>
            </a: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763688" y="1556792"/>
            <a:ext cx="504056" cy="50405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9512" y="1988840"/>
            <a:ext cx="12961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chemeClr val="bg1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 eaLnBrk="0" hangingPunct="0"/>
            <a:r>
              <a:rPr lang="en-US" sz="1800" i="1" kern="0" dirty="0" smtClean="0">
                <a:solidFill>
                  <a:srgbClr val="FFFFFF"/>
                </a:solidFill>
                <a:latin typeface="Arial"/>
              </a:rPr>
              <a:t>Tile </a:t>
            </a:r>
            <a:br>
              <a:rPr lang="en-US" sz="1800" i="1" kern="0" dirty="0" smtClean="0">
                <a:solidFill>
                  <a:srgbClr val="FFFFFF"/>
                </a:solidFill>
                <a:latin typeface="Arial"/>
              </a:rPr>
            </a:br>
            <a:r>
              <a:rPr lang="en-US" sz="1800" i="1" kern="0" dirty="0" smtClean="0">
                <a:solidFill>
                  <a:srgbClr val="FFFFFF"/>
                </a:solidFill>
                <a:latin typeface="Arial"/>
              </a:rPr>
              <a:t>squares</a:t>
            </a:r>
            <a:endParaRPr lang="en-US" sz="18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158821" y="2276872"/>
            <a:ext cx="244827" cy="36004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4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47713" y="420688"/>
            <a:ext cx="7781925" cy="1235075"/>
          </a:xfrm>
        </p:spPr>
        <p:txBody>
          <a:bodyPr/>
          <a:lstStyle/>
          <a:p>
            <a:r>
              <a:rPr lang="en-GB" sz="3600" dirty="0"/>
              <a:t>Array databases: all data from a sensor put together in a single array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875463" y="5661025"/>
            <a:ext cx="2160587" cy="0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6875463" y="4076700"/>
            <a:ext cx="1584325" cy="1584325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6875463" y="3933825"/>
            <a:ext cx="0" cy="1727200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8532813" y="5229225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X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8101013" y="3860800"/>
            <a:ext cx="27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t</a:t>
            </a:r>
          </a:p>
        </p:txBody>
      </p:sp>
      <p:sp>
        <p:nvSpPr>
          <p:cNvPr id="16" name="Diamond 15"/>
          <p:cNvSpPr/>
          <p:nvPr/>
        </p:nvSpPr>
        <p:spPr>
          <a:xfrm>
            <a:off x="7524750" y="4292600"/>
            <a:ext cx="287338" cy="215900"/>
          </a:xfrm>
          <a:prstGeom prst="diamond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H="1">
            <a:off x="4892675" y="4508500"/>
            <a:ext cx="2632075" cy="14938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534988" y="6030913"/>
            <a:ext cx="8342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GB" dirty="0">
                <a:latin typeface="Calibri"/>
                <a:cs typeface="Calibri"/>
              </a:rPr>
              <a:t>result = </a:t>
            </a:r>
            <a:r>
              <a:rPr lang="en-GB" dirty="0" err="1">
                <a:latin typeface="Calibri"/>
                <a:cs typeface="Calibri"/>
              </a:rPr>
              <a:t>analysis_function</a:t>
            </a:r>
            <a:r>
              <a:rPr lang="en-GB" dirty="0">
                <a:latin typeface="Calibri"/>
                <a:cs typeface="Calibri"/>
              </a:rPr>
              <a:t> (points in space-time )</a:t>
            </a:r>
          </a:p>
        </p:txBody>
      </p:sp>
      <p:pic>
        <p:nvPicPr>
          <p:cNvPr id="1639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47545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4754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Box 23"/>
          <p:cNvSpPr txBox="1">
            <a:spLocks noChangeArrowheads="1"/>
          </p:cNvSpPr>
          <p:nvPr/>
        </p:nvSpPr>
        <p:spPr bwMode="auto">
          <a:xfrm>
            <a:off x="6516688" y="5084763"/>
            <a:ext cx="306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r>
              <a:rPr lang="en-GB" sz="2000" dirty="0">
                <a:latin typeface="Calibri"/>
                <a:cs typeface="Calibri"/>
              </a:rPr>
              <a:t>y</a:t>
            </a:r>
          </a:p>
        </p:txBody>
      </p:sp>
      <p:pic>
        <p:nvPicPr>
          <p:cNvPr id="16399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754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3203575" y="3860800"/>
            <a:ext cx="4392613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79450" y="360363"/>
            <a:ext cx="8085138" cy="711931"/>
          </a:xfrm>
        </p:spPr>
        <p:txBody>
          <a:bodyPr/>
          <a:lstStyle/>
          <a:p>
            <a:r>
              <a:rPr lang="en-US" altLang="zh-CN" sz="3600" dirty="0" err="1">
                <a:ea typeface="SimSun" charset="0"/>
                <a:cs typeface="SimSun" charset="0"/>
              </a:rPr>
              <a:t>SciDB</a:t>
            </a:r>
            <a:r>
              <a:rPr lang="en-US" altLang="zh-CN" sz="3600" dirty="0">
                <a:ea typeface="SimSun" charset="0"/>
                <a:cs typeface="SimSun" charset="0"/>
              </a:rPr>
              <a:t> Architecture: “shared nothing”</a:t>
            </a:r>
            <a:endParaRPr lang="zh-CN" altLang="en-US" sz="3600" dirty="0">
              <a:ea typeface="SimSun" charset="0"/>
              <a:cs typeface="SimSun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" y="1447258"/>
            <a:ext cx="7092462" cy="46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288292" y="5961063"/>
            <a:ext cx="6402231" cy="896937"/>
          </a:xfrm>
          <a:prstGeom prst="rect">
            <a:avLst/>
          </a:prstGeom>
          <a:solidFill>
            <a:srgbClr val="DDE1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Large data is broken into chunks </a:t>
            </a:r>
          </a:p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Distributed server process data in </a:t>
            </a:r>
            <a:r>
              <a:rPr lang="en-US" sz="2400" dirty="0" err="1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paralel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4692" y="1118531"/>
            <a:ext cx="2569308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Paul Brown (Paradigm 4)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59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153" y="177800"/>
            <a:ext cx="8048547" cy="7191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 err="1">
                <a:ea typeface="ＭＳ Ｐゴシック" charset="0"/>
                <a:cs typeface="ＭＳ Ｐゴシック" charset="0"/>
              </a:rPr>
              <a:t>SciDB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vs. RDBMSs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on storage efficiency &amp; complex computations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494982"/>
              </p:ext>
            </p:extLst>
          </p:nvPr>
        </p:nvGraphicFramePr>
        <p:xfrm>
          <a:off x="1239838" y="1433513"/>
          <a:ext cx="204311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4" imgW="2029968" imgH="4562856" progId="Excel.Sheet.8">
                  <p:embed/>
                </p:oleObj>
              </mc:Choice>
              <mc:Fallback>
                <p:oleObj name="Worksheet" r:id="rId4" imgW="2029968" imgH="45628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433513"/>
                        <a:ext cx="2043112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30538"/>
              </p:ext>
            </p:extLst>
          </p:nvPr>
        </p:nvGraphicFramePr>
        <p:xfrm>
          <a:off x="4849813" y="1427163"/>
          <a:ext cx="246856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7" imgW="9853968" imgH="5739683" progId="Excel.Sheet.8">
                  <p:embed/>
                </p:oleObj>
              </mc:Choice>
              <mc:Fallback>
                <p:oleObj name="Worksheet" r:id="rId7" imgW="9853968" imgH="573968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1427163"/>
                        <a:ext cx="2468562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89896" y="3391642"/>
            <a:ext cx="4675891" cy="3083456"/>
          </a:xfrm>
          <a:solidFill>
            <a:srgbClr val="DDE1FF"/>
          </a:solidFill>
          <a:effectLst/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5E"/>
                </a:solidFill>
                <a:latin typeface="+mj-lt"/>
              </a:rPr>
              <a:t>Speeds </a:t>
            </a:r>
            <a:r>
              <a:rPr lang="en-US" sz="2000" dirty="0">
                <a:solidFill>
                  <a:srgbClr val="00005E"/>
                </a:solidFill>
                <a:latin typeface="+mj-lt"/>
              </a:rPr>
              <a:t>up data access in a distributed database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5E"/>
                </a:solidFill>
                <a:latin typeface="+mj-lt"/>
              </a:rPr>
              <a:t>Dramatic </a:t>
            </a:r>
            <a:r>
              <a:rPr lang="en-US" sz="2000" dirty="0">
                <a:solidFill>
                  <a:srgbClr val="00005E"/>
                </a:solidFill>
                <a:latin typeface="+mj-lt"/>
              </a:rPr>
              <a:t>storage efficiencies as # of dimensions &amp; attributes grows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5E"/>
                </a:solidFill>
                <a:latin typeface="+mj-lt"/>
              </a:rPr>
              <a:t>Facilitates </a:t>
            </a:r>
            <a:r>
              <a:rPr lang="en-US" sz="2000" dirty="0">
                <a:solidFill>
                  <a:srgbClr val="00005E"/>
                </a:solidFill>
                <a:latin typeface="+mj-lt"/>
              </a:rPr>
              <a:t>drill-down &amp; clustering by like groups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5E"/>
                </a:solidFill>
                <a:latin typeface="+mj-lt"/>
              </a:rPr>
              <a:t>Math </a:t>
            </a:r>
            <a:r>
              <a:rPr lang="en-US" sz="2000" dirty="0">
                <a:solidFill>
                  <a:srgbClr val="00005E"/>
                </a:solidFill>
                <a:latin typeface="+mj-lt"/>
              </a:rPr>
              <a:t>functions like linear algebra run directly on native storage format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65800" y="29337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800">
                <a:solidFill>
                  <a:srgbClr val="FF0000"/>
                </a:solidFill>
                <a:latin typeface="+mj-lt"/>
              </a:rPr>
              <a:t>16 cells</a:t>
            </a:r>
            <a:endParaRPr lang="en-US" sz="1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52600" y="6121400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457200" fontAlgn="auto">
              <a:spcBef>
                <a:spcPct val="50000"/>
              </a:spcBef>
              <a:spcAft>
                <a:spcPts val="0"/>
              </a:spcAft>
            </a:pPr>
            <a:r>
              <a:rPr lang="en-US" sz="1800">
                <a:solidFill>
                  <a:srgbClr val="FF0000"/>
                </a:solidFill>
                <a:latin typeface="+mj-lt"/>
              </a:rPr>
              <a:t>48 cells</a:t>
            </a:r>
            <a:endParaRPr 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19446"/>
            <a:ext cx="3112851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source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Paul Brown (Paradigm 4)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3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 what you wish for…</a:t>
            </a:r>
            <a:endParaRPr lang="en-US" dirty="0"/>
          </a:p>
        </p:txBody>
      </p:sp>
      <p:pic>
        <p:nvPicPr>
          <p:cNvPr id="983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120775"/>
            <a:ext cx="178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712" y="1079500"/>
            <a:ext cx="1681387" cy="222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4279899"/>
            <a:ext cx="18415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800" y="2743200"/>
            <a:ext cx="1625600" cy="226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055" y="4470400"/>
            <a:ext cx="1800314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951376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An example of array algebra using MODIS data set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9" y="1572955"/>
            <a:ext cx="7915726" cy="42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0089" y="3710271"/>
            <a:ext cx="1100030" cy="910066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922476" y="4862744"/>
            <a:ext cx="1020028" cy="670048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04916" y="3735049"/>
            <a:ext cx="1575253" cy="1035299"/>
          </a:xfrm>
          <a:prstGeom prst="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5918" y="6160297"/>
            <a:ext cx="7607808" cy="538939"/>
          </a:xfrm>
          <a:prstGeom prst="rect">
            <a:avLst/>
          </a:prstGeom>
          <a:solidFill>
            <a:srgbClr val="DDE1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MODIS: 36 spectral bands, global images every 2 days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7991230" y="1118531"/>
            <a:ext cx="1152769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NASA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3863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79450" y="360363"/>
            <a:ext cx="8085138" cy="711931"/>
          </a:xfrm>
        </p:spPr>
        <p:txBody>
          <a:bodyPr/>
          <a:lstStyle/>
          <a:p>
            <a:r>
              <a:rPr lang="en-US" altLang="zh-CN" sz="3600" dirty="0" err="1">
                <a:ea typeface="SimSun" charset="0"/>
                <a:cs typeface="SimSun" charset="0"/>
              </a:rPr>
              <a:t>SciDB</a:t>
            </a:r>
            <a:r>
              <a:rPr lang="en-US" altLang="zh-CN" sz="3600" dirty="0">
                <a:ea typeface="SimSun" charset="0"/>
                <a:cs typeface="SimSun" charset="0"/>
              </a:rPr>
              <a:t> Architecture: “shared nothing”</a:t>
            </a:r>
            <a:endParaRPr lang="zh-CN" altLang="en-US" sz="3600" dirty="0">
              <a:ea typeface="SimSun" charset="0"/>
              <a:cs typeface="SimSun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" y="1447258"/>
            <a:ext cx="7092462" cy="46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288292" y="5961063"/>
            <a:ext cx="6402231" cy="896937"/>
          </a:xfrm>
          <a:prstGeom prst="rect">
            <a:avLst/>
          </a:prstGeom>
          <a:solidFill>
            <a:srgbClr val="DDE1FF"/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Large data is broken into chunks </a:t>
            </a:r>
          </a:p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4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Distributed server process data in </a:t>
            </a:r>
            <a:r>
              <a:rPr lang="en-US" sz="2400" dirty="0" err="1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paralel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4692" y="1118531"/>
            <a:ext cx="2569308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Paul Brown (Paradigm 4)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35" y="54806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ítulo 10"/>
          <p:cNvSpPr txBox="1">
            <a:spLocks/>
          </p:cNvSpPr>
          <p:nvPr/>
        </p:nvSpPr>
        <p:spPr>
          <a:xfrm>
            <a:off x="0" y="1879601"/>
            <a:ext cx="9144000" cy="749299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pt-BR" sz="3000" b="0" dirty="0" err="1" smtClean="0">
                <a:latin typeface="Calibri" charset="0"/>
              </a:rPr>
              <a:t>Can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we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reproduce</a:t>
            </a:r>
            <a:r>
              <a:rPr lang="pt-BR" sz="3000" b="0" dirty="0" smtClean="0">
                <a:latin typeface="Calibri" charset="0"/>
              </a:rPr>
              <a:t> a Science </a:t>
            </a:r>
            <a:r>
              <a:rPr lang="pt-BR" sz="3000" b="0" dirty="0" err="1" smtClean="0">
                <a:latin typeface="Calibri" charset="0"/>
              </a:rPr>
              <a:t>paper</a:t>
            </a:r>
            <a:r>
              <a:rPr lang="pt-BR" sz="3000" b="0" dirty="0" smtClean="0">
                <a:latin typeface="Calibri" charset="0"/>
              </a:rPr>
              <a:t>?</a:t>
            </a:r>
            <a:endParaRPr lang="pt-BR" sz="3000" b="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pPr marL="195843" indent="-195843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MOD09Q1 product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1276" y="5168685"/>
            <a:ext cx="8091798" cy="1689315"/>
          </a:xfrm>
          <a:solidFill>
            <a:srgbClr val="DDE1FF"/>
          </a:solidFill>
          <a:ln/>
        </p:spPr>
        <p:txBody>
          <a:bodyPr/>
          <a:lstStyle/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800" dirty="0" smtClean="0">
                <a:solidFill>
                  <a:srgbClr val="222268"/>
                </a:solidFill>
              </a:rPr>
              <a:t>250 </a:t>
            </a:r>
            <a:r>
              <a:rPr lang="en-US" sz="2800" dirty="0" err="1" smtClean="0">
                <a:solidFill>
                  <a:srgbClr val="222268"/>
                </a:solidFill>
              </a:rPr>
              <a:t>mts</a:t>
            </a:r>
            <a:r>
              <a:rPr lang="en-US" sz="2800" dirty="0" smtClean="0">
                <a:solidFill>
                  <a:srgbClr val="222268"/>
                </a:solidFill>
              </a:rPr>
              <a:t> spatial resolution, 8 days temporal resolution</a:t>
            </a:r>
            <a:endParaRPr lang="en-US" sz="2800" dirty="0">
              <a:solidFill>
                <a:srgbClr val="222268"/>
              </a:solidFill>
            </a:endParaRP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800" dirty="0">
                <a:solidFill>
                  <a:srgbClr val="222268"/>
                </a:solidFill>
              </a:rPr>
              <a:t>4800 x 4800 </a:t>
            </a:r>
            <a:r>
              <a:rPr lang="en-US" sz="2800" dirty="0" smtClean="0">
                <a:solidFill>
                  <a:srgbClr val="222268"/>
                </a:solidFill>
              </a:rPr>
              <a:t>pixels, 3 </a:t>
            </a:r>
            <a:r>
              <a:rPr lang="en-US" sz="2800" dirty="0">
                <a:solidFill>
                  <a:srgbClr val="222268"/>
                </a:solidFill>
              </a:rPr>
              <a:t>bands (red, </a:t>
            </a:r>
            <a:r>
              <a:rPr lang="en-US" sz="2800" dirty="0" err="1">
                <a:solidFill>
                  <a:srgbClr val="222268"/>
                </a:solidFill>
              </a:rPr>
              <a:t>nir</a:t>
            </a:r>
            <a:r>
              <a:rPr lang="en-US" sz="2800" dirty="0">
                <a:solidFill>
                  <a:srgbClr val="222268"/>
                </a:solidFill>
              </a:rPr>
              <a:t>, qc</a:t>
            </a:r>
            <a:r>
              <a:rPr lang="en-US" sz="2800" dirty="0" smtClean="0">
                <a:solidFill>
                  <a:srgbClr val="222268"/>
                </a:solidFill>
              </a:rPr>
              <a:t>)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800" dirty="0" smtClean="0">
                <a:solidFill>
                  <a:srgbClr val="222268"/>
                </a:solidFill>
              </a:rPr>
              <a:t>13 years of data (since 2000</a:t>
            </a:r>
            <a:r>
              <a:rPr lang="en-US" sz="2800" dirty="0">
                <a:solidFill>
                  <a:srgbClr val="222268"/>
                </a:solidFill>
              </a:rPr>
              <a:t>)</a:t>
            </a:r>
            <a:endParaRPr lang="en-US" sz="2800" dirty="0" smtClean="0">
              <a:solidFill>
                <a:srgbClr val="22226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82" y="1145252"/>
            <a:ext cx="7526264" cy="3763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2915" y="962224"/>
            <a:ext cx="1501085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NASA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765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7" y="1273296"/>
            <a:ext cx="69681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69285" y="4348089"/>
            <a:ext cx="5785311" cy="1731717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9pPr>
          </a:lstStyle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July - September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2005 standardized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anomalies</a:t>
            </a:r>
          </a:p>
          <a:p>
            <a:endParaRPr lang="en-GB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(A) precipitation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(TRMM 1998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–2006)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endParaRPr lang="en-GB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B) forest canopy </a:t>
            </a:r>
            <a:r>
              <a:rPr lang="en-GB" alt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“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greenness</a:t>
            </a:r>
            <a:r>
              <a:rPr lang="en-GB" alt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”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(MODIS EVI 2000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–2006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) 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11" y="217661"/>
            <a:ext cx="122688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07124" y="6367910"/>
            <a:ext cx="4062935" cy="388585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9pPr>
          </a:lstStyle>
          <a:p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 R </a:t>
            </a:r>
            <a:r>
              <a:rPr lang="en-GB" sz="180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Saleska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et al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.,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Science 2007;318:612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9pPr>
          </a:lstStyle>
          <a:p>
            <a:r>
              <a:rPr lang="en-GB" sz="900" dirty="0">
                <a:latin typeface="Calibri"/>
              </a:rPr>
              <a:t>Published by AAAS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6151" y="93695"/>
            <a:ext cx="7578577" cy="957778"/>
          </a:xfrm>
          <a:prstGeom prst="rect">
            <a:avLst/>
          </a:prstGeom>
          <a:solidFill>
            <a:srgbClr val="DDE1FF"/>
          </a:solidFill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Geneva" charset="0"/>
                <a:cs typeface="msgothic" charset="0"/>
              </a:defRPr>
            </a:lvl9pPr>
          </a:lstStyle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Did Amazon forests green up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uring 2005 drought? (An exercise on reproducible science)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221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617"/>
            <a:ext cx="8153400" cy="762000"/>
          </a:xfrm>
        </p:spPr>
        <p:txBody>
          <a:bodyPr/>
          <a:lstStyle/>
          <a:p>
            <a:r>
              <a:rPr lang="en-US" dirty="0">
                <a:solidFill>
                  <a:srgbClr val="00005E"/>
                </a:solidFill>
                <a:ea typeface="Geneva" charset="0"/>
                <a:cs typeface="Geneva" charset="0"/>
              </a:rPr>
              <a:t>Reproducing </a:t>
            </a:r>
            <a:r>
              <a:rPr lang="en-US" dirty="0" err="1">
                <a:solidFill>
                  <a:srgbClr val="00005E"/>
                </a:solidFill>
                <a:ea typeface="Geneva" charset="0"/>
                <a:cs typeface="Geneva" charset="0"/>
              </a:rPr>
              <a:t>Saleska’s</a:t>
            </a:r>
            <a:r>
              <a:rPr lang="en-US" dirty="0">
                <a:solidFill>
                  <a:srgbClr val="00005E"/>
                </a:solidFill>
                <a:ea typeface="Geneva" charset="0"/>
                <a:cs typeface="Geneva" charset="0"/>
              </a:rPr>
              <a:t> paper </a:t>
            </a:r>
            <a:r>
              <a:rPr lang="en-US" dirty="0" smtClean="0">
                <a:solidFill>
                  <a:srgbClr val="00005E"/>
                </a:solidFill>
                <a:ea typeface="Geneva" charset="0"/>
                <a:cs typeface="Geneva" charset="0"/>
              </a:rPr>
              <a:t>in Science with </a:t>
            </a:r>
            <a:r>
              <a:rPr lang="en-US" dirty="0" err="1" smtClean="0">
                <a:solidFill>
                  <a:srgbClr val="00005E"/>
                </a:solidFill>
                <a:ea typeface="Geneva" charset="0"/>
                <a:cs typeface="Geneva" charset="0"/>
              </a:rPr>
              <a:t>SciDB</a:t>
            </a:r>
            <a:r>
              <a:rPr lang="en-US" dirty="0" smtClean="0">
                <a:solidFill>
                  <a:srgbClr val="00005E"/>
                </a:solidFill>
                <a:ea typeface="Geneva" charset="0"/>
                <a:cs typeface="Geneva" charset="0"/>
              </a:rPr>
              <a:t> </a:t>
            </a:r>
            <a:r>
              <a:rPr lang="en-GB" dirty="0" smtClean="0"/>
              <a:t>Array Functional Language 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4420" y="4411393"/>
            <a:ext cx="8124193" cy="2446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Put all MODIS EVI-related bands in a single </a:t>
            </a:r>
            <a:r>
              <a:rPr lang="en-US" sz="2200" dirty="0" err="1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SciDB</a:t>
            </a: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 array</a:t>
            </a:r>
          </a:p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Extract the </a:t>
            </a:r>
            <a:r>
              <a:rPr lang="en-US" sz="2200" dirty="0" err="1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subarray</a:t>
            </a: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 covering Amazonia</a:t>
            </a:r>
          </a:p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Compute EVI for each cell in all time steps</a:t>
            </a:r>
          </a:p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Compute EVI mean and </a:t>
            </a:r>
            <a:r>
              <a:rPr lang="en-US" sz="2200" dirty="0" err="1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stdev</a:t>
            </a: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 for JAS 2000-2006 for each cell</a:t>
            </a:r>
          </a:p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Tx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Compute EVI mean for </a:t>
            </a:r>
            <a:r>
              <a:rPr lang="en-US" sz="2200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JAS 2005 for each </a:t>
            </a: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cell</a:t>
            </a:r>
          </a:p>
          <a:p>
            <a:pPr marL="8001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AutoNum type="arabicPeriod"/>
            </a:pPr>
            <a:r>
              <a:rPr lang="en-US" sz="2200" dirty="0" smtClean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Compare EVI mean (JAS 2005) to the JAS 2000-2006 mean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88" y="1420216"/>
            <a:ext cx="4724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E</a:t>
            </a:r>
            <a:r>
              <a:rPr lang="en-GB" sz="3000" dirty="0" smtClean="0"/>
              <a:t>xtracting a </a:t>
            </a:r>
            <a:r>
              <a:rPr lang="en-GB" sz="3000" dirty="0" err="1" smtClean="0"/>
              <a:t>subarray</a:t>
            </a:r>
            <a:r>
              <a:rPr lang="en-GB" sz="3000" dirty="0" smtClean="0"/>
              <a:t> for JAS 2000-2006 </a:t>
            </a:r>
            <a:br>
              <a:rPr lang="en-GB" sz="3000" dirty="0" smtClean="0"/>
            </a:br>
            <a:r>
              <a:rPr lang="en-GB" sz="3000" dirty="0" smtClean="0"/>
              <a:t>(quality filter)</a:t>
            </a:r>
            <a:endParaRPr lang="en-GB" sz="3000" dirty="0"/>
          </a:p>
        </p:txBody>
      </p:sp>
      <p:sp>
        <p:nvSpPr>
          <p:cNvPr id="3" name="Rectangle 2"/>
          <p:cNvSpPr/>
          <p:nvPr/>
        </p:nvSpPr>
        <p:spPr>
          <a:xfrm>
            <a:off x="830079" y="4395788"/>
            <a:ext cx="7870061" cy="2462212"/>
          </a:xfrm>
          <a:prstGeom prst="rect">
            <a:avLst/>
          </a:prstGeom>
          <a:solidFill>
            <a:srgbClr val="F2ECFF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store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rgbClr val="800000"/>
                </a:solidFill>
                <a:latin typeface="Consolas"/>
                <a:cs typeface="Consolas"/>
              </a:rPr>
              <a:t>between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rgbClr val="800000"/>
                </a:solidFill>
                <a:latin typeface="Consolas"/>
                <a:cs typeface="Consolas"/>
              </a:rPr>
              <a:t>filter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(MOD09Q1_BR_2000_2013, </a:t>
            </a:r>
            <a:endParaRPr lang="en-US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    </a:t>
            </a:r>
            <a:r>
              <a:rPr lang="en-US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time_id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% 46 &gt;= 23 and </a:t>
            </a:r>
            <a:r>
              <a:rPr lang="en-US" sz="2200" dirty="0" err="1">
                <a:solidFill>
                  <a:srgbClr val="00005E"/>
                </a:solidFill>
                <a:latin typeface="Consolas"/>
                <a:cs typeface="Consolas"/>
              </a:rPr>
              <a:t>time_id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 % 46 &lt;= 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34</a:t>
            </a:r>
          </a:p>
          <a:p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    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and quality = 4096), </a:t>
            </a:r>
          </a:p>
          <a:p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     48000</a:t>
            </a:r>
            <a:r>
              <a:rPr lang="en-US" sz="2200" dirty="0">
                <a:solidFill>
                  <a:srgbClr val="00005E"/>
                </a:solidFill>
                <a:latin typeface="Consolas"/>
                <a:cs typeface="Consolas"/>
              </a:rPr>
              <a:t>, 38400, 0, 67199, 52799, 275), 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 </a:t>
            </a:r>
          </a:p>
          <a:p>
            <a:r>
              <a:rPr lang="en-US" sz="220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en-US" sz="2200" smtClean="0">
                <a:solidFill>
                  <a:srgbClr val="00005E"/>
                </a:solidFill>
                <a:latin typeface="Consolas"/>
                <a:cs typeface="Consolas"/>
              </a:rPr>
              <a:t>     MODIS_AMZ_BQ_JAS</a:t>
            </a:r>
            <a:r>
              <a:rPr lang="en-US" sz="2200">
                <a:solidFill>
                  <a:srgbClr val="00005E"/>
                </a:solidFill>
                <a:latin typeface="Consolas"/>
                <a:cs typeface="Consolas"/>
              </a:rPr>
              <a:t>)</a:t>
            </a:r>
            <a:r>
              <a:rPr lang="en-US" sz="2200" smtClean="0">
                <a:solidFill>
                  <a:srgbClr val="00005E"/>
                </a:solidFill>
                <a:latin typeface="Consolas"/>
                <a:cs typeface="Consolas"/>
              </a:rPr>
              <a:t>;</a:t>
            </a:r>
            <a:endParaRPr lang="en-US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dimensions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: </a:t>
            </a:r>
            <a:r>
              <a:rPr lang="en-US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col_id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row_id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time_id</a:t>
            </a:r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</a:p>
          <a:p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a</a:t>
            </a:r>
            <a:r>
              <a:rPr lang="en-GB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ttributes</a:t>
            </a:r>
            <a:r>
              <a:rPr lang="en-GB" sz="2200" dirty="0" smtClean="0">
                <a:solidFill>
                  <a:srgbClr val="00005E"/>
                </a:solidFill>
                <a:latin typeface="Consolas"/>
                <a:cs typeface="Consolas"/>
              </a:rPr>
              <a:t>: red, </a:t>
            </a:r>
            <a:r>
              <a:rPr lang="en-GB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nir</a:t>
            </a:r>
            <a:r>
              <a:rPr lang="en-GB" sz="2200" dirty="0" smtClean="0">
                <a:solidFill>
                  <a:srgbClr val="00005E"/>
                </a:solidFill>
                <a:latin typeface="Consolas"/>
                <a:cs typeface="Consolas"/>
              </a:rPr>
              <a:t>, quality</a:t>
            </a:r>
            <a:endParaRPr lang="en-GB" sz="2200" dirty="0">
              <a:solidFill>
                <a:srgbClr val="00005E"/>
              </a:solidFill>
              <a:latin typeface="Consolas"/>
              <a:cs typeface="Consola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2" y="1403093"/>
            <a:ext cx="8067853" cy="28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alculate EVI2 for all cells in all time steps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66122" y="4676930"/>
            <a:ext cx="8280284" cy="1785104"/>
          </a:xfrm>
          <a:prstGeom prst="rect">
            <a:avLst/>
          </a:prstGeom>
          <a:solidFill>
            <a:srgbClr val="F2ECFF"/>
          </a:solidFill>
        </p:spPr>
        <p:txBody>
          <a:bodyPr wrap="square">
            <a:spAutoFit/>
          </a:bodyPr>
          <a:lstStyle/>
          <a:p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 smtClean="0">
                <a:solidFill>
                  <a:srgbClr val="800000"/>
                </a:solidFill>
                <a:latin typeface="Consolas"/>
                <a:cs typeface="Consolas"/>
              </a:rPr>
              <a:t>(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apply</a:t>
            </a:r>
            <a:r>
              <a:rPr lang="tr-TR" sz="2200" dirty="0">
                <a:latin typeface="Consolas"/>
                <a:cs typeface="Consolas"/>
              </a:rPr>
              <a:t>(MODIS_AMZ_BQ_JAS, </a:t>
            </a:r>
            <a:r>
              <a:rPr lang="tr-TR" sz="2200" dirty="0" smtClean="0">
                <a:latin typeface="Consolas"/>
                <a:cs typeface="Consolas"/>
              </a:rPr>
              <a:t>evi2, </a:t>
            </a: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</a:t>
            </a:r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</a:t>
            </a:r>
            <a:r>
              <a:rPr lang="is-IS" sz="2200" dirty="0" smtClean="0">
                <a:latin typeface="Consolas"/>
                <a:cs typeface="Consolas"/>
              </a:rPr>
              <a:t>2.5*(</a:t>
            </a:r>
            <a:r>
              <a:rPr lang="is-IS" sz="2200" dirty="0">
                <a:latin typeface="Consolas"/>
                <a:cs typeface="Consolas"/>
              </a:rPr>
              <a:t>(</a:t>
            </a:r>
            <a:r>
              <a:rPr lang="is-IS" sz="2200" dirty="0" smtClean="0">
                <a:latin typeface="Consolas"/>
                <a:cs typeface="Consolas"/>
              </a:rPr>
              <a:t>nir - red</a:t>
            </a:r>
            <a:r>
              <a:rPr lang="is-IS" sz="2200" dirty="0">
                <a:latin typeface="Consolas"/>
                <a:cs typeface="Consolas"/>
              </a:rPr>
              <a:t>)/(nir + </a:t>
            </a:r>
            <a:r>
              <a:rPr lang="is-IS" sz="2200" dirty="0" smtClean="0">
                <a:latin typeface="Consolas"/>
                <a:cs typeface="Consolas"/>
              </a:rPr>
              <a:t>2.4*red </a:t>
            </a:r>
            <a:r>
              <a:rPr lang="is-IS" sz="2200" dirty="0">
                <a:latin typeface="Consolas"/>
                <a:cs typeface="Consolas"/>
              </a:rPr>
              <a:t>+ 1)</a:t>
            </a:r>
            <a:r>
              <a:rPr lang="tr-TR" sz="2200" dirty="0" smtClean="0">
                <a:latin typeface="Consolas"/>
                <a:cs typeface="Consolas"/>
              </a:rPr>
              <a:t>)),</a:t>
            </a: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 MODIS_AMZ_BQ_JAS_EVI2</a:t>
            </a:r>
            <a:r>
              <a:rPr lang="tr-TR" sz="2200" dirty="0">
                <a:latin typeface="Consolas"/>
                <a:cs typeface="Consolas"/>
              </a:rPr>
              <a:t>)</a:t>
            </a:r>
            <a:r>
              <a:rPr lang="tr-TR" sz="2200" dirty="0" smtClean="0">
                <a:latin typeface="Consolas"/>
                <a:cs typeface="Consolas"/>
              </a:rPr>
              <a:t>;</a:t>
            </a:r>
          </a:p>
          <a:p>
            <a:endParaRPr lang="en-US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srgbClr val="00005E"/>
                </a:solidFill>
                <a:latin typeface="Consolas"/>
                <a:cs typeface="Consolas"/>
              </a:rPr>
              <a:t>a</a:t>
            </a:r>
            <a:r>
              <a:rPr lang="en-GB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ttributes</a:t>
            </a:r>
            <a:r>
              <a:rPr lang="en-GB" sz="2200" dirty="0">
                <a:solidFill>
                  <a:srgbClr val="00005E"/>
                </a:solidFill>
                <a:latin typeface="Consolas"/>
                <a:cs typeface="Consolas"/>
              </a:rPr>
              <a:t>: red, </a:t>
            </a:r>
            <a:r>
              <a:rPr lang="en-GB" sz="2200" dirty="0" err="1">
                <a:solidFill>
                  <a:srgbClr val="00005E"/>
                </a:solidFill>
                <a:latin typeface="Consolas"/>
                <a:cs typeface="Consolas"/>
              </a:rPr>
              <a:t>nir</a:t>
            </a:r>
            <a:r>
              <a:rPr lang="en-GB" sz="2200" dirty="0">
                <a:solidFill>
                  <a:srgbClr val="00005E"/>
                </a:solidFill>
                <a:latin typeface="Consolas"/>
                <a:cs typeface="Consolas"/>
              </a:rPr>
              <a:t>, quality, </a:t>
            </a:r>
            <a:r>
              <a:rPr lang="en-GB" sz="2200" dirty="0" smtClean="0">
                <a:solidFill>
                  <a:srgbClr val="009701"/>
                </a:solidFill>
                <a:latin typeface="Consolas"/>
                <a:cs typeface="Consolas"/>
              </a:rPr>
              <a:t>evi2</a:t>
            </a:r>
            <a:endParaRPr lang="en-GB" sz="2200" dirty="0">
              <a:solidFill>
                <a:srgbClr val="009701"/>
              </a:solidFill>
              <a:latin typeface="Consolas"/>
              <a:cs typeface="Consola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81" y="1224767"/>
            <a:ext cx="4878241" cy="3242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1231" y="6550223"/>
            <a:ext cx="1152769" cy="307777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NASA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6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947"/>
            <a:ext cx="8458200" cy="762000"/>
          </a:xfrm>
        </p:spPr>
        <p:txBody>
          <a:bodyPr/>
          <a:lstStyle/>
          <a:p>
            <a:r>
              <a:rPr lang="en-GB" dirty="0" smtClean="0"/>
              <a:t>EVI2 mean and </a:t>
            </a:r>
            <a:r>
              <a:rPr lang="en-GB" dirty="0" err="1" smtClean="0"/>
              <a:t>stdev</a:t>
            </a:r>
            <a:r>
              <a:rPr lang="en-GB" dirty="0" smtClean="0"/>
              <a:t> (JAS 2000-2006)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7536" y="3769304"/>
            <a:ext cx="8203185" cy="2800766"/>
          </a:xfrm>
          <a:prstGeom prst="rect">
            <a:avLst/>
          </a:prstGeom>
          <a:solidFill>
            <a:srgbClr val="F2ECFF"/>
          </a:solidFill>
        </p:spPr>
        <p:txBody>
          <a:bodyPr wrap="square">
            <a:spAutoFit/>
          </a:bodyPr>
          <a:lstStyle/>
          <a:p>
            <a:r>
              <a:rPr lang="tr-TR" sz="2200" dirty="0" smtClean="0">
                <a:latin typeface="Consolas"/>
                <a:cs typeface="Consolas"/>
              </a:rPr>
              <a:t> 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 smtClean="0">
                <a:latin typeface="Consolas"/>
                <a:cs typeface="Consolas"/>
              </a:rPr>
              <a:t> (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aggregate</a:t>
            </a:r>
            <a:r>
              <a:rPr lang="tr-TR" sz="2200" dirty="0" smtClean="0">
                <a:latin typeface="Consolas"/>
                <a:cs typeface="Consolas"/>
              </a:rPr>
              <a:t> </a:t>
            </a:r>
            <a:r>
              <a:rPr lang="tr-TR" sz="2200" dirty="0">
                <a:latin typeface="Consolas"/>
                <a:cs typeface="Consolas"/>
              </a:rPr>
              <a:t>(MODIS_AMZ_BQ_JAS_EVI2,  </a:t>
            </a:r>
            <a:endParaRPr lang="tr-TR" sz="2200" dirty="0" smtClean="0">
              <a:latin typeface="Consolas"/>
              <a:cs typeface="Consolas"/>
            </a:endParaRP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  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avg</a:t>
            </a:r>
            <a:r>
              <a:rPr lang="tr-TR" sz="2200" dirty="0" smtClean="0">
                <a:latin typeface="Consolas"/>
                <a:cs typeface="Consolas"/>
              </a:rPr>
              <a:t>(evi2</a:t>
            </a:r>
            <a:r>
              <a:rPr lang="tr-TR" sz="2200" dirty="0">
                <a:latin typeface="Consolas"/>
                <a:cs typeface="Consolas"/>
              </a:rPr>
              <a:t>) </a:t>
            </a:r>
            <a:r>
              <a:rPr lang="tr-TR" sz="2200" dirty="0" smtClean="0">
                <a:latin typeface="Consolas"/>
                <a:cs typeface="Consolas"/>
              </a:rPr>
              <a:t>  as </a:t>
            </a:r>
            <a:r>
              <a:rPr lang="tr-TR" sz="2200" dirty="0">
                <a:latin typeface="Consolas"/>
                <a:cs typeface="Consolas"/>
              </a:rPr>
              <a:t>evi2_avg_2000_2006, </a:t>
            </a:r>
            <a:endParaRPr lang="tr-TR" sz="2200" dirty="0" smtClean="0">
              <a:latin typeface="Consolas"/>
              <a:cs typeface="Consolas"/>
            </a:endParaRPr>
          </a:p>
          <a:p>
            <a:r>
              <a:rPr lang="tr-TR" sz="2200" dirty="0" smtClean="0">
                <a:solidFill>
                  <a:srgbClr val="800000"/>
                </a:solidFill>
                <a:latin typeface="Consolas"/>
                <a:cs typeface="Consolas"/>
              </a:rPr>
              <a:t>       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stdev</a:t>
            </a:r>
            <a:r>
              <a:rPr lang="tr-TR" sz="2200" dirty="0" smtClean="0">
                <a:latin typeface="Consolas"/>
                <a:cs typeface="Consolas"/>
              </a:rPr>
              <a:t>(evi2</a:t>
            </a:r>
            <a:r>
              <a:rPr lang="tr-TR" sz="2200" dirty="0">
                <a:latin typeface="Consolas"/>
                <a:cs typeface="Consolas"/>
              </a:rPr>
              <a:t>) as </a:t>
            </a:r>
            <a:r>
              <a:rPr lang="tr-TR" sz="2200" dirty="0" smtClean="0">
                <a:latin typeface="Consolas"/>
                <a:cs typeface="Consolas"/>
              </a:rPr>
              <a:t>evi2_stdev_2000_2006,</a:t>
            </a:r>
            <a:endParaRPr lang="tr-TR" sz="2200" dirty="0">
              <a:latin typeface="Consolas"/>
              <a:cs typeface="Consolas"/>
            </a:endParaRPr>
          </a:p>
          <a:p>
            <a:r>
              <a:rPr lang="tr-TR" sz="2200" dirty="0" smtClean="0">
                <a:latin typeface="Consolas"/>
                <a:cs typeface="Consolas"/>
              </a:rPr>
              <a:t>       </a:t>
            </a:r>
            <a:r>
              <a:rPr lang="tr-TR" sz="2200" dirty="0" err="1" smtClean="0">
                <a:latin typeface="Consolas"/>
                <a:cs typeface="Consolas"/>
              </a:rPr>
              <a:t>col_id</a:t>
            </a:r>
            <a:r>
              <a:rPr lang="tr-TR" sz="2200" dirty="0" smtClean="0">
                <a:latin typeface="Consolas"/>
                <a:cs typeface="Consolas"/>
              </a:rPr>
              <a:t>, </a:t>
            </a:r>
            <a:r>
              <a:rPr lang="tr-TR" sz="2200" dirty="0" err="1" smtClean="0">
                <a:latin typeface="Consolas"/>
                <a:cs typeface="Consolas"/>
              </a:rPr>
              <a:t>row_id</a:t>
            </a:r>
            <a:r>
              <a:rPr lang="tr-TR" sz="2200" dirty="0" smtClean="0">
                <a:latin typeface="Consolas"/>
                <a:cs typeface="Consolas"/>
              </a:rPr>
              <a:t>),</a:t>
            </a: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  MODIS_AMZ_BQ_JAS_EVI2_AVG_2000_2006); </a:t>
            </a:r>
          </a:p>
          <a:p>
            <a:endParaRPr lang="tr-TR" sz="2200" dirty="0" smtClean="0">
              <a:latin typeface="Consolas"/>
              <a:cs typeface="Consolas"/>
            </a:endParaRPr>
          </a:p>
          <a:p>
            <a:r>
              <a:rPr lang="tr-TR" sz="2200" dirty="0" err="1" smtClean="0">
                <a:latin typeface="Consolas"/>
                <a:cs typeface="Consolas"/>
              </a:rPr>
              <a:t>Attributes</a:t>
            </a:r>
            <a:r>
              <a:rPr lang="tr-TR" sz="2200" dirty="0" smtClean="0">
                <a:latin typeface="Consolas"/>
                <a:cs typeface="Consolas"/>
              </a:rPr>
              <a:t>: </a:t>
            </a:r>
            <a:r>
              <a:rPr lang="tr-TR" sz="2200" dirty="0" smtClean="0">
                <a:solidFill>
                  <a:srgbClr val="009701"/>
                </a:solidFill>
                <a:latin typeface="Consolas"/>
                <a:cs typeface="Consolas"/>
              </a:rPr>
              <a:t>evi2_avg_2000_2006, </a:t>
            </a:r>
          </a:p>
          <a:p>
            <a:r>
              <a:rPr lang="tr-TR" sz="2200" dirty="0">
                <a:solidFill>
                  <a:srgbClr val="009701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9701"/>
                </a:solidFill>
                <a:latin typeface="Consolas"/>
                <a:cs typeface="Consolas"/>
              </a:rPr>
              <a:t>           evi2_stdev_2000_2006</a:t>
            </a:r>
            <a:r>
              <a:rPr lang="tr-TR" sz="2200" dirty="0" smtClean="0">
                <a:latin typeface="Consolas"/>
                <a:cs typeface="Consolas"/>
              </a:rPr>
              <a:t>       </a:t>
            </a:r>
            <a:endParaRPr lang="tr-TR" sz="22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182" y="1168665"/>
            <a:ext cx="1770850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U.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Arizona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45" y="1033679"/>
            <a:ext cx="3863056" cy="25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947"/>
            <a:ext cx="8458200" cy="762000"/>
          </a:xfrm>
        </p:spPr>
        <p:txBody>
          <a:bodyPr/>
          <a:lstStyle/>
          <a:p>
            <a:r>
              <a:rPr lang="en-GB" dirty="0" smtClean="0"/>
              <a:t>EVI2 mean (JAS 2005)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2959" y="3041571"/>
            <a:ext cx="8183766" cy="3816429"/>
          </a:xfrm>
          <a:prstGeom prst="rect">
            <a:avLst/>
          </a:prstGeom>
          <a:solidFill>
            <a:srgbClr val="F2ECFF"/>
          </a:solidFill>
        </p:spPr>
        <p:txBody>
          <a:bodyPr wrap="square">
            <a:spAutoFit/>
          </a:bodyPr>
          <a:lstStyle/>
          <a:p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--</a:t>
            </a:r>
            <a:r>
              <a:rPr lang="tr-TR" sz="2200" dirty="0" err="1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Filters</a:t>
            </a:r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data </a:t>
            </a:r>
            <a:r>
              <a:rPr lang="tr-TR" sz="2200" dirty="0" err="1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for</a:t>
            </a:r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2005's 3rd </a:t>
            </a:r>
            <a:r>
              <a:rPr lang="tr-TR" sz="2200" dirty="0" err="1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quarter</a:t>
            </a:r>
            <a:endParaRPr lang="tr-TR" sz="2200" dirty="0">
              <a:solidFill>
                <a:schemeClr val="bg2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>
                <a:solidFill>
                  <a:srgbClr val="800000"/>
                </a:solidFill>
                <a:latin typeface="Consolas"/>
                <a:cs typeface="Consolas"/>
              </a:rPr>
              <a:t>(</a:t>
            </a:r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between</a:t>
            </a:r>
            <a:r>
              <a:rPr lang="tr-TR" sz="22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(MODIS_AMZ_BQ_JAS_EVI2,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          48000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, 38400, 253,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          67199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, 52799, 264),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</a:t>
            </a: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MODIS_AMZ_BQ_JAS_EVI2_2005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)</a:t>
            </a:r>
            <a:r>
              <a:rPr lang="tr-TR" sz="2200" dirty="0">
                <a:solidFill>
                  <a:srgbClr val="800000"/>
                </a:solidFill>
                <a:latin typeface="Consolas"/>
                <a:cs typeface="Consolas"/>
              </a:rPr>
              <a:t>;</a:t>
            </a:r>
          </a:p>
          <a:p>
            <a:endParaRPr lang="tr-TR" sz="22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--</a:t>
            </a:r>
            <a:r>
              <a:rPr lang="tr-TR" sz="2200" dirty="0" err="1">
                <a:solidFill>
                  <a:srgbClr val="00005E"/>
                </a:solidFill>
                <a:latin typeface="Consolas"/>
                <a:cs typeface="Consolas"/>
              </a:rPr>
              <a:t>Average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err="1">
                <a:solidFill>
                  <a:srgbClr val="00005E"/>
                </a:solidFill>
                <a:latin typeface="Consolas"/>
                <a:cs typeface="Consolas"/>
              </a:rPr>
              <a:t>for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2005's 3rd </a:t>
            </a:r>
            <a:r>
              <a:rPr lang="tr-TR" sz="2200" dirty="0" err="1">
                <a:solidFill>
                  <a:srgbClr val="00005E"/>
                </a:solidFill>
                <a:latin typeface="Consolas"/>
                <a:cs typeface="Consolas"/>
              </a:rPr>
              <a:t>quarter</a:t>
            </a:r>
            <a:endParaRPr lang="tr-TR" sz="2200" dirty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>
                <a:solidFill>
                  <a:srgbClr val="800000"/>
                </a:solidFill>
                <a:latin typeface="Consolas"/>
                <a:cs typeface="Consolas"/>
              </a:rPr>
              <a:t>(</a:t>
            </a:r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aggregate</a:t>
            </a:r>
            <a:r>
              <a:rPr lang="tr-TR" sz="2200" dirty="0">
                <a:solidFill>
                  <a:srgbClr val="800000"/>
                </a:solidFill>
                <a:latin typeface="Consolas"/>
                <a:cs typeface="Consolas"/>
              </a:rPr>
              <a:t>(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MODIS_AMZ_BQ_JAS_EVI2_2005,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           </a:t>
            </a:r>
            <a:r>
              <a:rPr lang="tr-TR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avg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(evi2) as evi2_avg_jas_2005,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           </a:t>
            </a:r>
            <a:r>
              <a:rPr lang="tr-TR" sz="2200" dirty="0" err="1" smtClean="0">
                <a:solidFill>
                  <a:srgbClr val="00005E"/>
                </a:solidFill>
                <a:latin typeface="Consolas"/>
                <a:cs typeface="Consolas"/>
              </a:rPr>
              <a:t>col_id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, </a:t>
            </a:r>
            <a:r>
              <a:rPr lang="tr-TR" sz="2200" dirty="0" err="1">
                <a:solidFill>
                  <a:srgbClr val="00005E"/>
                </a:solidFill>
                <a:latin typeface="Consolas"/>
                <a:cs typeface="Consolas"/>
              </a:rPr>
              <a:t>row_id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),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005E"/>
                </a:solidFill>
                <a:latin typeface="Consolas"/>
                <a:cs typeface="Consolas"/>
              </a:rPr>
              <a:t>    MODIS_AMZ_BQ_JAS_EVI2_2005_AVG</a:t>
            </a:r>
            <a:r>
              <a:rPr lang="tr-TR" sz="2200" dirty="0">
                <a:solidFill>
                  <a:srgbClr val="00005E"/>
                </a:solidFill>
                <a:latin typeface="Consolas"/>
                <a:cs typeface="Consolas"/>
              </a:rPr>
              <a:t>); </a:t>
            </a:r>
            <a:endParaRPr lang="tr-TR" sz="2200" dirty="0" smtClean="0">
              <a:solidFill>
                <a:srgbClr val="00005E"/>
              </a:solidFill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182" y="1168665"/>
            <a:ext cx="1770850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U.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Arizona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9" y="1054164"/>
            <a:ext cx="2863400" cy="19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7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947"/>
            <a:ext cx="8458200" cy="762000"/>
          </a:xfrm>
        </p:spPr>
        <p:txBody>
          <a:bodyPr/>
          <a:lstStyle/>
          <a:p>
            <a:r>
              <a:rPr lang="en-GB" dirty="0" smtClean="0"/>
              <a:t>Joining two arrays (JAS 2005 and JAS 2000-2006)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78180" y="3723676"/>
            <a:ext cx="8665820" cy="2123658"/>
          </a:xfrm>
          <a:prstGeom prst="rect">
            <a:avLst/>
          </a:prstGeom>
          <a:solidFill>
            <a:srgbClr val="F2ECFF"/>
          </a:solidFill>
        </p:spPr>
        <p:txBody>
          <a:bodyPr wrap="square">
            <a:spAutoFit/>
          </a:bodyPr>
          <a:lstStyle/>
          <a:p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 smtClean="0">
                <a:latin typeface="Consolas"/>
                <a:cs typeface="Consolas"/>
              </a:rPr>
              <a:t>(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join</a:t>
            </a:r>
            <a:r>
              <a:rPr lang="tr-TR" sz="2200" dirty="0" smtClean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(MODIS_AMZ_EVI2_BQ_JAS_AVG_2000_2006,  </a:t>
            </a: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       MODIS_AMZ_EVI2_BQ_JAS_2005_AVG),</a:t>
            </a:r>
          </a:p>
          <a:p>
            <a:r>
              <a:rPr lang="tr-TR" sz="2200" dirty="0">
                <a:latin typeface="Consolas"/>
                <a:cs typeface="Consolas"/>
              </a:rPr>
              <a:t> </a:t>
            </a:r>
            <a:r>
              <a:rPr lang="tr-TR" sz="2200" dirty="0" smtClean="0">
                <a:latin typeface="Consolas"/>
                <a:cs typeface="Consolas"/>
              </a:rPr>
              <a:t>     MODIS_AMZ_EVI2_COMP);</a:t>
            </a:r>
            <a:endParaRPr lang="tr-TR" sz="2200" dirty="0">
              <a:latin typeface="Consolas"/>
              <a:cs typeface="Consolas"/>
            </a:endParaRPr>
          </a:p>
          <a:p>
            <a:endParaRPr lang="tr-TR" sz="2200" dirty="0" smtClean="0">
              <a:latin typeface="Consolas"/>
              <a:cs typeface="Consolas"/>
            </a:endParaRPr>
          </a:p>
          <a:p>
            <a:r>
              <a:rPr lang="tr-TR" sz="2200" dirty="0" err="1" smtClean="0">
                <a:latin typeface="Consolas"/>
                <a:cs typeface="Consolas"/>
              </a:rPr>
              <a:t>Attributes</a:t>
            </a:r>
            <a:r>
              <a:rPr lang="tr-TR" sz="2200" dirty="0" smtClean="0">
                <a:latin typeface="Consolas"/>
                <a:cs typeface="Consolas"/>
              </a:rPr>
              <a:t>: </a:t>
            </a:r>
            <a:r>
              <a:rPr lang="tr-TR" sz="2200" dirty="0">
                <a:solidFill>
                  <a:srgbClr val="009701"/>
                </a:solidFill>
                <a:latin typeface="Consolas"/>
                <a:cs typeface="Consolas"/>
              </a:rPr>
              <a:t>evi2_avg_2000_2006, evi2_stdev_2000_2006 </a:t>
            </a:r>
            <a:endParaRPr lang="tr-TR" sz="2200" dirty="0" smtClean="0">
              <a:solidFill>
                <a:srgbClr val="009701"/>
              </a:solidFill>
              <a:latin typeface="Consolas"/>
              <a:cs typeface="Consolas"/>
            </a:endParaRPr>
          </a:p>
          <a:p>
            <a:r>
              <a:rPr lang="tr-TR" sz="2200" dirty="0">
                <a:solidFill>
                  <a:srgbClr val="009701"/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rgbClr val="009701"/>
                </a:solidFill>
                <a:latin typeface="Consolas"/>
                <a:cs typeface="Consolas"/>
              </a:rPr>
              <a:t>           evi2_avg_jas_2005</a:t>
            </a:r>
            <a:r>
              <a:rPr lang="tr-TR" sz="2200" dirty="0" smtClean="0">
                <a:latin typeface="Consolas"/>
                <a:cs typeface="Consolas"/>
              </a:rPr>
              <a:t>        </a:t>
            </a:r>
            <a:endParaRPr lang="tr-TR" sz="22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182" y="1168665"/>
            <a:ext cx="1770850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image: U.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Arizona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45" y="1033680"/>
            <a:ext cx="3441182" cy="22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3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D6D6EB"/>
          </a:solidFill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Geoinformatics enables crucial links between nature and society</a:t>
            </a:r>
          </a:p>
        </p:txBody>
      </p:sp>
      <p:pic>
        <p:nvPicPr>
          <p:cNvPr id="13314" name="Picture 3" descr="landsat_akpat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672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npo00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5715000"/>
            <a:ext cx="3886200" cy="83820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Nature: Physical equations </a:t>
            </a:r>
          </a:p>
          <a:p>
            <a:pPr algn="ctr" eaLnBrk="0" hangingPunct="0"/>
            <a:r>
              <a:rPr lang="en-US" sz="2400" dirty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d</a:t>
            </a:r>
            <a:r>
              <a:rPr lang="en-US" sz="2400" dirty="0" smtClean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escribe processes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29200" y="5715000"/>
            <a:ext cx="4114800" cy="838200"/>
          </a:xfrm>
          <a:prstGeom prst="rect">
            <a:avLst/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Society: Decisions on how to </a:t>
            </a:r>
          </a:p>
          <a:p>
            <a:pPr algn="ctr" eaLnBrk="0" hangingPunct="0"/>
            <a:r>
              <a:rPr lang="en-US" sz="2400" dirty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u</a:t>
            </a:r>
            <a:r>
              <a:rPr lang="en-US" sz="2400" dirty="0" smtClean="0">
                <a:solidFill>
                  <a:srgbClr val="000066"/>
                </a:solidFill>
                <a:latin typeface="Calibri" charset="0"/>
                <a:ea typeface="Geneva" charset="0"/>
                <a:cs typeface="Geneva" charset="0"/>
              </a:rPr>
              <a:t>se Earth´s resources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4114800" y="5715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z="2400" smtClean="0">
              <a:solidFill>
                <a:srgbClr val="000000"/>
              </a:solidFill>
              <a:latin typeface="Times" charset="0"/>
              <a:ea typeface="Geneva" charset="0"/>
              <a:cs typeface="Geneva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4114800" y="6096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rgbClr val="D6D6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 sz="2400" smtClean="0">
              <a:solidFill>
                <a:srgbClr val="000000"/>
              </a:solidFill>
              <a:latin typeface="Times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AFL: </a:t>
            </a:r>
            <a:r>
              <a:rPr lang="en-US" dirty="0">
                <a:solidFill>
                  <a:srgbClr val="00005E"/>
                </a:solidFill>
                <a:ea typeface="Geneva" charset="0"/>
                <a:cs typeface="Geneva" charset="0"/>
              </a:rPr>
              <a:t>EVI </a:t>
            </a:r>
            <a:r>
              <a:rPr lang="en-US" dirty="0" smtClean="0">
                <a:solidFill>
                  <a:srgbClr val="00005E"/>
                </a:solidFill>
                <a:ea typeface="Geneva" charset="0"/>
                <a:cs typeface="Geneva" charset="0"/>
              </a:rPr>
              <a:t>anomalies </a:t>
            </a:r>
            <a:r>
              <a:rPr lang="en-US" dirty="0">
                <a:solidFill>
                  <a:srgbClr val="00005E"/>
                </a:solidFill>
                <a:ea typeface="Geneva" charset="0"/>
                <a:cs typeface="Geneva" charset="0"/>
              </a:rPr>
              <a:t>(JAS 2005</a:t>
            </a:r>
            <a:r>
              <a:rPr lang="en-US" dirty="0" smtClean="0">
                <a:solidFill>
                  <a:srgbClr val="00005E"/>
                </a:solidFill>
                <a:ea typeface="Geneva" charset="0"/>
                <a:cs typeface="Geneva" charset="0"/>
              </a:rPr>
              <a:t>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41199" y="4583234"/>
            <a:ext cx="8402937" cy="178510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tr-TR" sz="2200" dirty="0" err="1">
                <a:solidFill>
                  <a:srgbClr val="800000"/>
                </a:solidFill>
                <a:latin typeface="Consolas"/>
                <a:cs typeface="Consolas"/>
              </a:rPr>
              <a:t>store</a:t>
            </a:r>
            <a:r>
              <a:rPr lang="tr-TR" sz="2200" dirty="0" smtClean="0">
                <a:latin typeface="Consolas"/>
                <a:cs typeface="Consolas"/>
              </a:rPr>
              <a:t>(</a:t>
            </a:r>
            <a:r>
              <a:rPr lang="tr-TR" sz="2200" dirty="0" err="1" smtClean="0">
                <a:solidFill>
                  <a:srgbClr val="800000"/>
                </a:solidFill>
                <a:latin typeface="Consolas"/>
                <a:cs typeface="Consolas"/>
              </a:rPr>
              <a:t>apply</a:t>
            </a:r>
            <a:r>
              <a:rPr lang="tr-TR" sz="2200" dirty="0" smtClean="0"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(MODIS_AMZ_EVI2_COMP,</a:t>
            </a:r>
          </a:p>
          <a:p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           </a:t>
            </a:r>
            <a:r>
              <a:rPr lang="tr-TR" sz="2200" dirty="0" err="1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evi_anomaly</a:t>
            </a:r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, </a:t>
            </a:r>
          </a:p>
          <a:p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          (evi2_avg_jas_2005 - evi2_avg_2000_2006)</a:t>
            </a:r>
          </a:p>
          <a:p>
            <a:r>
              <a:rPr lang="tr-TR" sz="2200" dirty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	</a:t>
            </a:r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	/evi2_stdev_2000_2006), </a:t>
            </a:r>
            <a:endParaRPr lang="tr-TR" sz="2200" dirty="0">
              <a:solidFill>
                <a:schemeClr val="bg2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tr-TR" sz="2200" dirty="0" smtClean="0">
                <a:solidFill>
                  <a:schemeClr val="bg2">
                    <a:lumMod val="75000"/>
                  </a:schemeClr>
                </a:solidFill>
                <a:latin typeface="Consolas"/>
                <a:cs typeface="Consolas"/>
              </a:rPr>
              <a:t>      MODIS_AMZ_EVI2_ANOM);        </a:t>
            </a:r>
            <a:endParaRPr lang="tr-TR" sz="2200" dirty="0">
              <a:solidFill>
                <a:schemeClr val="bg2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66" y="1237926"/>
            <a:ext cx="5565312" cy="31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90" y="3451289"/>
            <a:ext cx="4331547" cy="3406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3" y="3568700"/>
            <a:ext cx="3911600" cy="3289300"/>
          </a:xfrm>
          <a:prstGeom prst="rect">
            <a:avLst/>
          </a:prstGeom>
        </p:spPr>
      </p:pic>
      <p:sp>
        <p:nvSpPr>
          <p:cNvPr id="8" name="Título 10"/>
          <p:cNvSpPr txBox="1">
            <a:spLocks/>
          </p:cNvSpPr>
          <p:nvPr/>
        </p:nvSpPr>
        <p:spPr>
          <a:xfrm>
            <a:off x="0" y="1518908"/>
            <a:ext cx="9144000" cy="2003387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000" b="0" smtClean="0">
                <a:latin typeface="Calibri" charset="0"/>
              </a:rPr>
              <a:t>7 </a:t>
            </a:r>
            <a:r>
              <a:rPr lang="pt-BR" sz="3000" b="0" dirty="0" err="1" smtClean="0">
                <a:latin typeface="Calibri" charset="0"/>
              </a:rPr>
              <a:t>lines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of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SciDB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commands</a:t>
            </a:r>
            <a:endParaRPr lang="pt-BR" sz="3000" b="0" dirty="0" smtClean="0">
              <a:latin typeface="Calibri" charset="0"/>
            </a:endParaRPr>
          </a:p>
          <a:p>
            <a:pPr algn="ctr" eaLnBrk="1" hangingPunct="1"/>
            <a:r>
              <a:rPr lang="pt-BR" sz="3000" b="0" dirty="0" smtClean="0">
                <a:latin typeface="Calibri" charset="0"/>
              </a:rPr>
              <a:t>4,000 MODIS tiles (92 </a:t>
            </a:r>
            <a:r>
              <a:rPr lang="pt-BR" sz="3000" b="0" dirty="0" err="1" smtClean="0">
                <a:latin typeface="Calibri" charset="0"/>
              </a:rPr>
              <a:t>billion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cells</a:t>
            </a:r>
            <a:r>
              <a:rPr lang="pt-BR" sz="3000" b="0" dirty="0" smtClean="0">
                <a:latin typeface="Calibri" charset="0"/>
              </a:rPr>
              <a:t>)</a:t>
            </a:r>
          </a:p>
          <a:p>
            <a:pPr algn="ctr" eaLnBrk="1" hangingPunct="1"/>
            <a:r>
              <a:rPr lang="pt-BR" sz="3000" b="0" dirty="0" smtClean="0">
                <a:latin typeface="Calibri" charset="0"/>
              </a:rPr>
              <a:t>4.6 hours </a:t>
            </a:r>
            <a:r>
              <a:rPr lang="pt-BR" sz="3000" b="0" dirty="0" err="1" smtClean="0">
                <a:latin typeface="Calibri" charset="0"/>
              </a:rPr>
              <a:t>processing</a:t>
            </a:r>
            <a:endParaRPr lang="pt-BR" sz="3000" b="0" dirty="0" smtClean="0">
              <a:latin typeface="Calibri" charset="0"/>
            </a:endParaRPr>
          </a:p>
          <a:p>
            <a:pPr algn="ctr" eaLnBrk="1" hangingPunct="1"/>
            <a:r>
              <a:rPr lang="pt-BR" sz="3000" b="0" dirty="0" smtClean="0">
                <a:latin typeface="Calibri" charset="0"/>
              </a:rPr>
              <a:t>6 </a:t>
            </a:r>
            <a:r>
              <a:rPr lang="pt-BR" sz="3000" b="0" dirty="0" err="1" smtClean="0">
                <a:latin typeface="Calibri" charset="0"/>
              </a:rPr>
              <a:t>months</a:t>
            </a:r>
            <a:r>
              <a:rPr lang="pt-BR" sz="3000" b="0" dirty="0" smtClean="0">
                <a:latin typeface="Calibri" charset="0"/>
              </a:rPr>
              <a:t> </a:t>
            </a:r>
            <a:r>
              <a:rPr lang="pt-BR" sz="3000" b="0" dirty="0" err="1" smtClean="0">
                <a:latin typeface="Calibri" charset="0"/>
              </a:rPr>
              <a:t>learning</a:t>
            </a:r>
            <a:r>
              <a:rPr lang="pt-BR" sz="3000" b="0" dirty="0" smtClean="0">
                <a:latin typeface="Calibri" charset="0"/>
              </a:rPr>
              <a:t> curve</a:t>
            </a:r>
            <a:endParaRPr lang="pt-BR" sz="3000" b="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18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GIS is map-based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75" y="1655992"/>
            <a:ext cx="3977362" cy="351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71" y="1667013"/>
            <a:ext cx="3997428" cy="3390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22" y="5409491"/>
            <a:ext cx="8426450" cy="523220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latin typeface="Calibri"/>
                <a:cs typeface="Calibri"/>
              </a:rPr>
              <a:t>Big data does not fit in the “map as set of layers” model</a:t>
            </a:r>
            <a:endParaRPr lang="en-US" sz="28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3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An Australian Geoscience Data Cube</a:t>
            </a:r>
            <a:endParaRPr lang="en-AU">
              <a:solidFill>
                <a:srgbClr val="FFFFFF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224154" y="761518"/>
            <a:ext cx="6082924" cy="4805434"/>
            <a:chOff x="560388" y="286518"/>
            <a:chExt cx="7656873" cy="6552432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V="1">
              <a:off x="699772" y="591282"/>
              <a:ext cx="4717608" cy="8757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227633" y="286518"/>
              <a:ext cx="1154573" cy="37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AU" sz="1200" dirty="0">
                  <a:solidFill>
                    <a:srgbClr val="4D4D4F"/>
                  </a:solidFill>
                  <a:ea typeface="+mn-ea"/>
                  <a:cs typeface="+mn-cs"/>
                </a:rPr>
                <a:t>191610 (x)</a:t>
              </a: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560388" y="698124"/>
              <a:ext cx="0" cy="372022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5417379" y="605294"/>
              <a:ext cx="2383821" cy="238907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4D4D4F"/>
                </a:solidFill>
                <a:ea typeface="+mn-ea"/>
                <a:cs typeface="+mn-cs"/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6832661" y="1615920"/>
              <a:ext cx="1384600" cy="37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575</a:t>
              </a:r>
              <a:r>
                <a:rPr lang="en-AU" sz="1200" dirty="0" smtClean="0">
                  <a:solidFill>
                    <a:srgbClr val="FFFFFF"/>
                  </a:solidFill>
                  <a:cs typeface="+mn-cs"/>
                </a:rPr>
                <a:t> </a:t>
              </a:r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(t) x 7 (</a:t>
              </a:r>
              <a:r>
                <a:rPr lang="el-GR" sz="1200" dirty="0" smtClean="0">
                  <a:solidFill>
                    <a:srgbClr val="4D4D4F"/>
                  </a:solidFill>
                  <a:cs typeface="+mn-cs"/>
                </a:rPr>
                <a:t>λ</a:t>
              </a:r>
              <a:r>
                <a:rPr lang="en-AU" sz="1200" dirty="0" smtClean="0">
                  <a:solidFill>
                    <a:srgbClr val="4D4D4F"/>
                  </a:solidFill>
                  <a:cs typeface="+mn-cs"/>
                </a:rPr>
                <a:t>)</a:t>
              </a:r>
            </a:p>
          </p:txBody>
        </p:sp>
        <p:pic>
          <p:nvPicPr>
            <p:cNvPr id="11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494" y="680609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4930" y="897798"/>
              <a:ext cx="4603241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1153" y="1113235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7378" y="1328671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3601" y="154410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9825" y="1761297"/>
              <a:ext cx="4601454" cy="378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4262" y="1976733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8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485" y="2192171"/>
              <a:ext cx="4603241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6709" y="2407607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0" name="Picture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2932" y="2624795"/>
              <a:ext cx="4601455" cy="378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1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9156" y="2840233"/>
              <a:ext cx="4601454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5380" y="3055669"/>
              <a:ext cx="4601455" cy="3783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2063" y="5647431"/>
            <a:ext cx="9031937" cy="523220"/>
          </a:xfrm>
          <a:prstGeom prst="rect">
            <a:avLst/>
          </a:prstGeom>
          <a:solidFill>
            <a:srgbClr val="DDE1FF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The Space-time Data Cube concept</a:t>
            </a:r>
            <a:endParaRPr lang="en-AU" sz="2800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DDE1FF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Big </a:t>
            </a:r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data requires new </a:t>
            </a:r>
            <a:r>
              <a:rPr lang="en-AU" sz="36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conceptual views</a:t>
            </a:r>
            <a:endParaRPr lang="en-AU" sz="3600" dirty="0">
              <a:solidFill>
                <a:schemeClr val="accent6">
                  <a:lumMod val="75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3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What is a geo-sensor?</a:t>
            </a:r>
          </a:p>
        </p:txBody>
      </p:sp>
      <p:pic>
        <p:nvPicPr>
          <p:cNvPr id="9218" name="Picture 2" descr="npo0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324600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7D"/>
                </a:solidFill>
                <a:latin typeface="Humnst777 BT" charset="0"/>
              </a:rPr>
              <a:t>What is a geo-sensor?</a:t>
            </a:r>
          </a:p>
        </p:txBody>
      </p:sp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762000" y="5041900"/>
            <a:ext cx="7543800" cy="1816100"/>
          </a:xfrm>
          <a:prstGeom prst="rect">
            <a:avLst/>
          </a:prstGeom>
          <a:solidFill>
            <a:srgbClr val="FFFF99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0000"/>
                </a:solidFill>
                <a:latin typeface="Prestige12 BT" charset="0"/>
              </a:rPr>
              <a:t>measure (s,t) =  v</a:t>
            </a:r>
            <a:endParaRPr lang="pt-BR" sz="2800">
              <a:solidFill>
                <a:srgbClr val="000000"/>
              </a:solidFill>
              <a:latin typeface="Prestige12 BT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s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 S - set of locations in space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t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T - is the set of times. </a:t>
            </a:r>
          </a:p>
          <a:p>
            <a:r>
              <a:rPr lang="en-US" sz="2800">
                <a:solidFill>
                  <a:srgbClr val="000000"/>
                </a:solidFill>
                <a:latin typeface="Prestige12 BT" charset="0"/>
              </a:rPr>
              <a:t>v </a:t>
            </a:r>
            <a:r>
              <a:rPr lang="en-US" sz="2800">
                <a:solidFill>
                  <a:srgbClr val="000000"/>
                </a:solidFill>
                <a:latin typeface="Cambria Math" charset="0"/>
              </a:rPr>
              <a:t>⋲ </a:t>
            </a:r>
            <a:r>
              <a:rPr lang="en-US" sz="2800">
                <a:solidFill>
                  <a:srgbClr val="000000"/>
                </a:solidFill>
                <a:latin typeface="Prestige12 BT" charset="0"/>
              </a:rPr>
              <a:t>V  - set of values</a:t>
            </a:r>
          </a:p>
        </p:txBody>
      </p:sp>
      <p:pic>
        <p:nvPicPr>
          <p:cNvPr id="9221" name="Picture 4" descr="=MAN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144000" cy="81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1071563" y="2357438"/>
            <a:ext cx="7391400" cy="3662541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Field </a:t>
            </a:r>
          </a:p>
          <a:p>
            <a:pPr algn="ctr" eaLnBrk="1" hangingPunct="1"/>
            <a:endParaRPr lang="pt-BR" sz="3200" b="1" dirty="0">
              <a:solidFill>
                <a:srgbClr val="00005E"/>
              </a:solidFill>
              <a:latin typeface="Calibri" charset="0"/>
              <a:cs typeface="Linux Libertine O" charset="0"/>
            </a:endParaRPr>
          </a:p>
          <a:p>
            <a:pPr algn="ctr" eaLnBrk="1" hangingPunct="1"/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function</a:t>
            </a:r>
            <a:r>
              <a:rPr lang="pt-BR" sz="2800" dirty="0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: Position </a:t>
            </a:r>
            <a:r>
              <a:rPr lang="pt-BR" sz="2800" dirty="0">
                <a:solidFill>
                  <a:srgbClr val="00005E"/>
                </a:solidFill>
                <a:latin typeface="Consolas" charset="0"/>
                <a:cs typeface="Linux Libertine O" charset="0"/>
                <a:sym typeface="Symbol" charset="0"/>
              </a:rPr>
              <a:t> </a:t>
            </a:r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Value</a:t>
            </a:r>
            <a:endParaRPr lang="pt-BR" sz="2800" dirty="0">
              <a:solidFill>
                <a:srgbClr val="00005E"/>
              </a:solidFill>
              <a:latin typeface="Consolas" charset="0"/>
              <a:cs typeface="Linux Libertine O" charset="0"/>
            </a:endParaRPr>
          </a:p>
          <a:p>
            <a:pPr algn="just" eaLnBrk="1" hangingPunct="1"/>
            <a:endParaRPr lang="en-US" sz="2800" dirty="0" smtClean="0">
              <a:solidFill>
                <a:srgbClr val="00005E"/>
              </a:solidFill>
              <a:latin typeface="Calibri" charset="0"/>
              <a:cs typeface="Linux Libertine O" charset="0"/>
            </a:endParaRPr>
          </a:p>
          <a:p>
            <a:pPr algn="just" eaLnBrk="1" hangingPunct="1"/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“Conceiving </a:t>
            </a:r>
            <a:r>
              <a:rPr lang="en-US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big spatiotemporal 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data as </a:t>
            </a:r>
            <a:r>
              <a:rPr lang="en-US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fields captures their 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nature </a:t>
            </a:r>
            <a:r>
              <a:rPr lang="en-US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better than 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the </a:t>
            </a:r>
            <a:r>
              <a:rPr lang="en-US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layer-oriented 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view”</a:t>
            </a:r>
            <a:r>
              <a:rPr lang="en-US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endParaRPr lang="en-US" sz="2800" dirty="0" smtClean="0">
              <a:solidFill>
                <a:srgbClr val="00005E"/>
              </a:solidFill>
              <a:latin typeface="Calibri" charset="0"/>
              <a:cs typeface="Linux Libertine O" charset="0"/>
            </a:endParaRPr>
          </a:p>
          <a:p>
            <a:pPr algn="r" eaLnBrk="1" hangingPunct="1"/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(</a:t>
            </a: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Câmara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, </a:t>
            </a: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Egenhofer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et al., </a:t>
            </a:r>
            <a:r>
              <a:rPr lang="en-US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GIScience</a:t>
            </a: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2014) </a:t>
            </a:r>
            <a:endParaRPr lang="en-US" sz="2800" dirty="0">
              <a:solidFill>
                <a:srgbClr val="00005E"/>
              </a:solidFill>
              <a:latin typeface="Calibri" charset="0"/>
              <a:cs typeface="Linux Libertine 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2882"/>
            <a:ext cx="9148473" cy="30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=MANA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24791" cy="38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1" y="2357438"/>
            <a:ext cx="9144000" cy="2862322"/>
          </a:xfrm>
          <a:prstGeom prst="rect">
            <a:avLst/>
          </a:prstGeom>
          <a:solidFill>
            <a:srgbClr val="D6D6EB">
              <a:alpha val="85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Properties</a:t>
            </a:r>
            <a:r>
              <a:rPr lang="pt-BR" sz="3200" b="1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3200" b="1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of</a:t>
            </a:r>
            <a:r>
              <a:rPr lang="pt-BR" sz="3200" b="1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3200" b="1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Fields</a:t>
            </a:r>
            <a:r>
              <a:rPr lang="pt-BR" sz="3200" b="1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</a:p>
          <a:p>
            <a:pPr algn="ctr" eaLnBrk="1" hangingPunct="1"/>
            <a:endParaRPr lang="pt-BR" sz="3200" b="1" dirty="0">
              <a:solidFill>
                <a:srgbClr val="00005E"/>
              </a:solidFill>
              <a:latin typeface="Calibri" charset="0"/>
              <a:cs typeface="Linux Libertine O" charset="0"/>
            </a:endParaRPr>
          </a:p>
          <a:p>
            <a:pPr algn="ctr" eaLnBrk="1" hangingPunct="1"/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value</a:t>
            </a:r>
            <a:r>
              <a:rPr lang="pt-BR" sz="2800" dirty="0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: Position </a:t>
            </a:r>
            <a:r>
              <a:rPr lang="pt-BR" sz="2800" dirty="0">
                <a:solidFill>
                  <a:srgbClr val="00005E"/>
                </a:solidFill>
                <a:latin typeface="Consolas" charset="0"/>
                <a:cs typeface="Linux Libertine O" charset="0"/>
                <a:sym typeface="Symbol" charset="0"/>
              </a:rPr>
              <a:t> </a:t>
            </a:r>
            <a:r>
              <a:rPr lang="pt-BR" sz="2800" dirty="0" err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Value</a:t>
            </a:r>
            <a:endParaRPr lang="pt-BR" sz="2800" dirty="0">
              <a:solidFill>
                <a:srgbClr val="00005E"/>
              </a:solidFill>
              <a:latin typeface="Consolas" charset="0"/>
              <a:cs typeface="Linux Libertine O" charset="0"/>
            </a:endParaRPr>
          </a:p>
          <a:p>
            <a:pPr eaLnBrk="1" hangingPunct="1"/>
            <a:endParaRPr lang="pt-BR" sz="3200" b="1" dirty="0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  <a:p>
            <a:pPr algn="ctr" eaLnBrk="1" hangingPunct="1"/>
            <a:r>
              <a:rPr lang="pt-BR" sz="2800" dirty="0" err="1">
                <a:solidFill>
                  <a:srgbClr val="800000"/>
                </a:solidFill>
                <a:latin typeface="Calibri" charset="0"/>
                <a:cs typeface="Linux Libertine O" charset="0"/>
              </a:rPr>
              <a:t>Positions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Linux Libertine O" charset="0"/>
              </a:rPr>
              <a:t>at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Linux Libertine O" charset="0"/>
              </a:rPr>
              <a:t>which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estimations</a:t>
            </a:r>
            <a:r>
              <a:rPr lang="pt-BR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are </a:t>
            </a:r>
            <a:r>
              <a:rPr lang="pt-BR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made</a:t>
            </a:r>
            <a:endParaRPr lang="pt-BR" sz="2800" dirty="0" smtClean="0">
              <a:solidFill>
                <a:srgbClr val="00005E"/>
              </a:solidFill>
              <a:latin typeface="Calibri" charset="0"/>
              <a:cs typeface="Linux Libertine O" charset="0"/>
            </a:endParaRPr>
          </a:p>
          <a:p>
            <a:pPr algn="ctr" eaLnBrk="1" hangingPunct="1"/>
            <a:r>
              <a:rPr lang="pt-BR" sz="2800" dirty="0" err="1" smtClean="0">
                <a:solidFill>
                  <a:srgbClr val="800000"/>
                </a:solidFill>
                <a:latin typeface="Calibri" charset="0"/>
                <a:cs typeface="Linux Libertine O" charset="0"/>
              </a:rPr>
              <a:t>Values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Linux Libertine O" charset="0"/>
              </a:rPr>
              <a:t> </a:t>
            </a:r>
            <a:r>
              <a:rPr lang="pt-BR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that</a:t>
            </a:r>
            <a:r>
              <a:rPr lang="pt-BR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are </a:t>
            </a:r>
            <a:r>
              <a:rPr lang="pt-BR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estimated</a:t>
            </a:r>
            <a:r>
              <a:rPr lang="pt-BR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for </a:t>
            </a:r>
            <a:r>
              <a:rPr lang="pt-BR" sz="2800" dirty="0" err="1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each</a:t>
            </a:r>
            <a:r>
              <a:rPr lang="pt-BR" sz="2800" dirty="0" smtClean="0">
                <a:solidFill>
                  <a:srgbClr val="00005E"/>
                </a:solidFill>
                <a:latin typeface="Calibri" charset="0"/>
                <a:cs typeface="Linux Libertine O" charset="0"/>
              </a:rPr>
              <a:t> position</a:t>
            </a:r>
            <a:endParaRPr lang="pt-BR" sz="2800" dirty="0">
              <a:solidFill>
                <a:srgbClr val="00005E"/>
              </a:solidFill>
              <a:latin typeface="Calibri" charset="0"/>
              <a:cs typeface="Linux Libertine 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Landsat_Gallery_378_1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628775"/>
            <a:ext cx="914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5761038"/>
            <a:ext cx="8426450" cy="523220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/>
                <a:cs typeface="Calibri"/>
              </a:rPr>
              <a:t>LANDSAT images of the Aral Sea</a:t>
            </a:r>
            <a:endParaRPr lang="en-US" sz="28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171255"/>
            <a:ext cx="9150350" cy="111219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0" dirty="0" smtClean="0">
                <a:solidFill>
                  <a:schemeClr val="bg2">
                    <a:lumMod val="75000"/>
                  </a:schemeClr>
                </a:solidFill>
              </a:rPr>
              <a:t>Three sets of (</a:t>
            </a:r>
            <a:r>
              <a:rPr lang="en-US" sz="3600" b="0" dirty="0" err="1" smtClean="0">
                <a:solidFill>
                  <a:schemeClr val="bg2">
                    <a:lumMod val="75000"/>
                  </a:schemeClr>
                </a:solidFill>
              </a:rPr>
              <a:t>space,value</a:t>
            </a:r>
            <a:r>
              <a:rPr lang="en-US" sz="3600" b="0" dirty="0" smtClean="0">
                <a:solidFill>
                  <a:schemeClr val="bg2">
                    <a:lumMod val="75000"/>
                  </a:schemeClr>
                </a:solidFill>
              </a:rPr>
              <a:t>) pairs + estimator: </a:t>
            </a:r>
            <a:r>
              <a:rPr lang="en-US" sz="3600" b="0" dirty="0" smtClean="0">
                <a:solidFill>
                  <a:srgbClr val="800000"/>
                </a:solidFill>
              </a:rPr>
              <a:t>coverage</a:t>
            </a:r>
            <a:r>
              <a:rPr lang="en-US" sz="3600" b="0" dirty="0" smtClean="0">
                <a:solidFill>
                  <a:schemeClr val="bg2">
                    <a:lumMod val="75000"/>
                  </a:schemeClr>
                </a:solidFill>
              </a:rPr>
              <a:t> set</a:t>
            </a:r>
            <a:endParaRPr lang="en-US" sz="36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1292" y="6519446"/>
            <a:ext cx="2022708" cy="338554"/>
          </a:xfrm>
          <a:prstGeom prst="rect">
            <a:avLst/>
          </a:prstGeom>
          <a:solidFill>
            <a:srgbClr val="8A8AB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images: USGS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7D">
                  <a:lumMod val="7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46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Field: 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cs typeface="Calibri"/>
              </a:rPr>
              <a:t>(time, space) pairs + estimator: </a:t>
            </a:r>
            <a:r>
              <a:rPr lang="x-none" dirty="0">
                <a:solidFill>
                  <a:srgbClr val="800000"/>
                </a:solidFill>
                <a:cs typeface="Calibri"/>
              </a:rPr>
              <a:t>trajectory</a:t>
            </a:r>
            <a:endParaRPr lang="pt-BR" dirty="0">
              <a:solidFill>
                <a:srgbClr val="800000"/>
              </a:solidFill>
              <a:cs typeface="Calibri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40" y="1196976"/>
            <a:ext cx="6919748" cy="44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/>
          <p:cNvSpPr txBox="1"/>
          <p:nvPr/>
        </p:nvSpPr>
        <p:spPr>
          <a:xfrm>
            <a:off x="801688" y="5631656"/>
            <a:ext cx="8037512" cy="1031021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lIns="91412" tIns="45705" rIns="91412" bIns="45705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x-none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Virgin flight VX 112 (LAX-IAD) on 26 Apr 2012: </a:t>
            </a:r>
          </a:p>
          <a:p>
            <a:pPr algn="ctr">
              <a:defRPr/>
            </a:pPr>
            <a:r>
              <a:rPr lang="x-none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(time, space) pairs + estimator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2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Field: (time, value) pairs + estimator: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time series</a:t>
            </a:r>
            <a:endParaRPr lang="en-US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584909" cy="455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3"/>
          <p:cNvSpPr txBox="1"/>
          <p:nvPr/>
        </p:nvSpPr>
        <p:spPr>
          <a:xfrm>
            <a:off x="801688" y="5751758"/>
            <a:ext cx="7467434" cy="954077"/>
          </a:xfrm>
          <a:prstGeom prst="rect">
            <a:avLst/>
          </a:prstGeom>
          <a:solidFill>
            <a:schemeClr val="accent2">
              <a:lumMod val="40000"/>
              <a:lumOff val="60000"/>
              <a:alpha val="83000"/>
            </a:schemeClr>
          </a:solidFill>
        </p:spPr>
        <p:txBody>
          <a:bodyPr wrap="square" lIns="91412" tIns="45705" rIns="91412" bIns="45705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x-none" sz="2800" dirty="0" smtClean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Buoy in Pacific ocean near the coast of Japan (11.03.2011) 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7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01599"/>
            <a:ext cx="6057900" cy="1281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49" y="1313335"/>
            <a:ext cx="770616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09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sipi_del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08" y="2667595"/>
            <a:ext cx="4272492" cy="4101116"/>
          </a:xfrm>
          <a:prstGeom prst="rect">
            <a:avLst/>
          </a:prstGeom>
        </p:spPr>
      </p:pic>
      <p:pic>
        <p:nvPicPr>
          <p:cNvPr id="92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73550" cy="300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067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00788" y="0"/>
            <a:ext cx="2808287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Calibri"/>
              </a:rPr>
              <a:t>	social network</a:t>
            </a: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4067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6357938"/>
            <a:ext cx="2789115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sensors</a:t>
            </a:r>
            <a:r>
              <a:rPr lang="pt-BR" sz="2400" kern="0" dirty="0">
                <a:solidFill>
                  <a:srgbClr val="000066"/>
                </a:solidFill>
                <a:latin typeface="Calibri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everywhere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0"/>
            <a:ext cx="2484438" cy="500063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>
                <a:solidFill>
                  <a:srgbClr val="000066"/>
                </a:solidFill>
                <a:latin typeface="Calibri"/>
              </a:rPr>
              <a:t>mobile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devices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  <a:p>
            <a:pPr marL="342793" indent="-342793" eaLnBrk="0" hangingPunct="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49826" y="6357938"/>
            <a:ext cx="2694173" cy="500062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ubiquitous</a:t>
            </a:r>
            <a:r>
              <a:rPr lang="pt-BR" sz="2400" kern="0" dirty="0">
                <a:solidFill>
                  <a:srgbClr val="000066"/>
                </a:solidFill>
                <a:latin typeface="Calibri"/>
              </a:rPr>
              <a:t> </a:t>
            </a:r>
            <a:r>
              <a:rPr lang="pt-BR" sz="2400" kern="0" dirty="0" err="1">
                <a:solidFill>
                  <a:srgbClr val="000066"/>
                </a:solidFill>
                <a:latin typeface="Calibri"/>
              </a:rPr>
              <a:t>imagery</a:t>
            </a:r>
            <a:endParaRPr lang="pt-BR" sz="2400" kern="0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2636838"/>
            <a:ext cx="9144000" cy="1079500"/>
          </a:xfrm>
          <a:prstGeom prst="rect">
            <a:avLst/>
          </a:prstGeom>
          <a:solidFill>
            <a:srgbClr val="E8E8F1"/>
          </a:solidFill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ctr" eaLnBrk="0" hangingPunct="0">
              <a:spcBef>
                <a:spcPts val="600"/>
              </a:spcBef>
              <a:spcAft>
                <a:spcPts val="0"/>
              </a:spcAft>
              <a:buClr>
                <a:srgbClr val="00007D"/>
              </a:buClr>
              <a:buSzPct val="75000"/>
              <a:defRPr/>
            </a:pPr>
            <a:r>
              <a:rPr lang="pt-BR" sz="2800" kern="0" dirty="0">
                <a:solidFill>
                  <a:srgbClr val="000066"/>
                </a:solidFill>
                <a:latin typeface="Calibri"/>
              </a:rPr>
              <a:t>Mobile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devices</a:t>
            </a:r>
            <a:r>
              <a:rPr lang="pt-BR" sz="2800" kern="0" dirty="0">
                <a:solidFill>
                  <a:srgbClr val="000066"/>
                </a:solidFill>
                <a:latin typeface="Calibri"/>
              </a:rPr>
              <a:t>,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crowdsourcing</a:t>
            </a:r>
            <a:r>
              <a:rPr lang="pt-BR" sz="2800" kern="0" dirty="0">
                <a:solidFill>
                  <a:srgbClr val="000066"/>
                </a:solidFill>
                <a:latin typeface="Calibri"/>
              </a:rPr>
              <a:t>,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massive</a:t>
            </a:r>
            <a:r>
              <a:rPr lang="pt-BR" sz="2800" kern="0" dirty="0">
                <a:solidFill>
                  <a:srgbClr val="000066"/>
                </a:solidFill>
                <a:latin typeface="Calibri"/>
              </a:rPr>
              <a:t> Earth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observation</a:t>
            </a:r>
            <a:r>
              <a:rPr lang="pt-BR" sz="2800" kern="0" dirty="0">
                <a:solidFill>
                  <a:srgbClr val="000066"/>
                </a:solidFill>
                <a:latin typeface="Calibri"/>
              </a:rPr>
              <a:t> sets: new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technologies</a:t>
            </a:r>
            <a:r>
              <a:rPr lang="pt-BR" sz="2800" kern="0" dirty="0">
                <a:solidFill>
                  <a:srgbClr val="000066"/>
                </a:solidFill>
                <a:latin typeface="Calibri"/>
              </a:rPr>
              <a:t>, new </a:t>
            </a:r>
            <a:r>
              <a:rPr lang="pt-BR" sz="2800" kern="0" dirty="0" err="1">
                <a:solidFill>
                  <a:srgbClr val="000066"/>
                </a:solidFill>
                <a:latin typeface="Calibri"/>
              </a:rPr>
              <a:t>challenges</a:t>
            </a:r>
            <a:endParaRPr lang="pt-BR" sz="2800" kern="0" dirty="0">
              <a:solidFill>
                <a:srgbClr val="000066"/>
              </a:solidFill>
              <a:latin typeface="Calibri"/>
            </a:endParaRPr>
          </a:p>
          <a:p>
            <a:pPr marL="342793" indent="-342793" algn="ctr" eaLnBrk="0" hangingPunct="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pt-BR" sz="2800" kern="0" dirty="0">
              <a:solidFill>
                <a:srgbClr val="00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48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7" name="Rectangle 1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Operations on fields</a:t>
            </a:r>
            <a:endParaRPr lang="en-US" noProof="1"/>
          </a:p>
        </p:txBody>
      </p:sp>
      <p:sp>
        <p:nvSpPr>
          <p:cNvPr id="145" name="CaixaDeTexto 7"/>
          <p:cNvSpPr txBox="1">
            <a:spLocks noChangeArrowheads="1"/>
          </p:cNvSpPr>
          <p:nvPr/>
        </p:nvSpPr>
        <p:spPr bwMode="auto">
          <a:xfrm>
            <a:off x="719961" y="1259884"/>
            <a:ext cx="7823794" cy="83099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Field F [P:Position, V:Value, E: Extent, G: Estimator]</a:t>
            </a:r>
            <a:endParaRPr lang="pt-BR" b="1" noProof="1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sp>
        <p:nvSpPr>
          <p:cNvPr id="146" name="CaixaDeTexto 7"/>
          <p:cNvSpPr txBox="1">
            <a:spLocks noChangeArrowheads="1"/>
          </p:cNvSpPr>
          <p:nvPr/>
        </p:nvSpPr>
        <p:spPr bwMode="auto">
          <a:xfrm>
            <a:off x="3800558" y="2886394"/>
            <a:ext cx="4965589" cy="1569660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</a:p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domain(f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)= {p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2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3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}</a:t>
            </a:r>
          </a:p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value 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 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new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 = g(f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1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, p</a:t>
            </a:r>
            <a:r>
              <a:rPr lang="pt-BR" baseline="-25000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new</a:t>
            </a:r>
            <a:r>
              <a:rPr lang="pt-BR" noProof="1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)</a:t>
            </a:r>
          </a:p>
          <a:p>
            <a:pPr algn="ctr" eaLnBrk="1" hangingPunct="1"/>
            <a:endParaRPr lang="pt-BR" noProof="1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7604" y="2461750"/>
            <a:ext cx="3097500" cy="2743412"/>
            <a:chOff x="758983" y="1985461"/>
            <a:chExt cx="2928178" cy="2531321"/>
          </a:xfrm>
        </p:grpSpPr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>
              <a:off x="758983" y="2252349"/>
              <a:ext cx="2873831" cy="2212765"/>
              <a:chOff x="451" y="1480"/>
              <a:chExt cx="1526" cy="1177"/>
            </a:xfrm>
          </p:grpSpPr>
          <p:sp>
            <p:nvSpPr>
              <p:cNvPr id="66566" name="Line 6"/>
              <p:cNvSpPr>
                <a:spLocks noChangeShapeType="1"/>
              </p:cNvSpPr>
              <p:nvPr/>
            </p:nvSpPr>
            <p:spPr bwMode="auto">
              <a:xfrm>
                <a:off x="543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7" name="Line 7"/>
              <p:cNvSpPr>
                <a:spLocks noChangeShapeType="1"/>
              </p:cNvSpPr>
              <p:nvPr/>
            </p:nvSpPr>
            <p:spPr bwMode="auto">
              <a:xfrm>
                <a:off x="900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8" name="Line 8"/>
              <p:cNvSpPr>
                <a:spLocks noChangeShapeType="1"/>
              </p:cNvSpPr>
              <p:nvPr/>
            </p:nvSpPr>
            <p:spPr bwMode="auto">
              <a:xfrm>
                <a:off x="1704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69" name="Line 9"/>
              <p:cNvSpPr>
                <a:spLocks noChangeShapeType="1"/>
              </p:cNvSpPr>
              <p:nvPr/>
            </p:nvSpPr>
            <p:spPr bwMode="auto">
              <a:xfrm>
                <a:off x="1295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0" name="Line 10"/>
              <p:cNvSpPr>
                <a:spLocks noChangeShapeType="1"/>
              </p:cNvSpPr>
              <p:nvPr/>
            </p:nvSpPr>
            <p:spPr bwMode="auto">
              <a:xfrm>
                <a:off x="451" y="1874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1" name="Line 11"/>
              <p:cNvSpPr>
                <a:spLocks noChangeShapeType="1"/>
              </p:cNvSpPr>
              <p:nvPr/>
            </p:nvSpPr>
            <p:spPr bwMode="auto">
              <a:xfrm>
                <a:off x="451" y="2313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72" name="Group 12"/>
            <p:cNvGrpSpPr>
              <a:grpSpLocks/>
            </p:cNvGrpSpPr>
            <p:nvPr/>
          </p:nvGrpSpPr>
          <p:grpSpPr bwMode="auto">
            <a:xfrm>
              <a:off x="1701933" y="3478186"/>
              <a:ext cx="133711" cy="184241"/>
              <a:chOff x="2287" y="1874"/>
              <a:chExt cx="285" cy="348"/>
            </a:xfrm>
          </p:grpSpPr>
          <p:sp>
            <p:nvSpPr>
              <p:cNvPr id="66573" name="Line 13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74" name="Line 14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81" name="Group 21"/>
            <p:cNvGrpSpPr>
              <a:grpSpLocks/>
            </p:cNvGrpSpPr>
            <p:nvPr/>
          </p:nvGrpSpPr>
          <p:grpSpPr bwMode="auto">
            <a:xfrm>
              <a:off x="2956175" y="3173625"/>
              <a:ext cx="133711" cy="184241"/>
              <a:chOff x="2287" y="1874"/>
              <a:chExt cx="285" cy="348"/>
            </a:xfrm>
          </p:grpSpPr>
          <p:sp>
            <p:nvSpPr>
              <p:cNvPr id="66582" name="Line 22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83" name="Line 23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grpSp>
          <p:nvGrpSpPr>
            <p:cNvPr id="66584" name="Group 24"/>
            <p:cNvGrpSpPr>
              <a:grpSpLocks/>
            </p:cNvGrpSpPr>
            <p:nvPr/>
          </p:nvGrpSpPr>
          <p:grpSpPr bwMode="auto">
            <a:xfrm>
              <a:off x="2212295" y="2900493"/>
              <a:ext cx="133711" cy="184241"/>
              <a:chOff x="2287" y="1874"/>
              <a:chExt cx="285" cy="348"/>
            </a:xfrm>
          </p:grpSpPr>
          <p:sp>
            <p:nvSpPr>
              <p:cNvPr id="66585" name="Line 25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  <p:sp>
            <p:nvSpPr>
              <p:cNvPr id="66586" name="Line 26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noProof="1">
                  <a:latin typeface="Calibri"/>
                </a:endParaRPr>
              </a:p>
            </p:txBody>
          </p:sp>
        </p:grpSp>
        <p:sp>
          <p:nvSpPr>
            <p:cNvPr id="66705" name="Freeform 145" descr="Diagonal para cima clara"/>
            <p:cNvSpPr>
              <a:spLocks/>
            </p:cNvSpPr>
            <p:nvPr/>
          </p:nvSpPr>
          <p:spPr bwMode="auto">
            <a:xfrm>
              <a:off x="1239973" y="1985461"/>
              <a:ext cx="2447188" cy="2531321"/>
            </a:xfrm>
            <a:custGeom>
              <a:avLst/>
              <a:gdLst>
                <a:gd name="T0" fmla="*/ 500 w 1088"/>
                <a:gd name="T1" fmla="*/ 87 h 1047"/>
                <a:gd name="T2" fmla="*/ 237 w 1088"/>
                <a:gd name="T3" fmla="*/ 115 h 1047"/>
                <a:gd name="T4" fmla="*/ 185 w 1088"/>
                <a:gd name="T5" fmla="*/ 178 h 1047"/>
                <a:gd name="T6" fmla="*/ 179 w 1088"/>
                <a:gd name="T7" fmla="*/ 207 h 1047"/>
                <a:gd name="T8" fmla="*/ 162 w 1088"/>
                <a:gd name="T9" fmla="*/ 212 h 1047"/>
                <a:gd name="T10" fmla="*/ 71 w 1088"/>
                <a:gd name="T11" fmla="*/ 264 h 1047"/>
                <a:gd name="T12" fmla="*/ 48 w 1088"/>
                <a:gd name="T13" fmla="*/ 361 h 1047"/>
                <a:gd name="T14" fmla="*/ 25 w 1088"/>
                <a:gd name="T15" fmla="*/ 544 h 1047"/>
                <a:gd name="T16" fmla="*/ 19 w 1088"/>
                <a:gd name="T17" fmla="*/ 641 h 1047"/>
                <a:gd name="T18" fmla="*/ 2 w 1088"/>
                <a:gd name="T19" fmla="*/ 692 h 1047"/>
                <a:gd name="T20" fmla="*/ 25 w 1088"/>
                <a:gd name="T21" fmla="*/ 864 h 1047"/>
                <a:gd name="T22" fmla="*/ 71 w 1088"/>
                <a:gd name="T23" fmla="*/ 875 h 1047"/>
                <a:gd name="T24" fmla="*/ 105 w 1088"/>
                <a:gd name="T25" fmla="*/ 972 h 1047"/>
                <a:gd name="T26" fmla="*/ 265 w 1088"/>
                <a:gd name="T27" fmla="*/ 1012 h 1047"/>
                <a:gd name="T28" fmla="*/ 437 w 1088"/>
                <a:gd name="T29" fmla="*/ 984 h 1047"/>
                <a:gd name="T30" fmla="*/ 448 w 1088"/>
                <a:gd name="T31" fmla="*/ 967 h 1047"/>
                <a:gd name="T32" fmla="*/ 494 w 1088"/>
                <a:gd name="T33" fmla="*/ 955 h 1047"/>
                <a:gd name="T34" fmla="*/ 580 w 1088"/>
                <a:gd name="T35" fmla="*/ 949 h 1047"/>
                <a:gd name="T36" fmla="*/ 660 w 1088"/>
                <a:gd name="T37" fmla="*/ 898 h 1047"/>
                <a:gd name="T38" fmla="*/ 722 w 1088"/>
                <a:gd name="T39" fmla="*/ 921 h 1047"/>
                <a:gd name="T40" fmla="*/ 728 w 1088"/>
                <a:gd name="T41" fmla="*/ 972 h 1047"/>
                <a:gd name="T42" fmla="*/ 774 w 1088"/>
                <a:gd name="T43" fmla="*/ 984 h 1047"/>
                <a:gd name="T44" fmla="*/ 854 w 1088"/>
                <a:gd name="T45" fmla="*/ 1012 h 1047"/>
                <a:gd name="T46" fmla="*/ 934 w 1088"/>
                <a:gd name="T47" fmla="*/ 881 h 1047"/>
                <a:gd name="T48" fmla="*/ 951 w 1088"/>
                <a:gd name="T49" fmla="*/ 847 h 1047"/>
                <a:gd name="T50" fmla="*/ 968 w 1088"/>
                <a:gd name="T51" fmla="*/ 841 h 1047"/>
                <a:gd name="T52" fmla="*/ 934 w 1088"/>
                <a:gd name="T53" fmla="*/ 658 h 1047"/>
                <a:gd name="T54" fmla="*/ 951 w 1088"/>
                <a:gd name="T55" fmla="*/ 561 h 1047"/>
                <a:gd name="T56" fmla="*/ 985 w 1088"/>
                <a:gd name="T57" fmla="*/ 549 h 1047"/>
                <a:gd name="T58" fmla="*/ 1025 w 1088"/>
                <a:gd name="T59" fmla="*/ 504 h 1047"/>
                <a:gd name="T60" fmla="*/ 1048 w 1088"/>
                <a:gd name="T61" fmla="*/ 384 h 1047"/>
                <a:gd name="T62" fmla="*/ 1060 w 1088"/>
                <a:gd name="T63" fmla="*/ 315 h 1047"/>
                <a:gd name="T64" fmla="*/ 1071 w 1088"/>
                <a:gd name="T65" fmla="*/ 241 h 1047"/>
                <a:gd name="T66" fmla="*/ 1054 w 1088"/>
                <a:gd name="T67" fmla="*/ 132 h 1047"/>
                <a:gd name="T68" fmla="*/ 940 w 1088"/>
                <a:gd name="T69" fmla="*/ 98 h 1047"/>
                <a:gd name="T70" fmla="*/ 928 w 1088"/>
                <a:gd name="T71" fmla="*/ 87 h 1047"/>
                <a:gd name="T72" fmla="*/ 922 w 1088"/>
                <a:gd name="T73" fmla="*/ 52 h 1047"/>
                <a:gd name="T74" fmla="*/ 882 w 1088"/>
                <a:gd name="T75" fmla="*/ 47 h 1047"/>
                <a:gd name="T76" fmla="*/ 751 w 1088"/>
                <a:gd name="T77" fmla="*/ 58 h 1047"/>
                <a:gd name="T78" fmla="*/ 734 w 1088"/>
                <a:gd name="T79" fmla="*/ 64 h 1047"/>
                <a:gd name="T80" fmla="*/ 711 w 1088"/>
                <a:gd name="T81" fmla="*/ 104 h 1047"/>
                <a:gd name="T82" fmla="*/ 705 w 1088"/>
                <a:gd name="T83" fmla="*/ 132 h 1047"/>
                <a:gd name="T84" fmla="*/ 671 w 1088"/>
                <a:gd name="T85" fmla="*/ 144 h 1047"/>
                <a:gd name="T86" fmla="*/ 597 w 1088"/>
                <a:gd name="T87" fmla="*/ 121 h 1047"/>
                <a:gd name="T88" fmla="*/ 557 w 1088"/>
                <a:gd name="T89" fmla="*/ 52 h 1047"/>
                <a:gd name="T90" fmla="*/ 551 w 1088"/>
                <a:gd name="T91" fmla="*/ 81 h 1047"/>
                <a:gd name="T92" fmla="*/ 500 w 1088"/>
                <a:gd name="T93" fmla="*/ 8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8" h="1047">
                  <a:moveTo>
                    <a:pt x="500" y="87"/>
                  </a:moveTo>
                  <a:cubicBezTo>
                    <a:pt x="403" y="114"/>
                    <a:pt x="361" y="111"/>
                    <a:pt x="237" y="115"/>
                  </a:cubicBezTo>
                  <a:cubicBezTo>
                    <a:pt x="224" y="146"/>
                    <a:pt x="217" y="167"/>
                    <a:pt x="185" y="178"/>
                  </a:cubicBezTo>
                  <a:cubicBezTo>
                    <a:pt x="183" y="188"/>
                    <a:pt x="185" y="199"/>
                    <a:pt x="179" y="207"/>
                  </a:cubicBezTo>
                  <a:cubicBezTo>
                    <a:pt x="176" y="212"/>
                    <a:pt x="165" y="207"/>
                    <a:pt x="162" y="212"/>
                  </a:cubicBezTo>
                  <a:cubicBezTo>
                    <a:pt x="121" y="270"/>
                    <a:pt x="186" y="254"/>
                    <a:pt x="71" y="264"/>
                  </a:cubicBezTo>
                  <a:cubicBezTo>
                    <a:pt x="60" y="296"/>
                    <a:pt x="59" y="329"/>
                    <a:pt x="48" y="361"/>
                  </a:cubicBezTo>
                  <a:cubicBezTo>
                    <a:pt x="41" y="537"/>
                    <a:pt x="54" y="462"/>
                    <a:pt x="25" y="544"/>
                  </a:cubicBezTo>
                  <a:cubicBezTo>
                    <a:pt x="23" y="576"/>
                    <a:pt x="22" y="609"/>
                    <a:pt x="19" y="641"/>
                  </a:cubicBezTo>
                  <a:cubicBezTo>
                    <a:pt x="17" y="659"/>
                    <a:pt x="2" y="692"/>
                    <a:pt x="2" y="692"/>
                  </a:cubicBezTo>
                  <a:cubicBezTo>
                    <a:pt x="20" y="743"/>
                    <a:pt x="0" y="827"/>
                    <a:pt x="25" y="864"/>
                  </a:cubicBezTo>
                  <a:cubicBezTo>
                    <a:pt x="34" y="877"/>
                    <a:pt x="56" y="872"/>
                    <a:pt x="71" y="875"/>
                  </a:cubicBezTo>
                  <a:cubicBezTo>
                    <a:pt x="89" y="968"/>
                    <a:pt x="63" y="945"/>
                    <a:pt x="105" y="972"/>
                  </a:cubicBezTo>
                  <a:cubicBezTo>
                    <a:pt x="121" y="1047"/>
                    <a:pt x="202" y="1004"/>
                    <a:pt x="265" y="1012"/>
                  </a:cubicBezTo>
                  <a:cubicBezTo>
                    <a:pt x="322" y="1003"/>
                    <a:pt x="381" y="998"/>
                    <a:pt x="437" y="984"/>
                  </a:cubicBezTo>
                  <a:cubicBezTo>
                    <a:pt x="444" y="982"/>
                    <a:pt x="443" y="971"/>
                    <a:pt x="448" y="967"/>
                  </a:cubicBezTo>
                  <a:cubicBezTo>
                    <a:pt x="454" y="962"/>
                    <a:pt x="492" y="955"/>
                    <a:pt x="494" y="955"/>
                  </a:cubicBezTo>
                  <a:cubicBezTo>
                    <a:pt x="525" y="963"/>
                    <a:pt x="548" y="954"/>
                    <a:pt x="580" y="949"/>
                  </a:cubicBezTo>
                  <a:cubicBezTo>
                    <a:pt x="611" y="918"/>
                    <a:pt x="619" y="911"/>
                    <a:pt x="660" y="898"/>
                  </a:cubicBezTo>
                  <a:cubicBezTo>
                    <a:pt x="681" y="906"/>
                    <a:pt x="707" y="905"/>
                    <a:pt x="722" y="921"/>
                  </a:cubicBezTo>
                  <a:cubicBezTo>
                    <a:pt x="734" y="934"/>
                    <a:pt x="722" y="956"/>
                    <a:pt x="728" y="972"/>
                  </a:cubicBezTo>
                  <a:cubicBezTo>
                    <a:pt x="734" y="987"/>
                    <a:pt x="758" y="981"/>
                    <a:pt x="774" y="984"/>
                  </a:cubicBezTo>
                  <a:cubicBezTo>
                    <a:pt x="785" y="1036"/>
                    <a:pt x="809" y="1019"/>
                    <a:pt x="854" y="1012"/>
                  </a:cubicBezTo>
                  <a:cubicBezTo>
                    <a:pt x="878" y="945"/>
                    <a:pt x="845" y="899"/>
                    <a:pt x="934" y="881"/>
                  </a:cubicBezTo>
                  <a:cubicBezTo>
                    <a:pt x="940" y="870"/>
                    <a:pt x="943" y="857"/>
                    <a:pt x="951" y="847"/>
                  </a:cubicBezTo>
                  <a:cubicBezTo>
                    <a:pt x="955" y="842"/>
                    <a:pt x="968" y="847"/>
                    <a:pt x="968" y="841"/>
                  </a:cubicBezTo>
                  <a:cubicBezTo>
                    <a:pt x="976" y="750"/>
                    <a:pt x="973" y="718"/>
                    <a:pt x="934" y="658"/>
                  </a:cubicBezTo>
                  <a:cubicBezTo>
                    <a:pt x="936" y="644"/>
                    <a:pt x="947" y="567"/>
                    <a:pt x="951" y="561"/>
                  </a:cubicBezTo>
                  <a:cubicBezTo>
                    <a:pt x="958" y="551"/>
                    <a:pt x="985" y="549"/>
                    <a:pt x="985" y="549"/>
                  </a:cubicBezTo>
                  <a:cubicBezTo>
                    <a:pt x="997" y="533"/>
                    <a:pt x="1016" y="522"/>
                    <a:pt x="1025" y="504"/>
                  </a:cubicBezTo>
                  <a:cubicBezTo>
                    <a:pt x="1036" y="482"/>
                    <a:pt x="1044" y="411"/>
                    <a:pt x="1048" y="384"/>
                  </a:cubicBezTo>
                  <a:cubicBezTo>
                    <a:pt x="1052" y="361"/>
                    <a:pt x="1056" y="338"/>
                    <a:pt x="1060" y="315"/>
                  </a:cubicBezTo>
                  <a:cubicBezTo>
                    <a:pt x="1064" y="290"/>
                    <a:pt x="1071" y="241"/>
                    <a:pt x="1071" y="241"/>
                  </a:cubicBezTo>
                  <a:cubicBezTo>
                    <a:pt x="1069" y="204"/>
                    <a:pt x="1088" y="146"/>
                    <a:pt x="1054" y="132"/>
                  </a:cubicBezTo>
                  <a:cubicBezTo>
                    <a:pt x="1017" y="117"/>
                    <a:pt x="940" y="98"/>
                    <a:pt x="940" y="98"/>
                  </a:cubicBezTo>
                  <a:cubicBezTo>
                    <a:pt x="936" y="94"/>
                    <a:pt x="930" y="92"/>
                    <a:pt x="928" y="87"/>
                  </a:cubicBezTo>
                  <a:cubicBezTo>
                    <a:pt x="924" y="76"/>
                    <a:pt x="931" y="60"/>
                    <a:pt x="922" y="52"/>
                  </a:cubicBezTo>
                  <a:cubicBezTo>
                    <a:pt x="912" y="43"/>
                    <a:pt x="895" y="49"/>
                    <a:pt x="882" y="47"/>
                  </a:cubicBezTo>
                  <a:cubicBezTo>
                    <a:pt x="839" y="0"/>
                    <a:pt x="833" y="31"/>
                    <a:pt x="751" y="58"/>
                  </a:cubicBezTo>
                  <a:cubicBezTo>
                    <a:pt x="745" y="60"/>
                    <a:pt x="734" y="64"/>
                    <a:pt x="734" y="64"/>
                  </a:cubicBezTo>
                  <a:cubicBezTo>
                    <a:pt x="728" y="78"/>
                    <a:pt x="717" y="90"/>
                    <a:pt x="711" y="104"/>
                  </a:cubicBezTo>
                  <a:cubicBezTo>
                    <a:pt x="707" y="113"/>
                    <a:pt x="712" y="125"/>
                    <a:pt x="705" y="132"/>
                  </a:cubicBezTo>
                  <a:cubicBezTo>
                    <a:pt x="697" y="140"/>
                    <a:pt x="671" y="144"/>
                    <a:pt x="671" y="144"/>
                  </a:cubicBezTo>
                  <a:cubicBezTo>
                    <a:pt x="637" y="139"/>
                    <a:pt x="627" y="131"/>
                    <a:pt x="597" y="121"/>
                  </a:cubicBezTo>
                  <a:cubicBezTo>
                    <a:pt x="573" y="91"/>
                    <a:pt x="563" y="89"/>
                    <a:pt x="557" y="52"/>
                  </a:cubicBezTo>
                  <a:cubicBezTo>
                    <a:pt x="555" y="62"/>
                    <a:pt x="559" y="76"/>
                    <a:pt x="551" y="81"/>
                  </a:cubicBezTo>
                  <a:cubicBezTo>
                    <a:pt x="519" y="102"/>
                    <a:pt x="515" y="32"/>
                    <a:pt x="500" y="87"/>
                  </a:cubicBezTo>
                  <a:close/>
                </a:path>
              </a:pathLst>
            </a:custGeom>
            <a:noFill/>
            <a:ln w="28575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254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rgbClr val="000000"/>
                    </a:fgClr>
                    <a:bgClr>
                      <a:schemeClr val="tx1"/>
                    </a:bgClr>
                  </a:pattFill>
                </a14:hiddenFill>
              </a:ext>
            </a:extLst>
          </p:spPr>
          <p:txBody>
            <a:bodyPr wrap="none" anchor="ctr"/>
            <a:lstStyle/>
            <a:p>
              <a:endParaRPr lang="en-GB" noProof="1"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38280" y="3230455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1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00240" y="2612457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2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707457" y="2893769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3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  <p:sp>
          <p:nvSpPr>
            <p:cNvPr id="7" name="Diamond 6"/>
            <p:cNvSpPr/>
            <p:nvPr/>
          </p:nvSpPr>
          <p:spPr bwMode="auto">
            <a:xfrm>
              <a:off x="2769735" y="3635934"/>
              <a:ext cx="152541" cy="135532"/>
            </a:xfrm>
            <a:prstGeom prst="diamond">
              <a:avLst/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noProof="1">
                <a:ln>
                  <a:noFill/>
                </a:ln>
                <a:solidFill>
                  <a:srgbClr val="660066"/>
                </a:solidFill>
                <a:effectLst/>
                <a:latin typeface="Calibri"/>
                <a:ea typeface="Geneva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298166" y="3541586"/>
              <a:ext cx="624110" cy="34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p</a:t>
              </a:r>
              <a:r>
                <a:rPr lang="en-US" sz="1800" baseline="-25000" noProof="1" smtClean="0">
                  <a:solidFill>
                    <a:srgbClr val="800000"/>
                  </a:solidFill>
                  <a:latin typeface="Consolas"/>
                  <a:cs typeface="Consolas"/>
                </a:rPr>
                <a:t>new</a:t>
              </a:r>
              <a:endParaRPr lang="en-US" sz="1800" baseline="-25000" noProof="1">
                <a:solidFill>
                  <a:srgbClr val="800000"/>
                </a:solidFill>
                <a:latin typeface="Consolas"/>
                <a:cs typeface="Consolas"/>
              </a:endParaRPr>
            </a:p>
          </p:txBody>
        </p:sp>
      </p:grpSp>
      <p:sp>
        <p:nvSpPr>
          <p:cNvPr id="155" name="CaixaDeTexto 7"/>
          <p:cNvSpPr txBox="1">
            <a:spLocks noChangeArrowheads="1"/>
          </p:cNvSpPr>
          <p:nvPr/>
        </p:nvSpPr>
        <p:spPr bwMode="auto">
          <a:xfrm>
            <a:off x="872436" y="5445569"/>
            <a:ext cx="7862956" cy="83099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alibri"/>
                <a:cs typeface="Calibri"/>
              </a:rPr>
              <a:t>Domain – defines granularity</a:t>
            </a:r>
          </a:p>
          <a:p>
            <a:pPr algn="ctr" eaLnBrk="1" hangingPunct="1"/>
            <a:r>
              <a:rPr lang="pt-BR" noProof="1" smtClean="0">
                <a:solidFill>
                  <a:srgbClr val="00005E"/>
                </a:solidFill>
                <a:latin typeface="Calibri"/>
                <a:cs typeface="Calibri"/>
              </a:rPr>
              <a:t>Estimator provides value on all positions inside the extent</a:t>
            </a:r>
          </a:p>
        </p:txBody>
      </p:sp>
    </p:spTree>
    <p:extLst>
      <p:ext uri="{BB962C8B-B14F-4D97-AF65-F5344CB8AC3E}">
        <p14:creationId xmlns:p14="http://schemas.microsoft.com/office/powerpoint/2010/main" val="3599272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7" name="Rectangle 1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fields</a:t>
            </a:r>
            <a:endParaRPr lang="en-US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058448" y="2634951"/>
            <a:ext cx="1506605" cy="17342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950161" y="2634951"/>
            <a:ext cx="1796156" cy="1734232"/>
            <a:chOff x="451" y="1480"/>
            <a:chExt cx="1526" cy="1177"/>
          </a:xfrm>
        </p:grpSpPr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543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900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1704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1295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451" y="1874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451" y="2313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1280907" y="3580896"/>
            <a:ext cx="83570" cy="144397"/>
            <a:chOff x="2287" y="1874"/>
            <a:chExt cx="285" cy="348"/>
          </a:xfrm>
        </p:grpSpPr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2064813" y="3342199"/>
            <a:ext cx="83570" cy="144397"/>
            <a:chOff x="2287" y="1874"/>
            <a:chExt cx="285" cy="348"/>
          </a:xfrm>
        </p:grpSpPr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84" name="Group 24"/>
          <p:cNvGrpSpPr>
            <a:grpSpLocks/>
          </p:cNvGrpSpPr>
          <p:nvPr/>
        </p:nvGrpSpPr>
        <p:grpSpPr bwMode="auto">
          <a:xfrm>
            <a:off x="1599885" y="3128135"/>
            <a:ext cx="83570" cy="144397"/>
            <a:chOff x="2287" y="1874"/>
            <a:chExt cx="285" cy="348"/>
          </a:xfrm>
        </p:grpSpPr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1769378" y="392273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1864717" y="392273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34" name="Text Box 74"/>
          <p:cNvSpPr txBox="1">
            <a:spLocks noChangeArrowheads="1"/>
          </p:cNvSpPr>
          <p:nvPr/>
        </p:nvSpPr>
        <p:spPr bwMode="auto">
          <a:xfrm>
            <a:off x="2150737" y="3810751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2150737" y="3639833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705" name="Freeform 145" descr="Diagonal para cima clara"/>
          <p:cNvSpPr>
            <a:spLocks/>
          </p:cNvSpPr>
          <p:nvPr/>
        </p:nvSpPr>
        <p:spPr bwMode="auto">
          <a:xfrm>
            <a:off x="1116123" y="2692415"/>
            <a:ext cx="1280615" cy="1542685"/>
          </a:xfrm>
          <a:custGeom>
            <a:avLst/>
            <a:gdLst>
              <a:gd name="T0" fmla="*/ 500 w 1088"/>
              <a:gd name="T1" fmla="*/ 87 h 1047"/>
              <a:gd name="T2" fmla="*/ 237 w 1088"/>
              <a:gd name="T3" fmla="*/ 115 h 1047"/>
              <a:gd name="T4" fmla="*/ 185 w 1088"/>
              <a:gd name="T5" fmla="*/ 178 h 1047"/>
              <a:gd name="T6" fmla="*/ 179 w 1088"/>
              <a:gd name="T7" fmla="*/ 207 h 1047"/>
              <a:gd name="T8" fmla="*/ 162 w 1088"/>
              <a:gd name="T9" fmla="*/ 212 h 1047"/>
              <a:gd name="T10" fmla="*/ 71 w 1088"/>
              <a:gd name="T11" fmla="*/ 264 h 1047"/>
              <a:gd name="T12" fmla="*/ 48 w 1088"/>
              <a:gd name="T13" fmla="*/ 361 h 1047"/>
              <a:gd name="T14" fmla="*/ 25 w 1088"/>
              <a:gd name="T15" fmla="*/ 544 h 1047"/>
              <a:gd name="T16" fmla="*/ 19 w 1088"/>
              <a:gd name="T17" fmla="*/ 641 h 1047"/>
              <a:gd name="T18" fmla="*/ 2 w 1088"/>
              <a:gd name="T19" fmla="*/ 692 h 1047"/>
              <a:gd name="T20" fmla="*/ 25 w 1088"/>
              <a:gd name="T21" fmla="*/ 864 h 1047"/>
              <a:gd name="T22" fmla="*/ 71 w 1088"/>
              <a:gd name="T23" fmla="*/ 875 h 1047"/>
              <a:gd name="T24" fmla="*/ 105 w 1088"/>
              <a:gd name="T25" fmla="*/ 972 h 1047"/>
              <a:gd name="T26" fmla="*/ 265 w 1088"/>
              <a:gd name="T27" fmla="*/ 1012 h 1047"/>
              <a:gd name="T28" fmla="*/ 437 w 1088"/>
              <a:gd name="T29" fmla="*/ 984 h 1047"/>
              <a:gd name="T30" fmla="*/ 448 w 1088"/>
              <a:gd name="T31" fmla="*/ 967 h 1047"/>
              <a:gd name="T32" fmla="*/ 494 w 1088"/>
              <a:gd name="T33" fmla="*/ 955 h 1047"/>
              <a:gd name="T34" fmla="*/ 580 w 1088"/>
              <a:gd name="T35" fmla="*/ 949 h 1047"/>
              <a:gd name="T36" fmla="*/ 660 w 1088"/>
              <a:gd name="T37" fmla="*/ 898 h 1047"/>
              <a:gd name="T38" fmla="*/ 722 w 1088"/>
              <a:gd name="T39" fmla="*/ 921 h 1047"/>
              <a:gd name="T40" fmla="*/ 728 w 1088"/>
              <a:gd name="T41" fmla="*/ 972 h 1047"/>
              <a:gd name="T42" fmla="*/ 774 w 1088"/>
              <a:gd name="T43" fmla="*/ 984 h 1047"/>
              <a:gd name="T44" fmla="*/ 854 w 1088"/>
              <a:gd name="T45" fmla="*/ 1012 h 1047"/>
              <a:gd name="T46" fmla="*/ 934 w 1088"/>
              <a:gd name="T47" fmla="*/ 881 h 1047"/>
              <a:gd name="T48" fmla="*/ 951 w 1088"/>
              <a:gd name="T49" fmla="*/ 847 h 1047"/>
              <a:gd name="T50" fmla="*/ 968 w 1088"/>
              <a:gd name="T51" fmla="*/ 841 h 1047"/>
              <a:gd name="T52" fmla="*/ 934 w 1088"/>
              <a:gd name="T53" fmla="*/ 658 h 1047"/>
              <a:gd name="T54" fmla="*/ 951 w 1088"/>
              <a:gd name="T55" fmla="*/ 561 h 1047"/>
              <a:gd name="T56" fmla="*/ 985 w 1088"/>
              <a:gd name="T57" fmla="*/ 549 h 1047"/>
              <a:gd name="T58" fmla="*/ 1025 w 1088"/>
              <a:gd name="T59" fmla="*/ 504 h 1047"/>
              <a:gd name="T60" fmla="*/ 1048 w 1088"/>
              <a:gd name="T61" fmla="*/ 384 h 1047"/>
              <a:gd name="T62" fmla="*/ 1060 w 1088"/>
              <a:gd name="T63" fmla="*/ 315 h 1047"/>
              <a:gd name="T64" fmla="*/ 1071 w 1088"/>
              <a:gd name="T65" fmla="*/ 241 h 1047"/>
              <a:gd name="T66" fmla="*/ 1054 w 1088"/>
              <a:gd name="T67" fmla="*/ 132 h 1047"/>
              <a:gd name="T68" fmla="*/ 940 w 1088"/>
              <a:gd name="T69" fmla="*/ 98 h 1047"/>
              <a:gd name="T70" fmla="*/ 928 w 1088"/>
              <a:gd name="T71" fmla="*/ 87 h 1047"/>
              <a:gd name="T72" fmla="*/ 922 w 1088"/>
              <a:gd name="T73" fmla="*/ 52 h 1047"/>
              <a:gd name="T74" fmla="*/ 882 w 1088"/>
              <a:gd name="T75" fmla="*/ 47 h 1047"/>
              <a:gd name="T76" fmla="*/ 751 w 1088"/>
              <a:gd name="T77" fmla="*/ 58 h 1047"/>
              <a:gd name="T78" fmla="*/ 734 w 1088"/>
              <a:gd name="T79" fmla="*/ 64 h 1047"/>
              <a:gd name="T80" fmla="*/ 711 w 1088"/>
              <a:gd name="T81" fmla="*/ 104 h 1047"/>
              <a:gd name="T82" fmla="*/ 705 w 1088"/>
              <a:gd name="T83" fmla="*/ 132 h 1047"/>
              <a:gd name="T84" fmla="*/ 671 w 1088"/>
              <a:gd name="T85" fmla="*/ 144 h 1047"/>
              <a:gd name="T86" fmla="*/ 597 w 1088"/>
              <a:gd name="T87" fmla="*/ 121 h 1047"/>
              <a:gd name="T88" fmla="*/ 557 w 1088"/>
              <a:gd name="T89" fmla="*/ 52 h 1047"/>
              <a:gd name="T90" fmla="*/ 551 w 1088"/>
              <a:gd name="T91" fmla="*/ 81 h 1047"/>
              <a:gd name="T92" fmla="*/ 500 w 1088"/>
              <a:gd name="T93" fmla="*/ 8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8" h="1047">
                <a:moveTo>
                  <a:pt x="500" y="87"/>
                </a:moveTo>
                <a:cubicBezTo>
                  <a:pt x="403" y="114"/>
                  <a:pt x="361" y="111"/>
                  <a:pt x="237" y="115"/>
                </a:cubicBezTo>
                <a:cubicBezTo>
                  <a:pt x="224" y="146"/>
                  <a:pt x="217" y="167"/>
                  <a:pt x="185" y="178"/>
                </a:cubicBezTo>
                <a:cubicBezTo>
                  <a:pt x="183" y="188"/>
                  <a:pt x="185" y="199"/>
                  <a:pt x="179" y="207"/>
                </a:cubicBezTo>
                <a:cubicBezTo>
                  <a:pt x="176" y="212"/>
                  <a:pt x="165" y="207"/>
                  <a:pt x="162" y="212"/>
                </a:cubicBezTo>
                <a:cubicBezTo>
                  <a:pt x="121" y="270"/>
                  <a:pt x="186" y="254"/>
                  <a:pt x="71" y="264"/>
                </a:cubicBezTo>
                <a:cubicBezTo>
                  <a:pt x="60" y="296"/>
                  <a:pt x="59" y="329"/>
                  <a:pt x="48" y="361"/>
                </a:cubicBezTo>
                <a:cubicBezTo>
                  <a:pt x="41" y="537"/>
                  <a:pt x="54" y="462"/>
                  <a:pt x="25" y="544"/>
                </a:cubicBezTo>
                <a:cubicBezTo>
                  <a:pt x="23" y="576"/>
                  <a:pt x="22" y="609"/>
                  <a:pt x="19" y="641"/>
                </a:cubicBezTo>
                <a:cubicBezTo>
                  <a:pt x="17" y="659"/>
                  <a:pt x="2" y="692"/>
                  <a:pt x="2" y="692"/>
                </a:cubicBezTo>
                <a:cubicBezTo>
                  <a:pt x="20" y="743"/>
                  <a:pt x="0" y="827"/>
                  <a:pt x="25" y="864"/>
                </a:cubicBezTo>
                <a:cubicBezTo>
                  <a:pt x="34" y="877"/>
                  <a:pt x="56" y="872"/>
                  <a:pt x="71" y="875"/>
                </a:cubicBezTo>
                <a:cubicBezTo>
                  <a:pt x="89" y="968"/>
                  <a:pt x="63" y="945"/>
                  <a:pt x="105" y="972"/>
                </a:cubicBezTo>
                <a:cubicBezTo>
                  <a:pt x="121" y="1047"/>
                  <a:pt x="202" y="1004"/>
                  <a:pt x="265" y="1012"/>
                </a:cubicBezTo>
                <a:cubicBezTo>
                  <a:pt x="322" y="1003"/>
                  <a:pt x="381" y="998"/>
                  <a:pt x="437" y="984"/>
                </a:cubicBezTo>
                <a:cubicBezTo>
                  <a:pt x="444" y="982"/>
                  <a:pt x="443" y="971"/>
                  <a:pt x="448" y="967"/>
                </a:cubicBezTo>
                <a:cubicBezTo>
                  <a:pt x="454" y="962"/>
                  <a:pt x="492" y="955"/>
                  <a:pt x="494" y="955"/>
                </a:cubicBezTo>
                <a:cubicBezTo>
                  <a:pt x="525" y="963"/>
                  <a:pt x="548" y="954"/>
                  <a:pt x="580" y="949"/>
                </a:cubicBezTo>
                <a:cubicBezTo>
                  <a:pt x="611" y="918"/>
                  <a:pt x="619" y="911"/>
                  <a:pt x="660" y="898"/>
                </a:cubicBezTo>
                <a:cubicBezTo>
                  <a:pt x="681" y="906"/>
                  <a:pt x="707" y="905"/>
                  <a:pt x="722" y="921"/>
                </a:cubicBezTo>
                <a:cubicBezTo>
                  <a:pt x="734" y="934"/>
                  <a:pt x="722" y="956"/>
                  <a:pt x="728" y="972"/>
                </a:cubicBezTo>
                <a:cubicBezTo>
                  <a:pt x="734" y="987"/>
                  <a:pt x="758" y="981"/>
                  <a:pt x="774" y="984"/>
                </a:cubicBezTo>
                <a:cubicBezTo>
                  <a:pt x="785" y="1036"/>
                  <a:pt x="809" y="1019"/>
                  <a:pt x="854" y="1012"/>
                </a:cubicBezTo>
                <a:cubicBezTo>
                  <a:pt x="878" y="945"/>
                  <a:pt x="845" y="899"/>
                  <a:pt x="934" y="881"/>
                </a:cubicBezTo>
                <a:cubicBezTo>
                  <a:pt x="940" y="870"/>
                  <a:pt x="943" y="857"/>
                  <a:pt x="951" y="847"/>
                </a:cubicBezTo>
                <a:cubicBezTo>
                  <a:pt x="955" y="842"/>
                  <a:pt x="968" y="847"/>
                  <a:pt x="968" y="841"/>
                </a:cubicBezTo>
                <a:cubicBezTo>
                  <a:pt x="976" y="750"/>
                  <a:pt x="973" y="718"/>
                  <a:pt x="934" y="658"/>
                </a:cubicBezTo>
                <a:cubicBezTo>
                  <a:pt x="936" y="644"/>
                  <a:pt x="947" y="567"/>
                  <a:pt x="951" y="561"/>
                </a:cubicBezTo>
                <a:cubicBezTo>
                  <a:pt x="958" y="551"/>
                  <a:pt x="985" y="549"/>
                  <a:pt x="985" y="549"/>
                </a:cubicBezTo>
                <a:cubicBezTo>
                  <a:pt x="997" y="533"/>
                  <a:pt x="1016" y="522"/>
                  <a:pt x="1025" y="504"/>
                </a:cubicBezTo>
                <a:cubicBezTo>
                  <a:pt x="1036" y="482"/>
                  <a:pt x="1044" y="411"/>
                  <a:pt x="1048" y="384"/>
                </a:cubicBezTo>
                <a:cubicBezTo>
                  <a:pt x="1052" y="361"/>
                  <a:pt x="1056" y="338"/>
                  <a:pt x="1060" y="315"/>
                </a:cubicBezTo>
                <a:cubicBezTo>
                  <a:pt x="1064" y="290"/>
                  <a:pt x="1071" y="241"/>
                  <a:pt x="1071" y="241"/>
                </a:cubicBezTo>
                <a:cubicBezTo>
                  <a:pt x="1069" y="204"/>
                  <a:pt x="1088" y="146"/>
                  <a:pt x="1054" y="132"/>
                </a:cubicBezTo>
                <a:cubicBezTo>
                  <a:pt x="1017" y="117"/>
                  <a:pt x="940" y="98"/>
                  <a:pt x="940" y="98"/>
                </a:cubicBezTo>
                <a:cubicBezTo>
                  <a:pt x="936" y="94"/>
                  <a:pt x="930" y="92"/>
                  <a:pt x="928" y="87"/>
                </a:cubicBezTo>
                <a:cubicBezTo>
                  <a:pt x="924" y="76"/>
                  <a:pt x="931" y="60"/>
                  <a:pt x="922" y="52"/>
                </a:cubicBezTo>
                <a:cubicBezTo>
                  <a:pt x="912" y="43"/>
                  <a:pt x="895" y="49"/>
                  <a:pt x="882" y="47"/>
                </a:cubicBezTo>
                <a:cubicBezTo>
                  <a:pt x="839" y="0"/>
                  <a:pt x="833" y="31"/>
                  <a:pt x="751" y="58"/>
                </a:cubicBezTo>
                <a:cubicBezTo>
                  <a:pt x="745" y="60"/>
                  <a:pt x="734" y="64"/>
                  <a:pt x="734" y="64"/>
                </a:cubicBezTo>
                <a:cubicBezTo>
                  <a:pt x="728" y="78"/>
                  <a:pt x="717" y="90"/>
                  <a:pt x="711" y="104"/>
                </a:cubicBezTo>
                <a:cubicBezTo>
                  <a:pt x="707" y="113"/>
                  <a:pt x="712" y="125"/>
                  <a:pt x="705" y="132"/>
                </a:cubicBezTo>
                <a:cubicBezTo>
                  <a:pt x="697" y="140"/>
                  <a:pt x="671" y="144"/>
                  <a:pt x="671" y="144"/>
                </a:cubicBezTo>
                <a:cubicBezTo>
                  <a:pt x="637" y="139"/>
                  <a:pt x="627" y="131"/>
                  <a:pt x="597" y="121"/>
                </a:cubicBezTo>
                <a:cubicBezTo>
                  <a:pt x="573" y="91"/>
                  <a:pt x="563" y="89"/>
                  <a:pt x="557" y="52"/>
                </a:cubicBezTo>
                <a:cubicBezTo>
                  <a:pt x="555" y="62"/>
                  <a:pt x="559" y="76"/>
                  <a:pt x="551" y="81"/>
                </a:cubicBezTo>
                <a:cubicBezTo>
                  <a:pt x="519" y="102"/>
                  <a:pt x="515" y="32"/>
                  <a:pt x="500" y="87"/>
                </a:cubicBezTo>
                <a:close/>
              </a:path>
            </a:pathLst>
          </a:custGeom>
          <a:noFill/>
          <a:ln w="28575" cap="sq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63500" dist="254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rgbClr val="000000"/>
                  </a:fgClr>
                  <a:bgClr>
                    <a:schemeClr val="tx1"/>
                  </a:bgClr>
                </a:patt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56047" y="2619801"/>
            <a:ext cx="1506605" cy="17342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3447760" y="2619801"/>
            <a:ext cx="1796156" cy="1734232"/>
            <a:chOff x="451" y="1480"/>
            <a:chExt cx="1526" cy="1177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543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900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1704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>
              <a:off x="1295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>
              <a:off x="451" y="1874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>
              <a:off x="451" y="2313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3865461" y="3368042"/>
            <a:ext cx="83570" cy="144397"/>
            <a:chOff x="2287" y="1874"/>
            <a:chExt cx="285" cy="348"/>
          </a:xfrm>
        </p:grpSpPr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3790277" y="3907582"/>
            <a:ext cx="83570" cy="144397"/>
            <a:chOff x="2287" y="1874"/>
            <a:chExt cx="285" cy="348"/>
          </a:xfrm>
        </p:grpSpPr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2" name="Group 18"/>
          <p:cNvGrpSpPr>
            <a:grpSpLocks/>
          </p:cNvGrpSpPr>
          <p:nvPr/>
        </p:nvGrpSpPr>
        <p:grpSpPr bwMode="auto">
          <a:xfrm>
            <a:off x="4170460" y="3774973"/>
            <a:ext cx="83569" cy="144397"/>
            <a:chOff x="2287" y="1874"/>
            <a:chExt cx="285" cy="348"/>
          </a:xfrm>
        </p:grpSpPr>
        <p:sp>
          <p:nvSpPr>
            <p:cNvPr id="75" name="Line 19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3" name="Group 21"/>
          <p:cNvGrpSpPr>
            <a:grpSpLocks/>
          </p:cNvGrpSpPr>
          <p:nvPr/>
        </p:nvGrpSpPr>
        <p:grpSpPr bwMode="auto">
          <a:xfrm>
            <a:off x="4562412" y="3327049"/>
            <a:ext cx="83570" cy="144397"/>
            <a:chOff x="2287" y="1874"/>
            <a:chExt cx="285" cy="348"/>
          </a:xfrm>
        </p:grpSpPr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4084835" y="3522109"/>
            <a:ext cx="83570" cy="144397"/>
            <a:chOff x="2287" y="1874"/>
            <a:chExt cx="285" cy="348"/>
          </a:xfrm>
        </p:grpSpPr>
        <p:sp>
          <p:nvSpPr>
            <p:cNvPr id="71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3873847" y="3010261"/>
            <a:ext cx="83569" cy="144397"/>
            <a:chOff x="2287" y="1874"/>
            <a:chExt cx="285" cy="348"/>
          </a:xfrm>
        </p:grpSpPr>
        <p:sp>
          <p:nvSpPr>
            <p:cNvPr id="69" name="Line 2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4552996" y="2767145"/>
            <a:ext cx="83570" cy="144397"/>
            <a:chOff x="2287" y="1874"/>
            <a:chExt cx="285" cy="348"/>
          </a:xfrm>
        </p:grpSpPr>
        <p:sp>
          <p:nvSpPr>
            <p:cNvPr id="67" name="Line 31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7" name="Group 37"/>
          <p:cNvGrpSpPr>
            <a:grpSpLocks/>
          </p:cNvGrpSpPr>
          <p:nvPr/>
        </p:nvGrpSpPr>
        <p:grpSpPr bwMode="auto">
          <a:xfrm>
            <a:off x="4548288" y="3878114"/>
            <a:ext cx="83570" cy="144397"/>
            <a:chOff x="2287" y="1874"/>
            <a:chExt cx="285" cy="348"/>
          </a:xfrm>
        </p:grpSpPr>
        <p:sp>
          <p:nvSpPr>
            <p:cNvPr id="65" name="Line 3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4266977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362316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4552996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>
            <a:off x="4648336" y="3795601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4648336" y="3624683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4" name="Freeform 145" descr="Diagonal para cima clara"/>
          <p:cNvSpPr>
            <a:spLocks/>
          </p:cNvSpPr>
          <p:nvPr/>
        </p:nvSpPr>
        <p:spPr bwMode="auto">
          <a:xfrm>
            <a:off x="3613722" y="2677265"/>
            <a:ext cx="1280615" cy="1542685"/>
          </a:xfrm>
          <a:custGeom>
            <a:avLst/>
            <a:gdLst>
              <a:gd name="T0" fmla="*/ 500 w 1088"/>
              <a:gd name="T1" fmla="*/ 87 h 1047"/>
              <a:gd name="T2" fmla="*/ 237 w 1088"/>
              <a:gd name="T3" fmla="*/ 115 h 1047"/>
              <a:gd name="T4" fmla="*/ 185 w 1088"/>
              <a:gd name="T5" fmla="*/ 178 h 1047"/>
              <a:gd name="T6" fmla="*/ 179 w 1088"/>
              <a:gd name="T7" fmla="*/ 207 h 1047"/>
              <a:gd name="T8" fmla="*/ 162 w 1088"/>
              <a:gd name="T9" fmla="*/ 212 h 1047"/>
              <a:gd name="T10" fmla="*/ 71 w 1088"/>
              <a:gd name="T11" fmla="*/ 264 h 1047"/>
              <a:gd name="T12" fmla="*/ 48 w 1088"/>
              <a:gd name="T13" fmla="*/ 361 h 1047"/>
              <a:gd name="T14" fmla="*/ 25 w 1088"/>
              <a:gd name="T15" fmla="*/ 544 h 1047"/>
              <a:gd name="T16" fmla="*/ 19 w 1088"/>
              <a:gd name="T17" fmla="*/ 641 h 1047"/>
              <a:gd name="T18" fmla="*/ 2 w 1088"/>
              <a:gd name="T19" fmla="*/ 692 h 1047"/>
              <a:gd name="T20" fmla="*/ 25 w 1088"/>
              <a:gd name="T21" fmla="*/ 864 h 1047"/>
              <a:gd name="T22" fmla="*/ 71 w 1088"/>
              <a:gd name="T23" fmla="*/ 875 h 1047"/>
              <a:gd name="T24" fmla="*/ 105 w 1088"/>
              <a:gd name="T25" fmla="*/ 972 h 1047"/>
              <a:gd name="T26" fmla="*/ 265 w 1088"/>
              <a:gd name="T27" fmla="*/ 1012 h 1047"/>
              <a:gd name="T28" fmla="*/ 437 w 1088"/>
              <a:gd name="T29" fmla="*/ 984 h 1047"/>
              <a:gd name="T30" fmla="*/ 448 w 1088"/>
              <a:gd name="T31" fmla="*/ 967 h 1047"/>
              <a:gd name="T32" fmla="*/ 494 w 1088"/>
              <a:gd name="T33" fmla="*/ 955 h 1047"/>
              <a:gd name="T34" fmla="*/ 580 w 1088"/>
              <a:gd name="T35" fmla="*/ 949 h 1047"/>
              <a:gd name="T36" fmla="*/ 660 w 1088"/>
              <a:gd name="T37" fmla="*/ 898 h 1047"/>
              <a:gd name="T38" fmla="*/ 722 w 1088"/>
              <a:gd name="T39" fmla="*/ 921 h 1047"/>
              <a:gd name="T40" fmla="*/ 728 w 1088"/>
              <a:gd name="T41" fmla="*/ 972 h 1047"/>
              <a:gd name="T42" fmla="*/ 774 w 1088"/>
              <a:gd name="T43" fmla="*/ 984 h 1047"/>
              <a:gd name="T44" fmla="*/ 854 w 1088"/>
              <a:gd name="T45" fmla="*/ 1012 h 1047"/>
              <a:gd name="T46" fmla="*/ 934 w 1088"/>
              <a:gd name="T47" fmla="*/ 881 h 1047"/>
              <a:gd name="T48" fmla="*/ 951 w 1088"/>
              <a:gd name="T49" fmla="*/ 847 h 1047"/>
              <a:gd name="T50" fmla="*/ 968 w 1088"/>
              <a:gd name="T51" fmla="*/ 841 h 1047"/>
              <a:gd name="T52" fmla="*/ 934 w 1088"/>
              <a:gd name="T53" fmla="*/ 658 h 1047"/>
              <a:gd name="T54" fmla="*/ 951 w 1088"/>
              <a:gd name="T55" fmla="*/ 561 h 1047"/>
              <a:gd name="T56" fmla="*/ 985 w 1088"/>
              <a:gd name="T57" fmla="*/ 549 h 1047"/>
              <a:gd name="T58" fmla="*/ 1025 w 1088"/>
              <a:gd name="T59" fmla="*/ 504 h 1047"/>
              <a:gd name="T60" fmla="*/ 1048 w 1088"/>
              <a:gd name="T61" fmla="*/ 384 h 1047"/>
              <a:gd name="T62" fmla="*/ 1060 w 1088"/>
              <a:gd name="T63" fmla="*/ 315 h 1047"/>
              <a:gd name="T64" fmla="*/ 1071 w 1088"/>
              <a:gd name="T65" fmla="*/ 241 h 1047"/>
              <a:gd name="T66" fmla="*/ 1054 w 1088"/>
              <a:gd name="T67" fmla="*/ 132 h 1047"/>
              <a:gd name="T68" fmla="*/ 940 w 1088"/>
              <a:gd name="T69" fmla="*/ 98 h 1047"/>
              <a:gd name="T70" fmla="*/ 928 w 1088"/>
              <a:gd name="T71" fmla="*/ 87 h 1047"/>
              <a:gd name="T72" fmla="*/ 922 w 1088"/>
              <a:gd name="T73" fmla="*/ 52 h 1047"/>
              <a:gd name="T74" fmla="*/ 882 w 1088"/>
              <a:gd name="T75" fmla="*/ 47 h 1047"/>
              <a:gd name="T76" fmla="*/ 751 w 1088"/>
              <a:gd name="T77" fmla="*/ 58 h 1047"/>
              <a:gd name="T78" fmla="*/ 734 w 1088"/>
              <a:gd name="T79" fmla="*/ 64 h 1047"/>
              <a:gd name="T80" fmla="*/ 711 w 1088"/>
              <a:gd name="T81" fmla="*/ 104 h 1047"/>
              <a:gd name="T82" fmla="*/ 705 w 1088"/>
              <a:gd name="T83" fmla="*/ 132 h 1047"/>
              <a:gd name="T84" fmla="*/ 671 w 1088"/>
              <a:gd name="T85" fmla="*/ 144 h 1047"/>
              <a:gd name="T86" fmla="*/ 597 w 1088"/>
              <a:gd name="T87" fmla="*/ 121 h 1047"/>
              <a:gd name="T88" fmla="*/ 557 w 1088"/>
              <a:gd name="T89" fmla="*/ 52 h 1047"/>
              <a:gd name="T90" fmla="*/ 551 w 1088"/>
              <a:gd name="T91" fmla="*/ 81 h 1047"/>
              <a:gd name="T92" fmla="*/ 500 w 1088"/>
              <a:gd name="T93" fmla="*/ 8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8" h="1047">
                <a:moveTo>
                  <a:pt x="500" y="87"/>
                </a:moveTo>
                <a:cubicBezTo>
                  <a:pt x="403" y="114"/>
                  <a:pt x="361" y="111"/>
                  <a:pt x="237" y="115"/>
                </a:cubicBezTo>
                <a:cubicBezTo>
                  <a:pt x="224" y="146"/>
                  <a:pt x="217" y="167"/>
                  <a:pt x="185" y="178"/>
                </a:cubicBezTo>
                <a:cubicBezTo>
                  <a:pt x="183" y="188"/>
                  <a:pt x="185" y="199"/>
                  <a:pt x="179" y="207"/>
                </a:cubicBezTo>
                <a:cubicBezTo>
                  <a:pt x="176" y="212"/>
                  <a:pt x="165" y="207"/>
                  <a:pt x="162" y="212"/>
                </a:cubicBezTo>
                <a:cubicBezTo>
                  <a:pt x="121" y="270"/>
                  <a:pt x="186" y="254"/>
                  <a:pt x="71" y="264"/>
                </a:cubicBezTo>
                <a:cubicBezTo>
                  <a:pt x="60" y="296"/>
                  <a:pt x="59" y="329"/>
                  <a:pt x="48" y="361"/>
                </a:cubicBezTo>
                <a:cubicBezTo>
                  <a:pt x="41" y="537"/>
                  <a:pt x="54" y="462"/>
                  <a:pt x="25" y="544"/>
                </a:cubicBezTo>
                <a:cubicBezTo>
                  <a:pt x="23" y="576"/>
                  <a:pt x="22" y="609"/>
                  <a:pt x="19" y="641"/>
                </a:cubicBezTo>
                <a:cubicBezTo>
                  <a:pt x="17" y="659"/>
                  <a:pt x="2" y="692"/>
                  <a:pt x="2" y="692"/>
                </a:cubicBezTo>
                <a:cubicBezTo>
                  <a:pt x="20" y="743"/>
                  <a:pt x="0" y="827"/>
                  <a:pt x="25" y="864"/>
                </a:cubicBezTo>
                <a:cubicBezTo>
                  <a:pt x="34" y="877"/>
                  <a:pt x="56" y="872"/>
                  <a:pt x="71" y="875"/>
                </a:cubicBezTo>
                <a:cubicBezTo>
                  <a:pt x="89" y="968"/>
                  <a:pt x="63" y="945"/>
                  <a:pt x="105" y="972"/>
                </a:cubicBezTo>
                <a:cubicBezTo>
                  <a:pt x="121" y="1047"/>
                  <a:pt x="202" y="1004"/>
                  <a:pt x="265" y="1012"/>
                </a:cubicBezTo>
                <a:cubicBezTo>
                  <a:pt x="322" y="1003"/>
                  <a:pt x="381" y="998"/>
                  <a:pt x="437" y="984"/>
                </a:cubicBezTo>
                <a:cubicBezTo>
                  <a:pt x="444" y="982"/>
                  <a:pt x="443" y="971"/>
                  <a:pt x="448" y="967"/>
                </a:cubicBezTo>
                <a:cubicBezTo>
                  <a:pt x="454" y="962"/>
                  <a:pt x="492" y="955"/>
                  <a:pt x="494" y="955"/>
                </a:cubicBezTo>
                <a:cubicBezTo>
                  <a:pt x="525" y="963"/>
                  <a:pt x="548" y="954"/>
                  <a:pt x="580" y="949"/>
                </a:cubicBezTo>
                <a:cubicBezTo>
                  <a:pt x="611" y="918"/>
                  <a:pt x="619" y="911"/>
                  <a:pt x="660" y="898"/>
                </a:cubicBezTo>
                <a:cubicBezTo>
                  <a:pt x="681" y="906"/>
                  <a:pt x="707" y="905"/>
                  <a:pt x="722" y="921"/>
                </a:cubicBezTo>
                <a:cubicBezTo>
                  <a:pt x="734" y="934"/>
                  <a:pt x="722" y="956"/>
                  <a:pt x="728" y="972"/>
                </a:cubicBezTo>
                <a:cubicBezTo>
                  <a:pt x="734" y="987"/>
                  <a:pt x="758" y="981"/>
                  <a:pt x="774" y="984"/>
                </a:cubicBezTo>
                <a:cubicBezTo>
                  <a:pt x="785" y="1036"/>
                  <a:pt x="809" y="1019"/>
                  <a:pt x="854" y="1012"/>
                </a:cubicBezTo>
                <a:cubicBezTo>
                  <a:pt x="878" y="945"/>
                  <a:pt x="845" y="899"/>
                  <a:pt x="934" y="881"/>
                </a:cubicBezTo>
                <a:cubicBezTo>
                  <a:pt x="940" y="870"/>
                  <a:pt x="943" y="857"/>
                  <a:pt x="951" y="847"/>
                </a:cubicBezTo>
                <a:cubicBezTo>
                  <a:pt x="955" y="842"/>
                  <a:pt x="968" y="847"/>
                  <a:pt x="968" y="841"/>
                </a:cubicBezTo>
                <a:cubicBezTo>
                  <a:pt x="976" y="750"/>
                  <a:pt x="973" y="718"/>
                  <a:pt x="934" y="658"/>
                </a:cubicBezTo>
                <a:cubicBezTo>
                  <a:pt x="936" y="644"/>
                  <a:pt x="947" y="567"/>
                  <a:pt x="951" y="561"/>
                </a:cubicBezTo>
                <a:cubicBezTo>
                  <a:pt x="958" y="551"/>
                  <a:pt x="985" y="549"/>
                  <a:pt x="985" y="549"/>
                </a:cubicBezTo>
                <a:cubicBezTo>
                  <a:pt x="997" y="533"/>
                  <a:pt x="1016" y="522"/>
                  <a:pt x="1025" y="504"/>
                </a:cubicBezTo>
                <a:cubicBezTo>
                  <a:pt x="1036" y="482"/>
                  <a:pt x="1044" y="411"/>
                  <a:pt x="1048" y="384"/>
                </a:cubicBezTo>
                <a:cubicBezTo>
                  <a:pt x="1052" y="361"/>
                  <a:pt x="1056" y="338"/>
                  <a:pt x="1060" y="315"/>
                </a:cubicBezTo>
                <a:cubicBezTo>
                  <a:pt x="1064" y="290"/>
                  <a:pt x="1071" y="241"/>
                  <a:pt x="1071" y="241"/>
                </a:cubicBezTo>
                <a:cubicBezTo>
                  <a:pt x="1069" y="204"/>
                  <a:pt x="1088" y="146"/>
                  <a:pt x="1054" y="132"/>
                </a:cubicBezTo>
                <a:cubicBezTo>
                  <a:pt x="1017" y="117"/>
                  <a:pt x="940" y="98"/>
                  <a:pt x="940" y="98"/>
                </a:cubicBezTo>
                <a:cubicBezTo>
                  <a:pt x="936" y="94"/>
                  <a:pt x="930" y="92"/>
                  <a:pt x="928" y="87"/>
                </a:cubicBezTo>
                <a:cubicBezTo>
                  <a:pt x="924" y="76"/>
                  <a:pt x="931" y="60"/>
                  <a:pt x="922" y="52"/>
                </a:cubicBezTo>
                <a:cubicBezTo>
                  <a:pt x="912" y="43"/>
                  <a:pt x="895" y="49"/>
                  <a:pt x="882" y="47"/>
                </a:cubicBezTo>
                <a:cubicBezTo>
                  <a:pt x="839" y="0"/>
                  <a:pt x="833" y="31"/>
                  <a:pt x="751" y="58"/>
                </a:cubicBezTo>
                <a:cubicBezTo>
                  <a:pt x="745" y="60"/>
                  <a:pt x="734" y="64"/>
                  <a:pt x="734" y="64"/>
                </a:cubicBezTo>
                <a:cubicBezTo>
                  <a:pt x="728" y="78"/>
                  <a:pt x="717" y="90"/>
                  <a:pt x="711" y="104"/>
                </a:cubicBezTo>
                <a:cubicBezTo>
                  <a:pt x="707" y="113"/>
                  <a:pt x="712" y="125"/>
                  <a:pt x="705" y="132"/>
                </a:cubicBezTo>
                <a:cubicBezTo>
                  <a:pt x="697" y="140"/>
                  <a:pt x="671" y="144"/>
                  <a:pt x="671" y="144"/>
                </a:cubicBezTo>
                <a:cubicBezTo>
                  <a:pt x="637" y="139"/>
                  <a:pt x="627" y="131"/>
                  <a:pt x="597" y="121"/>
                </a:cubicBezTo>
                <a:cubicBezTo>
                  <a:pt x="573" y="91"/>
                  <a:pt x="563" y="89"/>
                  <a:pt x="557" y="52"/>
                </a:cubicBezTo>
                <a:cubicBezTo>
                  <a:pt x="555" y="62"/>
                  <a:pt x="559" y="76"/>
                  <a:pt x="551" y="81"/>
                </a:cubicBezTo>
                <a:cubicBezTo>
                  <a:pt x="519" y="102"/>
                  <a:pt x="515" y="32"/>
                  <a:pt x="500" y="87"/>
                </a:cubicBezTo>
                <a:close/>
              </a:path>
            </a:pathLst>
          </a:custGeom>
          <a:noFill/>
          <a:ln w="28575" cap="sq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63500" dist="254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rgbClr val="000000"/>
                  </a:fgClr>
                  <a:bgClr>
                    <a:schemeClr val="tx1"/>
                  </a:bgClr>
                </a:patt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065726" y="2661624"/>
            <a:ext cx="1796156" cy="1734232"/>
            <a:chOff x="685800" y="1340825"/>
            <a:chExt cx="4517532" cy="3881107"/>
          </a:xfrm>
        </p:grpSpPr>
        <p:sp>
          <p:nvSpPr>
            <p:cNvPr id="88" name="Rectangle 4"/>
            <p:cNvSpPr>
              <a:spLocks noChangeArrowheads="1"/>
            </p:cNvSpPr>
            <p:nvPr/>
          </p:nvSpPr>
          <p:spPr bwMode="auto">
            <a:xfrm>
              <a:off x="958154" y="1340825"/>
              <a:ext cx="3789280" cy="3881107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grpSp>
          <p:nvGrpSpPr>
            <p:cNvPr id="89" name="Group 5"/>
            <p:cNvGrpSpPr>
              <a:grpSpLocks/>
            </p:cNvGrpSpPr>
            <p:nvPr/>
          </p:nvGrpSpPr>
          <p:grpSpPr bwMode="auto">
            <a:xfrm>
              <a:off x="685800" y="1340825"/>
              <a:ext cx="4517532" cy="3881107"/>
              <a:chOff x="451" y="1480"/>
              <a:chExt cx="1526" cy="1177"/>
            </a:xfrm>
          </p:grpSpPr>
          <p:sp>
            <p:nvSpPr>
              <p:cNvPr id="121" name="Line 6"/>
              <p:cNvSpPr>
                <a:spLocks noChangeShapeType="1"/>
              </p:cNvSpPr>
              <p:nvPr/>
            </p:nvSpPr>
            <p:spPr bwMode="auto">
              <a:xfrm>
                <a:off x="543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2" name="Line 7"/>
              <p:cNvSpPr>
                <a:spLocks noChangeShapeType="1"/>
              </p:cNvSpPr>
              <p:nvPr/>
            </p:nvSpPr>
            <p:spPr bwMode="auto">
              <a:xfrm>
                <a:off x="900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3" name="Line 8"/>
              <p:cNvSpPr>
                <a:spLocks noChangeShapeType="1"/>
              </p:cNvSpPr>
              <p:nvPr/>
            </p:nvSpPr>
            <p:spPr bwMode="auto">
              <a:xfrm>
                <a:off x="1704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4" name="Line 9"/>
              <p:cNvSpPr>
                <a:spLocks noChangeShapeType="1"/>
              </p:cNvSpPr>
              <p:nvPr/>
            </p:nvSpPr>
            <p:spPr bwMode="auto">
              <a:xfrm>
                <a:off x="1295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5" name="Line 10"/>
              <p:cNvSpPr>
                <a:spLocks noChangeShapeType="1"/>
              </p:cNvSpPr>
              <p:nvPr/>
            </p:nvSpPr>
            <p:spPr bwMode="auto">
              <a:xfrm>
                <a:off x="451" y="1874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6" name="Line 11"/>
              <p:cNvSpPr>
                <a:spLocks noChangeShapeType="1"/>
              </p:cNvSpPr>
              <p:nvPr/>
            </p:nvSpPr>
            <p:spPr bwMode="auto">
              <a:xfrm>
                <a:off x="451" y="2313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0" name="Group 12"/>
            <p:cNvGrpSpPr>
              <a:grpSpLocks/>
            </p:cNvGrpSpPr>
            <p:nvPr/>
          </p:nvGrpSpPr>
          <p:grpSpPr bwMode="auto">
            <a:xfrm>
              <a:off x="1517664" y="3457792"/>
              <a:ext cx="210188" cy="323151"/>
              <a:chOff x="2287" y="1874"/>
              <a:chExt cx="285" cy="348"/>
            </a:xfrm>
          </p:grpSpPr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0" name="Line 14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1" name="Group 15"/>
            <p:cNvGrpSpPr>
              <a:grpSpLocks/>
            </p:cNvGrpSpPr>
            <p:nvPr/>
          </p:nvGrpSpPr>
          <p:grpSpPr bwMode="auto">
            <a:xfrm>
              <a:off x="1547268" y="4222802"/>
              <a:ext cx="210188" cy="323151"/>
              <a:chOff x="2287" y="1874"/>
              <a:chExt cx="285" cy="348"/>
            </a:xfrm>
          </p:grpSpPr>
          <p:sp>
            <p:nvSpPr>
              <p:cNvPr id="117" name="Line 16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8" name="Line 17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2" name="Group 18"/>
            <p:cNvGrpSpPr>
              <a:grpSpLocks/>
            </p:cNvGrpSpPr>
            <p:nvPr/>
          </p:nvGrpSpPr>
          <p:grpSpPr bwMode="auto">
            <a:xfrm>
              <a:off x="2503470" y="3926031"/>
              <a:ext cx="210186" cy="323151"/>
              <a:chOff x="2287" y="1874"/>
              <a:chExt cx="285" cy="348"/>
            </a:xfrm>
          </p:grpSpPr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6" name="Line 20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3" name="Group 21"/>
            <p:cNvGrpSpPr>
              <a:grpSpLocks/>
            </p:cNvGrpSpPr>
            <p:nvPr/>
          </p:nvGrpSpPr>
          <p:grpSpPr bwMode="auto">
            <a:xfrm>
              <a:off x="3489274" y="2923604"/>
              <a:ext cx="210188" cy="323151"/>
              <a:chOff x="2287" y="1874"/>
              <a:chExt cx="285" cy="348"/>
            </a:xfrm>
          </p:grpSpPr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4" name="Group 24"/>
            <p:cNvGrpSpPr>
              <a:grpSpLocks/>
            </p:cNvGrpSpPr>
            <p:nvPr/>
          </p:nvGrpSpPr>
          <p:grpSpPr bwMode="auto">
            <a:xfrm>
              <a:off x="2476826" y="2897224"/>
              <a:ext cx="210188" cy="323151"/>
              <a:chOff x="2287" y="1874"/>
              <a:chExt cx="285" cy="348"/>
            </a:xfrm>
          </p:grpSpPr>
          <p:sp>
            <p:nvSpPr>
              <p:cNvPr id="111" name="Line 25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2" name="Line 26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5" name="Group 27"/>
            <p:cNvGrpSpPr>
              <a:grpSpLocks/>
            </p:cNvGrpSpPr>
            <p:nvPr/>
          </p:nvGrpSpPr>
          <p:grpSpPr bwMode="auto">
            <a:xfrm>
              <a:off x="1757456" y="2214652"/>
              <a:ext cx="210186" cy="323151"/>
              <a:chOff x="2287" y="1874"/>
              <a:chExt cx="285" cy="348"/>
            </a:xfrm>
          </p:grpSpPr>
          <p:sp>
            <p:nvSpPr>
              <p:cNvPr id="109" name="Line 28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0" name="Line 29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6" name="Group 30"/>
            <p:cNvGrpSpPr>
              <a:grpSpLocks/>
            </p:cNvGrpSpPr>
            <p:nvPr/>
          </p:nvGrpSpPr>
          <p:grpSpPr bwMode="auto">
            <a:xfrm>
              <a:off x="3465591" y="1670571"/>
              <a:ext cx="210188" cy="323151"/>
              <a:chOff x="2287" y="1874"/>
              <a:chExt cx="285" cy="348"/>
            </a:xfrm>
          </p:grpSpPr>
          <p:sp>
            <p:nvSpPr>
              <p:cNvPr id="107" name="Line 31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08" name="Line 32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7" name="Group 37"/>
            <p:cNvGrpSpPr>
              <a:grpSpLocks/>
            </p:cNvGrpSpPr>
            <p:nvPr/>
          </p:nvGrpSpPr>
          <p:grpSpPr bwMode="auto">
            <a:xfrm>
              <a:off x="3453750" y="4156853"/>
              <a:ext cx="210188" cy="323151"/>
              <a:chOff x="2287" y="1874"/>
              <a:chExt cx="285" cy="348"/>
            </a:xfrm>
          </p:grpSpPr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06" name="Line 39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sp>
          <p:nvSpPr>
            <p:cNvPr id="98" name="Text Box 61"/>
            <p:cNvSpPr txBox="1">
              <a:spLocks noChangeArrowheads="1"/>
            </p:cNvSpPr>
            <p:nvPr/>
          </p:nvSpPr>
          <p:spPr bwMode="auto">
            <a:xfrm>
              <a:off x="2746221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2986010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0" name="Text Box 64"/>
            <p:cNvSpPr txBox="1">
              <a:spLocks noChangeArrowheads="1"/>
            </p:cNvSpPr>
            <p:nvPr/>
          </p:nvSpPr>
          <p:spPr bwMode="auto">
            <a:xfrm>
              <a:off x="3465591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1" name="Text Box 74"/>
            <p:cNvSpPr txBox="1">
              <a:spLocks noChangeArrowheads="1"/>
            </p:cNvSpPr>
            <p:nvPr/>
          </p:nvSpPr>
          <p:spPr bwMode="auto">
            <a:xfrm>
              <a:off x="3705382" y="3972195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2" name="Text Box 84"/>
            <p:cNvSpPr txBox="1">
              <a:spLocks noChangeArrowheads="1"/>
            </p:cNvSpPr>
            <p:nvPr/>
          </p:nvSpPr>
          <p:spPr bwMode="auto">
            <a:xfrm>
              <a:off x="3705382" y="3589690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3" name="Text Box 132"/>
            <p:cNvSpPr txBox="1">
              <a:spLocks noChangeArrowheads="1"/>
            </p:cNvSpPr>
            <p:nvPr/>
          </p:nvSpPr>
          <p:spPr bwMode="auto">
            <a:xfrm>
              <a:off x="1060448" y="2652851"/>
              <a:ext cx="464456" cy="48215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endParaRPr lang="pt-BR" sz="800" dirty="0">
                <a:latin typeface="Tahoma" charset="0"/>
              </a:endParaRPr>
            </a:p>
          </p:txBody>
        </p:sp>
        <p:sp>
          <p:nvSpPr>
            <p:cNvPr id="104" name="Freeform 145" descr="Diagonal para cima clara"/>
            <p:cNvSpPr>
              <a:spLocks/>
            </p:cNvSpPr>
            <p:nvPr/>
          </p:nvSpPr>
          <p:spPr bwMode="auto">
            <a:xfrm>
              <a:off x="1103212" y="1469427"/>
              <a:ext cx="3220888" cy="3452436"/>
            </a:xfrm>
            <a:custGeom>
              <a:avLst/>
              <a:gdLst>
                <a:gd name="T0" fmla="*/ 500 w 1088"/>
                <a:gd name="T1" fmla="*/ 87 h 1047"/>
                <a:gd name="T2" fmla="*/ 237 w 1088"/>
                <a:gd name="T3" fmla="*/ 115 h 1047"/>
                <a:gd name="T4" fmla="*/ 185 w 1088"/>
                <a:gd name="T5" fmla="*/ 178 h 1047"/>
                <a:gd name="T6" fmla="*/ 179 w 1088"/>
                <a:gd name="T7" fmla="*/ 207 h 1047"/>
                <a:gd name="T8" fmla="*/ 162 w 1088"/>
                <a:gd name="T9" fmla="*/ 212 h 1047"/>
                <a:gd name="T10" fmla="*/ 71 w 1088"/>
                <a:gd name="T11" fmla="*/ 264 h 1047"/>
                <a:gd name="T12" fmla="*/ 48 w 1088"/>
                <a:gd name="T13" fmla="*/ 361 h 1047"/>
                <a:gd name="T14" fmla="*/ 25 w 1088"/>
                <a:gd name="T15" fmla="*/ 544 h 1047"/>
                <a:gd name="T16" fmla="*/ 19 w 1088"/>
                <a:gd name="T17" fmla="*/ 641 h 1047"/>
                <a:gd name="T18" fmla="*/ 2 w 1088"/>
                <a:gd name="T19" fmla="*/ 692 h 1047"/>
                <a:gd name="T20" fmla="*/ 25 w 1088"/>
                <a:gd name="T21" fmla="*/ 864 h 1047"/>
                <a:gd name="T22" fmla="*/ 71 w 1088"/>
                <a:gd name="T23" fmla="*/ 875 h 1047"/>
                <a:gd name="T24" fmla="*/ 105 w 1088"/>
                <a:gd name="T25" fmla="*/ 972 h 1047"/>
                <a:gd name="T26" fmla="*/ 265 w 1088"/>
                <a:gd name="T27" fmla="*/ 1012 h 1047"/>
                <a:gd name="T28" fmla="*/ 437 w 1088"/>
                <a:gd name="T29" fmla="*/ 984 h 1047"/>
                <a:gd name="T30" fmla="*/ 448 w 1088"/>
                <a:gd name="T31" fmla="*/ 967 h 1047"/>
                <a:gd name="T32" fmla="*/ 494 w 1088"/>
                <a:gd name="T33" fmla="*/ 955 h 1047"/>
                <a:gd name="T34" fmla="*/ 580 w 1088"/>
                <a:gd name="T35" fmla="*/ 949 h 1047"/>
                <a:gd name="T36" fmla="*/ 660 w 1088"/>
                <a:gd name="T37" fmla="*/ 898 h 1047"/>
                <a:gd name="T38" fmla="*/ 722 w 1088"/>
                <a:gd name="T39" fmla="*/ 921 h 1047"/>
                <a:gd name="T40" fmla="*/ 728 w 1088"/>
                <a:gd name="T41" fmla="*/ 972 h 1047"/>
                <a:gd name="T42" fmla="*/ 774 w 1088"/>
                <a:gd name="T43" fmla="*/ 984 h 1047"/>
                <a:gd name="T44" fmla="*/ 854 w 1088"/>
                <a:gd name="T45" fmla="*/ 1012 h 1047"/>
                <a:gd name="T46" fmla="*/ 934 w 1088"/>
                <a:gd name="T47" fmla="*/ 881 h 1047"/>
                <a:gd name="T48" fmla="*/ 951 w 1088"/>
                <a:gd name="T49" fmla="*/ 847 h 1047"/>
                <a:gd name="T50" fmla="*/ 968 w 1088"/>
                <a:gd name="T51" fmla="*/ 841 h 1047"/>
                <a:gd name="T52" fmla="*/ 934 w 1088"/>
                <a:gd name="T53" fmla="*/ 658 h 1047"/>
                <a:gd name="T54" fmla="*/ 951 w 1088"/>
                <a:gd name="T55" fmla="*/ 561 h 1047"/>
                <a:gd name="T56" fmla="*/ 985 w 1088"/>
                <a:gd name="T57" fmla="*/ 549 h 1047"/>
                <a:gd name="T58" fmla="*/ 1025 w 1088"/>
                <a:gd name="T59" fmla="*/ 504 h 1047"/>
                <a:gd name="T60" fmla="*/ 1048 w 1088"/>
                <a:gd name="T61" fmla="*/ 384 h 1047"/>
                <a:gd name="T62" fmla="*/ 1060 w 1088"/>
                <a:gd name="T63" fmla="*/ 315 h 1047"/>
                <a:gd name="T64" fmla="*/ 1071 w 1088"/>
                <a:gd name="T65" fmla="*/ 241 h 1047"/>
                <a:gd name="T66" fmla="*/ 1054 w 1088"/>
                <a:gd name="T67" fmla="*/ 132 h 1047"/>
                <a:gd name="T68" fmla="*/ 940 w 1088"/>
                <a:gd name="T69" fmla="*/ 98 h 1047"/>
                <a:gd name="T70" fmla="*/ 928 w 1088"/>
                <a:gd name="T71" fmla="*/ 87 h 1047"/>
                <a:gd name="T72" fmla="*/ 922 w 1088"/>
                <a:gd name="T73" fmla="*/ 52 h 1047"/>
                <a:gd name="T74" fmla="*/ 882 w 1088"/>
                <a:gd name="T75" fmla="*/ 47 h 1047"/>
                <a:gd name="T76" fmla="*/ 751 w 1088"/>
                <a:gd name="T77" fmla="*/ 58 h 1047"/>
                <a:gd name="T78" fmla="*/ 734 w 1088"/>
                <a:gd name="T79" fmla="*/ 64 h 1047"/>
                <a:gd name="T80" fmla="*/ 711 w 1088"/>
                <a:gd name="T81" fmla="*/ 104 h 1047"/>
                <a:gd name="T82" fmla="*/ 705 w 1088"/>
                <a:gd name="T83" fmla="*/ 132 h 1047"/>
                <a:gd name="T84" fmla="*/ 671 w 1088"/>
                <a:gd name="T85" fmla="*/ 144 h 1047"/>
                <a:gd name="T86" fmla="*/ 597 w 1088"/>
                <a:gd name="T87" fmla="*/ 121 h 1047"/>
                <a:gd name="T88" fmla="*/ 557 w 1088"/>
                <a:gd name="T89" fmla="*/ 52 h 1047"/>
                <a:gd name="T90" fmla="*/ 551 w 1088"/>
                <a:gd name="T91" fmla="*/ 81 h 1047"/>
                <a:gd name="T92" fmla="*/ 500 w 1088"/>
                <a:gd name="T93" fmla="*/ 8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8" h="1047">
                  <a:moveTo>
                    <a:pt x="500" y="87"/>
                  </a:moveTo>
                  <a:cubicBezTo>
                    <a:pt x="403" y="114"/>
                    <a:pt x="361" y="111"/>
                    <a:pt x="237" y="115"/>
                  </a:cubicBezTo>
                  <a:cubicBezTo>
                    <a:pt x="224" y="146"/>
                    <a:pt x="217" y="167"/>
                    <a:pt x="185" y="178"/>
                  </a:cubicBezTo>
                  <a:cubicBezTo>
                    <a:pt x="183" y="188"/>
                    <a:pt x="185" y="199"/>
                    <a:pt x="179" y="207"/>
                  </a:cubicBezTo>
                  <a:cubicBezTo>
                    <a:pt x="176" y="212"/>
                    <a:pt x="165" y="207"/>
                    <a:pt x="162" y="212"/>
                  </a:cubicBezTo>
                  <a:cubicBezTo>
                    <a:pt x="121" y="270"/>
                    <a:pt x="186" y="254"/>
                    <a:pt x="71" y="264"/>
                  </a:cubicBezTo>
                  <a:cubicBezTo>
                    <a:pt x="60" y="296"/>
                    <a:pt x="59" y="329"/>
                    <a:pt x="48" y="361"/>
                  </a:cubicBezTo>
                  <a:cubicBezTo>
                    <a:pt x="41" y="537"/>
                    <a:pt x="54" y="462"/>
                    <a:pt x="25" y="544"/>
                  </a:cubicBezTo>
                  <a:cubicBezTo>
                    <a:pt x="23" y="576"/>
                    <a:pt x="22" y="609"/>
                    <a:pt x="19" y="641"/>
                  </a:cubicBezTo>
                  <a:cubicBezTo>
                    <a:pt x="17" y="659"/>
                    <a:pt x="2" y="692"/>
                    <a:pt x="2" y="692"/>
                  </a:cubicBezTo>
                  <a:cubicBezTo>
                    <a:pt x="20" y="743"/>
                    <a:pt x="0" y="827"/>
                    <a:pt x="25" y="864"/>
                  </a:cubicBezTo>
                  <a:cubicBezTo>
                    <a:pt x="34" y="877"/>
                    <a:pt x="56" y="872"/>
                    <a:pt x="71" y="875"/>
                  </a:cubicBezTo>
                  <a:cubicBezTo>
                    <a:pt x="89" y="968"/>
                    <a:pt x="63" y="945"/>
                    <a:pt x="105" y="972"/>
                  </a:cubicBezTo>
                  <a:cubicBezTo>
                    <a:pt x="121" y="1047"/>
                    <a:pt x="202" y="1004"/>
                    <a:pt x="265" y="1012"/>
                  </a:cubicBezTo>
                  <a:cubicBezTo>
                    <a:pt x="322" y="1003"/>
                    <a:pt x="381" y="998"/>
                    <a:pt x="437" y="984"/>
                  </a:cubicBezTo>
                  <a:cubicBezTo>
                    <a:pt x="444" y="982"/>
                    <a:pt x="443" y="971"/>
                    <a:pt x="448" y="967"/>
                  </a:cubicBezTo>
                  <a:cubicBezTo>
                    <a:pt x="454" y="962"/>
                    <a:pt x="492" y="955"/>
                    <a:pt x="494" y="955"/>
                  </a:cubicBezTo>
                  <a:cubicBezTo>
                    <a:pt x="525" y="963"/>
                    <a:pt x="548" y="954"/>
                    <a:pt x="580" y="949"/>
                  </a:cubicBezTo>
                  <a:cubicBezTo>
                    <a:pt x="611" y="918"/>
                    <a:pt x="619" y="911"/>
                    <a:pt x="660" y="898"/>
                  </a:cubicBezTo>
                  <a:cubicBezTo>
                    <a:pt x="681" y="906"/>
                    <a:pt x="707" y="905"/>
                    <a:pt x="722" y="921"/>
                  </a:cubicBezTo>
                  <a:cubicBezTo>
                    <a:pt x="734" y="934"/>
                    <a:pt x="722" y="956"/>
                    <a:pt x="728" y="972"/>
                  </a:cubicBezTo>
                  <a:cubicBezTo>
                    <a:pt x="734" y="987"/>
                    <a:pt x="758" y="981"/>
                    <a:pt x="774" y="984"/>
                  </a:cubicBezTo>
                  <a:cubicBezTo>
                    <a:pt x="785" y="1036"/>
                    <a:pt x="809" y="1019"/>
                    <a:pt x="854" y="1012"/>
                  </a:cubicBezTo>
                  <a:cubicBezTo>
                    <a:pt x="878" y="945"/>
                    <a:pt x="845" y="899"/>
                    <a:pt x="934" y="881"/>
                  </a:cubicBezTo>
                  <a:cubicBezTo>
                    <a:pt x="940" y="870"/>
                    <a:pt x="943" y="857"/>
                    <a:pt x="951" y="847"/>
                  </a:cubicBezTo>
                  <a:cubicBezTo>
                    <a:pt x="955" y="842"/>
                    <a:pt x="968" y="847"/>
                    <a:pt x="968" y="841"/>
                  </a:cubicBezTo>
                  <a:cubicBezTo>
                    <a:pt x="976" y="750"/>
                    <a:pt x="973" y="718"/>
                    <a:pt x="934" y="658"/>
                  </a:cubicBezTo>
                  <a:cubicBezTo>
                    <a:pt x="936" y="644"/>
                    <a:pt x="947" y="567"/>
                    <a:pt x="951" y="561"/>
                  </a:cubicBezTo>
                  <a:cubicBezTo>
                    <a:pt x="958" y="551"/>
                    <a:pt x="985" y="549"/>
                    <a:pt x="985" y="549"/>
                  </a:cubicBezTo>
                  <a:cubicBezTo>
                    <a:pt x="997" y="533"/>
                    <a:pt x="1016" y="522"/>
                    <a:pt x="1025" y="504"/>
                  </a:cubicBezTo>
                  <a:cubicBezTo>
                    <a:pt x="1036" y="482"/>
                    <a:pt x="1044" y="411"/>
                    <a:pt x="1048" y="384"/>
                  </a:cubicBezTo>
                  <a:cubicBezTo>
                    <a:pt x="1052" y="361"/>
                    <a:pt x="1056" y="338"/>
                    <a:pt x="1060" y="315"/>
                  </a:cubicBezTo>
                  <a:cubicBezTo>
                    <a:pt x="1064" y="290"/>
                    <a:pt x="1071" y="241"/>
                    <a:pt x="1071" y="241"/>
                  </a:cubicBezTo>
                  <a:cubicBezTo>
                    <a:pt x="1069" y="204"/>
                    <a:pt x="1088" y="146"/>
                    <a:pt x="1054" y="132"/>
                  </a:cubicBezTo>
                  <a:cubicBezTo>
                    <a:pt x="1017" y="117"/>
                    <a:pt x="940" y="98"/>
                    <a:pt x="940" y="98"/>
                  </a:cubicBezTo>
                  <a:cubicBezTo>
                    <a:pt x="936" y="94"/>
                    <a:pt x="930" y="92"/>
                    <a:pt x="928" y="87"/>
                  </a:cubicBezTo>
                  <a:cubicBezTo>
                    <a:pt x="924" y="76"/>
                    <a:pt x="931" y="60"/>
                    <a:pt x="922" y="52"/>
                  </a:cubicBezTo>
                  <a:cubicBezTo>
                    <a:pt x="912" y="43"/>
                    <a:pt x="895" y="49"/>
                    <a:pt x="882" y="47"/>
                  </a:cubicBezTo>
                  <a:cubicBezTo>
                    <a:pt x="839" y="0"/>
                    <a:pt x="833" y="31"/>
                    <a:pt x="751" y="58"/>
                  </a:cubicBezTo>
                  <a:cubicBezTo>
                    <a:pt x="745" y="60"/>
                    <a:pt x="734" y="64"/>
                    <a:pt x="734" y="64"/>
                  </a:cubicBezTo>
                  <a:cubicBezTo>
                    <a:pt x="728" y="78"/>
                    <a:pt x="717" y="90"/>
                    <a:pt x="711" y="104"/>
                  </a:cubicBezTo>
                  <a:cubicBezTo>
                    <a:pt x="707" y="113"/>
                    <a:pt x="712" y="125"/>
                    <a:pt x="705" y="132"/>
                  </a:cubicBezTo>
                  <a:cubicBezTo>
                    <a:pt x="697" y="140"/>
                    <a:pt x="671" y="144"/>
                    <a:pt x="671" y="144"/>
                  </a:cubicBezTo>
                  <a:cubicBezTo>
                    <a:pt x="637" y="139"/>
                    <a:pt x="627" y="131"/>
                    <a:pt x="597" y="121"/>
                  </a:cubicBezTo>
                  <a:cubicBezTo>
                    <a:pt x="573" y="91"/>
                    <a:pt x="563" y="89"/>
                    <a:pt x="557" y="52"/>
                  </a:cubicBezTo>
                  <a:cubicBezTo>
                    <a:pt x="555" y="62"/>
                    <a:pt x="559" y="76"/>
                    <a:pt x="551" y="81"/>
                  </a:cubicBezTo>
                  <a:cubicBezTo>
                    <a:pt x="519" y="102"/>
                    <a:pt x="515" y="32"/>
                    <a:pt x="500" y="87"/>
                  </a:cubicBezTo>
                  <a:close/>
                </a:path>
              </a:pathLst>
            </a:custGeom>
            <a:noFill/>
            <a:ln w="28575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254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rgbClr val="000000"/>
                    </a:fgClr>
                    <a:bgClr>
                      <a:schemeClr val="tx1"/>
                    </a:bgClr>
                  </a:patt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27" name="Group 24"/>
          <p:cNvGrpSpPr>
            <a:grpSpLocks/>
          </p:cNvGrpSpPr>
          <p:nvPr/>
        </p:nvGrpSpPr>
        <p:grpSpPr bwMode="auto">
          <a:xfrm>
            <a:off x="4312266" y="3467662"/>
            <a:ext cx="83570" cy="144397"/>
            <a:chOff x="2287" y="1874"/>
            <a:chExt cx="285" cy="348"/>
          </a:xfrm>
        </p:grpSpPr>
        <p:sp>
          <p:nvSpPr>
            <p:cNvPr id="128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29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0" name="Group 12"/>
          <p:cNvGrpSpPr>
            <a:grpSpLocks/>
          </p:cNvGrpSpPr>
          <p:nvPr/>
        </p:nvGrpSpPr>
        <p:grpSpPr bwMode="auto">
          <a:xfrm>
            <a:off x="3930906" y="3718146"/>
            <a:ext cx="83570" cy="144397"/>
            <a:chOff x="2287" y="1874"/>
            <a:chExt cx="285" cy="348"/>
          </a:xfrm>
        </p:grpSpPr>
        <p:sp>
          <p:nvSpPr>
            <p:cNvPr id="131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2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3" name="Group 30"/>
          <p:cNvGrpSpPr>
            <a:grpSpLocks/>
          </p:cNvGrpSpPr>
          <p:nvPr/>
        </p:nvGrpSpPr>
        <p:grpSpPr bwMode="auto">
          <a:xfrm>
            <a:off x="4705396" y="2919545"/>
            <a:ext cx="83570" cy="144397"/>
            <a:chOff x="2287" y="1874"/>
            <a:chExt cx="285" cy="348"/>
          </a:xfrm>
        </p:grpSpPr>
        <p:sp>
          <p:nvSpPr>
            <p:cNvPr id="134" name="Line 31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5" name="Line 32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6" name="Group 27"/>
          <p:cNvGrpSpPr>
            <a:grpSpLocks/>
          </p:cNvGrpSpPr>
          <p:nvPr/>
        </p:nvGrpSpPr>
        <p:grpSpPr bwMode="auto">
          <a:xfrm>
            <a:off x="4026247" y="3162661"/>
            <a:ext cx="83569" cy="144397"/>
            <a:chOff x="2287" y="1874"/>
            <a:chExt cx="285" cy="348"/>
          </a:xfrm>
        </p:grpSpPr>
        <p:sp>
          <p:nvSpPr>
            <p:cNvPr id="137" name="Line 2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8" name="Line 2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9" name="Group 21"/>
          <p:cNvGrpSpPr>
            <a:grpSpLocks/>
          </p:cNvGrpSpPr>
          <p:nvPr/>
        </p:nvGrpSpPr>
        <p:grpSpPr bwMode="auto">
          <a:xfrm>
            <a:off x="4310067" y="3143285"/>
            <a:ext cx="83570" cy="144397"/>
            <a:chOff x="2287" y="1874"/>
            <a:chExt cx="285" cy="348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42" name="Group 18"/>
          <p:cNvGrpSpPr>
            <a:grpSpLocks/>
          </p:cNvGrpSpPr>
          <p:nvPr/>
        </p:nvGrpSpPr>
        <p:grpSpPr bwMode="auto">
          <a:xfrm>
            <a:off x="4499440" y="3729409"/>
            <a:ext cx="83569" cy="144397"/>
            <a:chOff x="2287" y="1874"/>
            <a:chExt cx="285" cy="348"/>
          </a:xfrm>
        </p:grpSpPr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145" name="CaixaDeTexto 7"/>
          <p:cNvSpPr txBox="1">
            <a:spLocks noChangeArrowheads="1"/>
          </p:cNvSpPr>
          <p:nvPr/>
        </p:nvSpPr>
        <p:spPr bwMode="auto">
          <a:xfrm>
            <a:off x="719961" y="1259884"/>
            <a:ext cx="7823794" cy="83099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Three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fields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same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extent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</a:p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different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granularities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different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estimators</a:t>
            </a:r>
            <a:r>
              <a:rPr lang="pt-BR" sz="2000" dirty="0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 </a:t>
            </a:r>
            <a:endParaRPr lang="pt-BR" sz="2000" b="1" dirty="0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sp>
        <p:nvSpPr>
          <p:cNvPr id="146" name="CaixaDeTexto 7"/>
          <p:cNvSpPr txBox="1">
            <a:spLocks noChangeArrowheads="1"/>
          </p:cNvSpPr>
          <p:nvPr/>
        </p:nvSpPr>
        <p:spPr bwMode="auto">
          <a:xfrm>
            <a:off x="2094801" y="5371952"/>
            <a:ext cx="4430531" cy="83099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How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do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we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express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the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operation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</a:p>
          <a:p>
            <a:pPr algn="ctr" eaLnBrk="1" hangingPunct="1"/>
            <a:r>
              <a:rPr lang="pt-BR" dirty="0">
                <a:solidFill>
                  <a:srgbClr val="00005E"/>
                </a:solidFill>
                <a:latin typeface="Consolas"/>
                <a:cs typeface="Consolas"/>
              </a:rPr>
              <a:t>f</a:t>
            </a:r>
            <a:r>
              <a:rPr lang="pt-BR" baseline="-25000" dirty="0" smtClean="0">
                <a:solidFill>
                  <a:srgbClr val="00005E"/>
                </a:solidFill>
                <a:latin typeface="Consolas"/>
                <a:cs typeface="Consolas"/>
              </a:rPr>
              <a:t>3</a:t>
            </a:r>
            <a:r>
              <a:rPr lang="pt-BR" dirty="0" smtClean="0">
                <a:solidFill>
                  <a:srgbClr val="00005E"/>
                </a:solidFill>
                <a:latin typeface="Consolas"/>
                <a:cs typeface="Consolas"/>
              </a:rPr>
              <a:t> = </a:t>
            </a:r>
            <a:r>
              <a:rPr lang="pt-BR" dirty="0" err="1" smtClean="0">
                <a:solidFill>
                  <a:srgbClr val="00005E"/>
                </a:solidFill>
                <a:latin typeface="Consolas"/>
                <a:cs typeface="Consolas"/>
              </a:rPr>
              <a:t>max</a:t>
            </a:r>
            <a:r>
              <a:rPr lang="pt-BR" dirty="0" smtClean="0">
                <a:solidFill>
                  <a:srgbClr val="00005E"/>
                </a:solidFill>
                <a:latin typeface="Consolas"/>
                <a:cs typeface="Consolas"/>
              </a:rPr>
              <a:t> (f1,f2)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?</a:t>
            </a:r>
            <a:endParaRPr lang="pt-BR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713" y="4497770"/>
            <a:ext cx="46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</a:t>
            </a:r>
            <a:r>
              <a:rPr lang="en-US" sz="2400" baseline="-25000" dirty="0" smtClean="0">
                <a:latin typeface="Consolas"/>
                <a:cs typeface="Consolas"/>
              </a:rPr>
              <a:t>1</a:t>
            </a:r>
            <a:endParaRPr lang="en-US" sz="2400" baseline="-25000" dirty="0">
              <a:latin typeface="Consolas"/>
              <a:cs typeface="Consola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025188" y="4497770"/>
            <a:ext cx="46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</a:t>
            </a:r>
            <a:r>
              <a:rPr lang="en-US" sz="2400" baseline="-25000" dirty="0" smtClean="0">
                <a:latin typeface="Consolas"/>
                <a:cs typeface="Consolas"/>
              </a:rPr>
              <a:t>2</a:t>
            </a:r>
            <a:endParaRPr lang="en-US" sz="2400" baseline="-25000" dirty="0">
              <a:latin typeface="Consolas"/>
              <a:cs typeface="Consola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682740" y="4489801"/>
            <a:ext cx="466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</a:t>
            </a:r>
            <a:r>
              <a:rPr lang="en-US" sz="2400" baseline="-25000" dirty="0" smtClean="0">
                <a:latin typeface="Consolas"/>
                <a:cs typeface="Consolas"/>
              </a:rPr>
              <a:t>3</a:t>
            </a:r>
            <a:endParaRPr lang="en-US" sz="2400" baseline="-25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67355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7" name="Rectangle 1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fields</a:t>
            </a:r>
            <a:endParaRPr lang="en-US" dirty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058448" y="2634951"/>
            <a:ext cx="1506605" cy="17342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950161" y="2634951"/>
            <a:ext cx="1796156" cy="1734232"/>
            <a:chOff x="451" y="1480"/>
            <a:chExt cx="1526" cy="1177"/>
          </a:xfrm>
        </p:grpSpPr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543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900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1704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1295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451" y="1874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451" y="2313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72" name="Group 12"/>
          <p:cNvGrpSpPr>
            <a:grpSpLocks/>
          </p:cNvGrpSpPr>
          <p:nvPr/>
        </p:nvGrpSpPr>
        <p:grpSpPr bwMode="auto">
          <a:xfrm>
            <a:off x="1280907" y="3580896"/>
            <a:ext cx="83570" cy="144397"/>
            <a:chOff x="2287" y="1874"/>
            <a:chExt cx="285" cy="348"/>
          </a:xfrm>
        </p:grpSpPr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81" name="Group 21"/>
          <p:cNvGrpSpPr>
            <a:grpSpLocks/>
          </p:cNvGrpSpPr>
          <p:nvPr/>
        </p:nvGrpSpPr>
        <p:grpSpPr bwMode="auto">
          <a:xfrm>
            <a:off x="2064813" y="3342199"/>
            <a:ext cx="83570" cy="144397"/>
            <a:chOff x="2287" y="1874"/>
            <a:chExt cx="285" cy="348"/>
          </a:xfrm>
        </p:grpSpPr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66584" name="Group 24"/>
          <p:cNvGrpSpPr>
            <a:grpSpLocks/>
          </p:cNvGrpSpPr>
          <p:nvPr/>
        </p:nvGrpSpPr>
        <p:grpSpPr bwMode="auto">
          <a:xfrm>
            <a:off x="1599885" y="3128135"/>
            <a:ext cx="83570" cy="144397"/>
            <a:chOff x="2287" y="1874"/>
            <a:chExt cx="285" cy="348"/>
          </a:xfrm>
        </p:grpSpPr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66621" name="Text Box 61"/>
          <p:cNvSpPr txBox="1">
            <a:spLocks noChangeArrowheads="1"/>
          </p:cNvSpPr>
          <p:nvPr/>
        </p:nvSpPr>
        <p:spPr bwMode="auto">
          <a:xfrm>
            <a:off x="1769378" y="392273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22" name="Text Box 62"/>
          <p:cNvSpPr txBox="1">
            <a:spLocks noChangeArrowheads="1"/>
          </p:cNvSpPr>
          <p:nvPr/>
        </p:nvSpPr>
        <p:spPr bwMode="auto">
          <a:xfrm>
            <a:off x="1864717" y="392273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34" name="Text Box 74"/>
          <p:cNvSpPr txBox="1">
            <a:spLocks noChangeArrowheads="1"/>
          </p:cNvSpPr>
          <p:nvPr/>
        </p:nvSpPr>
        <p:spPr bwMode="auto">
          <a:xfrm>
            <a:off x="2150737" y="3810751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2150737" y="3639833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6705" name="Freeform 145" descr="Diagonal para cima clara"/>
          <p:cNvSpPr>
            <a:spLocks/>
          </p:cNvSpPr>
          <p:nvPr/>
        </p:nvSpPr>
        <p:spPr bwMode="auto">
          <a:xfrm>
            <a:off x="1116123" y="2692415"/>
            <a:ext cx="1280615" cy="1542685"/>
          </a:xfrm>
          <a:custGeom>
            <a:avLst/>
            <a:gdLst>
              <a:gd name="T0" fmla="*/ 500 w 1088"/>
              <a:gd name="T1" fmla="*/ 87 h 1047"/>
              <a:gd name="T2" fmla="*/ 237 w 1088"/>
              <a:gd name="T3" fmla="*/ 115 h 1047"/>
              <a:gd name="T4" fmla="*/ 185 w 1088"/>
              <a:gd name="T5" fmla="*/ 178 h 1047"/>
              <a:gd name="T6" fmla="*/ 179 w 1088"/>
              <a:gd name="T7" fmla="*/ 207 h 1047"/>
              <a:gd name="T8" fmla="*/ 162 w 1088"/>
              <a:gd name="T9" fmla="*/ 212 h 1047"/>
              <a:gd name="T10" fmla="*/ 71 w 1088"/>
              <a:gd name="T11" fmla="*/ 264 h 1047"/>
              <a:gd name="T12" fmla="*/ 48 w 1088"/>
              <a:gd name="T13" fmla="*/ 361 h 1047"/>
              <a:gd name="T14" fmla="*/ 25 w 1088"/>
              <a:gd name="T15" fmla="*/ 544 h 1047"/>
              <a:gd name="T16" fmla="*/ 19 w 1088"/>
              <a:gd name="T17" fmla="*/ 641 h 1047"/>
              <a:gd name="T18" fmla="*/ 2 w 1088"/>
              <a:gd name="T19" fmla="*/ 692 h 1047"/>
              <a:gd name="T20" fmla="*/ 25 w 1088"/>
              <a:gd name="T21" fmla="*/ 864 h 1047"/>
              <a:gd name="T22" fmla="*/ 71 w 1088"/>
              <a:gd name="T23" fmla="*/ 875 h 1047"/>
              <a:gd name="T24" fmla="*/ 105 w 1088"/>
              <a:gd name="T25" fmla="*/ 972 h 1047"/>
              <a:gd name="T26" fmla="*/ 265 w 1088"/>
              <a:gd name="T27" fmla="*/ 1012 h 1047"/>
              <a:gd name="T28" fmla="*/ 437 w 1088"/>
              <a:gd name="T29" fmla="*/ 984 h 1047"/>
              <a:gd name="T30" fmla="*/ 448 w 1088"/>
              <a:gd name="T31" fmla="*/ 967 h 1047"/>
              <a:gd name="T32" fmla="*/ 494 w 1088"/>
              <a:gd name="T33" fmla="*/ 955 h 1047"/>
              <a:gd name="T34" fmla="*/ 580 w 1088"/>
              <a:gd name="T35" fmla="*/ 949 h 1047"/>
              <a:gd name="T36" fmla="*/ 660 w 1088"/>
              <a:gd name="T37" fmla="*/ 898 h 1047"/>
              <a:gd name="T38" fmla="*/ 722 w 1088"/>
              <a:gd name="T39" fmla="*/ 921 h 1047"/>
              <a:gd name="T40" fmla="*/ 728 w 1088"/>
              <a:gd name="T41" fmla="*/ 972 h 1047"/>
              <a:gd name="T42" fmla="*/ 774 w 1088"/>
              <a:gd name="T43" fmla="*/ 984 h 1047"/>
              <a:gd name="T44" fmla="*/ 854 w 1088"/>
              <a:gd name="T45" fmla="*/ 1012 h 1047"/>
              <a:gd name="T46" fmla="*/ 934 w 1088"/>
              <a:gd name="T47" fmla="*/ 881 h 1047"/>
              <a:gd name="T48" fmla="*/ 951 w 1088"/>
              <a:gd name="T49" fmla="*/ 847 h 1047"/>
              <a:gd name="T50" fmla="*/ 968 w 1088"/>
              <a:gd name="T51" fmla="*/ 841 h 1047"/>
              <a:gd name="T52" fmla="*/ 934 w 1088"/>
              <a:gd name="T53" fmla="*/ 658 h 1047"/>
              <a:gd name="T54" fmla="*/ 951 w 1088"/>
              <a:gd name="T55" fmla="*/ 561 h 1047"/>
              <a:gd name="T56" fmla="*/ 985 w 1088"/>
              <a:gd name="T57" fmla="*/ 549 h 1047"/>
              <a:gd name="T58" fmla="*/ 1025 w 1088"/>
              <a:gd name="T59" fmla="*/ 504 h 1047"/>
              <a:gd name="T60" fmla="*/ 1048 w 1088"/>
              <a:gd name="T61" fmla="*/ 384 h 1047"/>
              <a:gd name="T62" fmla="*/ 1060 w 1088"/>
              <a:gd name="T63" fmla="*/ 315 h 1047"/>
              <a:gd name="T64" fmla="*/ 1071 w 1088"/>
              <a:gd name="T65" fmla="*/ 241 h 1047"/>
              <a:gd name="T66" fmla="*/ 1054 w 1088"/>
              <a:gd name="T67" fmla="*/ 132 h 1047"/>
              <a:gd name="T68" fmla="*/ 940 w 1088"/>
              <a:gd name="T69" fmla="*/ 98 h 1047"/>
              <a:gd name="T70" fmla="*/ 928 w 1088"/>
              <a:gd name="T71" fmla="*/ 87 h 1047"/>
              <a:gd name="T72" fmla="*/ 922 w 1088"/>
              <a:gd name="T73" fmla="*/ 52 h 1047"/>
              <a:gd name="T74" fmla="*/ 882 w 1088"/>
              <a:gd name="T75" fmla="*/ 47 h 1047"/>
              <a:gd name="T76" fmla="*/ 751 w 1088"/>
              <a:gd name="T77" fmla="*/ 58 h 1047"/>
              <a:gd name="T78" fmla="*/ 734 w 1088"/>
              <a:gd name="T79" fmla="*/ 64 h 1047"/>
              <a:gd name="T80" fmla="*/ 711 w 1088"/>
              <a:gd name="T81" fmla="*/ 104 h 1047"/>
              <a:gd name="T82" fmla="*/ 705 w 1088"/>
              <a:gd name="T83" fmla="*/ 132 h 1047"/>
              <a:gd name="T84" fmla="*/ 671 w 1088"/>
              <a:gd name="T85" fmla="*/ 144 h 1047"/>
              <a:gd name="T86" fmla="*/ 597 w 1088"/>
              <a:gd name="T87" fmla="*/ 121 h 1047"/>
              <a:gd name="T88" fmla="*/ 557 w 1088"/>
              <a:gd name="T89" fmla="*/ 52 h 1047"/>
              <a:gd name="T90" fmla="*/ 551 w 1088"/>
              <a:gd name="T91" fmla="*/ 81 h 1047"/>
              <a:gd name="T92" fmla="*/ 500 w 1088"/>
              <a:gd name="T93" fmla="*/ 8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8" h="1047">
                <a:moveTo>
                  <a:pt x="500" y="87"/>
                </a:moveTo>
                <a:cubicBezTo>
                  <a:pt x="403" y="114"/>
                  <a:pt x="361" y="111"/>
                  <a:pt x="237" y="115"/>
                </a:cubicBezTo>
                <a:cubicBezTo>
                  <a:pt x="224" y="146"/>
                  <a:pt x="217" y="167"/>
                  <a:pt x="185" y="178"/>
                </a:cubicBezTo>
                <a:cubicBezTo>
                  <a:pt x="183" y="188"/>
                  <a:pt x="185" y="199"/>
                  <a:pt x="179" y="207"/>
                </a:cubicBezTo>
                <a:cubicBezTo>
                  <a:pt x="176" y="212"/>
                  <a:pt x="165" y="207"/>
                  <a:pt x="162" y="212"/>
                </a:cubicBezTo>
                <a:cubicBezTo>
                  <a:pt x="121" y="270"/>
                  <a:pt x="186" y="254"/>
                  <a:pt x="71" y="264"/>
                </a:cubicBezTo>
                <a:cubicBezTo>
                  <a:pt x="60" y="296"/>
                  <a:pt x="59" y="329"/>
                  <a:pt x="48" y="361"/>
                </a:cubicBezTo>
                <a:cubicBezTo>
                  <a:pt x="41" y="537"/>
                  <a:pt x="54" y="462"/>
                  <a:pt x="25" y="544"/>
                </a:cubicBezTo>
                <a:cubicBezTo>
                  <a:pt x="23" y="576"/>
                  <a:pt x="22" y="609"/>
                  <a:pt x="19" y="641"/>
                </a:cubicBezTo>
                <a:cubicBezTo>
                  <a:pt x="17" y="659"/>
                  <a:pt x="2" y="692"/>
                  <a:pt x="2" y="692"/>
                </a:cubicBezTo>
                <a:cubicBezTo>
                  <a:pt x="20" y="743"/>
                  <a:pt x="0" y="827"/>
                  <a:pt x="25" y="864"/>
                </a:cubicBezTo>
                <a:cubicBezTo>
                  <a:pt x="34" y="877"/>
                  <a:pt x="56" y="872"/>
                  <a:pt x="71" y="875"/>
                </a:cubicBezTo>
                <a:cubicBezTo>
                  <a:pt x="89" y="968"/>
                  <a:pt x="63" y="945"/>
                  <a:pt x="105" y="972"/>
                </a:cubicBezTo>
                <a:cubicBezTo>
                  <a:pt x="121" y="1047"/>
                  <a:pt x="202" y="1004"/>
                  <a:pt x="265" y="1012"/>
                </a:cubicBezTo>
                <a:cubicBezTo>
                  <a:pt x="322" y="1003"/>
                  <a:pt x="381" y="998"/>
                  <a:pt x="437" y="984"/>
                </a:cubicBezTo>
                <a:cubicBezTo>
                  <a:pt x="444" y="982"/>
                  <a:pt x="443" y="971"/>
                  <a:pt x="448" y="967"/>
                </a:cubicBezTo>
                <a:cubicBezTo>
                  <a:pt x="454" y="962"/>
                  <a:pt x="492" y="955"/>
                  <a:pt x="494" y="955"/>
                </a:cubicBezTo>
                <a:cubicBezTo>
                  <a:pt x="525" y="963"/>
                  <a:pt x="548" y="954"/>
                  <a:pt x="580" y="949"/>
                </a:cubicBezTo>
                <a:cubicBezTo>
                  <a:pt x="611" y="918"/>
                  <a:pt x="619" y="911"/>
                  <a:pt x="660" y="898"/>
                </a:cubicBezTo>
                <a:cubicBezTo>
                  <a:pt x="681" y="906"/>
                  <a:pt x="707" y="905"/>
                  <a:pt x="722" y="921"/>
                </a:cubicBezTo>
                <a:cubicBezTo>
                  <a:pt x="734" y="934"/>
                  <a:pt x="722" y="956"/>
                  <a:pt x="728" y="972"/>
                </a:cubicBezTo>
                <a:cubicBezTo>
                  <a:pt x="734" y="987"/>
                  <a:pt x="758" y="981"/>
                  <a:pt x="774" y="984"/>
                </a:cubicBezTo>
                <a:cubicBezTo>
                  <a:pt x="785" y="1036"/>
                  <a:pt x="809" y="1019"/>
                  <a:pt x="854" y="1012"/>
                </a:cubicBezTo>
                <a:cubicBezTo>
                  <a:pt x="878" y="945"/>
                  <a:pt x="845" y="899"/>
                  <a:pt x="934" y="881"/>
                </a:cubicBezTo>
                <a:cubicBezTo>
                  <a:pt x="940" y="870"/>
                  <a:pt x="943" y="857"/>
                  <a:pt x="951" y="847"/>
                </a:cubicBezTo>
                <a:cubicBezTo>
                  <a:pt x="955" y="842"/>
                  <a:pt x="968" y="847"/>
                  <a:pt x="968" y="841"/>
                </a:cubicBezTo>
                <a:cubicBezTo>
                  <a:pt x="976" y="750"/>
                  <a:pt x="973" y="718"/>
                  <a:pt x="934" y="658"/>
                </a:cubicBezTo>
                <a:cubicBezTo>
                  <a:pt x="936" y="644"/>
                  <a:pt x="947" y="567"/>
                  <a:pt x="951" y="561"/>
                </a:cubicBezTo>
                <a:cubicBezTo>
                  <a:pt x="958" y="551"/>
                  <a:pt x="985" y="549"/>
                  <a:pt x="985" y="549"/>
                </a:cubicBezTo>
                <a:cubicBezTo>
                  <a:pt x="997" y="533"/>
                  <a:pt x="1016" y="522"/>
                  <a:pt x="1025" y="504"/>
                </a:cubicBezTo>
                <a:cubicBezTo>
                  <a:pt x="1036" y="482"/>
                  <a:pt x="1044" y="411"/>
                  <a:pt x="1048" y="384"/>
                </a:cubicBezTo>
                <a:cubicBezTo>
                  <a:pt x="1052" y="361"/>
                  <a:pt x="1056" y="338"/>
                  <a:pt x="1060" y="315"/>
                </a:cubicBezTo>
                <a:cubicBezTo>
                  <a:pt x="1064" y="290"/>
                  <a:pt x="1071" y="241"/>
                  <a:pt x="1071" y="241"/>
                </a:cubicBezTo>
                <a:cubicBezTo>
                  <a:pt x="1069" y="204"/>
                  <a:pt x="1088" y="146"/>
                  <a:pt x="1054" y="132"/>
                </a:cubicBezTo>
                <a:cubicBezTo>
                  <a:pt x="1017" y="117"/>
                  <a:pt x="940" y="98"/>
                  <a:pt x="940" y="98"/>
                </a:cubicBezTo>
                <a:cubicBezTo>
                  <a:pt x="936" y="94"/>
                  <a:pt x="930" y="92"/>
                  <a:pt x="928" y="87"/>
                </a:cubicBezTo>
                <a:cubicBezTo>
                  <a:pt x="924" y="76"/>
                  <a:pt x="931" y="60"/>
                  <a:pt x="922" y="52"/>
                </a:cubicBezTo>
                <a:cubicBezTo>
                  <a:pt x="912" y="43"/>
                  <a:pt x="895" y="49"/>
                  <a:pt x="882" y="47"/>
                </a:cubicBezTo>
                <a:cubicBezTo>
                  <a:pt x="839" y="0"/>
                  <a:pt x="833" y="31"/>
                  <a:pt x="751" y="58"/>
                </a:cubicBezTo>
                <a:cubicBezTo>
                  <a:pt x="745" y="60"/>
                  <a:pt x="734" y="64"/>
                  <a:pt x="734" y="64"/>
                </a:cubicBezTo>
                <a:cubicBezTo>
                  <a:pt x="728" y="78"/>
                  <a:pt x="717" y="90"/>
                  <a:pt x="711" y="104"/>
                </a:cubicBezTo>
                <a:cubicBezTo>
                  <a:pt x="707" y="113"/>
                  <a:pt x="712" y="125"/>
                  <a:pt x="705" y="132"/>
                </a:cubicBezTo>
                <a:cubicBezTo>
                  <a:pt x="697" y="140"/>
                  <a:pt x="671" y="144"/>
                  <a:pt x="671" y="144"/>
                </a:cubicBezTo>
                <a:cubicBezTo>
                  <a:pt x="637" y="139"/>
                  <a:pt x="627" y="131"/>
                  <a:pt x="597" y="121"/>
                </a:cubicBezTo>
                <a:cubicBezTo>
                  <a:pt x="573" y="91"/>
                  <a:pt x="563" y="89"/>
                  <a:pt x="557" y="52"/>
                </a:cubicBezTo>
                <a:cubicBezTo>
                  <a:pt x="555" y="62"/>
                  <a:pt x="559" y="76"/>
                  <a:pt x="551" y="81"/>
                </a:cubicBezTo>
                <a:cubicBezTo>
                  <a:pt x="519" y="102"/>
                  <a:pt x="515" y="32"/>
                  <a:pt x="500" y="87"/>
                </a:cubicBezTo>
                <a:close/>
              </a:path>
            </a:pathLst>
          </a:custGeom>
          <a:noFill/>
          <a:ln w="28575" cap="sq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63500" dist="254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rgbClr val="000000"/>
                  </a:fgClr>
                  <a:bgClr>
                    <a:schemeClr val="tx1"/>
                  </a:bgClr>
                </a:patt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556047" y="2619801"/>
            <a:ext cx="1506605" cy="1734232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3447760" y="2619801"/>
            <a:ext cx="1796156" cy="1734232"/>
            <a:chOff x="451" y="1480"/>
            <a:chExt cx="1526" cy="1177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543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900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1704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>
              <a:off x="1295" y="1480"/>
              <a:ext cx="103" cy="1177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>
              <a:off x="451" y="1874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>
              <a:off x="451" y="2313"/>
              <a:ext cx="152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3865461" y="3368042"/>
            <a:ext cx="83570" cy="144397"/>
            <a:chOff x="2287" y="1874"/>
            <a:chExt cx="285" cy="348"/>
          </a:xfrm>
        </p:grpSpPr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3790277" y="3907582"/>
            <a:ext cx="83570" cy="144397"/>
            <a:chOff x="2287" y="1874"/>
            <a:chExt cx="285" cy="348"/>
          </a:xfrm>
        </p:grpSpPr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2" name="Group 18"/>
          <p:cNvGrpSpPr>
            <a:grpSpLocks/>
          </p:cNvGrpSpPr>
          <p:nvPr/>
        </p:nvGrpSpPr>
        <p:grpSpPr bwMode="auto">
          <a:xfrm>
            <a:off x="4170460" y="3774973"/>
            <a:ext cx="83569" cy="144397"/>
            <a:chOff x="2287" y="1874"/>
            <a:chExt cx="285" cy="348"/>
          </a:xfrm>
        </p:grpSpPr>
        <p:sp>
          <p:nvSpPr>
            <p:cNvPr id="75" name="Line 19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3" name="Group 21"/>
          <p:cNvGrpSpPr>
            <a:grpSpLocks/>
          </p:cNvGrpSpPr>
          <p:nvPr/>
        </p:nvGrpSpPr>
        <p:grpSpPr bwMode="auto">
          <a:xfrm>
            <a:off x="4562412" y="3327049"/>
            <a:ext cx="83570" cy="144397"/>
            <a:chOff x="2287" y="1874"/>
            <a:chExt cx="285" cy="348"/>
          </a:xfrm>
        </p:grpSpPr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4084835" y="3522109"/>
            <a:ext cx="83570" cy="144397"/>
            <a:chOff x="2287" y="1874"/>
            <a:chExt cx="285" cy="348"/>
          </a:xfrm>
        </p:grpSpPr>
        <p:sp>
          <p:nvSpPr>
            <p:cNvPr id="71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3873847" y="3010261"/>
            <a:ext cx="83569" cy="144397"/>
            <a:chOff x="2287" y="1874"/>
            <a:chExt cx="285" cy="348"/>
          </a:xfrm>
        </p:grpSpPr>
        <p:sp>
          <p:nvSpPr>
            <p:cNvPr id="69" name="Line 2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6" name="Group 30"/>
          <p:cNvGrpSpPr>
            <a:grpSpLocks/>
          </p:cNvGrpSpPr>
          <p:nvPr/>
        </p:nvGrpSpPr>
        <p:grpSpPr bwMode="auto">
          <a:xfrm>
            <a:off x="4552996" y="2767145"/>
            <a:ext cx="83570" cy="144397"/>
            <a:chOff x="2287" y="1874"/>
            <a:chExt cx="285" cy="348"/>
          </a:xfrm>
        </p:grpSpPr>
        <p:sp>
          <p:nvSpPr>
            <p:cNvPr id="67" name="Line 31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57" name="Group 37"/>
          <p:cNvGrpSpPr>
            <a:grpSpLocks/>
          </p:cNvGrpSpPr>
          <p:nvPr/>
        </p:nvGrpSpPr>
        <p:grpSpPr bwMode="auto">
          <a:xfrm>
            <a:off x="4548288" y="3878114"/>
            <a:ext cx="83570" cy="144397"/>
            <a:chOff x="2287" y="1874"/>
            <a:chExt cx="285" cy="348"/>
          </a:xfrm>
        </p:grpSpPr>
        <p:sp>
          <p:nvSpPr>
            <p:cNvPr id="65" name="Line 3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4266977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362316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4552996" y="3907582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>
            <a:off x="4648336" y="3795601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4648336" y="3624683"/>
            <a:ext cx="178909" cy="22690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sz="1000">
                <a:solidFill>
                  <a:srgbClr val="FF3300"/>
                </a:solidFill>
                <a:latin typeface="Tahoma" charset="0"/>
              </a:rPr>
              <a:t>•</a:t>
            </a:r>
            <a:endParaRPr lang="pt-BR" sz="800">
              <a:latin typeface="Tahoma" charset="0"/>
            </a:endParaRPr>
          </a:p>
        </p:txBody>
      </p:sp>
      <p:sp>
        <p:nvSpPr>
          <p:cNvPr id="64" name="Freeform 145" descr="Diagonal para cima clara"/>
          <p:cNvSpPr>
            <a:spLocks/>
          </p:cNvSpPr>
          <p:nvPr/>
        </p:nvSpPr>
        <p:spPr bwMode="auto">
          <a:xfrm>
            <a:off x="3613722" y="2677265"/>
            <a:ext cx="1280615" cy="1542685"/>
          </a:xfrm>
          <a:custGeom>
            <a:avLst/>
            <a:gdLst>
              <a:gd name="T0" fmla="*/ 500 w 1088"/>
              <a:gd name="T1" fmla="*/ 87 h 1047"/>
              <a:gd name="T2" fmla="*/ 237 w 1088"/>
              <a:gd name="T3" fmla="*/ 115 h 1047"/>
              <a:gd name="T4" fmla="*/ 185 w 1088"/>
              <a:gd name="T5" fmla="*/ 178 h 1047"/>
              <a:gd name="T6" fmla="*/ 179 w 1088"/>
              <a:gd name="T7" fmla="*/ 207 h 1047"/>
              <a:gd name="T8" fmla="*/ 162 w 1088"/>
              <a:gd name="T9" fmla="*/ 212 h 1047"/>
              <a:gd name="T10" fmla="*/ 71 w 1088"/>
              <a:gd name="T11" fmla="*/ 264 h 1047"/>
              <a:gd name="T12" fmla="*/ 48 w 1088"/>
              <a:gd name="T13" fmla="*/ 361 h 1047"/>
              <a:gd name="T14" fmla="*/ 25 w 1088"/>
              <a:gd name="T15" fmla="*/ 544 h 1047"/>
              <a:gd name="T16" fmla="*/ 19 w 1088"/>
              <a:gd name="T17" fmla="*/ 641 h 1047"/>
              <a:gd name="T18" fmla="*/ 2 w 1088"/>
              <a:gd name="T19" fmla="*/ 692 h 1047"/>
              <a:gd name="T20" fmla="*/ 25 w 1088"/>
              <a:gd name="T21" fmla="*/ 864 h 1047"/>
              <a:gd name="T22" fmla="*/ 71 w 1088"/>
              <a:gd name="T23" fmla="*/ 875 h 1047"/>
              <a:gd name="T24" fmla="*/ 105 w 1088"/>
              <a:gd name="T25" fmla="*/ 972 h 1047"/>
              <a:gd name="T26" fmla="*/ 265 w 1088"/>
              <a:gd name="T27" fmla="*/ 1012 h 1047"/>
              <a:gd name="T28" fmla="*/ 437 w 1088"/>
              <a:gd name="T29" fmla="*/ 984 h 1047"/>
              <a:gd name="T30" fmla="*/ 448 w 1088"/>
              <a:gd name="T31" fmla="*/ 967 h 1047"/>
              <a:gd name="T32" fmla="*/ 494 w 1088"/>
              <a:gd name="T33" fmla="*/ 955 h 1047"/>
              <a:gd name="T34" fmla="*/ 580 w 1088"/>
              <a:gd name="T35" fmla="*/ 949 h 1047"/>
              <a:gd name="T36" fmla="*/ 660 w 1088"/>
              <a:gd name="T37" fmla="*/ 898 h 1047"/>
              <a:gd name="T38" fmla="*/ 722 w 1088"/>
              <a:gd name="T39" fmla="*/ 921 h 1047"/>
              <a:gd name="T40" fmla="*/ 728 w 1088"/>
              <a:gd name="T41" fmla="*/ 972 h 1047"/>
              <a:gd name="T42" fmla="*/ 774 w 1088"/>
              <a:gd name="T43" fmla="*/ 984 h 1047"/>
              <a:gd name="T44" fmla="*/ 854 w 1088"/>
              <a:gd name="T45" fmla="*/ 1012 h 1047"/>
              <a:gd name="T46" fmla="*/ 934 w 1088"/>
              <a:gd name="T47" fmla="*/ 881 h 1047"/>
              <a:gd name="T48" fmla="*/ 951 w 1088"/>
              <a:gd name="T49" fmla="*/ 847 h 1047"/>
              <a:gd name="T50" fmla="*/ 968 w 1088"/>
              <a:gd name="T51" fmla="*/ 841 h 1047"/>
              <a:gd name="T52" fmla="*/ 934 w 1088"/>
              <a:gd name="T53" fmla="*/ 658 h 1047"/>
              <a:gd name="T54" fmla="*/ 951 w 1088"/>
              <a:gd name="T55" fmla="*/ 561 h 1047"/>
              <a:gd name="T56" fmla="*/ 985 w 1088"/>
              <a:gd name="T57" fmla="*/ 549 h 1047"/>
              <a:gd name="T58" fmla="*/ 1025 w 1088"/>
              <a:gd name="T59" fmla="*/ 504 h 1047"/>
              <a:gd name="T60" fmla="*/ 1048 w 1088"/>
              <a:gd name="T61" fmla="*/ 384 h 1047"/>
              <a:gd name="T62" fmla="*/ 1060 w 1088"/>
              <a:gd name="T63" fmla="*/ 315 h 1047"/>
              <a:gd name="T64" fmla="*/ 1071 w 1088"/>
              <a:gd name="T65" fmla="*/ 241 h 1047"/>
              <a:gd name="T66" fmla="*/ 1054 w 1088"/>
              <a:gd name="T67" fmla="*/ 132 h 1047"/>
              <a:gd name="T68" fmla="*/ 940 w 1088"/>
              <a:gd name="T69" fmla="*/ 98 h 1047"/>
              <a:gd name="T70" fmla="*/ 928 w 1088"/>
              <a:gd name="T71" fmla="*/ 87 h 1047"/>
              <a:gd name="T72" fmla="*/ 922 w 1088"/>
              <a:gd name="T73" fmla="*/ 52 h 1047"/>
              <a:gd name="T74" fmla="*/ 882 w 1088"/>
              <a:gd name="T75" fmla="*/ 47 h 1047"/>
              <a:gd name="T76" fmla="*/ 751 w 1088"/>
              <a:gd name="T77" fmla="*/ 58 h 1047"/>
              <a:gd name="T78" fmla="*/ 734 w 1088"/>
              <a:gd name="T79" fmla="*/ 64 h 1047"/>
              <a:gd name="T80" fmla="*/ 711 w 1088"/>
              <a:gd name="T81" fmla="*/ 104 h 1047"/>
              <a:gd name="T82" fmla="*/ 705 w 1088"/>
              <a:gd name="T83" fmla="*/ 132 h 1047"/>
              <a:gd name="T84" fmla="*/ 671 w 1088"/>
              <a:gd name="T85" fmla="*/ 144 h 1047"/>
              <a:gd name="T86" fmla="*/ 597 w 1088"/>
              <a:gd name="T87" fmla="*/ 121 h 1047"/>
              <a:gd name="T88" fmla="*/ 557 w 1088"/>
              <a:gd name="T89" fmla="*/ 52 h 1047"/>
              <a:gd name="T90" fmla="*/ 551 w 1088"/>
              <a:gd name="T91" fmla="*/ 81 h 1047"/>
              <a:gd name="T92" fmla="*/ 500 w 1088"/>
              <a:gd name="T93" fmla="*/ 8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88" h="1047">
                <a:moveTo>
                  <a:pt x="500" y="87"/>
                </a:moveTo>
                <a:cubicBezTo>
                  <a:pt x="403" y="114"/>
                  <a:pt x="361" y="111"/>
                  <a:pt x="237" y="115"/>
                </a:cubicBezTo>
                <a:cubicBezTo>
                  <a:pt x="224" y="146"/>
                  <a:pt x="217" y="167"/>
                  <a:pt x="185" y="178"/>
                </a:cubicBezTo>
                <a:cubicBezTo>
                  <a:pt x="183" y="188"/>
                  <a:pt x="185" y="199"/>
                  <a:pt x="179" y="207"/>
                </a:cubicBezTo>
                <a:cubicBezTo>
                  <a:pt x="176" y="212"/>
                  <a:pt x="165" y="207"/>
                  <a:pt x="162" y="212"/>
                </a:cubicBezTo>
                <a:cubicBezTo>
                  <a:pt x="121" y="270"/>
                  <a:pt x="186" y="254"/>
                  <a:pt x="71" y="264"/>
                </a:cubicBezTo>
                <a:cubicBezTo>
                  <a:pt x="60" y="296"/>
                  <a:pt x="59" y="329"/>
                  <a:pt x="48" y="361"/>
                </a:cubicBezTo>
                <a:cubicBezTo>
                  <a:pt x="41" y="537"/>
                  <a:pt x="54" y="462"/>
                  <a:pt x="25" y="544"/>
                </a:cubicBezTo>
                <a:cubicBezTo>
                  <a:pt x="23" y="576"/>
                  <a:pt x="22" y="609"/>
                  <a:pt x="19" y="641"/>
                </a:cubicBezTo>
                <a:cubicBezTo>
                  <a:pt x="17" y="659"/>
                  <a:pt x="2" y="692"/>
                  <a:pt x="2" y="692"/>
                </a:cubicBezTo>
                <a:cubicBezTo>
                  <a:pt x="20" y="743"/>
                  <a:pt x="0" y="827"/>
                  <a:pt x="25" y="864"/>
                </a:cubicBezTo>
                <a:cubicBezTo>
                  <a:pt x="34" y="877"/>
                  <a:pt x="56" y="872"/>
                  <a:pt x="71" y="875"/>
                </a:cubicBezTo>
                <a:cubicBezTo>
                  <a:pt x="89" y="968"/>
                  <a:pt x="63" y="945"/>
                  <a:pt x="105" y="972"/>
                </a:cubicBezTo>
                <a:cubicBezTo>
                  <a:pt x="121" y="1047"/>
                  <a:pt x="202" y="1004"/>
                  <a:pt x="265" y="1012"/>
                </a:cubicBezTo>
                <a:cubicBezTo>
                  <a:pt x="322" y="1003"/>
                  <a:pt x="381" y="998"/>
                  <a:pt x="437" y="984"/>
                </a:cubicBezTo>
                <a:cubicBezTo>
                  <a:pt x="444" y="982"/>
                  <a:pt x="443" y="971"/>
                  <a:pt x="448" y="967"/>
                </a:cubicBezTo>
                <a:cubicBezTo>
                  <a:pt x="454" y="962"/>
                  <a:pt x="492" y="955"/>
                  <a:pt x="494" y="955"/>
                </a:cubicBezTo>
                <a:cubicBezTo>
                  <a:pt x="525" y="963"/>
                  <a:pt x="548" y="954"/>
                  <a:pt x="580" y="949"/>
                </a:cubicBezTo>
                <a:cubicBezTo>
                  <a:pt x="611" y="918"/>
                  <a:pt x="619" y="911"/>
                  <a:pt x="660" y="898"/>
                </a:cubicBezTo>
                <a:cubicBezTo>
                  <a:pt x="681" y="906"/>
                  <a:pt x="707" y="905"/>
                  <a:pt x="722" y="921"/>
                </a:cubicBezTo>
                <a:cubicBezTo>
                  <a:pt x="734" y="934"/>
                  <a:pt x="722" y="956"/>
                  <a:pt x="728" y="972"/>
                </a:cubicBezTo>
                <a:cubicBezTo>
                  <a:pt x="734" y="987"/>
                  <a:pt x="758" y="981"/>
                  <a:pt x="774" y="984"/>
                </a:cubicBezTo>
                <a:cubicBezTo>
                  <a:pt x="785" y="1036"/>
                  <a:pt x="809" y="1019"/>
                  <a:pt x="854" y="1012"/>
                </a:cubicBezTo>
                <a:cubicBezTo>
                  <a:pt x="878" y="945"/>
                  <a:pt x="845" y="899"/>
                  <a:pt x="934" y="881"/>
                </a:cubicBezTo>
                <a:cubicBezTo>
                  <a:pt x="940" y="870"/>
                  <a:pt x="943" y="857"/>
                  <a:pt x="951" y="847"/>
                </a:cubicBezTo>
                <a:cubicBezTo>
                  <a:pt x="955" y="842"/>
                  <a:pt x="968" y="847"/>
                  <a:pt x="968" y="841"/>
                </a:cubicBezTo>
                <a:cubicBezTo>
                  <a:pt x="976" y="750"/>
                  <a:pt x="973" y="718"/>
                  <a:pt x="934" y="658"/>
                </a:cubicBezTo>
                <a:cubicBezTo>
                  <a:pt x="936" y="644"/>
                  <a:pt x="947" y="567"/>
                  <a:pt x="951" y="561"/>
                </a:cubicBezTo>
                <a:cubicBezTo>
                  <a:pt x="958" y="551"/>
                  <a:pt x="985" y="549"/>
                  <a:pt x="985" y="549"/>
                </a:cubicBezTo>
                <a:cubicBezTo>
                  <a:pt x="997" y="533"/>
                  <a:pt x="1016" y="522"/>
                  <a:pt x="1025" y="504"/>
                </a:cubicBezTo>
                <a:cubicBezTo>
                  <a:pt x="1036" y="482"/>
                  <a:pt x="1044" y="411"/>
                  <a:pt x="1048" y="384"/>
                </a:cubicBezTo>
                <a:cubicBezTo>
                  <a:pt x="1052" y="361"/>
                  <a:pt x="1056" y="338"/>
                  <a:pt x="1060" y="315"/>
                </a:cubicBezTo>
                <a:cubicBezTo>
                  <a:pt x="1064" y="290"/>
                  <a:pt x="1071" y="241"/>
                  <a:pt x="1071" y="241"/>
                </a:cubicBezTo>
                <a:cubicBezTo>
                  <a:pt x="1069" y="204"/>
                  <a:pt x="1088" y="146"/>
                  <a:pt x="1054" y="132"/>
                </a:cubicBezTo>
                <a:cubicBezTo>
                  <a:pt x="1017" y="117"/>
                  <a:pt x="940" y="98"/>
                  <a:pt x="940" y="98"/>
                </a:cubicBezTo>
                <a:cubicBezTo>
                  <a:pt x="936" y="94"/>
                  <a:pt x="930" y="92"/>
                  <a:pt x="928" y="87"/>
                </a:cubicBezTo>
                <a:cubicBezTo>
                  <a:pt x="924" y="76"/>
                  <a:pt x="931" y="60"/>
                  <a:pt x="922" y="52"/>
                </a:cubicBezTo>
                <a:cubicBezTo>
                  <a:pt x="912" y="43"/>
                  <a:pt x="895" y="49"/>
                  <a:pt x="882" y="47"/>
                </a:cubicBezTo>
                <a:cubicBezTo>
                  <a:pt x="839" y="0"/>
                  <a:pt x="833" y="31"/>
                  <a:pt x="751" y="58"/>
                </a:cubicBezTo>
                <a:cubicBezTo>
                  <a:pt x="745" y="60"/>
                  <a:pt x="734" y="64"/>
                  <a:pt x="734" y="64"/>
                </a:cubicBezTo>
                <a:cubicBezTo>
                  <a:pt x="728" y="78"/>
                  <a:pt x="717" y="90"/>
                  <a:pt x="711" y="104"/>
                </a:cubicBezTo>
                <a:cubicBezTo>
                  <a:pt x="707" y="113"/>
                  <a:pt x="712" y="125"/>
                  <a:pt x="705" y="132"/>
                </a:cubicBezTo>
                <a:cubicBezTo>
                  <a:pt x="697" y="140"/>
                  <a:pt x="671" y="144"/>
                  <a:pt x="671" y="144"/>
                </a:cubicBezTo>
                <a:cubicBezTo>
                  <a:pt x="637" y="139"/>
                  <a:pt x="627" y="131"/>
                  <a:pt x="597" y="121"/>
                </a:cubicBezTo>
                <a:cubicBezTo>
                  <a:pt x="573" y="91"/>
                  <a:pt x="563" y="89"/>
                  <a:pt x="557" y="52"/>
                </a:cubicBezTo>
                <a:cubicBezTo>
                  <a:pt x="555" y="62"/>
                  <a:pt x="559" y="76"/>
                  <a:pt x="551" y="81"/>
                </a:cubicBezTo>
                <a:cubicBezTo>
                  <a:pt x="519" y="102"/>
                  <a:pt x="515" y="32"/>
                  <a:pt x="500" y="87"/>
                </a:cubicBezTo>
                <a:close/>
              </a:path>
            </a:pathLst>
          </a:custGeom>
          <a:noFill/>
          <a:ln w="28575" cap="sq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63500" dist="254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rgbClr val="000000"/>
                  </a:fgClr>
                  <a:bgClr>
                    <a:schemeClr val="tx1"/>
                  </a:bgClr>
                </a:pattFill>
              </a14:hiddenFill>
            </a:ext>
          </a:extLst>
        </p:spPr>
        <p:txBody>
          <a:bodyPr wrap="none" anchor="ctr"/>
          <a:lstStyle/>
          <a:p>
            <a:endParaRPr lang="en-GB" dirty="0">
              <a:latin typeface="Calibri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065726" y="2661624"/>
            <a:ext cx="1796156" cy="1734232"/>
            <a:chOff x="685800" y="1340825"/>
            <a:chExt cx="4517532" cy="3881107"/>
          </a:xfrm>
        </p:grpSpPr>
        <p:sp>
          <p:nvSpPr>
            <p:cNvPr id="88" name="Rectangle 4"/>
            <p:cNvSpPr>
              <a:spLocks noChangeArrowheads="1"/>
            </p:cNvSpPr>
            <p:nvPr/>
          </p:nvSpPr>
          <p:spPr bwMode="auto">
            <a:xfrm>
              <a:off x="958154" y="1340825"/>
              <a:ext cx="3789280" cy="3881107"/>
            </a:xfrm>
            <a:prstGeom prst="rect">
              <a:avLst/>
            </a:prstGeom>
            <a:noFill/>
            <a:ln w="12700" cap="sq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grpSp>
          <p:nvGrpSpPr>
            <p:cNvPr id="89" name="Group 5"/>
            <p:cNvGrpSpPr>
              <a:grpSpLocks/>
            </p:cNvGrpSpPr>
            <p:nvPr/>
          </p:nvGrpSpPr>
          <p:grpSpPr bwMode="auto">
            <a:xfrm>
              <a:off x="685800" y="1340825"/>
              <a:ext cx="4517532" cy="3881107"/>
              <a:chOff x="451" y="1480"/>
              <a:chExt cx="1526" cy="1177"/>
            </a:xfrm>
          </p:grpSpPr>
          <p:sp>
            <p:nvSpPr>
              <p:cNvPr id="121" name="Line 6"/>
              <p:cNvSpPr>
                <a:spLocks noChangeShapeType="1"/>
              </p:cNvSpPr>
              <p:nvPr/>
            </p:nvSpPr>
            <p:spPr bwMode="auto">
              <a:xfrm>
                <a:off x="543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2" name="Line 7"/>
              <p:cNvSpPr>
                <a:spLocks noChangeShapeType="1"/>
              </p:cNvSpPr>
              <p:nvPr/>
            </p:nvSpPr>
            <p:spPr bwMode="auto">
              <a:xfrm>
                <a:off x="900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3" name="Line 8"/>
              <p:cNvSpPr>
                <a:spLocks noChangeShapeType="1"/>
              </p:cNvSpPr>
              <p:nvPr/>
            </p:nvSpPr>
            <p:spPr bwMode="auto">
              <a:xfrm>
                <a:off x="1704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4" name="Line 9"/>
              <p:cNvSpPr>
                <a:spLocks noChangeShapeType="1"/>
              </p:cNvSpPr>
              <p:nvPr/>
            </p:nvSpPr>
            <p:spPr bwMode="auto">
              <a:xfrm>
                <a:off x="1295" y="1480"/>
                <a:ext cx="103" cy="117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5" name="Line 10"/>
              <p:cNvSpPr>
                <a:spLocks noChangeShapeType="1"/>
              </p:cNvSpPr>
              <p:nvPr/>
            </p:nvSpPr>
            <p:spPr bwMode="auto">
              <a:xfrm>
                <a:off x="451" y="1874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6" name="Line 11"/>
              <p:cNvSpPr>
                <a:spLocks noChangeShapeType="1"/>
              </p:cNvSpPr>
              <p:nvPr/>
            </p:nvSpPr>
            <p:spPr bwMode="auto">
              <a:xfrm>
                <a:off x="451" y="2313"/>
                <a:ext cx="1526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0" name="Group 12"/>
            <p:cNvGrpSpPr>
              <a:grpSpLocks/>
            </p:cNvGrpSpPr>
            <p:nvPr/>
          </p:nvGrpSpPr>
          <p:grpSpPr bwMode="auto">
            <a:xfrm>
              <a:off x="1517664" y="3457792"/>
              <a:ext cx="210188" cy="323151"/>
              <a:chOff x="2287" y="1874"/>
              <a:chExt cx="285" cy="348"/>
            </a:xfrm>
          </p:grpSpPr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20" name="Line 14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1" name="Group 15"/>
            <p:cNvGrpSpPr>
              <a:grpSpLocks/>
            </p:cNvGrpSpPr>
            <p:nvPr/>
          </p:nvGrpSpPr>
          <p:grpSpPr bwMode="auto">
            <a:xfrm>
              <a:off x="1547268" y="4222802"/>
              <a:ext cx="210188" cy="323151"/>
              <a:chOff x="2287" y="1874"/>
              <a:chExt cx="285" cy="348"/>
            </a:xfrm>
          </p:grpSpPr>
          <p:sp>
            <p:nvSpPr>
              <p:cNvPr id="117" name="Line 16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8" name="Line 17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2" name="Group 18"/>
            <p:cNvGrpSpPr>
              <a:grpSpLocks/>
            </p:cNvGrpSpPr>
            <p:nvPr/>
          </p:nvGrpSpPr>
          <p:grpSpPr bwMode="auto">
            <a:xfrm>
              <a:off x="2503470" y="3926031"/>
              <a:ext cx="210186" cy="323151"/>
              <a:chOff x="2287" y="1874"/>
              <a:chExt cx="285" cy="348"/>
            </a:xfrm>
          </p:grpSpPr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6" name="Line 20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3" name="Group 21"/>
            <p:cNvGrpSpPr>
              <a:grpSpLocks/>
            </p:cNvGrpSpPr>
            <p:nvPr/>
          </p:nvGrpSpPr>
          <p:grpSpPr bwMode="auto">
            <a:xfrm>
              <a:off x="3489274" y="2923604"/>
              <a:ext cx="210188" cy="323151"/>
              <a:chOff x="2287" y="1874"/>
              <a:chExt cx="285" cy="348"/>
            </a:xfrm>
          </p:grpSpPr>
          <p:sp>
            <p:nvSpPr>
              <p:cNvPr id="113" name="Line 22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4" name="Line 23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4" name="Group 24"/>
            <p:cNvGrpSpPr>
              <a:grpSpLocks/>
            </p:cNvGrpSpPr>
            <p:nvPr/>
          </p:nvGrpSpPr>
          <p:grpSpPr bwMode="auto">
            <a:xfrm>
              <a:off x="2476826" y="2897224"/>
              <a:ext cx="210188" cy="323151"/>
              <a:chOff x="2287" y="1874"/>
              <a:chExt cx="285" cy="348"/>
            </a:xfrm>
          </p:grpSpPr>
          <p:sp>
            <p:nvSpPr>
              <p:cNvPr id="111" name="Line 25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2" name="Line 26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5" name="Group 27"/>
            <p:cNvGrpSpPr>
              <a:grpSpLocks/>
            </p:cNvGrpSpPr>
            <p:nvPr/>
          </p:nvGrpSpPr>
          <p:grpSpPr bwMode="auto">
            <a:xfrm>
              <a:off x="1757456" y="2214652"/>
              <a:ext cx="210186" cy="323151"/>
              <a:chOff x="2287" y="1874"/>
              <a:chExt cx="285" cy="348"/>
            </a:xfrm>
          </p:grpSpPr>
          <p:sp>
            <p:nvSpPr>
              <p:cNvPr id="109" name="Line 28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10" name="Line 29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6" name="Group 30"/>
            <p:cNvGrpSpPr>
              <a:grpSpLocks/>
            </p:cNvGrpSpPr>
            <p:nvPr/>
          </p:nvGrpSpPr>
          <p:grpSpPr bwMode="auto">
            <a:xfrm>
              <a:off x="3465591" y="1670571"/>
              <a:ext cx="210188" cy="323151"/>
              <a:chOff x="2287" y="1874"/>
              <a:chExt cx="285" cy="348"/>
            </a:xfrm>
          </p:grpSpPr>
          <p:sp>
            <p:nvSpPr>
              <p:cNvPr id="107" name="Line 31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08" name="Line 32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grpSp>
          <p:nvGrpSpPr>
            <p:cNvPr id="97" name="Group 37"/>
            <p:cNvGrpSpPr>
              <a:grpSpLocks/>
            </p:cNvGrpSpPr>
            <p:nvPr/>
          </p:nvGrpSpPr>
          <p:grpSpPr bwMode="auto">
            <a:xfrm>
              <a:off x="3453750" y="4156853"/>
              <a:ext cx="210188" cy="323151"/>
              <a:chOff x="2287" y="1874"/>
              <a:chExt cx="285" cy="348"/>
            </a:xfrm>
          </p:grpSpPr>
          <p:sp>
            <p:nvSpPr>
              <p:cNvPr id="105" name="Line 38"/>
              <p:cNvSpPr>
                <a:spLocks noChangeShapeType="1"/>
              </p:cNvSpPr>
              <p:nvPr/>
            </p:nvSpPr>
            <p:spPr bwMode="auto">
              <a:xfrm flipH="1">
                <a:off x="2287" y="2046"/>
                <a:ext cx="285" cy="0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  <p:sp>
            <p:nvSpPr>
              <p:cNvPr id="106" name="Line 39"/>
              <p:cNvSpPr>
                <a:spLocks noChangeShapeType="1"/>
              </p:cNvSpPr>
              <p:nvPr/>
            </p:nvSpPr>
            <p:spPr bwMode="auto">
              <a:xfrm>
                <a:off x="2422" y="1874"/>
                <a:ext cx="0" cy="348"/>
              </a:xfrm>
              <a:prstGeom prst="line">
                <a:avLst/>
              </a:prstGeom>
              <a:noFill/>
              <a:ln w="1905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latin typeface="Calibri"/>
                </a:endParaRPr>
              </a:p>
            </p:txBody>
          </p:sp>
        </p:grpSp>
        <p:sp>
          <p:nvSpPr>
            <p:cNvPr id="98" name="Text Box 61"/>
            <p:cNvSpPr txBox="1">
              <a:spLocks noChangeArrowheads="1"/>
            </p:cNvSpPr>
            <p:nvPr/>
          </p:nvSpPr>
          <p:spPr bwMode="auto">
            <a:xfrm>
              <a:off x="2746221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2986010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0" name="Text Box 64"/>
            <p:cNvSpPr txBox="1">
              <a:spLocks noChangeArrowheads="1"/>
            </p:cNvSpPr>
            <p:nvPr/>
          </p:nvSpPr>
          <p:spPr bwMode="auto">
            <a:xfrm>
              <a:off x="3465591" y="4222802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1" name="Text Box 74"/>
            <p:cNvSpPr txBox="1">
              <a:spLocks noChangeArrowheads="1"/>
            </p:cNvSpPr>
            <p:nvPr/>
          </p:nvSpPr>
          <p:spPr bwMode="auto">
            <a:xfrm>
              <a:off x="3705382" y="3972195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2" name="Text Box 84"/>
            <p:cNvSpPr txBox="1">
              <a:spLocks noChangeArrowheads="1"/>
            </p:cNvSpPr>
            <p:nvPr/>
          </p:nvSpPr>
          <p:spPr bwMode="auto">
            <a:xfrm>
              <a:off x="3705382" y="3589690"/>
              <a:ext cx="449977" cy="50780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pt-BR" sz="1000">
                  <a:solidFill>
                    <a:srgbClr val="FF3300"/>
                  </a:solidFill>
                  <a:latin typeface="Tahoma" charset="0"/>
                </a:rPr>
                <a:t>•</a:t>
              </a:r>
              <a:endParaRPr lang="pt-BR" sz="800">
                <a:latin typeface="Tahoma" charset="0"/>
              </a:endParaRPr>
            </a:p>
          </p:txBody>
        </p:sp>
        <p:sp>
          <p:nvSpPr>
            <p:cNvPr id="103" name="Text Box 132"/>
            <p:cNvSpPr txBox="1">
              <a:spLocks noChangeArrowheads="1"/>
            </p:cNvSpPr>
            <p:nvPr/>
          </p:nvSpPr>
          <p:spPr bwMode="auto">
            <a:xfrm>
              <a:off x="1060448" y="2652851"/>
              <a:ext cx="464456" cy="48215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2">
                  <a:alpha val="74998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endParaRPr lang="pt-BR" sz="800" dirty="0">
                <a:latin typeface="Tahoma" charset="0"/>
              </a:endParaRPr>
            </a:p>
          </p:txBody>
        </p:sp>
        <p:sp>
          <p:nvSpPr>
            <p:cNvPr id="104" name="Freeform 145" descr="Diagonal para cima clara"/>
            <p:cNvSpPr>
              <a:spLocks/>
            </p:cNvSpPr>
            <p:nvPr/>
          </p:nvSpPr>
          <p:spPr bwMode="auto">
            <a:xfrm>
              <a:off x="1103212" y="1469427"/>
              <a:ext cx="3220888" cy="3452436"/>
            </a:xfrm>
            <a:custGeom>
              <a:avLst/>
              <a:gdLst>
                <a:gd name="T0" fmla="*/ 500 w 1088"/>
                <a:gd name="T1" fmla="*/ 87 h 1047"/>
                <a:gd name="T2" fmla="*/ 237 w 1088"/>
                <a:gd name="T3" fmla="*/ 115 h 1047"/>
                <a:gd name="T4" fmla="*/ 185 w 1088"/>
                <a:gd name="T5" fmla="*/ 178 h 1047"/>
                <a:gd name="T6" fmla="*/ 179 w 1088"/>
                <a:gd name="T7" fmla="*/ 207 h 1047"/>
                <a:gd name="T8" fmla="*/ 162 w 1088"/>
                <a:gd name="T9" fmla="*/ 212 h 1047"/>
                <a:gd name="T10" fmla="*/ 71 w 1088"/>
                <a:gd name="T11" fmla="*/ 264 h 1047"/>
                <a:gd name="T12" fmla="*/ 48 w 1088"/>
                <a:gd name="T13" fmla="*/ 361 h 1047"/>
                <a:gd name="T14" fmla="*/ 25 w 1088"/>
                <a:gd name="T15" fmla="*/ 544 h 1047"/>
                <a:gd name="T16" fmla="*/ 19 w 1088"/>
                <a:gd name="T17" fmla="*/ 641 h 1047"/>
                <a:gd name="T18" fmla="*/ 2 w 1088"/>
                <a:gd name="T19" fmla="*/ 692 h 1047"/>
                <a:gd name="T20" fmla="*/ 25 w 1088"/>
                <a:gd name="T21" fmla="*/ 864 h 1047"/>
                <a:gd name="T22" fmla="*/ 71 w 1088"/>
                <a:gd name="T23" fmla="*/ 875 h 1047"/>
                <a:gd name="T24" fmla="*/ 105 w 1088"/>
                <a:gd name="T25" fmla="*/ 972 h 1047"/>
                <a:gd name="T26" fmla="*/ 265 w 1088"/>
                <a:gd name="T27" fmla="*/ 1012 h 1047"/>
                <a:gd name="T28" fmla="*/ 437 w 1088"/>
                <a:gd name="T29" fmla="*/ 984 h 1047"/>
                <a:gd name="T30" fmla="*/ 448 w 1088"/>
                <a:gd name="T31" fmla="*/ 967 h 1047"/>
                <a:gd name="T32" fmla="*/ 494 w 1088"/>
                <a:gd name="T33" fmla="*/ 955 h 1047"/>
                <a:gd name="T34" fmla="*/ 580 w 1088"/>
                <a:gd name="T35" fmla="*/ 949 h 1047"/>
                <a:gd name="T36" fmla="*/ 660 w 1088"/>
                <a:gd name="T37" fmla="*/ 898 h 1047"/>
                <a:gd name="T38" fmla="*/ 722 w 1088"/>
                <a:gd name="T39" fmla="*/ 921 h 1047"/>
                <a:gd name="T40" fmla="*/ 728 w 1088"/>
                <a:gd name="T41" fmla="*/ 972 h 1047"/>
                <a:gd name="T42" fmla="*/ 774 w 1088"/>
                <a:gd name="T43" fmla="*/ 984 h 1047"/>
                <a:gd name="T44" fmla="*/ 854 w 1088"/>
                <a:gd name="T45" fmla="*/ 1012 h 1047"/>
                <a:gd name="T46" fmla="*/ 934 w 1088"/>
                <a:gd name="T47" fmla="*/ 881 h 1047"/>
                <a:gd name="T48" fmla="*/ 951 w 1088"/>
                <a:gd name="T49" fmla="*/ 847 h 1047"/>
                <a:gd name="T50" fmla="*/ 968 w 1088"/>
                <a:gd name="T51" fmla="*/ 841 h 1047"/>
                <a:gd name="T52" fmla="*/ 934 w 1088"/>
                <a:gd name="T53" fmla="*/ 658 h 1047"/>
                <a:gd name="T54" fmla="*/ 951 w 1088"/>
                <a:gd name="T55" fmla="*/ 561 h 1047"/>
                <a:gd name="T56" fmla="*/ 985 w 1088"/>
                <a:gd name="T57" fmla="*/ 549 h 1047"/>
                <a:gd name="T58" fmla="*/ 1025 w 1088"/>
                <a:gd name="T59" fmla="*/ 504 h 1047"/>
                <a:gd name="T60" fmla="*/ 1048 w 1088"/>
                <a:gd name="T61" fmla="*/ 384 h 1047"/>
                <a:gd name="T62" fmla="*/ 1060 w 1088"/>
                <a:gd name="T63" fmla="*/ 315 h 1047"/>
                <a:gd name="T64" fmla="*/ 1071 w 1088"/>
                <a:gd name="T65" fmla="*/ 241 h 1047"/>
                <a:gd name="T66" fmla="*/ 1054 w 1088"/>
                <a:gd name="T67" fmla="*/ 132 h 1047"/>
                <a:gd name="T68" fmla="*/ 940 w 1088"/>
                <a:gd name="T69" fmla="*/ 98 h 1047"/>
                <a:gd name="T70" fmla="*/ 928 w 1088"/>
                <a:gd name="T71" fmla="*/ 87 h 1047"/>
                <a:gd name="T72" fmla="*/ 922 w 1088"/>
                <a:gd name="T73" fmla="*/ 52 h 1047"/>
                <a:gd name="T74" fmla="*/ 882 w 1088"/>
                <a:gd name="T75" fmla="*/ 47 h 1047"/>
                <a:gd name="T76" fmla="*/ 751 w 1088"/>
                <a:gd name="T77" fmla="*/ 58 h 1047"/>
                <a:gd name="T78" fmla="*/ 734 w 1088"/>
                <a:gd name="T79" fmla="*/ 64 h 1047"/>
                <a:gd name="T80" fmla="*/ 711 w 1088"/>
                <a:gd name="T81" fmla="*/ 104 h 1047"/>
                <a:gd name="T82" fmla="*/ 705 w 1088"/>
                <a:gd name="T83" fmla="*/ 132 h 1047"/>
                <a:gd name="T84" fmla="*/ 671 w 1088"/>
                <a:gd name="T85" fmla="*/ 144 h 1047"/>
                <a:gd name="T86" fmla="*/ 597 w 1088"/>
                <a:gd name="T87" fmla="*/ 121 h 1047"/>
                <a:gd name="T88" fmla="*/ 557 w 1088"/>
                <a:gd name="T89" fmla="*/ 52 h 1047"/>
                <a:gd name="T90" fmla="*/ 551 w 1088"/>
                <a:gd name="T91" fmla="*/ 81 h 1047"/>
                <a:gd name="T92" fmla="*/ 500 w 1088"/>
                <a:gd name="T93" fmla="*/ 8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8" h="1047">
                  <a:moveTo>
                    <a:pt x="500" y="87"/>
                  </a:moveTo>
                  <a:cubicBezTo>
                    <a:pt x="403" y="114"/>
                    <a:pt x="361" y="111"/>
                    <a:pt x="237" y="115"/>
                  </a:cubicBezTo>
                  <a:cubicBezTo>
                    <a:pt x="224" y="146"/>
                    <a:pt x="217" y="167"/>
                    <a:pt x="185" y="178"/>
                  </a:cubicBezTo>
                  <a:cubicBezTo>
                    <a:pt x="183" y="188"/>
                    <a:pt x="185" y="199"/>
                    <a:pt x="179" y="207"/>
                  </a:cubicBezTo>
                  <a:cubicBezTo>
                    <a:pt x="176" y="212"/>
                    <a:pt x="165" y="207"/>
                    <a:pt x="162" y="212"/>
                  </a:cubicBezTo>
                  <a:cubicBezTo>
                    <a:pt x="121" y="270"/>
                    <a:pt x="186" y="254"/>
                    <a:pt x="71" y="264"/>
                  </a:cubicBezTo>
                  <a:cubicBezTo>
                    <a:pt x="60" y="296"/>
                    <a:pt x="59" y="329"/>
                    <a:pt x="48" y="361"/>
                  </a:cubicBezTo>
                  <a:cubicBezTo>
                    <a:pt x="41" y="537"/>
                    <a:pt x="54" y="462"/>
                    <a:pt x="25" y="544"/>
                  </a:cubicBezTo>
                  <a:cubicBezTo>
                    <a:pt x="23" y="576"/>
                    <a:pt x="22" y="609"/>
                    <a:pt x="19" y="641"/>
                  </a:cubicBezTo>
                  <a:cubicBezTo>
                    <a:pt x="17" y="659"/>
                    <a:pt x="2" y="692"/>
                    <a:pt x="2" y="692"/>
                  </a:cubicBezTo>
                  <a:cubicBezTo>
                    <a:pt x="20" y="743"/>
                    <a:pt x="0" y="827"/>
                    <a:pt x="25" y="864"/>
                  </a:cubicBezTo>
                  <a:cubicBezTo>
                    <a:pt x="34" y="877"/>
                    <a:pt x="56" y="872"/>
                    <a:pt x="71" y="875"/>
                  </a:cubicBezTo>
                  <a:cubicBezTo>
                    <a:pt x="89" y="968"/>
                    <a:pt x="63" y="945"/>
                    <a:pt x="105" y="972"/>
                  </a:cubicBezTo>
                  <a:cubicBezTo>
                    <a:pt x="121" y="1047"/>
                    <a:pt x="202" y="1004"/>
                    <a:pt x="265" y="1012"/>
                  </a:cubicBezTo>
                  <a:cubicBezTo>
                    <a:pt x="322" y="1003"/>
                    <a:pt x="381" y="998"/>
                    <a:pt x="437" y="984"/>
                  </a:cubicBezTo>
                  <a:cubicBezTo>
                    <a:pt x="444" y="982"/>
                    <a:pt x="443" y="971"/>
                    <a:pt x="448" y="967"/>
                  </a:cubicBezTo>
                  <a:cubicBezTo>
                    <a:pt x="454" y="962"/>
                    <a:pt x="492" y="955"/>
                    <a:pt x="494" y="955"/>
                  </a:cubicBezTo>
                  <a:cubicBezTo>
                    <a:pt x="525" y="963"/>
                    <a:pt x="548" y="954"/>
                    <a:pt x="580" y="949"/>
                  </a:cubicBezTo>
                  <a:cubicBezTo>
                    <a:pt x="611" y="918"/>
                    <a:pt x="619" y="911"/>
                    <a:pt x="660" y="898"/>
                  </a:cubicBezTo>
                  <a:cubicBezTo>
                    <a:pt x="681" y="906"/>
                    <a:pt x="707" y="905"/>
                    <a:pt x="722" y="921"/>
                  </a:cubicBezTo>
                  <a:cubicBezTo>
                    <a:pt x="734" y="934"/>
                    <a:pt x="722" y="956"/>
                    <a:pt x="728" y="972"/>
                  </a:cubicBezTo>
                  <a:cubicBezTo>
                    <a:pt x="734" y="987"/>
                    <a:pt x="758" y="981"/>
                    <a:pt x="774" y="984"/>
                  </a:cubicBezTo>
                  <a:cubicBezTo>
                    <a:pt x="785" y="1036"/>
                    <a:pt x="809" y="1019"/>
                    <a:pt x="854" y="1012"/>
                  </a:cubicBezTo>
                  <a:cubicBezTo>
                    <a:pt x="878" y="945"/>
                    <a:pt x="845" y="899"/>
                    <a:pt x="934" y="881"/>
                  </a:cubicBezTo>
                  <a:cubicBezTo>
                    <a:pt x="940" y="870"/>
                    <a:pt x="943" y="857"/>
                    <a:pt x="951" y="847"/>
                  </a:cubicBezTo>
                  <a:cubicBezTo>
                    <a:pt x="955" y="842"/>
                    <a:pt x="968" y="847"/>
                    <a:pt x="968" y="841"/>
                  </a:cubicBezTo>
                  <a:cubicBezTo>
                    <a:pt x="976" y="750"/>
                    <a:pt x="973" y="718"/>
                    <a:pt x="934" y="658"/>
                  </a:cubicBezTo>
                  <a:cubicBezTo>
                    <a:pt x="936" y="644"/>
                    <a:pt x="947" y="567"/>
                    <a:pt x="951" y="561"/>
                  </a:cubicBezTo>
                  <a:cubicBezTo>
                    <a:pt x="958" y="551"/>
                    <a:pt x="985" y="549"/>
                    <a:pt x="985" y="549"/>
                  </a:cubicBezTo>
                  <a:cubicBezTo>
                    <a:pt x="997" y="533"/>
                    <a:pt x="1016" y="522"/>
                    <a:pt x="1025" y="504"/>
                  </a:cubicBezTo>
                  <a:cubicBezTo>
                    <a:pt x="1036" y="482"/>
                    <a:pt x="1044" y="411"/>
                    <a:pt x="1048" y="384"/>
                  </a:cubicBezTo>
                  <a:cubicBezTo>
                    <a:pt x="1052" y="361"/>
                    <a:pt x="1056" y="338"/>
                    <a:pt x="1060" y="315"/>
                  </a:cubicBezTo>
                  <a:cubicBezTo>
                    <a:pt x="1064" y="290"/>
                    <a:pt x="1071" y="241"/>
                    <a:pt x="1071" y="241"/>
                  </a:cubicBezTo>
                  <a:cubicBezTo>
                    <a:pt x="1069" y="204"/>
                    <a:pt x="1088" y="146"/>
                    <a:pt x="1054" y="132"/>
                  </a:cubicBezTo>
                  <a:cubicBezTo>
                    <a:pt x="1017" y="117"/>
                    <a:pt x="940" y="98"/>
                    <a:pt x="940" y="98"/>
                  </a:cubicBezTo>
                  <a:cubicBezTo>
                    <a:pt x="936" y="94"/>
                    <a:pt x="930" y="92"/>
                    <a:pt x="928" y="87"/>
                  </a:cubicBezTo>
                  <a:cubicBezTo>
                    <a:pt x="924" y="76"/>
                    <a:pt x="931" y="60"/>
                    <a:pt x="922" y="52"/>
                  </a:cubicBezTo>
                  <a:cubicBezTo>
                    <a:pt x="912" y="43"/>
                    <a:pt x="895" y="49"/>
                    <a:pt x="882" y="47"/>
                  </a:cubicBezTo>
                  <a:cubicBezTo>
                    <a:pt x="839" y="0"/>
                    <a:pt x="833" y="31"/>
                    <a:pt x="751" y="58"/>
                  </a:cubicBezTo>
                  <a:cubicBezTo>
                    <a:pt x="745" y="60"/>
                    <a:pt x="734" y="64"/>
                    <a:pt x="734" y="64"/>
                  </a:cubicBezTo>
                  <a:cubicBezTo>
                    <a:pt x="728" y="78"/>
                    <a:pt x="717" y="90"/>
                    <a:pt x="711" y="104"/>
                  </a:cubicBezTo>
                  <a:cubicBezTo>
                    <a:pt x="707" y="113"/>
                    <a:pt x="712" y="125"/>
                    <a:pt x="705" y="132"/>
                  </a:cubicBezTo>
                  <a:cubicBezTo>
                    <a:pt x="697" y="140"/>
                    <a:pt x="671" y="144"/>
                    <a:pt x="671" y="144"/>
                  </a:cubicBezTo>
                  <a:cubicBezTo>
                    <a:pt x="637" y="139"/>
                    <a:pt x="627" y="131"/>
                    <a:pt x="597" y="121"/>
                  </a:cubicBezTo>
                  <a:cubicBezTo>
                    <a:pt x="573" y="91"/>
                    <a:pt x="563" y="89"/>
                    <a:pt x="557" y="52"/>
                  </a:cubicBezTo>
                  <a:cubicBezTo>
                    <a:pt x="555" y="62"/>
                    <a:pt x="559" y="76"/>
                    <a:pt x="551" y="81"/>
                  </a:cubicBezTo>
                  <a:cubicBezTo>
                    <a:pt x="519" y="102"/>
                    <a:pt x="515" y="32"/>
                    <a:pt x="500" y="87"/>
                  </a:cubicBezTo>
                  <a:close/>
                </a:path>
              </a:pathLst>
            </a:custGeom>
            <a:noFill/>
            <a:ln w="28575" cap="sq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254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rgbClr val="000000"/>
                    </a:fgClr>
                    <a:bgClr>
                      <a:schemeClr val="tx1"/>
                    </a:bgClr>
                  </a:pattFill>
                </a14:hiddenFill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27" name="Group 24"/>
          <p:cNvGrpSpPr>
            <a:grpSpLocks/>
          </p:cNvGrpSpPr>
          <p:nvPr/>
        </p:nvGrpSpPr>
        <p:grpSpPr bwMode="auto">
          <a:xfrm>
            <a:off x="4312266" y="3467662"/>
            <a:ext cx="83570" cy="144397"/>
            <a:chOff x="2287" y="1874"/>
            <a:chExt cx="285" cy="348"/>
          </a:xfrm>
        </p:grpSpPr>
        <p:sp>
          <p:nvSpPr>
            <p:cNvPr id="128" name="Line 25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29" name="Line 26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0" name="Group 12"/>
          <p:cNvGrpSpPr>
            <a:grpSpLocks/>
          </p:cNvGrpSpPr>
          <p:nvPr/>
        </p:nvGrpSpPr>
        <p:grpSpPr bwMode="auto">
          <a:xfrm>
            <a:off x="3930906" y="3718146"/>
            <a:ext cx="83570" cy="144397"/>
            <a:chOff x="2287" y="1874"/>
            <a:chExt cx="285" cy="348"/>
          </a:xfrm>
        </p:grpSpPr>
        <p:sp>
          <p:nvSpPr>
            <p:cNvPr id="131" name="Line 13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2" name="Line 14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3" name="Group 30"/>
          <p:cNvGrpSpPr>
            <a:grpSpLocks/>
          </p:cNvGrpSpPr>
          <p:nvPr/>
        </p:nvGrpSpPr>
        <p:grpSpPr bwMode="auto">
          <a:xfrm>
            <a:off x="4705396" y="2919545"/>
            <a:ext cx="83570" cy="144397"/>
            <a:chOff x="2287" y="1874"/>
            <a:chExt cx="285" cy="348"/>
          </a:xfrm>
        </p:grpSpPr>
        <p:sp>
          <p:nvSpPr>
            <p:cNvPr id="134" name="Line 31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5" name="Line 32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6" name="Group 27"/>
          <p:cNvGrpSpPr>
            <a:grpSpLocks/>
          </p:cNvGrpSpPr>
          <p:nvPr/>
        </p:nvGrpSpPr>
        <p:grpSpPr bwMode="auto">
          <a:xfrm>
            <a:off x="4026247" y="3162661"/>
            <a:ext cx="83569" cy="144397"/>
            <a:chOff x="2287" y="1874"/>
            <a:chExt cx="285" cy="348"/>
          </a:xfrm>
        </p:grpSpPr>
        <p:sp>
          <p:nvSpPr>
            <p:cNvPr id="137" name="Line 28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38" name="Line 29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39" name="Group 21"/>
          <p:cNvGrpSpPr>
            <a:grpSpLocks/>
          </p:cNvGrpSpPr>
          <p:nvPr/>
        </p:nvGrpSpPr>
        <p:grpSpPr bwMode="auto">
          <a:xfrm>
            <a:off x="4310067" y="3143285"/>
            <a:ext cx="83570" cy="144397"/>
            <a:chOff x="2287" y="1874"/>
            <a:chExt cx="285" cy="348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grpSp>
        <p:nvGrpSpPr>
          <p:cNvPr id="142" name="Group 18"/>
          <p:cNvGrpSpPr>
            <a:grpSpLocks/>
          </p:cNvGrpSpPr>
          <p:nvPr/>
        </p:nvGrpSpPr>
        <p:grpSpPr bwMode="auto">
          <a:xfrm>
            <a:off x="4499440" y="3729409"/>
            <a:ext cx="83569" cy="144397"/>
            <a:chOff x="2287" y="1874"/>
            <a:chExt cx="285" cy="348"/>
          </a:xfrm>
        </p:grpSpPr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H="1">
              <a:off x="2287" y="2046"/>
              <a:ext cx="285" cy="0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>
              <a:off x="2422" y="1874"/>
              <a:ext cx="0" cy="348"/>
            </a:xfrm>
            <a:prstGeom prst="line">
              <a:avLst/>
            </a:prstGeom>
            <a:noFill/>
            <a:ln w="1905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latin typeface="Calibri"/>
              </a:endParaRPr>
            </a:p>
          </p:txBody>
        </p:sp>
      </p:grpSp>
      <p:sp>
        <p:nvSpPr>
          <p:cNvPr id="145" name="CaixaDeTexto 7"/>
          <p:cNvSpPr txBox="1">
            <a:spLocks noChangeArrowheads="1"/>
          </p:cNvSpPr>
          <p:nvPr/>
        </p:nvSpPr>
        <p:spPr bwMode="auto">
          <a:xfrm>
            <a:off x="719961" y="1259884"/>
            <a:ext cx="7823794" cy="830997"/>
          </a:xfrm>
          <a:prstGeom prst="rect">
            <a:avLst/>
          </a:prstGeom>
          <a:solidFill>
            <a:srgbClr val="D6D6EB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Three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fields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same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extent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</a:p>
          <a:p>
            <a:pPr algn="ctr" eaLnBrk="1" hangingPunct="1"/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different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granularities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,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different</a:t>
            </a:r>
            <a:r>
              <a:rPr lang="pt-BR" dirty="0" smtClean="0">
                <a:solidFill>
                  <a:srgbClr val="00005E"/>
                </a:solidFill>
                <a:latin typeface="Calibri"/>
                <a:cs typeface="Calibri"/>
              </a:rPr>
              <a:t> </a:t>
            </a:r>
            <a:r>
              <a:rPr lang="pt-BR" dirty="0" err="1" smtClean="0">
                <a:solidFill>
                  <a:srgbClr val="00005E"/>
                </a:solidFill>
                <a:latin typeface="Calibri"/>
                <a:cs typeface="Calibri"/>
              </a:rPr>
              <a:t>estimators</a:t>
            </a:r>
            <a:r>
              <a:rPr lang="pt-BR" sz="2000" dirty="0" smtClean="0">
                <a:solidFill>
                  <a:srgbClr val="00005E"/>
                </a:solidFill>
                <a:latin typeface="Consolas" charset="0"/>
                <a:cs typeface="Linux Libertine O" charset="0"/>
              </a:rPr>
              <a:t> </a:t>
            </a:r>
            <a:endParaRPr lang="pt-BR" sz="2000" b="1" dirty="0">
              <a:solidFill>
                <a:srgbClr val="00005E"/>
              </a:solidFill>
              <a:latin typeface="Excellent-Regular" charset="0"/>
              <a:cs typeface="Linux Libertine 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1713" y="4497770"/>
            <a:ext cx="52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f1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025188" y="4497770"/>
            <a:ext cx="52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f2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682740" y="4489801"/>
            <a:ext cx="52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f3</a:t>
            </a:r>
            <a:endParaRPr lang="en-US" sz="2400" dirty="0">
              <a:latin typeface="Consolas"/>
              <a:cs typeface="Consolas"/>
            </a:endParaRPr>
          </a:p>
        </p:txBody>
      </p:sp>
      <p:pic>
        <p:nvPicPr>
          <p:cNvPr id="3" name="Object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3346450"/>
            <a:ext cx="114300" cy="165100"/>
          </a:xfrm>
          <a:prstGeom prst="rect">
            <a:avLst/>
          </a:prstGeom>
          <a:noFill/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3346450"/>
            <a:ext cx="114300" cy="165100"/>
          </a:xfrm>
          <a:prstGeom prst="rect">
            <a:avLst/>
          </a:prstGeom>
          <a:noFill/>
        </p:spPr>
      </p:pic>
      <p:pic>
        <p:nvPicPr>
          <p:cNvPr id="4" name="Picture 3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166139"/>
            <a:ext cx="8281505" cy="4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04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0"/>
              </a:rPr>
              <a:t>Map Algebra Operations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0761" y="1587364"/>
            <a:ext cx="7556500" cy="17754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715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Set-based algebra for operations on maps (“raster layers”)</a:t>
            </a:r>
          </a:p>
          <a:p>
            <a:pPr marL="5715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endParaRPr lang="en-US" sz="2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7150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TOMLIN, D., Geographic Information System and Cartographic Modeling, 1990.</a:t>
            </a:r>
            <a:endParaRPr lang="en-US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840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79731"/>
              </p:ext>
            </p:extLst>
          </p:nvPr>
        </p:nvGraphicFramePr>
        <p:xfrm>
          <a:off x="576184" y="3915497"/>
          <a:ext cx="1874520" cy="1799505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8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459" name="Group 4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09215"/>
              </p:ext>
            </p:extLst>
          </p:nvPr>
        </p:nvGraphicFramePr>
        <p:xfrm>
          <a:off x="4938729" y="3950772"/>
          <a:ext cx="1882514" cy="1764227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16274"/>
                <a:gridCol w="208280"/>
                <a:gridCol w="208280"/>
                <a:gridCol w="208280"/>
                <a:gridCol w="208280"/>
              </a:tblGrid>
              <a:tr h="19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458" name="Group 4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928116"/>
              </p:ext>
            </p:extLst>
          </p:nvPr>
        </p:nvGraphicFramePr>
        <p:xfrm>
          <a:off x="2786854" y="3939014"/>
          <a:ext cx="1874520" cy="177599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4449" name="Group 4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93359"/>
              </p:ext>
            </p:extLst>
          </p:nvPr>
        </p:nvGraphicFramePr>
        <p:xfrm>
          <a:off x="7078845" y="3939012"/>
          <a:ext cx="1922068" cy="1775990"/>
        </p:xfrm>
        <a:graphic>
          <a:graphicData uri="http://schemas.openxmlformats.org/drawingml/2006/table">
            <a:tbl>
              <a:tblPr/>
              <a:tblGrid>
                <a:gridCol w="212882"/>
                <a:gridCol w="214414"/>
                <a:gridCol w="212883"/>
                <a:gridCol w="212882"/>
                <a:gridCol w="215946"/>
                <a:gridCol w="212882"/>
                <a:gridCol w="212883"/>
                <a:gridCol w="214414"/>
                <a:gridCol w="212882"/>
              </a:tblGrid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0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7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0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9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412" name="TextBox 411"/>
          <p:cNvSpPr txBox="1">
            <a:spLocks noChangeArrowheads="1"/>
          </p:cNvSpPr>
          <p:nvPr/>
        </p:nvSpPr>
        <p:spPr bwMode="auto">
          <a:xfrm>
            <a:off x="838200" y="5829300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r>
              <a:rPr lang="en-US"/>
              <a:t>Local</a:t>
            </a:r>
          </a:p>
        </p:txBody>
      </p:sp>
      <p:sp>
        <p:nvSpPr>
          <p:cNvPr id="413" name="TextBox 412"/>
          <p:cNvSpPr txBox="1">
            <a:spLocks noChangeArrowheads="1"/>
          </p:cNvSpPr>
          <p:nvPr/>
        </p:nvSpPr>
        <p:spPr bwMode="auto">
          <a:xfrm>
            <a:off x="5105400" y="5829300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r>
              <a:rPr lang="en-US"/>
              <a:t>Zonal</a:t>
            </a:r>
          </a:p>
        </p:txBody>
      </p:sp>
      <p:sp>
        <p:nvSpPr>
          <p:cNvPr id="414" name="TextBox 413"/>
          <p:cNvSpPr txBox="1">
            <a:spLocks noChangeArrowheads="1"/>
          </p:cNvSpPr>
          <p:nvPr/>
        </p:nvSpPr>
        <p:spPr bwMode="auto">
          <a:xfrm>
            <a:off x="3048000" y="5829300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r>
              <a:rPr lang="en-US"/>
              <a:t>Focal</a:t>
            </a:r>
          </a:p>
        </p:txBody>
      </p:sp>
      <p:sp>
        <p:nvSpPr>
          <p:cNvPr id="415" name="TextBox 414"/>
          <p:cNvSpPr txBox="1">
            <a:spLocks noChangeArrowheads="1"/>
          </p:cNvSpPr>
          <p:nvPr/>
        </p:nvSpPr>
        <p:spPr bwMode="auto">
          <a:xfrm>
            <a:off x="7391400" y="5791200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Geneva" charset="0"/>
              </a:defRPr>
            </a:lvl9pPr>
          </a:lstStyle>
          <a:p>
            <a:pPr eaLnBrk="1" hangingPunct="1"/>
            <a:r>
              <a:rPr lang="en-US"/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val="356791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413" grpId="0"/>
      <p:bldP spid="414" grpId="0"/>
      <p:bldP spid="4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Algebra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3" y="1222858"/>
            <a:ext cx="6996018" cy="52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/>
          <p:cNvCxnSpPr/>
          <p:nvPr/>
        </p:nvCxnSpPr>
        <p:spPr>
          <a:xfrm flipV="1">
            <a:off x="4932363" y="2565400"/>
            <a:ext cx="304800" cy="0"/>
          </a:xfrm>
          <a:prstGeom prst="curvedConnector3">
            <a:avLst>
              <a:gd name="adj1" fmla="val 411112"/>
            </a:avLst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want to get to</a:t>
            </a:r>
          </a:p>
        </p:txBody>
      </p:sp>
      <p:pic>
        <p:nvPicPr>
          <p:cNvPr id="15365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060575"/>
            <a:ext cx="1657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695575" y="2365375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511181" y="3773488"/>
            <a:ext cx="3946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US" b="1" dirty="0">
                <a:solidFill>
                  <a:srgbClr val="003366"/>
                </a:solidFill>
                <a:latin typeface="Calibri"/>
                <a:cs typeface="Calibri"/>
              </a:rPr>
              <a:t>Remote visualization and </a:t>
            </a:r>
          </a:p>
          <a:p>
            <a:pPr algn="ctr"/>
            <a:r>
              <a:rPr lang="en-US" b="1" dirty="0">
                <a:solidFill>
                  <a:srgbClr val="003366"/>
                </a:solidFill>
                <a:latin typeface="Calibri"/>
                <a:cs typeface="Calibri"/>
              </a:rPr>
              <a:t>method development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5865813" y="3641725"/>
            <a:ext cx="29527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/>
            <a:r>
              <a:rPr lang="en-US" b="1" dirty="0">
                <a:solidFill>
                  <a:srgbClr val="003366"/>
                </a:solidFill>
                <a:latin typeface="Calibri"/>
                <a:cs typeface="Calibri"/>
              </a:rPr>
              <a:t>Big data EO management and analysis</a:t>
            </a:r>
          </a:p>
        </p:txBody>
      </p:sp>
      <p:sp>
        <p:nvSpPr>
          <p:cNvPr id="15369" name="Rectangle 3"/>
          <p:cNvSpPr txBox="1">
            <a:spLocks noChangeArrowheads="1"/>
          </p:cNvSpPr>
          <p:nvPr/>
        </p:nvSpPr>
        <p:spPr bwMode="auto">
          <a:xfrm>
            <a:off x="635000" y="5453063"/>
            <a:ext cx="8388350" cy="89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marL="342900"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40 years of Earth Observation data of land change accessible for analysis and </a:t>
            </a:r>
            <a:r>
              <a:rPr lang="en-US" dirty="0" err="1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modelling</a:t>
            </a:r>
            <a:r>
              <a:rPr lang="en-US" dirty="0">
                <a:solidFill>
                  <a:srgbClr val="00005E"/>
                </a:solidFill>
                <a:latin typeface="Calibri"/>
                <a:ea typeface="Geneva" charset="0"/>
                <a:cs typeface="Geneva" charset="0"/>
              </a:rPr>
              <a:t>.</a:t>
            </a:r>
            <a:r>
              <a:rPr lang="en-US" i="1" dirty="0">
                <a:solidFill>
                  <a:srgbClr val="FF0000"/>
                </a:solidFill>
                <a:latin typeface="Calibri"/>
                <a:ea typeface="Geneva" charset="0"/>
                <a:cs typeface="Geneva" charset="0"/>
              </a:rPr>
              <a:t>	</a:t>
            </a:r>
          </a:p>
        </p:txBody>
      </p:sp>
      <p:pic>
        <p:nvPicPr>
          <p:cNvPr id="1537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747838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710703" y="729659"/>
            <a:ext cx="8153400" cy="76200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GIS-21: </a:t>
            </a:r>
            <a:r>
              <a:rPr lang="en-US" sz="3200" dirty="0">
                <a:solidFill>
                  <a:srgbClr val="000066"/>
                </a:solidFill>
              </a:rPr>
              <a:t>Distributed data sources, unified data access</a:t>
            </a:r>
            <a:r>
              <a:rPr lang="pt-BR" sz="3200" dirty="0">
                <a:solidFill>
                  <a:srgbClr val="000066"/>
                </a:solidFill>
              </a:rPr>
              <a:t/>
            </a:r>
            <a:br>
              <a:rPr lang="pt-BR" sz="3200" dirty="0">
                <a:solidFill>
                  <a:srgbClr val="000066"/>
                </a:solidFill>
              </a:rPr>
            </a:b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</p:txBody>
      </p:sp>
      <p:pic>
        <p:nvPicPr>
          <p:cNvPr id="34818" name="Picture 16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5" y="1622828"/>
            <a:ext cx="15843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10"/>
          <p:cNvSpPr>
            <a:spLocks noChangeArrowheads="1"/>
          </p:cNvSpPr>
          <p:nvPr/>
        </p:nvSpPr>
        <p:spPr bwMode="auto">
          <a:xfrm>
            <a:off x="3275328" y="5084958"/>
            <a:ext cx="1223962" cy="1008062"/>
          </a:xfrm>
          <a:prstGeom prst="can">
            <a:avLst>
              <a:gd name="adj" fmla="val 27204"/>
            </a:avLst>
          </a:prstGeom>
          <a:solidFill>
            <a:srgbClr val="E3E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source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5291023" y="5084958"/>
            <a:ext cx="1225550" cy="1008062"/>
          </a:xfrm>
          <a:prstGeom prst="can">
            <a:avLst>
              <a:gd name="adj" fmla="val 27204"/>
            </a:avLst>
          </a:prstGeom>
          <a:solidFill>
            <a:srgbClr val="E3E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source</a:t>
            </a:r>
          </a:p>
        </p:txBody>
      </p:sp>
      <p:sp>
        <p:nvSpPr>
          <p:cNvPr id="34821" name="AutoShape 10"/>
          <p:cNvSpPr>
            <a:spLocks noChangeArrowheads="1"/>
          </p:cNvSpPr>
          <p:nvPr/>
        </p:nvSpPr>
        <p:spPr bwMode="auto">
          <a:xfrm>
            <a:off x="7308306" y="5084958"/>
            <a:ext cx="1223962" cy="1008062"/>
          </a:xfrm>
          <a:prstGeom prst="can">
            <a:avLst>
              <a:gd name="adj" fmla="val 27204"/>
            </a:avLst>
          </a:prstGeom>
          <a:solidFill>
            <a:srgbClr val="E3E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source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178" y="1772441"/>
            <a:ext cx="1800225" cy="68580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91410" tIns="187143" rIns="91410" bIns="187143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2000" dirty="0" err="1" smtClean="0">
                <a:latin typeface="Calibri"/>
                <a:cs typeface="Calibri"/>
              </a:rPr>
              <a:t>Visualisation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888" y="2996404"/>
            <a:ext cx="1724025" cy="68580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10" tIns="187143" rIns="91410" bIns="187143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2000" dirty="0">
                <a:latin typeface="Calibri"/>
                <a:cs typeface="Calibri"/>
              </a:rPr>
              <a:t>Data discovery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178" y="2996404"/>
            <a:ext cx="1800225" cy="68580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91410" tIns="187143" rIns="91410" bIns="187143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2000" dirty="0">
                <a:latin typeface="Calibri"/>
                <a:cs typeface="Calibri"/>
              </a:rPr>
              <a:t>Data access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1003" y="2996404"/>
            <a:ext cx="1800225" cy="68580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lIns="91410" tIns="187143" rIns="91410" bIns="187143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2000" dirty="0">
                <a:latin typeface="Calibri"/>
                <a:cs typeface="Calibri"/>
              </a:rPr>
              <a:t>Analysis</a:t>
            </a:r>
          </a:p>
        </p:txBody>
      </p:sp>
      <p:cxnSp>
        <p:nvCxnSpPr>
          <p:cNvPr id="34829" name="Straight Arrow Connector 47"/>
          <p:cNvCxnSpPr>
            <a:cxnSpLocks noChangeShapeType="1"/>
            <a:stCxn id="14" idx="2"/>
            <a:endCxn id="16" idx="0"/>
          </p:cNvCxnSpPr>
          <p:nvPr/>
        </p:nvCxnSpPr>
        <p:spPr bwMode="auto">
          <a:xfrm>
            <a:off x="4967288" y="2458244"/>
            <a:ext cx="0" cy="538163"/>
          </a:xfrm>
          <a:prstGeom prst="straightConnector1">
            <a:avLst/>
          </a:prstGeom>
          <a:noFill/>
          <a:ln w="57150">
            <a:solidFill>
              <a:srgbClr val="6A946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Elbow Connector 49"/>
          <p:cNvCxnSpPr>
            <a:cxnSpLocks noChangeShapeType="1"/>
            <a:stCxn id="14" idx="3"/>
            <a:endCxn id="17" idx="0"/>
          </p:cNvCxnSpPr>
          <p:nvPr/>
        </p:nvCxnSpPr>
        <p:spPr bwMode="auto">
          <a:xfrm>
            <a:off x="5867403" y="2115344"/>
            <a:ext cx="1763713" cy="881063"/>
          </a:xfrm>
          <a:prstGeom prst="bentConnector2">
            <a:avLst/>
          </a:prstGeom>
          <a:noFill/>
          <a:ln w="57150">
            <a:solidFill>
              <a:srgbClr val="6A9469"/>
            </a:solidFill>
            <a:miter lim="800000"/>
            <a:headEnd type="arrow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Elbow Connector 52"/>
          <p:cNvCxnSpPr>
            <a:cxnSpLocks noChangeShapeType="1"/>
            <a:stCxn id="14" idx="1"/>
            <a:endCxn id="15" idx="0"/>
          </p:cNvCxnSpPr>
          <p:nvPr/>
        </p:nvCxnSpPr>
        <p:spPr bwMode="auto">
          <a:xfrm rot="10800000" flipV="1">
            <a:off x="2501903" y="2115344"/>
            <a:ext cx="1565275" cy="881063"/>
          </a:xfrm>
          <a:prstGeom prst="bentConnector2">
            <a:avLst/>
          </a:prstGeom>
          <a:noFill/>
          <a:ln w="57150">
            <a:solidFill>
              <a:srgbClr val="6A9469"/>
            </a:solidFill>
            <a:miter lim="800000"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2" name="Straight Arrow Connector 61"/>
          <p:cNvCxnSpPr>
            <a:cxnSpLocks noChangeShapeType="1"/>
          </p:cNvCxnSpPr>
          <p:nvPr/>
        </p:nvCxnSpPr>
        <p:spPr bwMode="auto">
          <a:xfrm>
            <a:off x="2183062" y="3706365"/>
            <a:ext cx="0" cy="865187"/>
          </a:xfrm>
          <a:prstGeom prst="straightConnector1">
            <a:avLst/>
          </a:prstGeom>
          <a:noFill/>
          <a:ln w="57150" cmpd="sng">
            <a:solidFill>
              <a:srgbClr val="6A946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3" name="Straight Arrow Connector 62"/>
          <p:cNvCxnSpPr>
            <a:cxnSpLocks noChangeShapeType="1"/>
          </p:cNvCxnSpPr>
          <p:nvPr/>
        </p:nvCxnSpPr>
        <p:spPr bwMode="auto">
          <a:xfrm flipH="1">
            <a:off x="4716463" y="3717129"/>
            <a:ext cx="0" cy="792162"/>
          </a:xfrm>
          <a:prstGeom prst="straightConnector1">
            <a:avLst/>
          </a:prstGeom>
          <a:noFill/>
          <a:ln w="57150" cmpd="sng">
            <a:solidFill>
              <a:srgbClr val="6A946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4" name="Straight Arrow Connector 68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363913" y="3339304"/>
            <a:ext cx="703262" cy="0"/>
          </a:xfrm>
          <a:prstGeom prst="straightConnector1">
            <a:avLst/>
          </a:prstGeom>
          <a:noFill/>
          <a:ln w="57150">
            <a:solidFill>
              <a:srgbClr val="6A946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5" name="Straight Arrow Connector 75"/>
          <p:cNvCxnSpPr>
            <a:cxnSpLocks noChangeShapeType="1"/>
            <a:stCxn id="16" idx="3"/>
            <a:endCxn id="17" idx="1"/>
          </p:cNvCxnSpPr>
          <p:nvPr/>
        </p:nvCxnSpPr>
        <p:spPr bwMode="auto">
          <a:xfrm>
            <a:off x="5867403" y="3339304"/>
            <a:ext cx="863600" cy="0"/>
          </a:xfrm>
          <a:prstGeom prst="straightConnector1">
            <a:avLst/>
          </a:prstGeom>
          <a:noFill/>
          <a:ln w="57150">
            <a:solidFill>
              <a:srgbClr val="6A946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1619674" y="4580902"/>
            <a:ext cx="6374128" cy="1392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3A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1259633" y="5084958"/>
            <a:ext cx="1223962" cy="1008062"/>
          </a:xfrm>
          <a:prstGeom prst="can">
            <a:avLst>
              <a:gd name="adj" fmla="val 27204"/>
            </a:avLst>
          </a:prstGeom>
          <a:solidFill>
            <a:srgbClr val="E3E3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10" tIns="45706" rIns="91410" bIns="45706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source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835696" y="4580902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A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856270" y="4558703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A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875195" y="4558702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A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7881667" y="4583607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A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68427" y="6002981"/>
            <a:ext cx="1223962" cy="74295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tIns="93600" bIns="9360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1800" dirty="0">
                <a:latin typeface="Calibri"/>
                <a:cs typeface="Calibri"/>
              </a:rPr>
              <a:t>Remote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63634" y="6018407"/>
            <a:ext cx="1223962" cy="74295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tIns="93600" bIns="9360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1800" dirty="0">
                <a:latin typeface="Calibri"/>
                <a:cs typeface="Calibri"/>
              </a:rPr>
              <a:t>Remote Analysis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6196" y="5996478"/>
            <a:ext cx="1223962" cy="74295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tIns="93600" bIns="9360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1800" dirty="0">
                <a:latin typeface="Calibri"/>
                <a:cs typeface="Calibri"/>
              </a:rPr>
              <a:t>Remote Analysis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8758" y="5999451"/>
            <a:ext cx="1223962" cy="742950"/>
          </a:xfrm>
          <a:prstGeom prst="rect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tIns="93600" bIns="9360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sz="1800" dirty="0">
                <a:latin typeface="Calibri"/>
                <a:cs typeface="Calibri"/>
              </a:rPr>
              <a:t>Remote Analysis</a:t>
            </a:r>
          </a:p>
        </p:txBody>
      </p:sp>
    </p:spTree>
    <p:extLst>
      <p:ext uri="{BB962C8B-B14F-4D97-AF65-F5344CB8AC3E}">
        <p14:creationId xmlns:p14="http://schemas.microsoft.com/office/powerpoint/2010/main" val="39620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10661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E3C774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1588" y="5922963"/>
            <a:ext cx="4392612" cy="504825"/>
          </a:xfrm>
          <a:solidFill>
            <a:srgbClr val="E6EFFF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</a:rPr>
              <a:t>Software goes where the data is!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3"/>
            <a:ext cx="9144000" cy="947737"/>
          </a:xfrm>
          <a:solidFill>
            <a:srgbClr val="E6EFFF"/>
          </a:solidFill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0090"/>
                </a:solidFill>
              </a:rPr>
              <a:t/>
            </a:r>
            <a:br>
              <a:rPr lang="en-US" sz="3600" dirty="0">
                <a:solidFill>
                  <a:srgbClr val="000090"/>
                </a:solidFill>
              </a:rPr>
            </a:br>
            <a:r>
              <a:rPr lang="en-US" sz="3600" dirty="0">
                <a:solidFill>
                  <a:srgbClr val="000090"/>
                </a:solidFill>
              </a:rPr>
              <a:t>Global Land Observatory: </a:t>
            </a:r>
            <a:br>
              <a:rPr lang="en-US" sz="3600" dirty="0">
                <a:solidFill>
                  <a:srgbClr val="000090"/>
                </a:solidFill>
              </a:rPr>
            </a:br>
            <a:r>
              <a:rPr lang="en-US" sz="3600" dirty="0">
                <a:solidFill>
                  <a:srgbClr val="000090"/>
                </a:solidFill>
              </a:rPr>
              <a:t>describing change in a connected world </a:t>
            </a:r>
            <a:br>
              <a:rPr lang="en-US" sz="3600" dirty="0">
                <a:solidFill>
                  <a:srgbClr val="000090"/>
                </a:solidFill>
              </a:rPr>
            </a:b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398838"/>
            <a:ext cx="1079500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527300"/>
            <a:ext cx="1079500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29540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6722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885825" y="2682875"/>
            <a:ext cx="129540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35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01788"/>
            <a:ext cx="151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770438"/>
            <a:ext cx="15113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475038"/>
            <a:ext cx="13033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23565" name="Rectangle 4"/>
          <p:cNvSpPr txBox="1">
            <a:spLocks noChangeArrowheads="1"/>
          </p:cNvSpPr>
          <p:nvPr/>
        </p:nvSpPr>
        <p:spPr bwMode="auto">
          <a:xfrm>
            <a:off x="4773613" y="4556125"/>
            <a:ext cx="2879725" cy="792163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A</a:t>
            </a:r>
            <a:r>
              <a:rPr lang="en-US" sz="2400" dirty="0" smtClean="0">
                <a:solidFill>
                  <a:srgbClr val="00005E"/>
                </a:solidFill>
                <a:latin typeface="Calibri"/>
                <a:cs typeface="Calibri"/>
              </a:rPr>
              <a:t>rray </a:t>
            </a: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database for big scientific data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pic>
        <p:nvPicPr>
          <p:cNvPr id="23566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68287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Rectangle 4"/>
          <p:cNvSpPr txBox="1">
            <a:spLocks noChangeArrowheads="1"/>
          </p:cNvSpPr>
          <p:nvPr/>
        </p:nvSpPr>
        <p:spPr bwMode="auto">
          <a:xfrm>
            <a:off x="7823200" y="5516563"/>
            <a:ext cx="1320800" cy="1220787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Free satellite</a:t>
            </a:r>
          </a:p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images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pic>
        <p:nvPicPr>
          <p:cNvPr id="2356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2251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0" name="Rectangle 4"/>
          <p:cNvSpPr txBox="1">
            <a:spLocks noChangeArrowheads="1"/>
          </p:cNvSpPr>
          <p:nvPr/>
        </p:nvSpPr>
        <p:spPr bwMode="auto">
          <a:xfrm>
            <a:off x="2036763" y="4554538"/>
            <a:ext cx="2449512" cy="792162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 smtClean="0">
                <a:solidFill>
                  <a:srgbClr val="00005E"/>
                </a:solidFill>
                <a:latin typeface="Calibri"/>
                <a:cs typeface="Calibri"/>
              </a:rPr>
              <a:t>Powerful </a:t>
            </a: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data analysis methods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341813" y="3254375"/>
            <a:ext cx="576262" cy="287338"/>
          </a:xfrm>
          <a:prstGeom prst="leftRightArrow">
            <a:avLst>
              <a:gd name="adj1" fmla="val 50000"/>
              <a:gd name="adj2" fmla="val 50138"/>
            </a:avLst>
          </a:prstGeom>
          <a:gradFill rotWithShape="1">
            <a:gsLst>
              <a:gs pos="0">
                <a:srgbClr val="8383FF"/>
              </a:gs>
              <a:gs pos="20000">
                <a:srgbClr val="8585FF"/>
              </a:gs>
              <a:gs pos="100000">
                <a:srgbClr val="6565C9"/>
              </a:gs>
            </a:gsLst>
            <a:lin ang="5400000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3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4918075" y="2106613"/>
            <a:ext cx="2447925" cy="2376487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CC9900"/>
              </a:gs>
              <a:gs pos="50000">
                <a:srgbClr val="E3C774"/>
              </a:gs>
              <a:gs pos="100000">
                <a:srgbClr val="CC99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/>
              <a:cs typeface="+mn-cs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81225" y="5922963"/>
            <a:ext cx="5184775" cy="814387"/>
          </a:xfrm>
          <a:solidFill>
            <a:srgbClr val="E6EFFF"/>
          </a:solidFill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</a:rPr>
              <a:t>Unique repository of knowledge and data about global land change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3"/>
            <a:ext cx="9144000" cy="947737"/>
          </a:xfrm>
          <a:solidFill>
            <a:srgbClr val="E6EFFF"/>
          </a:solidFill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0090"/>
                </a:solidFill>
              </a:rPr>
              <a:t/>
            </a:r>
            <a:br>
              <a:rPr lang="en-US" sz="3600" dirty="0">
                <a:solidFill>
                  <a:srgbClr val="000090"/>
                </a:solidFill>
              </a:rPr>
            </a:br>
            <a:r>
              <a:rPr lang="en-US" sz="3600" dirty="0">
                <a:solidFill>
                  <a:srgbClr val="000090"/>
                </a:solidFill>
              </a:rPr>
              <a:t>Global Land Observatory: </a:t>
            </a:r>
            <a:br>
              <a:rPr lang="en-US" sz="3600" dirty="0">
                <a:solidFill>
                  <a:srgbClr val="000090"/>
                </a:solidFill>
              </a:rPr>
            </a:br>
            <a:r>
              <a:rPr lang="en-US" sz="3600" dirty="0">
                <a:solidFill>
                  <a:srgbClr val="000090"/>
                </a:solidFill>
              </a:rPr>
              <a:t>describing change in a connected world </a:t>
            </a:r>
            <a:br>
              <a:rPr lang="en-US" sz="3600" dirty="0">
                <a:solidFill>
                  <a:srgbClr val="000090"/>
                </a:solidFill>
              </a:rPr>
            </a:b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 flipV="1">
            <a:off x="7366000" y="3398838"/>
            <a:ext cx="1079500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7366000" y="2527300"/>
            <a:ext cx="1079500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295400"/>
            <a:ext cx="131445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Imagem 61" descr="sentin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67225"/>
            <a:ext cx="1320800" cy="115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885825" y="2682875"/>
            <a:ext cx="1295400" cy="715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01788"/>
            <a:ext cx="151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770438"/>
            <a:ext cx="15113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Line 27"/>
          <p:cNvSpPr>
            <a:spLocks noChangeShapeType="1"/>
          </p:cNvSpPr>
          <p:nvPr/>
        </p:nvSpPr>
        <p:spPr bwMode="auto">
          <a:xfrm flipH="1">
            <a:off x="896938" y="3475038"/>
            <a:ext cx="13033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Calibri"/>
            </a:endParaRPr>
          </a:p>
        </p:txBody>
      </p:sp>
      <p:sp>
        <p:nvSpPr>
          <p:cNvPr id="24589" name="Rectangle 4"/>
          <p:cNvSpPr txBox="1">
            <a:spLocks noChangeArrowheads="1"/>
          </p:cNvSpPr>
          <p:nvPr/>
        </p:nvSpPr>
        <p:spPr bwMode="auto">
          <a:xfrm>
            <a:off x="4773613" y="4556125"/>
            <a:ext cx="2879725" cy="960438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5E"/>
                </a:solidFill>
                <a:latin typeface="Calibri"/>
                <a:cs typeface="Calibri"/>
              </a:rPr>
              <a:t>40 years of LANDSAT +  12 years of MODIS + SENTINELs + CBERS</a:t>
            </a:r>
          </a:p>
        </p:txBody>
      </p:sp>
      <p:pic>
        <p:nvPicPr>
          <p:cNvPr id="2459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682875"/>
            <a:ext cx="2089150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1" name="Rectangle 4"/>
          <p:cNvSpPr txBox="1">
            <a:spLocks noChangeArrowheads="1"/>
          </p:cNvSpPr>
          <p:nvPr/>
        </p:nvSpPr>
        <p:spPr bwMode="auto">
          <a:xfrm>
            <a:off x="7823200" y="5516563"/>
            <a:ext cx="1320800" cy="1220787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Free satellite</a:t>
            </a:r>
          </a:p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400" dirty="0">
                <a:solidFill>
                  <a:srgbClr val="00005E"/>
                </a:solidFill>
                <a:latin typeface="Calibri"/>
                <a:cs typeface="Calibri"/>
              </a:rPr>
              <a:t>images</a:t>
            </a:r>
          </a:p>
          <a:p>
            <a:pPr>
              <a:spcBef>
                <a:spcPct val="20000"/>
              </a:spcBef>
              <a:buFont typeface="Wingdings" charset="0"/>
              <a:buNone/>
            </a:pP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pic>
        <p:nvPicPr>
          <p:cNvPr id="2459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22513"/>
            <a:ext cx="2160588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4" name="Rectangle 4"/>
          <p:cNvSpPr txBox="1">
            <a:spLocks noChangeArrowheads="1"/>
          </p:cNvSpPr>
          <p:nvPr/>
        </p:nvSpPr>
        <p:spPr bwMode="auto">
          <a:xfrm>
            <a:off x="2036763" y="4554538"/>
            <a:ext cx="2449512" cy="962025"/>
          </a:xfrm>
          <a:prstGeom prst="rect">
            <a:avLst/>
          </a:prstGeom>
          <a:solidFill>
            <a:srgbClr val="E6E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Source Sans Pro" charset="0"/>
                <a:ea typeface="ＭＳ Ｐゴシック" charset="0"/>
                <a:cs typeface="Source Sans Pro" charset="0"/>
              </a:defRPr>
            </a:lvl1pPr>
            <a:lvl2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9pPr>
          </a:lstStyle>
          <a:p>
            <a:pPr algn="ctr">
              <a:spcBef>
                <a:spcPct val="20000"/>
              </a:spcBef>
              <a:buFont typeface="Wingdings" charset="0"/>
              <a:buNone/>
            </a:pPr>
            <a:r>
              <a:rPr lang="en-US" sz="2000" dirty="0">
                <a:solidFill>
                  <a:srgbClr val="00005E"/>
                </a:solidFill>
                <a:latin typeface="Calibri"/>
                <a:cs typeface="Calibri"/>
              </a:rPr>
              <a:t>Methods for land change for forestry and agriculture uses</a:t>
            </a:r>
            <a:endParaRPr lang="en-US" sz="2400" dirty="0">
              <a:solidFill>
                <a:srgbClr val="00005E"/>
              </a:solidFill>
              <a:latin typeface="Calibri"/>
              <a:cs typeface="Calibri"/>
            </a:endParaRPr>
          </a:p>
        </p:txBody>
      </p:sp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341813" y="3254375"/>
            <a:ext cx="576262" cy="287338"/>
          </a:xfrm>
          <a:prstGeom prst="left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8383FF"/>
              </a:gs>
              <a:gs pos="20000">
                <a:srgbClr val="8585FF"/>
              </a:gs>
              <a:gs pos="100000">
                <a:srgbClr val="6565C9"/>
              </a:gs>
            </a:gsLst>
            <a:lin ang="5400000"/>
          </a:gradFill>
          <a:ln w="9525">
            <a:solidFill>
              <a:srgbClr val="9393F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702"/>
          </a:xfrm>
          <a:prstGeom prst="rect">
            <a:avLst/>
          </a:prstGeom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0" y="0"/>
            <a:ext cx="9144000" cy="585348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</a:rPr>
              <a:t>Semantics of big data</a:t>
            </a:r>
            <a:endParaRPr lang="en-US" sz="3400" b="0" dirty="0">
              <a:solidFill>
                <a:srgbClr val="800000"/>
              </a:solidFill>
            </a:endParaRPr>
          </a:p>
        </p:txBody>
      </p:sp>
      <p:sp>
        <p:nvSpPr>
          <p:cNvPr id="5" name="Título 10"/>
          <p:cNvSpPr txBox="1">
            <a:spLocks/>
          </p:cNvSpPr>
          <p:nvPr/>
        </p:nvSpPr>
        <p:spPr>
          <a:xfrm>
            <a:off x="0" y="2853572"/>
            <a:ext cx="9144000" cy="575428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400" b="0" dirty="0" smtClean="0">
                <a:latin typeface="Calibri" charset="0"/>
              </a:rPr>
              <a:t>Records </a:t>
            </a:r>
            <a:r>
              <a:rPr lang="pt-BR" sz="3400" b="0" dirty="0" err="1" smtClean="0">
                <a:latin typeface="Calibri" charset="0"/>
              </a:rPr>
              <a:t>of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interaction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on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human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societies</a:t>
            </a:r>
            <a:endParaRPr lang="pt-BR" sz="3400" b="0" dirty="0">
              <a:latin typeface="Calibri" charset="0"/>
            </a:endParaRPr>
          </a:p>
        </p:txBody>
      </p:sp>
      <p:sp>
        <p:nvSpPr>
          <p:cNvPr id="6" name="Título 10"/>
          <p:cNvSpPr txBox="1">
            <a:spLocks/>
          </p:cNvSpPr>
          <p:nvPr/>
        </p:nvSpPr>
        <p:spPr>
          <a:xfrm>
            <a:off x="0" y="6299936"/>
            <a:ext cx="9144000" cy="558064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Calibri" charset="0"/>
              </a:rPr>
              <a:t>p</a:t>
            </a:r>
            <a:r>
              <a:rPr lang="en-US" sz="3400" b="0" dirty="0" smtClean="0">
                <a:latin typeface="Calibri" charset="0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Calibri" charset="0"/>
              </a:rPr>
              <a:t>communication</a:t>
            </a:r>
            <a:endParaRPr lang="pt-BR" sz="3400" b="0" dirty="0">
              <a:solidFill>
                <a:srgbClr val="8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0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ndsat_art_jau_lrg_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836" cy="6858000"/>
          </a:xfrm>
          <a:prstGeom prst="rect">
            <a:avLst/>
          </a:prstGeom>
        </p:spPr>
      </p:pic>
      <p:sp>
        <p:nvSpPr>
          <p:cNvPr id="4" name="Title 10"/>
          <p:cNvSpPr txBox="1">
            <a:spLocks/>
          </p:cNvSpPr>
          <p:nvPr/>
        </p:nvSpPr>
        <p:spPr bwMode="auto">
          <a:xfrm>
            <a:off x="0" y="-9922"/>
            <a:ext cx="9144000" cy="545663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</a:rPr>
              <a:t>Semantics of big data</a:t>
            </a:r>
            <a:endParaRPr lang="en-US" sz="3400" b="0" dirty="0">
              <a:solidFill>
                <a:srgbClr val="800000"/>
              </a:solidFill>
            </a:endParaRPr>
          </a:p>
        </p:txBody>
      </p:sp>
      <p:sp>
        <p:nvSpPr>
          <p:cNvPr id="5" name="Título 10"/>
          <p:cNvSpPr txBox="1">
            <a:spLocks/>
          </p:cNvSpPr>
          <p:nvPr/>
        </p:nvSpPr>
        <p:spPr>
          <a:xfrm>
            <a:off x="0" y="2823810"/>
            <a:ext cx="9144000" cy="605190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pt-BR" sz="3400" b="0" dirty="0" err="1" smtClean="0">
                <a:latin typeface="Calibri" charset="0"/>
              </a:rPr>
              <a:t>Observations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of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nature</a:t>
            </a:r>
            <a:endParaRPr lang="pt-BR" sz="3400" b="0" dirty="0">
              <a:latin typeface="Calibri" charset="0"/>
            </a:endParaRPr>
          </a:p>
        </p:txBody>
      </p:sp>
      <p:sp>
        <p:nvSpPr>
          <p:cNvPr id="6" name="Título 10"/>
          <p:cNvSpPr txBox="1">
            <a:spLocks/>
          </p:cNvSpPr>
          <p:nvPr/>
        </p:nvSpPr>
        <p:spPr>
          <a:xfrm>
            <a:off x="0" y="6309856"/>
            <a:ext cx="9144000" cy="548144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lIns="72000" tIns="0" rIns="7200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Calibri" charset="0"/>
              </a:rPr>
              <a:t>p</a:t>
            </a:r>
            <a:r>
              <a:rPr lang="en-US" sz="3400" b="0" dirty="0" smtClean="0">
                <a:latin typeface="Calibri" charset="0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Calibri" charset="0"/>
              </a:rPr>
              <a:t>description</a:t>
            </a:r>
            <a:endParaRPr lang="pt-BR" sz="3400" b="0" dirty="0">
              <a:solidFill>
                <a:srgbClr val="8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6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2994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27088" y="981075"/>
            <a:ext cx="9072562" cy="571500"/>
          </a:xfrm>
          <a:prstGeom prst="rect">
            <a:avLst/>
          </a:prstGeom>
          <a:noFill/>
        </p:spPr>
        <p:txBody>
          <a:bodyPr lIns="91412" tIns="45705" rIns="91412" bIns="45705"/>
          <a:lstStyle/>
          <a:p>
            <a:pPr eaLnBrk="0" hangingPunct="0">
              <a:defRPr/>
            </a:pPr>
            <a:endParaRPr lang="pt-BR" sz="3000" b="1" kern="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43" name="Título 10"/>
          <p:cNvSpPr>
            <a:spLocks noGrp="1"/>
          </p:cNvSpPr>
          <p:nvPr>
            <p:ph type="title"/>
          </p:nvPr>
        </p:nvSpPr>
        <p:spPr>
          <a:xfrm>
            <a:off x="0" y="2792227"/>
            <a:ext cx="9235440" cy="638361"/>
          </a:xfrm>
          <a:solidFill>
            <a:schemeClr val="bg1">
              <a:alpha val="76077"/>
            </a:schemeClr>
          </a:solidFill>
        </p:spPr>
        <p:txBody>
          <a:bodyPr tIns="0" bIns="0"/>
          <a:lstStyle/>
          <a:p>
            <a:pPr algn="ctr" eaLnBrk="1" hangingPunct="1"/>
            <a:r>
              <a:rPr lang="pt-BR" sz="3400" b="0" dirty="0" err="1" smtClean="0">
                <a:latin typeface="Calibri" charset="0"/>
              </a:rPr>
              <a:t>Measurements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of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nature-society</a:t>
            </a:r>
            <a:r>
              <a:rPr lang="pt-BR" sz="3400" b="0" dirty="0" smtClean="0">
                <a:latin typeface="Calibri" charset="0"/>
              </a:rPr>
              <a:t> </a:t>
            </a:r>
            <a:r>
              <a:rPr lang="pt-BR" sz="3400" b="0" dirty="0" err="1" smtClean="0">
                <a:latin typeface="Calibri" charset="0"/>
              </a:rPr>
              <a:t>interaction</a:t>
            </a:r>
            <a:endParaRPr lang="pt-BR" sz="3400" b="0" dirty="0">
              <a:latin typeface="Calibri" charset="0"/>
            </a:endParaRP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0" y="-20320"/>
            <a:ext cx="9215120" cy="58928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t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3400" b="0" dirty="0" smtClean="0">
                <a:solidFill>
                  <a:schemeClr val="bg2">
                    <a:lumMod val="75000"/>
                  </a:schemeClr>
                </a:solidFill>
              </a:rPr>
              <a:t>Semantics of big data</a:t>
            </a:r>
            <a:endParaRPr lang="en-US" sz="3400" b="0" dirty="0">
              <a:solidFill>
                <a:srgbClr val="800000"/>
              </a:solidFill>
            </a:endParaRPr>
          </a:p>
        </p:txBody>
      </p:sp>
      <p:sp>
        <p:nvSpPr>
          <p:cNvPr id="8" name="Título 10"/>
          <p:cNvSpPr txBox="1">
            <a:spLocks/>
          </p:cNvSpPr>
          <p:nvPr/>
        </p:nvSpPr>
        <p:spPr>
          <a:xfrm>
            <a:off x="0" y="6236222"/>
            <a:ext cx="9239792" cy="621778"/>
          </a:xfrm>
          <a:prstGeom prst="rect">
            <a:avLst/>
          </a:prstGeom>
          <a:solidFill>
            <a:schemeClr val="bg1">
              <a:alpha val="76077"/>
            </a:schemeClr>
          </a:solidFill>
        </p:spPr>
        <p:txBody>
          <a:bodyPr t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 eaLnBrk="1" hangingPunct="1"/>
            <a:r>
              <a:rPr lang="en-US" sz="3400" b="0" dirty="0">
                <a:latin typeface="Calibri" charset="0"/>
              </a:rPr>
              <a:t>p</a:t>
            </a:r>
            <a:r>
              <a:rPr lang="en-US" sz="3400" b="0" dirty="0" smtClean="0">
                <a:latin typeface="Calibri" charset="0"/>
              </a:rPr>
              <a:t>rimary aim: </a:t>
            </a:r>
            <a:r>
              <a:rPr lang="en-US" sz="3400" b="0" dirty="0" smtClean="0">
                <a:solidFill>
                  <a:srgbClr val="800000"/>
                </a:solidFill>
                <a:latin typeface="Calibri" charset="0"/>
              </a:rPr>
              <a:t>sustainability</a:t>
            </a:r>
            <a:endParaRPr lang="pt-BR" sz="3400" b="0" dirty="0">
              <a:solidFill>
                <a:srgbClr val="8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ODES_MODIS_Stacked_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417636"/>
            <a:ext cx="7526020" cy="4703763"/>
          </a:xfrm>
          <a:prstGeom prst="rect">
            <a:avLst/>
          </a:prstGeom>
        </p:spPr>
      </p:pic>
      <p:sp>
        <p:nvSpPr>
          <p:cNvPr id="6" name="Title 10"/>
          <p:cNvSpPr txBox="1">
            <a:spLocks/>
          </p:cNvSpPr>
          <p:nvPr/>
        </p:nvSpPr>
        <p:spPr bwMode="auto">
          <a:xfrm>
            <a:off x="438150" y="33338"/>
            <a:ext cx="8305800" cy="76200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sz="4000" b="0" dirty="0" smtClean="0">
                <a:solidFill>
                  <a:schemeClr val="bg2">
                    <a:lumMod val="75000"/>
                  </a:schemeClr>
                </a:solidFill>
              </a:rPr>
              <a:t>Why do we need big data?</a:t>
            </a:r>
            <a:endParaRPr lang="en-US" sz="4000" b="0" dirty="0">
              <a:solidFill>
                <a:srgbClr val="8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84600" y="6488668"/>
            <a:ext cx="5359400" cy="369332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1800" dirty="0" smtClean="0">
                <a:solidFill>
                  <a:srgbClr val="000066"/>
                </a:solidFill>
                <a:latin typeface="Calibri"/>
              </a:rPr>
              <a:t>Data sources: INPE, NASA. Analysis by M. </a:t>
            </a:r>
            <a:r>
              <a:rPr lang="en-US" sz="1800" dirty="0" err="1" smtClean="0">
                <a:solidFill>
                  <a:srgbClr val="000066"/>
                </a:solidFill>
                <a:latin typeface="Calibri"/>
              </a:rPr>
              <a:t>Buurman</a:t>
            </a:r>
            <a:endParaRPr lang="en-US" sz="1800" dirty="0" smtClean="0">
              <a:solidFill>
                <a:srgbClr val="00006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71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73100" y="454025"/>
            <a:ext cx="9144000" cy="633413"/>
          </a:xfrm>
        </p:spPr>
        <p:txBody>
          <a:bodyPr/>
          <a:lstStyle/>
          <a:p>
            <a:r>
              <a:rPr lang="en-US" dirty="0" smtClean="0"/>
              <a:t>Earth Observation </a:t>
            </a:r>
            <a:r>
              <a:rPr lang="en-US" dirty="0"/>
              <a:t>data is now free…and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6904" y="1009649"/>
            <a:ext cx="2195512" cy="339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Image source: NASA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01775"/>
            <a:ext cx="81724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6166" y="6099175"/>
            <a:ext cx="8106834" cy="584200"/>
          </a:xfrm>
          <a:prstGeom prst="rect">
            <a:avLst/>
          </a:prstGeom>
          <a:solidFill>
            <a:srgbClr val="DDE1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66"/>
                </a:solidFill>
                <a:latin typeface="Calibri"/>
              </a:rPr>
              <a:t>Sentinels: 3 Tb/day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31436</TotalTime>
  <Words>1747</Words>
  <Application>Microsoft Macintosh PowerPoint</Application>
  <PresentationFormat>On-screen Show (4:3)</PresentationFormat>
  <Paragraphs>316</Paragraphs>
  <Slides>48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3_Pixel</vt:lpstr>
      <vt:lpstr>6_Pixel</vt:lpstr>
      <vt:lpstr>1_GA White Pages</vt:lpstr>
      <vt:lpstr>1_metodo_cientifico</vt:lpstr>
      <vt:lpstr>Worksheet</vt:lpstr>
      <vt:lpstr>E-sensing: Big Earth Observation Data Handling And Analysis On Array Databases  </vt:lpstr>
      <vt:lpstr>Be careful what you wish for…</vt:lpstr>
      <vt:lpstr>Geoinformatics enables crucial links between nature and society</vt:lpstr>
      <vt:lpstr>PowerPoint Presentation</vt:lpstr>
      <vt:lpstr>PowerPoint Presentation</vt:lpstr>
      <vt:lpstr>PowerPoint Presentation</vt:lpstr>
      <vt:lpstr>Measurements of nature-society interaction</vt:lpstr>
      <vt:lpstr>PowerPoint Presentation</vt:lpstr>
      <vt:lpstr>Earth Observation data is now free…and big</vt:lpstr>
      <vt:lpstr>PowerPoint Presentation</vt:lpstr>
      <vt:lpstr>Deforestation event detection: images and time series  </vt:lpstr>
      <vt:lpstr>Time series analysis of land change</vt:lpstr>
      <vt:lpstr>Is free data download our answer?</vt:lpstr>
      <vt:lpstr>PowerPoint Presentation</vt:lpstr>
      <vt:lpstr>Scientific data:  multidimensional arrays</vt:lpstr>
      <vt:lpstr>“Cubing” remote sensing images</vt:lpstr>
      <vt:lpstr>Array databases: all data from a sensor put together in a single array</vt:lpstr>
      <vt:lpstr>SciDB Architecture: “shared nothing”</vt:lpstr>
      <vt:lpstr> SciDB vs. RDBMSs  on storage efficiency &amp; complex computations</vt:lpstr>
      <vt:lpstr>An example of array algebra using MODIS data set</vt:lpstr>
      <vt:lpstr>SciDB Architecture: “shared nothing”</vt:lpstr>
      <vt:lpstr>MOD09Q1 product</vt:lpstr>
      <vt:lpstr>PowerPoint Presentation</vt:lpstr>
      <vt:lpstr>Reproducing Saleska’s paper in Science with SciDB Array Functional Language </vt:lpstr>
      <vt:lpstr>Extracting a subarray for JAS 2000-2006  (quality filter)</vt:lpstr>
      <vt:lpstr> Calculate EVI2 for all cells in all time steps</vt:lpstr>
      <vt:lpstr>EVI2 mean and stdev (JAS 2000-2006)</vt:lpstr>
      <vt:lpstr>EVI2 mean (JAS 2005)</vt:lpstr>
      <vt:lpstr>Joining two arrays (JAS 2005 and JAS 2000-2006)</vt:lpstr>
      <vt:lpstr>AFL: EVI anomalies (JAS 2005)</vt:lpstr>
      <vt:lpstr>PowerPoint Presentation</vt:lpstr>
      <vt:lpstr>Current GIS is map-based</vt:lpstr>
      <vt:lpstr>PowerPoint Presentation</vt:lpstr>
      <vt:lpstr>What is a geo-sensor?</vt:lpstr>
      <vt:lpstr>PowerPoint Presentation</vt:lpstr>
      <vt:lpstr>Three sets of (space,value) pairs + estimator: coverage set</vt:lpstr>
      <vt:lpstr>Field: (time, space) pairs + estimator: trajectory</vt:lpstr>
      <vt:lpstr>Field: (time, value) pairs + estimator: time series</vt:lpstr>
      <vt:lpstr>PowerPoint Presentation</vt:lpstr>
      <vt:lpstr>Operations on fields</vt:lpstr>
      <vt:lpstr>Operations on fields</vt:lpstr>
      <vt:lpstr>Operations on fields</vt:lpstr>
      <vt:lpstr>Map Algebra Operations</vt:lpstr>
      <vt:lpstr>Map Algebra</vt:lpstr>
      <vt:lpstr>Where we want to get to</vt:lpstr>
      <vt:lpstr>GIS-21: Distributed data sources, unified data access  </vt:lpstr>
      <vt:lpstr> Global Land Observatory:  describing change in a connected world  </vt:lpstr>
      <vt:lpstr> Global Land Observatory:  describing change in a connected world  </vt:lpstr>
    </vt:vector>
  </TitlesOfParts>
  <Manager/>
  <Company>INPE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Perspectivas INPE: 2005-2009</dc:title>
  <dc:subject/>
  <dc:creator>Gilberto Camara</dc:creator>
  <cp:keywords/>
  <dc:description/>
  <cp:lastModifiedBy>Gilberto Camara</cp:lastModifiedBy>
  <cp:revision>542</cp:revision>
  <dcterms:created xsi:type="dcterms:W3CDTF">2005-12-21T01:35:03Z</dcterms:created>
  <dcterms:modified xsi:type="dcterms:W3CDTF">2014-06-14T22:22:46Z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4834970</vt:lpwstr>
  </property>
  <property fmtid="{D5CDD505-2E9C-101B-9397-08002B2CF9AE}" name="NXPowerLiteSettings" pid="3">
    <vt:lpwstr>B7000400038000</vt:lpwstr>
  </property>
  <property fmtid="{D5CDD505-2E9C-101B-9397-08002B2CF9AE}" name="NXPowerLiteVersion" pid="4">
    <vt:lpwstr>D5.0.6</vt:lpwstr>
  </property>
</Properties>
</file>