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  <p:sldMasterId id="2147487496" r:id="rId2"/>
  </p:sldMasterIdLst>
  <p:notesMasterIdLst>
    <p:notesMasterId r:id="rId22"/>
  </p:notesMasterIdLst>
  <p:handoutMasterIdLst>
    <p:handoutMasterId r:id="rId23"/>
  </p:handoutMasterIdLst>
  <p:sldIdLst>
    <p:sldId id="977" r:id="rId3"/>
    <p:sldId id="1310" r:id="rId4"/>
    <p:sldId id="1309" r:id="rId5"/>
    <p:sldId id="1311" r:id="rId6"/>
    <p:sldId id="1287" r:id="rId7"/>
    <p:sldId id="1314" r:id="rId8"/>
    <p:sldId id="1332" r:id="rId9"/>
    <p:sldId id="1331" r:id="rId10"/>
    <p:sldId id="1316" r:id="rId11"/>
    <p:sldId id="1320" r:id="rId12"/>
    <p:sldId id="1322" r:id="rId13"/>
    <p:sldId id="1329" r:id="rId14"/>
    <p:sldId id="1330" r:id="rId15"/>
    <p:sldId id="1326" r:id="rId16"/>
    <p:sldId id="1333" r:id="rId17"/>
    <p:sldId id="1334" r:id="rId18"/>
    <p:sldId id="1325" r:id="rId19"/>
    <p:sldId id="1323" r:id="rId20"/>
    <p:sldId id="1324" r:id="rId21"/>
  </p:sldIdLst>
  <p:sldSz cx="9144000" cy="6858000" type="screen4x3"/>
  <p:notesSz cx="6858000" cy="9080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0000"/>
    <a:srgbClr val="B5D2F7"/>
    <a:srgbClr val="87B2F2"/>
    <a:srgbClr val="C9D6FF"/>
    <a:srgbClr val="8FAAFF"/>
    <a:srgbClr val="BDD7F7"/>
    <a:srgbClr val="B9DDFB"/>
    <a:srgbClr val="87A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9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9795D8-9916-114B-A742-961ADF60125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70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1BC7D10-BA1E-4245-AFA3-8A0D1892EC8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724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38F03197-C7DC-1845-8B3F-6A702C1CE205}" type="slidenum">
              <a:rPr lang="pt-BR" sz="1200"/>
              <a:pPr eaLnBrk="1" hangingPunct="1"/>
              <a:t>1</a:t>
            </a:fld>
            <a:endParaRPr lang="pt-BR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6DE36A7D-C685-6547-AF2B-D9CD5EB0D18D}" type="slidenum">
              <a:rPr lang="pt-BR" sz="1200">
                <a:solidFill>
                  <a:srgbClr val="000000"/>
                </a:solidFill>
              </a:rPr>
              <a:pPr eaLnBrk="1" hangingPunct="1"/>
              <a:t>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AEE24294-3728-6D4F-9E38-2C2C57101481}" type="slidenum">
              <a:rPr lang="pt-BR" sz="1200">
                <a:solidFill>
                  <a:srgbClr val="000000"/>
                </a:solidFill>
              </a:rPr>
              <a:pPr eaLnBrk="1" hangingPunct="1"/>
              <a:t>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9B055808-788A-5D40-9719-CCBFE21290B7}" type="slidenum">
              <a:rPr lang="pt-BR" sz="1200">
                <a:solidFill>
                  <a:srgbClr val="000000"/>
                </a:solidFill>
              </a:rPr>
              <a:pPr eaLnBrk="1" hangingPunct="1"/>
              <a:t>7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defRPr/>
            </a:pPr>
            <a:fld id="{68CE531B-A16B-714A-843C-374F53633891}" type="slidenum">
              <a:rPr lang="pt-BR" sz="1200"/>
              <a:pPr eaLnBrk="1" hangingPunct="1">
                <a:defRPr/>
              </a:pPr>
              <a:t>8</a:t>
            </a:fld>
            <a:endParaRPr lang="pt-BR" sz="1200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/>
              <a:t>Este slide mostra o impacto da cobertura de nuvens sobre a analise de imagens. Esta é uma região do Pará, onde todas as imagens durante o ano de 2002 tem cobertura de nuvens. Para reduzir este impacto, o INPE analisa varias imagens para uma mesma regiao.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 pitchFamily="34" charset="0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60351C1B-326F-324D-A805-539B9715EF5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02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07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88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10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222586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74864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585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CC25FAE0-644C-2749-B9DC-343E3E8FB24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837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979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52986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06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898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9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205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546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3912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16315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81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244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542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440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08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9609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73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0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02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09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1192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2163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3" r:id="rId1"/>
    <p:sldLayoutId id="2147488057" r:id="rId2"/>
    <p:sldLayoutId id="2147488058" r:id="rId3"/>
    <p:sldLayoutId id="2147488059" r:id="rId4"/>
    <p:sldLayoutId id="2147488060" r:id="rId5"/>
    <p:sldLayoutId id="2147488061" r:id="rId6"/>
    <p:sldLayoutId id="2147488062" r:id="rId7"/>
    <p:sldLayoutId id="2147488063" r:id="rId8"/>
    <p:sldLayoutId id="2147488064" r:id="rId9"/>
    <p:sldLayoutId id="2147488065" r:id="rId10"/>
    <p:sldLayoutId id="2147488066" r:id="rId11"/>
    <p:sldLayoutId id="2147488067" r:id="rId12"/>
    <p:sldLayoutId id="2147488068" r:id="rId13"/>
    <p:sldLayoutId id="2147488084" r:id="rId14"/>
    <p:sldLayoutId id="214748806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3077" name="Picture 5" descr="inpe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5" r:id="rId1"/>
    <p:sldLayoutId id="2147488070" r:id="rId2"/>
    <p:sldLayoutId id="2147488071" r:id="rId3"/>
    <p:sldLayoutId id="2147488072" r:id="rId4"/>
    <p:sldLayoutId id="2147488073" r:id="rId5"/>
    <p:sldLayoutId id="2147488074" r:id="rId6"/>
    <p:sldLayoutId id="2147488075" r:id="rId7"/>
    <p:sldLayoutId id="2147488076" r:id="rId8"/>
    <p:sldLayoutId id="2147488077" r:id="rId9"/>
    <p:sldLayoutId id="2147488078" r:id="rId10"/>
    <p:sldLayoutId id="2147488079" r:id="rId11"/>
    <p:sldLayoutId id="2147488080" r:id="rId12"/>
    <p:sldLayoutId id="2147488081" r:id="rId13"/>
    <p:sldLayoutId id="214748808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wmf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>
                <a:latin typeface="Calibri" charset="0"/>
              </a:rPr>
              <a:t>Monitoring Tropical Forests and Agriculture: the Roadmap for a Global Land Observatory</a:t>
            </a:r>
            <a:r>
              <a:rPr lang="en-US" sz="3600">
                <a:latin typeface="Calibri" charset="0"/>
              </a:rPr>
              <a:t> </a:t>
            </a:r>
            <a:endParaRPr lang="pt-BR" sz="3600">
              <a:latin typeface="Calibri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7688" y="4267200"/>
            <a:ext cx="8596312" cy="24638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Gilberto Câmara</a:t>
            </a:r>
          </a:p>
          <a:p>
            <a:pPr algn="ctr" eaLnBrk="1" hangingPunct="1">
              <a:defRPr/>
            </a:pP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National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Institute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 for Space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Research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 (INPE),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Brazil</a:t>
            </a:r>
            <a:endParaRPr lang="pt-BR" dirty="0" smtClean="0">
              <a:solidFill>
                <a:schemeClr val="bg2">
                  <a:lumMod val="50000"/>
                </a:schemeClr>
              </a:solidFill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Institute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 for Geoinformatics,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University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of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 Münster,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Germany</a:t>
            </a:r>
            <a:endParaRPr lang="pt-BR" dirty="0" smtClean="0">
              <a:solidFill>
                <a:schemeClr val="bg2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44813" y="1176338"/>
            <a:ext cx="61991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800" kern="0" dirty="0" err="1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Copernicus</a:t>
            </a:r>
            <a:r>
              <a:rPr lang="pt-BR" sz="2800" kern="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 Big EO data workshop, 2014</a:t>
            </a:r>
            <a:endParaRPr lang="pt-BR" sz="2800" kern="0" dirty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5872163"/>
            <a:ext cx="3770313" cy="811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urved Connector 12"/>
          <p:cNvCxnSpPr/>
          <p:nvPr/>
        </p:nvCxnSpPr>
        <p:spPr>
          <a:xfrm flipV="1">
            <a:off x="4932363" y="2565400"/>
            <a:ext cx="304800" cy="0"/>
          </a:xfrm>
          <a:prstGeom prst="curvedConnector3">
            <a:avLst>
              <a:gd name="adj1" fmla="val 411112"/>
            </a:avLst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Where we want to get to</a:t>
            </a:r>
          </a:p>
        </p:txBody>
      </p:sp>
      <p:pic>
        <p:nvPicPr>
          <p:cNvPr id="24580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060575"/>
            <a:ext cx="16573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695575" y="2365375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19"/>
          <p:cNvSpPr txBox="1">
            <a:spLocks noChangeArrowheads="1"/>
          </p:cNvSpPr>
          <p:nvPr/>
        </p:nvSpPr>
        <p:spPr bwMode="auto">
          <a:xfrm>
            <a:off x="511175" y="3773488"/>
            <a:ext cx="3946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3366"/>
                </a:solidFill>
                <a:latin typeface="Calibri" charset="0"/>
                <a:cs typeface="Calibri" charset="0"/>
              </a:rPr>
              <a:t>Remote visualization and </a:t>
            </a:r>
          </a:p>
          <a:p>
            <a:pPr algn="ctr" eaLnBrk="1" hangingPunct="1"/>
            <a:r>
              <a:rPr lang="en-US" sz="2800" b="1">
                <a:solidFill>
                  <a:srgbClr val="003366"/>
                </a:solidFill>
                <a:latin typeface="Calibri" charset="0"/>
                <a:cs typeface="Calibri" charset="0"/>
              </a:rPr>
              <a:t>method development</a:t>
            </a:r>
          </a:p>
        </p:txBody>
      </p:sp>
      <p:sp>
        <p:nvSpPr>
          <p:cNvPr id="24583" name="TextBox 20"/>
          <p:cNvSpPr txBox="1">
            <a:spLocks noChangeArrowheads="1"/>
          </p:cNvSpPr>
          <p:nvPr/>
        </p:nvSpPr>
        <p:spPr bwMode="auto">
          <a:xfrm>
            <a:off x="5865813" y="3641725"/>
            <a:ext cx="29527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3366"/>
                </a:solidFill>
                <a:latin typeface="Calibri" charset="0"/>
                <a:cs typeface="Calibri" charset="0"/>
              </a:rPr>
              <a:t>Big data EO management and analysis</a:t>
            </a:r>
          </a:p>
        </p:txBody>
      </p:sp>
      <p:sp>
        <p:nvSpPr>
          <p:cNvPr id="24584" name="Rectangle 3"/>
          <p:cNvSpPr txBox="1">
            <a:spLocks noChangeArrowheads="1"/>
          </p:cNvSpPr>
          <p:nvPr/>
        </p:nvSpPr>
        <p:spPr bwMode="auto">
          <a:xfrm>
            <a:off x="635000" y="5453063"/>
            <a:ext cx="8388350" cy="896937"/>
          </a:xfrm>
          <a:prstGeom prst="rect">
            <a:avLst/>
          </a:prstGeom>
          <a:solidFill>
            <a:srgbClr val="C0D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800">
                <a:solidFill>
                  <a:srgbClr val="00005E"/>
                </a:solidFill>
                <a:latin typeface="Calibri" charset="0"/>
                <a:ea typeface="Geneva" charset="0"/>
              </a:rPr>
              <a:t>40 years of Earth Observation data of land change accessible for analysis and modelling.</a:t>
            </a:r>
            <a:r>
              <a:rPr lang="en-US" sz="2800" i="1">
                <a:solidFill>
                  <a:srgbClr val="FF0000"/>
                </a:solidFill>
                <a:latin typeface="Calibri" charset="0"/>
                <a:ea typeface="Geneva" charset="0"/>
              </a:rPr>
              <a:t>	</a:t>
            </a:r>
          </a:p>
        </p:txBody>
      </p:sp>
      <p:pic>
        <p:nvPicPr>
          <p:cNvPr id="24585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747838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747713" y="420688"/>
            <a:ext cx="7781925" cy="1235075"/>
          </a:xfrm>
        </p:spPr>
        <p:txBody>
          <a:bodyPr/>
          <a:lstStyle/>
          <a:p>
            <a:r>
              <a:rPr lang="en-GB" sz="3600">
                <a:latin typeface="Calibri" charset="0"/>
              </a:rPr>
              <a:t>Array databases: all data from a sensor put together in a single array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75463" y="5661025"/>
            <a:ext cx="2160587" cy="0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875463" y="4076700"/>
            <a:ext cx="1584325" cy="1584325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75463" y="3933825"/>
            <a:ext cx="0" cy="1727200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8532813" y="5229225"/>
            <a:ext cx="31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>
                <a:latin typeface="Calibri" charset="0"/>
                <a:cs typeface="Calibri" charset="0"/>
              </a:rPr>
              <a:t>X</a:t>
            </a:r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6516688" y="5084763"/>
            <a:ext cx="306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>
                <a:latin typeface="Calibri" charset="0"/>
                <a:cs typeface="Calibri" charset="0"/>
              </a:rPr>
              <a:t>y</a:t>
            </a:r>
          </a:p>
        </p:txBody>
      </p:sp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8101013" y="3860800"/>
            <a:ext cx="277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>
                <a:latin typeface="Calibri" charset="0"/>
                <a:cs typeface="Calibri" charset="0"/>
              </a:rPr>
              <a:t>t</a:t>
            </a:r>
          </a:p>
        </p:txBody>
      </p:sp>
      <p:sp>
        <p:nvSpPr>
          <p:cNvPr id="16" name="Diamond 15"/>
          <p:cNvSpPr/>
          <p:nvPr/>
        </p:nvSpPr>
        <p:spPr>
          <a:xfrm>
            <a:off x="7524750" y="4292600"/>
            <a:ext cx="287338" cy="215900"/>
          </a:xfrm>
          <a:prstGeom prst="diamond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>
            <a:off x="4892675" y="4508500"/>
            <a:ext cx="2632075" cy="1493838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534988" y="6030913"/>
            <a:ext cx="8342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3200">
                <a:latin typeface="Calibri" charset="0"/>
                <a:cs typeface="Calibri" charset="0"/>
              </a:rPr>
              <a:t>result = analysis_function (points in space-time )</a:t>
            </a:r>
          </a:p>
        </p:txBody>
      </p:sp>
      <p:pic>
        <p:nvPicPr>
          <p:cNvPr id="2561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47545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47545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Box 23"/>
          <p:cNvSpPr txBox="1">
            <a:spLocks noChangeArrowheads="1"/>
          </p:cNvSpPr>
          <p:nvPr/>
        </p:nvSpPr>
        <p:spPr bwMode="auto">
          <a:xfrm>
            <a:off x="6516688" y="5084763"/>
            <a:ext cx="306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>
                <a:latin typeface="Calibri" charset="0"/>
                <a:cs typeface="Calibri" charset="0"/>
              </a:rPr>
              <a:t>y</a:t>
            </a:r>
          </a:p>
        </p:txBody>
      </p:sp>
      <p:pic>
        <p:nvPicPr>
          <p:cNvPr id="2561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47545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3203575" y="3860800"/>
            <a:ext cx="4392613" cy="431800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679450" y="360363"/>
            <a:ext cx="8085138" cy="990600"/>
          </a:xfrm>
        </p:spPr>
        <p:txBody>
          <a:bodyPr/>
          <a:lstStyle/>
          <a:p>
            <a:r>
              <a:rPr lang="en-US" altLang="zh-CN" sz="3600">
                <a:latin typeface="Calibri" charset="0"/>
                <a:ea typeface="宋体" charset="0"/>
                <a:cs typeface="宋体" charset="0"/>
              </a:rPr>
              <a:t>SciDB Architecture: “shared nothing”</a:t>
            </a:r>
            <a:endParaRPr lang="zh-CN" altLang="en-US" sz="3600"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19188"/>
            <a:ext cx="76311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612775" y="5961063"/>
            <a:ext cx="8388350" cy="896937"/>
          </a:xfrm>
          <a:prstGeom prst="rect">
            <a:avLst/>
          </a:prstGeom>
          <a:solidFill>
            <a:srgbClr val="C0D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800">
                <a:solidFill>
                  <a:srgbClr val="00005E"/>
                </a:solidFill>
                <a:latin typeface="Calibri" charset="0"/>
                <a:ea typeface="Geneva" charset="0"/>
              </a:rPr>
              <a:t>Large data is broken into chunks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800">
                <a:solidFill>
                  <a:srgbClr val="00005E"/>
                </a:solidFill>
                <a:latin typeface="Calibri" charset="0"/>
                <a:ea typeface="Geneva" charset="0"/>
              </a:rPr>
              <a:t>Distributed server process data in paralel</a:t>
            </a:r>
            <a:r>
              <a:rPr lang="en-US" sz="2800" i="1">
                <a:solidFill>
                  <a:srgbClr val="FF0000"/>
                </a:solidFill>
                <a:latin typeface="Calibri" charset="0"/>
                <a:ea typeface="Geneva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73075"/>
            <a:ext cx="8180387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96925" y="457200"/>
            <a:ext cx="808037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3200" dirty="0" err="1" smtClean="0">
                <a:solidFill>
                  <a:srgbClr val="000066"/>
                </a:solidFill>
                <a:latin typeface="Calibri" charset="0"/>
              </a:rPr>
              <a:t>SciDB</a:t>
            </a:r>
            <a:r>
              <a:rPr lang="en-US" sz="3200" dirty="0" smtClean="0">
                <a:solidFill>
                  <a:srgbClr val="000066"/>
                </a:solidFill>
                <a:latin typeface="Calibri" charset="0"/>
              </a:rPr>
              <a:t> performance for large images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docs\pesquisa\leg\apresentacoes\useR\parana-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065338"/>
            <a:ext cx="31369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3825" y="288925"/>
            <a:ext cx="9144000" cy="490538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R: The lingua franca for data analysis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188" y="1081088"/>
            <a:ext cx="1158875" cy="88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3" descr="D:\docs\pesquisa\leg\apresentacoes\useR\parana-t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3622675" cy="257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3863" y="4111625"/>
            <a:ext cx="1873250" cy="62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8" name="Cilindro 5"/>
          <p:cNvSpPr>
            <a:spLocks noChangeArrowheads="1"/>
          </p:cNvSpPr>
          <p:nvPr/>
        </p:nvSpPr>
        <p:spPr bwMode="auto">
          <a:xfrm>
            <a:off x="2359025" y="5838825"/>
            <a:ext cx="2435225" cy="1019175"/>
          </a:xfrm>
          <a:prstGeom prst="can">
            <a:avLst>
              <a:gd name="adj" fmla="val 25000"/>
            </a:avLst>
          </a:prstGeom>
          <a:solidFill>
            <a:srgbClr val="E2A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0" tIns="45706" rIns="91410" bIns="45706"/>
          <a:lstStyle/>
          <a:p>
            <a:pPr algn="ctr"/>
            <a:r>
              <a:rPr lang="pt-BR" sz="3600" b="1">
                <a:solidFill>
                  <a:srgbClr val="000000"/>
                </a:solidFill>
                <a:latin typeface="Calibri" charset="0"/>
                <a:cs typeface="Calibri" charset="0"/>
              </a:rPr>
              <a:t>Database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" y="5705475"/>
            <a:ext cx="998537" cy="84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863600"/>
            <a:ext cx="25527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81" name="Conector angulado 13"/>
          <p:cNvCxnSpPr>
            <a:cxnSpLocks noChangeShapeType="1"/>
          </p:cNvCxnSpPr>
          <p:nvPr/>
        </p:nvCxnSpPr>
        <p:spPr bwMode="auto">
          <a:xfrm rot="16200000" flipH="1">
            <a:off x="1215231" y="4040982"/>
            <a:ext cx="1222375" cy="2576512"/>
          </a:xfrm>
          <a:prstGeom prst="bentConnector3">
            <a:avLst>
              <a:gd name="adj1" fmla="val 26977"/>
            </a:avLst>
          </a:prstGeom>
          <a:noFill/>
          <a:ln w="44450">
            <a:solidFill>
              <a:schemeClr val="tx1"/>
            </a:solidFill>
            <a:miter lim="800000"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Conector angulado 13"/>
          <p:cNvCxnSpPr>
            <a:cxnSpLocks noChangeShapeType="1"/>
          </p:cNvCxnSpPr>
          <p:nvPr/>
        </p:nvCxnSpPr>
        <p:spPr bwMode="auto">
          <a:xfrm rot="5400000">
            <a:off x="4267201" y="4483100"/>
            <a:ext cx="1079500" cy="1787525"/>
          </a:xfrm>
          <a:prstGeom prst="bentConnector3">
            <a:avLst>
              <a:gd name="adj1" fmla="val 19486"/>
            </a:avLst>
          </a:prstGeom>
          <a:noFill/>
          <a:ln w="44450">
            <a:solidFill>
              <a:schemeClr val="tx1"/>
            </a:solidFill>
            <a:miter lim="800000"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ítulo 1"/>
          <p:cNvSpPr txBox="1">
            <a:spLocks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pt-BR" sz="3600" dirty="0" err="1" smtClean="0">
                <a:solidFill>
                  <a:srgbClr val="000090"/>
                </a:solidFill>
                <a:latin typeface="Calibri" charset="0"/>
              </a:rPr>
              <a:t>What’s</a:t>
            </a:r>
            <a:r>
              <a:rPr lang="pt-BR" sz="3600" dirty="0" smtClean="0">
                <a:solidFill>
                  <a:srgbClr val="000090"/>
                </a:solidFill>
                <a:latin typeface="Calibri" charset="0"/>
              </a:rPr>
              <a:t> in </a:t>
            </a:r>
            <a:r>
              <a:rPr lang="pt-BR" sz="3600" dirty="0" err="1" smtClean="0">
                <a:solidFill>
                  <a:srgbClr val="000090"/>
                </a:solidFill>
                <a:latin typeface="Calibri" charset="0"/>
              </a:rPr>
              <a:t>an</a:t>
            </a:r>
            <a:r>
              <a:rPr lang="pt-BR" sz="3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pt-BR" sz="3600" dirty="0" err="1" smtClean="0">
                <a:solidFill>
                  <a:srgbClr val="000090"/>
                </a:solidFill>
                <a:latin typeface="Calibri" charset="0"/>
              </a:rPr>
              <a:t>image</a:t>
            </a:r>
            <a:r>
              <a:rPr lang="pt-BR" sz="3600" dirty="0" smtClean="0">
                <a:solidFill>
                  <a:srgbClr val="000090"/>
                </a:solidFill>
                <a:latin typeface="Calibri" charset="0"/>
              </a:rPr>
              <a:t>?</a:t>
            </a:r>
            <a:endParaRPr lang="pt-BR" sz="36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29698" name="CaixaDeTexto 3"/>
          <p:cNvSpPr txBox="1">
            <a:spLocks noChangeArrowheads="1"/>
          </p:cNvSpPr>
          <p:nvPr/>
        </p:nvSpPr>
        <p:spPr bwMode="auto">
          <a:xfrm>
            <a:off x="0" y="6057900"/>
            <a:ext cx="9144000" cy="650875"/>
          </a:xfrm>
          <a:prstGeom prst="rect">
            <a:avLst/>
          </a:prstGeom>
          <a:solidFill>
            <a:srgbClr val="E1E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3600" bIns="936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ja-JP" altLang="en-US" sz="3000">
                <a:solidFill>
                  <a:srgbClr val="000066"/>
                </a:solidFill>
                <a:latin typeface="Calibri" charset="0"/>
                <a:cs typeface="Calibri" charset="0"/>
              </a:rPr>
              <a:t>“</a:t>
            </a:r>
            <a:r>
              <a:rPr lang="en-US" altLang="ja-JP" sz="3000">
                <a:solidFill>
                  <a:srgbClr val="000066"/>
                </a:solidFill>
                <a:latin typeface="Calibri" charset="0"/>
                <a:cs typeface="Calibri" charset="0"/>
              </a:rPr>
              <a:t>Remote sensing images describe landscape dynamics</a:t>
            </a:r>
            <a:r>
              <a:rPr lang="ja-JP" altLang="en-US" sz="3000">
                <a:solidFill>
                  <a:srgbClr val="000066"/>
                </a:solidFill>
                <a:latin typeface="Calibri" charset="0"/>
                <a:cs typeface="Calibri" charset="0"/>
              </a:rPr>
              <a:t>”</a:t>
            </a:r>
            <a:r>
              <a:rPr lang="en-US" altLang="ja-JP" sz="300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75688" y="7389813"/>
            <a:ext cx="3205162" cy="338137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 defTabSz="4572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data source: B. </a:t>
            </a:r>
            <a:r>
              <a:rPr lang="en-GB" sz="16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Rudorff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(LAF/INPE)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84200"/>
            <a:ext cx="87503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0" descr="ex3_tm2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41592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5" descr="ex3_tm2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292600"/>
            <a:ext cx="39306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Deforestation event detection: images and time series  </a:t>
            </a:r>
          </a:p>
        </p:txBody>
      </p:sp>
      <p:sp>
        <p:nvSpPr>
          <p:cNvPr id="7" name="CaixaDeTexto 13"/>
          <p:cNvSpPr txBox="1"/>
          <p:nvPr/>
        </p:nvSpPr>
        <p:spPr>
          <a:xfrm>
            <a:off x="468313" y="6307138"/>
            <a:ext cx="1439862" cy="523875"/>
          </a:xfrm>
          <a:prstGeom prst="rect">
            <a:avLst/>
          </a:prstGeom>
          <a:solidFill>
            <a:schemeClr val="accent2">
              <a:lumMod val="40000"/>
              <a:lumOff val="60000"/>
              <a:alpha val="83000"/>
            </a:schemeClr>
          </a:solidFill>
        </p:spPr>
        <p:txBody>
          <a:bodyPr lIns="91322" tIns="45663" rIns="91322" bIns="45663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x-none" sz="28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2010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CaixaDeTexto 13"/>
          <p:cNvSpPr txBox="1"/>
          <p:nvPr/>
        </p:nvSpPr>
        <p:spPr>
          <a:xfrm>
            <a:off x="7812088" y="6303963"/>
            <a:ext cx="1223962" cy="522287"/>
          </a:xfrm>
          <a:prstGeom prst="rect">
            <a:avLst/>
          </a:prstGeom>
          <a:solidFill>
            <a:schemeClr val="accent2">
              <a:lumMod val="40000"/>
              <a:lumOff val="60000"/>
              <a:alpha val="83000"/>
            </a:schemeClr>
          </a:solidFill>
        </p:spPr>
        <p:txBody>
          <a:bodyPr lIns="91322" tIns="45663" rIns="91322" bIns="45663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x-none" sz="28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2011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0726" name="Picture 2" descr="ex3_seri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59472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Diamond 1"/>
          <p:cNvSpPr>
            <a:spLocks noChangeArrowheads="1"/>
          </p:cNvSpPr>
          <p:nvPr/>
        </p:nvSpPr>
        <p:spPr bwMode="auto">
          <a:xfrm>
            <a:off x="7508875" y="3698875"/>
            <a:ext cx="223838" cy="422275"/>
          </a:xfrm>
          <a:prstGeom prst="diamond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Shape 2"/>
          <p:cNvSpPr txBox="1">
            <a:spLocks noChangeArrowheads="1"/>
          </p:cNvSpPr>
          <p:nvPr/>
        </p:nvSpPr>
        <p:spPr bwMode="auto">
          <a:xfrm>
            <a:off x="1079500" y="6000750"/>
            <a:ext cx="2717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latin typeface="Calibri" charset="0"/>
                <a:cs typeface="Calibri" charset="0"/>
              </a:rPr>
              <a:t>Vegetation index</a:t>
            </a:r>
          </a:p>
          <a:p>
            <a:pPr algn="ctr" eaLnBrk="1" hangingPunct="1"/>
            <a:r>
              <a:rPr lang="en-US" sz="2800">
                <a:latin typeface="Calibri" charset="0"/>
                <a:cs typeface="Calibri" charset="0"/>
              </a:rPr>
              <a:t> time series</a:t>
            </a:r>
          </a:p>
        </p:txBody>
      </p:sp>
      <p:pic>
        <p:nvPicPr>
          <p:cNvPr id="3174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554163"/>
            <a:ext cx="84042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Shape 7"/>
          <p:cNvSpPr txBox="1">
            <a:spLocks noChangeArrowheads="1"/>
          </p:cNvSpPr>
          <p:nvPr/>
        </p:nvSpPr>
        <p:spPr bwMode="auto">
          <a:xfrm>
            <a:off x="3041650" y="2571750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Área 1</a:t>
            </a:r>
          </a:p>
        </p:txBody>
      </p:sp>
      <p:sp>
        <p:nvSpPr>
          <p:cNvPr id="31748" name="TextShape 8"/>
          <p:cNvSpPr txBox="1">
            <a:spLocks noChangeArrowheads="1"/>
          </p:cNvSpPr>
          <p:nvPr/>
        </p:nvSpPr>
        <p:spPr bwMode="auto">
          <a:xfrm>
            <a:off x="2986088" y="383381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Área 2</a:t>
            </a:r>
          </a:p>
        </p:txBody>
      </p:sp>
      <p:sp>
        <p:nvSpPr>
          <p:cNvPr id="31749" name="TextShape 9"/>
          <p:cNvSpPr txBox="1">
            <a:spLocks noChangeArrowheads="1"/>
          </p:cNvSpPr>
          <p:nvPr/>
        </p:nvSpPr>
        <p:spPr bwMode="auto">
          <a:xfrm>
            <a:off x="2959100" y="505936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Área 3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318250" y="6488113"/>
            <a:ext cx="2825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source: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Victor </a:t>
            </a:r>
            <a:r>
              <a:rPr lang="en-GB" dirty="0" err="1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 (INPE)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7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Time series analysis of land change</a:t>
            </a:r>
          </a:p>
        </p:txBody>
      </p:sp>
      <p:sp>
        <p:nvSpPr>
          <p:cNvPr id="31752" name="TextShape 3"/>
          <p:cNvSpPr txBox="1">
            <a:spLocks noChangeArrowheads="1"/>
          </p:cNvSpPr>
          <p:nvPr/>
        </p:nvSpPr>
        <p:spPr bwMode="auto">
          <a:xfrm>
            <a:off x="6270625" y="2878138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  <a:latin typeface="Calibri" charset="0"/>
                <a:cs typeface="Calibri" charset="0"/>
              </a:rPr>
              <a:t>Forest</a:t>
            </a:r>
            <a:endParaRPr lang="en-US" sz="2800">
              <a:latin typeface="Calibri" charset="0"/>
              <a:cs typeface="Calibri" charset="0"/>
            </a:endParaRPr>
          </a:p>
        </p:txBody>
      </p:sp>
      <p:sp>
        <p:nvSpPr>
          <p:cNvPr id="31753" name="TextShape 5"/>
          <p:cNvSpPr txBox="1">
            <a:spLocks noChangeArrowheads="1"/>
          </p:cNvSpPr>
          <p:nvPr/>
        </p:nvSpPr>
        <p:spPr bwMode="auto">
          <a:xfrm>
            <a:off x="7566025" y="1065213"/>
            <a:ext cx="13747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Calibri" charset="0"/>
                <a:cs typeface="Calibri" charset="0"/>
              </a:rPr>
              <a:t>Pasture</a:t>
            </a:r>
            <a:endParaRPr lang="en-US" sz="2800">
              <a:latin typeface="Calibri" charset="0"/>
              <a:cs typeface="Calibri" charset="0"/>
            </a:endParaRPr>
          </a:p>
        </p:txBody>
      </p:sp>
      <p:sp>
        <p:nvSpPr>
          <p:cNvPr id="31754" name="TextShape 3"/>
          <p:cNvSpPr txBox="1">
            <a:spLocks noChangeArrowheads="1"/>
          </p:cNvSpPr>
          <p:nvPr/>
        </p:nvSpPr>
        <p:spPr bwMode="auto">
          <a:xfrm>
            <a:off x="5016500" y="1087438"/>
            <a:ext cx="12223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  <a:latin typeface="Calibri" charset="0"/>
                <a:cs typeface="Calibri" charset="0"/>
              </a:rPr>
              <a:t>Forest</a:t>
            </a:r>
            <a:endParaRPr lang="en-US" sz="2800">
              <a:latin typeface="Calibri" charset="0"/>
              <a:cs typeface="Calibri" charset="0"/>
            </a:endParaRPr>
          </a:p>
        </p:txBody>
      </p:sp>
      <p:sp>
        <p:nvSpPr>
          <p:cNvPr id="31755" name="TextShape 3"/>
          <p:cNvSpPr txBox="1">
            <a:spLocks noChangeArrowheads="1"/>
          </p:cNvSpPr>
          <p:nvPr/>
        </p:nvSpPr>
        <p:spPr bwMode="auto">
          <a:xfrm>
            <a:off x="5065713" y="4187825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  <a:latin typeface="Calibri" charset="0"/>
                <a:cs typeface="Calibri" charset="0"/>
              </a:rPr>
              <a:t>Forest</a:t>
            </a:r>
            <a:endParaRPr lang="en-US" sz="2800">
              <a:latin typeface="Calibri" charset="0"/>
              <a:cs typeface="Calibri" charset="0"/>
            </a:endParaRPr>
          </a:p>
        </p:txBody>
      </p:sp>
      <p:sp>
        <p:nvSpPr>
          <p:cNvPr id="31756" name="TextShape 4"/>
          <p:cNvSpPr txBox="1">
            <a:spLocks noChangeArrowheads="1"/>
          </p:cNvSpPr>
          <p:nvPr/>
        </p:nvSpPr>
        <p:spPr bwMode="auto">
          <a:xfrm>
            <a:off x="7254875" y="4195763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Calibri" charset="0"/>
                <a:cs typeface="Calibri" charset="0"/>
              </a:rPr>
              <a:t>Agriculture</a:t>
            </a:r>
            <a:endParaRPr lang="en-US" sz="28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4918075" y="2106613"/>
            <a:ext cx="2447925" cy="2376487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9900"/>
              </a:gs>
              <a:gs pos="50000">
                <a:srgbClr val="CC9900">
                  <a:gamma/>
                  <a:tint val="54510"/>
                  <a:invGamma/>
                </a:srgbClr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41588" y="5922963"/>
            <a:ext cx="4392612" cy="504825"/>
          </a:xfrm>
          <a:solidFill>
            <a:srgbClr val="E6EFFF"/>
          </a:solidFill>
        </p:spPr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r>
              <a:rPr lang="en-US" sz="2400">
                <a:solidFill>
                  <a:srgbClr val="00005E"/>
                </a:solidFill>
                <a:latin typeface="Calibri" charset="0"/>
              </a:rPr>
              <a:t>Software goes where the data is!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3"/>
            <a:ext cx="9144000" cy="947737"/>
          </a:xfrm>
          <a:solidFill>
            <a:srgbClr val="E6EFFF"/>
          </a:solidFill>
        </p:spPr>
        <p:txBody>
          <a:bodyPr/>
          <a:lstStyle/>
          <a:p>
            <a:pPr algn="ctr" eaLnBrk="1" hangingPunct="1"/>
            <a:r>
              <a:rPr lang="en-US" sz="3600">
                <a:solidFill>
                  <a:srgbClr val="000090"/>
                </a:solidFill>
                <a:latin typeface="Calibri" charset="0"/>
              </a:rPr>
              <a:t/>
            </a:r>
            <a:br>
              <a:rPr lang="en-US" sz="3600">
                <a:solidFill>
                  <a:srgbClr val="000090"/>
                </a:solidFill>
                <a:latin typeface="Calibri" charset="0"/>
              </a:rPr>
            </a:br>
            <a:r>
              <a:rPr lang="en-US" sz="3600">
                <a:solidFill>
                  <a:srgbClr val="000090"/>
                </a:solidFill>
                <a:latin typeface="Calibri" charset="0"/>
              </a:rPr>
              <a:t>Global Land Observatory: </a:t>
            </a:r>
            <a:br>
              <a:rPr lang="en-US" sz="3600">
                <a:solidFill>
                  <a:srgbClr val="000090"/>
                </a:solidFill>
                <a:latin typeface="Calibri" charset="0"/>
              </a:rPr>
            </a:br>
            <a:r>
              <a:rPr lang="en-US" sz="3600">
                <a:solidFill>
                  <a:srgbClr val="000090"/>
                </a:solidFill>
                <a:latin typeface="Calibri" charset="0"/>
              </a:rPr>
              <a:t>describing change in a connected world </a:t>
            </a:r>
            <a:br>
              <a:rPr lang="en-US" sz="3600">
                <a:solidFill>
                  <a:srgbClr val="000090"/>
                </a:solidFill>
                <a:latin typeface="Calibri" charset="0"/>
              </a:rPr>
            </a:br>
            <a:endParaRPr lang="en-US" sz="360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 flipV="1">
            <a:off x="7366000" y="3398838"/>
            <a:ext cx="1079500" cy="1011237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 flipH="1">
            <a:off x="7366000" y="2527300"/>
            <a:ext cx="1079500" cy="86042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295400"/>
            <a:ext cx="1314450" cy="131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Imagem 61" descr="sentinel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467225"/>
            <a:ext cx="1320800" cy="115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27"/>
          <p:cNvSpPr>
            <a:spLocks noChangeShapeType="1"/>
          </p:cNvSpPr>
          <p:nvPr/>
        </p:nvSpPr>
        <p:spPr bwMode="auto">
          <a:xfrm flipH="1" flipV="1">
            <a:off x="885825" y="2682875"/>
            <a:ext cx="1295400" cy="715963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277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601788"/>
            <a:ext cx="15128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770438"/>
            <a:ext cx="15113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27"/>
          <p:cNvSpPr>
            <a:spLocks noChangeShapeType="1"/>
          </p:cNvSpPr>
          <p:nvPr/>
        </p:nvSpPr>
        <p:spPr bwMode="auto">
          <a:xfrm flipH="1">
            <a:off x="896938" y="3475038"/>
            <a:ext cx="1303337" cy="1295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80" name="Rectangle 4"/>
          <p:cNvSpPr txBox="1">
            <a:spLocks noChangeArrowheads="1"/>
          </p:cNvSpPr>
          <p:nvPr/>
        </p:nvSpPr>
        <p:spPr bwMode="auto">
          <a:xfrm>
            <a:off x="4773613" y="4556125"/>
            <a:ext cx="2879725" cy="792163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SciDB: array database for big scientific data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endParaRPr lang="en-US" sz="24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3278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682875"/>
            <a:ext cx="2089150" cy="162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2" name="Rectangle 4"/>
          <p:cNvSpPr txBox="1">
            <a:spLocks noChangeArrowheads="1"/>
          </p:cNvSpPr>
          <p:nvPr/>
        </p:nvSpPr>
        <p:spPr bwMode="auto">
          <a:xfrm>
            <a:off x="7823200" y="5516563"/>
            <a:ext cx="1320800" cy="1220787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Free satellite</a:t>
            </a:r>
          </a:p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images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endParaRPr lang="en-US" sz="24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3278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243013"/>
            <a:ext cx="9096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322513"/>
            <a:ext cx="2160588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5" name="Rectangle 4"/>
          <p:cNvSpPr txBox="1">
            <a:spLocks noChangeArrowheads="1"/>
          </p:cNvSpPr>
          <p:nvPr/>
        </p:nvSpPr>
        <p:spPr bwMode="auto">
          <a:xfrm>
            <a:off x="2036763" y="4554538"/>
            <a:ext cx="2449512" cy="792162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R: Powerful data analysis methods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endParaRPr lang="en-US" sz="24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341813" y="3254375"/>
            <a:ext cx="576262" cy="28733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2787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385888"/>
            <a:ext cx="1727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4932363" y="1844675"/>
            <a:ext cx="2447925" cy="2376488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9900"/>
              </a:gs>
              <a:gs pos="50000">
                <a:srgbClr val="CC9900">
                  <a:gamma/>
                  <a:tint val="54510"/>
                  <a:invGamma/>
                </a:srgbClr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55875" y="5516563"/>
            <a:ext cx="4392613" cy="649287"/>
          </a:xfrm>
          <a:solidFill>
            <a:srgbClr val="E6EFFF"/>
          </a:solidFill>
        </p:spPr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r>
              <a:rPr lang="en-US" sz="2000">
                <a:solidFill>
                  <a:srgbClr val="00005E"/>
                </a:solidFill>
                <a:latin typeface="Calibri" charset="0"/>
              </a:rPr>
              <a:t>Unique repository of knowledge and data about global land change</a:t>
            </a:r>
          </a:p>
        </p:txBody>
      </p:sp>
      <p:sp>
        <p:nvSpPr>
          <p:cNvPr id="1884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3"/>
            <a:ext cx="9144000" cy="736600"/>
          </a:xfrm>
          <a:solidFill>
            <a:srgbClr val="E6EFFF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000" dirty="0">
                <a:solidFill>
                  <a:srgbClr val="000090"/>
                </a:solidFill>
                <a:latin typeface="Calibri" charset="0"/>
              </a:rPr>
              <a:t/>
            </a:r>
            <a:br>
              <a:rPr lang="en-US" sz="3000" dirty="0">
                <a:solidFill>
                  <a:srgbClr val="000090"/>
                </a:solidFill>
                <a:latin typeface="Calibri" charset="0"/>
              </a:rPr>
            </a:br>
            <a:r>
              <a:rPr lang="en-US" sz="3000" dirty="0" smtClean="0">
                <a:solidFill>
                  <a:srgbClr val="000090"/>
                </a:solidFill>
                <a:latin typeface="Calibri" charset="0"/>
              </a:rPr>
              <a:t>Global Land Observatory: </a:t>
            </a:r>
            <a:br>
              <a:rPr lang="en-US" sz="3000" dirty="0" smtClean="0">
                <a:solidFill>
                  <a:srgbClr val="000090"/>
                </a:solidFill>
                <a:latin typeface="Calibri" charset="0"/>
              </a:rPr>
            </a:br>
            <a:r>
              <a:rPr lang="en-US" sz="3000" dirty="0" smtClean="0">
                <a:solidFill>
                  <a:srgbClr val="000090"/>
                </a:solidFill>
                <a:latin typeface="Calibri" charset="0"/>
              </a:rPr>
              <a:t>describing change in a connected world </a:t>
            </a:r>
            <a:r>
              <a:rPr lang="en-US" sz="3000" dirty="0">
                <a:solidFill>
                  <a:srgbClr val="000090"/>
                </a:solidFill>
                <a:latin typeface="Calibri" charset="0"/>
              </a:rPr>
              <a:t/>
            </a:r>
            <a:br>
              <a:rPr lang="en-US" sz="3000" dirty="0">
                <a:solidFill>
                  <a:srgbClr val="000090"/>
                </a:solidFill>
                <a:latin typeface="Calibri" charset="0"/>
              </a:rPr>
            </a:br>
            <a:endParaRPr lang="en-US" sz="30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 flipV="1">
            <a:off x="7380288" y="3136900"/>
            <a:ext cx="1079500" cy="101282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 flipH="1">
            <a:off x="7380288" y="2265363"/>
            <a:ext cx="1079500" cy="86042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908050"/>
            <a:ext cx="1314450" cy="131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Imagem 61" descr="sentinel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4205288"/>
            <a:ext cx="1320800" cy="115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27"/>
          <p:cNvSpPr>
            <a:spLocks noChangeShapeType="1"/>
          </p:cNvSpPr>
          <p:nvPr/>
        </p:nvSpPr>
        <p:spPr bwMode="auto">
          <a:xfrm flipH="1" flipV="1">
            <a:off x="900113" y="2420938"/>
            <a:ext cx="1295400" cy="71596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380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15128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08500"/>
            <a:ext cx="15113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27"/>
          <p:cNvSpPr>
            <a:spLocks noChangeShapeType="1"/>
          </p:cNvSpPr>
          <p:nvPr/>
        </p:nvSpPr>
        <p:spPr bwMode="auto">
          <a:xfrm flipH="1">
            <a:off x="911225" y="3213100"/>
            <a:ext cx="1303338" cy="1295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04" name="Rectangle 4"/>
          <p:cNvSpPr txBox="1">
            <a:spLocks noChangeArrowheads="1"/>
          </p:cNvSpPr>
          <p:nvPr/>
        </p:nvSpPr>
        <p:spPr bwMode="auto">
          <a:xfrm>
            <a:off x="4787900" y="4294188"/>
            <a:ext cx="2879725" cy="1079500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rgbClr val="00005E"/>
                </a:solidFill>
                <a:latin typeface="Calibri" charset="0"/>
                <a:cs typeface="Calibri" charset="0"/>
              </a:rPr>
              <a:t>40 years of LANDSAT +  12 years of MODIS + SENTINELs + CBERS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endParaRPr lang="en-US" sz="20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3380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20938"/>
            <a:ext cx="2089150" cy="1620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6" name="Rectangle 4"/>
          <p:cNvSpPr txBox="1">
            <a:spLocks noChangeArrowheads="1"/>
          </p:cNvSpPr>
          <p:nvPr/>
        </p:nvSpPr>
        <p:spPr bwMode="auto">
          <a:xfrm>
            <a:off x="7823200" y="5516563"/>
            <a:ext cx="1320800" cy="1081087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rgbClr val="00005E"/>
                </a:solidFill>
                <a:latin typeface="Calibri" charset="0"/>
                <a:cs typeface="Calibri" charset="0"/>
              </a:rPr>
              <a:t>Free satellite</a:t>
            </a:r>
          </a:p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rgbClr val="00005E"/>
                </a:solidFill>
                <a:latin typeface="Calibri" charset="0"/>
                <a:cs typeface="Calibri" charset="0"/>
              </a:rPr>
              <a:t>images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endParaRPr lang="en-US" sz="20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pic>
        <p:nvPicPr>
          <p:cNvPr id="3380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81075"/>
            <a:ext cx="9096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2160587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9" name="Rectangle 4"/>
          <p:cNvSpPr txBox="1">
            <a:spLocks noChangeArrowheads="1"/>
          </p:cNvSpPr>
          <p:nvPr/>
        </p:nvSpPr>
        <p:spPr bwMode="auto">
          <a:xfrm>
            <a:off x="2051050" y="4292600"/>
            <a:ext cx="2449513" cy="1008063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rgbClr val="00005E"/>
                </a:solidFill>
                <a:latin typeface="Calibri" charset="0"/>
                <a:cs typeface="Calibri" charset="0"/>
              </a:rPr>
              <a:t>Methods for land change for foresty and agriculture uses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endParaRPr lang="en-US" sz="20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356100" y="2992438"/>
            <a:ext cx="576263" cy="2889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381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17272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0"/>
            <a:ext cx="3757613" cy="2220913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47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0400" y="5903913"/>
            <a:ext cx="8066088" cy="954087"/>
          </a:xfrm>
          <a:prstGeom prst="rect">
            <a:avLst/>
          </a:prstGeom>
          <a:solidFill>
            <a:schemeClr val="accent2">
              <a:lumMod val="40000"/>
              <a:lumOff val="60000"/>
              <a:alpha val="8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latin typeface="Calibri" charset="0"/>
              </a:rPr>
              <a:t>“With LANDSAT-type data, the only model that makes sense is data free for all” (July 2006)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9218" name="Picture 4" descr="npo00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175"/>
            <a:ext cx="9147175" cy="73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614363" y="2033588"/>
            <a:ext cx="8229600" cy="3754437"/>
          </a:xfrm>
          <a:prstGeom prst="rect">
            <a:avLst/>
          </a:prstGeom>
          <a:solidFill>
            <a:srgbClr val="C9D6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ja-JP" altLang="pt-BR" sz="3400">
                <a:solidFill>
                  <a:srgbClr val="002060"/>
                </a:solidFill>
                <a:latin typeface="Calibri" charset="0"/>
                <a:cs typeface="Calibri" charset="0"/>
              </a:rPr>
              <a:t>“</a:t>
            </a:r>
            <a:r>
              <a:rPr lang="en-US" altLang="ja-JP" sz="3400">
                <a:solidFill>
                  <a:srgbClr val="002060"/>
                </a:solidFill>
                <a:latin typeface="Calibri" charset="0"/>
                <a:cs typeface="Calibri" charset="0"/>
              </a:rPr>
              <a:t>A few satellites can cover the entire globe, but there needs to be a system in place to ensure their images are readily available to everyone who needs them. Brazil has set an important precedent by making its Earth-observation data available, and the rest of the world should follow suit.</a:t>
            </a:r>
            <a:r>
              <a:rPr lang="ja-JP" altLang="pt-BR" sz="3400">
                <a:solidFill>
                  <a:srgbClr val="002060"/>
                </a:solidFill>
                <a:latin typeface="Calibri" charset="0"/>
                <a:cs typeface="Calibri" charset="0"/>
              </a:rPr>
              <a:t>”</a:t>
            </a:r>
            <a:endParaRPr lang="en-US" sz="3400">
              <a:solidFill>
                <a:srgbClr val="002060"/>
              </a:solidFill>
              <a:latin typeface="Calibri" charset="0"/>
              <a:cs typeface="Calibri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-428625"/>
            <a:ext cx="34861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73100" y="454025"/>
            <a:ext cx="9144000" cy="633413"/>
          </a:xfrm>
        </p:spPr>
        <p:txBody>
          <a:bodyPr/>
          <a:lstStyle/>
          <a:p>
            <a:r>
              <a:rPr lang="en-US">
                <a:latin typeface="Calibri" charset="0"/>
              </a:rPr>
              <a:t>EO data is now free…and big</a:t>
            </a:r>
          </a:p>
        </p:txBody>
      </p:sp>
      <p:sp>
        <p:nvSpPr>
          <p:cNvPr id="4" name="Rectangle 3"/>
          <p:cNvSpPr/>
          <p:nvPr/>
        </p:nvSpPr>
        <p:spPr>
          <a:xfrm>
            <a:off x="6948488" y="1136650"/>
            <a:ext cx="2195512" cy="339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Image source: NASA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81724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74700" y="6061075"/>
            <a:ext cx="7800975" cy="5842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66"/>
                </a:solidFill>
                <a:latin typeface="Calibri" charset="0"/>
              </a:rPr>
              <a:t>Sentinels: 3 Tb/day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" b="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b="1">
                <a:solidFill>
                  <a:srgbClr val="002060"/>
                </a:solidFill>
                <a:latin typeface="Calibri" charset="0"/>
              </a:rPr>
              <a:t>Daily warnings of newly deforested large areas</a:t>
            </a:r>
            <a:endParaRPr lang="en-US" sz="2800" b="1">
              <a:solidFill>
                <a:srgbClr val="002060"/>
              </a:solidFill>
              <a:latin typeface="Calibri" charset="0"/>
            </a:endParaRPr>
          </a:p>
        </p:txBody>
      </p:sp>
      <p:pic>
        <p:nvPicPr>
          <p:cNvPr id="10243" name="Picture 5" descr="logo_in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sz="3200" b="1" smtClean="0">
                <a:solidFill>
                  <a:srgbClr val="003366"/>
                </a:solidFill>
                <a:latin typeface="Calibri" charset="0"/>
                <a:cs typeface="Calibri" charset="0"/>
              </a:rPr>
              <a:t>Real-time Deforestation Monitoring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ChangeArrowheads="1"/>
          </p:cNvSpPr>
          <p:nvPr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b="1">
                <a:solidFill>
                  <a:srgbClr val="002060"/>
                </a:solidFill>
                <a:latin typeface="Calibri" charset="0"/>
              </a:rPr>
              <a:t>Evaluation of automated methods in one image only!</a:t>
            </a:r>
            <a:endParaRPr lang="en-US" sz="2800" b="1">
              <a:solidFill>
                <a:srgbClr val="002060"/>
              </a:solidFill>
              <a:latin typeface="Calibri" charset="0"/>
            </a:endParaRPr>
          </a:p>
        </p:txBody>
      </p:sp>
      <p:pic>
        <p:nvPicPr>
          <p:cNvPr id="12290" name="Picture 5" descr="logo_in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Calibri" charset="0"/>
                <a:cs typeface="Calibri" charset="0"/>
              </a:rPr>
              <a:t>Real-time Deforestation Monitoring: how to make progress?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9015413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00"/>
            <a:ext cx="91440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422775"/>
            <a:ext cx="2825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0" y="5921375"/>
            <a:ext cx="9144000" cy="936625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400" b="1">
                <a:solidFill>
                  <a:srgbClr val="4D0000"/>
                </a:solidFill>
                <a:latin typeface="Calibri" charset="0"/>
              </a:rPr>
              <a:t>The practices of the research community </a:t>
            </a:r>
          </a:p>
          <a:p>
            <a:pPr algn="ctr"/>
            <a:r>
              <a:rPr lang="pt-BR" sz="3400" b="1">
                <a:solidFill>
                  <a:srgbClr val="4D0000"/>
                </a:solidFill>
                <a:latin typeface="Calibri" charset="0"/>
              </a:rPr>
              <a:t>do not match the needs of the end-users! </a:t>
            </a:r>
            <a:endParaRPr lang="en-US" sz="3400" b="1">
              <a:solidFill>
                <a:srgbClr val="4D0000"/>
              </a:solidFill>
              <a:latin typeface="Calibri" charset="0"/>
            </a:endParaRPr>
          </a:p>
        </p:txBody>
      </p:sp>
      <p:pic>
        <p:nvPicPr>
          <p:cNvPr id="14338" name="Picture 5" descr="logo_in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953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Calibri" charset="0"/>
                <a:cs typeface="Calibri" charset="0"/>
              </a:rPr>
              <a:t>Real-time Deforestation Monitoring: how to make progress?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438"/>
            <a:ext cx="48625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289300"/>
            <a:ext cx="2825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682875"/>
            <a:ext cx="49514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Calibri" charset="0"/>
              </a:rPr>
              <a:t>Is free data download our answer?</a:t>
            </a:r>
          </a:p>
        </p:txBody>
      </p:sp>
      <p:pic>
        <p:nvPicPr>
          <p:cNvPr id="16386" name="Picture 4" descr="npo0000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11175" y="5510213"/>
            <a:ext cx="8391525" cy="107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Currently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users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download </a:t>
            </a: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one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snapshot </a:t>
            </a: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at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a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Data Access Hitting a Wall </a:t>
            </a:r>
          </a:p>
        </p:txBody>
      </p:sp>
      <p:pic>
        <p:nvPicPr>
          <p:cNvPr id="23554" name="Picture 5" descr="j019771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946275"/>
            <a:ext cx="2046287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854200"/>
            <a:ext cx="3884612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49288" y="5519738"/>
            <a:ext cx="79517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12" tIns="45705" rIns="91412" bIns="45705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en-US" sz="2800">
                <a:solidFill>
                  <a:srgbClr val="00002E"/>
                </a:solidFill>
                <a:latin typeface="Calibri" charset="0"/>
                <a:cs typeface="Calibri" charset="0"/>
              </a:rPr>
              <a:t>How do you download a petabyte?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en-US" sz="2800">
                <a:solidFill>
                  <a:srgbClr val="800000"/>
                </a:solidFill>
                <a:latin typeface="Calibri" charset="0"/>
                <a:cs typeface="Calibri" charset="0"/>
              </a:rPr>
              <a:t>You don’t! Move the software to the archive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27617</TotalTime>
  <Words>508</Words>
  <Application>Microsoft Macintosh PowerPoint</Application>
  <PresentationFormat>On-screen Show (4:3)</PresentationFormat>
  <Paragraphs>75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ＭＳ Ｐゴシック</vt:lpstr>
      <vt:lpstr>Calibri</vt:lpstr>
      <vt:lpstr>Wingdings</vt:lpstr>
      <vt:lpstr>Humnst777 BT</vt:lpstr>
      <vt:lpstr>Geneva</vt:lpstr>
      <vt:lpstr>Times New Roman</vt:lpstr>
      <vt:lpstr>Arial Black</vt:lpstr>
      <vt:lpstr>宋体</vt:lpstr>
      <vt:lpstr>3_Pixel</vt:lpstr>
      <vt:lpstr>6_Pixel</vt:lpstr>
      <vt:lpstr>Monitoring Tropical Forests and Agriculture: the Roadmap for a Global Land Observatory </vt:lpstr>
      <vt:lpstr>PowerPoint Presentation</vt:lpstr>
      <vt:lpstr>PowerPoint Presentation</vt:lpstr>
      <vt:lpstr>EO data is now free…and big</vt:lpstr>
      <vt:lpstr>PowerPoint Presentation</vt:lpstr>
      <vt:lpstr>PowerPoint Presentation</vt:lpstr>
      <vt:lpstr>PowerPoint Presentation</vt:lpstr>
      <vt:lpstr>Is free data download our answer?</vt:lpstr>
      <vt:lpstr>Data Access Hitting a Wall </vt:lpstr>
      <vt:lpstr>Where we want to get to</vt:lpstr>
      <vt:lpstr>Array databases: all data from a sensor put together in a single array</vt:lpstr>
      <vt:lpstr>SciDB Architecture: “shared nothing”</vt:lpstr>
      <vt:lpstr>PowerPoint Presentation</vt:lpstr>
      <vt:lpstr>R: The lingua franca for data analysis</vt:lpstr>
      <vt:lpstr>PowerPoint Presentation</vt:lpstr>
      <vt:lpstr>Deforestation event detection: images and time series  </vt:lpstr>
      <vt:lpstr>Time series analysis of land change</vt:lpstr>
      <vt:lpstr> Global Land Observatory:  describing change in a connected world  </vt:lpstr>
      <vt:lpstr> Global Land Observatory:  describing change in a connected world  </vt:lpstr>
    </vt:vector>
  </TitlesOfParts>
  <Manager/>
  <Company>INPE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INPE: 2005-2009</dc:title>
  <dc:subject/>
  <dc:creator>Gilberto Camara</dc:creator>
  <cp:keywords/>
  <dc:description/>
  <cp:lastModifiedBy>Gilberto Camara</cp:lastModifiedBy>
  <cp:revision>445</cp:revision>
  <dcterms:created xsi:type="dcterms:W3CDTF">2005-12-21T01:35:03Z</dcterms:created>
  <dcterms:modified xsi:type="dcterms:W3CDTF">2014-03-13T18:11:21Z</dcterms:modified>
  <cp:category/>
</cp:coreProperties>
</file>