
<file path=[Content_Types].xml><?xml version="1.0" encoding="utf-8"?>
<Types xmlns="http://schemas.openxmlformats.org/package/2006/content-types">
  <Default ContentType="application/xml" Extension="xml"/>
  <Default ContentType="image/jpeg" Extension="jpeg"/>
  <Default ContentType="application/vnd.openxmlformats-officedocument.presentationml.printerSettings" Extension="bin"/>
  <Default ContentType="image/png" Extension="png"/>
  <Default ContentType="application/vnd.openxmlformats-package.relationships+xml" Extension="rels"/>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theme+xml" PartName="/ppt/theme/theme3.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chart+xml" PartName="/ppt/charts/chart1.xml"/>
  <Override ContentType="application/vnd.openxmlformats-officedocument.themeOverride+xml" PartName="/ppt/theme/themeOverr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86" r:id="rId2"/>
    <p:sldMasterId id="2147484198" r:id="rId3"/>
    <p:sldMasterId id="2147484450" r:id="rId4"/>
  </p:sldMasterIdLst>
  <p:notesMasterIdLst>
    <p:notesMasterId r:id="rId56"/>
  </p:notesMasterIdLst>
  <p:sldIdLst>
    <p:sldId id="814" r:id="rId5"/>
    <p:sldId id="694" r:id="rId6"/>
    <p:sldId id="795" r:id="rId7"/>
    <p:sldId id="794" r:id="rId8"/>
    <p:sldId id="788" r:id="rId9"/>
    <p:sldId id="798" r:id="rId10"/>
    <p:sldId id="791" r:id="rId11"/>
    <p:sldId id="792" r:id="rId12"/>
    <p:sldId id="793" r:id="rId13"/>
    <p:sldId id="796" r:id="rId14"/>
    <p:sldId id="797" r:id="rId15"/>
    <p:sldId id="696" r:id="rId16"/>
    <p:sldId id="697" r:id="rId17"/>
    <p:sldId id="698" r:id="rId18"/>
    <p:sldId id="655" r:id="rId19"/>
    <p:sldId id="799" r:id="rId20"/>
    <p:sldId id="800" r:id="rId21"/>
    <p:sldId id="801" r:id="rId22"/>
    <p:sldId id="802" r:id="rId23"/>
    <p:sldId id="803" r:id="rId24"/>
    <p:sldId id="804" r:id="rId25"/>
    <p:sldId id="805" r:id="rId26"/>
    <p:sldId id="790" r:id="rId27"/>
    <p:sldId id="807" r:id="rId28"/>
    <p:sldId id="764" r:id="rId29"/>
    <p:sldId id="765" r:id="rId30"/>
    <p:sldId id="766" r:id="rId31"/>
    <p:sldId id="767" r:id="rId32"/>
    <p:sldId id="768" r:id="rId33"/>
    <p:sldId id="769" r:id="rId34"/>
    <p:sldId id="770" r:id="rId35"/>
    <p:sldId id="771" r:id="rId36"/>
    <p:sldId id="772" r:id="rId37"/>
    <p:sldId id="773" r:id="rId38"/>
    <p:sldId id="703" r:id="rId39"/>
    <p:sldId id="704" r:id="rId40"/>
    <p:sldId id="811" r:id="rId41"/>
    <p:sldId id="812" r:id="rId42"/>
    <p:sldId id="816" r:id="rId43"/>
    <p:sldId id="815" r:id="rId44"/>
    <p:sldId id="813" r:id="rId45"/>
    <p:sldId id="705" r:id="rId46"/>
    <p:sldId id="785" r:id="rId47"/>
    <p:sldId id="786" r:id="rId48"/>
    <p:sldId id="787" r:id="rId49"/>
    <p:sldId id="741" r:id="rId50"/>
    <p:sldId id="784" r:id="rId51"/>
    <p:sldId id="716" r:id="rId52"/>
    <p:sldId id="700" r:id="rId53"/>
    <p:sldId id="789" r:id="rId54"/>
    <p:sldId id="783" r:id="rId55"/>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B800"/>
    <a:srgbClr val="065413"/>
    <a:srgbClr val="0EA426"/>
    <a:srgbClr val="CAFFC0"/>
    <a:srgbClr val="66FEAC"/>
    <a:srgbClr val="BEC9EB"/>
    <a:srgbClr val="D6E0FE"/>
    <a:srgbClr val="CAD8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1632" y="-5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3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Gilberto\INPE\Espa&#231;o,%20Ambiente,%20Sociedade\CST\Plano%20Nacional%20Mudancas%20Climaticas\Emissoes_desmatamento_Amazonia_Cerrad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'Reducao Desmatamento 2010-2020'!$H$4:$P$4</c:f>
              <c:strCache>
                <c:ptCount val="9"/>
                <c:pt idx="0">
                  <c:v>1996</c:v>
                </c:pt>
                <c:pt idx="1">
                  <c:v>1997</c:v>
                </c:pt>
                <c:pt idx="2">
                  <c:v>1998</c:v>
                </c:pt>
                <c:pt idx="3">
                  <c:v>1999</c:v>
                </c:pt>
                <c:pt idx="4">
                  <c:v>2000</c:v>
                </c:pt>
                <c:pt idx="5">
                  <c:v>2001</c:v>
                </c:pt>
                <c:pt idx="6">
                  <c:v>2002</c:v>
                </c:pt>
                <c:pt idx="7">
                  <c:v>2003</c:v>
                </c:pt>
                <c:pt idx="8">
                  <c:v>2004</c:v>
                </c:pt>
              </c:strCache>
            </c:strRef>
          </c:cat>
          <c:val>
            <c:numRef>
              <c:f>'Reducao Desmatamento 2010-2020'!$H$6:$P$6</c:f>
              <c:numCache>
                <c:formatCode>General</c:formatCode>
                <c:ptCount val="9"/>
                <c:pt idx="0">
                  <c:v>18161.0</c:v>
                </c:pt>
                <c:pt idx="1">
                  <c:v>13227.0</c:v>
                </c:pt>
                <c:pt idx="2">
                  <c:v>17383.0</c:v>
                </c:pt>
                <c:pt idx="3">
                  <c:v>17259.0</c:v>
                </c:pt>
                <c:pt idx="4">
                  <c:v>18226.0</c:v>
                </c:pt>
                <c:pt idx="5">
                  <c:v>18165.0</c:v>
                </c:pt>
                <c:pt idx="6">
                  <c:v>21393.0</c:v>
                </c:pt>
                <c:pt idx="7">
                  <c:v>25247.0</c:v>
                </c:pt>
                <c:pt idx="8">
                  <c:v>27423.0</c:v>
                </c:pt>
              </c:numCache>
            </c:numRef>
          </c:val>
        </c:ser>
        <c:dLbls>
          <c:showLegendKey val="0"/>
          <c:showVal val="0"/>
          <c:showCatName val="0"/>
          <c:showSerName val="0"/>
          <c:showPercent val="0"/>
          <c:showBubbleSize val="0"/>
        </c:dLbls>
        <c:gapWidth val="150"/>
        <c:axId val="-2066202808"/>
        <c:axId val="-2066199912"/>
      </c:barChart>
      <c:catAx>
        <c:axId val="-2066202808"/>
        <c:scaling>
          <c:orientation val="minMax"/>
        </c:scaling>
        <c:delete val="0"/>
        <c:axPos val="b"/>
        <c:majorTickMark val="out"/>
        <c:minorTickMark val="none"/>
        <c:tickLblPos val="nextTo"/>
        <c:txPr>
          <a:bodyPr/>
          <a:lstStyle/>
          <a:p>
            <a:pPr>
              <a:defRPr sz="1800">
                <a:solidFill>
                  <a:schemeClr val="bg1"/>
                </a:solidFill>
                <a:latin typeface="Calibri" pitchFamily="34" charset="0"/>
                <a:cs typeface="Calibri" pitchFamily="34" charset="0"/>
              </a:defRPr>
            </a:pPr>
            <a:endParaRPr lang="en-US"/>
          </a:p>
        </c:txPr>
        <c:crossAx val="-2066199912"/>
        <c:crosses val="autoZero"/>
        <c:auto val="1"/>
        <c:lblAlgn val="ctr"/>
        <c:lblOffset val="100"/>
        <c:noMultiLvlLbl val="0"/>
      </c:catAx>
      <c:valAx>
        <c:axId val="-2066199912"/>
        <c:scaling>
          <c:orientation val="minMax"/>
        </c:scaling>
        <c:delete val="0"/>
        <c:axPos val="l"/>
        <c:majorGridlines/>
        <c:numFmt formatCode="General" sourceLinked="1"/>
        <c:majorTickMark val="out"/>
        <c:minorTickMark val="none"/>
        <c:tickLblPos val="nextTo"/>
        <c:txPr>
          <a:bodyPr/>
          <a:lstStyle/>
          <a:p>
            <a:pPr>
              <a:defRPr sz="1800" b="1">
                <a:solidFill>
                  <a:schemeClr val="bg1"/>
                </a:solidFill>
                <a:latin typeface="Calibri" pitchFamily="34" charset="0"/>
                <a:cs typeface="Calibri" pitchFamily="34" charset="0"/>
              </a:defRPr>
            </a:pPr>
            <a:endParaRPr lang="en-US"/>
          </a:p>
        </c:txPr>
        <c:crossAx val="-2066202808"/>
        <c:crosses val="autoZero"/>
        <c:crossBetween val="between"/>
      </c:valAx>
      <c:spPr>
        <a:solidFill>
          <a:sysClr val="window" lastClr="FFFFFF">
            <a:alpha val="74000"/>
          </a:sysClr>
        </a:solidFill>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Clique para editar os estilos do texto mestre</a:t>
            </a:r>
          </a:p>
          <a:p>
            <a:pPr lvl="1"/>
            <a:r>
              <a:rPr lang="en-US" noProof="0"/>
              <a:t>Segundo nível</a:t>
            </a:r>
          </a:p>
          <a:p>
            <a:pPr lvl="2"/>
            <a:r>
              <a:rPr lang="en-US" noProof="0"/>
              <a:t>Terceiro nível</a:t>
            </a:r>
          </a:p>
          <a:p>
            <a:pPr lvl="3"/>
            <a:r>
              <a:rPr lang="en-US" noProof="0"/>
              <a:t>Quarto nível</a:t>
            </a:r>
          </a:p>
          <a:p>
            <a:pPr lvl="4"/>
            <a:r>
              <a:rPr lang="en-US" noProof="0"/>
              <a:t>Quinto nível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05D0D7D7-D2C6-B243-97DE-71DC34479274}" type="slidenum">
              <a:rPr lang="en-US"/>
              <a:pPr>
                <a:defRPr/>
              </a:pPr>
              <a:t>‹#›</a:t>
            </a:fld>
            <a:endParaRPr lang="en-US"/>
          </a:p>
        </p:txBody>
      </p:sp>
    </p:spTree>
    <p:extLst>
      <p:ext uri="{BB962C8B-B14F-4D97-AF65-F5344CB8AC3E}">
        <p14:creationId xmlns:p14="http://schemas.microsoft.com/office/powerpoint/2010/main" val="1213454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7BCACC0C-97A1-B84B-AB99-E2B601829FCA}" type="slidenum">
              <a:rPr lang="pt-BR" sz="1200"/>
              <a:pPr eaLnBrk="1" hangingPunct="1"/>
              <a:t>1</a:t>
            </a:fld>
            <a:endParaRPr lang="pt-BR"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CEA10F3A-25E9-C345-B8B3-7075CBEC72B6}" type="slidenum">
              <a:rPr lang="en-US" sz="1200">
                <a:ea typeface="Geneva" charset="0"/>
                <a:cs typeface="Geneva" charset="0"/>
              </a:rPr>
              <a:pPr eaLnBrk="1" hangingPunct="1"/>
              <a:t>18</a:t>
            </a:fld>
            <a:endParaRPr lang="en-US" sz="1200">
              <a:ea typeface="Geneva" charset="0"/>
              <a:cs typeface="Geneva" charset="0"/>
            </a:endParaRPr>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6664303D-B075-D646-A866-D0D76722A01B}" type="slidenum">
              <a:rPr lang="en-US" sz="1200">
                <a:ea typeface="Geneva" charset="0"/>
                <a:cs typeface="Geneva" charset="0"/>
              </a:rPr>
              <a:pPr eaLnBrk="1" hangingPunct="1"/>
              <a:t>19</a:t>
            </a:fld>
            <a:endParaRPr lang="en-US" sz="1200">
              <a:ea typeface="Geneva" charset="0"/>
              <a:cs typeface="Geneva" charset="0"/>
            </a:endParaRPr>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59E8FD77-A2AB-8540-8BEE-DFB7D8B42441}" type="slidenum">
              <a:rPr lang="en-US" sz="1200">
                <a:ea typeface="Geneva" charset="0"/>
                <a:cs typeface="Geneva" charset="0"/>
              </a:rPr>
              <a:pPr eaLnBrk="1" hangingPunct="1"/>
              <a:t>20</a:t>
            </a:fld>
            <a:endParaRPr lang="en-US" sz="1200">
              <a:ea typeface="Geneva" charset="0"/>
              <a:cs typeface="Geneva" charset="0"/>
            </a:endParaRPr>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A7381CE2-4318-664C-B593-25B91C2919BD}" type="slidenum">
              <a:rPr lang="pt-BR" sz="1200">
                <a:ea typeface="Geneva" charset="0"/>
                <a:cs typeface="Geneva" charset="0"/>
              </a:rPr>
              <a:pPr eaLnBrk="1" hangingPunct="1"/>
              <a:t>21</a:t>
            </a:fld>
            <a:endParaRPr lang="pt-BR" sz="1200">
              <a:ea typeface="Geneva" charset="0"/>
              <a:cs typeface="Geneva"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85D7B190-0697-C14F-A4E5-E4706AC81212}" type="slidenum">
              <a:rPr lang="pt-BR" sz="1200">
                <a:solidFill>
                  <a:srgbClr val="000000"/>
                </a:solidFill>
                <a:ea typeface="Geneva" charset="0"/>
                <a:cs typeface="Geneva" charset="0"/>
              </a:rPr>
              <a:pPr eaLnBrk="1" hangingPunct="1"/>
              <a:t>24</a:t>
            </a:fld>
            <a:endParaRPr lang="pt-BR" sz="1200">
              <a:solidFill>
                <a:srgbClr val="000000"/>
              </a:solidFill>
              <a:ea typeface="Geneva" charset="0"/>
              <a:cs typeface="Geneva" charset="0"/>
            </a:endParaRPr>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xfrm>
            <a:off x="1588" y="0"/>
            <a:ext cx="0" cy="1588"/>
          </a:xfrm>
          <a:solidFill>
            <a:srgbClr val="FFFFFF"/>
          </a:solidFill>
          <a:ln/>
        </p:spPr>
      </p:sp>
      <p:sp>
        <p:nvSpPr>
          <p:cNvPr id="79875" name="Rectangle 2"/>
          <p:cNvSpPr>
            <a:spLocks noGrp="1" noChangeArrowheads="1"/>
          </p:cNvSpPr>
          <p:nvPr>
            <p:ph type="body" idx="1"/>
          </p:nvPr>
        </p:nvSpPr>
        <p:spPr>
          <a:xfrm>
            <a:off x="685800" y="4344988"/>
            <a:ext cx="5484813"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GB">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xfrm>
            <a:off x="1588" y="0"/>
            <a:ext cx="0" cy="1588"/>
          </a:xfrm>
          <a:solidFill>
            <a:srgbClr val="FFFFFF"/>
          </a:solidFill>
          <a:ln/>
        </p:spPr>
      </p:sp>
      <p:sp>
        <p:nvSpPr>
          <p:cNvPr id="81923" name="Rectangle 2"/>
          <p:cNvSpPr>
            <a:spLocks noGrp="1" noChangeArrowheads="1"/>
          </p:cNvSpPr>
          <p:nvPr>
            <p:ph type="body" idx="1"/>
          </p:nvPr>
        </p:nvSpPr>
        <p:spPr>
          <a:xfrm>
            <a:off x="685800" y="4344988"/>
            <a:ext cx="5484813"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GB">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ço Reservado para Imagem de Slide 1"/>
          <p:cNvSpPr>
            <a:spLocks noGrp="1" noRot="1" noChangeAspect="1" noTextEdit="1"/>
          </p:cNvSpPr>
          <p:nvPr>
            <p:ph type="sldImg"/>
          </p:nvPr>
        </p:nvSpPr>
        <p:spPr>
          <a:ln/>
        </p:spPr>
      </p:sp>
      <p:sp>
        <p:nvSpPr>
          <p:cNvPr id="83970"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
        <p:nvSpPr>
          <p:cNvPr id="83971"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11CBE1B-7D93-A24D-BCAE-98E8CB41572A}" type="slidenum">
              <a:rPr lang="pt-BR" sz="1200"/>
              <a:pPr eaLnBrk="1" hangingPunct="1"/>
              <a:t>46</a:t>
            </a:fld>
            <a:endParaRPr lang="pt-B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E7930DBA-7A19-0644-BE95-5F8C12B4EAE3}" type="slidenum">
              <a:rPr lang="en-US" sz="1200">
                <a:solidFill>
                  <a:srgbClr val="000000"/>
                </a:solidFill>
                <a:cs typeface="Arial" charset="0"/>
              </a:rPr>
              <a:pPr eaLnBrk="1" hangingPunct="1"/>
              <a:t>47</a:t>
            </a:fld>
            <a:endParaRPr lang="en-US" sz="1200">
              <a:solidFill>
                <a:srgbClr val="000000"/>
              </a:solidFill>
              <a:cs typeface="Arial"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pt-BR"/>
              <a:t>Cena de maior prioridade utilizou imagens CBRES na s tres principais areas: 166-112, 165-113 2 166-113. Sendo complementada por imagem TM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Grp="1" noRot="1" noChangeAspect="1" noChangeArrowheads="1"/>
          </p:cNvSpPr>
          <p:nvPr>
            <p:ph type="sldImg"/>
          </p:nvPr>
        </p:nvSpPr>
        <p:spPr>
          <a:solidFill>
            <a:srgbClr val="FFFFFF"/>
          </a:solidFill>
          <a:ln/>
        </p:spPr>
      </p:sp>
      <p:sp>
        <p:nvSpPr>
          <p:cNvPr id="9113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solidFill>
                  <a:srgbClr val="000000"/>
                </a:solidFill>
                <a:cs typeface="Arial" charset="0"/>
                <a:sym typeface="Arial" charset="0"/>
              </a:rPr>
              <a:t>Este slide mostra uma imagem CBERS-2B da região de Marcelândia, norte de Mato Grosso. A imagem foi composta por uma imagem monocromática de alta resolução HRC (2,5 m) com uma imagem multespectral CCD (20 m). A imagem mostra que é possivel identificar com o sensor HRC, alem de desmatamentos por corte raso (áreas claras na imagem), as áreas de degradação florestal (áreas verdes com partes claras).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8CCD3EDF-4610-C245-A0F6-964DE5E4B9DC}" type="slidenum">
              <a:rPr lang="pt-BR" sz="1200">
                <a:cs typeface="Arial" charset="0"/>
              </a:rPr>
              <a:pPr eaLnBrk="1" hangingPunct="1"/>
              <a:t>4</a:t>
            </a:fld>
            <a:endParaRPr lang="pt-BR" sz="120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FA67621-32B3-3742-AC35-974478CA77ED}" type="slidenum">
              <a:rPr lang="pt-BR" sz="1200">
                <a:solidFill>
                  <a:srgbClr val="000000"/>
                </a:solidFill>
                <a:ea typeface="Geneva" charset="0"/>
                <a:cs typeface="Geneva" charset="0"/>
              </a:rPr>
              <a:pPr eaLnBrk="1" hangingPunct="1"/>
              <a:t>7</a:t>
            </a:fld>
            <a:endParaRPr lang="pt-BR" sz="1200">
              <a:solidFill>
                <a:srgbClr val="000000"/>
              </a:solidFill>
              <a:ea typeface="Geneva" charset="0"/>
              <a:cs typeface="Geneva"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59248F2C-5EE8-F24F-AA8F-F798BB40074A}" type="slidenum">
              <a:rPr lang="pt-BR" sz="1200">
                <a:cs typeface="Arial" charset="0"/>
              </a:rPr>
              <a:pPr eaLnBrk="1" hangingPunct="1"/>
              <a:t>12</a:t>
            </a:fld>
            <a:endParaRPr lang="pt-BR" sz="120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5F249F43-1004-E442-91D1-907011A998BB}" type="slidenum">
              <a:rPr lang="pt-BR" sz="1200">
                <a:solidFill>
                  <a:srgbClr val="000000"/>
                </a:solidFill>
              </a:rPr>
              <a:pPr eaLnBrk="1" hangingPunct="1"/>
              <a:t>15</a:t>
            </a:fld>
            <a:endParaRPr lang="pt-BR" sz="1200">
              <a:solidFill>
                <a:srgbClr val="000000"/>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999A0EC-E658-AD48-BE8A-8B286063147F}" type="slidenum">
              <a:rPr lang="en-US" sz="1200">
                <a:ea typeface="Geneva" charset="0"/>
                <a:cs typeface="Geneva" charset="0"/>
              </a:rPr>
              <a:pPr eaLnBrk="1" hangingPunct="1"/>
              <a:t>16</a:t>
            </a:fld>
            <a:endParaRPr lang="en-US" sz="1200">
              <a:ea typeface="Geneva" charset="0"/>
              <a:cs typeface="Geneva" charset="0"/>
            </a:endParaRPr>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1A29D1AE-E152-614A-B3A8-540B5597F582}" type="slidenum">
              <a:rPr lang="en-US" sz="1200">
                <a:ea typeface="Geneva" charset="0"/>
                <a:cs typeface="Geneva" charset="0"/>
              </a:rPr>
              <a:pPr eaLnBrk="1" hangingPunct="1"/>
              <a:t>17</a:t>
            </a:fld>
            <a:endParaRPr lang="en-US" sz="1200">
              <a:ea typeface="Geneva" charset="0"/>
              <a:cs typeface="Geneva" charset="0"/>
            </a:endParaRPr>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sz="2400">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700">
                <a:solidFill>
                  <a:srgbClr val="FFFFFF"/>
                </a:solidFill>
              </a:defRPr>
            </a:lvl1pPr>
          </a:lstStyle>
          <a:p>
            <a:r>
              <a:rPr lang="pt-BR"/>
              <a:t>Clique para editar o estilo do título mestre</a:t>
            </a:r>
          </a:p>
        </p:txBody>
      </p:sp>
      <p:sp>
        <p:nvSpPr>
          <p:cNvPr id="51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Arial" charset="0"/>
              </a:defRPr>
            </a:lvl1pPr>
          </a:lstStyle>
          <a:p>
            <a:pPr>
              <a:defRPr/>
            </a:pPr>
            <a:fld id="{5F1DD53F-348F-9843-A1A5-42EE845D71F2}" type="slidenum">
              <a:rPr lang="pt-BR"/>
              <a:pPr>
                <a:defRPr/>
              </a:pPr>
              <a:t>‹#›</a:t>
            </a:fld>
            <a:endParaRPr lang="pt-BR"/>
          </a:p>
        </p:txBody>
      </p:sp>
    </p:spTree>
    <p:extLst>
      <p:ext uri="{BB962C8B-B14F-4D97-AF65-F5344CB8AC3E}">
        <p14:creationId xmlns:p14="http://schemas.microsoft.com/office/powerpoint/2010/main" val="49755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6732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1327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64454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lip-art 2"/>
          <p:cNvSpPr>
            <a:spLocks noGrp="1"/>
          </p:cNvSpPr>
          <p:nvPr>
            <p:ph type="clipArt" sz="half" idx="1"/>
          </p:nvPr>
        </p:nvSpPr>
        <p:spPr>
          <a:xfrm>
            <a:off x="609600" y="1524000"/>
            <a:ext cx="4038600" cy="4724400"/>
          </a:xfrm>
        </p:spPr>
        <p:txBody>
          <a:bodyPr/>
          <a:lstStyle/>
          <a:p>
            <a:pPr lvl="0"/>
            <a:endParaRPr lang="pt-BR" noProof="0" smtClean="0"/>
          </a:p>
        </p:txBody>
      </p:sp>
      <p:sp>
        <p:nvSpPr>
          <p:cNvPr id="4" name="Espaço Reservado para Texto 3"/>
          <p:cNvSpPr>
            <a:spLocks noGrp="1"/>
          </p:cNvSpPr>
          <p:nvPr>
            <p:ph type="body" sz="half" idx="2"/>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48373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dirty="0" smtClean="0"/>
              <a:t>Clique para editar o estilo do título mestre</a:t>
            </a:r>
            <a:endParaRPr lang="en-U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lvl1pPr>
              <a:defRPr/>
            </a:lvl1pPr>
          </a:lstStyle>
          <a:p>
            <a:pPr>
              <a:defRPr/>
            </a:pPr>
            <a:fld id="{CEEB4141-DB12-264D-AD61-223E4C2255E2}" type="datetimeFigureOut">
              <a:rPr lang="pt-BR"/>
              <a:pPr>
                <a:defRPr/>
              </a:pPr>
              <a:t>25.10.2013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59F7EA76-42C1-3348-91FF-4431630F69DF}" type="slidenum">
              <a:rPr lang="en-US"/>
              <a:pPr>
                <a:defRPr/>
              </a:pPr>
              <a:t>‹#›</a:t>
            </a:fld>
            <a:endParaRPr lang="en-US"/>
          </a:p>
        </p:txBody>
      </p:sp>
    </p:spTree>
    <p:extLst>
      <p:ext uri="{BB962C8B-B14F-4D97-AF65-F5344CB8AC3E}">
        <p14:creationId xmlns:p14="http://schemas.microsoft.com/office/powerpoint/2010/main" val="3848681273"/>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64F5618B-9A2C-0846-858A-067C6A5AD3BB}" type="datetimeFigureOut">
              <a:rPr lang="pt-BR"/>
              <a:pPr>
                <a:defRPr/>
              </a:pPr>
              <a:t>25.10.2013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248E58ED-DF7A-F74C-B1D5-DEB588E2EDF5}" type="slidenum">
              <a:rPr lang="en-US"/>
              <a:pPr>
                <a:defRPr/>
              </a:pPr>
              <a:t>‹#›</a:t>
            </a:fld>
            <a:endParaRPr lang="en-US"/>
          </a:p>
        </p:txBody>
      </p:sp>
    </p:spTree>
    <p:extLst>
      <p:ext uri="{BB962C8B-B14F-4D97-AF65-F5344CB8AC3E}">
        <p14:creationId xmlns:p14="http://schemas.microsoft.com/office/powerpoint/2010/main" val="1644803961"/>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0E02D1C-3459-FF4E-A00F-21F4CC0F2108}" type="datetimeFigureOut">
              <a:rPr lang="pt-BR"/>
              <a:pPr>
                <a:defRPr/>
              </a:pPr>
              <a:t>25.10.2013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F505EB5D-D443-5647-9C07-958CFC2B0706}" type="slidenum">
              <a:rPr lang="en-US"/>
              <a:pPr>
                <a:defRPr/>
              </a:pPr>
              <a:t>‹#›</a:t>
            </a:fld>
            <a:endParaRPr lang="en-US"/>
          </a:p>
        </p:txBody>
      </p:sp>
    </p:spTree>
    <p:extLst>
      <p:ext uri="{BB962C8B-B14F-4D97-AF65-F5344CB8AC3E}">
        <p14:creationId xmlns:p14="http://schemas.microsoft.com/office/powerpoint/2010/main" val="2757517087"/>
      </p:ext>
    </p:extLst>
  </p:cSld>
  <p:clrMapOvr>
    <a:masterClrMapping/>
  </p:clrMapOvr>
  <p:transition xmlns:p14="http://schemas.microsoft.com/office/powerpoint/2010/mai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3"/>
          <p:cNvSpPr>
            <a:spLocks noGrp="1"/>
          </p:cNvSpPr>
          <p:nvPr>
            <p:ph type="dt" sz="half" idx="10"/>
          </p:nvPr>
        </p:nvSpPr>
        <p:spPr/>
        <p:txBody>
          <a:bodyPr/>
          <a:lstStyle>
            <a:lvl1pPr>
              <a:defRPr/>
            </a:lvl1pPr>
          </a:lstStyle>
          <a:p>
            <a:pPr>
              <a:defRPr/>
            </a:pPr>
            <a:fld id="{C3BCA8DF-C43B-F843-A51E-6EDE1B0E6E41}" type="datetimeFigureOut">
              <a:rPr lang="pt-BR"/>
              <a:pPr>
                <a:defRPr/>
              </a:pPr>
              <a:t>25.10.2013</a:t>
            </a:fld>
            <a:endParaRPr lang="en-US"/>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7EAC726E-4694-944F-9097-F7D9578017A8}" type="slidenum">
              <a:rPr lang="en-US"/>
              <a:pPr>
                <a:defRPr/>
              </a:pPr>
              <a:t>‹#›</a:t>
            </a:fld>
            <a:endParaRPr lang="en-US"/>
          </a:p>
        </p:txBody>
      </p:sp>
    </p:spTree>
    <p:extLst>
      <p:ext uri="{BB962C8B-B14F-4D97-AF65-F5344CB8AC3E}">
        <p14:creationId xmlns:p14="http://schemas.microsoft.com/office/powerpoint/2010/main" val="2475825143"/>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3"/>
          <p:cNvSpPr>
            <a:spLocks noGrp="1"/>
          </p:cNvSpPr>
          <p:nvPr>
            <p:ph type="dt" sz="half" idx="10"/>
          </p:nvPr>
        </p:nvSpPr>
        <p:spPr/>
        <p:txBody>
          <a:bodyPr/>
          <a:lstStyle>
            <a:lvl1pPr>
              <a:defRPr/>
            </a:lvl1pPr>
          </a:lstStyle>
          <a:p>
            <a:pPr>
              <a:defRPr/>
            </a:pPr>
            <a:fld id="{DFE714E5-5642-E140-89A9-CB1B6F0FC875}" type="datetimeFigureOut">
              <a:rPr lang="pt-BR"/>
              <a:pPr>
                <a:defRPr/>
              </a:pPr>
              <a:t>25.10.2013</a:t>
            </a:fld>
            <a:endParaRPr lang="en-US"/>
          </a:p>
        </p:txBody>
      </p:sp>
      <p:sp>
        <p:nvSpPr>
          <p:cNvPr id="8" name="Espaço Reservado para Rodapé 4"/>
          <p:cNvSpPr>
            <a:spLocks noGrp="1"/>
          </p:cNvSpPr>
          <p:nvPr>
            <p:ph type="ftr" sz="quarter" idx="11"/>
          </p:nvPr>
        </p:nvSpPr>
        <p:spPr/>
        <p:txBody>
          <a:bodyPr/>
          <a:lstStyle>
            <a:lvl1pPr>
              <a:defRPr/>
            </a:lvl1pPr>
          </a:lstStyle>
          <a:p>
            <a:pPr>
              <a:defRPr/>
            </a:pPr>
            <a:endParaRPr lang="en-US"/>
          </a:p>
        </p:txBody>
      </p:sp>
      <p:sp>
        <p:nvSpPr>
          <p:cNvPr id="9" name="Espaço Reservado para Número de Slide 5"/>
          <p:cNvSpPr>
            <a:spLocks noGrp="1"/>
          </p:cNvSpPr>
          <p:nvPr>
            <p:ph type="sldNum" sz="quarter" idx="12"/>
          </p:nvPr>
        </p:nvSpPr>
        <p:spPr/>
        <p:txBody>
          <a:bodyPr/>
          <a:lstStyle>
            <a:lvl1pPr>
              <a:defRPr/>
            </a:lvl1pPr>
          </a:lstStyle>
          <a:p>
            <a:pPr>
              <a:defRPr/>
            </a:pPr>
            <a:fld id="{C3D87668-D1A8-A042-936C-B63CCDE2D315}" type="slidenum">
              <a:rPr lang="en-US"/>
              <a:pPr>
                <a:defRPr/>
              </a:pPr>
              <a:t>‹#›</a:t>
            </a:fld>
            <a:endParaRPr lang="en-US"/>
          </a:p>
        </p:txBody>
      </p:sp>
    </p:spTree>
    <p:extLst>
      <p:ext uri="{BB962C8B-B14F-4D97-AF65-F5344CB8AC3E}">
        <p14:creationId xmlns:p14="http://schemas.microsoft.com/office/powerpoint/2010/main" val="3719181527"/>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3"/>
          <p:cNvSpPr>
            <a:spLocks noGrp="1"/>
          </p:cNvSpPr>
          <p:nvPr>
            <p:ph type="dt" sz="half" idx="10"/>
          </p:nvPr>
        </p:nvSpPr>
        <p:spPr/>
        <p:txBody>
          <a:bodyPr/>
          <a:lstStyle>
            <a:lvl1pPr>
              <a:defRPr/>
            </a:lvl1pPr>
          </a:lstStyle>
          <a:p>
            <a:pPr>
              <a:defRPr/>
            </a:pPr>
            <a:fld id="{E06D87DC-BEBF-D947-BF56-457C3595A495}" type="datetimeFigureOut">
              <a:rPr lang="pt-BR"/>
              <a:pPr>
                <a:defRPr/>
              </a:pPr>
              <a:t>25.10.2013</a:t>
            </a:fld>
            <a:endParaRPr lang="en-US"/>
          </a:p>
        </p:txBody>
      </p:sp>
      <p:sp>
        <p:nvSpPr>
          <p:cNvPr id="4" name="Espaço Reservado para Rodapé 4"/>
          <p:cNvSpPr>
            <a:spLocks noGrp="1"/>
          </p:cNvSpPr>
          <p:nvPr>
            <p:ph type="ftr" sz="quarter" idx="11"/>
          </p:nvPr>
        </p:nvSpPr>
        <p:spPr/>
        <p:txBody>
          <a:bodyPr/>
          <a:lstStyle>
            <a:lvl1pPr>
              <a:defRPr/>
            </a:lvl1pPr>
          </a:lstStyle>
          <a:p>
            <a:pPr>
              <a:defRPr/>
            </a:pPr>
            <a:endParaRPr lang="en-US"/>
          </a:p>
        </p:txBody>
      </p:sp>
      <p:sp>
        <p:nvSpPr>
          <p:cNvPr id="5" name="Espaço Reservado para Número de Slide 5"/>
          <p:cNvSpPr>
            <a:spLocks noGrp="1"/>
          </p:cNvSpPr>
          <p:nvPr>
            <p:ph type="sldNum" sz="quarter" idx="12"/>
          </p:nvPr>
        </p:nvSpPr>
        <p:spPr/>
        <p:txBody>
          <a:bodyPr/>
          <a:lstStyle>
            <a:lvl1pPr>
              <a:defRPr/>
            </a:lvl1pPr>
          </a:lstStyle>
          <a:p>
            <a:pPr>
              <a:defRPr/>
            </a:pPr>
            <a:fld id="{E74F9B93-BCC2-A34C-B8F8-E91B54326AA8}" type="slidenum">
              <a:rPr lang="en-US"/>
              <a:pPr>
                <a:defRPr/>
              </a:pPr>
              <a:t>‹#›</a:t>
            </a:fld>
            <a:endParaRPr lang="en-US"/>
          </a:p>
        </p:txBody>
      </p:sp>
    </p:spTree>
    <p:extLst>
      <p:ext uri="{BB962C8B-B14F-4D97-AF65-F5344CB8AC3E}">
        <p14:creationId xmlns:p14="http://schemas.microsoft.com/office/powerpoint/2010/main" val="3716585025"/>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cs typeface="Calibri" pitchFamily="34" charset="0"/>
              </a:defRPr>
            </a:lvl1p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81943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84305A3-367B-934C-8879-BED6EC7E5647}" type="datetimeFigureOut">
              <a:rPr lang="pt-BR"/>
              <a:pPr>
                <a:defRPr/>
              </a:pPr>
              <a:t>25.10.2013</a:t>
            </a:fld>
            <a:endParaRPr lang="en-US"/>
          </a:p>
        </p:txBody>
      </p:sp>
      <p:sp>
        <p:nvSpPr>
          <p:cNvPr id="3" name="Espaço Reservado para Rodapé 4"/>
          <p:cNvSpPr>
            <a:spLocks noGrp="1"/>
          </p:cNvSpPr>
          <p:nvPr>
            <p:ph type="ftr" sz="quarter" idx="11"/>
          </p:nvPr>
        </p:nvSpPr>
        <p:spPr/>
        <p:txBody>
          <a:bodyPr/>
          <a:lstStyle>
            <a:lvl1pPr>
              <a:defRPr/>
            </a:lvl1pPr>
          </a:lstStyle>
          <a:p>
            <a:pPr>
              <a:defRPr/>
            </a:pPr>
            <a:endParaRPr lang="en-US"/>
          </a:p>
        </p:txBody>
      </p:sp>
      <p:sp>
        <p:nvSpPr>
          <p:cNvPr id="4" name="Espaço Reservado para Número de Slide 5"/>
          <p:cNvSpPr>
            <a:spLocks noGrp="1"/>
          </p:cNvSpPr>
          <p:nvPr>
            <p:ph type="sldNum" sz="quarter" idx="12"/>
          </p:nvPr>
        </p:nvSpPr>
        <p:spPr/>
        <p:txBody>
          <a:bodyPr/>
          <a:lstStyle>
            <a:lvl1pPr>
              <a:defRPr/>
            </a:lvl1pPr>
          </a:lstStyle>
          <a:p>
            <a:pPr>
              <a:defRPr/>
            </a:pPr>
            <a:fld id="{E859F527-4C06-6141-A592-3DFE25C8D075}" type="slidenum">
              <a:rPr lang="en-US"/>
              <a:pPr>
                <a:defRPr/>
              </a:pPr>
              <a:t>‹#›</a:t>
            </a:fld>
            <a:endParaRPr lang="en-US"/>
          </a:p>
        </p:txBody>
      </p:sp>
    </p:spTree>
    <p:extLst>
      <p:ext uri="{BB962C8B-B14F-4D97-AF65-F5344CB8AC3E}">
        <p14:creationId xmlns:p14="http://schemas.microsoft.com/office/powerpoint/2010/main" val="3857233819"/>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66E33F05-ACD5-7B41-857F-EA409CCF04E2}" type="datetimeFigureOut">
              <a:rPr lang="pt-BR"/>
              <a:pPr>
                <a:defRPr/>
              </a:pPr>
              <a:t>25.10.2013</a:t>
            </a:fld>
            <a:endParaRPr lang="en-US"/>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53B6FACC-B683-A24F-AA2A-2967AA9C9FC7}" type="slidenum">
              <a:rPr lang="en-US"/>
              <a:pPr>
                <a:defRPr/>
              </a:pPr>
              <a:t>‹#›</a:t>
            </a:fld>
            <a:endParaRPr lang="en-US"/>
          </a:p>
        </p:txBody>
      </p:sp>
    </p:spTree>
    <p:extLst>
      <p:ext uri="{BB962C8B-B14F-4D97-AF65-F5344CB8AC3E}">
        <p14:creationId xmlns:p14="http://schemas.microsoft.com/office/powerpoint/2010/main" val="2661438575"/>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B4F1FCC-0D41-764A-AC52-96220C4787EB}" type="datetimeFigureOut">
              <a:rPr lang="pt-BR"/>
              <a:pPr>
                <a:defRPr/>
              </a:pPr>
              <a:t>25.10.2013</a:t>
            </a:fld>
            <a:endParaRPr lang="en-US"/>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4500F8E2-8B04-F94E-BBC0-F471B03EB4DF}" type="slidenum">
              <a:rPr lang="en-US"/>
              <a:pPr>
                <a:defRPr/>
              </a:pPr>
              <a:t>‹#›</a:t>
            </a:fld>
            <a:endParaRPr lang="en-US"/>
          </a:p>
        </p:txBody>
      </p:sp>
    </p:spTree>
    <p:extLst>
      <p:ext uri="{BB962C8B-B14F-4D97-AF65-F5344CB8AC3E}">
        <p14:creationId xmlns:p14="http://schemas.microsoft.com/office/powerpoint/2010/main" val="3573368215"/>
      </p:ext>
    </p:extLst>
  </p:cSld>
  <p:clrMapOvr>
    <a:masterClrMapping/>
  </p:clrMapOvr>
  <p:transition xmlns:p14="http://schemas.microsoft.com/office/powerpoint/2010/mai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1FFC39C5-C15C-894B-946B-9BAA4AB4762F}" type="datetimeFigureOut">
              <a:rPr lang="pt-BR"/>
              <a:pPr>
                <a:defRPr/>
              </a:pPr>
              <a:t>25.10.2013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43D2A093-63D8-204E-8552-8C807ACBF836}" type="slidenum">
              <a:rPr lang="en-US"/>
              <a:pPr>
                <a:defRPr/>
              </a:pPr>
              <a:t>‹#›</a:t>
            </a:fld>
            <a:endParaRPr lang="en-US"/>
          </a:p>
        </p:txBody>
      </p:sp>
    </p:spTree>
    <p:extLst>
      <p:ext uri="{BB962C8B-B14F-4D97-AF65-F5344CB8AC3E}">
        <p14:creationId xmlns:p14="http://schemas.microsoft.com/office/powerpoint/2010/main" val="93912734"/>
      </p:ext>
    </p:extLst>
  </p:cSld>
  <p:clrMapOvr>
    <a:masterClrMapping/>
  </p:clrMapOvr>
  <p:transition xmlns:p14="http://schemas.microsoft.com/office/powerpoint/2010/mai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62CA69D2-C8B2-C543-9D00-15D77FB94690}" type="datetimeFigureOut">
              <a:rPr lang="pt-BR"/>
              <a:pPr>
                <a:defRPr/>
              </a:pPr>
              <a:t>25.10.2013</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3544977D-69F7-E544-AB2F-527491899302}" type="slidenum">
              <a:rPr lang="en-US"/>
              <a:pPr>
                <a:defRPr/>
              </a:pPr>
              <a:t>‹#›</a:t>
            </a:fld>
            <a:endParaRPr lang="en-US"/>
          </a:p>
        </p:txBody>
      </p:sp>
    </p:spTree>
    <p:extLst>
      <p:ext uri="{BB962C8B-B14F-4D97-AF65-F5344CB8AC3E}">
        <p14:creationId xmlns:p14="http://schemas.microsoft.com/office/powerpoint/2010/main" val="2836830405"/>
      </p:ext>
    </p:extLst>
  </p:cSld>
  <p:clrMapOvr>
    <a:masterClrMapping/>
  </p:clrMapOvr>
  <p:transition xmlns:p14="http://schemas.microsoft.com/office/powerpoint/2010/mai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sz="2400">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600">
                <a:solidFill>
                  <a:srgbClr val="FFFFFF"/>
                </a:solidFill>
                <a:latin typeface="Calibri" pitchFamily="34" charset="0"/>
              </a:defRPr>
            </a:lvl1pPr>
          </a:lstStyle>
          <a:p>
            <a:r>
              <a:rPr lang="pt-BR" smtClean="0"/>
              <a:t>Clique para editar o estilo do título mestre</a:t>
            </a:r>
            <a:endParaRPr lang="pt-BR" dirty="0"/>
          </a:p>
        </p:txBody>
      </p:sp>
      <p:sp>
        <p:nvSpPr>
          <p:cNvPr id="5139" name="Rectangle 19"/>
          <p:cNvSpPr>
            <a:spLocks noGrp="1" noChangeArrowheads="1"/>
          </p:cNvSpPr>
          <p:nvPr>
            <p:ph type="subTitle" idx="1"/>
          </p:nvPr>
        </p:nvSpPr>
        <p:spPr>
          <a:xfrm>
            <a:off x="2971800" y="4267200"/>
            <a:ext cx="6019800" cy="1752600"/>
          </a:xfrm>
        </p:spPr>
        <p:txBody>
          <a:bodyPr/>
          <a:lstStyle>
            <a:lvl1pPr marL="0" indent="0">
              <a:defRPr sz="3000">
                <a:latin typeface="Calibri" pitchFamily="34" charset="0"/>
              </a:defRPr>
            </a:lvl1pPr>
          </a:lstStyle>
          <a:p>
            <a:r>
              <a:rPr lang="pt-BR" smtClean="0"/>
              <a:t>Clique para editar o estilo do subtítulo mestre</a:t>
            </a:r>
            <a:endParaRPr lang="pt-BR" dirty="0"/>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cs typeface="+mn-cs"/>
              </a:defRPr>
            </a:lvl1pPr>
          </a:lstStyle>
          <a:p>
            <a:pPr>
              <a:defRPr/>
            </a:pPr>
            <a:fld id="{14045CD6-301E-0646-B318-241DC3A49D7C}" type="slidenum">
              <a:rPr lang="pt-BR"/>
              <a:pPr>
                <a:defRPr/>
              </a:pPr>
              <a:t>‹#›</a:t>
            </a:fld>
            <a:endParaRPr lang="pt-BR"/>
          </a:p>
        </p:txBody>
      </p:sp>
    </p:spTree>
    <p:extLst>
      <p:ext uri="{BB962C8B-B14F-4D97-AF65-F5344CB8AC3E}">
        <p14:creationId xmlns:p14="http://schemas.microsoft.com/office/powerpoint/2010/main" val="1096951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aseline="0">
                <a:latin typeface="Calibri" pitchFamily="34" charset="0"/>
                <a:ea typeface="DejaVu Sans" pitchFamily="34" charset="0"/>
                <a:cs typeface="DejaVu Sans" pitchFamily="34" charset="0"/>
              </a:defRPr>
            </a:lvl1pPr>
          </a:lstStyle>
          <a:p>
            <a:r>
              <a:rPr lang="pt-BR" smtClean="0"/>
              <a:t>Clique para editar o estilo do título mestre</a:t>
            </a:r>
            <a:endParaRPr lang="pt-BR" dirty="0"/>
          </a:p>
        </p:txBody>
      </p:sp>
      <p:sp>
        <p:nvSpPr>
          <p:cNvPr id="3" name="Espaço Reservado para Conteúdo 2"/>
          <p:cNvSpPr>
            <a:spLocks noGrp="1"/>
          </p:cNvSpPr>
          <p:nvPr>
            <p:ph idx="1"/>
          </p:nvPr>
        </p:nvSpPr>
        <p:spPr/>
        <p:txBody>
          <a:bodyPr/>
          <a:lstStyle>
            <a:lvl1pPr>
              <a:buFont typeface="Wingdings" pitchFamily="2" charset="2"/>
              <a:buChar char="q"/>
              <a:defRPr sz="2200">
                <a:latin typeface="Calibri" pitchFamily="34" charset="0"/>
              </a:defRPr>
            </a:lvl1pPr>
            <a:lvl2pPr>
              <a:buFont typeface="Courier New" pitchFamily="49" charset="0"/>
              <a:buChar char="o"/>
              <a:defRPr sz="1800">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107339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915017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41660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5953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580144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smtClean="0"/>
              <a:t>Clique para editar o estilo do título mestre</a:t>
            </a:r>
            <a:endParaRPr lang="pt-BR" dirty="0"/>
          </a:p>
        </p:txBody>
      </p:sp>
    </p:spTree>
    <p:extLst>
      <p:ext uri="{BB962C8B-B14F-4D97-AF65-F5344CB8AC3E}">
        <p14:creationId xmlns:p14="http://schemas.microsoft.com/office/powerpoint/2010/main" val="2079060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81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696960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lvl1pPr>
              <a:defRPr sz="3200"/>
            </a:lvl1p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09600" y="1524000"/>
            <a:ext cx="8229600" cy="4724400"/>
          </a:xfrm>
        </p:spPr>
        <p:txBody>
          <a:bodyPr/>
          <a:lstStyle/>
          <a:p>
            <a:pPr lvl="0"/>
            <a:r>
              <a:rPr lang="pt-BR" noProof="0" smtClean="0"/>
              <a:t>Clique no ícone para adicionar tabela</a:t>
            </a:r>
          </a:p>
        </p:txBody>
      </p:sp>
    </p:spTree>
    <p:extLst>
      <p:ext uri="{BB962C8B-B14F-4D97-AF65-F5344CB8AC3E}">
        <p14:creationId xmlns:p14="http://schemas.microsoft.com/office/powerpoint/2010/main" val="1262366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Obj" preserve="1">
  <p:cSld name="Título, 2 partes pequenas de conteúd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609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09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half" idx="3"/>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167859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644402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42730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827088" y="260350"/>
            <a:ext cx="7075487" cy="862013"/>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524000"/>
            <a:ext cx="4038600" cy="476091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3034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79863"/>
            <a:ext cx="4038600" cy="230505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99430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269475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sz="2400">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700">
                <a:solidFill>
                  <a:srgbClr val="FFFFFF"/>
                </a:solidFill>
              </a:defRPr>
            </a:lvl1pPr>
          </a:lstStyle>
          <a:p>
            <a:r>
              <a:rPr lang="pt-BR"/>
              <a:t>Clique para editar o estilo do título mestre</a:t>
            </a:r>
          </a:p>
        </p:txBody>
      </p:sp>
      <p:sp>
        <p:nvSpPr>
          <p:cNvPr id="51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cs typeface="Arial" charset="0"/>
              </a:defRPr>
            </a:lvl1pPr>
          </a:lstStyle>
          <a:p>
            <a:pPr>
              <a:defRPr/>
            </a:pPr>
            <a:fld id="{9E28FEE3-5932-4945-99FA-71ABCC313385}" type="slidenum">
              <a:rPr lang="pt-BR"/>
              <a:pPr>
                <a:defRPr/>
              </a:pPr>
              <a:t>‹#›</a:t>
            </a:fld>
            <a:endParaRPr lang="pt-BR"/>
          </a:p>
        </p:txBody>
      </p:sp>
    </p:spTree>
    <p:extLst>
      <p:ext uri="{BB962C8B-B14F-4D97-AF65-F5344CB8AC3E}">
        <p14:creationId xmlns:p14="http://schemas.microsoft.com/office/powerpoint/2010/main" val="33682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99321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cs typeface="Calibri" pitchFamily="34" charset="0"/>
              </a:defRPr>
            </a:lvl1p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83848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289790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62256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041253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846283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692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510273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226358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58100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3560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522501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874584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lip-art 2"/>
          <p:cNvSpPr>
            <a:spLocks noGrp="1"/>
          </p:cNvSpPr>
          <p:nvPr>
            <p:ph type="clipArt" sz="half" idx="1"/>
          </p:nvPr>
        </p:nvSpPr>
        <p:spPr>
          <a:xfrm>
            <a:off x="609600" y="1524000"/>
            <a:ext cx="4038600" cy="4724400"/>
          </a:xfrm>
        </p:spPr>
        <p:txBody>
          <a:bodyPr/>
          <a:lstStyle/>
          <a:p>
            <a:pPr lvl="0"/>
            <a:endParaRPr lang="pt-BR" noProof="0" smtClean="0"/>
          </a:p>
        </p:txBody>
      </p:sp>
      <p:sp>
        <p:nvSpPr>
          <p:cNvPr id="4" name="Espaço Reservado para Texto 3"/>
          <p:cNvSpPr>
            <a:spLocks noGrp="1"/>
          </p:cNvSpPr>
          <p:nvPr>
            <p:ph type="body" sz="half" idx="2"/>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307379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2074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59599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03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26938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604547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theme" Target="../theme/theme3.xml"/><Relationship Id="rId16" Type="http://schemas.openxmlformats.org/officeDocument/2006/relationships/image" Target="../media/image4.png"/><Relationship Id="rId17" Type="http://schemas.openxmlformats.org/officeDocument/2006/relationships/image" Target="../media/image5.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theme" Target="../theme/theme4.xml"/><Relationship Id="rId16" Type="http://schemas.openxmlformats.org/officeDocument/2006/relationships/image" Target="../media/image1.jpe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pt-BR" sz="2400">
              <a:latin typeface="Times New Roman" charset="0"/>
            </a:endParaRPr>
          </a:p>
        </p:txBody>
      </p:sp>
      <p:sp>
        <p:nvSpPr>
          <p:cNvPr id="1027"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8"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029" name="Picture 5" descr="inp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57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Lst>
  <p:txStyles>
    <p:titleStyle>
      <a:lvl1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1pPr>
      <a:lvl2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2pPr>
      <a:lvl3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3pPr>
      <a:lvl4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4pPr>
      <a:lvl5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800">
          <a:solidFill>
            <a:schemeClr val="tx1"/>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Calibri"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Calibri"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Calibri"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endParaRPr lang="en-US"/>
          </a:p>
        </p:txBody>
      </p:sp>
      <p:sp>
        <p:nvSpPr>
          <p:cNvPr id="3075"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898989"/>
                </a:solidFill>
                <a:latin typeface="Humnst777 BT" pitchFamily="34" charset="0"/>
                <a:ea typeface="ＭＳ Ｐゴシック" pitchFamily="34" charset="-128"/>
                <a:cs typeface="Arial" pitchFamily="34" charset="0"/>
              </a:defRPr>
            </a:lvl1pPr>
          </a:lstStyle>
          <a:p>
            <a:pPr>
              <a:defRPr/>
            </a:pPr>
            <a:fld id="{4DB5167B-3DC8-FC41-9A78-AF78B4D8F058}" type="datetimeFigureOut">
              <a:rPr lang="pt-BR"/>
              <a:pPr>
                <a:defRPr/>
              </a:pPr>
              <a:t>25.10.2013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prstClr val="black">
                    <a:tint val="75000"/>
                  </a:prstClr>
                </a:solidFill>
                <a:latin typeface="Humnst777 BT" pitchFamily="34" charset="0"/>
                <a:ea typeface="+mn-ea"/>
                <a:cs typeface="+mn-cs"/>
              </a:defRPr>
            </a:lvl1pPr>
          </a:lstStyle>
          <a:p>
            <a:pPr>
              <a:defRPr/>
            </a:pPr>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Humnst777 BT" pitchFamily="34" charset="0"/>
                <a:ea typeface="ＭＳ Ｐゴシック" pitchFamily="34" charset="-128"/>
                <a:cs typeface="Arial" pitchFamily="34" charset="0"/>
              </a:defRPr>
            </a:lvl1pPr>
          </a:lstStyle>
          <a:p>
            <a:pPr>
              <a:defRPr/>
            </a:pPr>
            <a:fld id="{137B799E-1DFC-E842-ABF6-7D40B9FD4509}" type="slidenum">
              <a:rPr lang="en-US"/>
              <a:pPr>
                <a:defRPr/>
              </a:pPr>
              <a:t>‹#›</a:t>
            </a:fld>
            <a:endParaRPr lang="en-US"/>
          </a:p>
        </p:txBody>
      </p:sp>
      <p:sp>
        <p:nvSpPr>
          <p:cNvPr id="3079" name="Line 19"/>
          <p:cNvSpPr>
            <a:spLocks noChangeShapeType="1"/>
          </p:cNvSpPr>
          <p:nvPr userDrawn="1"/>
        </p:nvSpPr>
        <p:spPr bwMode="auto">
          <a:xfrm flipH="1">
            <a:off x="847725" y="533400"/>
            <a:ext cx="8035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pic>
        <p:nvPicPr>
          <p:cNvPr id="3080" name="Imagem 4" descr="logo_inpe_4.g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38125" y="92075"/>
            <a:ext cx="774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advClick="0"/>
  <p:txStyles>
    <p:titleStyle>
      <a:lvl1pPr algn="ctr" rtl="0" eaLnBrk="0" fontAlgn="base" hangingPunct="0">
        <a:spcBef>
          <a:spcPct val="0"/>
        </a:spcBef>
        <a:spcAft>
          <a:spcPct val="0"/>
        </a:spcAft>
        <a:defRPr sz="4000" kern="1200">
          <a:solidFill>
            <a:schemeClr val="tx1"/>
          </a:solidFill>
          <a:latin typeface="Humnst777 BT" pitchFamily="34" charset="0"/>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5pPr>
      <a:lvl6pPr marL="457200" algn="ctr" rtl="0" fontAlgn="base">
        <a:spcBef>
          <a:spcPct val="0"/>
        </a:spcBef>
        <a:spcAft>
          <a:spcPct val="0"/>
        </a:spcAft>
        <a:defRPr sz="4000">
          <a:solidFill>
            <a:schemeClr val="tx1"/>
          </a:solidFill>
          <a:latin typeface="Humnst777 BT" pitchFamily="34" charset="0"/>
        </a:defRPr>
      </a:lvl6pPr>
      <a:lvl7pPr marL="914400" algn="ctr" rtl="0" fontAlgn="base">
        <a:spcBef>
          <a:spcPct val="0"/>
        </a:spcBef>
        <a:spcAft>
          <a:spcPct val="0"/>
        </a:spcAft>
        <a:defRPr sz="4000">
          <a:solidFill>
            <a:schemeClr val="tx1"/>
          </a:solidFill>
          <a:latin typeface="Humnst777 BT" pitchFamily="34" charset="0"/>
        </a:defRPr>
      </a:lvl7pPr>
      <a:lvl8pPr marL="1371600" algn="ctr" rtl="0" fontAlgn="base">
        <a:spcBef>
          <a:spcPct val="0"/>
        </a:spcBef>
        <a:spcAft>
          <a:spcPct val="0"/>
        </a:spcAft>
        <a:defRPr sz="4000">
          <a:solidFill>
            <a:schemeClr val="tx1"/>
          </a:solidFill>
          <a:latin typeface="Humnst777 BT" pitchFamily="34" charset="0"/>
        </a:defRPr>
      </a:lvl8pPr>
      <a:lvl9pPr marL="1828800" algn="ctr" rtl="0" fontAlgn="base">
        <a:spcBef>
          <a:spcPct val="0"/>
        </a:spcBef>
        <a:spcAft>
          <a:spcPct val="0"/>
        </a:spcAft>
        <a:defRPr sz="4000">
          <a:solidFill>
            <a:schemeClr val="tx1"/>
          </a:solidFill>
          <a:latin typeface="Humnst777 BT"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Humnst777 BT" pitchFamily="34" charset="0"/>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Humnst777 BT" pitchFamily="34" charset="0"/>
          <a:ea typeface="ＭＳ Ｐゴシック" charset="0"/>
          <a:cs typeface="ＭＳ Ｐゴシック"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Humnst777 BT" pitchFamily="34" charset="0"/>
          <a:ea typeface="ＭＳ Ｐゴシック" charset="0"/>
          <a:cs typeface="ＭＳ Ｐゴシック"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Humnst777 BT" pitchFamily="34" charset="0"/>
          <a:ea typeface="ＭＳ Ｐゴシック" charset="0"/>
          <a:cs typeface="ＭＳ Ｐゴシック"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Humnst777 BT" pitchFamily="34" charset="0"/>
          <a:ea typeface="ＭＳ Ｐゴシック" charset="0"/>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5363"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5364"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5365" name="Imagem 6" descr="borda_slide.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258763"/>
            <a:ext cx="431800"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m 6" descr="ìnpe_simbolo.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71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3"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Lst>
  <p:txStyles>
    <p:title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000" b="1">
          <a:solidFill>
            <a:srgbClr val="003366"/>
          </a:solidFill>
          <a:latin typeface="ZapfHumnst BT" pitchFamily="34" charset="0"/>
        </a:defRPr>
      </a:lvl6pPr>
      <a:lvl7pPr marL="914400" algn="l" rtl="0" eaLnBrk="1" fontAlgn="base" hangingPunct="1">
        <a:spcBef>
          <a:spcPct val="0"/>
        </a:spcBef>
        <a:spcAft>
          <a:spcPct val="0"/>
        </a:spcAft>
        <a:defRPr sz="3000" b="1">
          <a:solidFill>
            <a:srgbClr val="003366"/>
          </a:solidFill>
          <a:latin typeface="ZapfHumnst BT" pitchFamily="34" charset="0"/>
        </a:defRPr>
      </a:lvl7pPr>
      <a:lvl8pPr marL="1371600" algn="l" rtl="0" eaLnBrk="1" fontAlgn="base" hangingPunct="1">
        <a:spcBef>
          <a:spcPct val="0"/>
        </a:spcBef>
        <a:spcAft>
          <a:spcPct val="0"/>
        </a:spcAft>
        <a:defRPr sz="3000" b="1">
          <a:solidFill>
            <a:srgbClr val="003366"/>
          </a:solidFill>
          <a:latin typeface="ZapfHumnst BT" pitchFamily="34" charset="0"/>
        </a:defRPr>
      </a:lvl8pPr>
      <a:lvl9pPr marL="1828800" algn="l" rtl="0" eaLnBrk="1" fontAlgn="base" hangingPunct="1">
        <a:spcBef>
          <a:spcPct val="0"/>
        </a:spcBef>
        <a:spcAft>
          <a:spcPct val="0"/>
        </a:spcAft>
        <a:defRPr sz="30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pt-BR" sz="2400">
              <a:solidFill>
                <a:srgbClr val="000000"/>
              </a:solidFill>
              <a:latin typeface="Times New Roman" charset="0"/>
            </a:endParaRPr>
          </a:p>
        </p:txBody>
      </p:sp>
      <p:sp>
        <p:nvSpPr>
          <p:cNvPr id="17411"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7412"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7413" name="Picture 5" descr="inpe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574"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 id="2147484570" r:id="rId13"/>
    <p:sldLayoutId id="2147484571" r:id="rId14"/>
  </p:sldLayoutIdLst>
  <p:txStyles>
    <p:titleStyle>
      <a:lvl1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1pPr>
      <a:lvl2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2pPr>
      <a:lvl3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3pPr>
      <a:lvl4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4pPr>
      <a:lvl5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800">
          <a:solidFill>
            <a:schemeClr val="tx1"/>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Calibri"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Calibri"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Calibri"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arget="../media/image38.jpeg" Type="http://schemas.openxmlformats.org/officeDocument/2006/relationships/image"/><Relationship Id="rId4" Target="../media/image39.jpeg" Type="http://schemas.openxmlformats.org/officeDocument/2006/relationships/image"/><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42.jpeg" Type="http://schemas.openxmlformats.org/officeDocument/2006/relationships/image"/></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6.xml"/><Relationship Id="rId2"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0.jpeg" Type="http://schemas.openxmlformats.org/officeDocument/2006/relationships/image"/></Relationships>
</file>

<file path=ppt/slides/_rels/slide26.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1.jpeg" Type="http://schemas.openxmlformats.org/officeDocument/2006/relationships/image"/></Relationships>
</file>

<file path=ppt/slides/_rels/slide27.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2.jpeg" Type="http://schemas.openxmlformats.org/officeDocument/2006/relationships/image"/></Relationships>
</file>

<file path=ppt/slides/_rels/slide28.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3.jpeg" Type="http://schemas.openxmlformats.org/officeDocument/2006/relationships/image"/></Relationships>
</file>

<file path=ppt/slides/_rels/slide2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4.jpeg" Type="http://schemas.openxmlformats.org/officeDocument/2006/relationships/image"/></Relationships>
</file>

<file path=ppt/slides/_rels/slide3.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s>
</file>

<file path=ppt/slides/_rels/slide30.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5.jpeg" Type="http://schemas.openxmlformats.org/officeDocument/2006/relationships/image"/></Relationships>
</file>

<file path=ppt/slides/_rels/slide31.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6.jpeg" Type="http://schemas.openxmlformats.org/officeDocument/2006/relationships/image"/></Relationships>
</file>

<file path=ppt/slides/_rels/slide32.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7.jpeg" Type="http://schemas.openxmlformats.org/officeDocument/2006/relationships/image"/></Relationships>
</file>

<file path=ppt/slides/_rels/slide33.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8.jpeg" Type="http://schemas.openxmlformats.org/officeDocument/2006/relationships/image"/></Relationships>
</file>

<file path=ppt/slides/_rels/slide34.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59.jpeg" Type="http://schemas.openxmlformats.org/officeDocument/2006/relationships/image"/></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jpeg"/><Relationship Id="rId6" Type="http://schemas.openxmlformats.org/officeDocument/2006/relationships/image" Target="../media/image66.png"/><Relationship Id="rId7"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68.png" Type="http://schemas.openxmlformats.org/officeDocument/2006/relationships/image"/><Relationship Id="rId3" Target="../media/image69.jpeg" Type="http://schemas.openxmlformats.org/officeDocument/2006/relationships/imag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70.png" Type="http://schemas.openxmlformats.org/officeDocument/2006/relationships/image"/><Relationship Id="rId3" Target="../media/image71.jpeg" Type="http://schemas.openxmlformats.org/officeDocument/2006/relationships/image"/></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6.xml"/><Relationship Id="rId2"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jpeg"/><Relationship Id="rId5" Type="http://schemas.openxmlformats.org/officeDocument/2006/relationships/image" Target="../media/image82.jpeg"/><Relationship Id="rId6"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jpeg"/><Relationship Id="rId3" Type="http://schemas.openxmlformats.org/officeDocument/2006/relationships/image" Target="../media/image86.png"/></Relationships>
</file>

<file path=ppt/slides/_rels/slide4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 Id="rId3" Target="../media/image87.jpeg" Type="http://schemas.openxmlformats.org/officeDocument/2006/relationships/imag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Relationship Id="rId3" Type="http://schemas.openxmlformats.org/officeDocument/2006/relationships/image" Target="../media/image8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arget="../media/image15.png" Type="http://schemas.openxmlformats.org/officeDocument/2006/relationships/image"/><Relationship Id="rId4" Target="../media/image16.jpe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1" Target="../slideLayouts/slideLayout6.xml" Type="http://schemas.openxmlformats.org/officeDocument/2006/relationships/slideLayout"/><Relationship Id="rId2" Target="../media/image14.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p:txBody>
          <a:bodyPr/>
          <a:lstStyle/>
          <a:p>
            <a:pPr eaLnBrk="1" hangingPunct="1"/>
            <a:r>
              <a:rPr lang="pt-BR" sz="3600">
                <a:latin typeface="Calibri" charset="0"/>
              </a:rPr>
              <a:t>Spatial data and public policy: observing the Earth</a:t>
            </a:r>
          </a:p>
        </p:txBody>
      </p:sp>
      <p:sp>
        <p:nvSpPr>
          <p:cNvPr id="5123" name="Rectangle 3"/>
          <p:cNvSpPr>
            <a:spLocks noGrp="1" noChangeArrowheads="1"/>
          </p:cNvSpPr>
          <p:nvPr>
            <p:ph type="subTitle" idx="1"/>
          </p:nvPr>
        </p:nvSpPr>
        <p:spPr>
          <a:xfrm>
            <a:off x="2905125" y="4267200"/>
            <a:ext cx="6238875" cy="2463800"/>
          </a:xfrm>
        </p:spPr>
        <p:txBody>
          <a:bodyPr/>
          <a:lstStyle/>
          <a:p>
            <a:pPr eaLnBrk="1" hangingPunct="1">
              <a:defRPr/>
            </a:pPr>
            <a:r>
              <a:rPr lang="pt-BR" dirty="0" smtClean="0">
                <a:solidFill>
                  <a:schemeClr val="bg2">
                    <a:lumMod val="50000"/>
                  </a:schemeClr>
                </a:solidFill>
                <a:ea typeface="+mn-ea"/>
                <a:cs typeface="+mn-cs"/>
              </a:rPr>
              <a:t>Gilberto Câmara</a:t>
            </a:r>
          </a:p>
          <a:p>
            <a:pPr eaLnBrk="1" hangingPunct="1">
              <a:defRPr/>
            </a:pPr>
            <a:r>
              <a:rPr lang="pt-BR" dirty="0" err="1" smtClean="0">
                <a:solidFill>
                  <a:schemeClr val="bg2">
                    <a:lumMod val="50000"/>
                  </a:schemeClr>
                </a:solidFill>
                <a:ea typeface="+mn-ea"/>
                <a:cs typeface="+mn-cs"/>
              </a:rPr>
              <a:t>National</a:t>
            </a:r>
            <a:r>
              <a:rPr lang="pt-BR" dirty="0" smtClean="0">
                <a:solidFill>
                  <a:schemeClr val="bg2">
                    <a:lumMod val="50000"/>
                  </a:schemeClr>
                </a:solidFill>
                <a:ea typeface="+mn-ea"/>
                <a:cs typeface="+mn-cs"/>
              </a:rPr>
              <a:t> </a:t>
            </a:r>
            <a:r>
              <a:rPr lang="pt-BR" dirty="0" err="1" smtClean="0">
                <a:solidFill>
                  <a:schemeClr val="bg2">
                    <a:lumMod val="50000"/>
                  </a:schemeClr>
                </a:solidFill>
                <a:ea typeface="+mn-ea"/>
                <a:cs typeface="+mn-cs"/>
              </a:rPr>
              <a:t>Institute</a:t>
            </a:r>
            <a:r>
              <a:rPr lang="pt-BR" dirty="0" smtClean="0">
                <a:solidFill>
                  <a:schemeClr val="bg2">
                    <a:lumMod val="50000"/>
                  </a:schemeClr>
                </a:solidFill>
                <a:ea typeface="+mn-ea"/>
                <a:cs typeface="+mn-cs"/>
              </a:rPr>
              <a:t> for Space </a:t>
            </a:r>
            <a:r>
              <a:rPr lang="pt-BR" dirty="0" err="1" smtClean="0">
                <a:solidFill>
                  <a:schemeClr val="bg2">
                    <a:lumMod val="50000"/>
                  </a:schemeClr>
                </a:solidFill>
                <a:ea typeface="+mn-ea"/>
                <a:cs typeface="+mn-cs"/>
              </a:rPr>
              <a:t>Research</a:t>
            </a:r>
            <a:r>
              <a:rPr lang="pt-BR" dirty="0" smtClean="0">
                <a:solidFill>
                  <a:schemeClr val="bg2">
                    <a:lumMod val="50000"/>
                  </a:schemeClr>
                </a:solidFill>
                <a:ea typeface="+mn-ea"/>
                <a:cs typeface="+mn-cs"/>
              </a:rPr>
              <a:t> (INPE)</a:t>
            </a:r>
          </a:p>
          <a:p>
            <a:pPr eaLnBrk="1" hangingPunct="1">
              <a:defRPr/>
            </a:pPr>
            <a:r>
              <a:rPr lang="pt-BR" dirty="0" err="1" smtClean="0">
                <a:solidFill>
                  <a:schemeClr val="bg2">
                    <a:lumMod val="50000"/>
                  </a:schemeClr>
                </a:solidFill>
                <a:ea typeface="+mn-ea"/>
                <a:cs typeface="+mn-cs"/>
              </a:rPr>
              <a:t>Brazil</a:t>
            </a:r>
            <a:endParaRPr lang="pt-BR" dirty="0" smtClean="0">
              <a:solidFill>
                <a:schemeClr val="bg2">
                  <a:lumMod val="50000"/>
                </a:schemeClr>
              </a:solidFill>
              <a:ea typeface="+mn-ea"/>
              <a:cs typeface="+mn-cs"/>
            </a:endParaRPr>
          </a:p>
          <a:p>
            <a:pPr eaLnBrk="1" hangingPunct="1">
              <a:defRPr/>
            </a:pPr>
            <a:r>
              <a:rPr lang="pt-BR" dirty="0" smtClean="0">
                <a:solidFill>
                  <a:schemeClr val="bg2">
                    <a:lumMod val="50000"/>
                  </a:schemeClr>
                </a:solidFill>
                <a:ea typeface="+mn-ea"/>
                <a:cs typeface="+mn-cs"/>
              </a:rPr>
              <a:t>IFGI, </a:t>
            </a:r>
            <a:r>
              <a:rPr lang="pt-BR" dirty="0" err="1" smtClean="0">
                <a:solidFill>
                  <a:schemeClr val="bg2">
                    <a:lumMod val="50000"/>
                  </a:schemeClr>
                </a:solidFill>
                <a:ea typeface="+mn-ea"/>
                <a:cs typeface="+mn-cs"/>
              </a:rPr>
              <a:t>University</a:t>
            </a:r>
            <a:r>
              <a:rPr lang="pt-BR" dirty="0" smtClean="0">
                <a:solidFill>
                  <a:schemeClr val="bg2">
                    <a:lumMod val="50000"/>
                  </a:schemeClr>
                </a:solidFill>
                <a:ea typeface="+mn-ea"/>
                <a:cs typeface="+mn-cs"/>
              </a:rPr>
              <a:t> </a:t>
            </a:r>
            <a:r>
              <a:rPr lang="pt-BR" dirty="0" err="1" smtClean="0">
                <a:solidFill>
                  <a:schemeClr val="bg2">
                    <a:lumMod val="50000"/>
                  </a:schemeClr>
                </a:solidFill>
                <a:ea typeface="+mn-ea"/>
                <a:cs typeface="+mn-cs"/>
              </a:rPr>
              <a:t>of</a:t>
            </a:r>
            <a:r>
              <a:rPr lang="pt-BR" dirty="0" smtClean="0">
                <a:solidFill>
                  <a:schemeClr val="bg2">
                    <a:lumMod val="50000"/>
                  </a:schemeClr>
                </a:solidFill>
                <a:ea typeface="+mn-ea"/>
                <a:cs typeface="+mn-cs"/>
              </a:rPr>
              <a:t> Münster, </a:t>
            </a:r>
            <a:r>
              <a:rPr lang="pt-BR" dirty="0" err="1" smtClean="0">
                <a:solidFill>
                  <a:schemeClr val="bg2">
                    <a:lumMod val="50000"/>
                  </a:schemeClr>
                </a:solidFill>
                <a:ea typeface="+mn-ea"/>
                <a:cs typeface="+mn-cs"/>
              </a:rPr>
              <a:t>Germany</a:t>
            </a:r>
            <a:endParaRPr lang="pt-BR" dirty="0" smtClean="0">
              <a:solidFill>
                <a:schemeClr val="bg2">
                  <a:lumMod val="50000"/>
                </a:schemeClr>
              </a:solidFill>
              <a:ea typeface="+mn-ea"/>
              <a:cs typeface="+mn-cs"/>
            </a:endParaRPr>
          </a:p>
          <a:p>
            <a:pPr eaLnBrk="1" hangingPunct="1">
              <a:defRPr/>
            </a:pPr>
            <a:r>
              <a:rPr lang="pt-BR" sz="2400" dirty="0" err="1" smtClean="0">
                <a:solidFill>
                  <a:schemeClr val="bg2">
                    <a:lumMod val="50000"/>
                  </a:schemeClr>
                </a:solidFill>
                <a:latin typeface="Consolas"/>
                <a:ea typeface="+mn-ea"/>
                <a:cs typeface="Consolas"/>
              </a:rPr>
              <a:t>http</a:t>
            </a:r>
            <a:r>
              <a:rPr lang="pt-BR" sz="2400" dirty="0" smtClean="0">
                <a:solidFill>
                  <a:schemeClr val="bg2">
                    <a:lumMod val="50000"/>
                  </a:schemeClr>
                </a:solidFill>
                <a:latin typeface="Consolas"/>
                <a:ea typeface="+mn-ea"/>
                <a:cs typeface="Consolas"/>
              </a:rPr>
              <a:t>://</a:t>
            </a:r>
            <a:r>
              <a:rPr lang="pt-BR" sz="2400" dirty="0" err="1" smtClean="0">
                <a:solidFill>
                  <a:schemeClr val="bg2">
                    <a:lumMod val="50000"/>
                  </a:schemeClr>
                </a:solidFill>
                <a:latin typeface="Consolas"/>
                <a:ea typeface="+mn-ea"/>
                <a:cs typeface="Consolas"/>
              </a:rPr>
              <a:t>www.dpi.inpe.br</a:t>
            </a:r>
            <a:r>
              <a:rPr lang="pt-BR" sz="2400" dirty="0" smtClean="0">
                <a:solidFill>
                  <a:schemeClr val="bg2">
                    <a:lumMod val="50000"/>
                  </a:schemeClr>
                </a:solidFill>
                <a:latin typeface="Consolas"/>
                <a:ea typeface="+mn-ea"/>
                <a:cs typeface="Consolas"/>
              </a:rPr>
              <a:t>/</a:t>
            </a:r>
            <a:r>
              <a:rPr lang="pt-BR" sz="2400" dirty="0" err="1" smtClean="0">
                <a:solidFill>
                  <a:schemeClr val="bg2">
                    <a:lumMod val="50000"/>
                  </a:schemeClr>
                </a:solidFill>
                <a:latin typeface="Consolas"/>
                <a:ea typeface="+mn-ea"/>
                <a:cs typeface="Consolas"/>
              </a:rPr>
              <a:t>gilberto</a:t>
            </a:r>
            <a:endParaRPr lang="pt-BR" sz="2400" dirty="0" smtClean="0">
              <a:solidFill>
                <a:schemeClr val="bg2">
                  <a:lumMod val="50000"/>
                </a:schemeClr>
              </a:solidFill>
              <a:latin typeface="Consolas"/>
              <a:ea typeface="+mn-ea"/>
              <a:cs typeface="Consolas"/>
            </a:endParaRPr>
          </a:p>
        </p:txBody>
      </p:sp>
      <p:sp>
        <p:nvSpPr>
          <p:cNvPr id="4" name="Rectangle 3"/>
          <p:cNvSpPr txBox="1">
            <a:spLocks noChangeArrowheads="1"/>
          </p:cNvSpPr>
          <p:nvPr/>
        </p:nvSpPr>
        <p:spPr bwMode="auto">
          <a:xfrm>
            <a:off x="2720975" y="1162050"/>
            <a:ext cx="6199188" cy="51117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defRPr/>
            </a:pPr>
            <a:r>
              <a:rPr lang="pt-BR" sz="2800" kern="0" dirty="0">
                <a:solidFill>
                  <a:srgbClr val="002060"/>
                </a:solidFill>
                <a:latin typeface="Calibri" pitchFamily="34" charset="0"/>
                <a:ea typeface="+mn-ea"/>
                <a:cs typeface="+mn-cs"/>
              </a:rPr>
              <a:t>WSSF 2013, Montreal</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endParaRPr lang="en-GB">
              <a:latin typeface="Calibri" charset="0"/>
            </a:endParaRPr>
          </a:p>
        </p:txBody>
      </p:sp>
      <p:pic>
        <p:nvPicPr>
          <p:cNvPr id="32770" name="Picture 4" descr="npo000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1175"/>
            <a:ext cx="9147175" cy="736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7"/>
          <p:cNvSpPr>
            <a:spLocks noChangeArrowheads="1"/>
          </p:cNvSpPr>
          <p:nvPr/>
        </p:nvSpPr>
        <p:spPr bwMode="auto">
          <a:xfrm>
            <a:off x="614363" y="2336800"/>
            <a:ext cx="8229600" cy="3148013"/>
          </a:xfrm>
          <a:prstGeom prst="rect">
            <a:avLst/>
          </a:prstGeom>
          <a:solidFill>
            <a:srgbClr val="C9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spcBef>
                <a:spcPct val="25000"/>
              </a:spcBef>
              <a:spcAft>
                <a:spcPct val="25000"/>
              </a:spcAft>
            </a:pPr>
            <a:r>
              <a:rPr lang="ja-JP" altLang="pt-BR" sz="2800">
                <a:solidFill>
                  <a:srgbClr val="002060"/>
                </a:solidFill>
                <a:latin typeface="Cambria" charset="0"/>
              </a:rPr>
              <a:t>“</a:t>
            </a:r>
            <a:r>
              <a:rPr lang="en-US" altLang="ja-JP" sz="2800">
                <a:solidFill>
                  <a:srgbClr val="002060"/>
                </a:solidFill>
                <a:latin typeface="Cambria" charset="0"/>
              </a:rPr>
              <a:t>A few satellites can cover the entire globe, but there needs to be a system in place to ensure their images are readily available to everyone who needs them. Brazil has set an important precedent by making its Earth-observation data available, and the rest of the world should follow suit.</a:t>
            </a:r>
            <a:r>
              <a:rPr lang="ja-JP" altLang="pt-BR" sz="2800">
                <a:solidFill>
                  <a:srgbClr val="002060"/>
                </a:solidFill>
                <a:latin typeface="Cambria" charset="0"/>
              </a:rPr>
              <a:t>”</a:t>
            </a:r>
            <a:endParaRPr lang="en-US" sz="2800">
              <a:solidFill>
                <a:srgbClr val="002060"/>
              </a:solidFill>
              <a:latin typeface="Cambria" charset="0"/>
            </a:endParaRP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428625"/>
            <a:ext cx="34861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rot="-5400000">
            <a:off x="-3009900" y="3390900"/>
            <a:ext cx="6477000" cy="457200"/>
          </a:xfrm>
          <a:prstGeom prst="rect">
            <a:avLst/>
          </a:prstGeom>
          <a:gradFill rotWithShape="0">
            <a:gsLst>
              <a:gs pos="0">
                <a:srgbClr val="042148">
                  <a:alpha val="0"/>
                </a:srgbClr>
              </a:gs>
              <a:gs pos="100000">
                <a:srgbClr val="08479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GB"/>
          </a:p>
        </p:txBody>
      </p:sp>
      <p:sp>
        <p:nvSpPr>
          <p:cNvPr id="33794" name="Freeform 2"/>
          <p:cNvSpPr>
            <a:spLocks/>
          </p:cNvSpPr>
          <p:nvPr/>
        </p:nvSpPr>
        <p:spPr bwMode="auto">
          <a:xfrm>
            <a:off x="685800" y="381000"/>
            <a:ext cx="8229600" cy="609600"/>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0" y="0"/>
                </a:lnTo>
                <a:lnTo>
                  <a:pt x="21600" y="0"/>
                </a:lnTo>
              </a:path>
            </a:pathLst>
          </a:custGeom>
          <a:noFill/>
          <a:ln w="19050" cap="flat">
            <a:solidFill>
              <a:srgbClr val="00669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3379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223963"/>
            <a:ext cx="418782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Rectangle 5"/>
          <p:cNvSpPr>
            <a:spLocks/>
          </p:cNvSpPr>
          <p:nvPr/>
        </p:nvSpPr>
        <p:spPr bwMode="auto">
          <a:xfrm>
            <a:off x="631825" y="5278438"/>
            <a:ext cx="3752850" cy="708025"/>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p>
            <a:pPr marL="39688"/>
            <a:r>
              <a:rPr lang="en-US" sz="2000">
                <a:solidFill>
                  <a:srgbClr val="712121"/>
                </a:solidFill>
                <a:latin typeface="Calibri Bold" charset="0"/>
                <a:cs typeface="Calibri Bold" charset="0"/>
                <a:sym typeface="Calibri Bold" charset="0"/>
              </a:rPr>
              <a:t>CBERS@INPE: </a:t>
            </a:r>
          </a:p>
          <a:p>
            <a:pPr marL="39688"/>
            <a:r>
              <a:rPr lang="en-US" sz="2000">
                <a:solidFill>
                  <a:srgbClr val="712121"/>
                </a:solidFill>
                <a:latin typeface="Calibri Bold" charset="0"/>
                <a:cs typeface="Calibri Bold" charset="0"/>
                <a:sym typeface="Calibri Bold" charset="0"/>
              </a:rPr>
              <a:t>2 million images (2004-2009)</a:t>
            </a:r>
          </a:p>
        </p:txBody>
      </p:sp>
      <p:pic>
        <p:nvPicPr>
          <p:cNvPr id="3379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1152525"/>
            <a:ext cx="39814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8" name="Rectangle 7"/>
          <p:cNvSpPr>
            <a:spLocks/>
          </p:cNvSpPr>
          <p:nvPr/>
        </p:nvSpPr>
        <p:spPr bwMode="auto">
          <a:xfrm>
            <a:off x="5487988" y="5300663"/>
            <a:ext cx="3656012" cy="708025"/>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p>
            <a:pPr marL="39688" algn="r"/>
            <a:r>
              <a:rPr lang="en-US" sz="2000">
                <a:solidFill>
                  <a:srgbClr val="712121"/>
                </a:solidFill>
                <a:latin typeface="Calibri Bold" charset="0"/>
                <a:cs typeface="Calibri Bold" charset="0"/>
                <a:sym typeface="Calibri Bold" charset="0"/>
              </a:rPr>
              <a:t>LANDSAT @USGS: </a:t>
            </a:r>
          </a:p>
          <a:p>
            <a:pPr marL="39688" algn="r"/>
            <a:r>
              <a:rPr lang="en-US" sz="2000">
                <a:solidFill>
                  <a:srgbClr val="712121"/>
                </a:solidFill>
                <a:latin typeface="Calibri Bold" charset="0"/>
                <a:cs typeface="Calibri Bold" charset="0"/>
                <a:sym typeface="Calibri Bold" charset="0"/>
              </a:rPr>
              <a:t>9 million images since 2009</a:t>
            </a:r>
          </a:p>
        </p:txBody>
      </p:sp>
      <p:sp>
        <p:nvSpPr>
          <p:cNvPr id="33799" name="Rectangle 10"/>
          <p:cNvSpPr>
            <a:spLocks noGrp="1" noChangeArrowheads="1"/>
          </p:cNvSpPr>
          <p:nvPr>
            <p:ph type="title"/>
          </p:nvPr>
        </p:nvSpPr>
        <p:spPr>
          <a:xfrm>
            <a:off x="712788" y="53975"/>
            <a:ext cx="8153400" cy="1470025"/>
          </a:xfrm>
        </p:spPr>
        <p:txBody>
          <a:bodyPr rIns="132080"/>
          <a:lstStyle/>
          <a:p>
            <a:r>
              <a:rPr lang="en-US">
                <a:solidFill>
                  <a:srgbClr val="00005E"/>
                </a:solidFill>
                <a:latin typeface="Calibri" charset="0"/>
              </a:rPr>
              <a:t>Open access data policy: a qualified success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4630738" y="3827463"/>
            <a:ext cx="4564062" cy="3205162"/>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2"/>
          <p:cNvGrpSpPr>
            <a:grpSpLocks/>
          </p:cNvGrpSpPr>
          <p:nvPr/>
        </p:nvGrpSpPr>
        <p:grpSpPr bwMode="auto">
          <a:xfrm>
            <a:off x="3590925" y="1166813"/>
            <a:ext cx="5553075" cy="2987675"/>
            <a:chOff x="2180" y="768"/>
            <a:chExt cx="3580" cy="1882"/>
          </a:xfrm>
        </p:grpSpPr>
        <p:pic>
          <p:nvPicPr>
            <p:cNvPr id="34827" name="Picture 27"/>
            <p:cNvPicPr>
              <a:picLocks noChangeAspect="1" noChangeArrowheads="1"/>
            </p:cNvPicPr>
            <p:nvPr/>
          </p:nvPicPr>
          <p:blipFill>
            <a:blip r:embed="rId4">
              <a:lum bright="10000" contrast="40000"/>
              <a:extLst>
                <a:ext uri="{28A0092B-C50C-407E-A947-70E740481C1C}">
                  <a14:useLocalDpi xmlns:a14="http://schemas.microsoft.com/office/drawing/2010/main" val="0"/>
                </a:ext>
              </a:extLst>
            </a:blip>
            <a:srcRect l="-1299"/>
            <a:stretch>
              <a:fillRect/>
            </a:stretch>
          </p:blipFill>
          <p:spPr bwMode="auto">
            <a:xfrm>
              <a:off x="2180" y="768"/>
              <a:ext cx="3580" cy="1882"/>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4828" name="Text Box 31"/>
            <p:cNvSpPr txBox="1">
              <a:spLocks noChangeArrowheads="1"/>
            </p:cNvSpPr>
            <p:nvPr/>
          </p:nvSpPr>
          <p:spPr bwMode="auto">
            <a:xfrm>
              <a:off x="2960" y="768"/>
              <a:ext cx="2182"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T2 – Loss of smaller trees</a:t>
              </a:r>
            </a:p>
          </p:txBody>
        </p:sp>
      </p:grpSp>
      <p:sp>
        <p:nvSpPr>
          <p:cNvPr id="34819" name="Rectangle 2"/>
          <p:cNvSpPr>
            <a:spLocks noGrp="1" noChangeArrowheads="1"/>
          </p:cNvSpPr>
          <p:nvPr>
            <p:ph type="title"/>
          </p:nvPr>
        </p:nvSpPr>
        <p:spPr>
          <a:xfrm>
            <a:off x="752475" y="460375"/>
            <a:ext cx="8162925" cy="519113"/>
          </a:xfrm>
        </p:spPr>
        <p:txBody>
          <a:bodyPr/>
          <a:lstStyle/>
          <a:p>
            <a:pPr eaLnBrk="1" hangingPunct="1"/>
            <a:r>
              <a:rPr lang="pt-BR">
                <a:latin typeface="Calibri" charset="0"/>
              </a:rPr>
              <a:t>How does deforestation happen?</a:t>
            </a:r>
          </a:p>
        </p:txBody>
      </p:sp>
      <p:grpSp>
        <p:nvGrpSpPr>
          <p:cNvPr id="3" name="Group 22"/>
          <p:cNvGrpSpPr>
            <a:grpSpLocks/>
          </p:cNvGrpSpPr>
          <p:nvPr/>
        </p:nvGrpSpPr>
        <p:grpSpPr bwMode="auto">
          <a:xfrm>
            <a:off x="0" y="1143000"/>
            <a:ext cx="4648200" cy="2994025"/>
            <a:chOff x="0" y="720"/>
            <a:chExt cx="2928" cy="1886"/>
          </a:xfrm>
        </p:grpSpPr>
        <p:pic>
          <p:nvPicPr>
            <p:cNvPr id="34825" name="Picture 13"/>
            <p:cNvPicPr>
              <a:picLocks noChangeAspect="1" noChangeArrowheads="1"/>
            </p:cNvPicPr>
            <p:nvPr/>
          </p:nvPicPr>
          <p:blipFill>
            <a:blip r:embed="rId5">
              <a:lum contrast="30000"/>
              <a:extLst>
                <a:ext uri="{28A0092B-C50C-407E-A947-70E740481C1C}">
                  <a14:useLocalDpi xmlns:a14="http://schemas.microsoft.com/office/drawing/2010/main" val="0"/>
                </a:ext>
              </a:extLst>
            </a:blip>
            <a:srcRect b="-117"/>
            <a:stretch>
              <a:fillRect/>
            </a:stretch>
          </p:blipFill>
          <p:spPr bwMode="auto">
            <a:xfrm>
              <a:off x="0" y="720"/>
              <a:ext cx="2928" cy="1886"/>
            </a:xfrm>
            <a:prstGeom prst="rect">
              <a:avLst/>
            </a:prstGeom>
            <a:noFill/>
            <a:ln w="31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7"/>
            <p:cNvSpPr txBox="1">
              <a:spLocks noChangeArrowheads="1"/>
            </p:cNvSpPr>
            <p:nvPr/>
          </p:nvSpPr>
          <p:spPr bwMode="auto">
            <a:xfrm>
              <a:off x="0" y="720"/>
              <a:ext cx="1837"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T1 – Selective logging</a:t>
              </a:r>
            </a:p>
          </p:txBody>
        </p:sp>
      </p:grpSp>
      <p:grpSp>
        <p:nvGrpSpPr>
          <p:cNvPr id="4" name="Group 35"/>
          <p:cNvGrpSpPr>
            <a:grpSpLocks/>
          </p:cNvGrpSpPr>
          <p:nvPr/>
        </p:nvGrpSpPr>
        <p:grpSpPr bwMode="auto">
          <a:xfrm>
            <a:off x="0" y="4114800"/>
            <a:ext cx="7956550" cy="2908300"/>
            <a:chOff x="0" y="2592"/>
            <a:chExt cx="5012" cy="1832"/>
          </a:xfrm>
        </p:grpSpPr>
        <p:pic>
          <p:nvPicPr>
            <p:cNvPr id="34822" name="Picture 2"/>
            <p:cNvPicPr>
              <a:picLocks noChangeAspect="1" noChangeArrowheads="1"/>
            </p:cNvPicPr>
            <p:nvPr/>
          </p:nvPicPr>
          <p:blipFill>
            <a:blip r:embed="rId6">
              <a:lum bright="10000" contrast="10000"/>
              <a:extLst>
                <a:ext uri="{28A0092B-C50C-407E-A947-70E740481C1C}">
                  <a14:useLocalDpi xmlns:a14="http://schemas.microsoft.com/office/drawing/2010/main" val="0"/>
                </a:ext>
              </a:extLst>
            </a:blip>
            <a:srcRect/>
            <a:stretch>
              <a:fillRect/>
            </a:stretch>
          </p:blipFill>
          <p:spPr bwMode="auto">
            <a:xfrm>
              <a:off x="0" y="2592"/>
              <a:ext cx="2919" cy="183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4823" name="Text Box 18"/>
            <p:cNvSpPr txBox="1">
              <a:spLocks noChangeArrowheads="1"/>
            </p:cNvSpPr>
            <p:nvPr/>
          </p:nvSpPr>
          <p:spPr bwMode="auto">
            <a:xfrm>
              <a:off x="0" y="2592"/>
              <a:ext cx="2036"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T3 – Loss &gt;50% of forest</a:t>
              </a:r>
            </a:p>
          </p:txBody>
        </p:sp>
        <p:sp>
          <p:nvSpPr>
            <p:cNvPr id="34824" name="Text Box 18"/>
            <p:cNvSpPr txBox="1">
              <a:spLocks noChangeArrowheads="1"/>
            </p:cNvSpPr>
            <p:nvPr/>
          </p:nvSpPr>
          <p:spPr bwMode="auto">
            <a:xfrm>
              <a:off x="2976" y="2592"/>
              <a:ext cx="2036"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T4 – Loss &gt;90% of forest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0" y="1143000"/>
            <a:ext cx="4572000" cy="584200"/>
          </a:xfrm>
          <a:prstGeom prst="rect">
            <a:avLst/>
          </a:prstGeom>
          <a:solidFill>
            <a:schemeClr val="bg1">
              <a:lumMod val="95000"/>
            </a:schemeClr>
          </a:solidFill>
        </p:spPr>
        <p:txBody>
          <a:bodyPr>
            <a:spAutoFit/>
          </a:bodyPr>
          <a:lstStyle>
            <a:lvl1pPr eaLnBrk="0" hangingPunct="0">
              <a:defRPr sz="1300">
                <a:solidFill>
                  <a:schemeClr val="tx1"/>
                </a:solidFill>
                <a:latin typeface="Trebuchet MS" charset="0"/>
                <a:ea typeface="ＭＳ Ｐゴシック" charset="0"/>
              </a:defRPr>
            </a:lvl1pPr>
            <a:lvl2pPr marL="742950" indent="-285750" eaLnBrk="0" hangingPunct="0">
              <a:defRPr sz="1300">
                <a:solidFill>
                  <a:schemeClr val="tx1"/>
                </a:solidFill>
                <a:latin typeface="Trebuchet MS" charset="0"/>
                <a:ea typeface="ＭＳ Ｐゴシック" charset="0"/>
              </a:defRPr>
            </a:lvl2pPr>
            <a:lvl3pPr marL="1143000" indent="-228600" eaLnBrk="0" hangingPunct="0">
              <a:defRPr sz="1300">
                <a:solidFill>
                  <a:schemeClr val="tx1"/>
                </a:solidFill>
                <a:latin typeface="Trebuchet MS" charset="0"/>
                <a:ea typeface="ＭＳ Ｐゴシック" charset="0"/>
              </a:defRPr>
            </a:lvl3pPr>
            <a:lvl4pPr marL="1600200" indent="-228600" eaLnBrk="0" hangingPunct="0">
              <a:defRPr sz="1300">
                <a:solidFill>
                  <a:schemeClr val="tx1"/>
                </a:solidFill>
                <a:latin typeface="Trebuchet MS" charset="0"/>
                <a:ea typeface="ＭＳ Ｐゴシック" charset="0"/>
              </a:defRPr>
            </a:lvl4pPr>
            <a:lvl5pPr marL="2057400" indent="-228600" eaLnBrk="0" hangingPunct="0">
              <a:defRPr sz="1300">
                <a:solidFill>
                  <a:schemeClr val="tx1"/>
                </a:solidFill>
                <a:latin typeface="Trebuchet MS" charset="0"/>
                <a:ea typeface="ＭＳ Ｐゴシック" charset="0"/>
              </a:defRPr>
            </a:lvl5pPr>
            <a:lvl6pPr marL="2514600" indent="-228600" algn="ctr" eaLnBrk="0" fontAlgn="base" hangingPunct="0">
              <a:spcBef>
                <a:spcPct val="50000"/>
              </a:spcBef>
              <a:spcAft>
                <a:spcPct val="0"/>
              </a:spcAft>
              <a:defRPr sz="1300">
                <a:solidFill>
                  <a:schemeClr val="tx1"/>
                </a:solidFill>
                <a:latin typeface="Trebuchet MS" charset="0"/>
                <a:ea typeface="ＭＳ Ｐゴシック" charset="0"/>
              </a:defRPr>
            </a:lvl6pPr>
            <a:lvl7pPr marL="2971800" indent="-228600" algn="ctr" eaLnBrk="0" fontAlgn="base" hangingPunct="0">
              <a:spcBef>
                <a:spcPct val="50000"/>
              </a:spcBef>
              <a:spcAft>
                <a:spcPct val="0"/>
              </a:spcAft>
              <a:defRPr sz="1300">
                <a:solidFill>
                  <a:schemeClr val="tx1"/>
                </a:solidFill>
                <a:latin typeface="Trebuchet MS" charset="0"/>
                <a:ea typeface="ＭＳ Ｐゴシック" charset="0"/>
              </a:defRPr>
            </a:lvl7pPr>
            <a:lvl8pPr marL="3429000" indent="-228600" algn="ctr" eaLnBrk="0" fontAlgn="base" hangingPunct="0">
              <a:spcBef>
                <a:spcPct val="50000"/>
              </a:spcBef>
              <a:spcAft>
                <a:spcPct val="0"/>
              </a:spcAft>
              <a:defRPr sz="1300">
                <a:solidFill>
                  <a:schemeClr val="tx1"/>
                </a:solidFill>
                <a:latin typeface="Trebuchet MS" charset="0"/>
                <a:ea typeface="ＭＳ Ｐゴシック" charset="0"/>
              </a:defRPr>
            </a:lvl8pPr>
            <a:lvl9pPr marL="3886200" indent="-228600" algn="ctr" eaLnBrk="0" fontAlgn="base" hangingPunct="0">
              <a:spcBef>
                <a:spcPct val="50000"/>
              </a:spcBef>
              <a:spcAft>
                <a:spcPct val="0"/>
              </a:spcAft>
              <a:defRPr sz="1300">
                <a:solidFill>
                  <a:schemeClr val="tx1"/>
                </a:solidFill>
                <a:latin typeface="Trebuchet MS" charset="0"/>
                <a:ea typeface="ＭＳ Ｐゴシック" charset="0"/>
              </a:defRPr>
            </a:lvl9pPr>
          </a:lstStyle>
          <a:p>
            <a:pPr eaLnBrk="1" hangingPunct="1">
              <a:defRPr/>
            </a:pPr>
            <a:r>
              <a:rPr lang="pt-BR" sz="3200" dirty="0" smtClean="0">
                <a:latin typeface="Calibri" charset="0"/>
                <a:cs typeface="Arial" charset="0"/>
              </a:rPr>
              <a:t>Final = </a:t>
            </a:r>
            <a:r>
              <a:rPr lang="pt-BR" sz="3200" dirty="0" err="1" smtClean="0">
                <a:latin typeface="Calibri" charset="0"/>
                <a:cs typeface="Arial" charset="0"/>
              </a:rPr>
              <a:t>Clear</a:t>
            </a:r>
            <a:r>
              <a:rPr lang="pt-BR" sz="3200" dirty="0" smtClean="0">
                <a:latin typeface="Calibri" charset="0"/>
                <a:cs typeface="Arial" charset="0"/>
              </a:rPr>
              <a:t> </a:t>
            </a:r>
            <a:r>
              <a:rPr lang="pt-BR" sz="3200" dirty="0" err="1" smtClean="0">
                <a:latin typeface="Calibri" charset="0"/>
                <a:cs typeface="Arial" charset="0"/>
              </a:rPr>
              <a:t>cut</a:t>
            </a:r>
            <a:endParaRPr lang="pt-BR" sz="3200" dirty="0" smtClean="0">
              <a:latin typeface="Calibri" charset="0"/>
              <a:cs typeface="Arial" charset="0"/>
            </a:endParaRPr>
          </a:p>
        </p:txBody>
      </p:sp>
      <p:sp>
        <p:nvSpPr>
          <p:cNvPr id="4" name="CaixaDeTexto 3"/>
          <p:cNvSpPr txBox="1"/>
          <p:nvPr/>
        </p:nvSpPr>
        <p:spPr>
          <a:xfrm>
            <a:off x="6705600" y="1447800"/>
            <a:ext cx="2438400" cy="584200"/>
          </a:xfrm>
          <a:prstGeom prst="rect">
            <a:avLst/>
          </a:prstGeom>
          <a:solidFill>
            <a:schemeClr val="bg1">
              <a:lumMod val="95000"/>
            </a:schemeClr>
          </a:solidFill>
        </p:spPr>
        <p:txBody>
          <a:bodyPr>
            <a:spAutoFit/>
          </a:bodyPr>
          <a:lstStyle/>
          <a:p>
            <a:pPr>
              <a:defRPr/>
            </a:pPr>
            <a:r>
              <a:rPr lang="pt-BR" sz="3200" dirty="0" err="1">
                <a:latin typeface="Calibri" pitchFamily="34" charset="0"/>
                <a:ea typeface="+mn-ea"/>
                <a:cs typeface="Arial" charset="0"/>
              </a:rPr>
              <a:t>Pasture</a:t>
            </a:r>
            <a:endParaRPr lang="pt-BR" sz="3200" dirty="0">
              <a:latin typeface="Calibri" pitchFamily="34" charset="0"/>
              <a:ea typeface="+mn-ea"/>
              <a:cs typeface="Arial" charset="0"/>
            </a:endParaRPr>
          </a:p>
        </p:txBody>
      </p:sp>
      <p:sp>
        <p:nvSpPr>
          <p:cNvPr id="5" name="Seta para a direita 4"/>
          <p:cNvSpPr/>
          <p:nvPr/>
        </p:nvSpPr>
        <p:spPr bwMode="auto">
          <a:xfrm>
            <a:off x="4800600" y="1524000"/>
            <a:ext cx="1676400" cy="381000"/>
          </a:xfrm>
          <a:prstGeom prst="rightArrow">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Imagem 15" descr="seletiv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247650"/>
            <a:ext cx="3509962" cy="2352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2809875"/>
            <a:ext cx="3527425" cy="204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447800" y="5791200"/>
            <a:ext cx="1060450" cy="369888"/>
          </a:xfrm>
          <a:prstGeom prst="rect">
            <a:avLst/>
          </a:prstGeom>
          <a:solidFill>
            <a:schemeClr val="accent6">
              <a:lumMod val="40000"/>
              <a:lumOff val="60000"/>
            </a:schemeClr>
          </a:solidFill>
        </p:spPr>
        <p:txBody>
          <a:bodyPr wrap="none">
            <a:spAutoFit/>
          </a:bodyPr>
          <a:lstStyle/>
          <a:p>
            <a:pPr>
              <a:defRPr/>
            </a:pPr>
            <a:r>
              <a:rPr lang="pt-BR" sz="1800" dirty="0">
                <a:latin typeface="+mn-lt"/>
                <a:ea typeface="+mn-ea"/>
                <a:cs typeface="Arial" charset="0"/>
              </a:rPr>
              <a:t>Floresta </a:t>
            </a:r>
          </a:p>
        </p:txBody>
      </p:sp>
      <p:pic>
        <p:nvPicPr>
          <p:cNvPr id="38916" name="Imagem 12" descr="corte_ras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4979988"/>
            <a:ext cx="3524250" cy="1878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Seta para baixo 17"/>
          <p:cNvSpPr>
            <a:spLocks noChangeArrowheads="1"/>
          </p:cNvSpPr>
          <p:nvPr/>
        </p:nvSpPr>
        <p:spPr bwMode="auto">
          <a:xfrm>
            <a:off x="4343400" y="285750"/>
            <a:ext cx="280988" cy="6572250"/>
          </a:xfrm>
          <a:prstGeom prst="downArrow">
            <a:avLst>
              <a:gd name="adj1" fmla="val 50000"/>
              <a:gd name="adj2" fmla="val 49812"/>
            </a:avLst>
          </a:prstGeom>
          <a:solidFill>
            <a:srgbClr val="258B64"/>
          </a:solidFill>
          <a:ln w="9525">
            <a:solidFill>
              <a:schemeClr val="tx1"/>
            </a:solidFill>
            <a:miter lim="800000"/>
            <a:headEnd/>
            <a:tailEnd/>
          </a:ln>
        </p:spPr>
        <p:txBody>
          <a:bodyPr wrap="none"/>
          <a:lstStyle/>
          <a:p>
            <a:endParaRPr lang="en-GB"/>
          </a:p>
        </p:txBody>
      </p:sp>
      <p:sp>
        <p:nvSpPr>
          <p:cNvPr id="8199" name="CaixaDeTexto 18"/>
          <p:cNvSpPr txBox="1">
            <a:spLocks noChangeArrowheads="1"/>
          </p:cNvSpPr>
          <p:nvPr/>
        </p:nvSpPr>
        <p:spPr bwMode="auto">
          <a:xfrm rot="-5400000">
            <a:off x="3506787" y="3351213"/>
            <a:ext cx="1216025" cy="457200"/>
          </a:xfrm>
          <a:prstGeom prst="rect">
            <a:avLst/>
          </a:prstGeom>
          <a:noFill/>
          <a:ln w="9525">
            <a:noFill/>
            <a:miter lim="800000"/>
            <a:headEnd/>
            <a:tailEnd/>
          </a:ln>
        </p:spPr>
        <p:txBody>
          <a:bodyPr>
            <a:spAutoFit/>
          </a:bodyPr>
          <a:lstStyle/>
          <a:p>
            <a:pPr>
              <a:defRPr/>
            </a:pPr>
            <a:r>
              <a:rPr lang="pt-BR" sz="2400" dirty="0">
                <a:solidFill>
                  <a:schemeClr val="bg2">
                    <a:lumMod val="75000"/>
                  </a:schemeClr>
                </a:solidFill>
                <a:latin typeface="Calibri" pitchFamily="34" charset="0"/>
                <a:ea typeface="+mn-ea"/>
                <a:cs typeface="Calibri" pitchFamily="34" charset="0"/>
              </a:rPr>
              <a:t>time</a:t>
            </a:r>
          </a:p>
        </p:txBody>
      </p:sp>
      <p:sp>
        <p:nvSpPr>
          <p:cNvPr id="38919" name="Chave direita 19"/>
          <p:cNvSpPr>
            <a:spLocks/>
          </p:cNvSpPr>
          <p:nvPr/>
        </p:nvSpPr>
        <p:spPr bwMode="auto">
          <a:xfrm>
            <a:off x="4791075" y="257175"/>
            <a:ext cx="1905000" cy="6600825"/>
          </a:xfrm>
          <a:prstGeom prst="rightBrace">
            <a:avLst>
              <a:gd name="adj1" fmla="val 8326"/>
              <a:gd name="adj2" fmla="val 50000"/>
            </a:avLst>
          </a:prstGeom>
          <a:solidFill>
            <a:srgbClr val="258B64"/>
          </a:solidFill>
          <a:ln w="9525">
            <a:solidFill>
              <a:schemeClr val="tx1"/>
            </a:solidFill>
            <a:miter lim="800000"/>
            <a:headEnd/>
            <a:tailEnd/>
          </a:ln>
        </p:spPr>
        <p:txBody>
          <a:bodyPr wrap="none"/>
          <a:lstStyle/>
          <a:p>
            <a:endParaRPr lang="en-GB"/>
          </a:p>
        </p:txBody>
      </p:sp>
      <p:sp>
        <p:nvSpPr>
          <p:cNvPr id="8201" name="CaixaDeTexto 20"/>
          <p:cNvSpPr txBox="1">
            <a:spLocks noChangeArrowheads="1"/>
          </p:cNvSpPr>
          <p:nvPr/>
        </p:nvSpPr>
        <p:spPr bwMode="auto">
          <a:xfrm>
            <a:off x="5837238" y="2506663"/>
            <a:ext cx="3101975" cy="830262"/>
          </a:xfrm>
          <a:prstGeom prst="rect">
            <a:avLst/>
          </a:prstGeom>
          <a:noFill/>
          <a:ln w="9525">
            <a:noFill/>
            <a:miter lim="800000"/>
            <a:headEnd/>
            <a:tailEnd/>
          </a:ln>
        </p:spPr>
        <p:txBody>
          <a:bodyPr>
            <a:spAutoFit/>
          </a:bodyPr>
          <a:lstStyle/>
          <a:p>
            <a:pPr>
              <a:defRPr/>
            </a:pPr>
            <a:r>
              <a:rPr lang="pt-BR" sz="2400" b="1" dirty="0" err="1">
                <a:solidFill>
                  <a:schemeClr val="bg2">
                    <a:lumMod val="75000"/>
                  </a:schemeClr>
                </a:solidFill>
                <a:latin typeface="Calibri" pitchFamily="34" charset="0"/>
                <a:ea typeface="+mn-ea"/>
                <a:cs typeface="Calibri" pitchFamily="34" charset="0"/>
              </a:rPr>
              <a:t>dialy</a:t>
            </a:r>
            <a:r>
              <a:rPr lang="pt-BR" sz="2400" b="1" dirty="0">
                <a:solidFill>
                  <a:schemeClr val="bg2">
                    <a:lumMod val="75000"/>
                  </a:schemeClr>
                </a:solidFill>
                <a:latin typeface="Calibri" pitchFamily="34" charset="0"/>
                <a:ea typeface="+mn-ea"/>
                <a:cs typeface="Calibri" pitchFamily="34" charset="0"/>
              </a:rPr>
              <a:t> </a:t>
            </a:r>
            <a:r>
              <a:rPr lang="pt-BR" sz="2400" b="1" dirty="0" err="1">
                <a:solidFill>
                  <a:schemeClr val="bg2">
                    <a:lumMod val="75000"/>
                  </a:schemeClr>
                </a:solidFill>
                <a:latin typeface="Calibri" pitchFamily="34" charset="0"/>
                <a:ea typeface="+mn-ea"/>
                <a:cs typeface="Calibri" pitchFamily="34" charset="0"/>
              </a:rPr>
              <a:t>deforestation</a:t>
            </a:r>
            <a:r>
              <a:rPr lang="pt-BR" sz="2400" b="1" dirty="0">
                <a:solidFill>
                  <a:schemeClr val="bg2">
                    <a:lumMod val="75000"/>
                  </a:schemeClr>
                </a:solidFill>
                <a:latin typeface="Calibri" pitchFamily="34" charset="0"/>
                <a:ea typeface="+mn-ea"/>
                <a:cs typeface="Calibri" pitchFamily="34" charset="0"/>
              </a:rPr>
              <a:t> </a:t>
            </a:r>
            <a:r>
              <a:rPr lang="pt-BR" sz="2400" b="1" dirty="0" err="1">
                <a:solidFill>
                  <a:schemeClr val="bg2">
                    <a:lumMod val="75000"/>
                  </a:schemeClr>
                </a:solidFill>
                <a:latin typeface="Calibri" pitchFamily="34" charset="0"/>
                <a:ea typeface="+mn-ea"/>
                <a:cs typeface="Calibri" pitchFamily="34" charset="0"/>
              </a:rPr>
              <a:t>alerts</a:t>
            </a:r>
            <a:endParaRPr lang="pt-BR" sz="2400" b="1" dirty="0">
              <a:solidFill>
                <a:schemeClr val="bg2">
                  <a:lumMod val="75000"/>
                </a:schemeClr>
              </a:solidFill>
              <a:latin typeface="Calibri" pitchFamily="34" charset="0"/>
              <a:ea typeface="+mn-ea"/>
              <a:cs typeface="Calibri" pitchFamily="34" charset="0"/>
            </a:endParaRPr>
          </a:p>
        </p:txBody>
      </p:sp>
      <p:sp>
        <p:nvSpPr>
          <p:cNvPr id="38921" name="Chave direita 21"/>
          <p:cNvSpPr>
            <a:spLocks/>
          </p:cNvSpPr>
          <p:nvPr/>
        </p:nvSpPr>
        <p:spPr bwMode="auto">
          <a:xfrm>
            <a:off x="5824538" y="5229225"/>
            <a:ext cx="1905000" cy="1447800"/>
          </a:xfrm>
          <a:prstGeom prst="rightBrace">
            <a:avLst>
              <a:gd name="adj1" fmla="val 8333"/>
              <a:gd name="adj2" fmla="val 50000"/>
            </a:avLst>
          </a:prstGeom>
          <a:solidFill>
            <a:srgbClr val="E6BC70"/>
          </a:solidFill>
          <a:ln w="9525">
            <a:solidFill>
              <a:schemeClr val="tx1"/>
            </a:solidFill>
            <a:miter lim="800000"/>
            <a:headEnd/>
            <a:tailEnd/>
          </a:ln>
        </p:spPr>
        <p:txBody>
          <a:bodyPr wrap="none"/>
          <a:lstStyle/>
          <a:p>
            <a:endParaRPr lang="en-GB"/>
          </a:p>
        </p:txBody>
      </p:sp>
      <p:sp>
        <p:nvSpPr>
          <p:cNvPr id="8203" name="CaixaDeTexto 22"/>
          <p:cNvSpPr txBox="1">
            <a:spLocks noChangeArrowheads="1"/>
          </p:cNvSpPr>
          <p:nvPr/>
        </p:nvSpPr>
        <p:spPr bwMode="auto">
          <a:xfrm>
            <a:off x="6824663" y="4764088"/>
            <a:ext cx="2319337" cy="831850"/>
          </a:xfrm>
          <a:prstGeom prst="rect">
            <a:avLst/>
          </a:prstGeom>
          <a:noFill/>
          <a:ln w="9525">
            <a:noFill/>
            <a:miter lim="800000"/>
            <a:headEnd/>
            <a:tailEnd/>
          </a:ln>
        </p:spPr>
        <p:txBody>
          <a:bodyPr>
            <a:spAutoFit/>
          </a:bodyPr>
          <a:lstStyle/>
          <a:p>
            <a:pPr>
              <a:defRPr/>
            </a:pPr>
            <a:r>
              <a:rPr lang="pt-BR" sz="2400" b="1" dirty="0" err="1">
                <a:solidFill>
                  <a:schemeClr val="bg2">
                    <a:lumMod val="75000"/>
                  </a:schemeClr>
                </a:solidFill>
                <a:latin typeface="Calibri" pitchFamily="34" charset="0"/>
                <a:ea typeface="+mn-ea"/>
                <a:cs typeface="Calibri" pitchFamily="34" charset="0"/>
              </a:rPr>
              <a:t>Yearly</a:t>
            </a:r>
            <a:r>
              <a:rPr lang="pt-BR" sz="2400" b="1" dirty="0">
                <a:solidFill>
                  <a:schemeClr val="bg2">
                    <a:lumMod val="75000"/>
                  </a:schemeClr>
                </a:solidFill>
                <a:latin typeface="Calibri" pitchFamily="34" charset="0"/>
                <a:ea typeface="+mn-ea"/>
                <a:cs typeface="Calibri" pitchFamily="34" charset="0"/>
              </a:rPr>
              <a:t> rates </a:t>
            </a:r>
            <a:r>
              <a:rPr lang="pt-BR" sz="2400" b="1" dirty="0" err="1">
                <a:solidFill>
                  <a:schemeClr val="bg2">
                    <a:lumMod val="75000"/>
                  </a:schemeClr>
                </a:solidFill>
                <a:latin typeface="Calibri" pitchFamily="34" charset="0"/>
                <a:ea typeface="+mn-ea"/>
                <a:cs typeface="Calibri" pitchFamily="34" charset="0"/>
              </a:rPr>
              <a:t>of</a:t>
            </a:r>
            <a:r>
              <a:rPr lang="pt-BR" sz="2400" b="1" dirty="0">
                <a:solidFill>
                  <a:schemeClr val="bg2">
                    <a:lumMod val="75000"/>
                  </a:schemeClr>
                </a:solidFill>
                <a:latin typeface="Calibri" pitchFamily="34" charset="0"/>
                <a:ea typeface="+mn-ea"/>
                <a:cs typeface="Calibri" pitchFamily="34" charset="0"/>
              </a:rPr>
              <a:t> </a:t>
            </a:r>
            <a:r>
              <a:rPr lang="en-US" sz="2400" b="1" dirty="0">
                <a:solidFill>
                  <a:schemeClr val="bg2">
                    <a:lumMod val="75000"/>
                  </a:schemeClr>
                </a:solidFill>
                <a:latin typeface="Calibri" pitchFamily="34" charset="0"/>
                <a:ea typeface="+mn-ea"/>
                <a:cs typeface="Calibri" pitchFamily="34" charset="0"/>
              </a:rPr>
              <a:t>c</a:t>
            </a:r>
            <a:r>
              <a:rPr lang="pt-BR" sz="2400" b="1" dirty="0" err="1">
                <a:solidFill>
                  <a:schemeClr val="bg2">
                    <a:lumMod val="75000"/>
                  </a:schemeClr>
                </a:solidFill>
                <a:latin typeface="Calibri" pitchFamily="34" charset="0"/>
                <a:ea typeface="+mn-ea"/>
                <a:cs typeface="Calibri" pitchFamily="34" charset="0"/>
              </a:rPr>
              <a:t>lear</a:t>
            </a:r>
            <a:r>
              <a:rPr lang="pt-BR" sz="2400" b="1" dirty="0">
                <a:solidFill>
                  <a:schemeClr val="bg2">
                    <a:lumMod val="75000"/>
                  </a:schemeClr>
                </a:solidFill>
                <a:latin typeface="Calibri" pitchFamily="34" charset="0"/>
                <a:ea typeface="+mn-ea"/>
                <a:cs typeface="Calibri" pitchFamily="34" charset="0"/>
              </a:rPr>
              <a:t> </a:t>
            </a:r>
            <a:r>
              <a:rPr lang="pt-BR" sz="2400" b="1" dirty="0" err="1">
                <a:solidFill>
                  <a:schemeClr val="bg2">
                    <a:lumMod val="75000"/>
                  </a:schemeClr>
                </a:solidFill>
                <a:latin typeface="Calibri" pitchFamily="34" charset="0"/>
                <a:ea typeface="+mn-ea"/>
                <a:cs typeface="Calibri" pitchFamily="34" charset="0"/>
              </a:rPr>
              <a:t>cuts</a:t>
            </a:r>
            <a:endParaRPr lang="pt-BR" sz="2400" b="1" dirty="0">
              <a:solidFill>
                <a:schemeClr val="bg2">
                  <a:lumMod val="75000"/>
                </a:schemeClr>
              </a:solidFill>
              <a:latin typeface="Calibri" pitchFamily="34" charset="0"/>
              <a:ea typeface="+mn-ea"/>
              <a:cs typeface="Calibri" pitchFamily="34" charset="0"/>
            </a:endParaRPr>
          </a:p>
        </p:txBody>
      </p:sp>
      <p:sp>
        <p:nvSpPr>
          <p:cNvPr id="16" name="CaixaDeTexto 20"/>
          <p:cNvSpPr txBox="1">
            <a:spLocks noChangeArrowheads="1"/>
          </p:cNvSpPr>
          <p:nvPr/>
        </p:nvSpPr>
        <p:spPr bwMode="auto">
          <a:xfrm>
            <a:off x="5162550" y="325438"/>
            <a:ext cx="3981450" cy="954087"/>
          </a:xfrm>
          <a:prstGeom prst="rect">
            <a:avLst/>
          </a:prstGeom>
          <a:solidFill>
            <a:schemeClr val="accent2">
              <a:lumMod val="40000"/>
              <a:lumOff val="60000"/>
            </a:schemeClr>
          </a:solidFill>
          <a:ln w="9525">
            <a:noFill/>
            <a:miter lim="800000"/>
            <a:headEnd/>
            <a:tailEnd/>
          </a:ln>
        </p:spPr>
        <p:txBody>
          <a:bodyPr>
            <a:spAutoFit/>
          </a:bodyPr>
          <a:lstStyle/>
          <a:p>
            <a:pPr>
              <a:defRPr/>
            </a:pPr>
            <a:r>
              <a:rPr lang="pt-BR" sz="2800" b="1" dirty="0" err="1">
                <a:solidFill>
                  <a:schemeClr val="bg2">
                    <a:lumMod val="75000"/>
                  </a:schemeClr>
                </a:solidFill>
                <a:latin typeface="Calibri" pitchFamily="34" charset="0"/>
                <a:ea typeface="+mn-ea"/>
                <a:cs typeface="Calibri" pitchFamily="34" charset="0"/>
              </a:rPr>
              <a:t>INPE’s</a:t>
            </a:r>
            <a:r>
              <a:rPr lang="pt-BR" sz="2800" b="1" dirty="0">
                <a:solidFill>
                  <a:schemeClr val="bg2">
                    <a:lumMod val="75000"/>
                  </a:schemeClr>
                </a:solidFill>
                <a:latin typeface="Calibri" pitchFamily="34" charset="0"/>
                <a:ea typeface="+mn-ea"/>
                <a:cs typeface="Calibri" pitchFamily="34" charset="0"/>
              </a:rPr>
              <a:t> </a:t>
            </a:r>
            <a:r>
              <a:rPr lang="pt-BR" sz="2800" b="1" dirty="0" err="1">
                <a:solidFill>
                  <a:schemeClr val="bg2">
                    <a:lumMod val="75000"/>
                  </a:schemeClr>
                </a:solidFill>
                <a:latin typeface="Calibri" pitchFamily="34" charset="0"/>
                <a:ea typeface="+mn-ea"/>
                <a:cs typeface="Calibri" pitchFamily="34" charset="0"/>
              </a:rPr>
              <a:t>Monitoring</a:t>
            </a:r>
            <a:r>
              <a:rPr lang="pt-BR" sz="2800" b="1" dirty="0">
                <a:solidFill>
                  <a:schemeClr val="bg2">
                    <a:lumMod val="75000"/>
                  </a:schemeClr>
                </a:solidFill>
                <a:latin typeface="Calibri" pitchFamily="34" charset="0"/>
                <a:ea typeface="+mn-ea"/>
                <a:cs typeface="Calibri" pitchFamily="34" charset="0"/>
              </a:rPr>
              <a:t> Systems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2" name="Rectangle 3"/>
          <p:cNvSpPr>
            <a:spLocks noChangeArrowheads="1"/>
          </p:cNvSpPr>
          <p:nvPr/>
        </p:nvSpPr>
        <p:spPr bwMode="auto">
          <a:xfrm>
            <a:off x="0" y="6151563"/>
            <a:ext cx="9144000" cy="706437"/>
          </a:xfrm>
          <a:prstGeom prst="rect">
            <a:avLst/>
          </a:prstGeom>
          <a:solidFill>
            <a:srgbClr val="F2F2F2"/>
          </a:solidFill>
          <a:ln w="9525">
            <a:solidFill>
              <a:schemeClr val="tx1"/>
            </a:solidFill>
            <a:miter lim="800000"/>
            <a:headEnd/>
            <a:tailEnd/>
          </a:ln>
        </p:spPr>
        <p:txBody>
          <a:bodyPr wrap="none" anchor="ctr"/>
          <a:lstStyle/>
          <a:p>
            <a:pPr algn="ctr"/>
            <a:r>
              <a:rPr lang="pt-BR" sz="2800" b="1">
                <a:solidFill>
                  <a:srgbClr val="002060"/>
                </a:solidFill>
                <a:latin typeface="Calibri" charset="0"/>
              </a:rPr>
              <a:t>Daily warnings of newly deforested large areas</a:t>
            </a:r>
            <a:endParaRPr lang="en-US" sz="2800" b="1">
              <a:solidFill>
                <a:srgbClr val="002060"/>
              </a:solidFill>
              <a:latin typeface="Calibri" charset="0"/>
            </a:endParaRPr>
          </a:p>
        </p:txBody>
      </p:sp>
      <p:pic>
        <p:nvPicPr>
          <p:cNvPr id="40963" name="Picture 5" descr="logo_in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7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txBox="1">
            <a:spLocks noChangeArrowheads="1"/>
          </p:cNvSpPr>
          <p:nvPr/>
        </p:nvSpPr>
        <p:spPr bwMode="auto">
          <a:xfrm>
            <a:off x="0" y="0"/>
            <a:ext cx="9144000" cy="676275"/>
          </a:xfrm>
          <a:prstGeom prst="rect">
            <a:avLst/>
          </a:prstGeom>
          <a:solidFill>
            <a:schemeClr val="accent3">
              <a:lumMod val="95000"/>
            </a:schemeClr>
          </a:solidFill>
          <a:ln>
            <a:noFill/>
          </a:ln>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20000"/>
              </a:spcBef>
              <a:buClr>
                <a:srgbClr val="00007D"/>
              </a:buClr>
              <a:buSzPct val="75000"/>
              <a:defRPr/>
            </a:pPr>
            <a:r>
              <a:rPr lang="en-US" sz="3200" b="1" smtClean="0">
                <a:solidFill>
                  <a:srgbClr val="003366"/>
                </a:solidFill>
                <a:latin typeface="Calibri" charset="0"/>
                <a:cs typeface="Calibri" charset="0"/>
              </a:rPr>
              <a:t>Real-time Deforestation Monitoring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npo00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9050"/>
            <a:ext cx="91059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3"/>
          <p:cNvSpPr txBox="1">
            <a:spLocks noChangeArrowheads="1"/>
          </p:cNvSpPr>
          <p:nvPr/>
        </p:nvSpPr>
        <p:spPr bwMode="auto">
          <a:xfrm>
            <a:off x="0" y="0"/>
            <a:ext cx="9144000" cy="5191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spcBef>
                <a:spcPct val="50000"/>
              </a:spcBef>
            </a:pPr>
            <a:r>
              <a:rPr lang="pt-BR" sz="2800" b="1">
                <a:solidFill>
                  <a:srgbClr val="00003F"/>
                </a:solidFill>
                <a:latin typeface="Calibri" charset="0"/>
                <a:ea typeface="Geneva" charset="0"/>
                <a:cs typeface="Geneva" charset="0"/>
              </a:rPr>
              <a:t>Altamira (Pará) – LANDSAT Image – 22 August 2003  </a:t>
            </a:r>
          </a:p>
        </p:txBody>
      </p:sp>
      <p:sp>
        <p:nvSpPr>
          <p:cNvPr id="43011" name="Oval 4"/>
          <p:cNvSpPr>
            <a:spLocks noChangeArrowheads="1"/>
          </p:cNvSpPr>
          <p:nvPr/>
        </p:nvSpPr>
        <p:spPr bwMode="auto">
          <a:xfrm>
            <a:off x="4267200" y="2743200"/>
            <a:ext cx="2514600" cy="152400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43012" name="Line 5"/>
          <p:cNvSpPr>
            <a:spLocks noChangeShapeType="1"/>
          </p:cNvSpPr>
          <p:nvPr/>
        </p:nvSpPr>
        <p:spPr bwMode="auto">
          <a:xfrm>
            <a:off x="5435600" y="546100"/>
            <a:ext cx="12700" cy="21717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7" descr="npo000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059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Oval 3"/>
          <p:cNvSpPr>
            <a:spLocks noChangeArrowheads="1"/>
          </p:cNvSpPr>
          <p:nvPr/>
        </p:nvSpPr>
        <p:spPr bwMode="auto">
          <a:xfrm>
            <a:off x="4267200" y="2743200"/>
            <a:ext cx="2514600" cy="152400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45059" name="Line 4"/>
          <p:cNvSpPr>
            <a:spLocks noChangeShapeType="1"/>
          </p:cNvSpPr>
          <p:nvPr/>
        </p:nvSpPr>
        <p:spPr bwMode="auto">
          <a:xfrm>
            <a:off x="5435600" y="546100"/>
            <a:ext cx="12700" cy="21717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0" name="Text Box 5"/>
          <p:cNvSpPr txBox="1">
            <a:spLocks noChangeArrowheads="1"/>
          </p:cNvSpPr>
          <p:nvPr/>
        </p:nvSpPr>
        <p:spPr bwMode="auto">
          <a:xfrm>
            <a:off x="0" y="0"/>
            <a:ext cx="9144000" cy="5191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spcBef>
                <a:spcPct val="50000"/>
              </a:spcBef>
            </a:pPr>
            <a:r>
              <a:rPr lang="pt-BR" sz="2800" b="1">
                <a:solidFill>
                  <a:srgbClr val="00003F"/>
                </a:solidFill>
                <a:latin typeface="Calibri" charset="0"/>
                <a:ea typeface="Geneva" charset="0"/>
                <a:cs typeface="Geneva" charset="0"/>
              </a:rPr>
              <a:t>Altamira (Pará) – MODIS Image – 07 May 2004</a:t>
            </a:r>
            <a:r>
              <a:rPr lang="pt-BR" sz="1800" b="1">
                <a:solidFill>
                  <a:srgbClr val="00003F"/>
                </a:solidFill>
                <a:latin typeface="Calibri" charset="0"/>
                <a:ea typeface="Geneva" charset="0"/>
                <a:cs typeface="Geneva" charset="0"/>
              </a:rPr>
              <a:t>  </a:t>
            </a:r>
            <a:endParaRPr lang="pt-BR" sz="2400" b="1">
              <a:solidFill>
                <a:srgbClr val="00003F"/>
              </a:solidFill>
              <a:latin typeface="Calibri" charset="0"/>
              <a:ea typeface="Geneva" charset="0"/>
              <a:cs typeface="Geneva"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7" descr="npo000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9050"/>
            <a:ext cx="91059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152400" y="6096000"/>
            <a:ext cx="8458200" cy="519113"/>
          </a:xfrm>
          <a:prstGeom prst="rect">
            <a:avLst/>
          </a:prstGeom>
          <a:solidFill>
            <a:srgbClr val="C0C0C0"/>
          </a:solidFill>
          <a:ln w="9525">
            <a:noFill/>
            <a:miter lim="800000"/>
            <a:headEnd/>
            <a:tailEnd/>
          </a:ln>
        </p:spPr>
        <p:txBody>
          <a:bodyPr>
            <a:spAutoFit/>
          </a:bodyPr>
          <a:lstStyle/>
          <a:p>
            <a:pPr>
              <a:spcBef>
                <a:spcPct val="50000"/>
              </a:spcBef>
              <a:defRPr/>
            </a:pPr>
            <a:r>
              <a:rPr lang="pt-BR" sz="2800">
                <a:solidFill>
                  <a:schemeClr val="bg2">
                    <a:lumMod val="50000"/>
                  </a:schemeClr>
                </a:solidFill>
                <a:latin typeface="Calibri" pitchFamily="34" charset="0"/>
                <a:ea typeface="+mn-ea"/>
                <a:cs typeface="Calibri" pitchFamily="34" charset="0"/>
              </a:rPr>
              <a:t>6.000 hectares deforested in one month!</a:t>
            </a:r>
            <a:r>
              <a:rPr lang="pt-BR" sz="1800">
                <a:solidFill>
                  <a:schemeClr val="bg2">
                    <a:lumMod val="50000"/>
                  </a:schemeClr>
                </a:solidFill>
                <a:latin typeface="Calibri" pitchFamily="34" charset="0"/>
                <a:ea typeface="+mn-ea"/>
                <a:cs typeface="Calibri" pitchFamily="34" charset="0"/>
              </a:rPr>
              <a:t>  </a:t>
            </a:r>
          </a:p>
        </p:txBody>
      </p:sp>
      <p:sp>
        <p:nvSpPr>
          <p:cNvPr id="47107" name="Oval 4"/>
          <p:cNvSpPr>
            <a:spLocks noChangeArrowheads="1"/>
          </p:cNvSpPr>
          <p:nvPr/>
        </p:nvSpPr>
        <p:spPr bwMode="auto">
          <a:xfrm>
            <a:off x="4267200" y="2743200"/>
            <a:ext cx="2514600" cy="152400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47108" name="Line 5"/>
          <p:cNvSpPr>
            <a:spLocks noChangeShapeType="1"/>
          </p:cNvSpPr>
          <p:nvPr/>
        </p:nvSpPr>
        <p:spPr bwMode="auto">
          <a:xfrm>
            <a:off x="5435600" y="546100"/>
            <a:ext cx="12700" cy="21717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09" name="Text Box 6"/>
          <p:cNvSpPr txBox="1">
            <a:spLocks noChangeArrowheads="1"/>
          </p:cNvSpPr>
          <p:nvPr/>
        </p:nvSpPr>
        <p:spPr bwMode="auto">
          <a:xfrm>
            <a:off x="0" y="0"/>
            <a:ext cx="9144000" cy="5191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spcBef>
                <a:spcPct val="50000"/>
              </a:spcBef>
            </a:pPr>
            <a:r>
              <a:rPr lang="pt-BR" sz="2800" b="1">
                <a:solidFill>
                  <a:srgbClr val="00003F"/>
                </a:solidFill>
                <a:latin typeface="Calibri" charset="0"/>
                <a:ea typeface="Geneva" charset="0"/>
                <a:cs typeface="Geneva" charset="0"/>
              </a:rPr>
              <a:t>Altamira (Pará) – MODIS Image – 22 June 2004</a:t>
            </a:r>
            <a:r>
              <a:rPr lang="pt-BR" sz="1800" b="1">
                <a:solidFill>
                  <a:srgbClr val="00003F"/>
                </a:solidFill>
                <a:latin typeface="Calibri" charset="0"/>
                <a:ea typeface="Geneva" charset="0"/>
                <a:cs typeface="Geneva" charset="0"/>
              </a:rPr>
              <a:t>  </a:t>
            </a:r>
            <a:endParaRPr lang="pt-BR" sz="2400" b="1">
              <a:solidFill>
                <a:srgbClr val="00003F"/>
              </a:solidFill>
              <a:latin typeface="Calibri" charset="0"/>
              <a:ea typeface="Geneva" charset="0"/>
              <a:cs typeface="Geneva"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Object 6" descr="npo0000d0"/>
          <p:cNvPicPr>
            <a:picLocks noChangeAspect="1" noChangeArrowheads="1"/>
          </p:cNvPicPr>
          <p:nvPr/>
        </p:nvPicPr>
        <p:blipFill>
          <a:blip r:embed="rId3">
            <a:lum bright="-28000" contrast="30000"/>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3"/>
          <p:cNvSpPr txBox="1">
            <a:spLocks noChangeArrowheads="1"/>
          </p:cNvSpPr>
          <p:nvPr/>
        </p:nvSpPr>
        <p:spPr bwMode="auto">
          <a:xfrm>
            <a:off x="3086100" y="0"/>
            <a:ext cx="5981700" cy="588963"/>
          </a:xfrm>
          <a:prstGeom prst="rect">
            <a:avLst/>
          </a:prstGeom>
          <a:solidFill>
            <a:schemeClr val="folHlink"/>
          </a:solidFill>
          <a:ln w="9525">
            <a:solidFill>
              <a:srgbClr val="9933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spcBef>
                <a:spcPct val="50000"/>
              </a:spcBef>
            </a:pPr>
            <a:r>
              <a:rPr lang="pt-BR" sz="3200" b="1">
                <a:solidFill>
                  <a:srgbClr val="990000"/>
                </a:solidFill>
                <a:latin typeface="Calibri" charset="0"/>
                <a:ea typeface="Geneva" charset="0"/>
                <a:cs typeface="Geneva" charset="0"/>
              </a:rPr>
              <a:t>Go to the field....</a:t>
            </a:r>
          </a:p>
        </p:txBody>
      </p:sp>
      <p:pic>
        <p:nvPicPr>
          <p:cNvPr id="49155" name="Object 14" descr="npo0000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9525"/>
            <a:ext cx="299561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Line 5"/>
          <p:cNvSpPr>
            <a:spLocks noChangeShapeType="1"/>
          </p:cNvSpPr>
          <p:nvPr/>
        </p:nvSpPr>
        <p:spPr bwMode="auto">
          <a:xfrm>
            <a:off x="762000" y="1066800"/>
            <a:ext cx="1905000" cy="388620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57" name="Oval 6"/>
          <p:cNvSpPr>
            <a:spLocks noChangeArrowheads="1"/>
          </p:cNvSpPr>
          <p:nvPr/>
        </p:nvSpPr>
        <p:spPr bwMode="auto">
          <a:xfrm>
            <a:off x="357188" y="555625"/>
            <a:ext cx="709612" cy="523875"/>
          </a:xfrm>
          <a:prstGeom prst="ellipse">
            <a:avLst/>
          </a:prstGeom>
          <a:noFill/>
          <a:ln w="127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ulo 1"/>
          <p:cNvSpPr>
            <a:spLocks noGrp="1"/>
          </p:cNvSpPr>
          <p:nvPr>
            <p:ph type="title"/>
          </p:nvPr>
        </p:nvSpPr>
        <p:spPr/>
        <p:txBody>
          <a:bodyPr/>
          <a:lstStyle/>
          <a:p>
            <a:endParaRPr lang="en-GB">
              <a:latin typeface="Calibri" charset="0"/>
            </a:endParaRP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55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6283325" y="0"/>
            <a:ext cx="2860675" cy="461963"/>
          </a:xfrm>
          <a:prstGeom prst="rect">
            <a:avLst/>
          </a:prstGeom>
          <a:solidFill>
            <a:srgbClr val="C9D6FF"/>
          </a:solidFill>
        </p:spPr>
        <p:txBody>
          <a:bodyPr>
            <a:spAutoFit/>
          </a:bodyPr>
          <a:lstStyle/>
          <a:p>
            <a:pPr>
              <a:defRPr/>
            </a:pPr>
            <a:r>
              <a:rPr lang="en-US" sz="2400" b="1" dirty="0">
                <a:solidFill>
                  <a:schemeClr val="bg2">
                    <a:lumMod val="75000"/>
                  </a:schemeClr>
                </a:solidFill>
                <a:latin typeface="Calibri" pitchFamily="34" charset="0"/>
                <a:ea typeface="+mn-ea"/>
                <a:cs typeface="Calibri" pitchFamily="34" charset="0"/>
              </a:rPr>
              <a:t>Nature, 29 July 2010</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Object 4" descr="npo0000d4"/>
          <p:cNvPicPr>
            <a:picLocks noChangeAspect="1" noChangeArrowheads="1"/>
          </p:cNvPicPr>
          <p:nvPr/>
        </p:nvPicPr>
        <p:blipFill>
          <a:blip r:embed="rId3">
            <a:lum bright="-24000" contrast="28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3"/>
          <p:cNvSpPr txBox="1">
            <a:spLocks noChangeArrowheads="1"/>
          </p:cNvSpPr>
          <p:nvPr/>
        </p:nvSpPr>
        <p:spPr bwMode="auto">
          <a:xfrm>
            <a:off x="3086100" y="0"/>
            <a:ext cx="5981700" cy="588963"/>
          </a:xfrm>
          <a:prstGeom prst="rect">
            <a:avLst/>
          </a:prstGeom>
          <a:solidFill>
            <a:schemeClr val="folHlink"/>
          </a:solidFill>
          <a:ln w="9525">
            <a:solidFill>
              <a:srgbClr val="9933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spcBef>
                <a:spcPct val="50000"/>
              </a:spcBef>
            </a:pPr>
            <a:r>
              <a:rPr lang="pt-BR" sz="3200" b="1">
                <a:solidFill>
                  <a:srgbClr val="990000"/>
                </a:solidFill>
                <a:latin typeface="Calibri" charset="0"/>
                <a:ea typeface="Geneva" charset="0"/>
                <a:cs typeface="Geneva" charset="0"/>
              </a:rPr>
              <a:t>...and get the bad guys!</a:t>
            </a:r>
          </a:p>
        </p:txBody>
      </p:sp>
      <p:pic>
        <p:nvPicPr>
          <p:cNvPr id="512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188"/>
            <a:ext cx="40767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i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4196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6" descr="raso"/>
          <p:cNvPicPr>
            <a:picLocks noChangeAspect="1" noChangeArrowheads="1"/>
          </p:cNvPicPr>
          <p:nvPr/>
        </p:nvPicPr>
        <p:blipFill>
          <a:blip r:embed="rId4">
            <a:extLst>
              <a:ext uri="{28A0092B-C50C-407E-A947-70E740481C1C}">
                <a14:useLocalDpi xmlns:a14="http://schemas.microsoft.com/office/drawing/2010/main" val="0"/>
              </a:ext>
            </a:extLst>
          </a:blip>
          <a:srcRect r="-75" b="96"/>
          <a:stretch>
            <a:fillRect/>
          </a:stretch>
        </p:blipFill>
        <p:spPr bwMode="auto">
          <a:xfrm>
            <a:off x="4343400" y="1524000"/>
            <a:ext cx="48006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Oval 7"/>
          <p:cNvSpPr>
            <a:spLocks noChangeArrowheads="1"/>
          </p:cNvSpPr>
          <p:nvPr/>
        </p:nvSpPr>
        <p:spPr bwMode="auto">
          <a:xfrm>
            <a:off x="1625600" y="2120900"/>
            <a:ext cx="838200" cy="1295400"/>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3252" name="Oval 8"/>
          <p:cNvSpPr>
            <a:spLocks noChangeArrowheads="1"/>
          </p:cNvSpPr>
          <p:nvPr/>
        </p:nvSpPr>
        <p:spPr bwMode="auto">
          <a:xfrm>
            <a:off x="6184900" y="2374900"/>
            <a:ext cx="838200" cy="1295400"/>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0" name="Text Box 4"/>
          <p:cNvSpPr txBox="1">
            <a:spLocks noChangeArrowheads="1"/>
          </p:cNvSpPr>
          <p:nvPr/>
        </p:nvSpPr>
        <p:spPr bwMode="auto">
          <a:xfrm>
            <a:off x="5257800" y="5257800"/>
            <a:ext cx="2895600" cy="369888"/>
          </a:xfrm>
          <a:prstGeom prst="rect">
            <a:avLst/>
          </a:prstGeom>
          <a:solidFill>
            <a:srgbClr val="A6B99D"/>
          </a:solidFill>
          <a:ln w="9525">
            <a:noFill/>
            <a:miter lim="800000"/>
            <a:headEnd/>
            <a:tailEnd/>
          </a:ln>
        </p:spPr>
        <p:txBody>
          <a:bodyPr>
            <a:spAutoFit/>
          </a:bodyPr>
          <a:lstStyle/>
          <a:p>
            <a:pPr algn="ctr">
              <a:spcBef>
                <a:spcPct val="50000"/>
              </a:spcBef>
              <a:defRPr/>
            </a:pPr>
            <a:r>
              <a:rPr lang="pt-BR" sz="1800" dirty="0">
                <a:latin typeface="+mn-lt"/>
                <a:ea typeface="+mn-ea"/>
                <a:cs typeface="Arial" pitchFamily="34" charset="0"/>
              </a:rPr>
              <a:t>Alerta DETER </a:t>
            </a:r>
            <a:r>
              <a:rPr lang="pt-BR" sz="1800" dirty="0" err="1">
                <a:latin typeface="+mn-lt"/>
                <a:ea typeface="+mn-ea"/>
                <a:cs typeface="Arial" pitchFamily="34" charset="0"/>
              </a:rPr>
              <a:t>nov</a:t>
            </a:r>
            <a:r>
              <a:rPr lang="pt-BR" sz="1800" dirty="0">
                <a:latin typeface="+mn-lt"/>
                <a:ea typeface="+mn-ea"/>
                <a:cs typeface="Arial" pitchFamily="34" charset="0"/>
              </a:rPr>
              <a:t>-2007</a:t>
            </a:r>
          </a:p>
        </p:txBody>
      </p:sp>
      <p:sp>
        <p:nvSpPr>
          <p:cNvPr id="9" name="Text Box 4"/>
          <p:cNvSpPr txBox="1">
            <a:spLocks noChangeArrowheads="1"/>
          </p:cNvSpPr>
          <p:nvPr/>
        </p:nvSpPr>
        <p:spPr bwMode="auto">
          <a:xfrm>
            <a:off x="533400" y="5181600"/>
            <a:ext cx="2895600" cy="1169988"/>
          </a:xfrm>
          <a:prstGeom prst="rect">
            <a:avLst/>
          </a:prstGeom>
          <a:solidFill>
            <a:schemeClr val="accent6">
              <a:lumMod val="40000"/>
              <a:lumOff val="60000"/>
            </a:schemeClr>
          </a:solidFill>
          <a:ln w="9525">
            <a:noFill/>
            <a:miter lim="800000"/>
            <a:headEnd/>
            <a:tailEnd/>
          </a:ln>
        </p:spPr>
        <p:txBody>
          <a:bodyPr>
            <a:spAutoFit/>
          </a:bodyPr>
          <a:lstStyle/>
          <a:p>
            <a:pPr algn="ctr">
              <a:spcBef>
                <a:spcPct val="50000"/>
              </a:spcBef>
              <a:defRPr/>
            </a:pPr>
            <a:r>
              <a:rPr lang="pt-BR" sz="2800" dirty="0" err="1">
                <a:solidFill>
                  <a:schemeClr val="bg2">
                    <a:lumMod val="50000"/>
                  </a:schemeClr>
                </a:solidFill>
                <a:latin typeface="Calibri" pitchFamily="34" charset="0"/>
                <a:ea typeface="+mn-ea"/>
                <a:cs typeface="Calibri" pitchFamily="34" charset="0"/>
              </a:rPr>
              <a:t>Landsat</a:t>
            </a:r>
            <a:r>
              <a:rPr lang="pt-BR" sz="2800" dirty="0">
                <a:solidFill>
                  <a:schemeClr val="bg2">
                    <a:lumMod val="50000"/>
                  </a:schemeClr>
                </a:solidFill>
                <a:latin typeface="Calibri" pitchFamily="34" charset="0"/>
                <a:ea typeface="+mn-ea"/>
                <a:cs typeface="Calibri" pitchFamily="34" charset="0"/>
              </a:rPr>
              <a:t>/TM</a:t>
            </a:r>
          </a:p>
          <a:p>
            <a:pPr algn="ctr">
              <a:spcBef>
                <a:spcPct val="50000"/>
              </a:spcBef>
              <a:defRPr/>
            </a:pPr>
            <a:r>
              <a:rPr lang="pt-BR" sz="2800" dirty="0">
                <a:solidFill>
                  <a:schemeClr val="bg2">
                    <a:lumMod val="50000"/>
                  </a:schemeClr>
                </a:solidFill>
                <a:latin typeface="Calibri" pitchFamily="34" charset="0"/>
                <a:ea typeface="+mn-ea"/>
                <a:cs typeface="Calibri" pitchFamily="34" charset="0"/>
              </a:rPr>
              <a:t>August 2007</a:t>
            </a:r>
          </a:p>
        </p:txBody>
      </p:sp>
      <p:sp>
        <p:nvSpPr>
          <p:cNvPr id="11" name="Text Box 4"/>
          <p:cNvSpPr txBox="1">
            <a:spLocks noChangeArrowheads="1"/>
          </p:cNvSpPr>
          <p:nvPr/>
        </p:nvSpPr>
        <p:spPr bwMode="auto">
          <a:xfrm>
            <a:off x="5268913" y="5213350"/>
            <a:ext cx="2895600" cy="1169988"/>
          </a:xfrm>
          <a:prstGeom prst="rect">
            <a:avLst/>
          </a:prstGeom>
          <a:solidFill>
            <a:schemeClr val="accent6">
              <a:lumMod val="40000"/>
              <a:lumOff val="60000"/>
            </a:schemeClr>
          </a:solidFill>
          <a:ln w="9525">
            <a:noFill/>
            <a:miter lim="800000"/>
            <a:headEnd/>
            <a:tailEnd/>
          </a:ln>
        </p:spPr>
        <p:txBody>
          <a:bodyPr>
            <a:spAutoFit/>
          </a:bodyPr>
          <a:lstStyle/>
          <a:p>
            <a:pPr algn="ctr">
              <a:spcBef>
                <a:spcPct val="50000"/>
              </a:spcBef>
              <a:defRPr/>
            </a:pPr>
            <a:r>
              <a:rPr lang="pt-BR" sz="2800" dirty="0">
                <a:solidFill>
                  <a:schemeClr val="bg2">
                    <a:lumMod val="50000"/>
                  </a:schemeClr>
                </a:solidFill>
                <a:latin typeface="Calibri" pitchFamily="34" charset="0"/>
                <a:ea typeface="+mn-ea"/>
                <a:cs typeface="Calibri" pitchFamily="34" charset="0"/>
              </a:rPr>
              <a:t>MODIS </a:t>
            </a:r>
          </a:p>
          <a:p>
            <a:pPr algn="ctr">
              <a:spcBef>
                <a:spcPct val="50000"/>
              </a:spcBef>
              <a:defRPr/>
            </a:pPr>
            <a:r>
              <a:rPr lang="pt-BR" sz="2800" dirty="0" err="1">
                <a:solidFill>
                  <a:schemeClr val="bg2">
                    <a:lumMod val="50000"/>
                  </a:schemeClr>
                </a:solidFill>
                <a:latin typeface="Calibri" pitchFamily="34" charset="0"/>
                <a:ea typeface="+mn-ea"/>
                <a:cs typeface="Calibri" pitchFamily="34" charset="0"/>
              </a:rPr>
              <a:t>November</a:t>
            </a:r>
            <a:r>
              <a:rPr lang="pt-BR" sz="2800" dirty="0">
                <a:solidFill>
                  <a:schemeClr val="bg2">
                    <a:lumMod val="50000"/>
                  </a:schemeClr>
                </a:solidFill>
                <a:latin typeface="Calibri" pitchFamily="34" charset="0"/>
                <a:ea typeface="+mn-ea"/>
                <a:cs typeface="Calibri" pitchFamily="34" charset="0"/>
              </a:rPr>
              <a:t> 2007</a:t>
            </a:r>
          </a:p>
        </p:txBody>
      </p:sp>
      <p:sp>
        <p:nvSpPr>
          <p:cNvPr id="53256" name="Título 11"/>
          <p:cNvSpPr>
            <a:spLocks noGrp="1"/>
          </p:cNvSpPr>
          <p:nvPr>
            <p:ph type="title"/>
          </p:nvPr>
        </p:nvSpPr>
        <p:spPr>
          <a:xfrm>
            <a:off x="685800" y="481013"/>
            <a:ext cx="8153400" cy="762000"/>
          </a:xfrm>
        </p:spPr>
        <p:txBody>
          <a:bodyPr/>
          <a:lstStyle/>
          <a:p>
            <a:r>
              <a:rPr lang="pt-BR">
                <a:latin typeface="Calibri" charset="0"/>
              </a:rPr>
              <a:t>How hard is to use MODIS images to detect deforestation?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708025" y="317500"/>
            <a:ext cx="8153400" cy="762000"/>
          </a:xfrm>
        </p:spPr>
        <p:txBody>
          <a:bodyPr/>
          <a:lstStyle/>
          <a:p>
            <a:r>
              <a:rPr lang="pt-BR">
                <a:latin typeface="Calibri" charset="0"/>
              </a:rPr>
              <a:t>Monitoring forest degradation</a:t>
            </a:r>
          </a:p>
        </p:txBody>
      </p:sp>
      <p:sp>
        <p:nvSpPr>
          <p:cNvPr id="216072" name="Rectangle 8"/>
          <p:cNvSpPr>
            <a:spLocks noChangeArrowheads="1"/>
          </p:cNvSpPr>
          <p:nvPr/>
        </p:nvSpPr>
        <p:spPr bwMode="auto">
          <a:xfrm>
            <a:off x="3027363" y="6457950"/>
            <a:ext cx="2916237" cy="400050"/>
          </a:xfrm>
          <a:prstGeom prst="rect">
            <a:avLst/>
          </a:prstGeom>
          <a:solidFill>
            <a:schemeClr val="accent6">
              <a:lumMod val="20000"/>
              <a:lumOff val="80000"/>
            </a:schemeClr>
          </a:solidFill>
          <a:ln w="9525">
            <a:noFill/>
            <a:miter lim="800000"/>
            <a:headEnd/>
            <a:tailEnd/>
          </a:ln>
          <a:effectLst/>
        </p:spPr>
        <p:txBody>
          <a:bodyPr>
            <a:spAutoFit/>
          </a:bodyPr>
          <a:lstStyle/>
          <a:p>
            <a:pPr eaLnBrk="0" hangingPunct="0">
              <a:defRPr/>
            </a:pPr>
            <a:r>
              <a:rPr lang="en-US" sz="2000" dirty="0">
                <a:solidFill>
                  <a:srgbClr val="213F66"/>
                </a:solidFill>
                <a:latin typeface="Calibri" pitchFamily="34" charset="0"/>
                <a:ea typeface="+mn-ea"/>
                <a:cs typeface="Times New Roman" pitchFamily="18" charset="0"/>
              </a:rPr>
              <a:t>(S 12,27</a:t>
            </a:r>
            <a:r>
              <a:rPr lang="en-US" sz="2000" baseline="30000" dirty="0">
                <a:solidFill>
                  <a:srgbClr val="213F66"/>
                </a:solidFill>
                <a:latin typeface="Calibri" pitchFamily="34" charset="0"/>
                <a:ea typeface="+mn-ea"/>
                <a:cs typeface="Times New Roman" pitchFamily="18" charset="0"/>
              </a:rPr>
              <a:t>0</a:t>
            </a:r>
            <a:r>
              <a:rPr lang="en-US" sz="2000" dirty="0">
                <a:solidFill>
                  <a:srgbClr val="213F66"/>
                </a:solidFill>
                <a:latin typeface="Calibri" pitchFamily="34" charset="0"/>
                <a:ea typeface="+mn-ea"/>
                <a:cs typeface="Times New Roman" pitchFamily="18" charset="0"/>
              </a:rPr>
              <a:t> ; W 54,13</a:t>
            </a:r>
            <a:r>
              <a:rPr lang="en-US" sz="2000" baseline="30000" dirty="0">
                <a:solidFill>
                  <a:srgbClr val="213F66"/>
                </a:solidFill>
                <a:latin typeface="Calibri" pitchFamily="34" charset="0"/>
                <a:ea typeface="+mn-ea"/>
                <a:cs typeface="Times New Roman" pitchFamily="18" charset="0"/>
              </a:rPr>
              <a:t>0</a:t>
            </a:r>
            <a:r>
              <a:rPr lang="en-US" sz="2000" dirty="0">
                <a:solidFill>
                  <a:srgbClr val="213F66"/>
                </a:solidFill>
                <a:latin typeface="Calibri" pitchFamily="34" charset="0"/>
                <a:ea typeface="+mn-ea"/>
                <a:cs typeface="Times New Roman" pitchFamily="18" charset="0"/>
              </a:rPr>
              <a:t>)</a:t>
            </a:r>
          </a:p>
        </p:txBody>
      </p:sp>
      <p:sp>
        <p:nvSpPr>
          <p:cNvPr id="55299" name="AutoShape 3"/>
          <p:cNvSpPr>
            <a:spLocks noChangeAspect="1" noChangeArrowheads="1" noTextEdit="1"/>
          </p:cNvSpPr>
          <p:nvPr/>
        </p:nvSpPr>
        <p:spPr bwMode="auto">
          <a:xfrm>
            <a:off x="0" y="1017588"/>
            <a:ext cx="9144000"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53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5063"/>
            <a:ext cx="9144000"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2363"/>
            <a:ext cx="5842000" cy="523081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143000"/>
            <a:ext cx="2074863" cy="785813"/>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ítulo 4"/>
          <p:cNvSpPr>
            <a:spLocks noGrp="1"/>
          </p:cNvSpPr>
          <p:nvPr>
            <p:ph type="title"/>
          </p:nvPr>
        </p:nvSpPr>
        <p:spPr>
          <a:xfrm>
            <a:off x="685800" y="381000"/>
            <a:ext cx="8458200" cy="762000"/>
          </a:xfrm>
        </p:spPr>
        <p:txBody>
          <a:bodyPr/>
          <a:lstStyle/>
          <a:p>
            <a:pPr eaLnBrk="1" hangingPunct="1"/>
            <a:r>
              <a:rPr lang="pt-BR">
                <a:latin typeface="Calibri" charset="0"/>
              </a:rPr>
              <a:t>Reaching out to public policy</a:t>
            </a:r>
          </a:p>
        </p:txBody>
      </p:sp>
      <p:pic>
        <p:nvPicPr>
          <p:cNvPr id="563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15050"/>
            <a:ext cx="55006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5857875" y="3643313"/>
            <a:ext cx="3286125" cy="830262"/>
          </a:xfrm>
          <a:prstGeom prst="rect">
            <a:avLst/>
          </a:prstGeom>
          <a:solidFill>
            <a:schemeClr val="accent6">
              <a:lumMod val="40000"/>
              <a:lumOff val="60000"/>
            </a:schemeClr>
          </a:solidFill>
        </p:spPr>
        <p:txBody>
          <a:bodyPr>
            <a:spAutoFit/>
          </a:bodyPr>
          <a:lstStyle/>
          <a:p>
            <a:pPr algn="ctr" fontAlgn="auto">
              <a:spcBef>
                <a:spcPts val="0"/>
              </a:spcBef>
              <a:spcAft>
                <a:spcPts val="0"/>
              </a:spcAft>
              <a:defRPr/>
            </a:pPr>
            <a:r>
              <a:rPr lang="en-US" sz="2400" dirty="0">
                <a:solidFill>
                  <a:srgbClr val="000000"/>
                </a:solidFill>
                <a:latin typeface="Calibri" pitchFamily="34" charset="0"/>
                <a:cs typeface="+mn-cs"/>
              </a:rPr>
              <a:t>500.000 registrations</a:t>
            </a:r>
          </a:p>
          <a:p>
            <a:pPr algn="ctr" fontAlgn="auto">
              <a:spcBef>
                <a:spcPts val="0"/>
              </a:spcBef>
              <a:spcAft>
                <a:spcPts val="0"/>
              </a:spcAft>
              <a:defRPr/>
            </a:pPr>
            <a:r>
              <a:rPr lang="en-US" sz="2400" dirty="0">
                <a:solidFill>
                  <a:srgbClr val="000000"/>
                </a:solidFill>
                <a:latin typeface="Calibri" pitchFamily="34" charset="0"/>
                <a:cs typeface="+mn-cs"/>
              </a:rPr>
              <a:t>46 million protests</a:t>
            </a:r>
            <a:endParaRPr lang="pt-BR" sz="2400" dirty="0">
              <a:solidFill>
                <a:srgbClr val="000000"/>
              </a:solidFill>
              <a:latin typeface="Calibri" pitchFamily="34" charset="0"/>
              <a:cs typeface="+mn-cs"/>
            </a:endParaRPr>
          </a:p>
        </p:txBody>
      </p:sp>
      <p:pic>
        <p:nvPicPr>
          <p:cNvPr id="56326" name="Imagem 8" descr="ìnpe_simbol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2214563"/>
            <a:ext cx="165258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81000"/>
            <a:ext cx="8591550" cy="762000"/>
          </a:xfrm>
        </p:spPr>
        <p:txBody>
          <a:bodyPr/>
          <a:lstStyle/>
          <a:p>
            <a:pPr eaLnBrk="1" hangingPunct="1"/>
            <a:r>
              <a:rPr lang="en-US" sz="3200">
                <a:latin typeface="Calibri" charset="0"/>
              </a:rPr>
              <a:t>Transparency builds credibility </a:t>
            </a:r>
          </a:p>
        </p:txBody>
      </p:sp>
      <p:pic>
        <p:nvPicPr>
          <p:cNvPr id="57346" name="Picture 6" descr="science_caption"/>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82625" y="1174750"/>
            <a:ext cx="5173663" cy="557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7347" name="Picture 2" descr="npo0000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588" y="3271838"/>
            <a:ext cx="5078412"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3" y="1741488"/>
            <a:ext cx="64928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tângulo 8"/>
          <p:cNvSpPr>
            <a:spLocks noChangeArrowheads="1"/>
          </p:cNvSpPr>
          <p:nvPr/>
        </p:nvSpPr>
        <p:spPr bwMode="auto">
          <a:xfrm>
            <a:off x="0" y="3551238"/>
            <a:ext cx="5200650" cy="193833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a:solidFill>
                  <a:srgbClr val="002060"/>
                </a:solidFill>
                <a:latin typeface="Georgia" charset="0"/>
              </a:rPr>
              <a:t>“</a:t>
            </a:r>
            <a:r>
              <a:rPr lang="en-US" altLang="ja-JP" sz="2400">
                <a:solidFill>
                  <a:srgbClr val="002060"/>
                </a:solidFill>
                <a:latin typeface="Georgia" charset="0"/>
              </a:rPr>
              <a:t>Today, Brazil</a:t>
            </a:r>
            <a:r>
              <a:rPr lang="ja-JP" altLang="en-US" sz="2400">
                <a:solidFill>
                  <a:srgbClr val="002060"/>
                </a:solidFill>
                <a:latin typeface="Georgia" charset="0"/>
              </a:rPr>
              <a:t>’</a:t>
            </a:r>
            <a:r>
              <a:rPr lang="en-US" altLang="ja-JP" sz="2400">
                <a:solidFill>
                  <a:srgbClr val="002060"/>
                </a:solidFill>
                <a:latin typeface="Georgia" charset="0"/>
              </a:rPr>
              <a:t>s monitoring system is the envy of the world. INPE provides</a:t>
            </a:r>
          </a:p>
          <a:p>
            <a:r>
              <a:rPr lang="en-US" sz="2400">
                <a:solidFill>
                  <a:srgbClr val="002060"/>
                </a:solidFill>
                <a:latin typeface="Georgia" charset="0"/>
              </a:rPr>
              <a:t>automated bi-weekly alerts that</a:t>
            </a:r>
          </a:p>
          <a:p>
            <a:r>
              <a:rPr lang="en-US" sz="2400">
                <a:solidFill>
                  <a:srgbClr val="002060"/>
                </a:solidFill>
                <a:latin typeface="Georgia" charset="0"/>
              </a:rPr>
              <a:t>other tropical nations would love to emulate.</a:t>
            </a:r>
            <a:r>
              <a:rPr lang="ja-JP" altLang="en-US" sz="2400">
                <a:solidFill>
                  <a:srgbClr val="002060"/>
                </a:solidFill>
                <a:latin typeface="Georgia" charset="0"/>
              </a:rPr>
              <a:t>”</a:t>
            </a:r>
            <a:endParaRPr lang="pt-BR" sz="2400">
              <a:solidFill>
                <a:srgbClr val="002060"/>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9393" name="Título 7"/>
          <p:cNvSpPr>
            <a:spLocks noGrp="1"/>
          </p:cNvSpPr>
          <p:nvPr>
            <p:ph type="title"/>
          </p:nvPr>
        </p:nvSpPr>
        <p:spPr/>
        <p:txBody>
          <a:bodyPr/>
          <a:lstStyle/>
          <a:p>
            <a:endParaRPr lang="pt-BR">
              <a:latin charset="0" typeface="Calibri"/>
            </a:endParaRPr>
          </a:p>
        </p:txBody>
      </p:sp>
      <p:pic>
        <p:nvPicPr>
          <p:cNvPr id="59394" name="Picture 5"/>
          <p:cNvPicPr>
            <a:picLocks noChangeArrowheads="1" noChangeAspect="1"/>
          </p:cNvPicPr>
          <p:nvPr/>
        </p:nvPicPr>
        <p:blipFill>
          <a:blip r:embed="rId2">
            <a:extLst>
              <a:ext uri="{28A0092B-C50C-407E-A947-70E740481C1C}">
                <a14:useLocalDpi xmlns:a14="http://schemas.microsoft.com/office/drawing/2010/main" val="0"/>
              </a:ext>
            </a:extLst>
          </a:blip>
          <a:srcRect r="5"/>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(1997)</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0417" name="Título 7"/>
          <p:cNvSpPr>
            <a:spLocks noGrp="1"/>
          </p:cNvSpPr>
          <p:nvPr>
            <p:ph type="title"/>
          </p:nvPr>
        </p:nvSpPr>
        <p:spPr/>
        <p:txBody>
          <a:bodyPr/>
          <a:lstStyle/>
          <a:p>
            <a:endParaRPr lang="pt-BR">
              <a:latin charset="0" typeface="Calibri"/>
            </a:endParaRPr>
          </a:p>
        </p:txBody>
      </p:sp>
      <p:sp>
        <p:nvSpPr>
          <p:cNvPr id="60418" name="Content Placeholder 1"/>
          <p:cNvSpPr>
            <a:spLocks noGrp="1"/>
          </p:cNvSpPr>
          <p:nvPr>
            <p:ph idx="1"/>
          </p:nvPr>
        </p:nvSpPr>
        <p:spPr/>
        <p:txBody>
          <a:bodyPr/>
          <a:lstStyle/>
          <a:p>
            <a:endParaRPr lang="en-GB">
              <a:latin charset="0" typeface="Calibri"/>
            </a:endParaRPr>
          </a:p>
        </p:txBody>
      </p:sp>
      <p:pic>
        <p:nvPicPr>
          <p:cNvPr id="60419" name="Picture 2"/>
          <p:cNvPicPr>
            <a:picLocks noChangeArrowheads="1" noChangeAspect="1"/>
          </p:cNvPicPr>
          <p:nvPr/>
        </p:nvPicPr>
        <p:blipFill>
          <a:blip r:embed="rId2">
            <a:extLst>
              <a:ext uri="{28A0092B-C50C-407E-A947-70E740481C1C}">
                <a14:useLocalDpi xmlns:a14="http://schemas.microsoft.com/office/drawing/2010/main" val="0"/>
              </a:ext>
            </a:extLst>
          </a:blip>
          <a:srcRect r="35"/>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(2000)</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41" name="Título 7"/>
          <p:cNvSpPr>
            <a:spLocks noGrp="1"/>
          </p:cNvSpPr>
          <p:nvPr>
            <p:ph type="title"/>
          </p:nvPr>
        </p:nvSpPr>
        <p:spPr/>
        <p:txBody>
          <a:bodyPr/>
          <a:lstStyle/>
          <a:p>
            <a:endParaRPr lang="pt-BR">
              <a:latin charset="0" typeface="Calibri"/>
            </a:endParaRPr>
          </a:p>
        </p:txBody>
      </p:sp>
      <p:sp>
        <p:nvSpPr>
          <p:cNvPr id="61442" name="Content Placeholder 1"/>
          <p:cNvSpPr>
            <a:spLocks noGrp="1"/>
          </p:cNvSpPr>
          <p:nvPr>
            <p:ph idx="1"/>
          </p:nvPr>
        </p:nvSpPr>
        <p:spPr/>
        <p:txBody>
          <a:bodyPr/>
          <a:lstStyle/>
          <a:p>
            <a:endParaRPr lang="en-GB">
              <a:latin charset="0" typeface="Calibri"/>
            </a:endParaRPr>
          </a:p>
        </p:txBody>
      </p:sp>
      <p:pic>
        <p:nvPicPr>
          <p:cNvPr id="61443" name="Picture 2"/>
          <p:cNvPicPr>
            <a:picLocks noChangeArrowheads="1" noChangeAspect="1"/>
          </p:cNvPicPr>
          <p:nvPr/>
        </p:nvPicPr>
        <p:blipFill>
          <a:blip r:embed="rId2">
            <a:extLst>
              <a:ext uri="{28A0092B-C50C-407E-A947-70E740481C1C}">
                <a14:useLocalDpi xmlns:a14="http://schemas.microsoft.com/office/drawing/2010/main" val="0"/>
              </a:ext>
            </a:extLst>
          </a:blip>
          <a:srcRect r="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(2001)</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2465" name="Título 7"/>
          <p:cNvSpPr>
            <a:spLocks noGrp="1"/>
          </p:cNvSpPr>
          <p:nvPr>
            <p:ph type="title"/>
          </p:nvPr>
        </p:nvSpPr>
        <p:spPr/>
        <p:txBody>
          <a:bodyPr/>
          <a:lstStyle/>
          <a:p>
            <a:endParaRPr lang="pt-BR">
              <a:latin charset="0" typeface="Calibri"/>
            </a:endParaRPr>
          </a:p>
        </p:txBody>
      </p:sp>
      <p:sp>
        <p:nvSpPr>
          <p:cNvPr id="62466" name="Content Placeholder 2"/>
          <p:cNvSpPr>
            <a:spLocks noGrp="1"/>
          </p:cNvSpPr>
          <p:nvPr>
            <p:ph idx="1"/>
          </p:nvPr>
        </p:nvSpPr>
        <p:spPr/>
        <p:txBody>
          <a:bodyPr/>
          <a:lstStyle/>
          <a:p>
            <a:endParaRPr lang="en-GB">
              <a:latin charset="0" typeface="Calibri"/>
            </a:endParaRPr>
          </a:p>
        </p:txBody>
      </p:sp>
      <p:pic>
        <p:nvPicPr>
          <p:cNvPr id="62467" name="Picture 2"/>
          <p:cNvPicPr>
            <a:picLocks noChangeArrowheads="1"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7938"/>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8"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(2002)</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3489" name="Título 7"/>
          <p:cNvSpPr>
            <a:spLocks noGrp="1"/>
          </p:cNvSpPr>
          <p:nvPr>
            <p:ph type="title"/>
          </p:nvPr>
        </p:nvSpPr>
        <p:spPr/>
        <p:txBody>
          <a:bodyPr/>
          <a:lstStyle/>
          <a:p>
            <a:endParaRPr lang="pt-BR">
              <a:latin charset="0" typeface="Calibri"/>
            </a:endParaRPr>
          </a:p>
        </p:txBody>
      </p:sp>
      <p:sp>
        <p:nvSpPr>
          <p:cNvPr id="63490" name="Content Placeholder 1"/>
          <p:cNvSpPr>
            <a:spLocks noGrp="1"/>
          </p:cNvSpPr>
          <p:nvPr>
            <p:ph idx="1"/>
          </p:nvPr>
        </p:nvSpPr>
        <p:spPr/>
        <p:txBody>
          <a:bodyPr/>
          <a:lstStyle/>
          <a:p>
            <a:endParaRPr lang="en-GB">
              <a:latin charset="0" typeface="Calibri"/>
            </a:endParaRPr>
          </a:p>
        </p:txBody>
      </p:sp>
      <p:pic>
        <p:nvPicPr>
          <p:cNvPr id="63491" name="Picture 2"/>
          <p:cNvPicPr>
            <a:picLocks noChangeArrowheads="1" noChangeAspect="1"/>
          </p:cNvPicPr>
          <p:nvPr/>
        </p:nvPicPr>
        <p:blipFill>
          <a:blip r:embed="rId2">
            <a:extLst>
              <a:ext uri="{28A0092B-C50C-407E-A947-70E740481C1C}">
                <a14:useLocalDpi xmlns:a14="http://schemas.microsoft.com/office/drawing/2010/main" val="0"/>
              </a:ext>
            </a:extLst>
          </a:blip>
          <a:srcRect r="15"/>
          <a:stretch>
            <a:fillRect/>
          </a:stretch>
        </p:blipFill>
        <p:spPr bwMode="auto">
          <a:xfrm>
            <a:off x="0" y="0"/>
            <a:ext cx="9196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(2003)</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0"/>
            <a:ext cx="22669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1025" y="2135188"/>
            <a:ext cx="8242300" cy="3057525"/>
          </a:xfrm>
          <a:prstGeom prst="rect">
            <a:avLst/>
          </a:prstGeom>
          <a:solidFill>
            <a:schemeClr val="accent2">
              <a:lumMod val="40000"/>
              <a:lumOff val="60000"/>
              <a:alpha val="79000"/>
            </a:schemeClr>
          </a:solidFill>
        </p:spPr>
        <p:txBody>
          <a:bodyPr lIns="180000" tIns="234000" rIns="180000" bIns="187200">
            <a:spAutoFit/>
          </a:bodyPr>
          <a:lstStyle/>
          <a:p>
            <a:pPr>
              <a:spcBef>
                <a:spcPts val="1200"/>
              </a:spcBef>
              <a:spcAft>
                <a:spcPts val="1200"/>
              </a:spcAft>
              <a:defRPr/>
            </a:pPr>
            <a:r>
              <a:rPr lang="en-US" sz="2800" dirty="0">
                <a:solidFill>
                  <a:schemeClr val="bg2">
                    <a:lumMod val="75000"/>
                  </a:schemeClr>
                </a:solidFill>
                <a:latin typeface="Constantia"/>
                <a:cs typeface="Constantia"/>
              </a:rPr>
              <a:t>There is an urgent need for the international scientific community to develop the knowledge that can </a:t>
            </a:r>
            <a:r>
              <a:rPr lang="en-US" sz="2800" dirty="0">
                <a:solidFill>
                  <a:srgbClr val="800000"/>
                </a:solidFill>
                <a:latin typeface="Constantia"/>
                <a:cs typeface="Constantia"/>
              </a:rPr>
              <a:t>inform and shape effective responses </a:t>
            </a:r>
            <a:r>
              <a:rPr lang="en-US" sz="2800" dirty="0">
                <a:solidFill>
                  <a:schemeClr val="bg2">
                    <a:lumMod val="75000"/>
                  </a:schemeClr>
                </a:solidFill>
                <a:latin typeface="Constantia"/>
                <a:cs typeface="Constantia"/>
              </a:rPr>
              <a:t>to these threats in ways that foster global justice and facilitate progress toward sustainable development goals.</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4513" name="Título 7"/>
          <p:cNvSpPr>
            <a:spLocks noGrp="1"/>
          </p:cNvSpPr>
          <p:nvPr>
            <p:ph type="title"/>
          </p:nvPr>
        </p:nvSpPr>
        <p:spPr/>
        <p:txBody>
          <a:bodyPr/>
          <a:lstStyle/>
          <a:p>
            <a:endParaRPr lang="pt-BR">
              <a:latin charset="0" typeface="Calibri"/>
            </a:endParaRPr>
          </a:p>
        </p:txBody>
      </p:sp>
      <p:sp>
        <p:nvSpPr>
          <p:cNvPr id="64514" name="Content Placeholder 1"/>
          <p:cNvSpPr>
            <a:spLocks noGrp="1"/>
          </p:cNvSpPr>
          <p:nvPr>
            <p:ph idx="1"/>
          </p:nvPr>
        </p:nvSpPr>
        <p:spPr/>
        <p:txBody>
          <a:bodyPr/>
          <a:lstStyle/>
          <a:p>
            <a:endParaRPr lang="en-GB">
              <a:latin charset="0" typeface="Calibri"/>
            </a:endParaRPr>
          </a:p>
        </p:txBody>
      </p:sp>
      <p:pic>
        <p:nvPicPr>
          <p:cNvPr id="64515" name="Picture 2"/>
          <p:cNvPicPr>
            <a:picLocks noChangeArrowheads="1" noChangeAspect="1"/>
          </p:cNvPicPr>
          <p:nvPr/>
        </p:nvPicPr>
        <p:blipFill>
          <a:blip r:embed="rId2">
            <a:extLst>
              <a:ext uri="{28A0092B-C50C-407E-A947-70E740481C1C}">
                <a14:useLocalDpi xmlns:a14="http://schemas.microsoft.com/office/drawing/2010/main" val="0"/>
              </a:ext>
            </a:extLst>
          </a:blip>
          <a:srcRect r="14"/>
          <a:stretch>
            <a:fillRect/>
          </a:stretch>
        </p:blipFill>
        <p:spPr bwMode="auto">
          <a:xfrm>
            <a:off x="1588" y="0"/>
            <a:ext cx="9142412"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(2004)</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5537" name="Título 7"/>
          <p:cNvSpPr>
            <a:spLocks noGrp="1"/>
          </p:cNvSpPr>
          <p:nvPr>
            <p:ph type="title"/>
          </p:nvPr>
        </p:nvSpPr>
        <p:spPr/>
        <p:txBody>
          <a:bodyPr/>
          <a:lstStyle/>
          <a:p>
            <a:endParaRPr lang="pt-BR">
              <a:latin charset="0" typeface="Calibri"/>
            </a:endParaRPr>
          </a:p>
        </p:txBody>
      </p:sp>
      <p:sp>
        <p:nvSpPr>
          <p:cNvPr id="65538" name="Content Placeholder 1"/>
          <p:cNvSpPr>
            <a:spLocks noGrp="1"/>
          </p:cNvSpPr>
          <p:nvPr>
            <p:ph idx="1"/>
          </p:nvPr>
        </p:nvSpPr>
        <p:spPr/>
        <p:txBody>
          <a:bodyPr/>
          <a:lstStyle/>
          <a:p>
            <a:endParaRPr lang="en-GB">
              <a:latin charset="0" typeface="Calibri"/>
            </a:endParaRPr>
          </a:p>
        </p:txBody>
      </p:sp>
      <p:pic>
        <p:nvPicPr>
          <p:cNvPr id="65539" name="Picture 2"/>
          <p:cNvPicPr>
            <a:picLocks noChangeArrowheads="1" noChangeAspect="1"/>
          </p:cNvPicPr>
          <p:nvPr/>
        </p:nvPicPr>
        <p:blipFill>
          <a:blip r:embed="rId2">
            <a:extLst>
              <a:ext uri="{28A0092B-C50C-407E-A947-70E740481C1C}">
                <a14:useLocalDpi xmlns:a14="http://schemas.microsoft.com/office/drawing/2010/main" val="0"/>
              </a:ext>
            </a:extLst>
          </a:blip>
          <a:srcRect r="9"/>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(2005)</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6561" name="Título 7"/>
          <p:cNvSpPr>
            <a:spLocks noGrp="1"/>
          </p:cNvSpPr>
          <p:nvPr>
            <p:ph type="title"/>
          </p:nvPr>
        </p:nvSpPr>
        <p:spPr/>
        <p:txBody>
          <a:bodyPr/>
          <a:lstStyle/>
          <a:p>
            <a:endParaRPr lang="pt-BR">
              <a:latin charset="0" typeface="Calibri"/>
            </a:endParaRPr>
          </a:p>
        </p:txBody>
      </p:sp>
      <p:sp>
        <p:nvSpPr>
          <p:cNvPr id="66562" name="Content Placeholder 1"/>
          <p:cNvSpPr>
            <a:spLocks noGrp="1"/>
          </p:cNvSpPr>
          <p:nvPr>
            <p:ph idx="1"/>
          </p:nvPr>
        </p:nvSpPr>
        <p:spPr/>
        <p:txBody>
          <a:bodyPr/>
          <a:lstStyle/>
          <a:p>
            <a:endParaRPr lang="en-GB">
              <a:latin charset="0" typeface="Calibri"/>
            </a:endParaRPr>
          </a:p>
        </p:txBody>
      </p:sp>
      <p:pic>
        <p:nvPicPr>
          <p:cNvPr id="66563" name="Picture 3"/>
          <p:cNvPicPr>
            <a:picLocks noChangeArrowheads="1" noChangeAspect="1"/>
          </p:cNvPicPr>
          <p:nvPr/>
        </p:nvPicPr>
        <p:blipFill>
          <a:blip r:embed="rId2">
            <a:extLst>
              <a:ext uri="{28A0092B-C50C-407E-A947-70E740481C1C}">
                <a14:useLocalDpi xmlns:a14="http://schemas.microsoft.com/office/drawing/2010/main" val="0"/>
              </a:ext>
            </a:extLst>
          </a:blip>
          <a:srcRect r="43"/>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(2006)</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7585" name="Título 7"/>
          <p:cNvSpPr>
            <a:spLocks noGrp="1"/>
          </p:cNvSpPr>
          <p:nvPr>
            <p:ph type="title"/>
          </p:nvPr>
        </p:nvSpPr>
        <p:spPr/>
        <p:txBody>
          <a:bodyPr/>
          <a:lstStyle/>
          <a:p>
            <a:endParaRPr lang="pt-BR">
              <a:latin charset="0" typeface="Calibri"/>
            </a:endParaRPr>
          </a:p>
        </p:txBody>
      </p:sp>
      <p:sp>
        <p:nvSpPr>
          <p:cNvPr id="67586" name="Content Placeholder 1"/>
          <p:cNvSpPr>
            <a:spLocks noGrp="1"/>
          </p:cNvSpPr>
          <p:nvPr>
            <p:ph idx="1"/>
          </p:nvPr>
        </p:nvSpPr>
        <p:spPr/>
        <p:txBody>
          <a:bodyPr/>
          <a:lstStyle/>
          <a:p>
            <a:endParaRPr lang="en-GB">
              <a:latin charset="0" typeface="Calibri"/>
            </a:endParaRPr>
          </a:p>
        </p:txBody>
      </p:sp>
      <p:pic>
        <p:nvPicPr>
          <p:cNvPr id="67587" name="Picture 2"/>
          <p:cNvPicPr>
            <a:picLocks noChangeArrowheads="1" noChangeAspect="1"/>
          </p:cNvPicPr>
          <p:nvPr/>
        </p:nvPicPr>
        <p:blipFill>
          <a:blip r:embed="rId2">
            <a:extLst>
              <a:ext uri="{28A0092B-C50C-407E-A947-70E740481C1C}">
                <a14:useLocalDpi xmlns:a14="http://schemas.microsoft.com/office/drawing/2010/main" val="0"/>
              </a:ext>
            </a:extLst>
          </a:blip>
          <a:srcRect r="46"/>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(2007)</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8609" name="Título 7"/>
          <p:cNvSpPr>
            <a:spLocks noGrp="1"/>
          </p:cNvSpPr>
          <p:nvPr>
            <p:ph type="title"/>
          </p:nvPr>
        </p:nvSpPr>
        <p:spPr/>
        <p:txBody>
          <a:bodyPr/>
          <a:lstStyle/>
          <a:p>
            <a:endParaRPr lang="pt-BR">
              <a:latin charset="0" typeface="Calibri"/>
            </a:endParaRPr>
          </a:p>
        </p:txBody>
      </p:sp>
      <p:sp>
        <p:nvSpPr>
          <p:cNvPr id="68610" name="Content Placeholder 1"/>
          <p:cNvSpPr>
            <a:spLocks noGrp="1"/>
          </p:cNvSpPr>
          <p:nvPr>
            <p:ph idx="1"/>
          </p:nvPr>
        </p:nvSpPr>
        <p:spPr/>
        <p:txBody>
          <a:bodyPr/>
          <a:lstStyle/>
          <a:p>
            <a:endParaRPr lang="en-GB">
              <a:latin charset="0" typeface="Calibri"/>
            </a:endParaRPr>
          </a:p>
        </p:txBody>
      </p:sp>
      <p:pic>
        <p:nvPicPr>
          <p:cNvPr id="68611" name="Picture 2"/>
          <p:cNvPicPr>
            <a:picLocks noChangeArrowheads="1" noChangeAspect="1"/>
          </p:cNvPicPr>
          <p:nvPr/>
        </p:nvPicPr>
        <p:blipFill>
          <a:blip r:embed="rId2">
            <a:extLst>
              <a:ext uri="{28A0092B-C50C-407E-A947-70E740481C1C}">
                <a14:useLocalDpi xmlns:a14="http://schemas.microsoft.com/office/drawing/2010/main" val="0"/>
              </a:ext>
            </a:extLst>
          </a:blip>
          <a:srcRect r="46"/>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1pPr>
            <a:lvl2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2pPr>
            <a:lvl3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3pPr>
            <a:lvl4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4pPr>
            <a:lvl5pPr algn="l" eaLnBrk="0" fontAlgn="base" hangingPunct="0" rtl="0">
              <a:spcBef>
                <a:spcPct val="0"/>
              </a:spcBef>
              <a:spcAft>
                <a:spcPct val="0"/>
              </a:spcAft>
              <a:defRPr b="1" sz="3400">
                <a:solidFill>
                  <a:srgbClr val="003366"/>
                </a:solidFill>
                <a:latin charset="0" pitchFamily="34" typeface="Calibri"/>
                <a:ea charset="0" typeface="ＭＳ Ｐゴシック"/>
                <a:cs charset="0" pitchFamily="34" typeface="Calibri"/>
              </a:defRPr>
            </a:lvl5pPr>
            <a:lvl6pPr algn="l" fontAlgn="base" marL="457200" rtl="0">
              <a:spcBef>
                <a:spcPct val="0"/>
              </a:spcBef>
              <a:spcAft>
                <a:spcPct val="0"/>
              </a:spcAft>
              <a:defRPr b="1" sz="3200">
                <a:solidFill>
                  <a:srgbClr val="003366"/>
                </a:solidFill>
                <a:latin charset="0" pitchFamily="34" typeface="ZapfHumnst BT"/>
              </a:defRPr>
            </a:lvl6pPr>
            <a:lvl7pPr algn="l" fontAlgn="base" marL="914400" rtl="0">
              <a:spcBef>
                <a:spcPct val="0"/>
              </a:spcBef>
              <a:spcAft>
                <a:spcPct val="0"/>
              </a:spcAft>
              <a:defRPr b="1" sz="3200">
                <a:solidFill>
                  <a:srgbClr val="003366"/>
                </a:solidFill>
                <a:latin charset="0" pitchFamily="34" typeface="ZapfHumnst BT"/>
              </a:defRPr>
            </a:lvl7pPr>
            <a:lvl8pPr algn="l" fontAlgn="base" marL="1371600" rtl="0">
              <a:spcBef>
                <a:spcPct val="0"/>
              </a:spcBef>
              <a:spcAft>
                <a:spcPct val="0"/>
              </a:spcAft>
              <a:defRPr b="1" sz="3200">
                <a:solidFill>
                  <a:srgbClr val="003366"/>
                </a:solidFill>
                <a:latin charset="0" pitchFamily="34" typeface="ZapfHumnst BT"/>
              </a:defRPr>
            </a:lvl8pPr>
            <a:lvl9pPr algn="l" fontAlgn="base" marL="1828800" rtl="0">
              <a:spcBef>
                <a:spcPct val="0"/>
              </a:spcBef>
              <a:spcAft>
                <a:spcPct val="0"/>
              </a:spcAft>
              <a:defRPr b="1" sz="3200">
                <a:solidFill>
                  <a:srgbClr val="003366"/>
                </a:solidFill>
                <a:latin charset="0" pitchFamily="34" typeface="ZapfHumnst BT"/>
              </a:defRPr>
            </a:lvl9pPr>
          </a:lstStyle>
          <a:p>
            <a:pPr algn="ctr">
              <a:defRPr/>
            </a:pPr>
            <a:r>
              <a:rPr dirty="0" err="1" lang="pt-BR" smtClean="0">
                <a:latin charset="0" typeface="Calibri"/>
                <a:cs charset="0" typeface="DejaVu Sans"/>
              </a:rPr>
              <a:t>Protected</a:t>
            </a:r>
            <a:r>
              <a:rPr dirty="0" lang="pt-BR" smtClean="0">
                <a:latin charset="0" typeface="Calibri"/>
                <a:cs charset="0" typeface="DejaVu Sans"/>
              </a:rPr>
              <a:t> </a:t>
            </a:r>
            <a:r>
              <a:rPr dirty="0" err="1" lang="pt-BR" smtClean="0">
                <a:latin charset="0" typeface="Calibri"/>
                <a:cs charset="0" typeface="DejaVu Sans"/>
              </a:rPr>
              <a:t>areas</a:t>
            </a:r>
            <a:r>
              <a:rPr dirty="0" lang="pt-BR" smtClean="0">
                <a:latin charset="0" typeface="Calibri"/>
                <a:cs charset="0" typeface="DejaVu Sans"/>
              </a:rPr>
              <a:t> </a:t>
            </a:r>
            <a:r>
              <a:rPr dirty="0" err="1" lang="pt-BR" smtClean="0">
                <a:latin charset="0" typeface="Calibri"/>
                <a:cs charset="0" typeface="DejaVu Sans"/>
              </a:rPr>
              <a:t>and</a:t>
            </a:r>
            <a:r>
              <a:rPr dirty="0" lang="pt-BR" smtClean="0">
                <a:latin charset="0" typeface="Calibri"/>
                <a:cs charset="0" typeface="DejaVu Sans"/>
              </a:rPr>
              <a:t> </a:t>
            </a:r>
            <a:r>
              <a:rPr dirty="0" err="1" lang="pt-BR" smtClean="0">
                <a:latin charset="0" typeface="Calibri"/>
                <a:cs charset="0" typeface="DejaVu Sans"/>
              </a:rPr>
              <a:t>deforestation</a:t>
            </a:r>
            <a:r>
              <a:rPr dirty="0" lang="pt-BR" smtClean="0">
                <a:latin charset="0" typeface="Calibri"/>
                <a:cs charset="0" typeface="DejaVu Sans"/>
              </a:rPr>
              <a:t> (2008)</a:t>
            </a:r>
            <a:endParaRPr dirty="0" lang="pt-BR">
              <a:latin charset="0" typeface="Calibri"/>
              <a:cs charset="0" typeface="DejaVu Sans"/>
            </a:endParaRPr>
          </a:p>
        </p:txBody>
      </p:sp>
    </p:spTree>
  </p:cSld>
  <p:clrMapOvr>
    <a:masterClrMapping/>
  </p:clrMapOvr>
  <p:timing>
    <p:tnLst>
      <p:par>
        <p:cTn xmlns:p14="http://schemas.microsoft.com/office/powerpoint/2010/main" dur="indefinite" id="1" nodeType="tmRoot" restart="never"/>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ítulo 7"/>
          <p:cNvSpPr>
            <a:spLocks noGrp="1"/>
          </p:cNvSpPr>
          <p:nvPr>
            <p:ph type="title"/>
          </p:nvPr>
        </p:nvSpPr>
        <p:spPr>
          <a:xfrm>
            <a:off x="685800" y="377825"/>
            <a:ext cx="8153400" cy="762000"/>
          </a:xfrm>
        </p:spPr>
        <p:txBody>
          <a:bodyPr/>
          <a:lstStyle/>
          <a:p>
            <a:r>
              <a:rPr lang="pt-BR">
                <a:solidFill>
                  <a:srgbClr val="800000"/>
                </a:solidFill>
                <a:latin typeface="Calibri" charset="0"/>
              </a:rPr>
              <a:t>Finding</a:t>
            </a:r>
            <a:r>
              <a:rPr lang="pt-BR">
                <a:latin typeface="Calibri" charset="0"/>
              </a:rPr>
              <a:t>: Protected areas deter deforestation</a:t>
            </a:r>
          </a:p>
        </p:txBody>
      </p:sp>
      <p:pic>
        <p:nvPicPr>
          <p:cNvPr id="696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1047750"/>
            <a:ext cx="7540625" cy="566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ítulo 1"/>
          <p:cNvSpPr>
            <a:spLocks noGrp="1"/>
          </p:cNvSpPr>
          <p:nvPr>
            <p:ph type="title"/>
          </p:nvPr>
        </p:nvSpPr>
        <p:spPr>
          <a:xfrm>
            <a:off x="695325" y="387350"/>
            <a:ext cx="8153400" cy="762000"/>
          </a:xfrm>
        </p:spPr>
        <p:txBody>
          <a:bodyPr/>
          <a:lstStyle/>
          <a:p>
            <a:r>
              <a:rPr lang="pt-BR" sz="3200">
                <a:solidFill>
                  <a:srgbClr val="800000"/>
                </a:solidFill>
                <a:latin typeface="Calibri" charset="0"/>
              </a:rPr>
              <a:t>Finding</a:t>
            </a:r>
            <a:r>
              <a:rPr lang="pt-BR" sz="3200">
                <a:latin typeface="Calibri" charset="0"/>
              </a:rPr>
              <a:t>: Deforestation is becoming harder to detect </a:t>
            </a: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228725"/>
            <a:ext cx="7929562"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725488" y="6088063"/>
            <a:ext cx="7870825" cy="769937"/>
          </a:xfrm>
          <a:prstGeom prst="rect">
            <a:avLst/>
          </a:prstGeom>
          <a:solidFill>
            <a:schemeClr val="accent6">
              <a:lumMod val="40000"/>
              <a:lumOff val="60000"/>
            </a:schemeClr>
          </a:solidFill>
          <a:ln w="9525" algn="ctr">
            <a:noFill/>
            <a:miter lim="800000"/>
            <a:headEnd/>
            <a:tailEnd/>
          </a:ln>
        </p:spPr>
        <p:txBody>
          <a:bodyPr>
            <a:spAutoFit/>
          </a:bodyPr>
          <a:lstStyle/>
          <a:p>
            <a:pPr>
              <a:spcBef>
                <a:spcPct val="20000"/>
              </a:spcBef>
              <a:buClr>
                <a:srgbClr val="00007D"/>
              </a:buClr>
              <a:buSzPct val="75000"/>
              <a:buFont typeface="Wingdings" pitchFamily="2" charset="2"/>
              <a:buNone/>
              <a:defRPr/>
            </a:pPr>
            <a:r>
              <a:rPr lang="pt-BR" sz="2000" dirty="0" err="1">
                <a:solidFill>
                  <a:srgbClr val="00007D">
                    <a:lumMod val="50000"/>
                  </a:srgbClr>
                </a:solidFill>
                <a:latin typeface="Calibri" pitchFamily="34" charset="0"/>
              </a:rPr>
              <a:t>Proportion</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of</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clear</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cuts</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by</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size</a:t>
            </a:r>
            <a:r>
              <a:rPr lang="pt-BR" sz="2000" dirty="0">
                <a:solidFill>
                  <a:srgbClr val="00007D">
                    <a:lumMod val="50000"/>
                  </a:srgbClr>
                </a:solidFill>
                <a:latin typeface="Calibri" pitchFamily="34" charset="0"/>
              </a:rPr>
              <a:t> (ha)</a:t>
            </a:r>
          </a:p>
          <a:p>
            <a:pPr>
              <a:spcBef>
                <a:spcPct val="20000"/>
              </a:spcBef>
              <a:buClr>
                <a:srgbClr val="00007D"/>
              </a:buClr>
              <a:buSzPct val="75000"/>
              <a:buFont typeface="Wingdings" pitchFamily="2" charset="2"/>
              <a:buNone/>
              <a:defRPr/>
            </a:pPr>
            <a:r>
              <a:rPr lang="pt-BR" sz="2000" dirty="0" err="1">
                <a:solidFill>
                  <a:srgbClr val="00007D">
                    <a:lumMod val="50000"/>
                  </a:srgbClr>
                </a:solidFill>
                <a:latin typeface="Calibri" pitchFamily="34" charset="0"/>
              </a:rPr>
              <a:t>Clearings</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less</a:t>
            </a:r>
            <a:r>
              <a:rPr lang="pt-BR" sz="2000" dirty="0">
                <a:solidFill>
                  <a:srgbClr val="00007D">
                    <a:lumMod val="50000"/>
                  </a:srgbClr>
                </a:solidFill>
                <a:latin typeface="Calibri" pitchFamily="34" charset="0"/>
              </a:rPr>
              <a:t> </a:t>
            </a:r>
            <a:r>
              <a:rPr lang="pt-BR" sz="2000" dirty="0" err="1">
                <a:solidFill>
                  <a:srgbClr val="00007D">
                    <a:lumMod val="50000"/>
                  </a:srgbClr>
                </a:solidFill>
                <a:latin typeface="Calibri" pitchFamily="34" charset="0"/>
              </a:rPr>
              <a:t>than</a:t>
            </a:r>
            <a:r>
              <a:rPr lang="pt-BR" sz="2000" dirty="0">
                <a:solidFill>
                  <a:srgbClr val="00007D">
                    <a:lumMod val="50000"/>
                  </a:srgbClr>
                </a:solidFill>
                <a:latin typeface="Calibri" pitchFamily="34" charset="0"/>
              </a:rPr>
              <a:t> 50 ha:  35% </a:t>
            </a:r>
            <a:r>
              <a:rPr lang="pt-BR" sz="2000" dirty="0" err="1">
                <a:solidFill>
                  <a:srgbClr val="00007D">
                    <a:lumMod val="50000"/>
                  </a:srgbClr>
                </a:solidFill>
                <a:latin typeface="Calibri" pitchFamily="34" charset="0"/>
              </a:rPr>
              <a:t>of</a:t>
            </a:r>
            <a:r>
              <a:rPr lang="pt-BR" sz="2000" dirty="0">
                <a:solidFill>
                  <a:srgbClr val="00007D">
                    <a:lumMod val="50000"/>
                  </a:srgbClr>
                </a:solidFill>
                <a:latin typeface="Calibri" pitchFamily="34" charset="0"/>
              </a:rPr>
              <a:t> total in 2002 </a:t>
            </a:r>
            <a:r>
              <a:rPr lang="pt-BR" sz="2000" dirty="0" err="1">
                <a:solidFill>
                  <a:srgbClr val="00007D">
                    <a:lumMod val="50000"/>
                  </a:srgbClr>
                </a:solidFill>
                <a:latin typeface="Calibri" pitchFamily="34" charset="0"/>
              </a:rPr>
              <a:t>to</a:t>
            </a:r>
            <a:r>
              <a:rPr lang="pt-BR" sz="2000" dirty="0">
                <a:solidFill>
                  <a:srgbClr val="00007D">
                    <a:lumMod val="50000"/>
                  </a:srgbClr>
                </a:solidFill>
                <a:latin typeface="Calibri" pitchFamily="34" charset="0"/>
              </a:rPr>
              <a:t> </a:t>
            </a:r>
            <a:r>
              <a:rPr lang="pt-BR" sz="2000" dirty="0">
                <a:solidFill>
                  <a:srgbClr val="600000"/>
                </a:solidFill>
                <a:latin typeface="Calibri" pitchFamily="34" charset="0"/>
              </a:rPr>
              <a:t>80% </a:t>
            </a:r>
            <a:r>
              <a:rPr lang="pt-BR" sz="2000" dirty="0" err="1">
                <a:solidFill>
                  <a:srgbClr val="600000"/>
                </a:solidFill>
                <a:latin typeface="Calibri" pitchFamily="34" charset="0"/>
              </a:rPr>
              <a:t>of</a:t>
            </a:r>
            <a:r>
              <a:rPr lang="pt-BR" sz="2000" dirty="0">
                <a:solidFill>
                  <a:srgbClr val="600000"/>
                </a:solidFill>
                <a:latin typeface="Calibri" pitchFamily="34" charset="0"/>
              </a:rPr>
              <a:t> total in 2010</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ítulo 5"/>
          <p:cNvSpPr>
            <a:spLocks noGrp="1"/>
          </p:cNvSpPr>
          <p:nvPr>
            <p:ph type="title"/>
          </p:nvPr>
        </p:nvSpPr>
        <p:spPr/>
        <p:txBody>
          <a:bodyPr/>
          <a:lstStyle/>
          <a:p>
            <a:r>
              <a:rPr lang="pt-BR">
                <a:latin typeface="Calibri" charset="0"/>
              </a:rPr>
              <a:t>For a while, everything was well...</a:t>
            </a:r>
          </a:p>
        </p:txBody>
      </p:sp>
      <p:pic>
        <p:nvPicPr>
          <p:cNvPr id="716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1647825"/>
            <a:ext cx="7062787"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Imagem 9" descr="amazonia_desmatamento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0938" y="358775"/>
            <a:ext cx="418306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ítulo 2"/>
          <p:cNvSpPr>
            <a:spLocks noGrp="1"/>
          </p:cNvSpPr>
          <p:nvPr>
            <p:ph type="title"/>
          </p:nvPr>
        </p:nvSpPr>
        <p:spPr/>
        <p:txBody>
          <a:bodyPr/>
          <a:lstStyle/>
          <a:p>
            <a:r>
              <a:rPr lang="pt-BR">
                <a:latin typeface="Calibri" charset="0"/>
              </a:rPr>
              <a:t>Then, in January 2008...</a:t>
            </a:r>
          </a:p>
        </p:txBody>
      </p:sp>
      <p:pic>
        <p:nvPicPr>
          <p:cNvPr id="727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88" y="3721100"/>
            <a:ext cx="4846637"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tângulo de cantos arredondados 10"/>
          <p:cNvSpPr>
            <a:spLocks noChangeArrowheads="1"/>
          </p:cNvSpPr>
          <p:nvPr/>
        </p:nvSpPr>
        <p:spPr bwMode="auto">
          <a:xfrm>
            <a:off x="7234238" y="4433888"/>
            <a:ext cx="1909762" cy="1920875"/>
          </a:xfrm>
          <a:prstGeom prst="roundRect">
            <a:avLst>
              <a:gd name="adj"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pt-BR"/>
          </a:p>
        </p:txBody>
      </p:sp>
      <p:pic>
        <p:nvPicPr>
          <p:cNvPr id="727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1944688"/>
            <a:ext cx="4419600" cy="742950"/>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 y="1338263"/>
            <a:ext cx="2476500" cy="388937"/>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6"/>
          <a:srcRect/>
          <a:stretch>
            <a:fillRect/>
          </a:stretch>
        </p:blipFill>
        <p:spPr bwMode="auto">
          <a:xfrm>
            <a:off x="568325" y="2917825"/>
            <a:ext cx="2568575" cy="854075"/>
          </a:xfrm>
          <a:prstGeom prst="rect">
            <a:avLst/>
          </a:prstGeom>
          <a:noFill/>
          <a:ln w="9525" cap="flat" cmpd="sng">
            <a:noFill/>
            <a:prstDash val="solid"/>
            <a:miter lim="800000"/>
            <a:headEnd type="none" w="med" len="med"/>
            <a:tailEnd type="none" w="med" len="med"/>
          </a:ln>
          <a:effectLst>
            <a:outerShdw blurRad="50800" dist="50800" dir="5400000" algn="ctr" rotWithShape="0">
              <a:schemeClr val="tx1"/>
            </a:outerShdw>
          </a:effectLst>
        </p:spPr>
      </p:pic>
      <p:pic>
        <p:nvPicPr>
          <p:cNvPr id="727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3771900"/>
            <a:ext cx="4092575" cy="611188"/>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397000"/>
            <a:ext cx="7605713" cy="2030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730" name="Title 2"/>
          <p:cNvSpPr>
            <a:spLocks noGrp="1"/>
          </p:cNvSpPr>
          <p:nvPr>
            <p:ph type="title"/>
          </p:nvPr>
        </p:nvSpPr>
        <p:spPr/>
        <p:txBody>
          <a:bodyPr/>
          <a:lstStyle/>
          <a:p>
            <a:r>
              <a:rPr lang="en-US">
                <a:latin typeface="Calibri" charset="0"/>
              </a:rPr>
              <a:t>What do you do when you make an error?</a:t>
            </a:r>
          </a:p>
        </p:txBody>
      </p:sp>
      <p:pic>
        <p:nvPicPr>
          <p:cNvPr id="737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3608388"/>
            <a:ext cx="3182938" cy="290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7200900" y="142875"/>
            <a:ext cx="1790700" cy="307975"/>
          </a:xfrm>
          <a:prstGeom prst="rect">
            <a:avLst/>
          </a:prstGeom>
          <a:noFill/>
          <a:ln w="12700">
            <a:noFill/>
            <a:miter lim="800000"/>
            <a:headEnd type="none" w="sm" len="sm"/>
            <a:tailEnd type="none" w="sm" len="sm"/>
          </a:ln>
          <a:effectLst>
            <a:outerShdw dist="53882" dir="2700000" algn="ctr" rotWithShape="0">
              <a:srgbClr val="000032">
                <a:alpha val="50000"/>
              </a:srgbClr>
            </a:outerShdw>
          </a:effectLst>
        </p:spPr>
        <p:txBody>
          <a:bodyPr lIns="91412" tIns="45705" rIns="91412" bIns="45705" anchor="ctr">
            <a:spAutoFit/>
          </a:bodyPr>
          <a:lstStyle/>
          <a:p>
            <a:pPr algn="ctr" eaLnBrk="0" hangingPunct="0">
              <a:defRPr/>
            </a:pPr>
            <a:endParaRPr lang="pt-BR" b="1">
              <a:ea typeface="+mn-ea"/>
              <a:cs typeface="+mn-cs"/>
            </a:endParaRPr>
          </a:p>
        </p:txBody>
      </p:sp>
      <p:sp>
        <p:nvSpPr>
          <p:cNvPr id="137220" name="Rectangle 4"/>
          <p:cNvSpPr>
            <a:spLocks noGrp="1" noChangeArrowheads="1"/>
          </p:cNvSpPr>
          <p:nvPr>
            <p:ph type="title"/>
          </p:nvPr>
        </p:nvSpPr>
        <p:spPr>
          <a:xfrm>
            <a:off x="701675" y="411163"/>
            <a:ext cx="8153400" cy="762000"/>
          </a:xfrm>
        </p:spPr>
        <p:txBody>
          <a:bodyPr/>
          <a:lstStyle/>
          <a:p>
            <a:pPr eaLnBrk="1" hangingPunct="1">
              <a:defRPr/>
            </a:pPr>
            <a:r>
              <a:rPr lang="en-US" dirty="0" smtClean="0">
                <a:ea typeface="+mj-ea"/>
              </a:rPr>
              <a:t>How does Science influence policy? </a:t>
            </a:r>
            <a:endParaRPr lang="en-US" dirty="0">
              <a:ea typeface="+mj-ea"/>
            </a:endParaRPr>
          </a:p>
        </p:txBody>
      </p:sp>
      <p:sp>
        <p:nvSpPr>
          <p:cNvPr id="8" name="Rectangle 7"/>
          <p:cNvSpPr/>
          <p:nvPr/>
        </p:nvSpPr>
        <p:spPr bwMode="auto">
          <a:xfrm>
            <a:off x="755650" y="5661025"/>
            <a:ext cx="8208963" cy="1081088"/>
          </a:xfrm>
          <a:prstGeom prst="rect">
            <a:avLst/>
          </a:prstGeom>
          <a:solidFill>
            <a:srgbClr val="AFC7FF"/>
          </a:solidFill>
          <a:ln w="9525" cap="flat" cmpd="sng" algn="ctr">
            <a:solidFill>
              <a:schemeClr val="tx1"/>
            </a:solidFill>
            <a:prstDash val="solid"/>
            <a:miter lim="800000"/>
            <a:headEnd type="none" w="med" len="med"/>
            <a:tailEnd type="none" w="med" len="med"/>
          </a:ln>
          <a:effectLst/>
        </p:spPr>
        <p:txBody>
          <a:bodyPr wrap="none"/>
          <a:lstStyle/>
          <a:p>
            <a:pPr algn="ctr">
              <a:defRPr/>
            </a:pPr>
            <a:r>
              <a:rPr lang="en-GB" sz="3000" dirty="0">
                <a:solidFill>
                  <a:schemeClr val="bg2">
                    <a:lumMod val="75000"/>
                  </a:schemeClr>
                </a:solidFill>
                <a:latin typeface="Calibri"/>
                <a:cs typeface="Calibri"/>
              </a:rPr>
              <a:t>Deforestation in Brazilian Amazonia (1988-2011)</a:t>
            </a:r>
          </a:p>
          <a:p>
            <a:pPr algn="ctr">
              <a:defRPr/>
            </a:pPr>
            <a:r>
              <a:rPr lang="en-GB" sz="3000" dirty="0">
                <a:solidFill>
                  <a:schemeClr val="bg2">
                    <a:lumMod val="75000"/>
                  </a:schemeClr>
                </a:solidFill>
                <a:latin typeface="Calibri"/>
                <a:cs typeface="Calibri"/>
              </a:rPr>
              <a:t>dropped from 27,000 km</a:t>
            </a:r>
            <a:r>
              <a:rPr lang="en-GB" sz="3000" baseline="30000" dirty="0">
                <a:solidFill>
                  <a:schemeClr val="bg2">
                    <a:lumMod val="75000"/>
                  </a:schemeClr>
                </a:solidFill>
                <a:latin typeface="Calibri"/>
                <a:cs typeface="Calibri"/>
              </a:rPr>
              <a:t>2</a:t>
            </a:r>
            <a:r>
              <a:rPr lang="en-GB" sz="3000" dirty="0">
                <a:solidFill>
                  <a:schemeClr val="bg2">
                    <a:lumMod val="75000"/>
                  </a:schemeClr>
                </a:solidFill>
                <a:latin typeface="Calibri"/>
                <a:cs typeface="Calibri"/>
              </a:rPr>
              <a:t> to 6,200 km</a:t>
            </a:r>
            <a:r>
              <a:rPr lang="en-GB" sz="3000" baseline="30000" dirty="0">
                <a:solidFill>
                  <a:schemeClr val="bg2">
                    <a:lumMod val="75000"/>
                  </a:schemeClr>
                </a:solidFill>
                <a:latin typeface="Calibri"/>
                <a:cs typeface="Calibri"/>
              </a:rPr>
              <a:t>2</a:t>
            </a:r>
          </a:p>
          <a:p>
            <a:pPr algn="ctr">
              <a:defRPr/>
            </a:pPr>
            <a:endParaRPr lang="en-GB" sz="3000" dirty="0">
              <a:solidFill>
                <a:schemeClr val="bg2">
                  <a:lumMod val="75000"/>
                </a:schemeClr>
              </a:solidFill>
              <a:latin typeface="Calibri"/>
              <a:cs typeface="Calibri"/>
            </a:endParaRP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1363663"/>
            <a:ext cx="8174037"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endParaRPr lang="en-GB">
              <a:latin typeface="Calibri" charset="0"/>
            </a:endParaRPr>
          </a:p>
        </p:txBody>
      </p:sp>
      <p:pic>
        <p:nvPicPr>
          <p:cNvPr id="747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5207000"/>
            <a:ext cx="5753100" cy="151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7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0"/>
            <a:ext cx="5794375" cy="496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3450"/>
            <a:ext cx="390683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325" y="1465263"/>
            <a:ext cx="6035675" cy="382111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298700"/>
            <a:ext cx="1247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8"/>
          <p:cNvSpPr>
            <a:spLocks noGrp="1"/>
          </p:cNvSpPr>
          <p:nvPr>
            <p:ph type="title"/>
          </p:nvPr>
        </p:nvSpPr>
        <p:spPr>
          <a:xfrm>
            <a:off x="685800" y="381000"/>
            <a:ext cx="8153400" cy="993775"/>
          </a:xfrm>
        </p:spPr>
        <p:txBody>
          <a:bodyPr/>
          <a:lstStyle/>
          <a:p>
            <a:pPr eaLnBrk="1" hangingPunct="1">
              <a:defRPr/>
            </a:pPr>
            <a:r>
              <a:rPr lang="pt-BR" dirty="0" err="1" smtClean="0">
                <a:ea typeface="+mj-ea"/>
              </a:rPr>
              <a:t>Public</a:t>
            </a:r>
            <a:r>
              <a:rPr lang="pt-BR" dirty="0" smtClean="0">
                <a:ea typeface="+mj-ea"/>
              </a:rPr>
              <a:t> </a:t>
            </a:r>
            <a:r>
              <a:rPr lang="pt-BR" dirty="0" err="1" smtClean="0">
                <a:ea typeface="+mj-ea"/>
              </a:rPr>
              <a:t>opinion</a:t>
            </a:r>
            <a:r>
              <a:rPr lang="pt-BR" dirty="0" smtClean="0">
                <a:ea typeface="+mj-ea"/>
              </a:rPr>
              <a:t> – </a:t>
            </a:r>
            <a:r>
              <a:rPr lang="pt-BR" dirty="0" err="1" smtClean="0">
                <a:ea typeface="+mj-ea"/>
              </a:rPr>
              <a:t>based</a:t>
            </a:r>
            <a:r>
              <a:rPr lang="pt-BR" dirty="0" smtClean="0">
                <a:ea typeface="+mj-ea"/>
              </a:rPr>
              <a:t> </a:t>
            </a:r>
            <a:r>
              <a:rPr lang="pt-BR" dirty="0" err="1" smtClean="0">
                <a:ea typeface="+mj-ea"/>
              </a:rPr>
              <a:t>on</a:t>
            </a:r>
            <a:r>
              <a:rPr lang="pt-BR" dirty="0" smtClean="0">
                <a:ea typeface="+mj-ea"/>
              </a:rPr>
              <a:t> open data – forces </a:t>
            </a:r>
            <a:r>
              <a:rPr lang="pt-BR" dirty="0" err="1" smtClean="0">
                <a:ea typeface="+mj-ea"/>
              </a:rPr>
              <a:t>government</a:t>
            </a:r>
            <a:r>
              <a:rPr lang="pt-BR" dirty="0" smtClean="0">
                <a:ea typeface="+mj-ea"/>
              </a:rPr>
              <a:t> </a:t>
            </a:r>
            <a:r>
              <a:rPr lang="pt-BR" dirty="0" err="1" smtClean="0">
                <a:ea typeface="+mj-ea"/>
              </a:rPr>
              <a:t>to</a:t>
            </a:r>
            <a:r>
              <a:rPr lang="pt-BR" dirty="0" smtClean="0">
                <a:ea typeface="+mj-ea"/>
              </a:rPr>
              <a:t> </a:t>
            </a:r>
            <a:r>
              <a:rPr lang="pt-BR" dirty="0" err="1" smtClean="0">
                <a:ea typeface="+mj-ea"/>
              </a:rPr>
              <a:t>act</a:t>
            </a:r>
            <a:r>
              <a:rPr lang="pt-BR" dirty="0" smtClean="0">
                <a:ea typeface="+mj-ea"/>
              </a:rPr>
              <a:t> </a:t>
            </a:r>
            <a:endParaRPr lang="pt-BR" dirty="0">
              <a:latin typeface="+mn-lt"/>
              <a:ea typeface="+mj-ea"/>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5875"/>
            <a:ext cx="6380163" cy="539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187575" y="6188075"/>
            <a:ext cx="5497513" cy="523875"/>
          </a:xfrm>
          <a:prstGeom prst="rect">
            <a:avLst/>
          </a:prstGeom>
          <a:solidFill>
            <a:schemeClr val="accent6">
              <a:lumMod val="20000"/>
              <a:lumOff val="80000"/>
            </a:schemeClr>
          </a:solidFill>
        </p:spPr>
        <p:txBody>
          <a:bodyPr>
            <a:spAutoFit/>
          </a:bodyPr>
          <a:lstStyle/>
          <a:p>
            <a:pPr>
              <a:defRPr/>
            </a:pPr>
            <a:r>
              <a:rPr lang="pt-BR" sz="2800" b="1" dirty="0" err="1">
                <a:solidFill>
                  <a:srgbClr val="00007D">
                    <a:lumMod val="75000"/>
                  </a:srgbClr>
                </a:solidFill>
                <a:latin typeface="Calibri" pitchFamily="34" charset="0"/>
                <a:cs typeface="Calibri" pitchFamily="34" charset="0"/>
              </a:rPr>
              <a:t>Almost</a:t>
            </a:r>
            <a:r>
              <a:rPr lang="pt-BR" sz="2800" b="1" dirty="0">
                <a:solidFill>
                  <a:srgbClr val="00007D">
                    <a:lumMod val="75000"/>
                  </a:srgbClr>
                </a:solidFill>
                <a:latin typeface="Calibri" pitchFamily="34" charset="0"/>
                <a:cs typeface="Calibri" pitchFamily="34" charset="0"/>
              </a:rPr>
              <a:t> </a:t>
            </a:r>
            <a:r>
              <a:rPr lang="pt-BR" sz="2800" b="1" dirty="0" err="1">
                <a:solidFill>
                  <a:srgbClr val="00007D">
                    <a:lumMod val="75000"/>
                  </a:srgbClr>
                </a:solidFill>
                <a:latin typeface="Calibri" pitchFamily="34" charset="0"/>
                <a:cs typeface="Calibri" pitchFamily="34" charset="0"/>
              </a:rPr>
              <a:t>all</a:t>
            </a:r>
            <a:r>
              <a:rPr lang="pt-BR" sz="2800" b="1" dirty="0">
                <a:solidFill>
                  <a:srgbClr val="00007D">
                    <a:lumMod val="75000"/>
                  </a:srgbClr>
                </a:solidFill>
                <a:latin typeface="Calibri" pitchFamily="34" charset="0"/>
                <a:cs typeface="Calibri" pitchFamily="34" charset="0"/>
              </a:rPr>
              <a:t> </a:t>
            </a:r>
            <a:r>
              <a:rPr lang="pt-BR" sz="2800" b="1" dirty="0" err="1">
                <a:solidFill>
                  <a:srgbClr val="00007D">
                    <a:lumMod val="75000"/>
                  </a:srgbClr>
                </a:solidFill>
                <a:latin typeface="Calibri" pitchFamily="34" charset="0"/>
                <a:cs typeface="Calibri" pitchFamily="34" charset="0"/>
              </a:rPr>
              <a:t>deforestation</a:t>
            </a:r>
            <a:r>
              <a:rPr lang="pt-BR" sz="2800" b="1" dirty="0">
                <a:solidFill>
                  <a:srgbClr val="00007D">
                    <a:lumMod val="75000"/>
                  </a:srgbClr>
                </a:solidFill>
                <a:latin typeface="Calibri" pitchFamily="34" charset="0"/>
                <a:cs typeface="Calibri" pitchFamily="34" charset="0"/>
              </a:rPr>
              <a:t> </a:t>
            </a:r>
            <a:r>
              <a:rPr lang="pt-BR" sz="2800" b="1" dirty="0" err="1">
                <a:solidFill>
                  <a:srgbClr val="00007D">
                    <a:lumMod val="75000"/>
                  </a:srgbClr>
                </a:solidFill>
                <a:latin typeface="Calibri" pitchFamily="34" charset="0"/>
                <a:cs typeface="Calibri" pitchFamily="34" charset="0"/>
              </a:rPr>
              <a:t>is</a:t>
            </a:r>
            <a:r>
              <a:rPr lang="pt-BR" sz="2800" b="1" dirty="0">
                <a:solidFill>
                  <a:srgbClr val="00007D">
                    <a:lumMod val="75000"/>
                  </a:srgbClr>
                </a:solidFill>
                <a:latin typeface="Calibri" pitchFamily="34" charset="0"/>
                <a:cs typeface="Calibri" pitchFamily="34" charset="0"/>
              </a:rPr>
              <a:t> </a:t>
            </a:r>
            <a:r>
              <a:rPr lang="pt-BR" sz="2800" b="1" dirty="0" err="1">
                <a:solidFill>
                  <a:srgbClr val="00007D">
                    <a:lumMod val="75000"/>
                  </a:srgbClr>
                </a:solidFill>
                <a:latin typeface="Calibri" pitchFamily="34" charset="0"/>
                <a:cs typeface="Calibri" pitchFamily="34" charset="0"/>
              </a:rPr>
              <a:t>illegal</a:t>
            </a:r>
            <a:endParaRPr lang="pt-BR" sz="2800" b="1" dirty="0">
              <a:solidFill>
                <a:srgbClr val="00007D">
                  <a:lumMod val="75000"/>
                </a:srgbClr>
              </a:solidFill>
              <a:latin typeface="Calibri" pitchFamily="34" charset="0"/>
              <a:cs typeface="Calibri" pitchFamily="34" charset="0"/>
            </a:endParaRPr>
          </a:p>
        </p:txBody>
      </p:sp>
      <p:sp>
        <p:nvSpPr>
          <p:cNvPr id="2" name="Title 1"/>
          <p:cNvSpPr>
            <a:spLocks noGrp="1"/>
          </p:cNvSpPr>
          <p:nvPr>
            <p:ph type="title"/>
          </p:nvPr>
        </p:nvSpPr>
        <p:spPr>
          <a:xfrm>
            <a:off x="730250" y="649288"/>
            <a:ext cx="8234363" cy="800100"/>
          </a:xfrm>
        </p:spPr>
        <p:txBody>
          <a:bodyPr/>
          <a:lstStyle/>
          <a:p>
            <a:pPr>
              <a:defRPr/>
            </a:pPr>
            <a:r>
              <a:rPr lang="en-US" sz="3200" dirty="0" smtClean="0">
                <a:solidFill>
                  <a:srgbClr val="C00000"/>
                </a:solidFill>
                <a:latin typeface="Calibri" charset="0"/>
                <a:cs typeface="Calibri" charset="0"/>
              </a:rPr>
              <a:t>Finding: </a:t>
            </a:r>
            <a:r>
              <a:rPr lang="en-US" sz="3200" dirty="0" smtClean="0">
                <a:latin typeface="Calibri" charset="0"/>
                <a:cs typeface="Calibri" charset="0"/>
              </a:rPr>
              <a:t> </a:t>
            </a:r>
            <a:r>
              <a:rPr lang="en-US" sz="3200" dirty="0" smtClean="0">
                <a:solidFill>
                  <a:schemeClr val="bg2">
                    <a:lumMod val="75000"/>
                  </a:schemeClr>
                </a:solidFill>
                <a:latin typeface="Calibri" charset="0"/>
                <a:cs typeface="Calibri" charset="0"/>
              </a:rPr>
              <a:t>Command and control actions are effective means to curb deforestation</a:t>
            </a:r>
            <a:r>
              <a:rPr lang="en-US" sz="3200" dirty="0" smtClean="0">
                <a:latin typeface="Calibri" charset="0"/>
                <a:cs typeface="Calibri" charset="0"/>
              </a:rPr>
              <a:t/>
            </a:r>
            <a:br>
              <a:rPr lang="en-US" sz="3200" dirty="0" smtClean="0">
                <a:latin typeface="Calibri" charset="0"/>
                <a:cs typeface="Calibri" charset="0"/>
              </a:rPr>
            </a:br>
            <a:endParaRPr lang="en-US" sz="3200" dirty="0"/>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descr="http://www.dpi.inpe.br/obt/deter/images/Deter/deter_2011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011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CaixaDeTexto 5"/>
          <p:cNvSpPr txBox="1">
            <a:spLocks noChangeArrowheads="1"/>
          </p:cNvSpPr>
          <p:nvPr/>
        </p:nvSpPr>
        <p:spPr bwMode="auto">
          <a:xfrm>
            <a:off x="1252538" y="6149975"/>
            <a:ext cx="6732587" cy="708025"/>
          </a:xfrm>
          <a:prstGeom prst="rect">
            <a:avLst/>
          </a:prstGeom>
          <a:solidFill>
            <a:srgbClr val="D1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4000">
                <a:solidFill>
                  <a:srgbClr val="000090"/>
                </a:solidFill>
                <a:latin typeface="Calibri" charset="0"/>
                <a:cs typeface="Calibri" charset="0"/>
              </a:rPr>
              <a:t>Jan-April/2011: 126% increase </a:t>
            </a:r>
            <a:endParaRPr lang="en-US" sz="4000">
              <a:solidFill>
                <a:srgbClr val="000090"/>
              </a:solidFill>
              <a:latin typeface="Calibri" charset="0"/>
              <a:cs typeface="Calibri" charset="0"/>
            </a:endParaRPr>
          </a:p>
        </p:txBody>
      </p:sp>
      <p:pic>
        <p:nvPicPr>
          <p:cNvPr id="77827" name="Picture 1" descr="correntao Sin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554672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CaixaDeTexto 5"/>
          <p:cNvSpPr txBox="1">
            <a:spLocks noChangeArrowheads="1"/>
          </p:cNvSpPr>
          <p:nvPr/>
        </p:nvSpPr>
        <p:spPr bwMode="auto">
          <a:xfrm>
            <a:off x="4346575" y="120650"/>
            <a:ext cx="4643438" cy="708025"/>
          </a:xfrm>
          <a:prstGeom prst="rect">
            <a:avLst/>
          </a:prstGeom>
          <a:solidFill>
            <a:srgbClr val="D1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pt-BR" sz="4000">
                <a:solidFill>
                  <a:srgbClr val="000090"/>
                </a:solidFill>
                <a:latin typeface="Calibri" charset="0"/>
                <a:cs typeface="Calibri" charset="0"/>
              </a:rPr>
              <a:t>Keep watching!</a:t>
            </a:r>
            <a:endParaRPr lang="en-US" sz="4000">
              <a:solidFill>
                <a:srgbClr val="000090"/>
              </a:solidFill>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63" y="1000125"/>
            <a:ext cx="8326437"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8850" name="Title 1"/>
          <p:cNvSpPr>
            <a:spLocks noGrp="1"/>
          </p:cNvSpPr>
          <p:nvPr>
            <p:ph type="title"/>
          </p:nvPr>
        </p:nvSpPr>
        <p:spPr/>
        <p:txBody>
          <a:bodyPr/>
          <a:lstStyle/>
          <a:p>
            <a:r>
              <a:rPr lang="en-US">
                <a:latin typeface="Calibri" charset="0"/>
              </a:rPr>
              <a:t>Deforestation hotspots: March-May 2011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958850"/>
            <a:ext cx="8370887"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0898" name="Title 1"/>
          <p:cNvSpPr>
            <a:spLocks noGrp="1"/>
          </p:cNvSpPr>
          <p:nvPr>
            <p:ph type="title"/>
          </p:nvPr>
        </p:nvSpPr>
        <p:spPr>
          <a:xfrm>
            <a:off x="685800" y="381000"/>
            <a:ext cx="8458200" cy="762000"/>
          </a:xfrm>
        </p:spPr>
        <p:txBody>
          <a:bodyPr/>
          <a:lstStyle/>
          <a:p>
            <a:r>
              <a:rPr lang="en-US">
                <a:latin typeface="Calibri" charset="0"/>
              </a:rPr>
              <a:t>Deforestation hotspots: June-August 2011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ítulo 1"/>
          <p:cNvSpPr>
            <a:spLocks noGrp="1"/>
          </p:cNvSpPr>
          <p:nvPr>
            <p:ph type="title"/>
          </p:nvPr>
        </p:nvSpPr>
        <p:spPr/>
        <p:txBody>
          <a:bodyPr/>
          <a:lstStyle/>
          <a:p>
            <a:pPr eaLnBrk="1" hangingPunct="1"/>
            <a:r>
              <a:rPr lang="pt-BR">
                <a:latin typeface="Calibri" charset="0"/>
              </a:rPr>
              <a:t>Finding: Markets have a positive rôle</a:t>
            </a:r>
          </a:p>
        </p:txBody>
      </p:sp>
      <p:pic>
        <p:nvPicPr>
          <p:cNvPr id="829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4438"/>
            <a:ext cx="82867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4000500"/>
            <a:ext cx="3857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063" y="3929063"/>
            <a:ext cx="35718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5856288"/>
            <a:ext cx="391001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terraAmaz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ext Box 3"/>
          <p:cNvSpPr txBox="1">
            <a:spLocks noChangeArrowheads="1"/>
          </p:cNvSpPr>
          <p:nvPr/>
        </p:nvSpPr>
        <p:spPr bwMode="auto">
          <a:xfrm>
            <a:off x="5334000" y="4800600"/>
            <a:ext cx="1295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a:solidFill>
                  <a:srgbClr val="FFFFFF"/>
                </a:solidFill>
              </a:rPr>
              <a:t>166-112</a:t>
            </a:r>
          </a:p>
          <a:p>
            <a:endParaRPr lang="pt-BR" sz="2400">
              <a:solidFill>
                <a:srgbClr val="000000"/>
              </a:solidFill>
              <a:latin typeface="Times New Roman" charset="0"/>
            </a:endParaRPr>
          </a:p>
        </p:txBody>
      </p:sp>
      <p:sp>
        <p:nvSpPr>
          <p:cNvPr id="84995" name="Text Box 4"/>
          <p:cNvSpPr txBox="1">
            <a:spLocks noChangeArrowheads="1"/>
          </p:cNvSpPr>
          <p:nvPr/>
        </p:nvSpPr>
        <p:spPr bwMode="auto">
          <a:xfrm>
            <a:off x="3260725" y="4303713"/>
            <a:ext cx="10223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a:solidFill>
                  <a:srgbClr val="FFFFFF"/>
                </a:solidFill>
              </a:rPr>
              <a:t>116-113</a:t>
            </a:r>
            <a:endParaRPr lang="pt-BR" sz="2400">
              <a:solidFill>
                <a:srgbClr val="000000"/>
              </a:solidFill>
              <a:latin typeface="Times New Roman" charset="0"/>
            </a:endParaRPr>
          </a:p>
          <a:p>
            <a:endParaRPr lang="pt-BR" sz="2400">
              <a:solidFill>
                <a:srgbClr val="000000"/>
              </a:solidFill>
              <a:latin typeface="Times New Roman" charset="0"/>
            </a:endParaRPr>
          </a:p>
        </p:txBody>
      </p:sp>
      <p:sp>
        <p:nvSpPr>
          <p:cNvPr id="84996" name="Text Box 5"/>
          <p:cNvSpPr txBox="1">
            <a:spLocks noChangeArrowheads="1"/>
          </p:cNvSpPr>
          <p:nvPr/>
        </p:nvSpPr>
        <p:spPr bwMode="auto">
          <a:xfrm>
            <a:off x="4022725" y="1789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r>
              <a:rPr lang="pt-BR">
                <a:solidFill>
                  <a:srgbClr val="FFFFFF"/>
                </a:solidFill>
              </a:rPr>
              <a:t>116-112</a:t>
            </a:r>
            <a:endParaRPr lang="pt-BR">
              <a:solidFill>
                <a:srgbClr val="000000"/>
              </a:solidFill>
            </a:endParaRPr>
          </a:p>
        </p:txBody>
      </p:sp>
      <p:sp>
        <p:nvSpPr>
          <p:cNvPr id="84997" name="Text Box 6"/>
          <p:cNvSpPr txBox="1">
            <a:spLocks noChangeArrowheads="1"/>
          </p:cNvSpPr>
          <p:nvPr/>
        </p:nvSpPr>
        <p:spPr bwMode="auto">
          <a:xfrm>
            <a:off x="1763713" y="2205038"/>
            <a:ext cx="6032500" cy="2308225"/>
          </a:xfrm>
          <a:prstGeom prst="rect">
            <a:avLst/>
          </a:prstGeom>
          <a:solidFill>
            <a:srgbClr val="AFC7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3600">
                <a:solidFill>
                  <a:srgbClr val="000090"/>
                </a:solidFill>
                <a:latin typeface="Calibri" charset="0"/>
                <a:cs typeface="Calibri" charset="0"/>
              </a:rPr>
              <a:t>30 Tb of data</a:t>
            </a:r>
          </a:p>
          <a:p>
            <a:pPr algn="ctr" eaLnBrk="1" hangingPunct="1"/>
            <a:r>
              <a:rPr lang="en-US" sz="3600">
                <a:solidFill>
                  <a:srgbClr val="000090"/>
                </a:solidFill>
                <a:latin typeface="Calibri" charset="0"/>
                <a:cs typeface="Calibri" charset="0"/>
              </a:rPr>
              <a:t>500.000 lines of code</a:t>
            </a:r>
          </a:p>
          <a:p>
            <a:pPr algn="ctr" eaLnBrk="1" hangingPunct="1"/>
            <a:r>
              <a:rPr lang="en-US" sz="3600">
                <a:solidFill>
                  <a:srgbClr val="000090"/>
                </a:solidFill>
                <a:latin typeface="Calibri" charset="0"/>
                <a:cs typeface="Calibri" charset="0"/>
              </a:rPr>
              <a:t>150 man/years of software dev</a:t>
            </a:r>
          </a:p>
          <a:p>
            <a:pPr algn="ctr" eaLnBrk="1" hangingPunct="1"/>
            <a:r>
              <a:rPr lang="en-US" sz="3600">
                <a:solidFill>
                  <a:srgbClr val="000090"/>
                </a:solidFill>
                <a:latin typeface="Calibri" charset="0"/>
                <a:cs typeface="Calibri" charset="0"/>
              </a:rPr>
              <a:t>200 man/years of interpreters</a:t>
            </a:r>
          </a:p>
        </p:txBody>
      </p:sp>
      <p:sp>
        <p:nvSpPr>
          <p:cNvPr id="84998" name="Título 9"/>
          <p:cNvSpPr>
            <a:spLocks noGrp="1"/>
          </p:cNvSpPr>
          <p:nvPr>
            <p:ph type="title"/>
          </p:nvPr>
        </p:nvSpPr>
        <p:spPr>
          <a:xfrm>
            <a:off x="0" y="0"/>
            <a:ext cx="9144000" cy="838200"/>
          </a:xfrm>
          <a:solidFill>
            <a:srgbClr val="AFC7FF">
              <a:alpha val="79999"/>
            </a:srgbClr>
          </a:solidFill>
        </p:spPr>
        <p:txBody>
          <a:bodyPr/>
          <a:lstStyle/>
          <a:p>
            <a:pPr algn="ctr" eaLnBrk="1" hangingPunct="1"/>
            <a:r>
              <a:rPr lang="en-US" sz="4000" b="0">
                <a:solidFill>
                  <a:srgbClr val="000090"/>
                </a:solidFill>
                <a:latin typeface="Calibri" charset="0"/>
              </a:rPr>
              <a:t>How much it takes to survey Amazonia?</a:t>
            </a:r>
            <a:endParaRPr lang="pt-BR" sz="4000" b="0">
              <a:solidFill>
                <a:srgbClr val="000090"/>
              </a:solidFill>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473450" y="474663"/>
            <a:ext cx="5432425" cy="1200150"/>
          </a:xfrm>
          <a:prstGeom prst="rect">
            <a:avLst/>
          </a:prstGeom>
          <a:solidFill>
            <a:schemeClr val="accent2">
              <a:lumMod val="20000"/>
              <a:lumOff val="80000"/>
            </a:schemeClr>
          </a:solidFill>
        </p:spPr>
        <p:txBody>
          <a:bodyPr>
            <a:spAutoFit/>
          </a:bodyPr>
          <a:lstStyle/>
          <a:p>
            <a:pPr>
              <a:defRPr/>
            </a:pPr>
            <a:r>
              <a:rPr lang="pt-BR" sz="2400" dirty="0">
                <a:solidFill>
                  <a:srgbClr val="00005E"/>
                </a:solidFill>
                <a:latin typeface="Calibri" charset="0"/>
                <a:cs typeface="Calibri" charset="0"/>
              </a:rPr>
              <a:t>“</a:t>
            </a:r>
            <a:r>
              <a:rPr lang="pt-BR" sz="2400" dirty="0" err="1">
                <a:solidFill>
                  <a:srgbClr val="00005E"/>
                </a:solidFill>
                <a:latin typeface="Calibri" charset="0"/>
                <a:cs typeface="Calibri" charset="0"/>
              </a:rPr>
              <a:t>By</a:t>
            </a:r>
            <a:r>
              <a:rPr lang="pt-BR" sz="2400" dirty="0">
                <a:solidFill>
                  <a:srgbClr val="00005E"/>
                </a:solidFill>
                <a:latin typeface="Calibri" charset="0"/>
                <a:cs typeface="Calibri" charset="0"/>
              </a:rPr>
              <a:t> 2020, </a:t>
            </a:r>
            <a:r>
              <a:rPr lang="pt-BR" sz="2400" dirty="0" err="1">
                <a:solidFill>
                  <a:srgbClr val="00005E"/>
                </a:solidFill>
                <a:latin typeface="Calibri" charset="0"/>
                <a:cs typeface="Calibri" charset="0"/>
              </a:rPr>
              <a:t>Brazil</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will</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reduce</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deforestation</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by</a:t>
            </a:r>
            <a:r>
              <a:rPr lang="pt-BR" sz="2400" dirty="0">
                <a:solidFill>
                  <a:srgbClr val="00005E"/>
                </a:solidFill>
                <a:latin typeface="Calibri" charset="0"/>
                <a:cs typeface="Calibri" charset="0"/>
              </a:rPr>
              <a:t> 80% </a:t>
            </a:r>
            <a:r>
              <a:rPr lang="pt-BR" sz="2400" dirty="0" err="1">
                <a:solidFill>
                  <a:srgbClr val="00005E"/>
                </a:solidFill>
                <a:latin typeface="Calibri" charset="0"/>
                <a:cs typeface="Calibri" charset="0"/>
              </a:rPr>
              <a:t>relative</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to</a:t>
            </a:r>
            <a:r>
              <a:rPr lang="pt-BR" sz="2400" dirty="0">
                <a:solidFill>
                  <a:srgbClr val="00005E"/>
                </a:solidFill>
                <a:latin typeface="Calibri" charset="0"/>
                <a:cs typeface="Calibri" charset="0"/>
              </a:rPr>
              <a:t> 2005.” (pres. Lula in Copenhagen COP-15)</a:t>
            </a:r>
          </a:p>
        </p:txBody>
      </p:sp>
      <p:pic>
        <p:nvPicPr>
          <p:cNvPr id="87042" name="Picture 6" descr="http://www.ergoeco.org/img/COP%2015%20LULA%20DA%20SILVA%201812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893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52675"/>
            <a:ext cx="900906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Imagem 4" descr="bertrand_negro_ri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Rectangle 7"/>
          <p:cNvSpPr>
            <a:spLocks noChangeArrowheads="1"/>
          </p:cNvSpPr>
          <p:nvPr/>
        </p:nvSpPr>
        <p:spPr bwMode="auto">
          <a:xfrm>
            <a:off x="0" y="3568700"/>
            <a:ext cx="9144000" cy="3181350"/>
          </a:xfrm>
          <a:prstGeom prst="rect">
            <a:avLst/>
          </a:prstGeom>
          <a:solidFill>
            <a:srgbClr val="C9D6FF">
              <a:alpha val="6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spcBef>
                <a:spcPct val="25000"/>
              </a:spcBef>
              <a:spcAft>
                <a:spcPct val="25000"/>
              </a:spcAft>
            </a:pPr>
            <a:r>
              <a:rPr lang="ja-JP" altLang="pt-BR" sz="2800">
                <a:solidFill>
                  <a:srgbClr val="002060"/>
                </a:solidFill>
                <a:latin typeface="Cambria" charset="0"/>
              </a:rPr>
              <a:t>“</a:t>
            </a:r>
            <a:r>
              <a:rPr lang="en-US" altLang="ja-JP" sz="2800">
                <a:solidFill>
                  <a:srgbClr val="002060"/>
                </a:solidFill>
                <a:latin typeface="Cambria" charset="0"/>
              </a:rPr>
              <a:t>Deforestation in the Brazilian Amazon is down by a whopping 78% from its recent high in 2004. If Brazil can maintain that progress, it would be the biggest environmental success story in decades, and would set an example to other countries that want to protect their tropical forests.</a:t>
            </a:r>
            <a:r>
              <a:rPr lang="ja-JP" altLang="pt-BR" sz="2800">
                <a:solidFill>
                  <a:srgbClr val="002060"/>
                </a:solidFill>
                <a:latin typeface="Cambria" charset="0"/>
              </a:rPr>
              <a:t>”</a:t>
            </a:r>
            <a:r>
              <a:rPr lang="pt-BR" altLang="ja-JP" sz="2800">
                <a:solidFill>
                  <a:srgbClr val="002060"/>
                </a:solidFill>
                <a:latin typeface="Cambria" charset="0"/>
              </a:rPr>
              <a:t> (Editorial, 7 June 2012)</a:t>
            </a:r>
            <a:endParaRPr lang="en-US" sz="2800">
              <a:solidFill>
                <a:srgbClr val="002060"/>
              </a:solidFill>
              <a:latin typeface="Cambria" charset="0"/>
            </a:endParaRPr>
          </a:p>
        </p:txBody>
      </p:sp>
      <p:pic>
        <p:nvPicPr>
          <p:cNvPr id="880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0"/>
            <a:ext cx="328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m 4" descr="bertrand_negro_ri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tângulo 3"/>
          <p:cNvSpPr>
            <a:spLocks noChangeArrowheads="1"/>
          </p:cNvSpPr>
          <p:nvPr/>
        </p:nvSpPr>
        <p:spPr bwMode="auto">
          <a:xfrm>
            <a:off x="0" y="4221163"/>
            <a:ext cx="9144000" cy="1938337"/>
          </a:xfrm>
          <a:prstGeom prst="rect">
            <a:avLst/>
          </a:prstGeom>
          <a:solidFill>
            <a:srgbClr val="E3FED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ja-JP" sz="2400">
                <a:solidFill>
                  <a:srgbClr val="00005E"/>
                </a:solidFill>
                <a:latin typeface="Georgia" charset="0"/>
                <a:cs typeface="Georgia" charset="0"/>
              </a:rPr>
              <a:t>“Deforestation in Brazilian Amazonia is down by a whopping 78% from its recent high in 2004. If Brazil can maintain that progress — and Norway has put a US$1-billion reward on the table as encouragement — it would be the biggest environmental success in decades”  (Nature, Rio + 20 editorial)</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Calibri" charset="0"/>
              </a:rPr>
              <a:t>Foundations of modern democracies</a:t>
            </a:r>
          </a:p>
        </p:txBody>
      </p:sp>
      <p:sp>
        <p:nvSpPr>
          <p:cNvPr id="89090" name="Isosceles Triangle 2"/>
          <p:cNvSpPr>
            <a:spLocks noChangeArrowheads="1"/>
          </p:cNvSpPr>
          <p:nvPr/>
        </p:nvSpPr>
        <p:spPr bwMode="auto">
          <a:xfrm>
            <a:off x="1882775" y="1895475"/>
            <a:ext cx="4748213" cy="3841750"/>
          </a:xfrm>
          <a:prstGeom prst="triangle">
            <a:avLst>
              <a:gd name="adj" fmla="val 50000"/>
            </a:avLst>
          </a:prstGeom>
          <a:solidFill>
            <a:srgbClr val="F1F18D"/>
          </a:solidFill>
          <a:ln w="9525">
            <a:solidFill>
              <a:schemeClr val="tx1"/>
            </a:solidFill>
            <a:miter lim="800000"/>
            <a:headEnd/>
            <a:tailEnd/>
          </a:ln>
        </p:spPr>
        <p:txBody>
          <a:bodyPr wrap="none"/>
          <a:lstStyle/>
          <a:p>
            <a:endParaRPr lang="en-GB"/>
          </a:p>
        </p:txBody>
      </p:sp>
      <p:sp>
        <p:nvSpPr>
          <p:cNvPr id="89091" name="TextBox 3"/>
          <p:cNvSpPr txBox="1">
            <a:spLocks noChangeArrowheads="1"/>
          </p:cNvSpPr>
          <p:nvPr/>
        </p:nvSpPr>
        <p:spPr bwMode="auto">
          <a:xfrm>
            <a:off x="1958975" y="1409700"/>
            <a:ext cx="4711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en-US" sz="2800">
                <a:solidFill>
                  <a:srgbClr val="00005E"/>
                </a:solidFill>
                <a:latin typeface="Calibri" charset="0"/>
                <a:cs typeface="Calibri" charset="0"/>
              </a:rPr>
              <a:t>State (</a:t>
            </a:r>
            <a:r>
              <a:rPr lang="en-US" sz="2800" i="1">
                <a:solidFill>
                  <a:srgbClr val="00005E"/>
                </a:solidFill>
                <a:latin typeface="Calibri" charset="0"/>
                <a:cs typeface="Calibri" charset="0"/>
              </a:rPr>
              <a:t>power by technical staff</a:t>
            </a:r>
            <a:r>
              <a:rPr lang="en-US" sz="2800">
                <a:solidFill>
                  <a:srgbClr val="00005E"/>
                </a:solidFill>
                <a:latin typeface="Calibri" charset="0"/>
                <a:cs typeface="Calibri" charset="0"/>
              </a:rPr>
              <a:t>)</a:t>
            </a:r>
          </a:p>
        </p:txBody>
      </p:sp>
      <p:sp>
        <p:nvSpPr>
          <p:cNvPr id="89092" name="TextBox 4"/>
          <p:cNvSpPr txBox="1">
            <a:spLocks noChangeArrowheads="1"/>
          </p:cNvSpPr>
          <p:nvPr/>
        </p:nvSpPr>
        <p:spPr bwMode="auto">
          <a:xfrm>
            <a:off x="5586413" y="5767388"/>
            <a:ext cx="3419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00005E"/>
                </a:solidFill>
                <a:latin typeface="Calibri" charset="0"/>
                <a:cs typeface="Calibri" charset="0"/>
              </a:rPr>
              <a:t>Society</a:t>
            </a:r>
          </a:p>
          <a:p>
            <a:pPr algn="ctr" eaLnBrk="1" hangingPunct="1"/>
            <a:r>
              <a:rPr lang="en-US" sz="2800">
                <a:solidFill>
                  <a:srgbClr val="00005E"/>
                </a:solidFill>
                <a:latin typeface="Calibri" charset="0"/>
                <a:cs typeface="Calibri" charset="0"/>
              </a:rPr>
              <a:t>(</a:t>
            </a:r>
            <a:r>
              <a:rPr lang="en-US" sz="2800" i="1">
                <a:solidFill>
                  <a:srgbClr val="00005E"/>
                </a:solidFill>
                <a:latin typeface="Calibri" charset="0"/>
                <a:cs typeface="Calibri" charset="0"/>
              </a:rPr>
              <a:t>public accountability</a:t>
            </a:r>
            <a:r>
              <a:rPr lang="en-US" sz="2800">
                <a:solidFill>
                  <a:srgbClr val="00005E"/>
                </a:solidFill>
                <a:latin typeface="Calibri" charset="0"/>
                <a:cs typeface="Calibri" charset="0"/>
              </a:rPr>
              <a:t>)</a:t>
            </a:r>
          </a:p>
        </p:txBody>
      </p:sp>
      <p:sp>
        <p:nvSpPr>
          <p:cNvPr id="89093" name="TextBox 5"/>
          <p:cNvSpPr txBox="1">
            <a:spLocks noChangeArrowheads="1"/>
          </p:cNvSpPr>
          <p:nvPr/>
        </p:nvSpPr>
        <p:spPr bwMode="auto">
          <a:xfrm>
            <a:off x="658813" y="5711825"/>
            <a:ext cx="21955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00005E"/>
                </a:solidFill>
                <a:latin typeface="Calibri" charset="0"/>
                <a:cs typeface="Calibri" charset="0"/>
              </a:rPr>
              <a:t>Rule of law</a:t>
            </a:r>
          </a:p>
          <a:p>
            <a:pPr algn="ctr" eaLnBrk="1" hangingPunct="1"/>
            <a:r>
              <a:rPr lang="en-US" sz="2800">
                <a:solidFill>
                  <a:srgbClr val="00005E"/>
                </a:solidFill>
                <a:latin typeface="Calibri" charset="0"/>
                <a:cs typeface="Calibri" charset="0"/>
              </a:rPr>
              <a:t>(</a:t>
            </a:r>
            <a:r>
              <a:rPr lang="en-US" sz="2800" i="1">
                <a:solidFill>
                  <a:srgbClr val="00005E"/>
                </a:solidFill>
                <a:latin typeface="Calibri" charset="0"/>
                <a:cs typeface="Calibri" charset="0"/>
              </a:rPr>
              <a:t>limits power</a:t>
            </a:r>
            <a:r>
              <a:rPr lang="en-US" sz="2800">
                <a:solidFill>
                  <a:srgbClr val="00005E"/>
                </a:solidFill>
                <a:latin typeface="Calibri" charset="0"/>
                <a:cs typeface="Calibri" charset="0"/>
              </a:rPr>
              <a:t>)</a:t>
            </a:r>
          </a:p>
        </p:txBody>
      </p:sp>
      <p:sp>
        <p:nvSpPr>
          <p:cNvPr id="89094" name="TextBox 6"/>
          <p:cNvSpPr txBox="1">
            <a:spLocks noChangeArrowheads="1"/>
          </p:cNvSpPr>
          <p:nvPr/>
        </p:nvSpPr>
        <p:spPr bwMode="auto">
          <a:xfrm>
            <a:off x="6858000" y="1098550"/>
            <a:ext cx="2286000" cy="338138"/>
          </a:xfrm>
          <a:prstGeom prst="rect">
            <a:avLst/>
          </a:prstGeom>
          <a:solidFill>
            <a:srgbClr val="C9D6FF"/>
          </a:solidFill>
          <a:ln w="9525">
            <a:solidFill>
              <a:srgbClr val="000000"/>
            </a:solidFill>
            <a:miter lim="800000"/>
            <a:headEnd/>
            <a:tailEnd/>
          </a:ln>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en-US" sz="1600">
                <a:latin typeface="Calibri" charset="0"/>
                <a:cs typeface="Calibri" charset="0"/>
              </a:rPr>
              <a:t>source: Fukuyama (2011)</a:t>
            </a:r>
          </a:p>
        </p:txBody>
      </p:sp>
      <p:sp>
        <p:nvSpPr>
          <p:cNvPr id="89095" name="Hexagon 2"/>
          <p:cNvSpPr>
            <a:spLocks noChangeArrowheads="1"/>
          </p:cNvSpPr>
          <p:nvPr/>
        </p:nvSpPr>
        <p:spPr bwMode="auto">
          <a:xfrm>
            <a:off x="3600450" y="3271838"/>
            <a:ext cx="1493838" cy="1300162"/>
          </a:xfrm>
          <a:prstGeom prst="hexagon">
            <a:avLst>
              <a:gd name="adj" fmla="val 24990"/>
              <a:gd name="vf" fmla="val 115470"/>
            </a:avLst>
          </a:prstGeom>
          <a:solidFill>
            <a:srgbClr val="B8B800"/>
          </a:solidFill>
          <a:ln w="9525">
            <a:solidFill>
              <a:schemeClr val="tx1"/>
            </a:solidFill>
            <a:miter lim="800000"/>
            <a:headEnd/>
            <a:tailEnd/>
          </a:ln>
        </p:spPr>
        <p:txBody>
          <a:bodyPr wrap="none"/>
          <a:lstStyle/>
          <a:p>
            <a:r>
              <a:rPr lang="en-US" sz="1800">
                <a:latin typeface="Calibri" charset="0"/>
                <a:cs typeface="Calibri" charset="0"/>
              </a:rPr>
              <a:t>Science </a:t>
            </a:r>
          </a:p>
          <a:p>
            <a:r>
              <a:rPr lang="en-US" sz="1800">
                <a:latin typeface="Calibri" charset="0"/>
                <a:cs typeface="Calibri" charset="0"/>
              </a:rPr>
              <a:t>State</a:t>
            </a:r>
          </a:p>
          <a:p>
            <a:r>
              <a:rPr lang="en-US" sz="1800">
                <a:latin typeface="Calibri" charset="0"/>
                <a:cs typeface="Calibri" charset="0"/>
              </a:rPr>
              <a:t>Institutions</a:t>
            </a:r>
          </a:p>
        </p:txBody>
      </p:sp>
      <p:cxnSp>
        <p:nvCxnSpPr>
          <p:cNvPr id="89096" name="Straight Arrow Connector 4"/>
          <p:cNvCxnSpPr>
            <a:cxnSpLocks noChangeShapeType="1"/>
          </p:cNvCxnSpPr>
          <p:nvPr/>
        </p:nvCxnSpPr>
        <p:spPr bwMode="auto">
          <a:xfrm>
            <a:off x="5214938" y="4706938"/>
            <a:ext cx="806450" cy="776287"/>
          </a:xfrm>
          <a:prstGeom prst="straightConnector1">
            <a:avLst/>
          </a:prstGeom>
          <a:noFill/>
          <a:ln w="101600">
            <a:solidFill>
              <a:srgbClr val="800000"/>
            </a:solidFill>
            <a:miter lim="800000"/>
            <a:headEnd/>
            <a:tailEnd type="arrow" w="med" len="med"/>
          </a:ln>
          <a:extLst>
            <a:ext uri="{909E8E84-426E-40dd-AFC4-6F175D3DCCD1}">
              <a14:hiddenFill xmlns:a14="http://schemas.microsoft.com/office/drawing/2010/main">
                <a:noFill/>
              </a14:hiddenFill>
            </a:ext>
          </a:extLst>
        </p:spPr>
      </p:cxnSp>
      <p:cxnSp>
        <p:nvCxnSpPr>
          <p:cNvPr id="89097" name="Straight Arrow Connector 12"/>
          <p:cNvCxnSpPr>
            <a:cxnSpLocks noChangeShapeType="1"/>
          </p:cNvCxnSpPr>
          <p:nvPr/>
        </p:nvCxnSpPr>
        <p:spPr bwMode="auto">
          <a:xfrm flipH="1" flipV="1">
            <a:off x="4229100" y="2062163"/>
            <a:ext cx="58738" cy="941387"/>
          </a:xfrm>
          <a:prstGeom prst="straightConnector1">
            <a:avLst/>
          </a:prstGeom>
          <a:noFill/>
          <a:ln w="57150">
            <a:solidFill>
              <a:srgbClr val="800000"/>
            </a:solidFill>
            <a:miter lim="800000"/>
            <a:headEnd/>
            <a:tailEnd type="arrow" w="med" len="med"/>
          </a:ln>
          <a:extLst>
            <a:ext uri="{909E8E84-426E-40dd-AFC4-6F175D3DCCD1}">
              <a14:hiddenFill xmlns:a14="http://schemas.microsoft.com/office/drawing/2010/main">
                <a:noFill/>
              </a14:hiddenFill>
            </a:ext>
          </a:extLst>
        </p:spPr>
      </p:cxnSp>
      <p:cxnSp>
        <p:nvCxnSpPr>
          <p:cNvPr id="89098" name="Straight Arrow Connector 16"/>
          <p:cNvCxnSpPr>
            <a:cxnSpLocks noChangeShapeType="1"/>
          </p:cNvCxnSpPr>
          <p:nvPr/>
        </p:nvCxnSpPr>
        <p:spPr bwMode="auto">
          <a:xfrm flipH="1">
            <a:off x="2451100" y="4559300"/>
            <a:ext cx="928688" cy="893763"/>
          </a:xfrm>
          <a:prstGeom prst="straightConnector1">
            <a:avLst/>
          </a:prstGeom>
          <a:noFill/>
          <a:ln w="38100">
            <a:solidFill>
              <a:srgbClr val="800000"/>
            </a:solidFill>
            <a:miter lim="800000"/>
            <a:headEnd/>
            <a:tailEnd type="arrow" w="med" len="med"/>
          </a:ln>
          <a:extLst>
            <a:ext uri="{909E8E84-426E-40dd-AFC4-6F175D3DCCD1}">
              <a14:hiddenFill xmlns:a14="http://schemas.microsoft.com/office/drawing/2010/main">
                <a:noFill/>
              </a14:hiddenFill>
            </a:ext>
          </a:extLst>
        </p:spPr>
      </p:cxnSp>
      <p:cxnSp>
        <p:nvCxnSpPr>
          <p:cNvPr id="89099" name="Curved Connector 10"/>
          <p:cNvCxnSpPr>
            <a:cxnSpLocks noChangeShapeType="1"/>
          </p:cNvCxnSpPr>
          <p:nvPr/>
        </p:nvCxnSpPr>
        <p:spPr bwMode="auto">
          <a:xfrm rot="16200000" flipV="1">
            <a:off x="4318000" y="2868613"/>
            <a:ext cx="2719387" cy="1614488"/>
          </a:xfrm>
          <a:prstGeom prst="curvedConnector3">
            <a:avLst>
              <a:gd name="adj1" fmla="val 101097"/>
            </a:avLst>
          </a:prstGeom>
          <a:noFill/>
          <a:ln w="76200">
            <a:solidFill>
              <a:srgbClr val="80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reeform 1"/>
          <p:cNvSpPr>
            <a:spLocks/>
          </p:cNvSpPr>
          <p:nvPr/>
        </p:nvSpPr>
        <p:spPr bwMode="auto">
          <a:xfrm>
            <a:off x="685800" y="381000"/>
            <a:ext cx="8229600" cy="609600"/>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0" y="0"/>
                </a:lnTo>
                <a:lnTo>
                  <a:pt x="21600" y="0"/>
                </a:lnTo>
              </a:path>
            </a:pathLst>
          </a:custGeom>
          <a:noFill/>
          <a:ln w="19050" cap="flat">
            <a:solidFill>
              <a:srgbClr val="00669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9011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033463"/>
            <a:ext cx="8234363"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5" name="Rectangle 5"/>
          <p:cNvSpPr>
            <a:spLocks noGrp="1" noChangeArrowheads="1"/>
          </p:cNvSpPr>
          <p:nvPr>
            <p:ph type="title"/>
          </p:nvPr>
        </p:nvSpPr>
        <p:spPr>
          <a:xfrm>
            <a:off x="685800" y="0"/>
            <a:ext cx="8153400" cy="1514475"/>
          </a:xfrm>
        </p:spPr>
        <p:txBody>
          <a:bodyPr rIns="132080"/>
          <a:lstStyle/>
          <a:p>
            <a:pPr eaLnBrk="1" hangingPunct="1"/>
            <a:r>
              <a:rPr lang="en-US">
                <a:solidFill>
                  <a:srgbClr val="800000"/>
                </a:solidFill>
                <a:latin typeface="Calibri" charset="0"/>
              </a:rPr>
              <a:t>Finding: </a:t>
            </a:r>
            <a:r>
              <a:rPr lang="en-US">
                <a:solidFill>
                  <a:srgbClr val="002060"/>
                </a:solidFill>
                <a:latin typeface="Calibri" charset="0"/>
              </a:rPr>
              <a:t>Transparency builds governance!</a:t>
            </a:r>
          </a:p>
        </p:txBody>
      </p:sp>
      <p:sp>
        <p:nvSpPr>
          <p:cNvPr id="90116" name="Rectangle 6"/>
          <p:cNvSpPr>
            <a:spLocks/>
          </p:cNvSpPr>
          <p:nvPr/>
        </p:nvSpPr>
        <p:spPr bwMode="auto">
          <a:xfrm>
            <a:off x="7048500" y="1000125"/>
            <a:ext cx="1898650" cy="400050"/>
          </a:xfrm>
          <a:prstGeom prst="rect">
            <a:avLst/>
          </a:prstGeom>
          <a:solidFill>
            <a:srgbClr val="D0D0E3"/>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lgn="ctr"/>
            <a:r>
              <a:rPr lang="en-US" sz="2000">
                <a:solidFill>
                  <a:srgbClr val="00005E"/>
                </a:solidFill>
                <a:latin typeface="Calibri" charset="0"/>
                <a:ea typeface="ヒラギノ角ゴ ProN W3" charset="0"/>
                <a:cs typeface="ヒラギノ角ゴ ProN W3" charset="0"/>
                <a:sym typeface="Calibri" charset="0"/>
              </a:rPr>
              <a:t>CBERS image </a:t>
            </a:r>
          </a:p>
        </p:txBody>
      </p:sp>
      <p:sp>
        <p:nvSpPr>
          <p:cNvPr id="90117" name="Rectangle 7"/>
          <p:cNvSpPr>
            <a:spLocks/>
          </p:cNvSpPr>
          <p:nvPr/>
        </p:nvSpPr>
        <p:spPr bwMode="auto">
          <a:xfrm>
            <a:off x="496888" y="6027738"/>
            <a:ext cx="8661400" cy="838200"/>
          </a:xfrm>
          <a:prstGeom prst="rect">
            <a:avLst/>
          </a:prstGeom>
          <a:solidFill>
            <a:srgbClr val="C9D2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575"/>
              </a:spcBef>
            </a:pPr>
            <a:r>
              <a:rPr lang="en-US" sz="2400">
                <a:solidFill>
                  <a:srgbClr val="00003F"/>
                </a:solidFill>
                <a:latin typeface="Calibri" charset="0"/>
                <a:ea typeface="ヒラギノ角ゴ ProN W3" charset="0"/>
                <a:cs typeface="ヒラギノ角ゴ ProN W3" charset="0"/>
                <a:sym typeface="Calibri" charset="0"/>
              </a:rPr>
              <a:t>Science (27 April 2007):  </a:t>
            </a:r>
            <a:r>
              <a:rPr lang="ja-JP" altLang="en-US" sz="2400">
                <a:solidFill>
                  <a:srgbClr val="00003F"/>
                </a:solidFill>
                <a:ea typeface="ヒラギノ角ゴ ProN W3" charset="0"/>
                <a:cs typeface="ヒラギノ角ゴ ProN W3" charset="0"/>
                <a:sym typeface="Calibri Italic" charset="0"/>
              </a:rPr>
              <a:t>“</a:t>
            </a:r>
            <a:r>
              <a:rPr lang="en-US" altLang="ja-JP" sz="2400">
                <a:solidFill>
                  <a:srgbClr val="00003F"/>
                </a:solidFill>
                <a:latin typeface="Calibri Italic" charset="0"/>
                <a:cs typeface="Calibri Italic" charset="0"/>
                <a:sym typeface="Calibri Italic" charset="0"/>
              </a:rPr>
              <a:t>Brazil´s monitoring system is the envy of the world</a:t>
            </a:r>
            <a:r>
              <a:rPr lang="ja-JP" altLang="en-US" sz="2400">
                <a:solidFill>
                  <a:srgbClr val="00003F"/>
                </a:solidFill>
                <a:ea typeface="ヒラギノ角ゴ ProN W3" charset="0"/>
                <a:cs typeface="ヒラギノ角ゴ ProN W3" charset="0"/>
                <a:sym typeface="Calibri Italic" charset="0"/>
              </a:rPr>
              <a:t>”</a:t>
            </a:r>
            <a:r>
              <a:rPr lang="en-US" altLang="ja-JP" sz="2400">
                <a:solidFill>
                  <a:srgbClr val="00003F"/>
                </a:solidFill>
                <a:latin typeface="Calibri Italic" charset="0"/>
                <a:cs typeface="Calibri Italic" charset="0"/>
                <a:sym typeface="Calibri Italic" charset="0"/>
              </a:rPr>
              <a:t>. </a:t>
            </a:r>
            <a:endParaRPr lang="en-US" sz="2400">
              <a:solidFill>
                <a:srgbClr val="00003F"/>
              </a:solidFill>
              <a:latin typeface="Calibri Italic" charset="0"/>
              <a:cs typeface="Calibri Italic" charset="0"/>
              <a:sym typeface="Calibri Italic" charset="0"/>
            </a:endParaRPr>
          </a:p>
        </p:txBody>
      </p:sp>
      <p:sp>
        <p:nvSpPr>
          <p:cNvPr id="90118" name="Rectangle 8"/>
          <p:cNvSpPr>
            <a:spLocks/>
          </p:cNvSpPr>
          <p:nvPr/>
        </p:nvSpPr>
        <p:spPr bwMode="auto">
          <a:xfrm>
            <a:off x="7143750" y="3143250"/>
            <a:ext cx="1870075" cy="400050"/>
          </a:xfrm>
          <a:prstGeom prst="rect">
            <a:avLst/>
          </a:prstGeom>
          <a:solidFill>
            <a:srgbClr val="D0D0E3"/>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r>
              <a:rPr lang="en-US" sz="2000">
                <a:solidFill>
                  <a:srgbClr val="00005E"/>
                </a:solidFill>
                <a:latin typeface="Calibri" charset="0"/>
                <a:ea typeface="ヒラギノ角ゴ ProN W3" charset="0"/>
                <a:cs typeface="ヒラギノ角ゴ ProN W3" charset="0"/>
                <a:sym typeface="Calibri" charset="0"/>
              </a:rPr>
              <a:t>Deforestation</a:t>
            </a:r>
          </a:p>
        </p:txBody>
      </p:sp>
      <p:sp>
        <p:nvSpPr>
          <p:cNvPr id="90119" name="Line 9"/>
          <p:cNvSpPr>
            <a:spLocks noChangeShapeType="1"/>
          </p:cNvSpPr>
          <p:nvPr/>
        </p:nvSpPr>
        <p:spPr bwMode="auto">
          <a:xfrm flipH="1">
            <a:off x="6072188" y="3429000"/>
            <a:ext cx="1071562" cy="857250"/>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0" name="Line 10"/>
          <p:cNvSpPr>
            <a:spLocks noChangeShapeType="1"/>
          </p:cNvSpPr>
          <p:nvPr/>
        </p:nvSpPr>
        <p:spPr bwMode="auto">
          <a:xfrm rot="10800000">
            <a:off x="6500813" y="1857375"/>
            <a:ext cx="1214437" cy="1285875"/>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1" name="Line 11"/>
          <p:cNvSpPr>
            <a:spLocks noChangeShapeType="1"/>
          </p:cNvSpPr>
          <p:nvPr/>
        </p:nvSpPr>
        <p:spPr bwMode="auto">
          <a:xfrm flipH="1">
            <a:off x="8001000" y="3573463"/>
            <a:ext cx="1588" cy="1071562"/>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2" name="Rectangle 12"/>
          <p:cNvSpPr>
            <a:spLocks/>
          </p:cNvSpPr>
          <p:nvPr/>
        </p:nvSpPr>
        <p:spPr bwMode="auto">
          <a:xfrm>
            <a:off x="642938" y="3214688"/>
            <a:ext cx="1589087" cy="400050"/>
          </a:xfrm>
          <a:prstGeom prst="rect">
            <a:avLst/>
          </a:prstGeom>
          <a:solidFill>
            <a:srgbClr val="DDDD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r>
              <a:rPr lang="en-US" sz="2000">
                <a:solidFill>
                  <a:srgbClr val="00005E"/>
                </a:solidFill>
                <a:latin typeface="Calibri" charset="0"/>
                <a:ea typeface="ヒラギノ角ゴ ProN W3" charset="0"/>
                <a:cs typeface="ヒラギノ角ゴ ProN W3" charset="0"/>
                <a:sym typeface="Calibri" charset="0"/>
              </a:rPr>
              <a:t>Degradation </a:t>
            </a:r>
          </a:p>
        </p:txBody>
      </p:sp>
      <p:sp>
        <p:nvSpPr>
          <p:cNvPr id="90123" name="Line 13"/>
          <p:cNvSpPr>
            <a:spLocks noChangeShapeType="1"/>
          </p:cNvSpPr>
          <p:nvPr/>
        </p:nvSpPr>
        <p:spPr bwMode="auto">
          <a:xfrm>
            <a:off x="2276475" y="3476625"/>
            <a:ext cx="1295400" cy="881063"/>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4" name="Freeform 14"/>
          <p:cNvSpPr>
            <a:spLocks/>
          </p:cNvSpPr>
          <p:nvPr/>
        </p:nvSpPr>
        <p:spPr bwMode="auto">
          <a:xfrm>
            <a:off x="2822575" y="3524250"/>
            <a:ext cx="3152775" cy="2476500"/>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0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5963" y="4181"/>
                </a:moveTo>
                <a:lnTo>
                  <a:pt x="5172" y="10839"/>
                </a:lnTo>
                <a:lnTo>
                  <a:pt x="1095" y="16413"/>
                </a:lnTo>
                <a:lnTo>
                  <a:pt x="0" y="21523"/>
                </a:lnTo>
                <a:lnTo>
                  <a:pt x="16063" y="21600"/>
                </a:lnTo>
                <a:lnTo>
                  <a:pt x="21174" y="19277"/>
                </a:lnTo>
                <a:lnTo>
                  <a:pt x="20261" y="17806"/>
                </a:lnTo>
                <a:lnTo>
                  <a:pt x="16550" y="19123"/>
                </a:lnTo>
                <a:lnTo>
                  <a:pt x="16550" y="17265"/>
                </a:lnTo>
                <a:lnTo>
                  <a:pt x="21600" y="14632"/>
                </a:lnTo>
                <a:lnTo>
                  <a:pt x="20018" y="13626"/>
                </a:lnTo>
                <a:cubicBezTo>
                  <a:pt x="19097" y="11125"/>
                  <a:pt x="19105" y="12060"/>
                  <a:pt x="19105" y="11071"/>
                </a:cubicBezTo>
                <a:lnTo>
                  <a:pt x="20201" y="10452"/>
                </a:lnTo>
                <a:lnTo>
                  <a:pt x="18254" y="6968"/>
                </a:lnTo>
                <a:lnTo>
                  <a:pt x="13690" y="8439"/>
                </a:lnTo>
                <a:lnTo>
                  <a:pt x="13021" y="6348"/>
                </a:lnTo>
                <a:lnTo>
                  <a:pt x="16550" y="5574"/>
                </a:lnTo>
                <a:lnTo>
                  <a:pt x="15698" y="3639"/>
                </a:lnTo>
                <a:lnTo>
                  <a:pt x="14725" y="4955"/>
                </a:lnTo>
                <a:lnTo>
                  <a:pt x="14542" y="4026"/>
                </a:lnTo>
                <a:lnTo>
                  <a:pt x="16367" y="2632"/>
                </a:lnTo>
                <a:lnTo>
                  <a:pt x="15576" y="1781"/>
                </a:lnTo>
                <a:lnTo>
                  <a:pt x="14481" y="3097"/>
                </a:lnTo>
                <a:lnTo>
                  <a:pt x="15272" y="1316"/>
                </a:lnTo>
                <a:lnTo>
                  <a:pt x="14116" y="2400"/>
                </a:lnTo>
                <a:lnTo>
                  <a:pt x="13934" y="2090"/>
                </a:lnTo>
                <a:lnTo>
                  <a:pt x="13994" y="0"/>
                </a:lnTo>
                <a:lnTo>
                  <a:pt x="6510" y="1935"/>
                </a:lnTo>
                <a:lnTo>
                  <a:pt x="5963" y="4181"/>
                </a:lnTo>
                <a:close/>
                <a:moveTo>
                  <a:pt x="5963" y="4181"/>
                </a:moveTo>
              </a:path>
            </a:pathLst>
          </a:custGeom>
          <a:noFill/>
          <a:ln w="38100" cap="flat">
            <a:solidFill>
              <a:srgbClr val="3333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0125" name="Freeform 15"/>
          <p:cNvSpPr>
            <a:spLocks/>
          </p:cNvSpPr>
          <p:nvPr/>
        </p:nvSpPr>
        <p:spPr bwMode="auto">
          <a:xfrm>
            <a:off x="2859088" y="1651000"/>
            <a:ext cx="1374775" cy="9413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5992" y="6928"/>
                </a:moveTo>
                <a:lnTo>
                  <a:pt x="3763" y="13449"/>
                </a:lnTo>
                <a:lnTo>
                  <a:pt x="0" y="15079"/>
                </a:lnTo>
                <a:lnTo>
                  <a:pt x="1951" y="20174"/>
                </a:lnTo>
                <a:lnTo>
                  <a:pt x="10034" y="21600"/>
                </a:lnTo>
                <a:lnTo>
                  <a:pt x="17977" y="18543"/>
                </a:lnTo>
                <a:lnTo>
                  <a:pt x="21600" y="13857"/>
                </a:lnTo>
                <a:lnTo>
                  <a:pt x="19092" y="0"/>
                </a:lnTo>
                <a:lnTo>
                  <a:pt x="13935" y="3260"/>
                </a:lnTo>
                <a:lnTo>
                  <a:pt x="12681" y="4075"/>
                </a:lnTo>
                <a:lnTo>
                  <a:pt x="10591" y="3260"/>
                </a:lnTo>
                <a:lnTo>
                  <a:pt x="6968" y="1019"/>
                </a:lnTo>
                <a:lnTo>
                  <a:pt x="5853" y="2649"/>
                </a:lnTo>
                <a:lnTo>
                  <a:pt x="5992" y="6928"/>
                </a:lnTo>
                <a:close/>
                <a:moveTo>
                  <a:pt x="5992" y="6928"/>
                </a:moveTo>
              </a:path>
            </a:pathLst>
          </a:custGeom>
          <a:noFill/>
          <a:ln w="38100" cap="flat">
            <a:solidFill>
              <a:srgbClr val="3333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0126" name="Line 16"/>
          <p:cNvSpPr>
            <a:spLocks noChangeShapeType="1"/>
          </p:cNvSpPr>
          <p:nvPr/>
        </p:nvSpPr>
        <p:spPr bwMode="auto">
          <a:xfrm rot="10800000" flipH="1">
            <a:off x="2219325" y="2571750"/>
            <a:ext cx="995363" cy="842963"/>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7" name="Line 17"/>
          <p:cNvSpPr>
            <a:spLocks noChangeShapeType="1"/>
          </p:cNvSpPr>
          <p:nvPr/>
        </p:nvSpPr>
        <p:spPr bwMode="auto">
          <a:xfrm flipH="1">
            <a:off x="6643688" y="3571875"/>
            <a:ext cx="928687" cy="2286000"/>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8" name="Line 18"/>
          <p:cNvSpPr>
            <a:spLocks noChangeShapeType="1"/>
          </p:cNvSpPr>
          <p:nvPr/>
        </p:nvSpPr>
        <p:spPr bwMode="auto">
          <a:xfrm rot="10800000">
            <a:off x="6438900" y="2724150"/>
            <a:ext cx="704850" cy="619125"/>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libri" charset="0"/>
              </a:rPr>
              <a:t>Foundations of modern democracies</a:t>
            </a:r>
          </a:p>
        </p:txBody>
      </p:sp>
      <p:sp>
        <p:nvSpPr>
          <p:cNvPr id="27650" name="Isosceles Triangle 2"/>
          <p:cNvSpPr>
            <a:spLocks noChangeArrowheads="1"/>
          </p:cNvSpPr>
          <p:nvPr/>
        </p:nvSpPr>
        <p:spPr bwMode="auto">
          <a:xfrm>
            <a:off x="2357438" y="1895475"/>
            <a:ext cx="4273550" cy="3040063"/>
          </a:xfrm>
          <a:prstGeom prst="triangle">
            <a:avLst>
              <a:gd name="adj" fmla="val 50000"/>
            </a:avLst>
          </a:prstGeom>
          <a:solidFill>
            <a:srgbClr val="F1F18D"/>
          </a:solidFill>
          <a:ln w="9525">
            <a:solidFill>
              <a:schemeClr val="tx1"/>
            </a:solidFill>
            <a:miter lim="800000"/>
            <a:headEnd/>
            <a:tailEnd/>
          </a:ln>
        </p:spPr>
        <p:txBody>
          <a:bodyPr wrap="none"/>
          <a:lstStyle/>
          <a:p>
            <a:endParaRPr lang="en-GB"/>
          </a:p>
        </p:txBody>
      </p:sp>
      <p:sp>
        <p:nvSpPr>
          <p:cNvPr id="27651" name="TextBox 3"/>
          <p:cNvSpPr txBox="1">
            <a:spLocks noChangeArrowheads="1"/>
          </p:cNvSpPr>
          <p:nvPr/>
        </p:nvSpPr>
        <p:spPr bwMode="auto">
          <a:xfrm>
            <a:off x="2601913" y="1514475"/>
            <a:ext cx="4711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en-US" sz="2800">
                <a:solidFill>
                  <a:srgbClr val="00005E"/>
                </a:solidFill>
                <a:latin typeface="Calibri" charset="0"/>
                <a:cs typeface="Calibri" charset="0"/>
              </a:rPr>
              <a:t>State (</a:t>
            </a:r>
            <a:r>
              <a:rPr lang="en-US" sz="2800" i="1">
                <a:solidFill>
                  <a:srgbClr val="00005E"/>
                </a:solidFill>
                <a:latin typeface="Calibri" charset="0"/>
                <a:cs typeface="Calibri" charset="0"/>
              </a:rPr>
              <a:t>power by technical staff</a:t>
            </a:r>
            <a:r>
              <a:rPr lang="en-US" sz="2800">
                <a:solidFill>
                  <a:srgbClr val="00005E"/>
                </a:solidFill>
                <a:latin typeface="Calibri" charset="0"/>
                <a:cs typeface="Calibri" charset="0"/>
              </a:rPr>
              <a:t>)</a:t>
            </a:r>
          </a:p>
        </p:txBody>
      </p:sp>
      <p:sp>
        <p:nvSpPr>
          <p:cNvPr id="27652" name="TextBox 4"/>
          <p:cNvSpPr txBox="1">
            <a:spLocks noChangeArrowheads="1"/>
          </p:cNvSpPr>
          <p:nvPr/>
        </p:nvSpPr>
        <p:spPr bwMode="auto">
          <a:xfrm>
            <a:off x="5541963" y="4856163"/>
            <a:ext cx="3419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00005E"/>
                </a:solidFill>
                <a:latin typeface="Calibri" charset="0"/>
                <a:cs typeface="Calibri" charset="0"/>
              </a:rPr>
              <a:t>Society</a:t>
            </a:r>
          </a:p>
          <a:p>
            <a:pPr algn="ctr" eaLnBrk="1" hangingPunct="1"/>
            <a:r>
              <a:rPr lang="en-US" sz="2800">
                <a:solidFill>
                  <a:srgbClr val="00005E"/>
                </a:solidFill>
                <a:latin typeface="Calibri" charset="0"/>
                <a:cs typeface="Calibri" charset="0"/>
              </a:rPr>
              <a:t>(</a:t>
            </a:r>
            <a:r>
              <a:rPr lang="en-US" sz="2800" i="1">
                <a:solidFill>
                  <a:srgbClr val="00005E"/>
                </a:solidFill>
                <a:latin typeface="Calibri" charset="0"/>
                <a:cs typeface="Calibri" charset="0"/>
              </a:rPr>
              <a:t>public accountability</a:t>
            </a:r>
            <a:r>
              <a:rPr lang="en-US" sz="2800">
                <a:solidFill>
                  <a:srgbClr val="00005E"/>
                </a:solidFill>
                <a:latin typeface="Calibri" charset="0"/>
                <a:cs typeface="Calibri" charset="0"/>
              </a:rPr>
              <a:t>)</a:t>
            </a:r>
          </a:p>
        </p:txBody>
      </p:sp>
      <p:sp>
        <p:nvSpPr>
          <p:cNvPr id="27653" name="TextBox 5"/>
          <p:cNvSpPr txBox="1">
            <a:spLocks noChangeArrowheads="1"/>
          </p:cNvSpPr>
          <p:nvPr/>
        </p:nvSpPr>
        <p:spPr bwMode="auto">
          <a:xfrm>
            <a:off x="1181100" y="4905375"/>
            <a:ext cx="2195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00005E"/>
                </a:solidFill>
                <a:latin typeface="Calibri" charset="0"/>
                <a:cs typeface="Calibri" charset="0"/>
              </a:rPr>
              <a:t>Rule of law</a:t>
            </a:r>
          </a:p>
          <a:p>
            <a:pPr algn="ctr" eaLnBrk="1" hangingPunct="1"/>
            <a:r>
              <a:rPr lang="en-US" sz="2800">
                <a:solidFill>
                  <a:srgbClr val="00005E"/>
                </a:solidFill>
                <a:latin typeface="Calibri" charset="0"/>
                <a:cs typeface="Calibri" charset="0"/>
              </a:rPr>
              <a:t>(</a:t>
            </a:r>
            <a:r>
              <a:rPr lang="en-US" sz="2800" i="1">
                <a:solidFill>
                  <a:srgbClr val="00005E"/>
                </a:solidFill>
                <a:latin typeface="Calibri" charset="0"/>
                <a:cs typeface="Calibri" charset="0"/>
              </a:rPr>
              <a:t>limits power</a:t>
            </a:r>
            <a:r>
              <a:rPr lang="en-US" sz="2800">
                <a:solidFill>
                  <a:srgbClr val="00005E"/>
                </a:solidFill>
                <a:latin typeface="Calibri" charset="0"/>
                <a:cs typeface="Calibri" charset="0"/>
              </a:rPr>
              <a:t>)</a:t>
            </a:r>
          </a:p>
        </p:txBody>
      </p:sp>
      <p:sp>
        <p:nvSpPr>
          <p:cNvPr id="27654" name="TextBox 6"/>
          <p:cNvSpPr txBox="1">
            <a:spLocks noChangeArrowheads="1"/>
          </p:cNvSpPr>
          <p:nvPr/>
        </p:nvSpPr>
        <p:spPr bwMode="auto">
          <a:xfrm>
            <a:off x="6858000" y="1098550"/>
            <a:ext cx="2286000" cy="338138"/>
          </a:xfrm>
          <a:prstGeom prst="rect">
            <a:avLst/>
          </a:prstGeom>
          <a:solidFill>
            <a:srgbClr val="C9D6FF"/>
          </a:solidFill>
          <a:ln w="9525">
            <a:solidFill>
              <a:srgbClr val="000000"/>
            </a:solidFill>
            <a:miter lim="800000"/>
            <a:headEnd/>
            <a:tailEnd/>
          </a:ln>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en-US" sz="1600">
                <a:latin typeface="Calibri" charset="0"/>
                <a:cs typeface="Calibri" charset="0"/>
              </a:rPr>
              <a:t>source: Fukuyama (2011)</a:t>
            </a:r>
          </a:p>
        </p:txBody>
      </p:sp>
      <p:sp>
        <p:nvSpPr>
          <p:cNvPr id="27655" name="TextBox 7"/>
          <p:cNvSpPr txBox="1">
            <a:spLocks noChangeArrowheads="1"/>
          </p:cNvSpPr>
          <p:nvPr/>
        </p:nvSpPr>
        <p:spPr bwMode="auto">
          <a:xfrm>
            <a:off x="2078038" y="5903913"/>
            <a:ext cx="5419725"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eaLnBrk="1" hangingPunct="1"/>
            <a:r>
              <a:rPr lang="en-US" sz="2800">
                <a:solidFill>
                  <a:srgbClr val="800000"/>
                </a:solidFill>
                <a:latin typeface="Calibri" charset="0"/>
                <a:cs typeface="Calibri" charset="0"/>
              </a:rPr>
              <a:t>How the interplay between science, </a:t>
            </a:r>
          </a:p>
          <a:p>
            <a:pPr algn="ctr" eaLnBrk="1" hangingPunct="1"/>
            <a:r>
              <a:rPr lang="en-US" sz="2800">
                <a:solidFill>
                  <a:srgbClr val="800000"/>
                </a:solidFill>
                <a:latin typeface="Calibri" charset="0"/>
                <a:cs typeface="Calibri" charset="0"/>
              </a:rPr>
              <a:t>public opinion and government?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5"/>
          <p:cNvSpPr txBox="1">
            <a:spLocks noChangeArrowheads="1"/>
          </p:cNvSpPr>
          <p:nvPr/>
        </p:nvSpPr>
        <p:spPr bwMode="auto">
          <a:xfrm>
            <a:off x="2565400" y="3505200"/>
            <a:ext cx="1857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spcBef>
                <a:spcPct val="50000"/>
              </a:spcBef>
            </a:pPr>
            <a:r>
              <a:rPr lang="en-US" sz="1000" b="1">
                <a:solidFill>
                  <a:srgbClr val="FFFF99"/>
                </a:solidFill>
                <a:latin typeface="Verdana" charset="0"/>
                <a:ea typeface="Geneva" charset="0"/>
                <a:cs typeface="Geneva" charset="0"/>
              </a:rPr>
              <a:t>~230 scenes Landsat/year</a:t>
            </a:r>
            <a:endParaRPr lang="pt-BR" sz="1000" b="1">
              <a:solidFill>
                <a:srgbClr val="FFFF99"/>
              </a:solidFill>
              <a:latin typeface="Verdana" charset="0"/>
              <a:ea typeface="Geneva" charset="0"/>
              <a:cs typeface="Geneva" charset="0"/>
            </a:endParaRPr>
          </a:p>
        </p:txBody>
      </p:sp>
      <p:pic>
        <p:nvPicPr>
          <p:cNvPr id="28674" name="Picture 2" descr="terraAmaz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757363"/>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prodes_acum_97b"/>
          <p:cNvPicPr>
            <a:picLocks noChangeAspect="1" noChangeArrowheads="1"/>
          </p:cNvPicPr>
          <p:nvPr/>
        </p:nvPicPr>
        <p:blipFill>
          <a:blip r:embed="rId4">
            <a:extLst>
              <a:ext uri="{28A0092B-C50C-407E-A947-70E740481C1C}">
                <a14:useLocalDpi xmlns:a14="http://schemas.microsoft.com/office/drawing/2010/main" val="0"/>
              </a:ext>
            </a:extLst>
          </a:blip>
          <a:srcRect l="630" r="-414"/>
          <a:stretch>
            <a:fillRect/>
          </a:stretch>
        </p:blipFill>
        <p:spPr bwMode="auto">
          <a:xfrm>
            <a:off x="3052763" y="1263650"/>
            <a:ext cx="6091237"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1131888" y="5711825"/>
            <a:ext cx="7145337" cy="992188"/>
          </a:xfrm>
          <a:prstGeom prst="rect">
            <a:avLst/>
          </a:prstGeom>
          <a:solidFill>
            <a:srgbClr val="DDDDDD"/>
          </a:solidFill>
          <a:ln w="9525">
            <a:solidFill>
              <a:schemeClr val="tx1"/>
            </a:solidFill>
            <a:miter lim="800000"/>
            <a:headEnd/>
            <a:tailEnd/>
          </a:ln>
        </p:spPr>
        <p:txBody>
          <a:bodyPr wrap="none" anchor="ctr"/>
          <a:lstStyle/>
          <a:p>
            <a:pPr algn="ctr"/>
            <a:r>
              <a:rPr lang="pt-BR" sz="2800" b="1">
                <a:solidFill>
                  <a:srgbClr val="002060"/>
                </a:solidFill>
                <a:latin typeface="Calibri" charset="0"/>
              </a:rPr>
              <a:t>Yearly detailed estimates of clear-cut areas </a:t>
            </a:r>
          </a:p>
          <a:p>
            <a:pPr algn="ctr"/>
            <a:r>
              <a:rPr lang="pt-BR" sz="2800" b="1">
                <a:solidFill>
                  <a:srgbClr val="002060"/>
                </a:solidFill>
                <a:latin typeface="Calibri" charset="0"/>
              </a:rPr>
              <a:t>LANDSAT-class data (wall-to-wall)</a:t>
            </a:r>
            <a:endParaRPr lang="en-US" sz="2800" b="1">
              <a:solidFill>
                <a:srgbClr val="002060"/>
              </a:solidFill>
              <a:latin typeface="Calibri" charset="0"/>
            </a:endParaRPr>
          </a:p>
        </p:txBody>
      </p:sp>
      <p:sp>
        <p:nvSpPr>
          <p:cNvPr id="9" name="Título 1"/>
          <p:cNvSpPr txBox="1">
            <a:spLocks/>
          </p:cNvSpPr>
          <p:nvPr/>
        </p:nvSpPr>
        <p:spPr bwMode="auto">
          <a:xfrm>
            <a:off x="990600" y="1782763"/>
            <a:ext cx="8153400" cy="762000"/>
          </a:xfrm>
          <a:prstGeom prst="rect">
            <a:avLst/>
          </a:prstGeom>
          <a:noFill/>
          <a:ln w="9525">
            <a:noFill/>
            <a:miter lim="800000"/>
            <a:headEnd/>
            <a:tailEnd/>
          </a:ln>
        </p:spPr>
        <p:txBody>
          <a:bodyPr anchor="ctr"/>
          <a:lstStyle/>
          <a:p>
            <a:pPr>
              <a:defRPr/>
            </a:pPr>
            <a:endParaRPr lang="pt-BR" sz="3000" b="1" kern="0" dirty="0">
              <a:solidFill>
                <a:srgbClr val="003366"/>
              </a:solidFill>
              <a:latin typeface="+mj-lt"/>
              <a:ea typeface="+mj-ea"/>
              <a:cs typeface="+mj-cs"/>
            </a:endParaRPr>
          </a:p>
        </p:txBody>
      </p:sp>
      <p:sp>
        <p:nvSpPr>
          <p:cNvPr id="28678" name="Título 9"/>
          <p:cNvSpPr>
            <a:spLocks noGrp="1"/>
          </p:cNvSpPr>
          <p:nvPr>
            <p:ph type="title"/>
          </p:nvPr>
        </p:nvSpPr>
        <p:spPr>
          <a:xfrm>
            <a:off x="627063" y="379413"/>
            <a:ext cx="8516937" cy="950912"/>
          </a:xfrm>
        </p:spPr>
        <p:txBody>
          <a:bodyPr/>
          <a:lstStyle/>
          <a:p>
            <a:pPr eaLnBrk="1" hangingPunct="1"/>
            <a:r>
              <a:rPr lang="pt-BR">
                <a:latin typeface="Calibri" charset="0"/>
              </a:rPr>
              <a:t>INPE: Clear-cut deforestation mapping of Amazonia since 1988</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m 8" descr="amazonia_desmatamento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ítulo 1"/>
          <p:cNvSpPr>
            <a:spLocks noGrp="1"/>
          </p:cNvSpPr>
          <p:nvPr>
            <p:ph type="title"/>
          </p:nvPr>
        </p:nvSpPr>
        <p:spPr>
          <a:xfrm>
            <a:off x="674688" y="238125"/>
            <a:ext cx="8153400" cy="762000"/>
          </a:xfrm>
        </p:spPr>
        <p:txBody>
          <a:bodyPr/>
          <a:lstStyle/>
          <a:p>
            <a:r>
              <a:rPr lang="pt-BR">
                <a:latin typeface="Calibri" charset="0"/>
              </a:rPr>
              <a:t>Then, in November, 2004....</a:t>
            </a:r>
          </a:p>
        </p:txBody>
      </p:sp>
      <p:sp>
        <p:nvSpPr>
          <p:cNvPr id="8" name="Rectangle 3"/>
          <p:cNvSpPr txBox="1">
            <a:spLocks noChangeArrowheads="1"/>
          </p:cNvSpPr>
          <p:nvPr/>
        </p:nvSpPr>
        <p:spPr bwMode="auto">
          <a:xfrm>
            <a:off x="331788" y="6021388"/>
            <a:ext cx="8634412" cy="652462"/>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None/>
              <a:defRPr/>
            </a:pPr>
            <a:r>
              <a:rPr lang="en-US" sz="2800" b="1" kern="0">
                <a:solidFill>
                  <a:schemeClr val="bg1"/>
                </a:solidFill>
                <a:latin typeface="Calibri" pitchFamily="34" charset="0"/>
                <a:ea typeface="+mn-ea"/>
                <a:cs typeface="Calibri" pitchFamily="34" charset="0"/>
              </a:rPr>
              <a:t>	</a:t>
            </a:r>
            <a:r>
              <a:rPr lang="pt-BR" sz="2800" b="1" kern="0">
                <a:solidFill>
                  <a:schemeClr val="bg1"/>
                </a:solidFill>
                <a:latin typeface="Calibri" pitchFamily="34" charset="0"/>
                <a:ea typeface="+mn-ea"/>
                <a:cs typeface="Calibri" pitchFamily="34" charset="0"/>
              </a:rPr>
              <a:t>Yearly deforestation rate for 2003-2004: 27,100 km2</a:t>
            </a:r>
            <a:endParaRPr lang="en-US" sz="3200" b="1" kern="0">
              <a:solidFill>
                <a:schemeClr val="bg1"/>
              </a:solidFill>
              <a:latin typeface="Calibri" pitchFamily="34" charset="0"/>
              <a:ea typeface="+mn-ea"/>
              <a:cs typeface="Calibri" pitchFamily="34" charset="0"/>
            </a:endParaRPr>
          </a:p>
        </p:txBody>
      </p:sp>
      <p:graphicFrame>
        <p:nvGraphicFramePr>
          <p:cNvPr id="11" name="Gráfico 10"/>
          <p:cNvGraphicFramePr/>
          <p:nvPr/>
        </p:nvGraphicFramePr>
        <p:xfrm>
          <a:off x="630628" y="973280"/>
          <a:ext cx="7563345" cy="471499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Conector reto 6"/>
          <p:cNvCxnSpPr/>
          <p:nvPr/>
        </p:nvCxnSpPr>
        <p:spPr bwMode="auto">
          <a:xfrm flipV="1">
            <a:off x="5545138" y="1436688"/>
            <a:ext cx="2281237" cy="1247775"/>
          </a:xfrm>
          <a:prstGeom prst="line">
            <a:avLst/>
          </a:prstGeom>
          <a:solidFill>
            <a:schemeClr val="accent1"/>
          </a:solidFill>
          <a:ln w="47625" cap="flat" cmpd="sng" algn="ctr">
            <a:solidFill>
              <a:schemeClr val="bg2">
                <a:lumMod val="50000"/>
              </a:schemeClr>
            </a:solidFill>
            <a:prstDash val="dash"/>
            <a:miter lim="800000"/>
            <a:headEnd type="none" w="med" len="me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m 8" descr="amazonia_desmatamento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085850"/>
            <a:ext cx="84201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1987550"/>
            <a:ext cx="71818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ítulo 2"/>
          <p:cNvSpPr>
            <a:spLocks noGrp="1"/>
          </p:cNvSpPr>
          <p:nvPr>
            <p:ph type="title"/>
          </p:nvPr>
        </p:nvSpPr>
        <p:spPr/>
        <p:txBody>
          <a:bodyPr/>
          <a:lstStyle/>
          <a:p>
            <a:r>
              <a:rPr lang="pt-BR">
                <a:latin typeface="Calibri" charset="0"/>
              </a:rPr>
              <a:t>Public opinion reaction was strong</a:t>
            </a:r>
          </a:p>
        </p:txBody>
      </p:sp>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1243013"/>
            <a:ext cx="20447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313" y="3387725"/>
            <a:ext cx="58388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3" y="2914650"/>
            <a:ext cx="13509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3"/>
          <p:cNvSpPr>
            <a:spLocks noChangeArrowheads="1"/>
          </p:cNvSpPr>
          <p:nvPr/>
        </p:nvSpPr>
        <p:spPr bwMode="auto">
          <a:xfrm>
            <a:off x="688975" y="5237163"/>
            <a:ext cx="8455025" cy="992187"/>
          </a:xfrm>
          <a:prstGeom prst="rect">
            <a:avLst/>
          </a:prstGeom>
          <a:solidFill>
            <a:srgbClr val="DDDDDD">
              <a:alpha val="74901"/>
            </a:srgbClr>
          </a:solidFill>
          <a:ln w="9525">
            <a:solidFill>
              <a:schemeClr val="tx1"/>
            </a:solidFill>
            <a:miter lim="800000"/>
            <a:headEnd/>
            <a:tailEnd/>
          </a:ln>
        </p:spPr>
        <p:txBody>
          <a:bodyPr wrap="none" anchor="ctr"/>
          <a:lstStyle/>
          <a:p>
            <a:pPr algn="ctr"/>
            <a:r>
              <a:rPr lang="pt-BR" sz="3200" b="1">
                <a:solidFill>
                  <a:srgbClr val="002060"/>
                </a:solidFill>
                <a:latin typeface="Calibri" charset="0"/>
              </a:rPr>
              <a:t>What is the proper scientific reaction?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 Espindola">
      <a:majorFont>
        <a:latin typeface="Humnst777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lgn="ctr">
          <a:spcBef>
            <a:spcPct val="50000"/>
          </a:spcBef>
          <a:defRPr sz="3000" b="1" dirty="0" smtClean="0">
            <a:latin typeface="Humnst777 BT" pitchFamily="34" charset="0"/>
          </a:defRPr>
        </a:defPPr>
      </a:lstStyle>
    </a:txDef>
  </a:objectDefaults>
  <a:extraClrSchemeLst/>
</a:theme>
</file>

<file path=ppt/theme/theme3.xml><?xml version="1.0" encoding="utf-8"?>
<a:theme xmlns:a="http://schemas.openxmlformats.org/drawingml/2006/main" name="2_INPE">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modelo_apres</Template>
  <TotalTime>13556</TotalTime>
  <Words>1061</Words>
  <Application>Microsoft Macintosh PowerPoint</Application>
  <PresentationFormat>On-screen Show (4:3)</PresentationFormat>
  <Paragraphs>137</Paragraphs>
  <Slides>51</Slides>
  <Notes>19</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51</vt:i4>
      </vt:variant>
    </vt:vector>
  </HeadingPairs>
  <TitlesOfParts>
    <vt:vector size="72" baseType="lpstr">
      <vt:lpstr>Arial</vt:lpstr>
      <vt:lpstr>ＭＳ Ｐゴシック</vt:lpstr>
      <vt:lpstr>Calibri</vt:lpstr>
      <vt:lpstr>Wingdings</vt:lpstr>
      <vt:lpstr>Humnst777 BT</vt:lpstr>
      <vt:lpstr>Geneva</vt:lpstr>
      <vt:lpstr>Times New Roman</vt:lpstr>
      <vt:lpstr>Arial Black</vt:lpstr>
      <vt:lpstr>Consolas</vt:lpstr>
      <vt:lpstr>Constantia</vt:lpstr>
      <vt:lpstr>Georgia</vt:lpstr>
      <vt:lpstr>Verdana</vt:lpstr>
      <vt:lpstr>ZapfHumnst BT</vt:lpstr>
      <vt:lpstr>Cambria</vt:lpstr>
      <vt:lpstr>Calibri Bold</vt:lpstr>
      <vt:lpstr>ヒラギノ角ゴ ProN W3</vt:lpstr>
      <vt:lpstr>Calibri Italic</vt:lpstr>
      <vt:lpstr>2_Pixel</vt:lpstr>
      <vt:lpstr>1_Personalizar design</vt:lpstr>
      <vt:lpstr>2_INPE</vt:lpstr>
      <vt:lpstr>4_Pixel</vt:lpstr>
      <vt:lpstr>Spatial data and public policy: observing the Earth</vt:lpstr>
      <vt:lpstr>PowerPoint Presentation</vt:lpstr>
      <vt:lpstr>PowerPoint Presentation</vt:lpstr>
      <vt:lpstr>How does Science influence policy? </vt:lpstr>
      <vt:lpstr>PowerPoint Presentation</vt:lpstr>
      <vt:lpstr>Foundations of modern democracies</vt:lpstr>
      <vt:lpstr>INPE: Clear-cut deforestation mapping of Amazonia since 1988</vt:lpstr>
      <vt:lpstr>Then, in November, 2004....</vt:lpstr>
      <vt:lpstr>Public opinion reaction was strong</vt:lpstr>
      <vt:lpstr>PowerPoint Presentation</vt:lpstr>
      <vt:lpstr>Open access data policy: a qualified success</vt:lpstr>
      <vt:lpstr>How does deforestation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hard is to use MODIS images to detect deforestation?</vt:lpstr>
      <vt:lpstr>Monitoring forest degradation</vt:lpstr>
      <vt:lpstr>Reaching out to public policy</vt:lpstr>
      <vt:lpstr>Transparency builds credibility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Protected areas deter deforestation</vt:lpstr>
      <vt:lpstr>Finding: Deforestation is becoming harder to detect </vt:lpstr>
      <vt:lpstr>For a while, everything was well...</vt:lpstr>
      <vt:lpstr>Then, in January 2008...</vt:lpstr>
      <vt:lpstr>What do you do when you make an error?</vt:lpstr>
      <vt:lpstr>PowerPoint Presentation</vt:lpstr>
      <vt:lpstr>Public opinion – based on open data – forces government to act </vt:lpstr>
      <vt:lpstr>Finding:  Command and control actions are effective means to curb deforestation </vt:lpstr>
      <vt:lpstr>PowerPoint Presentation</vt:lpstr>
      <vt:lpstr>Deforestation hotspots: March-May 2011</vt:lpstr>
      <vt:lpstr>Deforestation hotspots: June-August 2011</vt:lpstr>
      <vt:lpstr>Finding: Markets have a positive rôle</vt:lpstr>
      <vt:lpstr>How much it takes to survey Amazonia?</vt:lpstr>
      <vt:lpstr>PowerPoint Presentation</vt:lpstr>
      <vt:lpstr>PowerPoint Presentation</vt:lpstr>
      <vt:lpstr>Foundations of modern democracies</vt:lpstr>
      <vt:lpstr>Finding: Transparency builds governance!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Earth Observation Data on a Global Scale: A View from Brazil</dc:title>
  <dc:subject/>
  <dc:creator>Gilberto</dc:creator>
  <cp:keywords/>
  <dc:description/>
  <cp:lastModifiedBy>Gilberto Camara</cp:lastModifiedBy>
  <cp:revision>268</cp:revision>
  <dcterms:created xsi:type="dcterms:W3CDTF">2007-10-21T20:43:18Z</dcterms:created>
  <dcterms:modified xsi:type="dcterms:W3CDTF">2013-10-25T06:13:24Z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4353583</vt:lpwstr>
  </property>
  <property fmtid="{D5CDD505-2E9C-101B-9397-08002B2CF9AE}" name="NXPowerLiteSettings" pid="3">
    <vt:lpwstr>F7000400038000</vt:lpwstr>
  </property>
  <property fmtid="{D5CDD505-2E9C-101B-9397-08002B2CF9AE}" name="NXPowerLiteVersion" pid="4">
    <vt:lpwstr>D5.0.6</vt:lpwstr>
  </property>
</Properties>
</file>