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87" r:id="rId3"/>
  </p:sldMasterIdLst>
  <p:notesMasterIdLst>
    <p:notesMasterId r:id="rId58"/>
  </p:notesMasterIdLst>
  <p:sldIdLst>
    <p:sldId id="257" r:id="rId4"/>
    <p:sldId id="434" r:id="rId5"/>
    <p:sldId id="376" r:id="rId6"/>
    <p:sldId id="390" r:id="rId7"/>
    <p:sldId id="391" r:id="rId8"/>
    <p:sldId id="393" r:id="rId9"/>
    <p:sldId id="271" r:id="rId10"/>
    <p:sldId id="386" r:id="rId11"/>
    <p:sldId id="387" r:id="rId12"/>
    <p:sldId id="278" r:id="rId13"/>
    <p:sldId id="388" r:id="rId14"/>
    <p:sldId id="389" r:id="rId15"/>
    <p:sldId id="425" r:id="rId16"/>
    <p:sldId id="433" r:id="rId17"/>
    <p:sldId id="432" r:id="rId18"/>
    <p:sldId id="426" r:id="rId19"/>
    <p:sldId id="427" r:id="rId20"/>
    <p:sldId id="428" r:id="rId21"/>
    <p:sldId id="429" r:id="rId22"/>
    <p:sldId id="415" r:id="rId23"/>
    <p:sldId id="394" r:id="rId24"/>
    <p:sldId id="396" r:id="rId25"/>
    <p:sldId id="397" r:id="rId26"/>
    <p:sldId id="398" r:id="rId27"/>
    <p:sldId id="399" r:id="rId28"/>
    <p:sldId id="400" r:id="rId29"/>
    <p:sldId id="401" r:id="rId30"/>
    <p:sldId id="402" r:id="rId31"/>
    <p:sldId id="403" r:id="rId32"/>
    <p:sldId id="412" r:id="rId33"/>
    <p:sldId id="413" r:id="rId34"/>
    <p:sldId id="404" r:id="rId35"/>
    <p:sldId id="405" r:id="rId36"/>
    <p:sldId id="406" r:id="rId37"/>
    <p:sldId id="306" r:id="rId38"/>
    <p:sldId id="308" r:id="rId39"/>
    <p:sldId id="311" r:id="rId40"/>
    <p:sldId id="314" r:id="rId41"/>
    <p:sldId id="317" r:id="rId42"/>
    <p:sldId id="408" r:id="rId43"/>
    <p:sldId id="409" r:id="rId44"/>
    <p:sldId id="410" r:id="rId45"/>
    <p:sldId id="411" r:id="rId46"/>
    <p:sldId id="330" r:id="rId47"/>
    <p:sldId id="315" r:id="rId48"/>
    <p:sldId id="436" r:id="rId49"/>
    <p:sldId id="435" r:id="rId50"/>
    <p:sldId id="431" r:id="rId51"/>
    <p:sldId id="423" r:id="rId52"/>
    <p:sldId id="424" r:id="rId53"/>
    <p:sldId id="422" r:id="rId54"/>
    <p:sldId id="420" r:id="rId55"/>
    <p:sldId id="421" r:id="rId56"/>
    <p:sldId id="430"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8FC"/>
    <a:srgbClr val="D3E6EB"/>
    <a:srgbClr val="B7DAEB"/>
    <a:srgbClr val="ABD8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0" d="100"/>
          <a:sy n="100" d="100"/>
        </p:scale>
        <p:origin x="-952" y="-104"/>
      </p:cViewPr>
      <p:guideLst>
        <p:guide orient="horz" pos="2160"/>
        <p:guide pos="2880"/>
      </p:guideLst>
    </p:cSldViewPr>
  </p:slideViewPr>
  <p:notesTextViewPr>
    <p:cViewPr>
      <p:scale>
        <a:sx n="100" d="100"/>
        <a:sy n="100" d="100"/>
      </p:scale>
      <p:origin x="0" y="0"/>
    </p:cViewPr>
  </p:notesTextViewPr>
  <p:sorterViewPr>
    <p:cViewPr>
      <p:scale>
        <a:sx n="89" d="100"/>
        <a:sy n="89" d="100"/>
      </p:scale>
      <p:origin x="0" y="63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embeddings/oleObject2.bin"/></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gilbertocamara:Documents:Apresentacoes:Palestras:GLP:Dados_TERRACLASS_municipios_2008_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pt-BR" sz="2400" dirty="0" err="1" smtClean="0"/>
              <a:t>Sugarcane</a:t>
            </a:r>
            <a:r>
              <a:rPr lang="pt-BR" sz="2400" dirty="0" smtClean="0"/>
              <a:t> </a:t>
            </a:r>
            <a:r>
              <a:rPr lang="pt-BR" sz="2400" dirty="0" err="1" smtClean="0"/>
              <a:t>cultivation</a:t>
            </a:r>
            <a:r>
              <a:rPr lang="pt-BR" sz="2400" dirty="0" smtClean="0"/>
              <a:t> in </a:t>
            </a:r>
            <a:r>
              <a:rPr lang="pt-BR" sz="2400" dirty="0" err="1" smtClean="0"/>
              <a:t>Brazil</a:t>
            </a:r>
            <a:endParaRPr lang="pt-BR" sz="2400" dirty="0"/>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Ano_classes!$K$78</c:f>
              <c:strCache>
                <c:ptCount val="1"/>
                <c:pt idx="0">
                  <c:v>Sugarcane</c:v>
                </c:pt>
              </c:strCache>
            </c:strRef>
          </c:tx>
          <c:dPt>
            <c:idx val="0"/>
            <c:bubble3D val="0"/>
            <c:spPr>
              <a:solidFill>
                <a:schemeClr val="bg1">
                  <a:lumMod val="50000"/>
                </a:schemeClr>
              </a:solidFill>
            </c:spPr>
          </c:dPt>
          <c:dPt>
            <c:idx val="1"/>
            <c:bubble3D val="0"/>
            <c:spPr>
              <a:solidFill>
                <a:schemeClr val="bg1">
                  <a:lumMod val="75000"/>
                </a:schemeClr>
              </a:solidFill>
            </c:spPr>
          </c:dPt>
          <c:dLbls>
            <c:txPr>
              <a:bodyPr/>
              <a:lstStyle/>
              <a:p>
                <a:pPr>
                  <a:defRPr sz="1800" b="1"/>
                </a:pPr>
                <a:endParaRPr lang="en-US"/>
              </a:p>
            </c:txPr>
            <c:showLegendKey val="0"/>
            <c:showVal val="1"/>
            <c:showCatName val="0"/>
            <c:showSerName val="0"/>
            <c:showPercent val="0"/>
            <c:showBubbleSize val="0"/>
            <c:showLeaderLines val="1"/>
          </c:dLbls>
          <c:cat>
            <c:strRef>
              <c:f>Ano_classes!$J$79:$J$80</c:f>
              <c:strCache>
                <c:ptCount val="2"/>
                <c:pt idx="0">
                  <c:v>Northest</c:v>
                </c:pt>
                <c:pt idx="1">
                  <c:v>South Central</c:v>
                </c:pt>
              </c:strCache>
            </c:strRef>
          </c:cat>
          <c:val>
            <c:numRef>
              <c:f>Ano_classes!$K$79:$K$80</c:f>
              <c:numCache>
                <c:formatCode>General</c:formatCode>
                <c:ptCount val="2"/>
                <c:pt idx="0">
                  <c:v>12.6</c:v>
                </c:pt>
                <c:pt idx="1">
                  <c:v>87.4</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6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AC!$B$28</c:f>
              <c:strCache>
                <c:ptCount val="1"/>
                <c:pt idx="0">
                  <c:v>Grains</c:v>
                </c:pt>
              </c:strCache>
            </c:strRef>
          </c:tx>
          <c:spPr>
            <a:solidFill>
              <a:schemeClr val="accent2">
                <a:lumMod val="60000"/>
                <a:lumOff val="40000"/>
              </a:schemeClr>
            </a:solidFill>
          </c:spPr>
          <c:invertIfNegative val="0"/>
          <c:cat>
            <c:strRef>
              <c:f>AC!$A$29:$A$32</c:f>
              <c:strCache>
                <c:ptCount val="4"/>
                <c:pt idx="0">
                  <c:v>AC</c:v>
                </c:pt>
                <c:pt idx="1">
                  <c:v>MT</c:v>
                </c:pt>
                <c:pt idx="2">
                  <c:v>PA</c:v>
                </c:pt>
                <c:pt idx="3">
                  <c:v>RO</c:v>
                </c:pt>
              </c:strCache>
            </c:strRef>
          </c:cat>
          <c:val>
            <c:numRef>
              <c:f>AC!$B$29:$B$32</c:f>
              <c:numCache>
                <c:formatCode>0</c:formatCode>
                <c:ptCount val="4"/>
                <c:pt idx="0">
                  <c:v>0.0</c:v>
                </c:pt>
                <c:pt idx="1">
                  <c:v>30952.41489410447</c:v>
                </c:pt>
                <c:pt idx="2">
                  <c:v>2100.232687195014</c:v>
                </c:pt>
                <c:pt idx="3">
                  <c:v>1440.418663048101</c:v>
                </c:pt>
              </c:numCache>
            </c:numRef>
          </c:val>
        </c:ser>
        <c:ser>
          <c:idx val="1"/>
          <c:order val="1"/>
          <c:tx>
            <c:strRef>
              <c:f>AC!$C$28</c:f>
              <c:strCache>
                <c:ptCount val="1"/>
                <c:pt idx="0">
                  <c:v>Small Farms</c:v>
                </c:pt>
              </c:strCache>
            </c:strRef>
          </c:tx>
          <c:spPr>
            <a:solidFill>
              <a:schemeClr val="accent1">
                <a:lumMod val="75000"/>
              </a:schemeClr>
            </a:solidFill>
          </c:spPr>
          <c:invertIfNegative val="0"/>
          <c:cat>
            <c:strRef>
              <c:f>AC!$A$29:$A$32</c:f>
              <c:strCache>
                <c:ptCount val="4"/>
                <c:pt idx="0">
                  <c:v>AC</c:v>
                </c:pt>
                <c:pt idx="1">
                  <c:v>MT</c:v>
                </c:pt>
                <c:pt idx="2">
                  <c:v>PA</c:v>
                </c:pt>
                <c:pt idx="3">
                  <c:v>RO</c:v>
                </c:pt>
              </c:strCache>
            </c:strRef>
          </c:cat>
          <c:val>
            <c:numRef>
              <c:f>AC!$C$29:$C$32</c:f>
              <c:numCache>
                <c:formatCode>0</c:formatCode>
                <c:ptCount val="4"/>
                <c:pt idx="0">
                  <c:v>1522.318835716187</c:v>
                </c:pt>
                <c:pt idx="1">
                  <c:v>2292.085414949328</c:v>
                </c:pt>
                <c:pt idx="2">
                  <c:v>11388.06047220214</c:v>
                </c:pt>
                <c:pt idx="3">
                  <c:v>774.9611670000668</c:v>
                </c:pt>
              </c:numCache>
            </c:numRef>
          </c:val>
        </c:ser>
        <c:ser>
          <c:idx val="2"/>
          <c:order val="2"/>
          <c:tx>
            <c:strRef>
              <c:f>AC!$D$28</c:f>
              <c:strCache>
                <c:ptCount val="1"/>
                <c:pt idx="0">
                  <c:v>Pasture</c:v>
                </c:pt>
              </c:strCache>
            </c:strRef>
          </c:tx>
          <c:spPr>
            <a:solidFill>
              <a:schemeClr val="accent3">
                <a:lumMod val="40000"/>
                <a:lumOff val="60000"/>
              </a:schemeClr>
            </a:solidFill>
          </c:spPr>
          <c:invertIfNegative val="0"/>
          <c:cat>
            <c:strRef>
              <c:f>AC!$A$29:$A$32</c:f>
              <c:strCache>
                <c:ptCount val="4"/>
                <c:pt idx="0">
                  <c:v>AC</c:v>
                </c:pt>
                <c:pt idx="1">
                  <c:v>MT</c:v>
                </c:pt>
                <c:pt idx="2">
                  <c:v>PA</c:v>
                </c:pt>
                <c:pt idx="3">
                  <c:v>RO</c:v>
                </c:pt>
              </c:strCache>
            </c:strRef>
          </c:cat>
          <c:val>
            <c:numRef>
              <c:f>AC!$D$29:$D$32</c:f>
              <c:numCache>
                <c:formatCode>0</c:formatCode>
                <c:ptCount val="4"/>
                <c:pt idx="0">
                  <c:v>11498.16376911453</c:v>
                </c:pt>
                <c:pt idx="1">
                  <c:v>107499.0970759917</c:v>
                </c:pt>
                <c:pt idx="2">
                  <c:v>107251.6739559034</c:v>
                </c:pt>
                <c:pt idx="3">
                  <c:v>52871.30812893906</c:v>
                </c:pt>
              </c:numCache>
            </c:numRef>
          </c:val>
        </c:ser>
        <c:ser>
          <c:idx val="3"/>
          <c:order val="3"/>
          <c:tx>
            <c:strRef>
              <c:f>AC!$E$28</c:f>
              <c:strCache>
                <c:ptCount val="1"/>
                <c:pt idx="0">
                  <c:v>Degrad Pasture</c:v>
                </c:pt>
              </c:strCache>
            </c:strRef>
          </c:tx>
          <c:spPr>
            <a:solidFill>
              <a:schemeClr val="accent3">
                <a:lumMod val="75000"/>
              </a:schemeClr>
            </a:solidFill>
          </c:spPr>
          <c:invertIfNegative val="0"/>
          <c:cat>
            <c:strRef>
              <c:f>AC!$A$29:$A$32</c:f>
              <c:strCache>
                <c:ptCount val="4"/>
                <c:pt idx="0">
                  <c:v>AC</c:v>
                </c:pt>
                <c:pt idx="1">
                  <c:v>MT</c:v>
                </c:pt>
                <c:pt idx="2">
                  <c:v>PA</c:v>
                </c:pt>
                <c:pt idx="3">
                  <c:v>RO</c:v>
                </c:pt>
              </c:strCache>
            </c:strRef>
          </c:cat>
          <c:val>
            <c:numRef>
              <c:f>AC!$E$29:$E$32</c:f>
              <c:numCache>
                <c:formatCode>0</c:formatCode>
                <c:ptCount val="4"/>
                <c:pt idx="0">
                  <c:v>1525.393946226915</c:v>
                </c:pt>
                <c:pt idx="1">
                  <c:v>29213.75405771313</c:v>
                </c:pt>
                <c:pt idx="2">
                  <c:v>38871.61236465801</c:v>
                </c:pt>
                <c:pt idx="3">
                  <c:v>12725.04014366379</c:v>
                </c:pt>
              </c:numCache>
            </c:numRef>
          </c:val>
        </c:ser>
        <c:ser>
          <c:idx val="4"/>
          <c:order val="4"/>
          <c:tx>
            <c:strRef>
              <c:f>AC!$F$28</c:f>
              <c:strCache>
                <c:ptCount val="1"/>
                <c:pt idx="0">
                  <c:v>Second Veg</c:v>
                </c:pt>
              </c:strCache>
            </c:strRef>
          </c:tx>
          <c:spPr>
            <a:solidFill>
              <a:schemeClr val="accent3">
                <a:lumMod val="50000"/>
              </a:schemeClr>
            </a:solidFill>
          </c:spPr>
          <c:invertIfNegative val="0"/>
          <c:cat>
            <c:strRef>
              <c:f>AC!$A$29:$A$32</c:f>
              <c:strCache>
                <c:ptCount val="4"/>
                <c:pt idx="0">
                  <c:v>AC</c:v>
                </c:pt>
                <c:pt idx="1">
                  <c:v>MT</c:v>
                </c:pt>
                <c:pt idx="2">
                  <c:v>PA</c:v>
                </c:pt>
                <c:pt idx="3">
                  <c:v>RO</c:v>
                </c:pt>
              </c:strCache>
            </c:strRef>
          </c:cat>
          <c:val>
            <c:numRef>
              <c:f>AC!$F$29:$F$32</c:f>
              <c:numCache>
                <c:formatCode>0</c:formatCode>
                <c:ptCount val="4"/>
                <c:pt idx="0">
                  <c:v>3785.93715664022</c:v>
                </c:pt>
                <c:pt idx="1">
                  <c:v>27987.6784246267</c:v>
                </c:pt>
                <c:pt idx="2">
                  <c:v>57624.78055387977</c:v>
                </c:pt>
                <c:pt idx="3">
                  <c:v>13349.14890690585</c:v>
                </c:pt>
              </c:numCache>
            </c:numRef>
          </c:val>
        </c:ser>
        <c:ser>
          <c:idx val="5"/>
          <c:order val="5"/>
          <c:tx>
            <c:strRef>
              <c:f>AC!$G$28</c:f>
              <c:strCache>
                <c:ptCount val="1"/>
                <c:pt idx="0">
                  <c:v>Degraded Land</c:v>
                </c:pt>
              </c:strCache>
            </c:strRef>
          </c:tx>
          <c:invertIfNegative val="0"/>
          <c:cat>
            <c:strRef>
              <c:f>AC!$A$29:$A$32</c:f>
              <c:strCache>
                <c:ptCount val="4"/>
                <c:pt idx="0">
                  <c:v>AC</c:v>
                </c:pt>
                <c:pt idx="1">
                  <c:v>MT</c:v>
                </c:pt>
                <c:pt idx="2">
                  <c:v>PA</c:v>
                </c:pt>
                <c:pt idx="3">
                  <c:v>RO</c:v>
                </c:pt>
              </c:strCache>
            </c:strRef>
          </c:cat>
          <c:val>
            <c:numRef>
              <c:f>AC!$G$29:$G$32</c:f>
              <c:numCache>
                <c:formatCode>0</c:formatCode>
                <c:ptCount val="4"/>
                <c:pt idx="0">
                  <c:v>1.090658428148883</c:v>
                </c:pt>
                <c:pt idx="1">
                  <c:v>336.2716601994901</c:v>
                </c:pt>
                <c:pt idx="2">
                  <c:v>243.9432736934937</c:v>
                </c:pt>
                <c:pt idx="3">
                  <c:v>1.795490216545629</c:v>
                </c:pt>
              </c:numCache>
            </c:numRef>
          </c:val>
        </c:ser>
        <c:dLbls>
          <c:showLegendKey val="0"/>
          <c:showVal val="0"/>
          <c:showCatName val="0"/>
          <c:showSerName val="0"/>
          <c:showPercent val="0"/>
          <c:showBubbleSize val="0"/>
        </c:dLbls>
        <c:gapWidth val="150"/>
        <c:overlap val="100"/>
        <c:axId val="-2021188744"/>
        <c:axId val="-2021224280"/>
      </c:barChart>
      <c:catAx>
        <c:axId val="-2021188744"/>
        <c:scaling>
          <c:orientation val="minMax"/>
        </c:scaling>
        <c:delete val="0"/>
        <c:axPos val="b"/>
        <c:majorTickMark val="out"/>
        <c:minorTickMark val="none"/>
        <c:tickLblPos val="nextTo"/>
        <c:txPr>
          <a:bodyPr/>
          <a:lstStyle/>
          <a:p>
            <a:pPr>
              <a:defRPr sz="1800">
                <a:latin typeface="Calibri"/>
                <a:cs typeface="Calibri"/>
              </a:defRPr>
            </a:pPr>
            <a:endParaRPr lang="en-US"/>
          </a:p>
        </c:txPr>
        <c:crossAx val="-2021224280"/>
        <c:crosses val="autoZero"/>
        <c:auto val="1"/>
        <c:lblAlgn val="ctr"/>
        <c:lblOffset val="100"/>
        <c:noMultiLvlLbl val="0"/>
      </c:catAx>
      <c:valAx>
        <c:axId val="-2021224280"/>
        <c:scaling>
          <c:orientation val="minMax"/>
        </c:scaling>
        <c:delete val="0"/>
        <c:axPos val="l"/>
        <c:majorGridlines/>
        <c:numFmt formatCode="0%" sourceLinked="1"/>
        <c:majorTickMark val="out"/>
        <c:minorTickMark val="none"/>
        <c:tickLblPos val="nextTo"/>
        <c:txPr>
          <a:bodyPr/>
          <a:lstStyle/>
          <a:p>
            <a:pPr>
              <a:defRPr sz="1800">
                <a:latin typeface="Calibri"/>
                <a:cs typeface="Calibri"/>
              </a:defRPr>
            </a:pPr>
            <a:endParaRPr lang="en-US"/>
          </a:p>
        </c:txPr>
        <c:crossAx val="-2021188744"/>
        <c:crosses val="autoZero"/>
        <c:crossBetween val="between"/>
      </c:valAx>
    </c:plotArea>
    <c:legend>
      <c:legendPos val="r"/>
      <c:layout/>
      <c:overlay val="0"/>
      <c:txPr>
        <a:bodyPr/>
        <a:lstStyle/>
        <a:p>
          <a:pPr>
            <a:defRPr sz="1800">
              <a:latin typeface="Calibri"/>
              <a:cs typeface="Calibri"/>
            </a:defRPr>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C92389-F682-F245-A804-C4BDB092A940}" type="datetimeFigureOut">
              <a:rPr lang="en-US" smtClean="0"/>
              <a:t>22/11/12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A9A777-9CDA-0F48-9B5F-BE8F36F3F8DF}" type="slidenum">
              <a:rPr lang="en-US" smtClean="0"/>
              <a:t>‹#›</a:t>
            </a:fld>
            <a:endParaRPr lang="en-US"/>
          </a:p>
        </p:txBody>
      </p:sp>
    </p:spTree>
    <p:extLst>
      <p:ext uri="{BB962C8B-B14F-4D97-AF65-F5344CB8AC3E}">
        <p14:creationId xmlns:p14="http://schemas.microsoft.com/office/powerpoint/2010/main" val="38823876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9473FF3-450F-D14B-A795-A865C2BF94ED}" type="slidenum">
              <a:rPr lang="pt-BR" sz="1200">
                <a:solidFill>
                  <a:prstClr val="black"/>
                </a:solidFill>
                <a:latin typeface="Times New Roman" charset="0"/>
              </a:rPr>
              <a:pPr eaLnBrk="1" hangingPunct="1"/>
              <a:t>1</a:t>
            </a:fld>
            <a:endParaRPr lang="pt-BR" sz="1200">
              <a:solidFill>
                <a:prstClr val="black"/>
              </a:solidFill>
              <a:latin typeface="Times New Roman" charset="0"/>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9E81F6EC-53B8-D247-9C99-575840B4611F}" type="slidenum">
              <a:rPr lang="en-US" sz="1200">
                <a:cs typeface="Arial" charset="0"/>
              </a:rPr>
              <a:pPr eaLnBrk="1" hangingPunct="1"/>
              <a:t>45</a:t>
            </a:fld>
            <a:endParaRPr lang="en-US" sz="1200">
              <a:cs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xfrm>
            <a:off x="914400" y="4343401"/>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t>Cena de maior prioridade utilizou imagens CBRES na s tres principais areas: 166-112, 165-113 2 166-113. Sendo complementada por imagem TM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B12C39C-423B-491A-9DCF-7FBF2627ADA4}" type="slidenum">
              <a:rPr lang="pt-BR" smtClean="0"/>
              <a:pPr/>
              <a:t>51</a:t>
            </a:fld>
            <a:endParaRPr lang="pt-BR"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2E397869-29F1-304A-88D5-9C8C58410DCE}" type="slidenum">
              <a:rPr lang="en-AU" sz="1200"/>
              <a:pPr eaLnBrk="1" hangingPunct="1"/>
              <a:t>2</a:t>
            </a:fld>
            <a:endParaRPr lang="en-AU"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CF35F-F88C-364B-BD1C-E87E15E33AF2}" type="slidenum">
              <a:rPr lang="en-ZA">
                <a:solidFill>
                  <a:srgbClr val="1F497D"/>
                </a:solidFill>
              </a:rPr>
              <a:pPr/>
              <a:t>7</a:t>
            </a:fld>
            <a:endParaRPr lang="en-ZA">
              <a:solidFill>
                <a:srgbClr val="1F497D"/>
              </a:solidFill>
            </a:endParaRPr>
          </a:p>
        </p:txBody>
      </p:sp>
      <p:sp>
        <p:nvSpPr>
          <p:cNvPr id="32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67587" name="Rectangle 3"/>
          <p:cNvSpPr>
            <a:spLocks noGrp="1" noChangeArrowheads="1"/>
          </p:cNvSpPr>
          <p:nvPr>
            <p:ph type="body" idx="1"/>
          </p:nvPr>
        </p:nvSpPr>
        <p:spPr>
          <a:xfrm>
            <a:off x="914400" y="4341813"/>
            <a:ext cx="5029200" cy="411638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C31F386-DC44-41BD-8E07-6AB532363B5B}" type="slidenum">
              <a:rPr lang="pt-BR" smtClean="0">
                <a:solidFill>
                  <a:prstClr val="black"/>
                </a:solidFill>
                <a:latin typeface="Calibri"/>
              </a:rPr>
              <a:pPr/>
              <a:t>23</a:t>
            </a:fld>
            <a:endParaRPr lang="pt-BR">
              <a:solidFill>
                <a:prstClr val="black"/>
              </a:solidFill>
              <a:latin typeface="Calibri"/>
            </a:endParaRPr>
          </a:p>
        </p:txBody>
      </p:sp>
    </p:spTree>
    <p:extLst>
      <p:ext uri="{BB962C8B-B14F-4D97-AF65-F5344CB8AC3E}">
        <p14:creationId xmlns:p14="http://schemas.microsoft.com/office/powerpoint/2010/main" val="195013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defRPr/>
            </a:pPr>
            <a:fld id="{3F54C31F-27BC-AE41-8E8A-008D131CE2EA}" type="slidenum">
              <a:rPr lang="pt-BR" sz="1200">
                <a:solidFill>
                  <a:srgbClr val="000000"/>
                </a:solidFill>
              </a:rPr>
              <a:pPr eaLnBrk="1" hangingPunct="1">
                <a:defRPr/>
              </a:pPr>
              <a:t>35</a:t>
            </a:fld>
            <a:endParaRPr lang="pt-BR" sz="1200">
              <a:solidFill>
                <a:srgbClr val="000000"/>
              </a:solidFill>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30049E35-5CC9-654A-8D5E-64A6EFC74493}" type="slidenum">
              <a:rPr lang="pt-BR" sz="1200">
                <a:solidFill>
                  <a:srgbClr val="000000"/>
                </a:solidFill>
              </a:rPr>
              <a:pPr eaLnBrk="1" hangingPunct="1"/>
              <a:t>36</a:t>
            </a:fld>
            <a:endParaRPr lang="pt-BR" sz="1200">
              <a:solidFill>
                <a:srgbClr val="000000"/>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
          <p:cNvSpPr>
            <a:spLocks noGrp="1" noRot="1" noChangeAspect="1" noChangeArrowheads="1"/>
          </p:cNvSpPr>
          <p:nvPr>
            <p:ph type="sldImg"/>
          </p:nvPr>
        </p:nvSpPr>
        <p:spPr>
          <a:solidFill>
            <a:srgbClr val="FFFFFF"/>
          </a:solidFill>
          <a:ln/>
        </p:spPr>
      </p:sp>
      <p:sp>
        <p:nvSpPr>
          <p:cNvPr id="12595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8" eaLnBrk="1" hangingPunct="1">
              <a:spcBef>
                <a:spcPts val="413"/>
              </a:spcBef>
            </a:pPr>
            <a:r>
              <a:rPr lang="en-US">
                <a:solidFill>
                  <a:srgbClr val="000000"/>
                </a:solidFill>
                <a:cs typeface="Arial" charset="0"/>
                <a:sym typeface="Arial" charset="0"/>
              </a:rPr>
              <a:t>Este slide mostra uma imagem CBERS-2B da região de Marcelândia, norte de Mato Grosso. A imagem foi composta por uma imagem monocromática de alta resolução HRC (2,5 m) com uma imagem multespectral CCD (20 m). A imagem mostra que é possivel identificar com o sensor HRC, alem de desmatamentos por corte raso (áreas claras na imagem), as áreas de degradação florestal (áreas verdes com partes claras).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a:ln/>
        </p:spPr>
      </p:sp>
      <p:sp>
        <p:nvSpPr>
          <p:cNvPr id="757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757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C6D4083C-0932-4E4B-8C7D-E5275A66A1AB}" type="slidenum">
              <a:rPr lang="en-US" sz="1200">
                <a:cs typeface="Arial" charset="0"/>
              </a:rPr>
              <a:pPr eaLnBrk="1" hangingPunct="1"/>
              <a:t>40</a:t>
            </a:fld>
            <a:endParaRPr lang="en-US" sz="120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8FC2F8C4-32E2-C045-B51C-F680155A92E6}" type="slidenum">
              <a:rPr lang="pt-BR" sz="1200">
                <a:cs typeface="Arial" charset="0"/>
              </a:rPr>
              <a:pPr eaLnBrk="1" hangingPunct="1"/>
              <a:t>43</a:t>
            </a:fld>
            <a:endParaRPr lang="pt-BR" sz="1200">
              <a:cs typeface="Arial"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smtClean="0"/>
              <a:t>Clique para editar o estilo do título mestre</a:t>
            </a:r>
            <a:endParaRPr lang="pt-BR"/>
          </a:p>
        </p:txBody>
      </p:sp>
      <p:sp>
        <p:nvSpPr>
          <p:cNvPr id="819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pt-BR" smtClean="0"/>
              <a:t>Clique para editar o estilo do subtítulo mestre</a:t>
            </a:r>
            <a:endParaRPr lang="pt-B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defTabSz="914400" fontAlgn="base">
              <a:spcBef>
                <a:spcPct val="0"/>
              </a:spcBef>
              <a:spcAft>
                <a:spcPct val="0"/>
              </a:spcAft>
              <a:defRPr/>
            </a:pPr>
            <a:endParaRPr lang="pt-BR">
              <a:solidFill>
                <a:srgbClr val="000000"/>
              </a:solidFill>
            </a:endParaRP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defTabSz="914400" fontAlgn="base">
              <a:spcBef>
                <a:spcPct val="0"/>
              </a:spcBef>
              <a:spcAft>
                <a:spcPct val="0"/>
              </a:spcAft>
              <a:defRPr/>
            </a:pPr>
            <a:endParaRPr lang="pt-BR">
              <a:solidFill>
                <a:srgbClr val="000000"/>
              </a:solidFill>
            </a:endParaRP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Arial Black" charset="0"/>
                <a:cs typeface="+mn-cs"/>
              </a:defRPr>
            </a:lvl1pPr>
          </a:lstStyle>
          <a:p>
            <a:pPr defTabSz="914400" fontAlgn="base">
              <a:spcBef>
                <a:spcPct val="0"/>
              </a:spcBef>
              <a:spcAft>
                <a:spcPct val="0"/>
              </a:spcAft>
              <a:defRPr/>
            </a:pPr>
            <a:fld id="{FD98D422-FC95-3543-ABDB-BBBAD5762917}" type="slidenum">
              <a:rPr lang="pt-BR">
                <a:solidFill>
                  <a:srgbClr val="000000"/>
                </a:solidFill>
                <a:ea typeface="ＭＳ Ｐゴシック" charset="0"/>
              </a:rPr>
              <a:pPr defTabSz="914400" fontAlgn="base">
                <a:spcBef>
                  <a:spcPct val="0"/>
                </a:spcBef>
                <a:spcAft>
                  <a:spcPct val="0"/>
                </a:spcAft>
                <a:defRPr/>
              </a:pPr>
              <a:t>‹#›</a:t>
            </a:fld>
            <a:endParaRPr lang="pt-BR">
              <a:solidFill>
                <a:srgbClr val="000000"/>
              </a:solidFill>
              <a:ea typeface="ＭＳ Ｐゴシック" charset="0"/>
            </a:endParaRPr>
          </a:p>
        </p:txBody>
      </p:sp>
    </p:spTree>
    <p:extLst>
      <p:ext uri="{BB962C8B-B14F-4D97-AF65-F5344CB8AC3E}">
        <p14:creationId xmlns:p14="http://schemas.microsoft.com/office/powerpoint/2010/main" val="115687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913715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56043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975198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381000"/>
            <a:ext cx="8153400" cy="762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609600" y="1524000"/>
            <a:ext cx="4038600" cy="47244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4800600" y="15240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4800600" y="3962400"/>
            <a:ext cx="4038600" cy="2286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86139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4081265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98"/>
              </a:solidFill>
            </a:endParaRPr>
          </a:p>
        </p:txBody>
      </p:sp>
      <p:sp>
        <p:nvSpPr>
          <p:cNvPr id="5" name="Footer Placeholder 4"/>
          <p:cNvSpPr>
            <a:spLocks noGrp="1"/>
          </p:cNvSpPr>
          <p:nvPr>
            <p:ph type="ftr" sz="quarter" idx="11"/>
          </p:nvPr>
        </p:nvSpPr>
        <p:spPr/>
        <p:txBody>
          <a:bodyPr/>
          <a:lstStyle>
            <a:lvl1pPr>
              <a:defRPr/>
            </a:lvl1pPr>
          </a:lstStyle>
          <a:p>
            <a:r>
              <a:rPr lang="en-GB">
                <a:solidFill>
                  <a:srgbClr val="000098"/>
                </a:solidFill>
              </a:rPr>
              <a:t>© GEO Secretariat</a:t>
            </a:r>
          </a:p>
        </p:txBody>
      </p:sp>
      <p:sp>
        <p:nvSpPr>
          <p:cNvPr id="6" name="Slide Number Placeholder 5"/>
          <p:cNvSpPr>
            <a:spLocks noGrp="1"/>
          </p:cNvSpPr>
          <p:nvPr>
            <p:ph type="sldNum" sz="quarter" idx="12"/>
          </p:nvPr>
        </p:nvSpPr>
        <p:spPr/>
        <p:txBody>
          <a:bodyPr/>
          <a:lstStyle>
            <a:lvl1pPr>
              <a:defRPr/>
            </a:lvl1pPr>
          </a:lstStyle>
          <a:p>
            <a:r>
              <a:rPr lang="en-GB">
                <a:solidFill>
                  <a:srgbClr val="000098"/>
                </a:solidFill>
              </a:rPr>
              <a:t>slide </a:t>
            </a:r>
            <a:fld id="{2FC871D3-6938-684A-A3A4-6056E6238188}" type="slidenum">
              <a:rPr lang="en-GB">
                <a:solidFill>
                  <a:srgbClr val="000098"/>
                </a:solidFill>
              </a:rPr>
              <a:pPr/>
              <a:t>‹#›</a:t>
            </a:fld>
            <a:endParaRPr lang="en-GB">
              <a:solidFill>
                <a:srgbClr val="000098"/>
              </a:solidFill>
            </a:endParaRPr>
          </a:p>
        </p:txBody>
      </p:sp>
    </p:spTree>
    <p:extLst>
      <p:ext uri="{BB962C8B-B14F-4D97-AF65-F5344CB8AC3E}">
        <p14:creationId xmlns:p14="http://schemas.microsoft.com/office/powerpoint/2010/main" val="246021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98"/>
              </a:solidFill>
            </a:endParaRPr>
          </a:p>
        </p:txBody>
      </p:sp>
      <p:sp>
        <p:nvSpPr>
          <p:cNvPr id="5" name="Footer Placeholder 4"/>
          <p:cNvSpPr>
            <a:spLocks noGrp="1"/>
          </p:cNvSpPr>
          <p:nvPr>
            <p:ph type="ftr" sz="quarter" idx="11"/>
          </p:nvPr>
        </p:nvSpPr>
        <p:spPr/>
        <p:txBody>
          <a:bodyPr/>
          <a:lstStyle>
            <a:lvl1pPr>
              <a:defRPr/>
            </a:lvl1pPr>
          </a:lstStyle>
          <a:p>
            <a:r>
              <a:rPr lang="en-GB">
                <a:solidFill>
                  <a:srgbClr val="000098"/>
                </a:solidFill>
              </a:rPr>
              <a:t>© GEO Secretariat</a:t>
            </a:r>
          </a:p>
        </p:txBody>
      </p:sp>
      <p:sp>
        <p:nvSpPr>
          <p:cNvPr id="6" name="Slide Number Placeholder 5"/>
          <p:cNvSpPr>
            <a:spLocks noGrp="1"/>
          </p:cNvSpPr>
          <p:nvPr>
            <p:ph type="sldNum" sz="quarter" idx="12"/>
          </p:nvPr>
        </p:nvSpPr>
        <p:spPr/>
        <p:txBody>
          <a:bodyPr/>
          <a:lstStyle>
            <a:lvl1pPr>
              <a:defRPr/>
            </a:lvl1pPr>
          </a:lstStyle>
          <a:p>
            <a:r>
              <a:rPr lang="en-GB">
                <a:solidFill>
                  <a:srgbClr val="000098"/>
                </a:solidFill>
              </a:rPr>
              <a:t>slide </a:t>
            </a:r>
            <a:fld id="{6BC1FFDE-EFA9-6D47-9190-888C6D4EB919}" type="slidenum">
              <a:rPr lang="en-GB">
                <a:solidFill>
                  <a:srgbClr val="000098"/>
                </a:solidFill>
              </a:rPr>
              <a:pPr/>
              <a:t>‹#›</a:t>
            </a:fld>
            <a:endParaRPr lang="en-GB">
              <a:solidFill>
                <a:srgbClr val="000098"/>
              </a:solidFill>
            </a:endParaRPr>
          </a:p>
        </p:txBody>
      </p:sp>
    </p:spTree>
    <p:extLst>
      <p:ext uri="{BB962C8B-B14F-4D97-AF65-F5344CB8AC3E}">
        <p14:creationId xmlns:p14="http://schemas.microsoft.com/office/powerpoint/2010/main" val="1438078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98"/>
              </a:solidFill>
            </a:endParaRPr>
          </a:p>
        </p:txBody>
      </p:sp>
      <p:sp>
        <p:nvSpPr>
          <p:cNvPr id="5" name="Footer Placeholder 4"/>
          <p:cNvSpPr>
            <a:spLocks noGrp="1"/>
          </p:cNvSpPr>
          <p:nvPr>
            <p:ph type="ftr" sz="quarter" idx="11"/>
          </p:nvPr>
        </p:nvSpPr>
        <p:spPr/>
        <p:txBody>
          <a:bodyPr/>
          <a:lstStyle>
            <a:lvl1pPr>
              <a:defRPr/>
            </a:lvl1pPr>
          </a:lstStyle>
          <a:p>
            <a:r>
              <a:rPr lang="en-GB">
                <a:solidFill>
                  <a:srgbClr val="000098"/>
                </a:solidFill>
              </a:rPr>
              <a:t>© GEO Secretariat</a:t>
            </a:r>
          </a:p>
        </p:txBody>
      </p:sp>
      <p:sp>
        <p:nvSpPr>
          <p:cNvPr id="6" name="Slide Number Placeholder 5"/>
          <p:cNvSpPr>
            <a:spLocks noGrp="1"/>
          </p:cNvSpPr>
          <p:nvPr>
            <p:ph type="sldNum" sz="quarter" idx="12"/>
          </p:nvPr>
        </p:nvSpPr>
        <p:spPr/>
        <p:txBody>
          <a:bodyPr/>
          <a:lstStyle>
            <a:lvl1pPr>
              <a:defRPr/>
            </a:lvl1pPr>
          </a:lstStyle>
          <a:p>
            <a:r>
              <a:rPr lang="en-GB">
                <a:solidFill>
                  <a:srgbClr val="000098"/>
                </a:solidFill>
              </a:rPr>
              <a:t>slide </a:t>
            </a:r>
            <a:fld id="{630F9D15-59E4-BE49-A041-E77E1D220791}" type="slidenum">
              <a:rPr lang="en-GB">
                <a:solidFill>
                  <a:srgbClr val="000098"/>
                </a:solidFill>
              </a:rPr>
              <a:pPr/>
              <a:t>‹#›</a:t>
            </a:fld>
            <a:endParaRPr lang="en-GB">
              <a:solidFill>
                <a:srgbClr val="000098"/>
              </a:solidFill>
            </a:endParaRPr>
          </a:p>
        </p:txBody>
      </p:sp>
    </p:spTree>
    <p:extLst>
      <p:ext uri="{BB962C8B-B14F-4D97-AF65-F5344CB8AC3E}">
        <p14:creationId xmlns:p14="http://schemas.microsoft.com/office/powerpoint/2010/main" val="4043822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293688" y="1638300"/>
            <a:ext cx="4276725" cy="477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722813" y="1638300"/>
            <a:ext cx="4276725" cy="477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lvl1pPr>
              <a:defRPr/>
            </a:lvl1pPr>
          </a:lstStyle>
          <a:p>
            <a:endParaRPr lang="en-GB">
              <a:solidFill>
                <a:srgbClr val="000098"/>
              </a:solidFill>
            </a:endParaRPr>
          </a:p>
        </p:txBody>
      </p:sp>
      <p:sp>
        <p:nvSpPr>
          <p:cNvPr id="6" name="Footer Placeholder 5"/>
          <p:cNvSpPr>
            <a:spLocks noGrp="1"/>
          </p:cNvSpPr>
          <p:nvPr>
            <p:ph type="ftr" sz="quarter" idx="11"/>
          </p:nvPr>
        </p:nvSpPr>
        <p:spPr/>
        <p:txBody>
          <a:bodyPr/>
          <a:lstStyle>
            <a:lvl1pPr>
              <a:defRPr/>
            </a:lvl1pPr>
          </a:lstStyle>
          <a:p>
            <a:r>
              <a:rPr lang="en-GB">
                <a:solidFill>
                  <a:srgbClr val="000098"/>
                </a:solidFill>
              </a:rPr>
              <a:t>© GEO Secretariat</a:t>
            </a:r>
          </a:p>
        </p:txBody>
      </p:sp>
      <p:sp>
        <p:nvSpPr>
          <p:cNvPr id="7" name="Slide Number Placeholder 6"/>
          <p:cNvSpPr>
            <a:spLocks noGrp="1"/>
          </p:cNvSpPr>
          <p:nvPr>
            <p:ph type="sldNum" sz="quarter" idx="12"/>
          </p:nvPr>
        </p:nvSpPr>
        <p:spPr/>
        <p:txBody>
          <a:bodyPr/>
          <a:lstStyle>
            <a:lvl1pPr>
              <a:defRPr/>
            </a:lvl1pPr>
          </a:lstStyle>
          <a:p>
            <a:r>
              <a:rPr lang="en-GB">
                <a:solidFill>
                  <a:srgbClr val="000098"/>
                </a:solidFill>
              </a:rPr>
              <a:t>slide </a:t>
            </a:r>
            <a:fld id="{D4685776-9B88-794C-B1D8-68767D5191F5}" type="slidenum">
              <a:rPr lang="en-GB">
                <a:solidFill>
                  <a:srgbClr val="000098"/>
                </a:solidFill>
              </a:rPr>
              <a:pPr/>
              <a:t>‹#›</a:t>
            </a:fld>
            <a:endParaRPr lang="en-GB">
              <a:solidFill>
                <a:srgbClr val="000098"/>
              </a:solidFill>
            </a:endParaRPr>
          </a:p>
        </p:txBody>
      </p:sp>
    </p:spTree>
    <p:extLst>
      <p:ext uri="{BB962C8B-B14F-4D97-AF65-F5344CB8AC3E}">
        <p14:creationId xmlns:p14="http://schemas.microsoft.com/office/powerpoint/2010/main" val="818118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lvl1pPr>
              <a:defRPr/>
            </a:lvl1pPr>
          </a:lstStyle>
          <a:p>
            <a:endParaRPr lang="en-GB">
              <a:solidFill>
                <a:srgbClr val="000098"/>
              </a:solidFill>
            </a:endParaRPr>
          </a:p>
        </p:txBody>
      </p:sp>
      <p:sp>
        <p:nvSpPr>
          <p:cNvPr id="8" name="Footer Placeholder 7"/>
          <p:cNvSpPr>
            <a:spLocks noGrp="1"/>
          </p:cNvSpPr>
          <p:nvPr>
            <p:ph type="ftr" sz="quarter" idx="11"/>
          </p:nvPr>
        </p:nvSpPr>
        <p:spPr/>
        <p:txBody>
          <a:bodyPr/>
          <a:lstStyle>
            <a:lvl1pPr>
              <a:defRPr/>
            </a:lvl1pPr>
          </a:lstStyle>
          <a:p>
            <a:r>
              <a:rPr lang="en-GB">
                <a:solidFill>
                  <a:srgbClr val="000098"/>
                </a:solidFill>
              </a:rPr>
              <a:t>© GEO Secretariat</a:t>
            </a:r>
          </a:p>
        </p:txBody>
      </p:sp>
      <p:sp>
        <p:nvSpPr>
          <p:cNvPr id="9" name="Slide Number Placeholder 8"/>
          <p:cNvSpPr>
            <a:spLocks noGrp="1"/>
          </p:cNvSpPr>
          <p:nvPr>
            <p:ph type="sldNum" sz="quarter" idx="12"/>
          </p:nvPr>
        </p:nvSpPr>
        <p:spPr/>
        <p:txBody>
          <a:bodyPr/>
          <a:lstStyle>
            <a:lvl1pPr>
              <a:defRPr/>
            </a:lvl1pPr>
          </a:lstStyle>
          <a:p>
            <a:r>
              <a:rPr lang="en-GB">
                <a:solidFill>
                  <a:srgbClr val="000098"/>
                </a:solidFill>
              </a:rPr>
              <a:t>slide </a:t>
            </a:r>
            <a:fld id="{66BA720C-2F09-944F-B982-FF200EF11358}" type="slidenum">
              <a:rPr lang="en-GB">
                <a:solidFill>
                  <a:srgbClr val="000098"/>
                </a:solidFill>
              </a:rPr>
              <a:pPr/>
              <a:t>‹#›</a:t>
            </a:fld>
            <a:endParaRPr lang="en-GB">
              <a:solidFill>
                <a:srgbClr val="000098"/>
              </a:solidFill>
            </a:endParaRPr>
          </a:p>
        </p:txBody>
      </p:sp>
    </p:spTree>
    <p:extLst>
      <p:ext uri="{BB962C8B-B14F-4D97-AF65-F5344CB8AC3E}">
        <p14:creationId xmlns:p14="http://schemas.microsoft.com/office/powerpoint/2010/main" val="791684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81506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GB">
              <a:solidFill>
                <a:srgbClr val="000098"/>
              </a:solidFill>
            </a:endParaRPr>
          </a:p>
        </p:txBody>
      </p:sp>
      <p:sp>
        <p:nvSpPr>
          <p:cNvPr id="4" name="Footer Placeholder 3"/>
          <p:cNvSpPr>
            <a:spLocks noGrp="1"/>
          </p:cNvSpPr>
          <p:nvPr>
            <p:ph type="ftr" sz="quarter" idx="11"/>
          </p:nvPr>
        </p:nvSpPr>
        <p:spPr/>
        <p:txBody>
          <a:bodyPr/>
          <a:lstStyle>
            <a:lvl1pPr>
              <a:defRPr/>
            </a:lvl1pPr>
          </a:lstStyle>
          <a:p>
            <a:r>
              <a:rPr lang="en-GB">
                <a:solidFill>
                  <a:srgbClr val="000098"/>
                </a:solidFill>
              </a:rPr>
              <a:t>© GEO Secretariat</a:t>
            </a:r>
          </a:p>
        </p:txBody>
      </p:sp>
      <p:sp>
        <p:nvSpPr>
          <p:cNvPr id="5" name="Slide Number Placeholder 4"/>
          <p:cNvSpPr>
            <a:spLocks noGrp="1"/>
          </p:cNvSpPr>
          <p:nvPr>
            <p:ph type="sldNum" sz="quarter" idx="12"/>
          </p:nvPr>
        </p:nvSpPr>
        <p:spPr/>
        <p:txBody>
          <a:bodyPr/>
          <a:lstStyle>
            <a:lvl1pPr>
              <a:defRPr/>
            </a:lvl1pPr>
          </a:lstStyle>
          <a:p>
            <a:r>
              <a:rPr lang="en-GB">
                <a:solidFill>
                  <a:srgbClr val="000098"/>
                </a:solidFill>
              </a:rPr>
              <a:t>slide </a:t>
            </a:r>
            <a:fld id="{1F4D4690-8AAE-1D41-963F-508B7B05F151}" type="slidenum">
              <a:rPr lang="en-GB">
                <a:solidFill>
                  <a:srgbClr val="000098"/>
                </a:solidFill>
              </a:rPr>
              <a:pPr/>
              <a:t>‹#›</a:t>
            </a:fld>
            <a:endParaRPr lang="en-GB">
              <a:solidFill>
                <a:srgbClr val="000098"/>
              </a:solidFill>
            </a:endParaRPr>
          </a:p>
        </p:txBody>
      </p:sp>
    </p:spTree>
    <p:extLst>
      <p:ext uri="{BB962C8B-B14F-4D97-AF65-F5344CB8AC3E}">
        <p14:creationId xmlns:p14="http://schemas.microsoft.com/office/powerpoint/2010/main" val="2003549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98"/>
              </a:solidFill>
            </a:endParaRPr>
          </a:p>
        </p:txBody>
      </p:sp>
      <p:sp>
        <p:nvSpPr>
          <p:cNvPr id="3" name="Footer Placeholder 2"/>
          <p:cNvSpPr>
            <a:spLocks noGrp="1"/>
          </p:cNvSpPr>
          <p:nvPr>
            <p:ph type="ftr" sz="quarter" idx="11"/>
          </p:nvPr>
        </p:nvSpPr>
        <p:spPr/>
        <p:txBody>
          <a:bodyPr/>
          <a:lstStyle>
            <a:lvl1pPr>
              <a:defRPr/>
            </a:lvl1pPr>
          </a:lstStyle>
          <a:p>
            <a:r>
              <a:rPr lang="en-GB">
                <a:solidFill>
                  <a:srgbClr val="000098"/>
                </a:solidFill>
              </a:rPr>
              <a:t>© GEO Secretariat</a:t>
            </a:r>
          </a:p>
        </p:txBody>
      </p:sp>
      <p:sp>
        <p:nvSpPr>
          <p:cNvPr id="4" name="Slide Number Placeholder 3"/>
          <p:cNvSpPr>
            <a:spLocks noGrp="1"/>
          </p:cNvSpPr>
          <p:nvPr>
            <p:ph type="sldNum" sz="quarter" idx="12"/>
          </p:nvPr>
        </p:nvSpPr>
        <p:spPr/>
        <p:txBody>
          <a:bodyPr/>
          <a:lstStyle>
            <a:lvl1pPr>
              <a:defRPr/>
            </a:lvl1pPr>
          </a:lstStyle>
          <a:p>
            <a:r>
              <a:rPr lang="en-GB">
                <a:solidFill>
                  <a:srgbClr val="000098"/>
                </a:solidFill>
              </a:rPr>
              <a:t>slide </a:t>
            </a:r>
            <a:fld id="{AA3BD58A-74A9-BB46-BBA7-F92A0A5FADF4}" type="slidenum">
              <a:rPr lang="en-GB">
                <a:solidFill>
                  <a:srgbClr val="000098"/>
                </a:solidFill>
              </a:rPr>
              <a:pPr/>
              <a:t>‹#›</a:t>
            </a:fld>
            <a:endParaRPr lang="en-GB">
              <a:solidFill>
                <a:srgbClr val="000098"/>
              </a:solidFill>
            </a:endParaRPr>
          </a:p>
        </p:txBody>
      </p:sp>
    </p:spTree>
    <p:extLst>
      <p:ext uri="{BB962C8B-B14F-4D97-AF65-F5344CB8AC3E}">
        <p14:creationId xmlns:p14="http://schemas.microsoft.com/office/powerpoint/2010/main" val="373355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98"/>
              </a:solidFill>
            </a:endParaRPr>
          </a:p>
        </p:txBody>
      </p:sp>
      <p:sp>
        <p:nvSpPr>
          <p:cNvPr id="6" name="Footer Placeholder 5"/>
          <p:cNvSpPr>
            <a:spLocks noGrp="1"/>
          </p:cNvSpPr>
          <p:nvPr>
            <p:ph type="ftr" sz="quarter" idx="11"/>
          </p:nvPr>
        </p:nvSpPr>
        <p:spPr/>
        <p:txBody>
          <a:bodyPr/>
          <a:lstStyle>
            <a:lvl1pPr>
              <a:defRPr/>
            </a:lvl1pPr>
          </a:lstStyle>
          <a:p>
            <a:r>
              <a:rPr lang="en-GB">
                <a:solidFill>
                  <a:srgbClr val="000098"/>
                </a:solidFill>
              </a:rPr>
              <a:t>© GEO Secretariat</a:t>
            </a:r>
          </a:p>
        </p:txBody>
      </p:sp>
      <p:sp>
        <p:nvSpPr>
          <p:cNvPr id="7" name="Slide Number Placeholder 6"/>
          <p:cNvSpPr>
            <a:spLocks noGrp="1"/>
          </p:cNvSpPr>
          <p:nvPr>
            <p:ph type="sldNum" sz="quarter" idx="12"/>
          </p:nvPr>
        </p:nvSpPr>
        <p:spPr/>
        <p:txBody>
          <a:bodyPr/>
          <a:lstStyle>
            <a:lvl1pPr>
              <a:defRPr/>
            </a:lvl1pPr>
          </a:lstStyle>
          <a:p>
            <a:r>
              <a:rPr lang="en-GB">
                <a:solidFill>
                  <a:srgbClr val="000098"/>
                </a:solidFill>
              </a:rPr>
              <a:t>slide </a:t>
            </a:r>
            <a:fld id="{5BF66BBC-79BD-444E-9C9D-3F4B4E8C9564}" type="slidenum">
              <a:rPr lang="en-GB">
                <a:solidFill>
                  <a:srgbClr val="000098"/>
                </a:solidFill>
              </a:rPr>
              <a:pPr/>
              <a:t>‹#›</a:t>
            </a:fld>
            <a:endParaRPr lang="en-GB">
              <a:solidFill>
                <a:srgbClr val="000098"/>
              </a:solidFill>
            </a:endParaRPr>
          </a:p>
        </p:txBody>
      </p:sp>
    </p:spTree>
    <p:extLst>
      <p:ext uri="{BB962C8B-B14F-4D97-AF65-F5344CB8AC3E}">
        <p14:creationId xmlns:p14="http://schemas.microsoft.com/office/powerpoint/2010/main" val="3111572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98"/>
              </a:solidFill>
            </a:endParaRPr>
          </a:p>
        </p:txBody>
      </p:sp>
      <p:sp>
        <p:nvSpPr>
          <p:cNvPr id="6" name="Footer Placeholder 5"/>
          <p:cNvSpPr>
            <a:spLocks noGrp="1"/>
          </p:cNvSpPr>
          <p:nvPr>
            <p:ph type="ftr" sz="quarter" idx="11"/>
          </p:nvPr>
        </p:nvSpPr>
        <p:spPr/>
        <p:txBody>
          <a:bodyPr/>
          <a:lstStyle>
            <a:lvl1pPr>
              <a:defRPr/>
            </a:lvl1pPr>
          </a:lstStyle>
          <a:p>
            <a:r>
              <a:rPr lang="en-GB">
                <a:solidFill>
                  <a:srgbClr val="000098"/>
                </a:solidFill>
              </a:rPr>
              <a:t>© GEO Secretariat</a:t>
            </a:r>
          </a:p>
        </p:txBody>
      </p:sp>
      <p:sp>
        <p:nvSpPr>
          <p:cNvPr id="7" name="Slide Number Placeholder 6"/>
          <p:cNvSpPr>
            <a:spLocks noGrp="1"/>
          </p:cNvSpPr>
          <p:nvPr>
            <p:ph type="sldNum" sz="quarter" idx="12"/>
          </p:nvPr>
        </p:nvSpPr>
        <p:spPr/>
        <p:txBody>
          <a:bodyPr/>
          <a:lstStyle>
            <a:lvl1pPr>
              <a:defRPr/>
            </a:lvl1pPr>
          </a:lstStyle>
          <a:p>
            <a:r>
              <a:rPr lang="en-GB">
                <a:solidFill>
                  <a:srgbClr val="000098"/>
                </a:solidFill>
              </a:rPr>
              <a:t>slide </a:t>
            </a:r>
            <a:fld id="{00F807EE-4EFC-5F4C-97F1-F072C3C7C710}" type="slidenum">
              <a:rPr lang="en-GB">
                <a:solidFill>
                  <a:srgbClr val="000098"/>
                </a:solidFill>
              </a:rPr>
              <a:pPr/>
              <a:t>‹#›</a:t>
            </a:fld>
            <a:endParaRPr lang="en-GB">
              <a:solidFill>
                <a:srgbClr val="000098"/>
              </a:solidFill>
            </a:endParaRPr>
          </a:p>
        </p:txBody>
      </p:sp>
    </p:spTree>
    <p:extLst>
      <p:ext uri="{BB962C8B-B14F-4D97-AF65-F5344CB8AC3E}">
        <p14:creationId xmlns:p14="http://schemas.microsoft.com/office/powerpoint/2010/main" val="2891937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98"/>
              </a:solidFill>
            </a:endParaRPr>
          </a:p>
        </p:txBody>
      </p:sp>
      <p:sp>
        <p:nvSpPr>
          <p:cNvPr id="5" name="Footer Placeholder 4"/>
          <p:cNvSpPr>
            <a:spLocks noGrp="1"/>
          </p:cNvSpPr>
          <p:nvPr>
            <p:ph type="ftr" sz="quarter" idx="11"/>
          </p:nvPr>
        </p:nvSpPr>
        <p:spPr/>
        <p:txBody>
          <a:bodyPr/>
          <a:lstStyle>
            <a:lvl1pPr>
              <a:defRPr/>
            </a:lvl1pPr>
          </a:lstStyle>
          <a:p>
            <a:r>
              <a:rPr lang="en-GB">
                <a:solidFill>
                  <a:srgbClr val="000098"/>
                </a:solidFill>
              </a:rPr>
              <a:t>© GEO Secretariat</a:t>
            </a:r>
          </a:p>
        </p:txBody>
      </p:sp>
      <p:sp>
        <p:nvSpPr>
          <p:cNvPr id="6" name="Slide Number Placeholder 5"/>
          <p:cNvSpPr>
            <a:spLocks noGrp="1"/>
          </p:cNvSpPr>
          <p:nvPr>
            <p:ph type="sldNum" sz="quarter" idx="12"/>
          </p:nvPr>
        </p:nvSpPr>
        <p:spPr/>
        <p:txBody>
          <a:bodyPr/>
          <a:lstStyle>
            <a:lvl1pPr>
              <a:defRPr/>
            </a:lvl1pPr>
          </a:lstStyle>
          <a:p>
            <a:r>
              <a:rPr lang="en-GB">
                <a:solidFill>
                  <a:srgbClr val="000098"/>
                </a:solidFill>
              </a:rPr>
              <a:t>slide </a:t>
            </a:r>
            <a:fld id="{7C9090E6-6F48-BF49-85A9-65ECF2A6D76D}" type="slidenum">
              <a:rPr lang="en-GB">
                <a:solidFill>
                  <a:srgbClr val="000098"/>
                </a:solidFill>
              </a:rPr>
              <a:pPr/>
              <a:t>‹#›</a:t>
            </a:fld>
            <a:endParaRPr lang="en-GB">
              <a:solidFill>
                <a:srgbClr val="000098"/>
              </a:solidFill>
            </a:endParaRPr>
          </a:p>
        </p:txBody>
      </p:sp>
    </p:spTree>
    <p:extLst>
      <p:ext uri="{BB962C8B-B14F-4D97-AF65-F5344CB8AC3E}">
        <p14:creationId xmlns:p14="http://schemas.microsoft.com/office/powerpoint/2010/main" val="2479247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50913"/>
            <a:ext cx="2185988" cy="5459412"/>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293688" y="950913"/>
            <a:ext cx="6405562" cy="5459412"/>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lvl1pPr>
              <a:defRPr/>
            </a:lvl1pPr>
          </a:lstStyle>
          <a:p>
            <a:endParaRPr lang="en-GB">
              <a:solidFill>
                <a:srgbClr val="000098"/>
              </a:solidFill>
            </a:endParaRPr>
          </a:p>
        </p:txBody>
      </p:sp>
      <p:sp>
        <p:nvSpPr>
          <p:cNvPr id="5" name="Footer Placeholder 4"/>
          <p:cNvSpPr>
            <a:spLocks noGrp="1"/>
          </p:cNvSpPr>
          <p:nvPr>
            <p:ph type="ftr" sz="quarter" idx="11"/>
          </p:nvPr>
        </p:nvSpPr>
        <p:spPr/>
        <p:txBody>
          <a:bodyPr/>
          <a:lstStyle>
            <a:lvl1pPr>
              <a:defRPr/>
            </a:lvl1pPr>
          </a:lstStyle>
          <a:p>
            <a:r>
              <a:rPr lang="en-GB">
                <a:solidFill>
                  <a:srgbClr val="000098"/>
                </a:solidFill>
              </a:rPr>
              <a:t>© GEO Secretariat</a:t>
            </a:r>
          </a:p>
        </p:txBody>
      </p:sp>
      <p:sp>
        <p:nvSpPr>
          <p:cNvPr id="6" name="Slide Number Placeholder 5"/>
          <p:cNvSpPr>
            <a:spLocks noGrp="1"/>
          </p:cNvSpPr>
          <p:nvPr>
            <p:ph type="sldNum" sz="quarter" idx="12"/>
          </p:nvPr>
        </p:nvSpPr>
        <p:spPr/>
        <p:txBody>
          <a:bodyPr/>
          <a:lstStyle>
            <a:lvl1pPr>
              <a:defRPr/>
            </a:lvl1pPr>
          </a:lstStyle>
          <a:p>
            <a:r>
              <a:rPr lang="en-GB">
                <a:solidFill>
                  <a:srgbClr val="000098"/>
                </a:solidFill>
              </a:rPr>
              <a:t>slide </a:t>
            </a:r>
            <a:fld id="{33180D2D-F9AC-6648-9F02-7639734D3C41}" type="slidenum">
              <a:rPr lang="en-GB">
                <a:solidFill>
                  <a:srgbClr val="000098"/>
                </a:solidFill>
              </a:rPr>
              <a:pPr/>
              <a:t>‹#›</a:t>
            </a:fld>
            <a:endParaRPr lang="en-GB">
              <a:solidFill>
                <a:srgbClr val="000098"/>
              </a:solidFill>
            </a:endParaRPr>
          </a:p>
        </p:txBody>
      </p:sp>
    </p:spTree>
    <p:extLst>
      <p:ext uri="{BB962C8B-B14F-4D97-AF65-F5344CB8AC3E}">
        <p14:creationId xmlns:p14="http://schemas.microsoft.com/office/powerpoint/2010/main" val="127373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22/11/12</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004509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22/11/12</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305093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22/11/12</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915258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22/11/12</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60571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Tree>
    <p:extLst>
      <p:ext uri="{BB962C8B-B14F-4D97-AF65-F5344CB8AC3E}">
        <p14:creationId xmlns:p14="http://schemas.microsoft.com/office/powerpoint/2010/main" val="2130495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22/11/12</a:t>
            </a:fld>
            <a:endParaRPr lang="pt-BR">
              <a:solidFill>
                <a:prstClr val="black">
                  <a:tint val="75000"/>
                </a:prstClr>
              </a:solidFill>
              <a:latin typeface="Calibri"/>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latin typeface="Calibri"/>
            </a:endParaRPr>
          </a:p>
        </p:txBody>
      </p:sp>
      <p:sp>
        <p:nvSpPr>
          <p:cNvPr id="9" name="Espaço Reservado para Número de Slide 8"/>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627527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22/11/12</a:t>
            </a:fld>
            <a:endParaRPr lang="pt-BR">
              <a:solidFill>
                <a:prstClr val="black">
                  <a:tint val="75000"/>
                </a:prstClr>
              </a:solidFill>
              <a:latin typeface="Calibri"/>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latin typeface="Calibri"/>
            </a:endParaRPr>
          </a:p>
        </p:txBody>
      </p:sp>
      <p:sp>
        <p:nvSpPr>
          <p:cNvPr id="5" name="Espaço Reservado para Número de Slide 4"/>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85283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22/11/12</a:t>
            </a:fld>
            <a:endParaRPr lang="pt-BR">
              <a:solidFill>
                <a:prstClr val="black">
                  <a:tint val="75000"/>
                </a:prstClr>
              </a:solidFill>
              <a:latin typeface="Calibri"/>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latin typeface="Calibri"/>
            </a:endParaRPr>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071511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22/11/12</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816853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22/11/12</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70319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22/11/12</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563888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solidFill>
                  <a:prstClr val="black">
                    <a:tint val="75000"/>
                  </a:prstClr>
                </a:solidFill>
                <a:latin typeface="Calibri"/>
              </a:rPr>
              <a:pPr/>
              <a:t>22/11/12</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25078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21162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353385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Tree>
    <p:extLst>
      <p:ext uri="{BB962C8B-B14F-4D97-AF65-F5344CB8AC3E}">
        <p14:creationId xmlns:p14="http://schemas.microsoft.com/office/powerpoint/2010/main" val="2581261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63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46361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smtClean="0"/>
              <a:t>Clique no ícone para adicionar uma imagem</a:t>
            </a: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Tree>
    <p:extLst>
      <p:ext uri="{BB962C8B-B14F-4D97-AF65-F5344CB8AC3E}">
        <p14:creationId xmlns:p14="http://schemas.microsoft.com/office/powerpoint/2010/main" val="17516168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rot="-5400000">
            <a:off x="-3009900" y="3390900"/>
            <a:ext cx="6477000" cy="457200"/>
          </a:xfrm>
          <a:prstGeom prst="rect">
            <a:avLst/>
          </a:prstGeom>
          <a:gradFill rotWithShape="1">
            <a:gsLst>
              <a:gs pos="0">
                <a:srgbClr val="08479C"/>
              </a:gs>
              <a:gs pos="100000">
                <a:srgbClr val="042148">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pPr defTabSz="914400" fontAlgn="base">
              <a:spcBef>
                <a:spcPct val="0"/>
              </a:spcBef>
              <a:spcAft>
                <a:spcPct val="0"/>
              </a:spcAft>
            </a:pPr>
            <a:endParaRPr lang="pt-BR" sz="2400">
              <a:solidFill>
                <a:srgbClr val="000000"/>
              </a:solidFill>
              <a:latin typeface="Times New Roman" charset="0"/>
              <a:ea typeface="ＭＳ Ｐゴシック" charset="0"/>
              <a:cs typeface="ＭＳ Ｐゴシック" charset="0"/>
            </a:endParaRPr>
          </a:p>
        </p:txBody>
      </p:sp>
      <p:sp>
        <p:nvSpPr>
          <p:cNvPr id="1027"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8"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1029" name="Picture 5" descr="inpe_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reeform 6"/>
          <p:cNvSpPr>
            <a:spLocks noChangeArrowheads="1"/>
          </p:cNvSpPr>
          <p:nvPr/>
        </p:nvSpPr>
        <p:spPr bwMode="auto">
          <a:xfrm>
            <a:off x="685800" y="381000"/>
            <a:ext cx="8229600" cy="609600"/>
          </a:xfrm>
          <a:custGeom>
            <a:avLst/>
            <a:gdLst>
              <a:gd name="T0" fmla="*/ 0 w 1000"/>
              <a:gd name="T1" fmla="*/ 3716121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1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97831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9" r:id="rId14"/>
  </p:sldLayoutIdLst>
  <p:txStyles>
    <p:title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eaLnBrk="1" fontAlgn="base" hangingPunct="1">
        <a:spcBef>
          <a:spcPct val="0"/>
        </a:spcBef>
        <a:spcAft>
          <a:spcPct val="0"/>
        </a:spcAft>
        <a:defRPr sz="3200" b="1">
          <a:solidFill>
            <a:srgbClr val="003366"/>
          </a:solidFill>
          <a:latin typeface="ZapfHumnst BT" pitchFamily="34" charset="0"/>
        </a:defRPr>
      </a:lvl6pPr>
      <a:lvl7pPr marL="914400" algn="l" rtl="0" eaLnBrk="1" fontAlgn="base" hangingPunct="1">
        <a:spcBef>
          <a:spcPct val="0"/>
        </a:spcBef>
        <a:spcAft>
          <a:spcPct val="0"/>
        </a:spcAft>
        <a:defRPr sz="3200" b="1">
          <a:solidFill>
            <a:srgbClr val="003366"/>
          </a:solidFill>
          <a:latin typeface="ZapfHumnst BT" pitchFamily="34" charset="0"/>
        </a:defRPr>
      </a:lvl7pPr>
      <a:lvl8pPr marL="1371600" algn="l" rtl="0" eaLnBrk="1" fontAlgn="base" hangingPunct="1">
        <a:spcBef>
          <a:spcPct val="0"/>
        </a:spcBef>
        <a:spcAft>
          <a:spcPct val="0"/>
        </a:spcAft>
        <a:defRPr sz="3200" b="1">
          <a:solidFill>
            <a:srgbClr val="003366"/>
          </a:solidFill>
          <a:latin typeface="ZapfHumnst BT" pitchFamily="34" charset="0"/>
        </a:defRPr>
      </a:lvl8pPr>
      <a:lvl9pPr marL="1828800" algn="l" rtl="0" eaLnBrk="1" fontAlgn="base" hangingPunct="1">
        <a:spcBef>
          <a:spcPct val="0"/>
        </a:spcBef>
        <a:spcAft>
          <a:spcPct val="0"/>
        </a:spcAft>
        <a:defRPr sz="32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bwMode="auto">
          <a:xfrm>
            <a:off x="298450" y="950913"/>
            <a:ext cx="8739188" cy="61118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80227" name="Rectangle 3"/>
          <p:cNvSpPr>
            <a:spLocks noGrp="1" noChangeArrowheads="1"/>
          </p:cNvSpPr>
          <p:nvPr>
            <p:ph type="body" idx="1"/>
          </p:nvPr>
        </p:nvSpPr>
        <p:spPr bwMode="auto">
          <a:xfrm>
            <a:off x="293688" y="1638300"/>
            <a:ext cx="8705850"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0228" name="Rectangle 4"/>
          <p:cNvSpPr>
            <a:spLocks noGrp="1" noChangeArrowheads="1"/>
          </p:cNvSpPr>
          <p:nvPr>
            <p:ph type="dt" sz="half" idx="2"/>
          </p:nvPr>
        </p:nvSpPr>
        <p:spPr bwMode="auto">
          <a:xfrm>
            <a:off x="319088" y="6500813"/>
            <a:ext cx="2233612"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800" b="0" u="none">
                <a:solidFill>
                  <a:schemeClr val="tx1"/>
                </a:solidFill>
              </a:defRPr>
            </a:lvl1pPr>
          </a:lstStyle>
          <a:p>
            <a:pPr defTabSz="914400" fontAlgn="base">
              <a:spcBef>
                <a:spcPct val="0"/>
              </a:spcBef>
              <a:spcAft>
                <a:spcPct val="0"/>
              </a:spcAft>
            </a:pPr>
            <a:endParaRPr lang="en-GB">
              <a:solidFill>
                <a:srgbClr val="000098"/>
              </a:solidFill>
              <a:latin typeface="Tahoma" charset="0"/>
              <a:ea typeface="ＭＳ Ｐゴシック" charset="0"/>
            </a:endParaRPr>
          </a:p>
        </p:txBody>
      </p:sp>
      <p:sp>
        <p:nvSpPr>
          <p:cNvPr id="180229" name="Rectangle 5"/>
          <p:cNvSpPr>
            <a:spLocks noGrp="1" noChangeArrowheads="1"/>
          </p:cNvSpPr>
          <p:nvPr>
            <p:ph type="ftr" sz="quarter" idx="3"/>
          </p:nvPr>
        </p:nvSpPr>
        <p:spPr bwMode="auto">
          <a:xfrm>
            <a:off x="3065463" y="6500813"/>
            <a:ext cx="34512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800" b="0" u="none">
                <a:solidFill>
                  <a:schemeClr val="tx1"/>
                </a:solidFill>
              </a:defRPr>
            </a:lvl1pPr>
          </a:lstStyle>
          <a:p>
            <a:pPr algn="ctr" defTabSz="914400" fontAlgn="base">
              <a:spcBef>
                <a:spcPct val="0"/>
              </a:spcBef>
              <a:spcAft>
                <a:spcPct val="0"/>
              </a:spcAft>
            </a:pPr>
            <a:r>
              <a:rPr lang="en-GB">
                <a:solidFill>
                  <a:srgbClr val="000098"/>
                </a:solidFill>
                <a:latin typeface="Tahoma" charset="0"/>
                <a:ea typeface="ＭＳ Ｐゴシック" charset="0"/>
              </a:rPr>
              <a:t>© GEO Secretariat</a:t>
            </a:r>
          </a:p>
        </p:txBody>
      </p:sp>
      <p:sp>
        <p:nvSpPr>
          <p:cNvPr id="180230" name="Rectangle 6"/>
          <p:cNvSpPr>
            <a:spLocks noGrp="1" noChangeArrowheads="1"/>
          </p:cNvSpPr>
          <p:nvPr>
            <p:ph type="sldNum" sz="quarter" idx="4"/>
          </p:nvPr>
        </p:nvSpPr>
        <p:spPr bwMode="auto">
          <a:xfrm>
            <a:off x="7037388" y="6500813"/>
            <a:ext cx="19050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800" b="0" u="none">
                <a:solidFill>
                  <a:schemeClr val="tx1"/>
                </a:solidFill>
              </a:defRPr>
            </a:lvl1pPr>
          </a:lstStyle>
          <a:p>
            <a:pPr defTabSz="914400" fontAlgn="base">
              <a:spcBef>
                <a:spcPct val="0"/>
              </a:spcBef>
              <a:spcAft>
                <a:spcPct val="0"/>
              </a:spcAft>
            </a:pPr>
            <a:r>
              <a:rPr lang="en-GB">
                <a:solidFill>
                  <a:srgbClr val="000098"/>
                </a:solidFill>
                <a:latin typeface="Tahoma" charset="0"/>
                <a:ea typeface="ＭＳ Ｐゴシック" charset="0"/>
              </a:rPr>
              <a:t>slide </a:t>
            </a:r>
            <a:fld id="{C959952F-BABF-064E-8C5F-05A4D9D83F57}" type="slidenum">
              <a:rPr lang="en-GB">
                <a:solidFill>
                  <a:srgbClr val="000098"/>
                </a:solidFill>
                <a:latin typeface="Tahoma" charset="0"/>
                <a:ea typeface="ＭＳ Ｐゴシック" charset="0"/>
              </a:rPr>
              <a:pPr defTabSz="914400" fontAlgn="base">
                <a:spcBef>
                  <a:spcPct val="0"/>
                </a:spcBef>
                <a:spcAft>
                  <a:spcPct val="0"/>
                </a:spcAft>
              </a:pPr>
              <a:t>‹#›</a:t>
            </a:fld>
            <a:endParaRPr lang="en-GB">
              <a:solidFill>
                <a:srgbClr val="000098"/>
              </a:solidFill>
              <a:latin typeface="Tahoma" charset="0"/>
              <a:ea typeface="ＭＳ Ｐゴシック" charset="0"/>
            </a:endParaRPr>
          </a:p>
        </p:txBody>
      </p:sp>
      <p:pic>
        <p:nvPicPr>
          <p:cNvPr id="180232"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15903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dt="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Tahoma" charset="0"/>
          <a:ea typeface="ＭＳ Ｐゴシック" charset="0"/>
        </a:defRPr>
      </a:lvl2pPr>
      <a:lvl3pPr algn="ctr" rtl="0" fontAlgn="base">
        <a:spcBef>
          <a:spcPct val="0"/>
        </a:spcBef>
        <a:spcAft>
          <a:spcPct val="0"/>
        </a:spcAft>
        <a:defRPr sz="3200">
          <a:solidFill>
            <a:schemeClr val="tx2"/>
          </a:solidFill>
          <a:latin typeface="Tahoma" charset="0"/>
          <a:ea typeface="ＭＳ Ｐゴシック" charset="0"/>
        </a:defRPr>
      </a:lvl3pPr>
      <a:lvl4pPr algn="ctr" rtl="0" fontAlgn="base">
        <a:spcBef>
          <a:spcPct val="0"/>
        </a:spcBef>
        <a:spcAft>
          <a:spcPct val="0"/>
        </a:spcAft>
        <a:defRPr sz="3200">
          <a:solidFill>
            <a:schemeClr val="tx2"/>
          </a:solidFill>
          <a:latin typeface="Tahoma" charset="0"/>
          <a:ea typeface="ＭＳ Ｐゴシック" charset="0"/>
        </a:defRPr>
      </a:lvl4pPr>
      <a:lvl5pPr algn="ctr" rtl="0" fontAlgn="base">
        <a:spcBef>
          <a:spcPct val="0"/>
        </a:spcBef>
        <a:spcAft>
          <a:spcPct val="0"/>
        </a:spcAft>
        <a:defRPr sz="3200">
          <a:solidFill>
            <a:schemeClr val="tx2"/>
          </a:solidFill>
          <a:latin typeface="Tahoma" charset="0"/>
          <a:ea typeface="ＭＳ Ｐゴシック" charset="0"/>
        </a:defRPr>
      </a:lvl5pPr>
      <a:lvl6pPr marL="457200" algn="ctr" rtl="0" fontAlgn="base">
        <a:spcBef>
          <a:spcPct val="0"/>
        </a:spcBef>
        <a:spcAft>
          <a:spcPct val="0"/>
        </a:spcAft>
        <a:defRPr sz="3200">
          <a:solidFill>
            <a:schemeClr val="tx2"/>
          </a:solidFill>
          <a:latin typeface="Tahoma" charset="0"/>
          <a:ea typeface="ＭＳ Ｐゴシック" charset="0"/>
        </a:defRPr>
      </a:lvl6pPr>
      <a:lvl7pPr marL="914400" algn="ctr" rtl="0" fontAlgn="base">
        <a:spcBef>
          <a:spcPct val="0"/>
        </a:spcBef>
        <a:spcAft>
          <a:spcPct val="0"/>
        </a:spcAft>
        <a:defRPr sz="3200">
          <a:solidFill>
            <a:schemeClr val="tx2"/>
          </a:solidFill>
          <a:latin typeface="Tahoma" charset="0"/>
          <a:ea typeface="ＭＳ Ｐゴシック" charset="0"/>
        </a:defRPr>
      </a:lvl7pPr>
      <a:lvl8pPr marL="1371600" algn="ctr" rtl="0" fontAlgn="base">
        <a:spcBef>
          <a:spcPct val="0"/>
        </a:spcBef>
        <a:spcAft>
          <a:spcPct val="0"/>
        </a:spcAft>
        <a:defRPr sz="3200">
          <a:solidFill>
            <a:schemeClr val="tx2"/>
          </a:solidFill>
          <a:latin typeface="Tahoma" charset="0"/>
          <a:ea typeface="ＭＳ Ｐゴシック" charset="0"/>
        </a:defRPr>
      </a:lvl8pPr>
      <a:lvl9pPr marL="1828800" algn="ctr" rtl="0" fontAlgn="base">
        <a:spcBef>
          <a:spcPct val="0"/>
        </a:spcBef>
        <a:spcAft>
          <a:spcPct val="0"/>
        </a:spcAft>
        <a:defRPr sz="3200">
          <a:solidFill>
            <a:schemeClr val="tx2"/>
          </a:solidFill>
          <a:latin typeface="Tahoma" charset="0"/>
          <a:ea typeface="ＭＳ Ｐゴシック"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sz="1600">
          <a:solidFill>
            <a:schemeClr val="tx1"/>
          </a:solidFill>
          <a:latin typeface="+mn-lt"/>
          <a:ea typeface="+mn-ea"/>
        </a:defRPr>
      </a:lvl4pPr>
      <a:lvl5pPr marL="2057400" indent="-228600" algn="l" rtl="0" fontAlgn="base">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E700DB3-DBF0-4086-B675-117E7A9610B8}" type="datetimeFigureOut">
              <a:rPr lang="pt-BR" smtClean="0">
                <a:solidFill>
                  <a:prstClr val="black">
                    <a:tint val="75000"/>
                  </a:prstClr>
                </a:solidFill>
                <a:latin typeface="Calibri"/>
              </a:rPr>
              <a:pPr defTabSz="914400"/>
              <a:t>22/11/12</a:t>
            </a:fld>
            <a:endParaRPr lang="pt-BR">
              <a:solidFill>
                <a:prstClr val="black">
                  <a:tint val="75000"/>
                </a:prstClr>
              </a:solidFill>
              <a:latin typeface="Calibri"/>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pt-BR">
              <a:solidFill>
                <a:prstClr val="black">
                  <a:tint val="75000"/>
                </a:prstClr>
              </a:solidFill>
              <a:latin typeface="Calibri"/>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119D8CF-8DEC-4D9F-84EE-ADF04DFF3391}" type="slidenum">
              <a:rPr lang="pt-BR" smtClean="0">
                <a:solidFill>
                  <a:prstClr val="black">
                    <a:tint val="75000"/>
                  </a:prstClr>
                </a:solidFill>
                <a:latin typeface="Calibri"/>
              </a:rPr>
              <a:pPr defTabSz="914400"/>
              <a:t>‹#›</a:t>
            </a:fld>
            <a:endParaRPr lang="pt-BR">
              <a:solidFill>
                <a:prstClr val="black">
                  <a:tint val="75000"/>
                </a:prstClr>
              </a:solidFill>
              <a:latin typeface="Calibri"/>
            </a:endParaRPr>
          </a:p>
        </p:txBody>
      </p:sp>
    </p:spTree>
    <p:extLst>
      <p:ext uri="{BB962C8B-B14F-4D97-AF65-F5344CB8AC3E}">
        <p14:creationId xmlns:p14="http://schemas.microsoft.com/office/powerpoint/2010/main" val="35027344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wmf"/></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emf"/></Relationships>
</file>

<file path=ppt/slides/_rels/slide43.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jpeg"/><Relationship Id="rId3"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6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53.png"/><Relationship Id="rId5"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jpg"/><Relationship Id="rId3" Type="http://schemas.openxmlformats.org/officeDocument/2006/relationships/image" Target="../media/image7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ctrTitle"/>
          </p:nvPr>
        </p:nvSpPr>
        <p:spPr/>
        <p:txBody>
          <a:bodyPr/>
          <a:lstStyle/>
          <a:p>
            <a:r>
              <a:rPr lang="en-US" dirty="0" smtClean="0">
                <a:latin typeface="Calibri" charset="0"/>
              </a:rPr>
              <a:t>Biofuel </a:t>
            </a:r>
            <a:r>
              <a:rPr lang="en-US" dirty="0" smtClean="0">
                <a:latin typeface="Calibri" charset="0"/>
              </a:rPr>
              <a:t>production in Brazil: challenges for land use policy</a:t>
            </a:r>
            <a:endParaRPr lang="pt-BR" i="1" dirty="0">
              <a:latin typeface="Calibri" charset="0"/>
            </a:endParaRPr>
          </a:p>
        </p:txBody>
      </p:sp>
      <p:sp>
        <p:nvSpPr>
          <p:cNvPr id="7171" name="Rectangle 3"/>
          <p:cNvSpPr>
            <a:spLocks noGrp="1" noChangeArrowheads="1"/>
          </p:cNvSpPr>
          <p:nvPr>
            <p:ph type="subTitle" idx="1"/>
          </p:nvPr>
        </p:nvSpPr>
        <p:spPr>
          <a:xfrm>
            <a:off x="2971800" y="4267200"/>
            <a:ext cx="6172200" cy="1752600"/>
          </a:xfrm>
        </p:spPr>
        <p:txBody>
          <a:bodyPr/>
          <a:lstStyle/>
          <a:p>
            <a:pPr eaLnBrk="1" hangingPunct="1">
              <a:defRPr/>
            </a:pPr>
            <a:r>
              <a:rPr lang="pt-BR" sz="2800" dirty="0" smtClean="0">
                <a:solidFill>
                  <a:schemeClr val="bg2">
                    <a:lumMod val="75000"/>
                  </a:schemeClr>
                </a:solidFill>
                <a:ea typeface="+mn-ea"/>
                <a:cs typeface="+mn-cs"/>
              </a:rPr>
              <a:t>Gilberto Câmara</a:t>
            </a:r>
          </a:p>
          <a:p>
            <a:pPr eaLnBrk="1" hangingPunct="1">
              <a:defRPr/>
            </a:pPr>
            <a:r>
              <a:rPr lang="pt-BR" sz="2800" dirty="0" smtClean="0">
                <a:solidFill>
                  <a:schemeClr val="bg2">
                    <a:lumMod val="75000"/>
                  </a:schemeClr>
                </a:solidFill>
                <a:ea typeface="+mn-ea"/>
                <a:cs typeface="+mn-cs"/>
              </a:rPr>
              <a:t>Dialogo Brasil-Alemanha de </a:t>
            </a:r>
            <a:r>
              <a:rPr lang="pt-BR" sz="2800" dirty="0" err="1" smtClean="0">
                <a:solidFill>
                  <a:schemeClr val="bg2">
                    <a:lumMod val="75000"/>
                  </a:schemeClr>
                </a:solidFill>
                <a:ea typeface="+mn-ea"/>
                <a:cs typeface="+mn-cs"/>
              </a:rPr>
              <a:t>Ciencia</a:t>
            </a:r>
            <a:r>
              <a:rPr lang="pt-BR" sz="2800" dirty="0" smtClean="0">
                <a:solidFill>
                  <a:schemeClr val="bg2">
                    <a:lumMod val="75000"/>
                  </a:schemeClr>
                </a:solidFill>
                <a:ea typeface="+mn-ea"/>
                <a:cs typeface="+mn-cs"/>
              </a:rPr>
              <a:t> e Inova</a:t>
            </a:r>
            <a:r>
              <a:rPr lang="pt-BR" sz="2800" dirty="0" smtClean="0">
                <a:solidFill>
                  <a:schemeClr val="bg2">
                    <a:lumMod val="75000"/>
                  </a:schemeClr>
                </a:solidFill>
                <a:ea typeface="+mn-ea"/>
                <a:cs typeface="+mn-cs"/>
              </a:rPr>
              <a:t>ção</a:t>
            </a:r>
            <a:endParaRPr lang="pt-BR" sz="2800" dirty="0" smtClean="0">
              <a:solidFill>
                <a:schemeClr val="bg2">
                  <a:lumMod val="75000"/>
                </a:schemeClr>
              </a:solidFill>
              <a:ea typeface="+mn-ea"/>
              <a:cs typeface="+mn-cs"/>
            </a:endParaRPr>
          </a:p>
        </p:txBody>
      </p:sp>
      <p:sp>
        <p:nvSpPr>
          <p:cNvPr id="4" name="Rectangle 3"/>
          <p:cNvSpPr txBox="1">
            <a:spLocks noChangeArrowheads="1"/>
          </p:cNvSpPr>
          <p:nvPr/>
        </p:nvSpPr>
        <p:spPr bwMode="auto">
          <a:xfrm>
            <a:off x="3143250" y="857250"/>
            <a:ext cx="6000750" cy="857250"/>
          </a:xfrm>
          <a:prstGeom prst="rect">
            <a:avLst/>
          </a:prstGeom>
          <a:noFill/>
          <a:ln w="9525">
            <a:noFill/>
            <a:miter lim="800000"/>
            <a:headEnd/>
            <a:tailEnd/>
          </a:ln>
        </p:spPr>
        <p:txBody>
          <a:bodyPr/>
          <a:lstStyle/>
          <a:p>
            <a:pPr defTabSz="914400" fontAlgn="base">
              <a:spcBef>
                <a:spcPct val="20000"/>
              </a:spcBef>
              <a:spcAft>
                <a:spcPct val="0"/>
              </a:spcAft>
              <a:buClr>
                <a:srgbClr val="00007D"/>
              </a:buClr>
              <a:buSzPct val="75000"/>
              <a:buFont typeface="Wingdings" pitchFamily="2" charset="2"/>
              <a:buNone/>
              <a:defRPr/>
            </a:pPr>
            <a:endParaRPr lang="pt-BR" sz="2000" kern="0" dirty="0">
              <a:solidFill>
                <a:srgbClr val="000000"/>
              </a:solidFill>
              <a:latin typeface="Humnst777 BT"/>
              <a:ea typeface="ＭＳ Ｐゴシック" charset="0"/>
              <a:cs typeface="ＭＳ Ｐゴシック" charset="0"/>
            </a:endParaRPr>
          </a:p>
        </p:txBody>
      </p:sp>
      <p:sp>
        <p:nvSpPr>
          <p:cNvPr id="5" name="Retângulo 4"/>
          <p:cNvSpPr/>
          <p:nvPr/>
        </p:nvSpPr>
        <p:spPr>
          <a:xfrm>
            <a:off x="1449388" y="6119813"/>
            <a:ext cx="7342187" cy="584200"/>
          </a:xfrm>
          <a:prstGeom prst="rect">
            <a:avLst/>
          </a:prstGeom>
          <a:solidFill>
            <a:schemeClr val="accent2">
              <a:lumMod val="40000"/>
              <a:lumOff val="60000"/>
            </a:schemeClr>
          </a:solidFill>
        </p:spPr>
        <p:txBody>
          <a:bodyPr>
            <a:spAutoFit/>
          </a:bodyPr>
          <a:lstStyle/>
          <a:p>
            <a:pPr defTabSz="914400" fontAlgn="base">
              <a:spcBef>
                <a:spcPct val="0"/>
              </a:spcBef>
              <a:spcAft>
                <a:spcPct val="0"/>
              </a:spcAft>
              <a:defRPr/>
            </a:pPr>
            <a:r>
              <a:rPr lang="pt-BR" sz="1600">
                <a:solidFill>
                  <a:srgbClr val="00005E"/>
                </a:solidFill>
                <a:latin typeface="Calibri" charset="0"/>
                <a:ea typeface="ＭＳ Ｐゴシック" charset="0"/>
                <a:cs typeface="ＭＳ Ｐゴシック" charset="0"/>
              </a:rPr>
              <a:t>Licence: Creative Commons  ̶̶̶̶  By Attribution  ̶̶̶̶  Non Commercial  ̶̶̶̶  Share Alike</a:t>
            </a:r>
          </a:p>
          <a:p>
            <a:pPr defTabSz="914400" fontAlgn="base">
              <a:spcBef>
                <a:spcPct val="0"/>
              </a:spcBef>
              <a:spcAft>
                <a:spcPct val="0"/>
              </a:spcAft>
              <a:defRPr/>
            </a:pPr>
            <a:r>
              <a:rPr lang="pt-BR" sz="1600">
                <a:solidFill>
                  <a:srgbClr val="00005E"/>
                </a:solidFill>
                <a:latin typeface="Calibri" charset="0"/>
                <a:ea typeface="ＭＳ Ｐゴシック" charset="0"/>
                <a:cs typeface="ＭＳ Ｐゴシック" charset="0"/>
              </a:rPr>
              <a:t>http://creativecommons.org/licenses/by-nc-sa/2.5/</a:t>
            </a:r>
          </a:p>
        </p:txBody>
      </p:sp>
      <p:pic>
        <p:nvPicPr>
          <p:cNvPr id="122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6196013"/>
            <a:ext cx="12985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9548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685800" y="381000"/>
            <a:ext cx="8286750" cy="762000"/>
          </a:xfrm>
        </p:spPr>
        <p:txBody>
          <a:bodyPr/>
          <a:lstStyle/>
          <a:p>
            <a:pPr eaLnBrk="1" hangingPunct="1"/>
            <a:r>
              <a:rPr lang="en-US">
                <a:latin typeface="Calibri" charset="0"/>
              </a:rPr>
              <a:t>Forests and food production: potential conflicts</a:t>
            </a:r>
          </a:p>
        </p:txBody>
      </p:sp>
      <p:pic>
        <p:nvPicPr>
          <p:cNvPr id="225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573213"/>
            <a:ext cx="83216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496888" y="6488113"/>
            <a:ext cx="2554142" cy="369887"/>
          </a:xfrm>
          <a:prstGeom prst="rect">
            <a:avLst/>
          </a:prstGeom>
          <a:solidFill>
            <a:schemeClr val="accent6">
              <a:lumMod val="20000"/>
              <a:lumOff val="80000"/>
            </a:schemeClr>
          </a:solidFill>
          <a:ln>
            <a:noFill/>
          </a:ln>
          <a:effectLst/>
          <a:extLst/>
        </p:spPr>
        <p:txBody>
          <a:bodyPr wrap="square">
            <a:spAutoFit/>
          </a:bodyPr>
          <a:lstStyle/>
          <a:p>
            <a:pPr>
              <a:spcBef>
                <a:spcPct val="50000"/>
              </a:spcBef>
              <a:defRPr/>
            </a:pPr>
            <a:r>
              <a:rPr lang="en-GB" sz="1800" dirty="0" smtClean="0">
                <a:solidFill>
                  <a:schemeClr val="bg2">
                    <a:lumMod val="75000"/>
                  </a:schemeClr>
                </a:solidFill>
                <a:latin typeface="Calibri"/>
                <a:cs typeface="Calibri"/>
              </a:rPr>
              <a:t>graphics: Nature</a:t>
            </a:r>
            <a:endParaRPr lang="en-GB" sz="1800" dirty="0">
              <a:solidFill>
                <a:schemeClr val="bg2">
                  <a:lumMod val="75000"/>
                </a:schemeClr>
              </a:solidFill>
              <a:latin typeface="Calibri"/>
              <a:cs typeface="Calibri"/>
            </a:endParaRPr>
          </a:p>
        </p:txBody>
      </p:sp>
    </p:spTree>
    <p:extLst>
      <p:ext uri="{BB962C8B-B14F-4D97-AF65-F5344CB8AC3E}">
        <p14:creationId xmlns:p14="http://schemas.microsoft.com/office/powerpoint/2010/main" val="190778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pPr eaLnBrk="1" hangingPunct="1"/>
            <a:r>
              <a:rPr lang="en-US" dirty="0">
                <a:latin typeface="Calibri" charset="0"/>
              </a:rPr>
              <a:t>The food challenge: </a:t>
            </a:r>
            <a:r>
              <a:rPr lang="en-US" dirty="0" smtClean="0">
                <a:latin typeface="Calibri" charset="0"/>
              </a:rPr>
              <a:t>search for new land</a:t>
            </a:r>
            <a:endParaRPr lang="en-US" dirty="0">
              <a:latin typeface="Calibri" charset="0"/>
            </a:endParaRPr>
          </a:p>
        </p:txBody>
      </p:sp>
      <p:pic>
        <p:nvPicPr>
          <p:cNvPr id="2150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888" y="1458913"/>
            <a:ext cx="4720083" cy="457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75" y="1090613"/>
            <a:ext cx="3683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496888" y="6488113"/>
            <a:ext cx="2554142" cy="369887"/>
          </a:xfrm>
          <a:prstGeom prst="rect">
            <a:avLst/>
          </a:prstGeom>
          <a:solidFill>
            <a:schemeClr val="accent6">
              <a:lumMod val="20000"/>
              <a:lumOff val="80000"/>
            </a:schemeClr>
          </a:solidFill>
          <a:ln>
            <a:noFill/>
          </a:ln>
          <a:effectLst/>
          <a:extLst/>
        </p:spPr>
        <p:txBody>
          <a:bodyPr wrap="square">
            <a:spAutoFit/>
          </a:bodyPr>
          <a:lstStyle/>
          <a:p>
            <a:pPr algn="ctr">
              <a:spcBef>
                <a:spcPct val="50000"/>
              </a:spcBef>
              <a:defRPr/>
            </a:pPr>
            <a:r>
              <a:rPr lang="en-GB" dirty="0" smtClean="0">
                <a:solidFill>
                  <a:srgbClr val="00007D">
                    <a:lumMod val="75000"/>
                  </a:srgbClr>
                </a:solidFill>
                <a:latin typeface="Calibri"/>
                <a:cs typeface="Calibri"/>
              </a:rPr>
              <a:t>graphics: </a:t>
            </a:r>
            <a:r>
              <a:rPr lang="en-GB" dirty="0">
                <a:solidFill>
                  <a:srgbClr val="00007D">
                    <a:lumMod val="75000"/>
                  </a:srgbClr>
                </a:solidFill>
                <a:latin typeface="Calibri"/>
                <a:cs typeface="Calibri"/>
              </a:rPr>
              <a:t>The Economist</a:t>
            </a:r>
          </a:p>
        </p:txBody>
      </p:sp>
    </p:spTree>
    <p:extLst>
      <p:ext uri="{BB962C8B-B14F-4D97-AF65-F5344CB8AC3E}">
        <p14:creationId xmlns:p14="http://schemas.microsoft.com/office/powerpoint/2010/main" val="9212759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dirty="0">
                <a:latin typeface="Calibri" charset="0"/>
              </a:rPr>
              <a:t>The food </a:t>
            </a:r>
            <a:r>
              <a:rPr lang="en-US" dirty="0" smtClean="0">
                <a:latin typeface="Calibri" charset="0"/>
              </a:rPr>
              <a:t>challenge: technology gaps</a:t>
            </a:r>
            <a:endParaRPr lang="en-US" dirty="0">
              <a:latin typeface="Calibri" charset="0"/>
            </a:endParaRPr>
          </a:p>
        </p:txBody>
      </p:sp>
      <p:pic>
        <p:nvPicPr>
          <p:cNvPr id="99330" name="Picture 3" descr="green_revolution.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3850" y="1235727"/>
            <a:ext cx="5875912" cy="52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496888" y="6488113"/>
            <a:ext cx="2554142" cy="369887"/>
          </a:xfrm>
          <a:prstGeom prst="rect">
            <a:avLst/>
          </a:prstGeom>
          <a:solidFill>
            <a:schemeClr val="accent6">
              <a:lumMod val="20000"/>
              <a:lumOff val="80000"/>
            </a:schemeClr>
          </a:solidFill>
          <a:ln>
            <a:noFill/>
          </a:ln>
          <a:effectLst/>
          <a:extLst/>
        </p:spPr>
        <p:txBody>
          <a:bodyPr wrap="square">
            <a:spAutoFit/>
          </a:bodyPr>
          <a:lstStyle/>
          <a:p>
            <a:pPr>
              <a:spcBef>
                <a:spcPct val="50000"/>
              </a:spcBef>
              <a:defRPr/>
            </a:pPr>
            <a:r>
              <a:rPr lang="en-GB" dirty="0" smtClean="0">
                <a:solidFill>
                  <a:srgbClr val="00007D">
                    <a:lumMod val="75000"/>
                  </a:srgbClr>
                </a:solidFill>
                <a:latin typeface="Calibri"/>
                <a:cs typeface="Calibri"/>
              </a:rPr>
              <a:t>source: Nature</a:t>
            </a:r>
            <a:endParaRPr lang="en-GB" dirty="0">
              <a:solidFill>
                <a:srgbClr val="00007D">
                  <a:lumMod val="75000"/>
                </a:srgbClr>
              </a:solidFill>
              <a:latin typeface="Calibri"/>
              <a:cs typeface="Calibri"/>
            </a:endParaRPr>
          </a:p>
        </p:txBody>
      </p:sp>
    </p:spTree>
    <p:extLst>
      <p:ext uri="{BB962C8B-B14F-4D97-AF65-F5344CB8AC3E}">
        <p14:creationId xmlns:p14="http://schemas.microsoft.com/office/powerpoint/2010/main" val="13256536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Freeform 1"/>
          <p:cNvSpPr>
            <a:spLocks/>
          </p:cNvSpPr>
          <p:nvPr/>
        </p:nvSpPr>
        <p:spPr bwMode="auto">
          <a:xfrm>
            <a:off x="685800" y="381000"/>
            <a:ext cx="8229600" cy="609600"/>
          </a:xfrm>
          <a:custGeom>
            <a:avLst/>
            <a:gdLst>
              <a:gd name="T0" fmla="*/ 0 w 21600"/>
              <a:gd name="T1" fmla="*/ 2147483647 h 21600"/>
              <a:gd name="T2" fmla="*/ 0 w 21600"/>
              <a:gd name="T3" fmla="*/ 0 h 21600"/>
              <a:gd name="T4" fmla="*/ 2147483647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0"/>
                </a:lnTo>
                <a:lnTo>
                  <a:pt x="21600" y="0"/>
                </a:lnTo>
              </a:path>
            </a:pathLst>
          </a:custGeom>
          <a:noFill/>
          <a:ln w="19050" cap="flat">
            <a:solidFill>
              <a:srgbClr val="0066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68962" name="Picture 2"/>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58763"/>
            <a:ext cx="431800"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8964"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2413" y="3995738"/>
            <a:ext cx="38115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8965"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1271588"/>
            <a:ext cx="384175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8966" name="Group 6"/>
          <p:cNvGrpSpPr>
            <a:grpSpLocks/>
          </p:cNvGrpSpPr>
          <p:nvPr/>
        </p:nvGrpSpPr>
        <p:grpSpPr bwMode="auto">
          <a:xfrm>
            <a:off x="468313" y="1112838"/>
            <a:ext cx="3835400" cy="417512"/>
            <a:chOff x="0" y="0"/>
            <a:chExt cx="2416" cy="263"/>
          </a:xfrm>
        </p:grpSpPr>
        <p:sp>
          <p:nvSpPr>
            <p:cNvPr id="168979" name="Rectangle 7"/>
            <p:cNvSpPr>
              <a:spLocks/>
            </p:cNvSpPr>
            <p:nvPr/>
          </p:nvSpPr>
          <p:spPr bwMode="auto">
            <a:xfrm>
              <a:off x="2" y="0"/>
              <a:ext cx="2412" cy="263"/>
            </a:xfrm>
            <a:prstGeom prst="rect">
              <a:avLst/>
            </a:prstGeom>
            <a:solidFill>
              <a:srgbClr val="D0D0E3"/>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168980" name="Rectangle 8"/>
            <p:cNvSpPr>
              <a:spLocks/>
            </p:cNvSpPr>
            <p:nvPr/>
          </p:nvSpPr>
          <p:spPr bwMode="auto">
            <a:xfrm>
              <a:off x="0" y="11"/>
              <a:ext cx="241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lnSpc>
                  <a:spcPct val="90000"/>
                </a:lnSpc>
              </a:pPr>
              <a:r>
                <a:rPr lang="en-US" sz="1800">
                  <a:solidFill>
                    <a:srgbClr val="000066"/>
                  </a:solidFill>
                  <a:latin typeface="Calibri Bold" charset="0"/>
                  <a:ea typeface="ＭＳ Ｐゴシック" charset="0"/>
                  <a:cs typeface="ＭＳ Ｐゴシック" charset="0"/>
                  <a:sym typeface="Calibri Bold" charset="0"/>
                </a:rPr>
                <a:t>Deforestation cut by 300% (2005-09)</a:t>
              </a:r>
            </a:p>
          </p:txBody>
        </p:sp>
      </p:grpSp>
      <p:grpSp>
        <p:nvGrpSpPr>
          <p:cNvPr id="168967" name="Group 9"/>
          <p:cNvGrpSpPr>
            <a:grpSpLocks/>
          </p:cNvGrpSpPr>
          <p:nvPr/>
        </p:nvGrpSpPr>
        <p:grpSpPr bwMode="auto">
          <a:xfrm>
            <a:off x="6210300" y="6481763"/>
            <a:ext cx="2933700" cy="376237"/>
            <a:chOff x="0" y="0"/>
            <a:chExt cx="1848" cy="237"/>
          </a:xfrm>
        </p:grpSpPr>
        <p:sp>
          <p:nvSpPr>
            <p:cNvPr id="168977" name="Rectangle 10"/>
            <p:cNvSpPr>
              <a:spLocks/>
            </p:cNvSpPr>
            <p:nvPr/>
          </p:nvSpPr>
          <p:spPr bwMode="auto">
            <a:xfrm>
              <a:off x="0" y="0"/>
              <a:ext cx="1848" cy="237"/>
            </a:xfrm>
            <a:prstGeom prst="rect">
              <a:avLst/>
            </a:prstGeom>
            <a:solidFill>
              <a:srgbClr val="D0D0E3"/>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168978" name="Rectangle 11"/>
            <p:cNvSpPr>
              <a:spLocks/>
            </p:cNvSpPr>
            <p:nvPr/>
          </p:nvSpPr>
          <p:spPr bwMode="auto">
            <a:xfrm>
              <a:off x="0" y="0"/>
              <a:ext cx="1848" cy="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lnSpc>
                  <a:spcPct val="90000"/>
                </a:lnSpc>
              </a:pPr>
              <a:r>
                <a:rPr lang="en-US" sz="1800">
                  <a:solidFill>
                    <a:srgbClr val="000066"/>
                  </a:solidFill>
                  <a:latin typeface="Calibri Bold" charset="0"/>
                  <a:ea typeface="ＭＳ Ｐゴシック" charset="0"/>
                  <a:cs typeface="ＭＳ Ｐゴシック" charset="0"/>
                  <a:sym typeface="Calibri Bold" charset="0"/>
                </a:rPr>
                <a:t>46% of energy is renewable</a:t>
              </a:r>
            </a:p>
          </p:txBody>
        </p:sp>
      </p:grpSp>
      <p:sp>
        <p:nvSpPr>
          <p:cNvPr id="35852" name="Rectangle 12"/>
          <p:cNvSpPr>
            <a:spLocks noGrp="1" noChangeArrowheads="1"/>
          </p:cNvSpPr>
          <p:nvPr>
            <p:ph type="title"/>
          </p:nvPr>
        </p:nvSpPr>
        <p:spPr/>
        <p:txBody>
          <a:bodyPr rIns="132080"/>
          <a:lstStyle/>
          <a:p>
            <a:pPr indent="0" eaLnBrk="1" hangingPunct="1">
              <a:defRPr/>
            </a:pPr>
            <a:r>
              <a:rPr lang="en-US" smtClean="0"/>
              <a:t>Brazil: a natural knowledge economy</a:t>
            </a:r>
          </a:p>
        </p:txBody>
      </p:sp>
      <p:pic>
        <p:nvPicPr>
          <p:cNvPr id="168969" name="Picture 13"/>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2413" y="1219200"/>
            <a:ext cx="3811587"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8970" name="Group 14"/>
          <p:cNvGrpSpPr>
            <a:grpSpLocks/>
          </p:cNvGrpSpPr>
          <p:nvPr/>
        </p:nvGrpSpPr>
        <p:grpSpPr bwMode="auto">
          <a:xfrm>
            <a:off x="6008688" y="1122363"/>
            <a:ext cx="3136900" cy="439737"/>
            <a:chOff x="0" y="0"/>
            <a:chExt cx="1976" cy="277"/>
          </a:xfrm>
        </p:grpSpPr>
        <p:sp>
          <p:nvSpPr>
            <p:cNvPr id="168975" name="Rectangle 15"/>
            <p:cNvSpPr>
              <a:spLocks/>
            </p:cNvSpPr>
            <p:nvPr/>
          </p:nvSpPr>
          <p:spPr bwMode="auto">
            <a:xfrm>
              <a:off x="1" y="0"/>
              <a:ext cx="1974" cy="277"/>
            </a:xfrm>
            <a:prstGeom prst="rect">
              <a:avLst/>
            </a:prstGeom>
            <a:solidFill>
              <a:srgbClr val="D0D0E3"/>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168976" name="Rectangle 16"/>
            <p:cNvSpPr>
              <a:spLocks/>
            </p:cNvSpPr>
            <p:nvPr/>
          </p:nvSpPr>
          <p:spPr bwMode="auto">
            <a:xfrm>
              <a:off x="0" y="18"/>
              <a:ext cx="197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1800">
                  <a:solidFill>
                    <a:srgbClr val="000066"/>
                  </a:solidFill>
                  <a:latin typeface="Calibri Bold" charset="0"/>
                  <a:ea typeface="ＭＳ Ｐゴシック" charset="0"/>
                  <a:cs typeface="ＭＳ Ｐゴシック" charset="0"/>
                  <a:sym typeface="Calibri Bold" charset="0"/>
                </a:rPr>
                <a:t>Best technology in biofuels </a:t>
              </a:r>
            </a:p>
          </p:txBody>
        </p:sp>
      </p:grpSp>
      <p:pic>
        <p:nvPicPr>
          <p:cNvPr id="168971" name="Picture 17"/>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4025" y="4106863"/>
            <a:ext cx="3856038"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8972" name="Group 18"/>
          <p:cNvGrpSpPr>
            <a:grpSpLocks/>
          </p:cNvGrpSpPr>
          <p:nvPr/>
        </p:nvGrpSpPr>
        <p:grpSpPr bwMode="auto">
          <a:xfrm>
            <a:off x="449263" y="6440488"/>
            <a:ext cx="3644900" cy="417512"/>
            <a:chOff x="0" y="0"/>
            <a:chExt cx="2296" cy="263"/>
          </a:xfrm>
        </p:grpSpPr>
        <p:sp>
          <p:nvSpPr>
            <p:cNvPr id="168973" name="Rectangle 19"/>
            <p:cNvSpPr>
              <a:spLocks/>
            </p:cNvSpPr>
            <p:nvPr/>
          </p:nvSpPr>
          <p:spPr bwMode="auto">
            <a:xfrm>
              <a:off x="1" y="0"/>
              <a:ext cx="2294" cy="263"/>
            </a:xfrm>
            <a:prstGeom prst="rect">
              <a:avLst/>
            </a:prstGeom>
            <a:solidFill>
              <a:srgbClr val="D0D0E3"/>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168974" name="Rectangle 20"/>
            <p:cNvSpPr>
              <a:spLocks/>
            </p:cNvSpPr>
            <p:nvPr/>
          </p:nvSpPr>
          <p:spPr bwMode="auto">
            <a:xfrm>
              <a:off x="0" y="11"/>
              <a:ext cx="22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1800">
                  <a:solidFill>
                    <a:srgbClr val="000066"/>
                  </a:solidFill>
                  <a:latin typeface="Calibri Bold" charset="0"/>
                  <a:ea typeface="ＭＳ Ｐゴシック" charset="0"/>
                  <a:cs typeface="ＭＳ Ｐゴシック" charset="0"/>
                  <a:sym typeface="Calibri Bold" charset="0"/>
                </a:rPr>
                <a:t>World leader in tropical agriculture</a:t>
              </a:r>
            </a:p>
          </p:txBody>
        </p:sp>
      </p:grpSp>
    </p:spTree>
    <p:extLst>
      <p:ext uri="{BB962C8B-B14F-4D97-AF65-F5344CB8AC3E}">
        <p14:creationId xmlns:p14="http://schemas.microsoft.com/office/powerpoint/2010/main" val="35118197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685800" y="381000"/>
            <a:ext cx="8458200" cy="762000"/>
          </a:xfrm>
        </p:spPr>
        <p:txBody>
          <a:bodyPr/>
          <a:lstStyle/>
          <a:p>
            <a:r>
              <a:rPr lang="en-US">
                <a:latin typeface="Calibri" charset="0"/>
              </a:rPr>
              <a:t>Brazil’s recent growth and reduced inequality</a:t>
            </a:r>
          </a:p>
        </p:txBody>
      </p:sp>
      <p:pic>
        <p:nvPicPr>
          <p:cNvPr id="87042" name="Picture 2" descr="brazil_desigualdade_pib.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088" y="1341438"/>
            <a:ext cx="7556500" cy="4660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0743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6838122"/>
          </a:xfrm>
          <a:prstGeom prst="rect">
            <a:avLst/>
          </a:prstGeom>
        </p:spPr>
      </p:pic>
    </p:spTree>
    <p:extLst>
      <p:ext uri="{BB962C8B-B14F-4D97-AF65-F5344CB8AC3E}">
        <p14:creationId xmlns:p14="http://schemas.microsoft.com/office/powerpoint/2010/main" val="1501910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23564"/>
          </a:xfrm>
          <a:prstGeom prst="rect">
            <a:avLst/>
          </a:prstGeom>
        </p:spPr>
      </p:pic>
    </p:spTree>
    <p:extLst>
      <p:ext uri="{BB962C8B-B14F-4D97-AF65-F5344CB8AC3E}">
        <p14:creationId xmlns:p14="http://schemas.microsoft.com/office/powerpoint/2010/main" val="1305484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020075" cy="6858000"/>
          </a:xfrm>
          <a:prstGeom prst="rect">
            <a:avLst/>
          </a:prstGeom>
        </p:spPr>
      </p:pic>
    </p:spTree>
    <p:extLst>
      <p:ext uri="{BB962C8B-B14F-4D97-AF65-F5344CB8AC3E}">
        <p14:creationId xmlns:p14="http://schemas.microsoft.com/office/powerpoint/2010/main" val="2070763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8990710" cy="6858000"/>
          </a:xfrm>
          <a:prstGeom prst="rect">
            <a:avLst/>
          </a:prstGeom>
        </p:spPr>
      </p:pic>
    </p:spTree>
    <p:extLst>
      <p:ext uri="{BB962C8B-B14F-4D97-AF65-F5344CB8AC3E}">
        <p14:creationId xmlns:p14="http://schemas.microsoft.com/office/powerpoint/2010/main" val="1672995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005661" cy="6858000"/>
          </a:xfrm>
          <a:prstGeom prst="rect">
            <a:avLst/>
          </a:prstGeom>
        </p:spPr>
      </p:pic>
    </p:spTree>
    <p:extLst>
      <p:ext uri="{BB962C8B-B14F-4D97-AF65-F5344CB8AC3E}">
        <p14:creationId xmlns:p14="http://schemas.microsoft.com/office/powerpoint/2010/main" val="3082680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9" name="Object 336"/>
          <p:cNvGraphicFramePr>
            <a:graphicFrameLocks noChangeAspect="1"/>
          </p:cNvGraphicFramePr>
          <p:nvPr/>
        </p:nvGraphicFramePr>
        <p:xfrm>
          <a:off x="6781800" y="1162050"/>
          <a:ext cx="2362200" cy="1573213"/>
        </p:xfrm>
        <a:graphic>
          <a:graphicData uri="http://schemas.openxmlformats.org/presentationml/2006/ole">
            <mc:AlternateContent xmlns:mc="http://schemas.openxmlformats.org/markup-compatibility/2006">
              <mc:Choice xmlns:v="urn:schemas-microsoft-com:vml" Requires="v">
                <p:oleObj spid="_x0000_s4100" name="Image" r:id="rId4" imgW="3809524" imgH="2539683" progId="Photoshop.Image.12">
                  <p:embed/>
                </p:oleObj>
              </mc:Choice>
              <mc:Fallback>
                <p:oleObj name="Image" r:id="rId4" imgW="3809524" imgH="2539683" progId="Photoshop.Image.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162050"/>
                        <a:ext cx="2362200" cy="1573213"/>
                      </a:xfrm>
                      <a:prstGeom prst="rect">
                        <a:avLst/>
                      </a:prstGeom>
                      <a:noFill/>
                      <a:ln>
                        <a:noFill/>
                      </a:ln>
                      <a:effectLst>
                        <a:outerShdw blurRad="63500"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1507" name="Text Box 3"/>
          <p:cNvSpPr txBox="1">
            <a:spLocks noChangeArrowheads="1"/>
          </p:cNvSpPr>
          <p:nvPr/>
        </p:nvSpPr>
        <p:spPr bwMode="auto">
          <a:xfrm>
            <a:off x="469900" y="6396038"/>
            <a:ext cx="37433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dirty="0">
                <a:latin typeface="Calibri"/>
                <a:cs typeface="Calibri"/>
              </a:rPr>
              <a:t>source: Global Land Project (2010)</a:t>
            </a:r>
          </a:p>
        </p:txBody>
      </p:sp>
      <p:sp>
        <p:nvSpPr>
          <p:cNvPr id="661508" name="Rectangle 4"/>
          <p:cNvSpPr>
            <a:spLocks noChangeArrowheads="1"/>
          </p:cNvSpPr>
          <p:nvPr/>
        </p:nvSpPr>
        <p:spPr bwMode="auto">
          <a:xfrm>
            <a:off x="406400" y="52388"/>
            <a:ext cx="8293100" cy="50482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en-GB" sz="3200" baseline="-25000" dirty="0">
              <a:latin typeface="Arial Narrow" charset="0"/>
              <a:cs typeface="Arial" charset="0"/>
            </a:endParaRPr>
          </a:p>
        </p:txBody>
      </p:sp>
      <p:pic>
        <p:nvPicPr>
          <p:cNvPr id="661510" name="Picture 6"/>
          <p:cNvPicPr>
            <a:picLocks noChangeAspect="1" noChangeArrowheads="1"/>
          </p:cNvPicPr>
          <p:nvPr/>
        </p:nvPicPr>
        <p:blipFill>
          <a:blip r:embed="rId6" cstate="screen">
            <a:lum contrast="12000"/>
            <a:extLst>
              <a:ext uri="{28A0092B-C50C-407E-A947-70E740481C1C}">
                <a14:useLocalDpi xmlns:a14="http://schemas.microsoft.com/office/drawing/2010/main"/>
              </a:ext>
            </a:extLst>
          </a:blip>
          <a:srcRect/>
          <a:stretch>
            <a:fillRect/>
          </a:stretch>
        </p:blipFill>
        <p:spPr bwMode="auto">
          <a:xfrm>
            <a:off x="6665913" y="3706813"/>
            <a:ext cx="2408237" cy="1620837"/>
          </a:xfrm>
          <a:prstGeom prst="rect">
            <a:avLst/>
          </a:prstGeom>
          <a:noFill/>
          <a:ln w="9525">
            <a:solidFill>
              <a:schemeClr val="tx1"/>
            </a:solidFill>
            <a:miter lim="800000"/>
            <a:headEnd/>
            <a:tailEnd/>
          </a:ln>
          <a:effectLst>
            <a:outerShdw blurRad="63500" dist="107763" dir="2700000" algn="ctr" rotWithShape="0">
              <a:srgbClr val="969696">
                <a:alpha val="50000"/>
              </a:srgbClr>
            </a:outerShdw>
          </a:effectLst>
          <a:extLst>
            <a:ext uri="{909E8E84-426E-40dd-AFC4-6F175D3DCCD1}">
              <a14:hiddenFill xmlns:a14="http://schemas.microsoft.com/office/drawing/2010/main">
                <a:solidFill>
                  <a:schemeClr val="accent1"/>
                </a:solidFill>
              </a14:hiddenFill>
            </a:ext>
          </a:extLst>
        </p:spPr>
      </p:pic>
      <p:sp>
        <p:nvSpPr>
          <p:cNvPr id="661844" name="Text Box 340"/>
          <p:cNvSpPr txBox="1">
            <a:spLocks noChangeArrowheads="1"/>
          </p:cNvSpPr>
          <p:nvPr/>
        </p:nvSpPr>
        <p:spPr bwMode="auto">
          <a:xfrm>
            <a:off x="836613" y="5745163"/>
            <a:ext cx="7837487" cy="523875"/>
          </a:xfrm>
          <a:prstGeom prst="rect">
            <a:avLst/>
          </a:prstGeom>
          <a:solidFill>
            <a:schemeClr val="accent3">
              <a:lumMod val="85000"/>
            </a:schemeClr>
          </a:solidFill>
          <a:ln>
            <a:noFill/>
          </a:ln>
          <a:effectLst/>
          <a:extLst/>
        </p:spPr>
        <p:txBody>
          <a:bodyPr>
            <a:spAutoFit/>
          </a:bodyPr>
          <a:lstStyle/>
          <a:p>
            <a:pPr>
              <a:defRPr/>
            </a:pPr>
            <a:r>
              <a:rPr lang="en-US" sz="2800" dirty="0">
                <a:solidFill>
                  <a:schemeClr val="bg2">
                    <a:lumMod val="75000"/>
                  </a:schemeClr>
                </a:solidFill>
                <a:latin typeface="Calibri"/>
                <a:cs typeface="Calibri"/>
              </a:rPr>
              <a:t>Land change &lt; 10% of total GHG emissions in 2010</a:t>
            </a:r>
            <a:endParaRPr lang="en-AU" sz="2800" dirty="0">
              <a:solidFill>
                <a:schemeClr val="bg2">
                  <a:lumMod val="75000"/>
                </a:schemeClr>
              </a:solidFill>
              <a:latin typeface="Calibri"/>
              <a:cs typeface="Calibri"/>
            </a:endParaRPr>
          </a:p>
        </p:txBody>
      </p:sp>
      <p:grpSp>
        <p:nvGrpSpPr>
          <p:cNvPr id="37894" name="Group 337"/>
          <p:cNvGrpSpPr>
            <a:grpSpLocks/>
          </p:cNvGrpSpPr>
          <p:nvPr/>
        </p:nvGrpSpPr>
        <p:grpSpPr bwMode="auto">
          <a:xfrm>
            <a:off x="501650" y="1433513"/>
            <a:ext cx="6178550" cy="4125912"/>
            <a:chOff x="316" y="903"/>
            <a:chExt cx="3892" cy="2599"/>
          </a:xfrm>
        </p:grpSpPr>
        <p:sp>
          <p:nvSpPr>
            <p:cNvPr id="661511" name="Text Box 7"/>
            <p:cNvSpPr txBox="1">
              <a:spLocks noChangeArrowheads="1"/>
            </p:cNvSpPr>
            <p:nvPr/>
          </p:nvSpPr>
          <p:spPr bwMode="auto">
            <a:xfrm rot="16200000">
              <a:off x="-543" y="1858"/>
              <a:ext cx="204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GB" sz="2800" dirty="0">
                  <a:latin typeface="Calibri"/>
                  <a:cs typeface="Calibri"/>
                </a:rPr>
                <a:t>CO</a:t>
              </a:r>
              <a:r>
                <a:rPr lang="en-GB" sz="2800" baseline="-25000" dirty="0">
                  <a:latin typeface="Calibri"/>
                  <a:cs typeface="Calibri"/>
                </a:rPr>
                <a:t>2</a:t>
              </a:r>
              <a:r>
                <a:rPr lang="en-GB" sz="2800" dirty="0">
                  <a:latin typeface="Calibri"/>
                  <a:cs typeface="Calibri"/>
                </a:rPr>
                <a:t> emissions </a:t>
              </a:r>
              <a:r>
                <a:rPr lang="en-GB" sz="2000" dirty="0">
                  <a:latin typeface="Calibri"/>
                  <a:cs typeface="Calibri"/>
                </a:rPr>
                <a:t>(</a:t>
              </a:r>
              <a:r>
                <a:rPr lang="en-GB" sz="2000" dirty="0" err="1">
                  <a:latin typeface="Calibri"/>
                  <a:cs typeface="Calibri"/>
                </a:rPr>
                <a:t>PgC</a:t>
              </a:r>
              <a:r>
                <a:rPr lang="en-GB" sz="2000" dirty="0">
                  <a:latin typeface="Calibri"/>
                  <a:cs typeface="Calibri"/>
                </a:rPr>
                <a:t> y</a:t>
              </a:r>
              <a:r>
                <a:rPr lang="en-GB" sz="2000" baseline="30000" dirty="0">
                  <a:latin typeface="Calibri"/>
                  <a:cs typeface="Calibri"/>
                </a:rPr>
                <a:t>-1</a:t>
              </a:r>
              <a:r>
                <a:rPr lang="en-GB" sz="2000" dirty="0">
                  <a:latin typeface="Calibri"/>
                  <a:cs typeface="Calibri"/>
                </a:rPr>
                <a:t>)</a:t>
              </a:r>
            </a:p>
          </p:txBody>
        </p:sp>
        <p:sp>
          <p:nvSpPr>
            <p:cNvPr id="661514" name="Text Box 10"/>
            <p:cNvSpPr txBox="1">
              <a:spLocks noChangeArrowheads="1"/>
            </p:cNvSpPr>
            <p:nvPr/>
          </p:nvSpPr>
          <p:spPr bwMode="auto">
            <a:xfrm>
              <a:off x="1663" y="1645"/>
              <a:ext cx="8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GB" sz="2000" dirty="0">
                  <a:latin typeface="Calibri"/>
                  <a:cs typeface="Calibri"/>
                </a:rPr>
                <a:t>Fossil fuel</a:t>
              </a:r>
            </a:p>
          </p:txBody>
        </p:sp>
        <p:sp>
          <p:nvSpPr>
            <p:cNvPr id="661515" name="Text Box 11"/>
            <p:cNvSpPr txBox="1">
              <a:spLocks noChangeArrowheads="1"/>
            </p:cNvSpPr>
            <p:nvPr/>
          </p:nvSpPr>
          <p:spPr bwMode="auto">
            <a:xfrm>
              <a:off x="1622" y="2568"/>
              <a:ext cx="136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GB" sz="2000" dirty="0">
                  <a:latin typeface="Calibri"/>
                  <a:cs typeface="Calibri"/>
                </a:rPr>
                <a:t>Land use change</a:t>
              </a:r>
            </a:p>
          </p:txBody>
        </p:sp>
        <p:sp>
          <p:nvSpPr>
            <p:cNvPr id="661516" name="Text Box 12"/>
            <p:cNvSpPr txBox="1">
              <a:spLocks noChangeArrowheads="1"/>
            </p:cNvSpPr>
            <p:nvPr/>
          </p:nvSpPr>
          <p:spPr bwMode="auto">
            <a:xfrm>
              <a:off x="639" y="952"/>
              <a:ext cx="26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Arial Narrow" charset="0"/>
                  <a:cs typeface="Arial" charset="0"/>
                </a:rPr>
                <a:t>10</a:t>
              </a:r>
              <a:endParaRPr lang="en-AU" sz="2000">
                <a:latin typeface="Arial Narrow" charset="0"/>
                <a:cs typeface="Arial" charset="0"/>
              </a:endParaRPr>
            </a:p>
          </p:txBody>
        </p:sp>
        <p:sp>
          <p:nvSpPr>
            <p:cNvPr id="661517" name="Text Box 13"/>
            <p:cNvSpPr txBox="1">
              <a:spLocks noChangeArrowheads="1"/>
            </p:cNvSpPr>
            <p:nvPr/>
          </p:nvSpPr>
          <p:spPr bwMode="auto">
            <a:xfrm>
              <a:off x="712" y="1386"/>
              <a:ext cx="1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Arial Narrow" charset="0"/>
                  <a:cs typeface="Arial" charset="0"/>
                </a:rPr>
                <a:t>8</a:t>
              </a:r>
              <a:endParaRPr lang="en-AU" sz="2000">
                <a:latin typeface="Arial Narrow" charset="0"/>
                <a:cs typeface="Arial" charset="0"/>
              </a:endParaRPr>
            </a:p>
          </p:txBody>
        </p:sp>
        <p:sp>
          <p:nvSpPr>
            <p:cNvPr id="661518" name="Text Box 14"/>
            <p:cNvSpPr txBox="1">
              <a:spLocks noChangeArrowheads="1"/>
            </p:cNvSpPr>
            <p:nvPr/>
          </p:nvSpPr>
          <p:spPr bwMode="auto">
            <a:xfrm>
              <a:off x="712" y="1825"/>
              <a:ext cx="1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Arial Narrow" charset="0"/>
                  <a:cs typeface="Arial" charset="0"/>
                </a:rPr>
                <a:t>6</a:t>
              </a:r>
              <a:endParaRPr lang="en-AU" sz="2000">
                <a:latin typeface="Arial Narrow" charset="0"/>
                <a:cs typeface="Arial" charset="0"/>
              </a:endParaRPr>
            </a:p>
          </p:txBody>
        </p:sp>
        <p:sp>
          <p:nvSpPr>
            <p:cNvPr id="661519" name="Text Box 15"/>
            <p:cNvSpPr txBox="1">
              <a:spLocks noChangeArrowheads="1"/>
            </p:cNvSpPr>
            <p:nvPr/>
          </p:nvSpPr>
          <p:spPr bwMode="auto">
            <a:xfrm>
              <a:off x="712" y="2262"/>
              <a:ext cx="1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Arial Narrow" charset="0"/>
                  <a:cs typeface="Arial" charset="0"/>
                </a:rPr>
                <a:t>4</a:t>
              </a:r>
              <a:endParaRPr lang="en-AU" sz="2000">
                <a:latin typeface="Arial Narrow" charset="0"/>
                <a:cs typeface="Arial" charset="0"/>
              </a:endParaRPr>
            </a:p>
          </p:txBody>
        </p:sp>
        <p:sp>
          <p:nvSpPr>
            <p:cNvPr id="661520" name="Text Box 16"/>
            <p:cNvSpPr txBox="1">
              <a:spLocks noChangeArrowheads="1"/>
            </p:cNvSpPr>
            <p:nvPr/>
          </p:nvSpPr>
          <p:spPr bwMode="auto">
            <a:xfrm>
              <a:off x="698" y="2694"/>
              <a:ext cx="1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Arial Narrow" charset="0"/>
                  <a:cs typeface="Arial" charset="0"/>
                </a:rPr>
                <a:t>2</a:t>
              </a:r>
              <a:endParaRPr lang="en-AU" sz="2000">
                <a:latin typeface="Arial Narrow" charset="0"/>
                <a:cs typeface="Arial" charset="0"/>
              </a:endParaRPr>
            </a:p>
          </p:txBody>
        </p:sp>
        <p:sp>
          <p:nvSpPr>
            <p:cNvPr id="661521" name="Text Box 17"/>
            <p:cNvSpPr txBox="1">
              <a:spLocks noChangeArrowheads="1"/>
            </p:cNvSpPr>
            <p:nvPr/>
          </p:nvSpPr>
          <p:spPr bwMode="auto">
            <a:xfrm>
              <a:off x="805" y="3271"/>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Narrow" charset="0"/>
                  <a:cs typeface="Arial" charset="0"/>
                </a:rPr>
                <a:t>1960</a:t>
              </a:r>
              <a:endParaRPr lang="en-AU">
                <a:latin typeface="Arial Narrow" charset="0"/>
                <a:cs typeface="Arial" charset="0"/>
              </a:endParaRPr>
            </a:p>
          </p:txBody>
        </p:sp>
        <p:sp>
          <p:nvSpPr>
            <p:cNvPr id="661522" name="Text Box 18"/>
            <p:cNvSpPr txBox="1">
              <a:spLocks noChangeArrowheads="1"/>
            </p:cNvSpPr>
            <p:nvPr/>
          </p:nvSpPr>
          <p:spPr bwMode="auto">
            <a:xfrm>
              <a:off x="3828" y="3260"/>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Narrow" charset="0"/>
                  <a:cs typeface="Arial" charset="0"/>
                </a:rPr>
                <a:t>2010</a:t>
              </a:r>
              <a:endParaRPr lang="en-AU">
                <a:latin typeface="Arial Narrow" charset="0"/>
                <a:cs typeface="Arial" charset="0"/>
              </a:endParaRPr>
            </a:p>
          </p:txBody>
        </p:sp>
        <p:sp>
          <p:nvSpPr>
            <p:cNvPr id="661523" name="Text Box 19"/>
            <p:cNvSpPr txBox="1">
              <a:spLocks noChangeArrowheads="1"/>
            </p:cNvSpPr>
            <p:nvPr/>
          </p:nvSpPr>
          <p:spPr bwMode="auto">
            <a:xfrm>
              <a:off x="1408" y="3260"/>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Narrow" charset="0"/>
                  <a:cs typeface="Arial" charset="0"/>
                </a:rPr>
                <a:t>1970</a:t>
              </a:r>
              <a:endParaRPr lang="en-AU">
                <a:latin typeface="Arial Narrow" charset="0"/>
                <a:cs typeface="Arial" charset="0"/>
              </a:endParaRPr>
            </a:p>
          </p:txBody>
        </p:sp>
        <p:sp>
          <p:nvSpPr>
            <p:cNvPr id="661524" name="Text Box 20"/>
            <p:cNvSpPr txBox="1">
              <a:spLocks noChangeArrowheads="1"/>
            </p:cNvSpPr>
            <p:nvPr/>
          </p:nvSpPr>
          <p:spPr bwMode="auto">
            <a:xfrm>
              <a:off x="2624" y="3271"/>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Narrow" charset="0"/>
                  <a:cs typeface="Arial" charset="0"/>
                </a:rPr>
                <a:t>1990</a:t>
              </a:r>
              <a:endParaRPr lang="en-AU">
                <a:latin typeface="Arial Narrow" charset="0"/>
                <a:cs typeface="Arial" charset="0"/>
              </a:endParaRPr>
            </a:p>
          </p:txBody>
        </p:sp>
        <p:sp>
          <p:nvSpPr>
            <p:cNvPr id="661525" name="Text Box 21"/>
            <p:cNvSpPr txBox="1">
              <a:spLocks noChangeArrowheads="1"/>
            </p:cNvSpPr>
            <p:nvPr/>
          </p:nvSpPr>
          <p:spPr bwMode="auto">
            <a:xfrm>
              <a:off x="3222" y="3267"/>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Narrow" charset="0"/>
                  <a:cs typeface="Arial" charset="0"/>
                </a:rPr>
                <a:t>2000</a:t>
              </a:r>
              <a:endParaRPr lang="en-AU">
                <a:latin typeface="Arial Narrow" charset="0"/>
                <a:cs typeface="Arial" charset="0"/>
              </a:endParaRPr>
            </a:p>
          </p:txBody>
        </p:sp>
        <p:sp>
          <p:nvSpPr>
            <p:cNvPr id="661526" name="Text Box 22"/>
            <p:cNvSpPr txBox="1">
              <a:spLocks noChangeArrowheads="1"/>
            </p:cNvSpPr>
            <p:nvPr/>
          </p:nvSpPr>
          <p:spPr bwMode="auto">
            <a:xfrm>
              <a:off x="2015" y="3260"/>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Narrow" charset="0"/>
                  <a:cs typeface="Arial" charset="0"/>
                </a:rPr>
                <a:t>1980</a:t>
              </a:r>
              <a:endParaRPr lang="en-AU">
                <a:latin typeface="Arial Narrow" charset="0"/>
                <a:cs typeface="Arial" charset="0"/>
              </a:endParaRPr>
            </a:p>
          </p:txBody>
        </p:sp>
        <p:sp>
          <p:nvSpPr>
            <p:cNvPr id="37910" name="Freeform 26"/>
            <p:cNvSpPr>
              <a:spLocks/>
            </p:cNvSpPr>
            <p:nvPr/>
          </p:nvSpPr>
          <p:spPr bwMode="auto">
            <a:xfrm>
              <a:off x="966" y="1402"/>
              <a:ext cx="3025" cy="1319"/>
            </a:xfrm>
            <a:custGeom>
              <a:avLst/>
              <a:gdLst>
                <a:gd name="T0" fmla="*/ 0 w 3025"/>
                <a:gd name="T1" fmla="*/ 1319 h 1319"/>
                <a:gd name="T2" fmla="*/ 60 w 3025"/>
                <a:gd name="T3" fmla="*/ 1294 h 1319"/>
                <a:gd name="T4" fmla="*/ 120 w 3025"/>
                <a:gd name="T5" fmla="*/ 1291 h 1319"/>
                <a:gd name="T6" fmla="*/ 180 w 3025"/>
                <a:gd name="T7" fmla="*/ 1267 h 1319"/>
                <a:gd name="T8" fmla="*/ 240 w 3025"/>
                <a:gd name="T9" fmla="*/ 1234 h 1319"/>
                <a:gd name="T10" fmla="*/ 303 w 3025"/>
                <a:gd name="T11" fmla="*/ 1201 h 1319"/>
                <a:gd name="T12" fmla="*/ 363 w 3025"/>
                <a:gd name="T13" fmla="*/ 1171 h 1319"/>
                <a:gd name="T14" fmla="*/ 423 w 3025"/>
                <a:gd name="T15" fmla="*/ 1136 h 1319"/>
                <a:gd name="T16" fmla="*/ 483 w 3025"/>
                <a:gd name="T17" fmla="*/ 1111 h 1319"/>
                <a:gd name="T18" fmla="*/ 543 w 3025"/>
                <a:gd name="T19" fmla="*/ 1073 h 1319"/>
                <a:gd name="T20" fmla="*/ 603 w 3025"/>
                <a:gd name="T21" fmla="*/ 1027 h 1319"/>
                <a:gd name="T22" fmla="*/ 666 w 3025"/>
                <a:gd name="T23" fmla="*/ 967 h 1319"/>
                <a:gd name="T24" fmla="*/ 726 w 3025"/>
                <a:gd name="T25" fmla="*/ 934 h 1319"/>
                <a:gd name="T26" fmla="*/ 786 w 3025"/>
                <a:gd name="T27" fmla="*/ 898 h 1319"/>
                <a:gd name="T28" fmla="*/ 846 w 3025"/>
                <a:gd name="T29" fmla="*/ 846 h 1319"/>
                <a:gd name="T30" fmla="*/ 906 w 3025"/>
                <a:gd name="T31" fmla="*/ 844 h 1319"/>
                <a:gd name="T32" fmla="*/ 966 w 3025"/>
                <a:gd name="T33" fmla="*/ 849 h 1319"/>
                <a:gd name="T34" fmla="*/ 1029 w 3025"/>
                <a:gd name="T35" fmla="*/ 792 h 1319"/>
                <a:gd name="T36" fmla="*/ 1089 w 3025"/>
                <a:gd name="T37" fmla="*/ 762 h 1319"/>
                <a:gd name="T38" fmla="*/ 1149 w 3025"/>
                <a:gd name="T39" fmla="*/ 748 h 1319"/>
                <a:gd name="T40" fmla="*/ 1209 w 3025"/>
                <a:gd name="T41" fmla="*/ 685 h 1319"/>
                <a:gd name="T42" fmla="*/ 1269 w 3025"/>
                <a:gd name="T43" fmla="*/ 696 h 1319"/>
                <a:gd name="T44" fmla="*/ 1329 w 3025"/>
                <a:gd name="T45" fmla="*/ 732 h 1319"/>
                <a:gd name="T46" fmla="*/ 1392 w 3025"/>
                <a:gd name="T47" fmla="*/ 740 h 1319"/>
                <a:gd name="T48" fmla="*/ 1452 w 3025"/>
                <a:gd name="T49" fmla="*/ 745 h 1319"/>
                <a:gd name="T50" fmla="*/ 1512 w 3025"/>
                <a:gd name="T51" fmla="*/ 705 h 1319"/>
                <a:gd name="T52" fmla="*/ 1572 w 3025"/>
                <a:gd name="T53" fmla="*/ 672 h 1319"/>
                <a:gd name="T54" fmla="*/ 1632 w 3025"/>
                <a:gd name="T55" fmla="*/ 634 h 1319"/>
                <a:gd name="T56" fmla="*/ 1692 w 3025"/>
                <a:gd name="T57" fmla="*/ 604 h 1319"/>
                <a:gd name="T58" fmla="*/ 1755 w 3025"/>
                <a:gd name="T59" fmla="*/ 557 h 1319"/>
                <a:gd name="T60" fmla="*/ 1815 w 3025"/>
                <a:gd name="T61" fmla="*/ 530 h 1319"/>
                <a:gd name="T62" fmla="*/ 1875 w 3025"/>
                <a:gd name="T63" fmla="*/ 516 h 1319"/>
                <a:gd name="T64" fmla="*/ 1935 w 3025"/>
                <a:gd name="T65" fmla="*/ 494 h 1319"/>
                <a:gd name="T66" fmla="*/ 1995 w 3025"/>
                <a:gd name="T67" fmla="*/ 519 h 1319"/>
                <a:gd name="T68" fmla="*/ 2055 w 3025"/>
                <a:gd name="T69" fmla="*/ 519 h 1319"/>
                <a:gd name="T70" fmla="*/ 2118 w 3025"/>
                <a:gd name="T71" fmla="*/ 494 h 1319"/>
                <a:gd name="T72" fmla="*/ 2178 w 3025"/>
                <a:gd name="T73" fmla="*/ 464 h 1319"/>
                <a:gd name="T74" fmla="*/ 2238 w 3025"/>
                <a:gd name="T75" fmla="*/ 434 h 1319"/>
                <a:gd name="T76" fmla="*/ 2298 w 3025"/>
                <a:gd name="T77" fmla="*/ 407 h 1319"/>
                <a:gd name="T78" fmla="*/ 2359 w 3025"/>
                <a:gd name="T79" fmla="*/ 410 h 1319"/>
                <a:gd name="T80" fmla="*/ 2419 w 3025"/>
                <a:gd name="T81" fmla="*/ 423 h 1319"/>
                <a:gd name="T82" fmla="*/ 2481 w 3025"/>
                <a:gd name="T83" fmla="*/ 388 h 1319"/>
                <a:gd name="T84" fmla="*/ 2541 w 3025"/>
                <a:gd name="T85" fmla="*/ 352 h 1319"/>
                <a:gd name="T86" fmla="*/ 2601 w 3025"/>
                <a:gd name="T87" fmla="*/ 339 h 1319"/>
                <a:gd name="T88" fmla="*/ 2662 w 3025"/>
                <a:gd name="T89" fmla="*/ 268 h 1319"/>
                <a:gd name="T90" fmla="*/ 2722 w 3025"/>
                <a:gd name="T91" fmla="*/ 183 h 1319"/>
                <a:gd name="T92" fmla="*/ 2782 w 3025"/>
                <a:gd name="T93" fmla="*/ 118 h 1319"/>
                <a:gd name="T94" fmla="*/ 2844 w 3025"/>
                <a:gd name="T95" fmla="*/ 63 h 1319"/>
                <a:gd name="T96" fmla="*/ 2905 w 3025"/>
                <a:gd name="T97" fmla="*/ 33 h 1319"/>
                <a:gd name="T98" fmla="*/ 2965 w 3025"/>
                <a:gd name="T99" fmla="*/ 0 h 1319"/>
                <a:gd name="T100" fmla="*/ 3025 w 3025"/>
                <a:gd name="T101" fmla="*/ 25 h 13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25" h="1319">
                  <a:moveTo>
                    <a:pt x="0" y="1319"/>
                  </a:moveTo>
                  <a:lnTo>
                    <a:pt x="60" y="1294"/>
                  </a:lnTo>
                  <a:lnTo>
                    <a:pt x="120" y="1291"/>
                  </a:lnTo>
                  <a:lnTo>
                    <a:pt x="180" y="1267"/>
                  </a:lnTo>
                  <a:lnTo>
                    <a:pt x="240" y="1234"/>
                  </a:lnTo>
                  <a:lnTo>
                    <a:pt x="303" y="1201"/>
                  </a:lnTo>
                  <a:lnTo>
                    <a:pt x="363" y="1171"/>
                  </a:lnTo>
                  <a:lnTo>
                    <a:pt x="423" y="1136"/>
                  </a:lnTo>
                  <a:lnTo>
                    <a:pt x="483" y="1111"/>
                  </a:lnTo>
                  <a:lnTo>
                    <a:pt x="543" y="1073"/>
                  </a:lnTo>
                  <a:lnTo>
                    <a:pt x="603" y="1027"/>
                  </a:lnTo>
                  <a:lnTo>
                    <a:pt x="666" y="967"/>
                  </a:lnTo>
                  <a:lnTo>
                    <a:pt x="726" y="934"/>
                  </a:lnTo>
                  <a:lnTo>
                    <a:pt x="786" y="898"/>
                  </a:lnTo>
                  <a:lnTo>
                    <a:pt x="846" y="846"/>
                  </a:lnTo>
                  <a:lnTo>
                    <a:pt x="906" y="844"/>
                  </a:lnTo>
                  <a:lnTo>
                    <a:pt x="966" y="849"/>
                  </a:lnTo>
                  <a:lnTo>
                    <a:pt x="1029" y="792"/>
                  </a:lnTo>
                  <a:lnTo>
                    <a:pt x="1089" y="762"/>
                  </a:lnTo>
                  <a:lnTo>
                    <a:pt x="1149" y="748"/>
                  </a:lnTo>
                  <a:lnTo>
                    <a:pt x="1209" y="685"/>
                  </a:lnTo>
                  <a:lnTo>
                    <a:pt x="1269" y="696"/>
                  </a:lnTo>
                  <a:lnTo>
                    <a:pt x="1329" y="732"/>
                  </a:lnTo>
                  <a:lnTo>
                    <a:pt x="1392" y="740"/>
                  </a:lnTo>
                  <a:lnTo>
                    <a:pt x="1452" y="745"/>
                  </a:lnTo>
                  <a:lnTo>
                    <a:pt x="1512" y="705"/>
                  </a:lnTo>
                  <a:lnTo>
                    <a:pt x="1572" y="672"/>
                  </a:lnTo>
                  <a:lnTo>
                    <a:pt x="1632" y="634"/>
                  </a:lnTo>
                  <a:lnTo>
                    <a:pt x="1692" y="604"/>
                  </a:lnTo>
                  <a:lnTo>
                    <a:pt x="1755" y="557"/>
                  </a:lnTo>
                  <a:lnTo>
                    <a:pt x="1815" y="530"/>
                  </a:lnTo>
                  <a:lnTo>
                    <a:pt x="1875" y="516"/>
                  </a:lnTo>
                  <a:lnTo>
                    <a:pt x="1935" y="494"/>
                  </a:lnTo>
                  <a:lnTo>
                    <a:pt x="1995" y="519"/>
                  </a:lnTo>
                  <a:lnTo>
                    <a:pt x="2055" y="519"/>
                  </a:lnTo>
                  <a:lnTo>
                    <a:pt x="2118" y="494"/>
                  </a:lnTo>
                  <a:lnTo>
                    <a:pt x="2178" y="464"/>
                  </a:lnTo>
                  <a:lnTo>
                    <a:pt x="2238" y="434"/>
                  </a:lnTo>
                  <a:lnTo>
                    <a:pt x="2298" y="407"/>
                  </a:lnTo>
                  <a:lnTo>
                    <a:pt x="2359" y="410"/>
                  </a:lnTo>
                  <a:lnTo>
                    <a:pt x="2419" y="423"/>
                  </a:lnTo>
                  <a:lnTo>
                    <a:pt x="2481" y="388"/>
                  </a:lnTo>
                  <a:lnTo>
                    <a:pt x="2541" y="352"/>
                  </a:lnTo>
                  <a:lnTo>
                    <a:pt x="2601" y="339"/>
                  </a:lnTo>
                  <a:lnTo>
                    <a:pt x="2662" y="268"/>
                  </a:lnTo>
                  <a:lnTo>
                    <a:pt x="2722" y="183"/>
                  </a:lnTo>
                  <a:lnTo>
                    <a:pt x="2782" y="118"/>
                  </a:lnTo>
                  <a:lnTo>
                    <a:pt x="2844" y="63"/>
                  </a:lnTo>
                  <a:lnTo>
                    <a:pt x="2905" y="33"/>
                  </a:lnTo>
                  <a:lnTo>
                    <a:pt x="2965" y="0"/>
                  </a:lnTo>
                  <a:lnTo>
                    <a:pt x="3025" y="25"/>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11" name="Freeform 27"/>
            <p:cNvSpPr>
              <a:spLocks/>
            </p:cNvSpPr>
            <p:nvPr/>
          </p:nvSpPr>
          <p:spPr bwMode="auto">
            <a:xfrm>
              <a:off x="966" y="2669"/>
              <a:ext cx="60" cy="79"/>
            </a:xfrm>
            <a:custGeom>
              <a:avLst/>
              <a:gdLst>
                <a:gd name="T0" fmla="*/ 60 w 60"/>
                <a:gd name="T1" fmla="*/ 54 h 79"/>
                <a:gd name="T2" fmla="*/ 60 w 60"/>
                <a:gd name="T3" fmla="*/ 0 h 79"/>
                <a:gd name="T4" fmla="*/ 0 w 60"/>
                <a:gd name="T5" fmla="*/ 24 h 79"/>
                <a:gd name="T6" fmla="*/ 0 w 60"/>
                <a:gd name="T7" fmla="*/ 79 h 79"/>
                <a:gd name="T8" fmla="*/ 60 w 60"/>
                <a:gd name="T9" fmla="*/ 54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79">
                  <a:moveTo>
                    <a:pt x="60" y="54"/>
                  </a:moveTo>
                  <a:lnTo>
                    <a:pt x="60" y="0"/>
                  </a:lnTo>
                  <a:lnTo>
                    <a:pt x="0" y="24"/>
                  </a:lnTo>
                  <a:lnTo>
                    <a:pt x="0" y="79"/>
                  </a:lnTo>
                  <a:lnTo>
                    <a:pt x="60" y="54"/>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2" name="Freeform 28"/>
            <p:cNvSpPr>
              <a:spLocks/>
            </p:cNvSpPr>
            <p:nvPr/>
          </p:nvSpPr>
          <p:spPr bwMode="auto">
            <a:xfrm>
              <a:off x="1026" y="2663"/>
              <a:ext cx="60" cy="60"/>
            </a:xfrm>
            <a:custGeom>
              <a:avLst/>
              <a:gdLst>
                <a:gd name="T0" fmla="*/ 60 w 60"/>
                <a:gd name="T1" fmla="*/ 58 h 60"/>
                <a:gd name="T2" fmla="*/ 60 w 60"/>
                <a:gd name="T3" fmla="*/ 0 h 60"/>
                <a:gd name="T4" fmla="*/ 0 w 60"/>
                <a:gd name="T5" fmla="*/ 6 h 60"/>
                <a:gd name="T6" fmla="*/ 0 w 60"/>
                <a:gd name="T7" fmla="*/ 60 h 60"/>
                <a:gd name="T8" fmla="*/ 60 w 60"/>
                <a:gd name="T9" fmla="*/ 58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0">
                  <a:moveTo>
                    <a:pt x="60" y="58"/>
                  </a:moveTo>
                  <a:lnTo>
                    <a:pt x="60" y="0"/>
                  </a:lnTo>
                  <a:lnTo>
                    <a:pt x="0" y="6"/>
                  </a:lnTo>
                  <a:lnTo>
                    <a:pt x="0" y="60"/>
                  </a:lnTo>
                  <a:lnTo>
                    <a:pt x="60" y="5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3" name="Freeform 29"/>
            <p:cNvSpPr>
              <a:spLocks/>
            </p:cNvSpPr>
            <p:nvPr/>
          </p:nvSpPr>
          <p:spPr bwMode="auto">
            <a:xfrm>
              <a:off x="1086" y="2639"/>
              <a:ext cx="60" cy="82"/>
            </a:xfrm>
            <a:custGeom>
              <a:avLst/>
              <a:gdLst>
                <a:gd name="T0" fmla="*/ 60 w 60"/>
                <a:gd name="T1" fmla="*/ 60 h 82"/>
                <a:gd name="T2" fmla="*/ 60 w 60"/>
                <a:gd name="T3" fmla="*/ 0 h 82"/>
                <a:gd name="T4" fmla="*/ 0 w 60"/>
                <a:gd name="T5" fmla="*/ 24 h 82"/>
                <a:gd name="T6" fmla="*/ 0 w 60"/>
                <a:gd name="T7" fmla="*/ 82 h 82"/>
                <a:gd name="T8" fmla="*/ 60 w 60"/>
                <a:gd name="T9" fmla="*/ 60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82">
                  <a:moveTo>
                    <a:pt x="60" y="60"/>
                  </a:moveTo>
                  <a:lnTo>
                    <a:pt x="60" y="0"/>
                  </a:lnTo>
                  <a:lnTo>
                    <a:pt x="0" y="24"/>
                  </a:lnTo>
                  <a:lnTo>
                    <a:pt x="0" y="82"/>
                  </a:lnTo>
                  <a:lnTo>
                    <a:pt x="60" y="6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4" name="Freeform 30"/>
            <p:cNvSpPr>
              <a:spLocks/>
            </p:cNvSpPr>
            <p:nvPr/>
          </p:nvSpPr>
          <p:spPr bwMode="auto">
            <a:xfrm>
              <a:off x="1146" y="2606"/>
              <a:ext cx="60" cy="93"/>
            </a:xfrm>
            <a:custGeom>
              <a:avLst/>
              <a:gdLst>
                <a:gd name="T0" fmla="*/ 60 w 60"/>
                <a:gd name="T1" fmla="*/ 63 h 93"/>
                <a:gd name="T2" fmla="*/ 60 w 60"/>
                <a:gd name="T3" fmla="*/ 0 h 93"/>
                <a:gd name="T4" fmla="*/ 0 w 60"/>
                <a:gd name="T5" fmla="*/ 33 h 93"/>
                <a:gd name="T6" fmla="*/ 0 w 60"/>
                <a:gd name="T7" fmla="*/ 93 h 93"/>
                <a:gd name="T8" fmla="*/ 60 w 60"/>
                <a:gd name="T9" fmla="*/ 63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93">
                  <a:moveTo>
                    <a:pt x="60" y="63"/>
                  </a:moveTo>
                  <a:lnTo>
                    <a:pt x="60" y="0"/>
                  </a:lnTo>
                  <a:lnTo>
                    <a:pt x="0" y="33"/>
                  </a:lnTo>
                  <a:lnTo>
                    <a:pt x="0" y="93"/>
                  </a:lnTo>
                  <a:lnTo>
                    <a:pt x="60" y="6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5" name="Freeform 31"/>
            <p:cNvSpPr>
              <a:spLocks/>
            </p:cNvSpPr>
            <p:nvPr/>
          </p:nvSpPr>
          <p:spPr bwMode="auto">
            <a:xfrm>
              <a:off x="1206" y="2571"/>
              <a:ext cx="63" cy="98"/>
            </a:xfrm>
            <a:custGeom>
              <a:avLst/>
              <a:gdLst>
                <a:gd name="T0" fmla="*/ 63 w 63"/>
                <a:gd name="T1" fmla="*/ 65 h 98"/>
                <a:gd name="T2" fmla="*/ 63 w 63"/>
                <a:gd name="T3" fmla="*/ 0 h 98"/>
                <a:gd name="T4" fmla="*/ 0 w 63"/>
                <a:gd name="T5" fmla="*/ 35 h 98"/>
                <a:gd name="T6" fmla="*/ 0 w 63"/>
                <a:gd name="T7" fmla="*/ 98 h 98"/>
                <a:gd name="T8" fmla="*/ 63 w 63"/>
                <a:gd name="T9" fmla="*/ 65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98">
                  <a:moveTo>
                    <a:pt x="63" y="65"/>
                  </a:moveTo>
                  <a:lnTo>
                    <a:pt x="63" y="0"/>
                  </a:lnTo>
                  <a:lnTo>
                    <a:pt x="0" y="35"/>
                  </a:lnTo>
                  <a:lnTo>
                    <a:pt x="0" y="98"/>
                  </a:lnTo>
                  <a:lnTo>
                    <a:pt x="63" y="6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6" name="Freeform 32"/>
            <p:cNvSpPr>
              <a:spLocks/>
            </p:cNvSpPr>
            <p:nvPr/>
          </p:nvSpPr>
          <p:spPr bwMode="auto">
            <a:xfrm>
              <a:off x="1269" y="2538"/>
              <a:ext cx="60" cy="98"/>
            </a:xfrm>
            <a:custGeom>
              <a:avLst/>
              <a:gdLst>
                <a:gd name="T0" fmla="*/ 60 w 60"/>
                <a:gd name="T1" fmla="*/ 68 h 98"/>
                <a:gd name="T2" fmla="*/ 60 w 60"/>
                <a:gd name="T3" fmla="*/ 0 h 98"/>
                <a:gd name="T4" fmla="*/ 0 w 60"/>
                <a:gd name="T5" fmla="*/ 33 h 98"/>
                <a:gd name="T6" fmla="*/ 0 w 60"/>
                <a:gd name="T7" fmla="*/ 98 h 98"/>
                <a:gd name="T8" fmla="*/ 60 w 60"/>
                <a:gd name="T9" fmla="*/ 68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98">
                  <a:moveTo>
                    <a:pt x="60" y="68"/>
                  </a:moveTo>
                  <a:lnTo>
                    <a:pt x="60" y="0"/>
                  </a:lnTo>
                  <a:lnTo>
                    <a:pt x="0" y="33"/>
                  </a:lnTo>
                  <a:lnTo>
                    <a:pt x="0" y="98"/>
                  </a:lnTo>
                  <a:lnTo>
                    <a:pt x="60" y="6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7" name="Freeform 33"/>
            <p:cNvSpPr>
              <a:spLocks/>
            </p:cNvSpPr>
            <p:nvPr/>
          </p:nvSpPr>
          <p:spPr bwMode="auto">
            <a:xfrm>
              <a:off x="1329" y="2502"/>
              <a:ext cx="60" cy="104"/>
            </a:xfrm>
            <a:custGeom>
              <a:avLst/>
              <a:gdLst>
                <a:gd name="T0" fmla="*/ 60 w 60"/>
                <a:gd name="T1" fmla="*/ 71 h 104"/>
                <a:gd name="T2" fmla="*/ 60 w 60"/>
                <a:gd name="T3" fmla="*/ 0 h 104"/>
                <a:gd name="T4" fmla="*/ 0 w 60"/>
                <a:gd name="T5" fmla="*/ 36 h 104"/>
                <a:gd name="T6" fmla="*/ 0 w 60"/>
                <a:gd name="T7" fmla="*/ 104 h 104"/>
                <a:gd name="T8" fmla="*/ 60 w 60"/>
                <a:gd name="T9" fmla="*/ 71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04">
                  <a:moveTo>
                    <a:pt x="60" y="71"/>
                  </a:moveTo>
                  <a:lnTo>
                    <a:pt x="60" y="0"/>
                  </a:lnTo>
                  <a:lnTo>
                    <a:pt x="0" y="36"/>
                  </a:lnTo>
                  <a:lnTo>
                    <a:pt x="0" y="104"/>
                  </a:lnTo>
                  <a:lnTo>
                    <a:pt x="60" y="7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8" name="Freeform 34"/>
            <p:cNvSpPr>
              <a:spLocks/>
            </p:cNvSpPr>
            <p:nvPr/>
          </p:nvSpPr>
          <p:spPr bwMode="auto">
            <a:xfrm>
              <a:off x="1389" y="2478"/>
              <a:ext cx="60" cy="95"/>
            </a:xfrm>
            <a:custGeom>
              <a:avLst/>
              <a:gdLst>
                <a:gd name="T0" fmla="*/ 60 w 60"/>
                <a:gd name="T1" fmla="*/ 73 h 95"/>
                <a:gd name="T2" fmla="*/ 60 w 60"/>
                <a:gd name="T3" fmla="*/ 0 h 95"/>
                <a:gd name="T4" fmla="*/ 0 w 60"/>
                <a:gd name="T5" fmla="*/ 24 h 95"/>
                <a:gd name="T6" fmla="*/ 0 w 60"/>
                <a:gd name="T7" fmla="*/ 95 h 95"/>
                <a:gd name="T8" fmla="*/ 60 w 60"/>
                <a:gd name="T9" fmla="*/ 73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95">
                  <a:moveTo>
                    <a:pt x="60" y="73"/>
                  </a:moveTo>
                  <a:lnTo>
                    <a:pt x="60" y="0"/>
                  </a:lnTo>
                  <a:lnTo>
                    <a:pt x="0" y="24"/>
                  </a:lnTo>
                  <a:lnTo>
                    <a:pt x="0" y="95"/>
                  </a:lnTo>
                  <a:lnTo>
                    <a:pt x="60" y="7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19" name="Freeform 35"/>
            <p:cNvSpPr>
              <a:spLocks/>
            </p:cNvSpPr>
            <p:nvPr/>
          </p:nvSpPr>
          <p:spPr bwMode="auto">
            <a:xfrm>
              <a:off x="1449" y="2437"/>
              <a:ext cx="60" cy="114"/>
            </a:xfrm>
            <a:custGeom>
              <a:avLst/>
              <a:gdLst>
                <a:gd name="T0" fmla="*/ 60 w 60"/>
                <a:gd name="T1" fmla="*/ 79 h 114"/>
                <a:gd name="T2" fmla="*/ 60 w 60"/>
                <a:gd name="T3" fmla="*/ 0 h 114"/>
                <a:gd name="T4" fmla="*/ 0 w 60"/>
                <a:gd name="T5" fmla="*/ 41 h 114"/>
                <a:gd name="T6" fmla="*/ 0 w 60"/>
                <a:gd name="T7" fmla="*/ 114 h 114"/>
                <a:gd name="T8" fmla="*/ 60 w 60"/>
                <a:gd name="T9" fmla="*/ 79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14">
                  <a:moveTo>
                    <a:pt x="60" y="79"/>
                  </a:moveTo>
                  <a:lnTo>
                    <a:pt x="60" y="0"/>
                  </a:lnTo>
                  <a:lnTo>
                    <a:pt x="0" y="41"/>
                  </a:lnTo>
                  <a:lnTo>
                    <a:pt x="0" y="114"/>
                  </a:lnTo>
                  <a:lnTo>
                    <a:pt x="60" y="7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0" name="Freeform 36"/>
            <p:cNvSpPr>
              <a:spLocks/>
            </p:cNvSpPr>
            <p:nvPr/>
          </p:nvSpPr>
          <p:spPr bwMode="auto">
            <a:xfrm>
              <a:off x="1509" y="2388"/>
              <a:ext cx="60" cy="128"/>
            </a:xfrm>
            <a:custGeom>
              <a:avLst/>
              <a:gdLst>
                <a:gd name="T0" fmla="*/ 60 w 60"/>
                <a:gd name="T1" fmla="*/ 82 h 128"/>
                <a:gd name="T2" fmla="*/ 60 w 60"/>
                <a:gd name="T3" fmla="*/ 0 h 128"/>
                <a:gd name="T4" fmla="*/ 0 w 60"/>
                <a:gd name="T5" fmla="*/ 49 h 128"/>
                <a:gd name="T6" fmla="*/ 0 w 60"/>
                <a:gd name="T7" fmla="*/ 128 h 128"/>
                <a:gd name="T8" fmla="*/ 60 w 60"/>
                <a:gd name="T9" fmla="*/ 82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8">
                  <a:moveTo>
                    <a:pt x="60" y="82"/>
                  </a:moveTo>
                  <a:lnTo>
                    <a:pt x="60" y="0"/>
                  </a:lnTo>
                  <a:lnTo>
                    <a:pt x="0" y="49"/>
                  </a:lnTo>
                  <a:lnTo>
                    <a:pt x="0" y="128"/>
                  </a:lnTo>
                  <a:lnTo>
                    <a:pt x="60" y="8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1" name="Freeform 37"/>
            <p:cNvSpPr>
              <a:spLocks/>
            </p:cNvSpPr>
            <p:nvPr/>
          </p:nvSpPr>
          <p:spPr bwMode="auto">
            <a:xfrm>
              <a:off x="1569" y="2325"/>
              <a:ext cx="63" cy="145"/>
            </a:xfrm>
            <a:custGeom>
              <a:avLst/>
              <a:gdLst>
                <a:gd name="T0" fmla="*/ 63 w 63"/>
                <a:gd name="T1" fmla="*/ 90 h 145"/>
                <a:gd name="T2" fmla="*/ 63 w 63"/>
                <a:gd name="T3" fmla="*/ 0 h 145"/>
                <a:gd name="T4" fmla="*/ 0 w 63"/>
                <a:gd name="T5" fmla="*/ 63 h 145"/>
                <a:gd name="T6" fmla="*/ 0 w 63"/>
                <a:gd name="T7" fmla="*/ 145 h 145"/>
                <a:gd name="T8" fmla="*/ 63 w 63"/>
                <a:gd name="T9" fmla="*/ 90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45">
                  <a:moveTo>
                    <a:pt x="63" y="90"/>
                  </a:moveTo>
                  <a:lnTo>
                    <a:pt x="63" y="0"/>
                  </a:lnTo>
                  <a:lnTo>
                    <a:pt x="0" y="63"/>
                  </a:lnTo>
                  <a:lnTo>
                    <a:pt x="0" y="145"/>
                  </a:lnTo>
                  <a:lnTo>
                    <a:pt x="63" y="9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2" name="Freeform 38"/>
            <p:cNvSpPr>
              <a:spLocks/>
            </p:cNvSpPr>
            <p:nvPr/>
          </p:nvSpPr>
          <p:spPr bwMode="auto">
            <a:xfrm>
              <a:off x="1632" y="2289"/>
              <a:ext cx="60" cy="126"/>
            </a:xfrm>
            <a:custGeom>
              <a:avLst/>
              <a:gdLst>
                <a:gd name="T0" fmla="*/ 60 w 60"/>
                <a:gd name="T1" fmla="*/ 93 h 126"/>
                <a:gd name="T2" fmla="*/ 60 w 60"/>
                <a:gd name="T3" fmla="*/ 0 h 126"/>
                <a:gd name="T4" fmla="*/ 0 w 60"/>
                <a:gd name="T5" fmla="*/ 36 h 126"/>
                <a:gd name="T6" fmla="*/ 0 w 60"/>
                <a:gd name="T7" fmla="*/ 126 h 126"/>
                <a:gd name="T8" fmla="*/ 60 w 60"/>
                <a:gd name="T9" fmla="*/ 93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6">
                  <a:moveTo>
                    <a:pt x="60" y="93"/>
                  </a:moveTo>
                  <a:lnTo>
                    <a:pt x="60" y="0"/>
                  </a:lnTo>
                  <a:lnTo>
                    <a:pt x="0" y="36"/>
                  </a:lnTo>
                  <a:lnTo>
                    <a:pt x="0" y="126"/>
                  </a:lnTo>
                  <a:lnTo>
                    <a:pt x="60" y="9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3" name="Freeform 39"/>
            <p:cNvSpPr>
              <a:spLocks/>
            </p:cNvSpPr>
            <p:nvPr/>
          </p:nvSpPr>
          <p:spPr bwMode="auto">
            <a:xfrm>
              <a:off x="1692" y="2251"/>
              <a:ext cx="60" cy="131"/>
            </a:xfrm>
            <a:custGeom>
              <a:avLst/>
              <a:gdLst>
                <a:gd name="T0" fmla="*/ 60 w 60"/>
                <a:gd name="T1" fmla="*/ 96 h 131"/>
                <a:gd name="T2" fmla="*/ 60 w 60"/>
                <a:gd name="T3" fmla="*/ 0 h 131"/>
                <a:gd name="T4" fmla="*/ 0 w 60"/>
                <a:gd name="T5" fmla="*/ 38 h 131"/>
                <a:gd name="T6" fmla="*/ 0 w 60"/>
                <a:gd name="T7" fmla="*/ 131 h 131"/>
                <a:gd name="T8" fmla="*/ 60 w 60"/>
                <a:gd name="T9" fmla="*/ 96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31">
                  <a:moveTo>
                    <a:pt x="60" y="96"/>
                  </a:moveTo>
                  <a:lnTo>
                    <a:pt x="60" y="0"/>
                  </a:lnTo>
                  <a:lnTo>
                    <a:pt x="0" y="38"/>
                  </a:lnTo>
                  <a:lnTo>
                    <a:pt x="0" y="131"/>
                  </a:lnTo>
                  <a:lnTo>
                    <a:pt x="60" y="9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4" name="Freeform 40"/>
            <p:cNvSpPr>
              <a:spLocks/>
            </p:cNvSpPr>
            <p:nvPr/>
          </p:nvSpPr>
          <p:spPr bwMode="auto">
            <a:xfrm>
              <a:off x="1752" y="2197"/>
              <a:ext cx="60" cy="150"/>
            </a:xfrm>
            <a:custGeom>
              <a:avLst/>
              <a:gdLst>
                <a:gd name="T0" fmla="*/ 60 w 60"/>
                <a:gd name="T1" fmla="*/ 101 h 150"/>
                <a:gd name="T2" fmla="*/ 60 w 60"/>
                <a:gd name="T3" fmla="*/ 0 h 150"/>
                <a:gd name="T4" fmla="*/ 0 w 60"/>
                <a:gd name="T5" fmla="*/ 54 h 150"/>
                <a:gd name="T6" fmla="*/ 0 w 60"/>
                <a:gd name="T7" fmla="*/ 150 h 150"/>
                <a:gd name="T8" fmla="*/ 60 w 60"/>
                <a:gd name="T9" fmla="*/ 101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0">
                  <a:moveTo>
                    <a:pt x="60" y="101"/>
                  </a:moveTo>
                  <a:lnTo>
                    <a:pt x="60" y="0"/>
                  </a:lnTo>
                  <a:lnTo>
                    <a:pt x="0" y="54"/>
                  </a:lnTo>
                  <a:lnTo>
                    <a:pt x="0" y="150"/>
                  </a:lnTo>
                  <a:lnTo>
                    <a:pt x="60" y="10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5" name="Freeform 41"/>
            <p:cNvSpPr>
              <a:spLocks/>
            </p:cNvSpPr>
            <p:nvPr/>
          </p:nvSpPr>
          <p:spPr bwMode="auto">
            <a:xfrm>
              <a:off x="1812" y="2194"/>
              <a:ext cx="60" cy="104"/>
            </a:xfrm>
            <a:custGeom>
              <a:avLst/>
              <a:gdLst>
                <a:gd name="T0" fmla="*/ 60 w 60"/>
                <a:gd name="T1" fmla="*/ 101 h 104"/>
                <a:gd name="T2" fmla="*/ 60 w 60"/>
                <a:gd name="T3" fmla="*/ 0 h 104"/>
                <a:gd name="T4" fmla="*/ 0 w 60"/>
                <a:gd name="T5" fmla="*/ 3 h 104"/>
                <a:gd name="T6" fmla="*/ 0 w 60"/>
                <a:gd name="T7" fmla="*/ 104 h 104"/>
                <a:gd name="T8" fmla="*/ 60 w 60"/>
                <a:gd name="T9" fmla="*/ 101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04">
                  <a:moveTo>
                    <a:pt x="60" y="101"/>
                  </a:moveTo>
                  <a:lnTo>
                    <a:pt x="60" y="0"/>
                  </a:lnTo>
                  <a:lnTo>
                    <a:pt x="0" y="3"/>
                  </a:lnTo>
                  <a:lnTo>
                    <a:pt x="0" y="104"/>
                  </a:lnTo>
                  <a:lnTo>
                    <a:pt x="60" y="10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6" name="Freeform 42"/>
            <p:cNvSpPr>
              <a:spLocks/>
            </p:cNvSpPr>
            <p:nvPr/>
          </p:nvSpPr>
          <p:spPr bwMode="auto">
            <a:xfrm>
              <a:off x="1872" y="2194"/>
              <a:ext cx="60" cy="109"/>
            </a:xfrm>
            <a:custGeom>
              <a:avLst/>
              <a:gdLst>
                <a:gd name="T0" fmla="*/ 60 w 60"/>
                <a:gd name="T1" fmla="*/ 109 h 109"/>
                <a:gd name="T2" fmla="*/ 60 w 60"/>
                <a:gd name="T3" fmla="*/ 8 h 109"/>
                <a:gd name="T4" fmla="*/ 0 w 60"/>
                <a:gd name="T5" fmla="*/ 0 h 109"/>
                <a:gd name="T6" fmla="*/ 0 w 60"/>
                <a:gd name="T7" fmla="*/ 101 h 109"/>
                <a:gd name="T8" fmla="*/ 60 w 60"/>
                <a:gd name="T9" fmla="*/ 109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09">
                  <a:moveTo>
                    <a:pt x="60" y="109"/>
                  </a:moveTo>
                  <a:lnTo>
                    <a:pt x="60" y="8"/>
                  </a:lnTo>
                  <a:lnTo>
                    <a:pt x="0" y="0"/>
                  </a:lnTo>
                  <a:lnTo>
                    <a:pt x="0" y="101"/>
                  </a:lnTo>
                  <a:lnTo>
                    <a:pt x="60" y="10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7" name="Freeform 43"/>
            <p:cNvSpPr>
              <a:spLocks/>
            </p:cNvSpPr>
            <p:nvPr/>
          </p:nvSpPr>
          <p:spPr bwMode="auto">
            <a:xfrm>
              <a:off x="1932" y="2139"/>
              <a:ext cx="63" cy="164"/>
            </a:xfrm>
            <a:custGeom>
              <a:avLst/>
              <a:gdLst>
                <a:gd name="T0" fmla="*/ 63 w 63"/>
                <a:gd name="T1" fmla="*/ 107 h 164"/>
                <a:gd name="T2" fmla="*/ 63 w 63"/>
                <a:gd name="T3" fmla="*/ 0 h 164"/>
                <a:gd name="T4" fmla="*/ 0 w 63"/>
                <a:gd name="T5" fmla="*/ 63 h 164"/>
                <a:gd name="T6" fmla="*/ 0 w 63"/>
                <a:gd name="T7" fmla="*/ 164 h 164"/>
                <a:gd name="T8" fmla="*/ 63 w 63"/>
                <a:gd name="T9" fmla="*/ 107 h 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64">
                  <a:moveTo>
                    <a:pt x="63" y="107"/>
                  </a:moveTo>
                  <a:lnTo>
                    <a:pt x="63" y="0"/>
                  </a:lnTo>
                  <a:lnTo>
                    <a:pt x="0" y="63"/>
                  </a:lnTo>
                  <a:lnTo>
                    <a:pt x="0" y="164"/>
                  </a:lnTo>
                  <a:lnTo>
                    <a:pt x="63" y="10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8" name="Freeform 44"/>
            <p:cNvSpPr>
              <a:spLocks/>
            </p:cNvSpPr>
            <p:nvPr/>
          </p:nvSpPr>
          <p:spPr bwMode="auto">
            <a:xfrm>
              <a:off x="1995" y="2109"/>
              <a:ext cx="60" cy="137"/>
            </a:xfrm>
            <a:custGeom>
              <a:avLst/>
              <a:gdLst>
                <a:gd name="T0" fmla="*/ 60 w 60"/>
                <a:gd name="T1" fmla="*/ 109 h 137"/>
                <a:gd name="T2" fmla="*/ 60 w 60"/>
                <a:gd name="T3" fmla="*/ 0 h 137"/>
                <a:gd name="T4" fmla="*/ 0 w 60"/>
                <a:gd name="T5" fmla="*/ 30 h 137"/>
                <a:gd name="T6" fmla="*/ 0 w 60"/>
                <a:gd name="T7" fmla="*/ 137 h 137"/>
                <a:gd name="T8" fmla="*/ 60 w 60"/>
                <a:gd name="T9" fmla="*/ 109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37">
                  <a:moveTo>
                    <a:pt x="60" y="109"/>
                  </a:moveTo>
                  <a:lnTo>
                    <a:pt x="60" y="0"/>
                  </a:lnTo>
                  <a:lnTo>
                    <a:pt x="0" y="30"/>
                  </a:lnTo>
                  <a:lnTo>
                    <a:pt x="0" y="137"/>
                  </a:lnTo>
                  <a:lnTo>
                    <a:pt x="60" y="10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29" name="Freeform 45"/>
            <p:cNvSpPr>
              <a:spLocks/>
            </p:cNvSpPr>
            <p:nvPr/>
          </p:nvSpPr>
          <p:spPr bwMode="auto">
            <a:xfrm>
              <a:off x="2055" y="2093"/>
              <a:ext cx="60" cy="125"/>
            </a:xfrm>
            <a:custGeom>
              <a:avLst/>
              <a:gdLst>
                <a:gd name="T0" fmla="*/ 60 w 60"/>
                <a:gd name="T1" fmla="*/ 112 h 125"/>
                <a:gd name="T2" fmla="*/ 60 w 60"/>
                <a:gd name="T3" fmla="*/ 0 h 125"/>
                <a:gd name="T4" fmla="*/ 0 w 60"/>
                <a:gd name="T5" fmla="*/ 16 h 125"/>
                <a:gd name="T6" fmla="*/ 0 w 60"/>
                <a:gd name="T7" fmla="*/ 125 h 125"/>
                <a:gd name="T8" fmla="*/ 60 w 60"/>
                <a:gd name="T9" fmla="*/ 112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5">
                  <a:moveTo>
                    <a:pt x="60" y="112"/>
                  </a:moveTo>
                  <a:lnTo>
                    <a:pt x="60" y="0"/>
                  </a:lnTo>
                  <a:lnTo>
                    <a:pt x="0" y="16"/>
                  </a:lnTo>
                  <a:lnTo>
                    <a:pt x="0" y="125"/>
                  </a:lnTo>
                  <a:lnTo>
                    <a:pt x="60" y="11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0" name="Freeform 46"/>
            <p:cNvSpPr>
              <a:spLocks/>
            </p:cNvSpPr>
            <p:nvPr/>
          </p:nvSpPr>
          <p:spPr bwMode="auto">
            <a:xfrm>
              <a:off x="2115" y="2030"/>
              <a:ext cx="60" cy="175"/>
            </a:xfrm>
            <a:custGeom>
              <a:avLst/>
              <a:gdLst>
                <a:gd name="T0" fmla="*/ 60 w 60"/>
                <a:gd name="T1" fmla="*/ 117 h 175"/>
                <a:gd name="T2" fmla="*/ 60 w 60"/>
                <a:gd name="T3" fmla="*/ 0 h 175"/>
                <a:gd name="T4" fmla="*/ 0 w 60"/>
                <a:gd name="T5" fmla="*/ 63 h 175"/>
                <a:gd name="T6" fmla="*/ 0 w 60"/>
                <a:gd name="T7" fmla="*/ 175 h 175"/>
                <a:gd name="T8" fmla="*/ 60 w 60"/>
                <a:gd name="T9" fmla="*/ 11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5">
                  <a:moveTo>
                    <a:pt x="60" y="117"/>
                  </a:moveTo>
                  <a:lnTo>
                    <a:pt x="60" y="0"/>
                  </a:lnTo>
                  <a:lnTo>
                    <a:pt x="0" y="63"/>
                  </a:lnTo>
                  <a:lnTo>
                    <a:pt x="0" y="175"/>
                  </a:lnTo>
                  <a:lnTo>
                    <a:pt x="60" y="11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1" name="Freeform 47"/>
            <p:cNvSpPr>
              <a:spLocks/>
            </p:cNvSpPr>
            <p:nvPr/>
          </p:nvSpPr>
          <p:spPr bwMode="auto">
            <a:xfrm>
              <a:off x="2175" y="2030"/>
              <a:ext cx="60" cy="128"/>
            </a:xfrm>
            <a:custGeom>
              <a:avLst/>
              <a:gdLst>
                <a:gd name="T0" fmla="*/ 60 w 60"/>
                <a:gd name="T1" fmla="*/ 128 h 128"/>
                <a:gd name="T2" fmla="*/ 60 w 60"/>
                <a:gd name="T3" fmla="*/ 11 h 128"/>
                <a:gd name="T4" fmla="*/ 0 w 60"/>
                <a:gd name="T5" fmla="*/ 0 h 128"/>
                <a:gd name="T6" fmla="*/ 0 w 60"/>
                <a:gd name="T7" fmla="*/ 117 h 128"/>
                <a:gd name="T8" fmla="*/ 60 w 60"/>
                <a:gd name="T9" fmla="*/ 128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8">
                  <a:moveTo>
                    <a:pt x="60" y="128"/>
                  </a:moveTo>
                  <a:lnTo>
                    <a:pt x="60" y="11"/>
                  </a:lnTo>
                  <a:lnTo>
                    <a:pt x="0" y="0"/>
                  </a:lnTo>
                  <a:lnTo>
                    <a:pt x="0" y="117"/>
                  </a:lnTo>
                  <a:lnTo>
                    <a:pt x="60" y="12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2" name="Freeform 48"/>
            <p:cNvSpPr>
              <a:spLocks/>
            </p:cNvSpPr>
            <p:nvPr/>
          </p:nvSpPr>
          <p:spPr bwMode="auto">
            <a:xfrm>
              <a:off x="2235" y="2041"/>
              <a:ext cx="60" cy="150"/>
            </a:xfrm>
            <a:custGeom>
              <a:avLst/>
              <a:gdLst>
                <a:gd name="T0" fmla="*/ 60 w 60"/>
                <a:gd name="T1" fmla="*/ 150 h 150"/>
                <a:gd name="T2" fmla="*/ 60 w 60"/>
                <a:gd name="T3" fmla="*/ 38 h 150"/>
                <a:gd name="T4" fmla="*/ 0 w 60"/>
                <a:gd name="T5" fmla="*/ 0 h 150"/>
                <a:gd name="T6" fmla="*/ 0 w 60"/>
                <a:gd name="T7" fmla="*/ 117 h 150"/>
                <a:gd name="T8" fmla="*/ 60 w 60"/>
                <a:gd name="T9" fmla="*/ 150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0">
                  <a:moveTo>
                    <a:pt x="60" y="150"/>
                  </a:moveTo>
                  <a:lnTo>
                    <a:pt x="60" y="38"/>
                  </a:lnTo>
                  <a:lnTo>
                    <a:pt x="0" y="0"/>
                  </a:lnTo>
                  <a:lnTo>
                    <a:pt x="0" y="117"/>
                  </a:lnTo>
                  <a:lnTo>
                    <a:pt x="60"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3" name="Freeform 49"/>
            <p:cNvSpPr>
              <a:spLocks/>
            </p:cNvSpPr>
            <p:nvPr/>
          </p:nvSpPr>
          <p:spPr bwMode="auto">
            <a:xfrm>
              <a:off x="2295" y="2079"/>
              <a:ext cx="63" cy="118"/>
            </a:xfrm>
            <a:custGeom>
              <a:avLst/>
              <a:gdLst>
                <a:gd name="T0" fmla="*/ 63 w 63"/>
                <a:gd name="T1" fmla="*/ 118 h 118"/>
                <a:gd name="T2" fmla="*/ 63 w 63"/>
                <a:gd name="T3" fmla="*/ 8 h 118"/>
                <a:gd name="T4" fmla="*/ 0 w 63"/>
                <a:gd name="T5" fmla="*/ 0 h 118"/>
                <a:gd name="T6" fmla="*/ 0 w 63"/>
                <a:gd name="T7" fmla="*/ 112 h 118"/>
                <a:gd name="T8" fmla="*/ 63 w 63"/>
                <a:gd name="T9" fmla="*/ 118 h 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18">
                  <a:moveTo>
                    <a:pt x="63" y="118"/>
                  </a:moveTo>
                  <a:lnTo>
                    <a:pt x="63" y="8"/>
                  </a:lnTo>
                  <a:lnTo>
                    <a:pt x="0" y="0"/>
                  </a:lnTo>
                  <a:lnTo>
                    <a:pt x="0" y="112"/>
                  </a:lnTo>
                  <a:lnTo>
                    <a:pt x="63" y="11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4" name="Freeform 50"/>
            <p:cNvSpPr>
              <a:spLocks/>
            </p:cNvSpPr>
            <p:nvPr/>
          </p:nvSpPr>
          <p:spPr bwMode="auto">
            <a:xfrm>
              <a:off x="2358" y="2087"/>
              <a:ext cx="60" cy="115"/>
            </a:xfrm>
            <a:custGeom>
              <a:avLst/>
              <a:gdLst>
                <a:gd name="T0" fmla="*/ 60 w 60"/>
                <a:gd name="T1" fmla="*/ 115 h 115"/>
                <a:gd name="T2" fmla="*/ 60 w 60"/>
                <a:gd name="T3" fmla="*/ 3 h 115"/>
                <a:gd name="T4" fmla="*/ 0 w 60"/>
                <a:gd name="T5" fmla="*/ 0 h 115"/>
                <a:gd name="T6" fmla="*/ 0 w 60"/>
                <a:gd name="T7" fmla="*/ 110 h 115"/>
                <a:gd name="T8" fmla="*/ 60 w 60"/>
                <a:gd name="T9" fmla="*/ 115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15">
                  <a:moveTo>
                    <a:pt x="60" y="115"/>
                  </a:moveTo>
                  <a:lnTo>
                    <a:pt x="60" y="3"/>
                  </a:lnTo>
                  <a:lnTo>
                    <a:pt x="0" y="0"/>
                  </a:lnTo>
                  <a:lnTo>
                    <a:pt x="0" y="110"/>
                  </a:lnTo>
                  <a:lnTo>
                    <a:pt x="60" y="11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5" name="Freeform 51"/>
            <p:cNvSpPr>
              <a:spLocks/>
            </p:cNvSpPr>
            <p:nvPr/>
          </p:nvSpPr>
          <p:spPr bwMode="auto">
            <a:xfrm>
              <a:off x="2418" y="2049"/>
              <a:ext cx="60" cy="153"/>
            </a:xfrm>
            <a:custGeom>
              <a:avLst/>
              <a:gdLst>
                <a:gd name="T0" fmla="*/ 60 w 60"/>
                <a:gd name="T1" fmla="*/ 115 h 153"/>
                <a:gd name="T2" fmla="*/ 60 w 60"/>
                <a:gd name="T3" fmla="*/ 0 h 153"/>
                <a:gd name="T4" fmla="*/ 0 w 60"/>
                <a:gd name="T5" fmla="*/ 41 h 153"/>
                <a:gd name="T6" fmla="*/ 0 w 60"/>
                <a:gd name="T7" fmla="*/ 153 h 153"/>
                <a:gd name="T8" fmla="*/ 60 w 60"/>
                <a:gd name="T9" fmla="*/ 115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3">
                  <a:moveTo>
                    <a:pt x="60" y="115"/>
                  </a:moveTo>
                  <a:lnTo>
                    <a:pt x="60" y="0"/>
                  </a:lnTo>
                  <a:lnTo>
                    <a:pt x="0" y="41"/>
                  </a:lnTo>
                  <a:lnTo>
                    <a:pt x="0" y="153"/>
                  </a:lnTo>
                  <a:lnTo>
                    <a:pt x="60" y="11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6" name="Freeform 52"/>
            <p:cNvSpPr>
              <a:spLocks/>
            </p:cNvSpPr>
            <p:nvPr/>
          </p:nvSpPr>
          <p:spPr bwMode="auto">
            <a:xfrm>
              <a:off x="2478" y="2014"/>
              <a:ext cx="60" cy="150"/>
            </a:xfrm>
            <a:custGeom>
              <a:avLst/>
              <a:gdLst>
                <a:gd name="T0" fmla="*/ 60 w 60"/>
                <a:gd name="T1" fmla="*/ 117 h 150"/>
                <a:gd name="T2" fmla="*/ 60 w 60"/>
                <a:gd name="T3" fmla="*/ 0 h 150"/>
                <a:gd name="T4" fmla="*/ 0 w 60"/>
                <a:gd name="T5" fmla="*/ 35 h 150"/>
                <a:gd name="T6" fmla="*/ 0 w 60"/>
                <a:gd name="T7" fmla="*/ 150 h 150"/>
                <a:gd name="T8" fmla="*/ 60 w 60"/>
                <a:gd name="T9" fmla="*/ 117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0">
                  <a:moveTo>
                    <a:pt x="60" y="117"/>
                  </a:moveTo>
                  <a:lnTo>
                    <a:pt x="60" y="0"/>
                  </a:lnTo>
                  <a:lnTo>
                    <a:pt x="0" y="35"/>
                  </a:lnTo>
                  <a:lnTo>
                    <a:pt x="0" y="150"/>
                  </a:lnTo>
                  <a:lnTo>
                    <a:pt x="60" y="11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7" name="Freeform 53"/>
            <p:cNvSpPr>
              <a:spLocks/>
            </p:cNvSpPr>
            <p:nvPr/>
          </p:nvSpPr>
          <p:spPr bwMode="auto">
            <a:xfrm>
              <a:off x="2538" y="1976"/>
              <a:ext cx="60" cy="155"/>
            </a:xfrm>
            <a:custGeom>
              <a:avLst/>
              <a:gdLst>
                <a:gd name="T0" fmla="*/ 60 w 60"/>
                <a:gd name="T1" fmla="*/ 122 h 155"/>
                <a:gd name="T2" fmla="*/ 60 w 60"/>
                <a:gd name="T3" fmla="*/ 0 h 155"/>
                <a:gd name="T4" fmla="*/ 0 w 60"/>
                <a:gd name="T5" fmla="*/ 38 h 155"/>
                <a:gd name="T6" fmla="*/ 0 w 60"/>
                <a:gd name="T7" fmla="*/ 155 h 155"/>
                <a:gd name="T8" fmla="*/ 60 w 60"/>
                <a:gd name="T9" fmla="*/ 122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5">
                  <a:moveTo>
                    <a:pt x="60" y="122"/>
                  </a:moveTo>
                  <a:lnTo>
                    <a:pt x="60" y="0"/>
                  </a:lnTo>
                  <a:lnTo>
                    <a:pt x="0" y="38"/>
                  </a:lnTo>
                  <a:lnTo>
                    <a:pt x="0" y="155"/>
                  </a:lnTo>
                  <a:lnTo>
                    <a:pt x="60" y="12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8" name="Freeform 54"/>
            <p:cNvSpPr>
              <a:spLocks/>
            </p:cNvSpPr>
            <p:nvPr/>
          </p:nvSpPr>
          <p:spPr bwMode="auto">
            <a:xfrm>
              <a:off x="2598" y="1943"/>
              <a:ext cx="60" cy="155"/>
            </a:xfrm>
            <a:custGeom>
              <a:avLst/>
              <a:gdLst>
                <a:gd name="T0" fmla="*/ 60 w 60"/>
                <a:gd name="T1" fmla="*/ 125 h 155"/>
                <a:gd name="T2" fmla="*/ 60 w 60"/>
                <a:gd name="T3" fmla="*/ 0 h 155"/>
                <a:gd name="T4" fmla="*/ 0 w 60"/>
                <a:gd name="T5" fmla="*/ 33 h 155"/>
                <a:gd name="T6" fmla="*/ 0 w 60"/>
                <a:gd name="T7" fmla="*/ 155 h 155"/>
                <a:gd name="T8" fmla="*/ 60 w 60"/>
                <a:gd name="T9" fmla="*/ 125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5">
                  <a:moveTo>
                    <a:pt x="60" y="125"/>
                  </a:moveTo>
                  <a:lnTo>
                    <a:pt x="60" y="0"/>
                  </a:lnTo>
                  <a:lnTo>
                    <a:pt x="0" y="33"/>
                  </a:lnTo>
                  <a:lnTo>
                    <a:pt x="0" y="155"/>
                  </a:lnTo>
                  <a:lnTo>
                    <a:pt x="60" y="12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39" name="Freeform 55"/>
            <p:cNvSpPr>
              <a:spLocks/>
            </p:cNvSpPr>
            <p:nvPr/>
          </p:nvSpPr>
          <p:spPr bwMode="auto">
            <a:xfrm>
              <a:off x="2658" y="1894"/>
              <a:ext cx="63" cy="174"/>
            </a:xfrm>
            <a:custGeom>
              <a:avLst/>
              <a:gdLst>
                <a:gd name="T0" fmla="*/ 63 w 63"/>
                <a:gd name="T1" fmla="*/ 131 h 174"/>
                <a:gd name="T2" fmla="*/ 63 w 63"/>
                <a:gd name="T3" fmla="*/ 0 h 174"/>
                <a:gd name="T4" fmla="*/ 0 w 63"/>
                <a:gd name="T5" fmla="*/ 49 h 174"/>
                <a:gd name="T6" fmla="*/ 0 w 63"/>
                <a:gd name="T7" fmla="*/ 174 h 174"/>
                <a:gd name="T8" fmla="*/ 63 w 63"/>
                <a:gd name="T9" fmla="*/ 131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74">
                  <a:moveTo>
                    <a:pt x="63" y="131"/>
                  </a:moveTo>
                  <a:lnTo>
                    <a:pt x="63" y="0"/>
                  </a:lnTo>
                  <a:lnTo>
                    <a:pt x="0" y="49"/>
                  </a:lnTo>
                  <a:lnTo>
                    <a:pt x="0" y="174"/>
                  </a:lnTo>
                  <a:lnTo>
                    <a:pt x="63" y="13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0" name="Freeform 56"/>
            <p:cNvSpPr>
              <a:spLocks/>
            </p:cNvSpPr>
            <p:nvPr/>
          </p:nvSpPr>
          <p:spPr bwMode="auto">
            <a:xfrm>
              <a:off x="2721" y="1866"/>
              <a:ext cx="60" cy="159"/>
            </a:xfrm>
            <a:custGeom>
              <a:avLst/>
              <a:gdLst>
                <a:gd name="T0" fmla="*/ 60 w 60"/>
                <a:gd name="T1" fmla="*/ 131 h 159"/>
                <a:gd name="T2" fmla="*/ 60 w 60"/>
                <a:gd name="T3" fmla="*/ 0 h 159"/>
                <a:gd name="T4" fmla="*/ 0 w 60"/>
                <a:gd name="T5" fmla="*/ 28 h 159"/>
                <a:gd name="T6" fmla="*/ 0 w 60"/>
                <a:gd name="T7" fmla="*/ 159 h 159"/>
                <a:gd name="T8" fmla="*/ 60 w 60"/>
                <a:gd name="T9" fmla="*/ 131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9">
                  <a:moveTo>
                    <a:pt x="60" y="131"/>
                  </a:moveTo>
                  <a:lnTo>
                    <a:pt x="60" y="0"/>
                  </a:lnTo>
                  <a:lnTo>
                    <a:pt x="0" y="28"/>
                  </a:lnTo>
                  <a:lnTo>
                    <a:pt x="0" y="159"/>
                  </a:lnTo>
                  <a:lnTo>
                    <a:pt x="60" y="13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1" name="Freeform 57"/>
            <p:cNvSpPr>
              <a:spLocks/>
            </p:cNvSpPr>
            <p:nvPr/>
          </p:nvSpPr>
          <p:spPr bwMode="auto">
            <a:xfrm>
              <a:off x="2781" y="1850"/>
              <a:ext cx="60" cy="147"/>
            </a:xfrm>
            <a:custGeom>
              <a:avLst/>
              <a:gdLst>
                <a:gd name="T0" fmla="*/ 60 w 60"/>
                <a:gd name="T1" fmla="*/ 134 h 147"/>
                <a:gd name="T2" fmla="*/ 60 w 60"/>
                <a:gd name="T3" fmla="*/ 0 h 147"/>
                <a:gd name="T4" fmla="*/ 0 w 60"/>
                <a:gd name="T5" fmla="*/ 16 h 147"/>
                <a:gd name="T6" fmla="*/ 0 w 60"/>
                <a:gd name="T7" fmla="*/ 147 h 147"/>
                <a:gd name="T8" fmla="*/ 60 w 60"/>
                <a:gd name="T9" fmla="*/ 134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47">
                  <a:moveTo>
                    <a:pt x="60" y="134"/>
                  </a:moveTo>
                  <a:lnTo>
                    <a:pt x="60" y="0"/>
                  </a:lnTo>
                  <a:lnTo>
                    <a:pt x="0" y="16"/>
                  </a:lnTo>
                  <a:lnTo>
                    <a:pt x="0" y="147"/>
                  </a:lnTo>
                  <a:lnTo>
                    <a:pt x="60" y="134"/>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2" name="Freeform 58"/>
            <p:cNvSpPr>
              <a:spLocks/>
            </p:cNvSpPr>
            <p:nvPr/>
          </p:nvSpPr>
          <p:spPr bwMode="auto">
            <a:xfrm>
              <a:off x="2841" y="1828"/>
              <a:ext cx="60" cy="156"/>
            </a:xfrm>
            <a:custGeom>
              <a:avLst/>
              <a:gdLst>
                <a:gd name="T0" fmla="*/ 60 w 60"/>
                <a:gd name="T1" fmla="*/ 137 h 156"/>
                <a:gd name="T2" fmla="*/ 60 w 60"/>
                <a:gd name="T3" fmla="*/ 0 h 156"/>
                <a:gd name="T4" fmla="*/ 0 w 60"/>
                <a:gd name="T5" fmla="*/ 22 h 156"/>
                <a:gd name="T6" fmla="*/ 0 w 60"/>
                <a:gd name="T7" fmla="*/ 156 h 156"/>
                <a:gd name="T8" fmla="*/ 60 w 60"/>
                <a:gd name="T9" fmla="*/ 137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6">
                  <a:moveTo>
                    <a:pt x="60" y="137"/>
                  </a:moveTo>
                  <a:lnTo>
                    <a:pt x="60" y="0"/>
                  </a:lnTo>
                  <a:lnTo>
                    <a:pt x="0" y="22"/>
                  </a:lnTo>
                  <a:lnTo>
                    <a:pt x="0" y="156"/>
                  </a:lnTo>
                  <a:lnTo>
                    <a:pt x="60" y="13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3" name="Freeform 59"/>
            <p:cNvSpPr>
              <a:spLocks/>
            </p:cNvSpPr>
            <p:nvPr/>
          </p:nvSpPr>
          <p:spPr bwMode="auto">
            <a:xfrm>
              <a:off x="2901" y="1828"/>
              <a:ext cx="60" cy="161"/>
            </a:xfrm>
            <a:custGeom>
              <a:avLst/>
              <a:gdLst>
                <a:gd name="T0" fmla="*/ 60 w 60"/>
                <a:gd name="T1" fmla="*/ 161 h 161"/>
                <a:gd name="T2" fmla="*/ 60 w 60"/>
                <a:gd name="T3" fmla="*/ 27 h 161"/>
                <a:gd name="T4" fmla="*/ 0 w 60"/>
                <a:gd name="T5" fmla="*/ 0 h 161"/>
                <a:gd name="T6" fmla="*/ 0 w 60"/>
                <a:gd name="T7" fmla="*/ 137 h 161"/>
                <a:gd name="T8" fmla="*/ 60 w 60"/>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61">
                  <a:moveTo>
                    <a:pt x="60" y="161"/>
                  </a:moveTo>
                  <a:lnTo>
                    <a:pt x="60" y="27"/>
                  </a:lnTo>
                  <a:lnTo>
                    <a:pt x="0" y="0"/>
                  </a:lnTo>
                  <a:lnTo>
                    <a:pt x="0" y="137"/>
                  </a:lnTo>
                  <a:lnTo>
                    <a:pt x="60" y="16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4" name="Rectangle 60"/>
            <p:cNvSpPr>
              <a:spLocks noChangeArrowheads="1"/>
            </p:cNvSpPr>
            <p:nvPr/>
          </p:nvSpPr>
          <p:spPr bwMode="auto">
            <a:xfrm>
              <a:off x="2961" y="1855"/>
              <a:ext cx="60" cy="134"/>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45" name="Freeform 61"/>
            <p:cNvSpPr>
              <a:spLocks/>
            </p:cNvSpPr>
            <p:nvPr/>
          </p:nvSpPr>
          <p:spPr bwMode="auto">
            <a:xfrm>
              <a:off x="3021" y="1828"/>
              <a:ext cx="63" cy="161"/>
            </a:xfrm>
            <a:custGeom>
              <a:avLst/>
              <a:gdLst>
                <a:gd name="T0" fmla="*/ 63 w 63"/>
                <a:gd name="T1" fmla="*/ 137 h 161"/>
                <a:gd name="T2" fmla="*/ 63 w 63"/>
                <a:gd name="T3" fmla="*/ 0 h 161"/>
                <a:gd name="T4" fmla="*/ 0 w 63"/>
                <a:gd name="T5" fmla="*/ 27 h 161"/>
                <a:gd name="T6" fmla="*/ 0 w 63"/>
                <a:gd name="T7" fmla="*/ 161 h 161"/>
                <a:gd name="T8" fmla="*/ 63 w 63"/>
                <a:gd name="T9" fmla="*/ 137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61">
                  <a:moveTo>
                    <a:pt x="63" y="137"/>
                  </a:moveTo>
                  <a:lnTo>
                    <a:pt x="63" y="0"/>
                  </a:lnTo>
                  <a:lnTo>
                    <a:pt x="0" y="27"/>
                  </a:lnTo>
                  <a:lnTo>
                    <a:pt x="0" y="161"/>
                  </a:lnTo>
                  <a:lnTo>
                    <a:pt x="63" y="13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6" name="Freeform 62"/>
            <p:cNvSpPr>
              <a:spLocks/>
            </p:cNvSpPr>
            <p:nvPr/>
          </p:nvSpPr>
          <p:spPr bwMode="auto">
            <a:xfrm>
              <a:off x="3084" y="1795"/>
              <a:ext cx="60" cy="170"/>
            </a:xfrm>
            <a:custGeom>
              <a:avLst/>
              <a:gdLst>
                <a:gd name="T0" fmla="*/ 60 w 60"/>
                <a:gd name="T1" fmla="*/ 140 h 170"/>
                <a:gd name="T2" fmla="*/ 60 w 60"/>
                <a:gd name="T3" fmla="*/ 0 h 170"/>
                <a:gd name="T4" fmla="*/ 0 w 60"/>
                <a:gd name="T5" fmla="*/ 33 h 170"/>
                <a:gd name="T6" fmla="*/ 0 w 60"/>
                <a:gd name="T7" fmla="*/ 170 h 170"/>
                <a:gd name="T8" fmla="*/ 60 w 60"/>
                <a:gd name="T9" fmla="*/ 14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0">
                  <a:moveTo>
                    <a:pt x="60" y="140"/>
                  </a:moveTo>
                  <a:lnTo>
                    <a:pt x="60" y="0"/>
                  </a:lnTo>
                  <a:lnTo>
                    <a:pt x="0" y="33"/>
                  </a:lnTo>
                  <a:lnTo>
                    <a:pt x="0" y="170"/>
                  </a:lnTo>
                  <a:lnTo>
                    <a:pt x="60" y="14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7" name="Freeform 63"/>
            <p:cNvSpPr>
              <a:spLocks/>
            </p:cNvSpPr>
            <p:nvPr/>
          </p:nvSpPr>
          <p:spPr bwMode="auto">
            <a:xfrm>
              <a:off x="3144" y="1765"/>
              <a:ext cx="60" cy="170"/>
            </a:xfrm>
            <a:custGeom>
              <a:avLst/>
              <a:gdLst>
                <a:gd name="T0" fmla="*/ 60 w 60"/>
                <a:gd name="T1" fmla="*/ 142 h 170"/>
                <a:gd name="T2" fmla="*/ 60 w 60"/>
                <a:gd name="T3" fmla="*/ 0 h 170"/>
                <a:gd name="T4" fmla="*/ 0 w 60"/>
                <a:gd name="T5" fmla="*/ 30 h 170"/>
                <a:gd name="T6" fmla="*/ 0 w 60"/>
                <a:gd name="T7" fmla="*/ 170 h 170"/>
                <a:gd name="T8" fmla="*/ 60 w 60"/>
                <a:gd name="T9" fmla="*/ 142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0">
                  <a:moveTo>
                    <a:pt x="60" y="142"/>
                  </a:moveTo>
                  <a:lnTo>
                    <a:pt x="60" y="0"/>
                  </a:lnTo>
                  <a:lnTo>
                    <a:pt x="0" y="30"/>
                  </a:lnTo>
                  <a:lnTo>
                    <a:pt x="0" y="170"/>
                  </a:lnTo>
                  <a:lnTo>
                    <a:pt x="60" y="14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8" name="Freeform 64"/>
            <p:cNvSpPr>
              <a:spLocks/>
            </p:cNvSpPr>
            <p:nvPr/>
          </p:nvSpPr>
          <p:spPr bwMode="auto">
            <a:xfrm>
              <a:off x="3204" y="1735"/>
              <a:ext cx="60" cy="172"/>
            </a:xfrm>
            <a:custGeom>
              <a:avLst/>
              <a:gdLst>
                <a:gd name="T0" fmla="*/ 60 w 60"/>
                <a:gd name="T1" fmla="*/ 145 h 172"/>
                <a:gd name="T2" fmla="*/ 60 w 60"/>
                <a:gd name="T3" fmla="*/ 0 h 172"/>
                <a:gd name="T4" fmla="*/ 0 w 60"/>
                <a:gd name="T5" fmla="*/ 30 h 172"/>
                <a:gd name="T6" fmla="*/ 0 w 60"/>
                <a:gd name="T7" fmla="*/ 172 h 172"/>
                <a:gd name="T8" fmla="*/ 60 w 60"/>
                <a:gd name="T9" fmla="*/ 145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2">
                  <a:moveTo>
                    <a:pt x="60" y="145"/>
                  </a:moveTo>
                  <a:lnTo>
                    <a:pt x="60" y="0"/>
                  </a:lnTo>
                  <a:lnTo>
                    <a:pt x="0" y="30"/>
                  </a:lnTo>
                  <a:lnTo>
                    <a:pt x="0" y="172"/>
                  </a:lnTo>
                  <a:lnTo>
                    <a:pt x="60" y="14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49" name="Freeform 65"/>
            <p:cNvSpPr>
              <a:spLocks/>
            </p:cNvSpPr>
            <p:nvPr/>
          </p:nvSpPr>
          <p:spPr bwMode="auto">
            <a:xfrm>
              <a:off x="3264" y="1735"/>
              <a:ext cx="61" cy="150"/>
            </a:xfrm>
            <a:custGeom>
              <a:avLst/>
              <a:gdLst>
                <a:gd name="T0" fmla="*/ 61 w 61"/>
                <a:gd name="T1" fmla="*/ 150 h 150"/>
                <a:gd name="T2" fmla="*/ 61 w 61"/>
                <a:gd name="T3" fmla="*/ 6 h 150"/>
                <a:gd name="T4" fmla="*/ 0 w 61"/>
                <a:gd name="T5" fmla="*/ 0 h 150"/>
                <a:gd name="T6" fmla="*/ 0 w 61"/>
                <a:gd name="T7" fmla="*/ 145 h 150"/>
                <a:gd name="T8" fmla="*/ 61 w 61"/>
                <a:gd name="T9" fmla="*/ 150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150">
                  <a:moveTo>
                    <a:pt x="61" y="150"/>
                  </a:moveTo>
                  <a:lnTo>
                    <a:pt x="61" y="6"/>
                  </a:lnTo>
                  <a:lnTo>
                    <a:pt x="0" y="0"/>
                  </a:lnTo>
                  <a:lnTo>
                    <a:pt x="0" y="145"/>
                  </a:lnTo>
                  <a:lnTo>
                    <a:pt x="61"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0" name="Freeform 66"/>
            <p:cNvSpPr>
              <a:spLocks/>
            </p:cNvSpPr>
            <p:nvPr/>
          </p:nvSpPr>
          <p:spPr bwMode="auto">
            <a:xfrm>
              <a:off x="3325" y="1741"/>
              <a:ext cx="60" cy="155"/>
            </a:xfrm>
            <a:custGeom>
              <a:avLst/>
              <a:gdLst>
                <a:gd name="T0" fmla="*/ 60 w 60"/>
                <a:gd name="T1" fmla="*/ 155 h 155"/>
                <a:gd name="T2" fmla="*/ 60 w 60"/>
                <a:gd name="T3" fmla="*/ 13 h 155"/>
                <a:gd name="T4" fmla="*/ 0 w 60"/>
                <a:gd name="T5" fmla="*/ 0 h 155"/>
                <a:gd name="T6" fmla="*/ 0 w 60"/>
                <a:gd name="T7" fmla="*/ 144 h 155"/>
                <a:gd name="T8" fmla="*/ 60 w 60"/>
                <a:gd name="T9" fmla="*/ 155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5">
                  <a:moveTo>
                    <a:pt x="60" y="155"/>
                  </a:moveTo>
                  <a:lnTo>
                    <a:pt x="60" y="13"/>
                  </a:lnTo>
                  <a:lnTo>
                    <a:pt x="0" y="0"/>
                  </a:lnTo>
                  <a:lnTo>
                    <a:pt x="0" y="144"/>
                  </a:lnTo>
                  <a:lnTo>
                    <a:pt x="60" y="15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1" name="Freeform 67"/>
            <p:cNvSpPr>
              <a:spLocks/>
            </p:cNvSpPr>
            <p:nvPr/>
          </p:nvSpPr>
          <p:spPr bwMode="auto">
            <a:xfrm>
              <a:off x="3385" y="1716"/>
              <a:ext cx="62" cy="180"/>
            </a:xfrm>
            <a:custGeom>
              <a:avLst/>
              <a:gdLst>
                <a:gd name="T0" fmla="*/ 62 w 62"/>
                <a:gd name="T1" fmla="*/ 148 h 180"/>
                <a:gd name="T2" fmla="*/ 62 w 62"/>
                <a:gd name="T3" fmla="*/ 0 h 180"/>
                <a:gd name="T4" fmla="*/ 0 w 62"/>
                <a:gd name="T5" fmla="*/ 38 h 180"/>
                <a:gd name="T6" fmla="*/ 0 w 62"/>
                <a:gd name="T7" fmla="*/ 180 h 180"/>
                <a:gd name="T8" fmla="*/ 62 w 62"/>
                <a:gd name="T9" fmla="*/ 148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80">
                  <a:moveTo>
                    <a:pt x="62" y="148"/>
                  </a:moveTo>
                  <a:lnTo>
                    <a:pt x="62" y="0"/>
                  </a:lnTo>
                  <a:lnTo>
                    <a:pt x="0" y="38"/>
                  </a:lnTo>
                  <a:lnTo>
                    <a:pt x="0" y="180"/>
                  </a:lnTo>
                  <a:lnTo>
                    <a:pt x="62" y="14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2" name="Freeform 68"/>
            <p:cNvSpPr>
              <a:spLocks/>
            </p:cNvSpPr>
            <p:nvPr/>
          </p:nvSpPr>
          <p:spPr bwMode="auto">
            <a:xfrm>
              <a:off x="3447" y="1678"/>
              <a:ext cx="60" cy="186"/>
            </a:xfrm>
            <a:custGeom>
              <a:avLst/>
              <a:gdLst>
                <a:gd name="T0" fmla="*/ 60 w 60"/>
                <a:gd name="T1" fmla="*/ 150 h 186"/>
                <a:gd name="T2" fmla="*/ 60 w 60"/>
                <a:gd name="T3" fmla="*/ 0 h 186"/>
                <a:gd name="T4" fmla="*/ 0 w 60"/>
                <a:gd name="T5" fmla="*/ 38 h 186"/>
                <a:gd name="T6" fmla="*/ 0 w 60"/>
                <a:gd name="T7" fmla="*/ 186 h 186"/>
                <a:gd name="T8" fmla="*/ 60 w 60"/>
                <a:gd name="T9" fmla="*/ 150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86">
                  <a:moveTo>
                    <a:pt x="60" y="150"/>
                  </a:moveTo>
                  <a:lnTo>
                    <a:pt x="60" y="0"/>
                  </a:lnTo>
                  <a:lnTo>
                    <a:pt x="0" y="38"/>
                  </a:lnTo>
                  <a:lnTo>
                    <a:pt x="0" y="186"/>
                  </a:lnTo>
                  <a:lnTo>
                    <a:pt x="60"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3" name="Freeform 69"/>
            <p:cNvSpPr>
              <a:spLocks/>
            </p:cNvSpPr>
            <p:nvPr/>
          </p:nvSpPr>
          <p:spPr bwMode="auto">
            <a:xfrm>
              <a:off x="3507" y="1667"/>
              <a:ext cx="60" cy="161"/>
            </a:xfrm>
            <a:custGeom>
              <a:avLst/>
              <a:gdLst>
                <a:gd name="T0" fmla="*/ 60 w 60"/>
                <a:gd name="T1" fmla="*/ 150 h 161"/>
                <a:gd name="T2" fmla="*/ 60 w 60"/>
                <a:gd name="T3" fmla="*/ 0 h 161"/>
                <a:gd name="T4" fmla="*/ 0 w 60"/>
                <a:gd name="T5" fmla="*/ 11 h 161"/>
                <a:gd name="T6" fmla="*/ 0 w 60"/>
                <a:gd name="T7" fmla="*/ 161 h 161"/>
                <a:gd name="T8" fmla="*/ 60 w 60"/>
                <a:gd name="T9" fmla="*/ 150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61">
                  <a:moveTo>
                    <a:pt x="60" y="150"/>
                  </a:moveTo>
                  <a:lnTo>
                    <a:pt x="60" y="0"/>
                  </a:lnTo>
                  <a:lnTo>
                    <a:pt x="0" y="11"/>
                  </a:lnTo>
                  <a:lnTo>
                    <a:pt x="0" y="161"/>
                  </a:lnTo>
                  <a:lnTo>
                    <a:pt x="60"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4" name="Freeform 70"/>
            <p:cNvSpPr>
              <a:spLocks/>
            </p:cNvSpPr>
            <p:nvPr/>
          </p:nvSpPr>
          <p:spPr bwMode="auto">
            <a:xfrm>
              <a:off x="3567" y="1591"/>
              <a:ext cx="61" cy="226"/>
            </a:xfrm>
            <a:custGeom>
              <a:avLst/>
              <a:gdLst>
                <a:gd name="T0" fmla="*/ 61 w 61"/>
                <a:gd name="T1" fmla="*/ 158 h 226"/>
                <a:gd name="T2" fmla="*/ 61 w 61"/>
                <a:gd name="T3" fmla="*/ 0 h 226"/>
                <a:gd name="T4" fmla="*/ 0 w 61"/>
                <a:gd name="T5" fmla="*/ 76 h 226"/>
                <a:gd name="T6" fmla="*/ 0 w 61"/>
                <a:gd name="T7" fmla="*/ 226 h 226"/>
                <a:gd name="T8" fmla="*/ 61 w 61"/>
                <a:gd name="T9" fmla="*/ 158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6">
                  <a:moveTo>
                    <a:pt x="61" y="158"/>
                  </a:moveTo>
                  <a:lnTo>
                    <a:pt x="61" y="0"/>
                  </a:lnTo>
                  <a:lnTo>
                    <a:pt x="0" y="76"/>
                  </a:lnTo>
                  <a:lnTo>
                    <a:pt x="0" y="226"/>
                  </a:lnTo>
                  <a:lnTo>
                    <a:pt x="61" y="15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5" name="Freeform 71"/>
            <p:cNvSpPr>
              <a:spLocks/>
            </p:cNvSpPr>
            <p:nvPr/>
          </p:nvSpPr>
          <p:spPr bwMode="auto">
            <a:xfrm>
              <a:off x="3628" y="1503"/>
              <a:ext cx="60" cy="246"/>
            </a:xfrm>
            <a:custGeom>
              <a:avLst/>
              <a:gdLst>
                <a:gd name="T0" fmla="*/ 60 w 60"/>
                <a:gd name="T1" fmla="*/ 167 h 246"/>
                <a:gd name="T2" fmla="*/ 60 w 60"/>
                <a:gd name="T3" fmla="*/ 0 h 246"/>
                <a:gd name="T4" fmla="*/ 0 w 60"/>
                <a:gd name="T5" fmla="*/ 88 h 246"/>
                <a:gd name="T6" fmla="*/ 0 w 60"/>
                <a:gd name="T7" fmla="*/ 246 h 246"/>
                <a:gd name="T8" fmla="*/ 60 w 60"/>
                <a:gd name="T9" fmla="*/ 16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46">
                  <a:moveTo>
                    <a:pt x="60" y="167"/>
                  </a:moveTo>
                  <a:lnTo>
                    <a:pt x="60" y="0"/>
                  </a:lnTo>
                  <a:lnTo>
                    <a:pt x="0" y="88"/>
                  </a:lnTo>
                  <a:lnTo>
                    <a:pt x="0" y="246"/>
                  </a:lnTo>
                  <a:lnTo>
                    <a:pt x="60" y="16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6" name="Freeform 72"/>
            <p:cNvSpPr>
              <a:spLocks/>
            </p:cNvSpPr>
            <p:nvPr/>
          </p:nvSpPr>
          <p:spPr bwMode="auto">
            <a:xfrm>
              <a:off x="3688" y="1432"/>
              <a:ext cx="60" cy="238"/>
            </a:xfrm>
            <a:custGeom>
              <a:avLst/>
              <a:gdLst>
                <a:gd name="T0" fmla="*/ 60 w 60"/>
                <a:gd name="T1" fmla="*/ 175 h 238"/>
                <a:gd name="T2" fmla="*/ 60 w 60"/>
                <a:gd name="T3" fmla="*/ 0 h 238"/>
                <a:gd name="T4" fmla="*/ 0 w 60"/>
                <a:gd name="T5" fmla="*/ 71 h 238"/>
                <a:gd name="T6" fmla="*/ 0 w 60"/>
                <a:gd name="T7" fmla="*/ 238 h 238"/>
                <a:gd name="T8" fmla="*/ 60 w 60"/>
                <a:gd name="T9" fmla="*/ 175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8">
                  <a:moveTo>
                    <a:pt x="60" y="175"/>
                  </a:moveTo>
                  <a:lnTo>
                    <a:pt x="60" y="0"/>
                  </a:lnTo>
                  <a:lnTo>
                    <a:pt x="0" y="71"/>
                  </a:lnTo>
                  <a:lnTo>
                    <a:pt x="0" y="238"/>
                  </a:lnTo>
                  <a:lnTo>
                    <a:pt x="60" y="17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7" name="Freeform 73"/>
            <p:cNvSpPr>
              <a:spLocks/>
            </p:cNvSpPr>
            <p:nvPr/>
          </p:nvSpPr>
          <p:spPr bwMode="auto">
            <a:xfrm>
              <a:off x="3748" y="1375"/>
              <a:ext cx="62" cy="232"/>
            </a:xfrm>
            <a:custGeom>
              <a:avLst/>
              <a:gdLst>
                <a:gd name="T0" fmla="*/ 62 w 62"/>
                <a:gd name="T1" fmla="*/ 180 h 232"/>
                <a:gd name="T2" fmla="*/ 62 w 62"/>
                <a:gd name="T3" fmla="*/ 0 h 232"/>
                <a:gd name="T4" fmla="*/ 0 w 62"/>
                <a:gd name="T5" fmla="*/ 57 h 232"/>
                <a:gd name="T6" fmla="*/ 0 w 62"/>
                <a:gd name="T7" fmla="*/ 232 h 232"/>
                <a:gd name="T8" fmla="*/ 62 w 62"/>
                <a:gd name="T9" fmla="*/ 180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32">
                  <a:moveTo>
                    <a:pt x="62" y="180"/>
                  </a:moveTo>
                  <a:lnTo>
                    <a:pt x="62" y="0"/>
                  </a:lnTo>
                  <a:lnTo>
                    <a:pt x="0" y="57"/>
                  </a:lnTo>
                  <a:lnTo>
                    <a:pt x="0" y="232"/>
                  </a:lnTo>
                  <a:lnTo>
                    <a:pt x="62" y="18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8" name="Freeform 74"/>
            <p:cNvSpPr>
              <a:spLocks/>
            </p:cNvSpPr>
            <p:nvPr/>
          </p:nvSpPr>
          <p:spPr bwMode="auto">
            <a:xfrm>
              <a:off x="3810" y="1345"/>
              <a:ext cx="61" cy="210"/>
            </a:xfrm>
            <a:custGeom>
              <a:avLst/>
              <a:gdLst>
                <a:gd name="T0" fmla="*/ 61 w 61"/>
                <a:gd name="T1" fmla="*/ 180 h 210"/>
                <a:gd name="T2" fmla="*/ 61 w 61"/>
                <a:gd name="T3" fmla="*/ 0 h 210"/>
                <a:gd name="T4" fmla="*/ 0 w 61"/>
                <a:gd name="T5" fmla="*/ 30 h 210"/>
                <a:gd name="T6" fmla="*/ 0 w 61"/>
                <a:gd name="T7" fmla="*/ 210 h 210"/>
                <a:gd name="T8" fmla="*/ 61 w 61"/>
                <a:gd name="T9" fmla="*/ 18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10">
                  <a:moveTo>
                    <a:pt x="61" y="180"/>
                  </a:moveTo>
                  <a:lnTo>
                    <a:pt x="61" y="0"/>
                  </a:lnTo>
                  <a:lnTo>
                    <a:pt x="0" y="30"/>
                  </a:lnTo>
                  <a:lnTo>
                    <a:pt x="0" y="210"/>
                  </a:lnTo>
                  <a:lnTo>
                    <a:pt x="61" y="18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59" name="Freeform 75"/>
            <p:cNvSpPr>
              <a:spLocks/>
            </p:cNvSpPr>
            <p:nvPr/>
          </p:nvSpPr>
          <p:spPr bwMode="auto">
            <a:xfrm>
              <a:off x="3871" y="1310"/>
              <a:ext cx="60" cy="215"/>
            </a:xfrm>
            <a:custGeom>
              <a:avLst/>
              <a:gdLst>
                <a:gd name="T0" fmla="*/ 60 w 60"/>
                <a:gd name="T1" fmla="*/ 185 h 215"/>
                <a:gd name="T2" fmla="*/ 60 w 60"/>
                <a:gd name="T3" fmla="*/ 0 h 215"/>
                <a:gd name="T4" fmla="*/ 0 w 60"/>
                <a:gd name="T5" fmla="*/ 35 h 215"/>
                <a:gd name="T6" fmla="*/ 0 w 60"/>
                <a:gd name="T7" fmla="*/ 215 h 215"/>
                <a:gd name="T8" fmla="*/ 60 w 60"/>
                <a:gd name="T9" fmla="*/ 185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15">
                  <a:moveTo>
                    <a:pt x="60" y="185"/>
                  </a:moveTo>
                  <a:lnTo>
                    <a:pt x="60" y="0"/>
                  </a:lnTo>
                  <a:lnTo>
                    <a:pt x="0" y="35"/>
                  </a:lnTo>
                  <a:lnTo>
                    <a:pt x="0" y="215"/>
                  </a:lnTo>
                  <a:lnTo>
                    <a:pt x="60" y="18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0" name="Freeform 76"/>
            <p:cNvSpPr>
              <a:spLocks/>
            </p:cNvSpPr>
            <p:nvPr/>
          </p:nvSpPr>
          <p:spPr bwMode="auto">
            <a:xfrm>
              <a:off x="3931" y="1310"/>
              <a:ext cx="60" cy="210"/>
            </a:xfrm>
            <a:custGeom>
              <a:avLst/>
              <a:gdLst>
                <a:gd name="T0" fmla="*/ 60 w 60"/>
                <a:gd name="T1" fmla="*/ 210 h 210"/>
                <a:gd name="T2" fmla="*/ 60 w 60"/>
                <a:gd name="T3" fmla="*/ 27 h 210"/>
                <a:gd name="T4" fmla="*/ 0 w 60"/>
                <a:gd name="T5" fmla="*/ 0 h 210"/>
                <a:gd name="T6" fmla="*/ 0 w 60"/>
                <a:gd name="T7" fmla="*/ 185 h 210"/>
                <a:gd name="T8" fmla="*/ 60 w 60"/>
                <a:gd name="T9" fmla="*/ 21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10">
                  <a:moveTo>
                    <a:pt x="60" y="210"/>
                  </a:moveTo>
                  <a:lnTo>
                    <a:pt x="60" y="27"/>
                  </a:lnTo>
                  <a:lnTo>
                    <a:pt x="0" y="0"/>
                  </a:lnTo>
                  <a:lnTo>
                    <a:pt x="0" y="185"/>
                  </a:lnTo>
                  <a:lnTo>
                    <a:pt x="60" y="21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1" name="Freeform 77"/>
            <p:cNvSpPr>
              <a:spLocks noEditPoints="1"/>
            </p:cNvSpPr>
            <p:nvPr/>
          </p:nvSpPr>
          <p:spPr bwMode="auto">
            <a:xfrm>
              <a:off x="873" y="903"/>
              <a:ext cx="3268" cy="2355"/>
            </a:xfrm>
            <a:custGeom>
              <a:avLst/>
              <a:gdLst>
                <a:gd name="T0" fmla="*/ 0 w 3268"/>
                <a:gd name="T1" fmla="*/ 830 h 2355"/>
                <a:gd name="T2" fmla="*/ 79 w 3268"/>
                <a:gd name="T3" fmla="*/ 1482 h 2355"/>
                <a:gd name="T4" fmla="*/ 3268 w 3268"/>
                <a:gd name="T5" fmla="*/ 2137 h 2355"/>
                <a:gd name="T6" fmla="*/ 3268 w 3268"/>
                <a:gd name="T7" fmla="*/ 393 h 2355"/>
                <a:gd name="T8" fmla="*/ 3191 w 3268"/>
                <a:gd name="T9" fmla="*/ 1048 h 2355"/>
                <a:gd name="T10" fmla="*/ 183 w 3268"/>
                <a:gd name="T11" fmla="*/ 0 h 2355"/>
                <a:gd name="T12" fmla="*/ 666 w 3268"/>
                <a:gd name="T13" fmla="*/ 0 h 2355"/>
                <a:gd name="T14" fmla="*/ 1212 w 3268"/>
                <a:gd name="T15" fmla="*/ 33 h 2355"/>
                <a:gd name="T16" fmla="*/ 1755 w 3268"/>
                <a:gd name="T17" fmla="*/ 0 h 2355"/>
                <a:gd name="T18" fmla="*/ 2241 w 3268"/>
                <a:gd name="T19" fmla="*/ 33 h 2355"/>
                <a:gd name="T20" fmla="*/ 2785 w 3268"/>
                <a:gd name="T21" fmla="*/ 0 h 2355"/>
                <a:gd name="T22" fmla="*/ 3268 w 3268"/>
                <a:gd name="T23" fmla="*/ 0 h 2355"/>
                <a:gd name="T24" fmla="*/ 426 w 3268"/>
                <a:gd name="T25" fmla="*/ 33 h 2355"/>
                <a:gd name="T26" fmla="*/ 969 w 3268"/>
                <a:gd name="T27" fmla="*/ 0 h 2355"/>
                <a:gd name="T28" fmla="*/ 1452 w 3268"/>
                <a:gd name="T29" fmla="*/ 0 h 2355"/>
                <a:gd name="T30" fmla="*/ 1998 w 3268"/>
                <a:gd name="T31" fmla="*/ 0 h 2355"/>
                <a:gd name="T32" fmla="*/ 2482 w 3268"/>
                <a:gd name="T33" fmla="*/ 0 h 2355"/>
                <a:gd name="T34" fmla="*/ 3028 w 3268"/>
                <a:gd name="T35" fmla="*/ 33 h 2355"/>
                <a:gd name="T36" fmla="*/ 183 w 3268"/>
                <a:gd name="T37" fmla="*/ 2355 h 2355"/>
                <a:gd name="T38" fmla="*/ 666 w 3268"/>
                <a:gd name="T39" fmla="*/ 2355 h 2355"/>
                <a:gd name="T40" fmla="*/ 1212 w 3268"/>
                <a:gd name="T41" fmla="*/ 2323 h 2355"/>
                <a:gd name="T42" fmla="*/ 1755 w 3268"/>
                <a:gd name="T43" fmla="*/ 2355 h 2355"/>
                <a:gd name="T44" fmla="*/ 2241 w 3268"/>
                <a:gd name="T45" fmla="*/ 2323 h 2355"/>
                <a:gd name="T46" fmla="*/ 2785 w 3268"/>
                <a:gd name="T47" fmla="*/ 2355 h 2355"/>
                <a:gd name="T48" fmla="*/ 3268 w 3268"/>
                <a:gd name="T49" fmla="*/ 2355 h 2355"/>
                <a:gd name="T50" fmla="*/ 426 w 3268"/>
                <a:gd name="T51" fmla="*/ 2323 h 2355"/>
                <a:gd name="T52" fmla="*/ 969 w 3268"/>
                <a:gd name="T53" fmla="*/ 2355 h 2355"/>
                <a:gd name="T54" fmla="*/ 1452 w 3268"/>
                <a:gd name="T55" fmla="*/ 2355 h 2355"/>
                <a:gd name="T56" fmla="*/ 1998 w 3268"/>
                <a:gd name="T57" fmla="*/ 2355 h 2355"/>
                <a:gd name="T58" fmla="*/ 2482 w 3268"/>
                <a:gd name="T59" fmla="*/ 2355 h 2355"/>
                <a:gd name="T60" fmla="*/ 3028 w 3268"/>
                <a:gd name="T61" fmla="*/ 2323 h 2355"/>
                <a:gd name="T62" fmla="*/ 0 w 3268"/>
                <a:gd name="T63" fmla="*/ 1700 h 2355"/>
                <a:gd name="T64" fmla="*/ 0 w 3268"/>
                <a:gd name="T65" fmla="*/ 2355 h 2355"/>
                <a:gd name="T66" fmla="*/ 79 w 3268"/>
                <a:gd name="T67" fmla="*/ 611 h 2355"/>
                <a:gd name="T68" fmla="*/ 3268 w 3268"/>
                <a:gd name="T69" fmla="*/ 1264 h 2355"/>
                <a:gd name="T70" fmla="*/ 3268 w 3268"/>
                <a:gd name="T71" fmla="*/ 2137 h 2355"/>
                <a:gd name="T72" fmla="*/ 3191 w 3268"/>
                <a:gd name="T73" fmla="*/ 175 h 2355"/>
                <a:gd name="T74" fmla="*/ 426 w 3268"/>
                <a:gd name="T75" fmla="*/ 0 h 2355"/>
                <a:gd name="T76" fmla="*/ 909 w 3268"/>
                <a:gd name="T77" fmla="*/ 0 h 2355"/>
                <a:gd name="T78" fmla="*/ 1452 w 3268"/>
                <a:gd name="T79" fmla="*/ 33 h 2355"/>
                <a:gd name="T80" fmla="*/ 1938 w 3268"/>
                <a:gd name="T81" fmla="*/ 0 h 2355"/>
                <a:gd name="T82" fmla="*/ 2482 w 3268"/>
                <a:gd name="T83" fmla="*/ 33 h 2355"/>
                <a:gd name="T84" fmla="*/ 3028 w 3268"/>
                <a:gd name="T85" fmla="*/ 0 h 2355"/>
                <a:gd name="T86" fmla="*/ 123 w 3268"/>
                <a:gd name="T87" fmla="*/ 0 h 2355"/>
                <a:gd name="T88" fmla="*/ 666 w 3268"/>
                <a:gd name="T89" fmla="*/ 33 h 2355"/>
                <a:gd name="T90" fmla="*/ 1212 w 3268"/>
                <a:gd name="T91" fmla="*/ 0 h 2355"/>
                <a:gd name="T92" fmla="*/ 1695 w 3268"/>
                <a:gd name="T93" fmla="*/ 0 h 2355"/>
                <a:gd name="T94" fmla="*/ 2241 w 3268"/>
                <a:gd name="T95" fmla="*/ 0 h 2355"/>
                <a:gd name="T96" fmla="*/ 2725 w 3268"/>
                <a:gd name="T97" fmla="*/ 0 h 2355"/>
                <a:gd name="T98" fmla="*/ 3268 w 3268"/>
                <a:gd name="T99" fmla="*/ 33 h 2355"/>
                <a:gd name="T100" fmla="*/ 426 w 3268"/>
                <a:gd name="T101" fmla="*/ 2355 h 2355"/>
                <a:gd name="T102" fmla="*/ 909 w 3268"/>
                <a:gd name="T103" fmla="*/ 2355 h 2355"/>
                <a:gd name="T104" fmla="*/ 1452 w 3268"/>
                <a:gd name="T105" fmla="*/ 2323 h 2355"/>
                <a:gd name="T106" fmla="*/ 1938 w 3268"/>
                <a:gd name="T107" fmla="*/ 2355 h 2355"/>
                <a:gd name="T108" fmla="*/ 2482 w 3268"/>
                <a:gd name="T109" fmla="*/ 2323 h 2355"/>
                <a:gd name="T110" fmla="*/ 3028 w 3268"/>
                <a:gd name="T111" fmla="*/ 2355 h 2355"/>
                <a:gd name="T112" fmla="*/ 123 w 3268"/>
                <a:gd name="T113" fmla="*/ 2355 h 2355"/>
                <a:gd name="T114" fmla="*/ 666 w 3268"/>
                <a:gd name="T115" fmla="*/ 2323 h 2355"/>
                <a:gd name="T116" fmla="*/ 1212 w 3268"/>
                <a:gd name="T117" fmla="*/ 2355 h 2355"/>
                <a:gd name="T118" fmla="*/ 1695 w 3268"/>
                <a:gd name="T119" fmla="*/ 2355 h 2355"/>
                <a:gd name="T120" fmla="*/ 2241 w 3268"/>
                <a:gd name="T121" fmla="*/ 2355 h 2355"/>
                <a:gd name="T122" fmla="*/ 2725 w 3268"/>
                <a:gd name="T123" fmla="*/ 2355 h 2355"/>
                <a:gd name="T124" fmla="*/ 3268 w 3268"/>
                <a:gd name="T125" fmla="*/ 2323 h 23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268" h="2355">
                  <a:moveTo>
                    <a:pt x="0" y="2355"/>
                  </a:moveTo>
                  <a:lnTo>
                    <a:pt x="0" y="2355"/>
                  </a:lnTo>
                  <a:lnTo>
                    <a:pt x="79" y="2355"/>
                  </a:lnTo>
                  <a:lnTo>
                    <a:pt x="0" y="2355"/>
                  </a:lnTo>
                  <a:lnTo>
                    <a:pt x="0" y="2137"/>
                  </a:lnTo>
                  <a:lnTo>
                    <a:pt x="33" y="2137"/>
                  </a:lnTo>
                  <a:lnTo>
                    <a:pt x="0" y="2137"/>
                  </a:lnTo>
                  <a:lnTo>
                    <a:pt x="0" y="1919"/>
                  </a:lnTo>
                  <a:lnTo>
                    <a:pt x="79" y="1919"/>
                  </a:lnTo>
                  <a:lnTo>
                    <a:pt x="0" y="1919"/>
                  </a:lnTo>
                  <a:lnTo>
                    <a:pt x="0" y="1700"/>
                  </a:lnTo>
                  <a:lnTo>
                    <a:pt x="33" y="1700"/>
                  </a:lnTo>
                  <a:lnTo>
                    <a:pt x="0" y="1700"/>
                  </a:lnTo>
                  <a:lnTo>
                    <a:pt x="0" y="1482"/>
                  </a:lnTo>
                  <a:lnTo>
                    <a:pt x="79" y="1482"/>
                  </a:lnTo>
                  <a:lnTo>
                    <a:pt x="0" y="1482"/>
                  </a:lnTo>
                  <a:lnTo>
                    <a:pt x="0" y="1264"/>
                  </a:lnTo>
                  <a:lnTo>
                    <a:pt x="33" y="1264"/>
                  </a:lnTo>
                  <a:lnTo>
                    <a:pt x="0" y="1264"/>
                  </a:lnTo>
                  <a:lnTo>
                    <a:pt x="0" y="1048"/>
                  </a:lnTo>
                  <a:lnTo>
                    <a:pt x="79" y="1048"/>
                  </a:lnTo>
                  <a:lnTo>
                    <a:pt x="0" y="1048"/>
                  </a:lnTo>
                  <a:lnTo>
                    <a:pt x="0" y="830"/>
                  </a:lnTo>
                  <a:lnTo>
                    <a:pt x="33" y="830"/>
                  </a:lnTo>
                  <a:lnTo>
                    <a:pt x="0" y="830"/>
                  </a:lnTo>
                  <a:lnTo>
                    <a:pt x="0" y="611"/>
                  </a:lnTo>
                  <a:lnTo>
                    <a:pt x="79" y="611"/>
                  </a:lnTo>
                  <a:lnTo>
                    <a:pt x="0" y="611"/>
                  </a:lnTo>
                  <a:lnTo>
                    <a:pt x="0" y="393"/>
                  </a:lnTo>
                  <a:lnTo>
                    <a:pt x="33" y="393"/>
                  </a:lnTo>
                  <a:lnTo>
                    <a:pt x="0" y="393"/>
                  </a:lnTo>
                  <a:lnTo>
                    <a:pt x="0" y="175"/>
                  </a:lnTo>
                  <a:lnTo>
                    <a:pt x="79" y="175"/>
                  </a:lnTo>
                  <a:lnTo>
                    <a:pt x="0" y="175"/>
                  </a:lnTo>
                  <a:lnTo>
                    <a:pt x="0" y="0"/>
                  </a:lnTo>
                  <a:moveTo>
                    <a:pt x="0" y="2355"/>
                  </a:moveTo>
                  <a:lnTo>
                    <a:pt x="0" y="2355"/>
                  </a:lnTo>
                  <a:lnTo>
                    <a:pt x="79" y="2355"/>
                  </a:lnTo>
                  <a:lnTo>
                    <a:pt x="0" y="2355"/>
                  </a:lnTo>
                  <a:lnTo>
                    <a:pt x="0" y="2137"/>
                  </a:lnTo>
                  <a:lnTo>
                    <a:pt x="33" y="2137"/>
                  </a:lnTo>
                  <a:lnTo>
                    <a:pt x="0" y="2137"/>
                  </a:lnTo>
                  <a:lnTo>
                    <a:pt x="0" y="1919"/>
                  </a:lnTo>
                  <a:lnTo>
                    <a:pt x="79" y="1919"/>
                  </a:lnTo>
                  <a:lnTo>
                    <a:pt x="0" y="1919"/>
                  </a:lnTo>
                  <a:lnTo>
                    <a:pt x="0" y="1700"/>
                  </a:lnTo>
                  <a:lnTo>
                    <a:pt x="33" y="1700"/>
                  </a:lnTo>
                  <a:lnTo>
                    <a:pt x="0" y="1700"/>
                  </a:lnTo>
                  <a:lnTo>
                    <a:pt x="0" y="1482"/>
                  </a:lnTo>
                  <a:lnTo>
                    <a:pt x="79" y="1482"/>
                  </a:lnTo>
                  <a:lnTo>
                    <a:pt x="0" y="1482"/>
                  </a:lnTo>
                  <a:lnTo>
                    <a:pt x="0" y="1264"/>
                  </a:lnTo>
                  <a:lnTo>
                    <a:pt x="33" y="1264"/>
                  </a:lnTo>
                  <a:lnTo>
                    <a:pt x="0" y="1264"/>
                  </a:lnTo>
                  <a:lnTo>
                    <a:pt x="0" y="1048"/>
                  </a:lnTo>
                  <a:lnTo>
                    <a:pt x="79" y="1048"/>
                  </a:lnTo>
                  <a:lnTo>
                    <a:pt x="0" y="1048"/>
                  </a:lnTo>
                  <a:lnTo>
                    <a:pt x="0" y="830"/>
                  </a:lnTo>
                  <a:lnTo>
                    <a:pt x="33" y="830"/>
                  </a:lnTo>
                  <a:lnTo>
                    <a:pt x="0" y="830"/>
                  </a:lnTo>
                  <a:lnTo>
                    <a:pt x="0" y="611"/>
                  </a:lnTo>
                  <a:lnTo>
                    <a:pt x="79" y="611"/>
                  </a:lnTo>
                  <a:lnTo>
                    <a:pt x="0" y="611"/>
                  </a:lnTo>
                  <a:lnTo>
                    <a:pt x="0" y="393"/>
                  </a:lnTo>
                  <a:lnTo>
                    <a:pt x="33" y="393"/>
                  </a:lnTo>
                  <a:lnTo>
                    <a:pt x="0" y="393"/>
                  </a:lnTo>
                  <a:lnTo>
                    <a:pt x="0" y="175"/>
                  </a:lnTo>
                  <a:lnTo>
                    <a:pt x="79" y="175"/>
                  </a:lnTo>
                  <a:lnTo>
                    <a:pt x="0" y="175"/>
                  </a:lnTo>
                  <a:lnTo>
                    <a:pt x="0" y="0"/>
                  </a:lnTo>
                  <a:moveTo>
                    <a:pt x="3268" y="2355"/>
                  </a:moveTo>
                  <a:lnTo>
                    <a:pt x="3268" y="2355"/>
                  </a:lnTo>
                  <a:lnTo>
                    <a:pt x="3191" y="2355"/>
                  </a:lnTo>
                  <a:lnTo>
                    <a:pt x="3268" y="2355"/>
                  </a:lnTo>
                  <a:lnTo>
                    <a:pt x="3268" y="2137"/>
                  </a:lnTo>
                  <a:lnTo>
                    <a:pt x="3238" y="2137"/>
                  </a:lnTo>
                  <a:lnTo>
                    <a:pt x="3268" y="2137"/>
                  </a:lnTo>
                  <a:lnTo>
                    <a:pt x="3268" y="1919"/>
                  </a:lnTo>
                  <a:lnTo>
                    <a:pt x="3191" y="1919"/>
                  </a:lnTo>
                  <a:lnTo>
                    <a:pt x="3268" y="1919"/>
                  </a:lnTo>
                  <a:lnTo>
                    <a:pt x="3268" y="1700"/>
                  </a:lnTo>
                  <a:lnTo>
                    <a:pt x="3238" y="1700"/>
                  </a:lnTo>
                  <a:lnTo>
                    <a:pt x="3268" y="1700"/>
                  </a:lnTo>
                  <a:lnTo>
                    <a:pt x="3268" y="1482"/>
                  </a:lnTo>
                  <a:lnTo>
                    <a:pt x="3191" y="1482"/>
                  </a:lnTo>
                  <a:lnTo>
                    <a:pt x="3268" y="1482"/>
                  </a:lnTo>
                  <a:lnTo>
                    <a:pt x="3268" y="1264"/>
                  </a:lnTo>
                  <a:lnTo>
                    <a:pt x="3238" y="1264"/>
                  </a:lnTo>
                  <a:lnTo>
                    <a:pt x="3268" y="1264"/>
                  </a:lnTo>
                  <a:lnTo>
                    <a:pt x="3268" y="1048"/>
                  </a:lnTo>
                  <a:lnTo>
                    <a:pt x="3191" y="1048"/>
                  </a:lnTo>
                  <a:lnTo>
                    <a:pt x="3268" y="1048"/>
                  </a:lnTo>
                  <a:lnTo>
                    <a:pt x="3268" y="830"/>
                  </a:lnTo>
                  <a:lnTo>
                    <a:pt x="3238" y="830"/>
                  </a:lnTo>
                  <a:lnTo>
                    <a:pt x="3268" y="830"/>
                  </a:lnTo>
                  <a:lnTo>
                    <a:pt x="3268" y="611"/>
                  </a:lnTo>
                  <a:lnTo>
                    <a:pt x="3191" y="611"/>
                  </a:lnTo>
                  <a:lnTo>
                    <a:pt x="3268" y="611"/>
                  </a:lnTo>
                  <a:lnTo>
                    <a:pt x="3268" y="393"/>
                  </a:lnTo>
                  <a:lnTo>
                    <a:pt x="3238" y="393"/>
                  </a:lnTo>
                  <a:lnTo>
                    <a:pt x="3268" y="393"/>
                  </a:lnTo>
                  <a:lnTo>
                    <a:pt x="3268" y="175"/>
                  </a:lnTo>
                  <a:lnTo>
                    <a:pt x="3191" y="175"/>
                  </a:lnTo>
                  <a:lnTo>
                    <a:pt x="3268" y="175"/>
                  </a:lnTo>
                  <a:lnTo>
                    <a:pt x="3268" y="0"/>
                  </a:lnTo>
                  <a:moveTo>
                    <a:pt x="3268" y="2355"/>
                  </a:moveTo>
                  <a:lnTo>
                    <a:pt x="3268" y="2355"/>
                  </a:lnTo>
                  <a:lnTo>
                    <a:pt x="3191" y="2355"/>
                  </a:lnTo>
                  <a:lnTo>
                    <a:pt x="3268" y="2355"/>
                  </a:lnTo>
                  <a:lnTo>
                    <a:pt x="3268" y="2137"/>
                  </a:lnTo>
                  <a:lnTo>
                    <a:pt x="3238" y="2137"/>
                  </a:lnTo>
                  <a:lnTo>
                    <a:pt x="3268" y="2137"/>
                  </a:lnTo>
                  <a:lnTo>
                    <a:pt x="3268" y="1919"/>
                  </a:lnTo>
                  <a:lnTo>
                    <a:pt x="3191" y="1919"/>
                  </a:lnTo>
                  <a:lnTo>
                    <a:pt x="3268" y="1919"/>
                  </a:lnTo>
                  <a:lnTo>
                    <a:pt x="3268" y="1700"/>
                  </a:lnTo>
                  <a:lnTo>
                    <a:pt x="3238" y="1700"/>
                  </a:lnTo>
                  <a:lnTo>
                    <a:pt x="3268" y="1700"/>
                  </a:lnTo>
                  <a:lnTo>
                    <a:pt x="3268" y="1482"/>
                  </a:lnTo>
                  <a:lnTo>
                    <a:pt x="3191" y="1482"/>
                  </a:lnTo>
                  <a:lnTo>
                    <a:pt x="3268" y="1482"/>
                  </a:lnTo>
                  <a:lnTo>
                    <a:pt x="3268" y="1264"/>
                  </a:lnTo>
                  <a:lnTo>
                    <a:pt x="3238" y="1264"/>
                  </a:lnTo>
                  <a:lnTo>
                    <a:pt x="3268" y="1264"/>
                  </a:lnTo>
                  <a:lnTo>
                    <a:pt x="3268" y="1048"/>
                  </a:lnTo>
                  <a:lnTo>
                    <a:pt x="3191" y="1048"/>
                  </a:lnTo>
                  <a:lnTo>
                    <a:pt x="3268" y="1048"/>
                  </a:lnTo>
                  <a:lnTo>
                    <a:pt x="3268" y="830"/>
                  </a:lnTo>
                  <a:lnTo>
                    <a:pt x="3238" y="830"/>
                  </a:lnTo>
                  <a:lnTo>
                    <a:pt x="3268" y="830"/>
                  </a:lnTo>
                  <a:lnTo>
                    <a:pt x="3268" y="611"/>
                  </a:lnTo>
                  <a:lnTo>
                    <a:pt x="3191" y="611"/>
                  </a:lnTo>
                  <a:lnTo>
                    <a:pt x="3268" y="611"/>
                  </a:lnTo>
                  <a:lnTo>
                    <a:pt x="3268" y="393"/>
                  </a:lnTo>
                  <a:lnTo>
                    <a:pt x="3238" y="393"/>
                  </a:lnTo>
                  <a:lnTo>
                    <a:pt x="3268" y="393"/>
                  </a:lnTo>
                  <a:lnTo>
                    <a:pt x="3268" y="175"/>
                  </a:lnTo>
                  <a:lnTo>
                    <a:pt x="3191" y="175"/>
                  </a:lnTo>
                  <a:lnTo>
                    <a:pt x="3268" y="175"/>
                  </a:lnTo>
                  <a:lnTo>
                    <a:pt x="3268" y="0"/>
                  </a:lnTo>
                  <a:moveTo>
                    <a:pt x="123" y="0"/>
                  </a:moveTo>
                  <a:lnTo>
                    <a:pt x="63" y="0"/>
                  </a:lnTo>
                  <a:lnTo>
                    <a:pt x="63" y="33"/>
                  </a:lnTo>
                  <a:lnTo>
                    <a:pt x="63" y="0"/>
                  </a:lnTo>
                  <a:lnTo>
                    <a:pt x="0" y="0"/>
                  </a:lnTo>
                  <a:lnTo>
                    <a:pt x="0" y="33"/>
                  </a:lnTo>
                  <a:lnTo>
                    <a:pt x="0" y="0"/>
                  </a:lnTo>
                  <a:lnTo>
                    <a:pt x="123" y="0"/>
                  </a:lnTo>
                  <a:lnTo>
                    <a:pt x="123" y="79"/>
                  </a:lnTo>
                  <a:lnTo>
                    <a:pt x="123" y="0"/>
                  </a:lnTo>
                  <a:lnTo>
                    <a:pt x="183" y="0"/>
                  </a:lnTo>
                  <a:lnTo>
                    <a:pt x="183" y="33"/>
                  </a:lnTo>
                  <a:lnTo>
                    <a:pt x="183" y="0"/>
                  </a:lnTo>
                  <a:lnTo>
                    <a:pt x="243" y="0"/>
                  </a:lnTo>
                  <a:lnTo>
                    <a:pt x="243" y="33"/>
                  </a:lnTo>
                  <a:lnTo>
                    <a:pt x="243" y="0"/>
                  </a:lnTo>
                  <a:lnTo>
                    <a:pt x="303" y="0"/>
                  </a:lnTo>
                  <a:lnTo>
                    <a:pt x="303" y="33"/>
                  </a:lnTo>
                  <a:lnTo>
                    <a:pt x="303" y="0"/>
                  </a:lnTo>
                  <a:lnTo>
                    <a:pt x="363" y="0"/>
                  </a:lnTo>
                  <a:lnTo>
                    <a:pt x="363" y="33"/>
                  </a:lnTo>
                  <a:lnTo>
                    <a:pt x="363" y="0"/>
                  </a:lnTo>
                  <a:lnTo>
                    <a:pt x="426" y="0"/>
                  </a:lnTo>
                  <a:lnTo>
                    <a:pt x="426" y="33"/>
                  </a:lnTo>
                  <a:lnTo>
                    <a:pt x="426" y="0"/>
                  </a:lnTo>
                  <a:lnTo>
                    <a:pt x="486" y="0"/>
                  </a:lnTo>
                  <a:lnTo>
                    <a:pt x="486" y="33"/>
                  </a:lnTo>
                  <a:lnTo>
                    <a:pt x="486" y="0"/>
                  </a:lnTo>
                  <a:lnTo>
                    <a:pt x="546" y="0"/>
                  </a:lnTo>
                  <a:lnTo>
                    <a:pt x="546" y="33"/>
                  </a:lnTo>
                  <a:lnTo>
                    <a:pt x="546" y="0"/>
                  </a:lnTo>
                  <a:lnTo>
                    <a:pt x="606" y="0"/>
                  </a:lnTo>
                  <a:lnTo>
                    <a:pt x="606" y="33"/>
                  </a:lnTo>
                  <a:lnTo>
                    <a:pt x="606" y="0"/>
                  </a:lnTo>
                  <a:lnTo>
                    <a:pt x="666" y="0"/>
                  </a:lnTo>
                  <a:lnTo>
                    <a:pt x="666" y="33"/>
                  </a:lnTo>
                  <a:lnTo>
                    <a:pt x="666" y="0"/>
                  </a:lnTo>
                  <a:lnTo>
                    <a:pt x="726" y="0"/>
                  </a:lnTo>
                  <a:lnTo>
                    <a:pt x="726" y="79"/>
                  </a:lnTo>
                  <a:lnTo>
                    <a:pt x="726" y="0"/>
                  </a:lnTo>
                  <a:lnTo>
                    <a:pt x="789" y="0"/>
                  </a:lnTo>
                  <a:lnTo>
                    <a:pt x="789" y="33"/>
                  </a:lnTo>
                  <a:lnTo>
                    <a:pt x="789" y="0"/>
                  </a:lnTo>
                  <a:lnTo>
                    <a:pt x="849" y="0"/>
                  </a:lnTo>
                  <a:lnTo>
                    <a:pt x="849" y="33"/>
                  </a:lnTo>
                  <a:lnTo>
                    <a:pt x="849" y="0"/>
                  </a:lnTo>
                  <a:lnTo>
                    <a:pt x="909" y="0"/>
                  </a:lnTo>
                  <a:lnTo>
                    <a:pt x="909" y="33"/>
                  </a:lnTo>
                  <a:lnTo>
                    <a:pt x="909" y="0"/>
                  </a:lnTo>
                  <a:lnTo>
                    <a:pt x="969" y="0"/>
                  </a:lnTo>
                  <a:lnTo>
                    <a:pt x="969" y="33"/>
                  </a:lnTo>
                  <a:lnTo>
                    <a:pt x="969" y="0"/>
                  </a:lnTo>
                  <a:lnTo>
                    <a:pt x="1029" y="0"/>
                  </a:lnTo>
                  <a:lnTo>
                    <a:pt x="1029" y="33"/>
                  </a:lnTo>
                  <a:lnTo>
                    <a:pt x="1029" y="0"/>
                  </a:lnTo>
                  <a:lnTo>
                    <a:pt x="1089" y="0"/>
                  </a:lnTo>
                  <a:lnTo>
                    <a:pt x="1089" y="33"/>
                  </a:lnTo>
                  <a:lnTo>
                    <a:pt x="1089" y="0"/>
                  </a:lnTo>
                  <a:lnTo>
                    <a:pt x="1152" y="0"/>
                  </a:lnTo>
                  <a:lnTo>
                    <a:pt x="1152" y="33"/>
                  </a:lnTo>
                  <a:lnTo>
                    <a:pt x="1152" y="0"/>
                  </a:lnTo>
                  <a:lnTo>
                    <a:pt x="1212" y="0"/>
                  </a:lnTo>
                  <a:lnTo>
                    <a:pt x="1212" y="33"/>
                  </a:lnTo>
                  <a:lnTo>
                    <a:pt x="1212" y="0"/>
                  </a:lnTo>
                  <a:lnTo>
                    <a:pt x="1272" y="0"/>
                  </a:lnTo>
                  <a:lnTo>
                    <a:pt x="1272" y="33"/>
                  </a:lnTo>
                  <a:lnTo>
                    <a:pt x="1272" y="0"/>
                  </a:lnTo>
                  <a:lnTo>
                    <a:pt x="1332" y="0"/>
                  </a:lnTo>
                  <a:lnTo>
                    <a:pt x="1332" y="79"/>
                  </a:lnTo>
                  <a:lnTo>
                    <a:pt x="1332" y="0"/>
                  </a:lnTo>
                  <a:lnTo>
                    <a:pt x="1392" y="0"/>
                  </a:lnTo>
                  <a:lnTo>
                    <a:pt x="1392" y="33"/>
                  </a:lnTo>
                  <a:lnTo>
                    <a:pt x="1392" y="0"/>
                  </a:lnTo>
                  <a:lnTo>
                    <a:pt x="1452" y="0"/>
                  </a:lnTo>
                  <a:lnTo>
                    <a:pt x="1452" y="33"/>
                  </a:lnTo>
                  <a:lnTo>
                    <a:pt x="1452" y="0"/>
                  </a:lnTo>
                  <a:lnTo>
                    <a:pt x="1515" y="0"/>
                  </a:lnTo>
                  <a:lnTo>
                    <a:pt x="1515" y="33"/>
                  </a:lnTo>
                  <a:lnTo>
                    <a:pt x="1515" y="0"/>
                  </a:lnTo>
                  <a:lnTo>
                    <a:pt x="1575" y="0"/>
                  </a:lnTo>
                  <a:lnTo>
                    <a:pt x="1575" y="33"/>
                  </a:lnTo>
                  <a:lnTo>
                    <a:pt x="1575" y="0"/>
                  </a:lnTo>
                  <a:lnTo>
                    <a:pt x="1635" y="0"/>
                  </a:lnTo>
                  <a:lnTo>
                    <a:pt x="1635" y="33"/>
                  </a:lnTo>
                  <a:lnTo>
                    <a:pt x="1635" y="0"/>
                  </a:lnTo>
                  <a:lnTo>
                    <a:pt x="1695" y="0"/>
                  </a:lnTo>
                  <a:lnTo>
                    <a:pt x="1695" y="33"/>
                  </a:lnTo>
                  <a:lnTo>
                    <a:pt x="1695" y="0"/>
                  </a:lnTo>
                  <a:lnTo>
                    <a:pt x="1755" y="0"/>
                  </a:lnTo>
                  <a:lnTo>
                    <a:pt x="1755" y="33"/>
                  </a:lnTo>
                  <a:lnTo>
                    <a:pt x="1755" y="0"/>
                  </a:lnTo>
                  <a:lnTo>
                    <a:pt x="1815" y="0"/>
                  </a:lnTo>
                  <a:lnTo>
                    <a:pt x="1815" y="33"/>
                  </a:lnTo>
                  <a:lnTo>
                    <a:pt x="1815" y="0"/>
                  </a:lnTo>
                  <a:lnTo>
                    <a:pt x="1878" y="0"/>
                  </a:lnTo>
                  <a:lnTo>
                    <a:pt x="1878" y="33"/>
                  </a:lnTo>
                  <a:lnTo>
                    <a:pt x="1878" y="0"/>
                  </a:lnTo>
                  <a:lnTo>
                    <a:pt x="1938" y="0"/>
                  </a:lnTo>
                  <a:lnTo>
                    <a:pt x="1938" y="79"/>
                  </a:lnTo>
                  <a:moveTo>
                    <a:pt x="1938" y="79"/>
                  </a:moveTo>
                  <a:lnTo>
                    <a:pt x="1938" y="0"/>
                  </a:lnTo>
                  <a:lnTo>
                    <a:pt x="1998" y="0"/>
                  </a:lnTo>
                  <a:lnTo>
                    <a:pt x="1998" y="33"/>
                  </a:lnTo>
                  <a:lnTo>
                    <a:pt x="1998" y="0"/>
                  </a:lnTo>
                  <a:lnTo>
                    <a:pt x="2058" y="0"/>
                  </a:lnTo>
                  <a:lnTo>
                    <a:pt x="2058" y="33"/>
                  </a:lnTo>
                  <a:lnTo>
                    <a:pt x="2058" y="0"/>
                  </a:lnTo>
                  <a:lnTo>
                    <a:pt x="2118" y="0"/>
                  </a:lnTo>
                  <a:lnTo>
                    <a:pt x="2118" y="33"/>
                  </a:lnTo>
                  <a:lnTo>
                    <a:pt x="2118" y="0"/>
                  </a:lnTo>
                  <a:lnTo>
                    <a:pt x="2178" y="0"/>
                  </a:lnTo>
                  <a:lnTo>
                    <a:pt x="2178" y="33"/>
                  </a:lnTo>
                  <a:lnTo>
                    <a:pt x="2178" y="0"/>
                  </a:lnTo>
                  <a:lnTo>
                    <a:pt x="2241" y="0"/>
                  </a:lnTo>
                  <a:lnTo>
                    <a:pt x="2241" y="33"/>
                  </a:lnTo>
                  <a:lnTo>
                    <a:pt x="2241" y="0"/>
                  </a:lnTo>
                  <a:lnTo>
                    <a:pt x="2301" y="0"/>
                  </a:lnTo>
                  <a:lnTo>
                    <a:pt x="2301" y="33"/>
                  </a:lnTo>
                  <a:lnTo>
                    <a:pt x="2301" y="0"/>
                  </a:lnTo>
                  <a:lnTo>
                    <a:pt x="2361" y="0"/>
                  </a:lnTo>
                  <a:lnTo>
                    <a:pt x="2361" y="33"/>
                  </a:lnTo>
                  <a:lnTo>
                    <a:pt x="2361" y="0"/>
                  </a:lnTo>
                  <a:lnTo>
                    <a:pt x="2421" y="0"/>
                  </a:lnTo>
                  <a:lnTo>
                    <a:pt x="2421" y="33"/>
                  </a:lnTo>
                  <a:lnTo>
                    <a:pt x="2421" y="0"/>
                  </a:lnTo>
                  <a:lnTo>
                    <a:pt x="2482" y="0"/>
                  </a:lnTo>
                  <a:lnTo>
                    <a:pt x="2482" y="33"/>
                  </a:lnTo>
                  <a:lnTo>
                    <a:pt x="2482" y="0"/>
                  </a:lnTo>
                  <a:lnTo>
                    <a:pt x="2542" y="0"/>
                  </a:lnTo>
                  <a:lnTo>
                    <a:pt x="2542" y="79"/>
                  </a:lnTo>
                  <a:lnTo>
                    <a:pt x="2542" y="0"/>
                  </a:lnTo>
                  <a:lnTo>
                    <a:pt x="2604" y="0"/>
                  </a:lnTo>
                  <a:lnTo>
                    <a:pt x="2604" y="33"/>
                  </a:lnTo>
                  <a:lnTo>
                    <a:pt x="2604" y="0"/>
                  </a:lnTo>
                  <a:lnTo>
                    <a:pt x="2664" y="0"/>
                  </a:lnTo>
                  <a:lnTo>
                    <a:pt x="2664" y="33"/>
                  </a:lnTo>
                  <a:lnTo>
                    <a:pt x="2664" y="0"/>
                  </a:lnTo>
                  <a:lnTo>
                    <a:pt x="2725" y="0"/>
                  </a:lnTo>
                  <a:lnTo>
                    <a:pt x="2725" y="33"/>
                  </a:lnTo>
                  <a:lnTo>
                    <a:pt x="2725" y="0"/>
                  </a:lnTo>
                  <a:lnTo>
                    <a:pt x="2785" y="0"/>
                  </a:lnTo>
                  <a:lnTo>
                    <a:pt x="2785" y="33"/>
                  </a:lnTo>
                  <a:lnTo>
                    <a:pt x="2785" y="0"/>
                  </a:lnTo>
                  <a:lnTo>
                    <a:pt x="2845" y="0"/>
                  </a:lnTo>
                  <a:lnTo>
                    <a:pt x="2845" y="33"/>
                  </a:lnTo>
                  <a:lnTo>
                    <a:pt x="2845" y="0"/>
                  </a:lnTo>
                  <a:lnTo>
                    <a:pt x="2905" y="0"/>
                  </a:lnTo>
                  <a:lnTo>
                    <a:pt x="2905" y="33"/>
                  </a:lnTo>
                  <a:lnTo>
                    <a:pt x="2905" y="0"/>
                  </a:lnTo>
                  <a:lnTo>
                    <a:pt x="2968" y="0"/>
                  </a:lnTo>
                  <a:lnTo>
                    <a:pt x="2968" y="33"/>
                  </a:lnTo>
                  <a:lnTo>
                    <a:pt x="2968" y="0"/>
                  </a:lnTo>
                  <a:lnTo>
                    <a:pt x="3028" y="0"/>
                  </a:lnTo>
                  <a:lnTo>
                    <a:pt x="3028" y="33"/>
                  </a:lnTo>
                  <a:lnTo>
                    <a:pt x="3028" y="0"/>
                  </a:lnTo>
                  <a:lnTo>
                    <a:pt x="3088" y="0"/>
                  </a:lnTo>
                  <a:lnTo>
                    <a:pt x="3088" y="33"/>
                  </a:lnTo>
                  <a:lnTo>
                    <a:pt x="3088" y="0"/>
                  </a:lnTo>
                  <a:lnTo>
                    <a:pt x="3148" y="0"/>
                  </a:lnTo>
                  <a:lnTo>
                    <a:pt x="3148" y="79"/>
                  </a:lnTo>
                  <a:lnTo>
                    <a:pt x="3148" y="0"/>
                  </a:lnTo>
                  <a:lnTo>
                    <a:pt x="3208" y="0"/>
                  </a:lnTo>
                  <a:lnTo>
                    <a:pt x="3208" y="33"/>
                  </a:lnTo>
                  <a:lnTo>
                    <a:pt x="3208" y="0"/>
                  </a:lnTo>
                  <a:lnTo>
                    <a:pt x="3268" y="0"/>
                  </a:lnTo>
                  <a:lnTo>
                    <a:pt x="3268" y="33"/>
                  </a:lnTo>
                  <a:lnTo>
                    <a:pt x="3268" y="0"/>
                  </a:lnTo>
                  <a:moveTo>
                    <a:pt x="123" y="0"/>
                  </a:moveTo>
                  <a:lnTo>
                    <a:pt x="63" y="0"/>
                  </a:lnTo>
                  <a:lnTo>
                    <a:pt x="63" y="33"/>
                  </a:lnTo>
                  <a:lnTo>
                    <a:pt x="63" y="0"/>
                  </a:lnTo>
                  <a:lnTo>
                    <a:pt x="0" y="0"/>
                  </a:lnTo>
                  <a:lnTo>
                    <a:pt x="0" y="33"/>
                  </a:lnTo>
                  <a:lnTo>
                    <a:pt x="0" y="0"/>
                  </a:lnTo>
                  <a:lnTo>
                    <a:pt x="123" y="0"/>
                  </a:lnTo>
                  <a:lnTo>
                    <a:pt x="123" y="79"/>
                  </a:lnTo>
                  <a:lnTo>
                    <a:pt x="123" y="0"/>
                  </a:lnTo>
                  <a:lnTo>
                    <a:pt x="183" y="0"/>
                  </a:lnTo>
                  <a:lnTo>
                    <a:pt x="183" y="33"/>
                  </a:lnTo>
                  <a:lnTo>
                    <a:pt x="183" y="0"/>
                  </a:lnTo>
                  <a:lnTo>
                    <a:pt x="243" y="0"/>
                  </a:lnTo>
                  <a:lnTo>
                    <a:pt x="243" y="33"/>
                  </a:lnTo>
                  <a:lnTo>
                    <a:pt x="243" y="0"/>
                  </a:lnTo>
                  <a:lnTo>
                    <a:pt x="303" y="0"/>
                  </a:lnTo>
                  <a:lnTo>
                    <a:pt x="303" y="33"/>
                  </a:lnTo>
                  <a:lnTo>
                    <a:pt x="303" y="0"/>
                  </a:lnTo>
                  <a:lnTo>
                    <a:pt x="363" y="0"/>
                  </a:lnTo>
                  <a:lnTo>
                    <a:pt x="363" y="33"/>
                  </a:lnTo>
                  <a:lnTo>
                    <a:pt x="363" y="0"/>
                  </a:lnTo>
                  <a:lnTo>
                    <a:pt x="426" y="0"/>
                  </a:lnTo>
                  <a:lnTo>
                    <a:pt x="426" y="33"/>
                  </a:lnTo>
                  <a:lnTo>
                    <a:pt x="426" y="0"/>
                  </a:lnTo>
                  <a:lnTo>
                    <a:pt x="486" y="0"/>
                  </a:lnTo>
                  <a:lnTo>
                    <a:pt x="486" y="33"/>
                  </a:lnTo>
                  <a:lnTo>
                    <a:pt x="486" y="0"/>
                  </a:lnTo>
                  <a:lnTo>
                    <a:pt x="546" y="0"/>
                  </a:lnTo>
                  <a:lnTo>
                    <a:pt x="546" y="33"/>
                  </a:lnTo>
                  <a:lnTo>
                    <a:pt x="546" y="0"/>
                  </a:lnTo>
                  <a:lnTo>
                    <a:pt x="606" y="0"/>
                  </a:lnTo>
                  <a:lnTo>
                    <a:pt x="606" y="33"/>
                  </a:lnTo>
                  <a:lnTo>
                    <a:pt x="606" y="0"/>
                  </a:lnTo>
                  <a:lnTo>
                    <a:pt x="666" y="0"/>
                  </a:lnTo>
                  <a:lnTo>
                    <a:pt x="666" y="33"/>
                  </a:lnTo>
                  <a:lnTo>
                    <a:pt x="666" y="0"/>
                  </a:lnTo>
                  <a:lnTo>
                    <a:pt x="726" y="0"/>
                  </a:lnTo>
                  <a:lnTo>
                    <a:pt x="726" y="79"/>
                  </a:lnTo>
                  <a:lnTo>
                    <a:pt x="726" y="0"/>
                  </a:lnTo>
                  <a:lnTo>
                    <a:pt x="789" y="0"/>
                  </a:lnTo>
                  <a:lnTo>
                    <a:pt x="789" y="33"/>
                  </a:lnTo>
                  <a:lnTo>
                    <a:pt x="789" y="0"/>
                  </a:lnTo>
                  <a:lnTo>
                    <a:pt x="849" y="0"/>
                  </a:lnTo>
                  <a:lnTo>
                    <a:pt x="849" y="33"/>
                  </a:lnTo>
                  <a:lnTo>
                    <a:pt x="849" y="0"/>
                  </a:lnTo>
                  <a:lnTo>
                    <a:pt x="909" y="0"/>
                  </a:lnTo>
                  <a:lnTo>
                    <a:pt x="909" y="33"/>
                  </a:lnTo>
                  <a:lnTo>
                    <a:pt x="909" y="0"/>
                  </a:lnTo>
                  <a:lnTo>
                    <a:pt x="969" y="0"/>
                  </a:lnTo>
                  <a:lnTo>
                    <a:pt x="969" y="33"/>
                  </a:lnTo>
                  <a:lnTo>
                    <a:pt x="969" y="0"/>
                  </a:lnTo>
                  <a:lnTo>
                    <a:pt x="1029" y="0"/>
                  </a:lnTo>
                  <a:lnTo>
                    <a:pt x="1029" y="33"/>
                  </a:lnTo>
                  <a:lnTo>
                    <a:pt x="1029" y="0"/>
                  </a:lnTo>
                  <a:lnTo>
                    <a:pt x="1089" y="0"/>
                  </a:lnTo>
                  <a:lnTo>
                    <a:pt x="1089" y="33"/>
                  </a:lnTo>
                  <a:lnTo>
                    <a:pt x="1089" y="0"/>
                  </a:lnTo>
                  <a:lnTo>
                    <a:pt x="1152" y="0"/>
                  </a:lnTo>
                  <a:lnTo>
                    <a:pt x="1152" y="33"/>
                  </a:lnTo>
                  <a:lnTo>
                    <a:pt x="1152" y="0"/>
                  </a:lnTo>
                  <a:lnTo>
                    <a:pt x="1212" y="0"/>
                  </a:lnTo>
                  <a:lnTo>
                    <a:pt x="1212" y="33"/>
                  </a:lnTo>
                  <a:lnTo>
                    <a:pt x="1212" y="0"/>
                  </a:lnTo>
                  <a:lnTo>
                    <a:pt x="1272" y="0"/>
                  </a:lnTo>
                  <a:lnTo>
                    <a:pt x="1272" y="33"/>
                  </a:lnTo>
                  <a:lnTo>
                    <a:pt x="1272" y="0"/>
                  </a:lnTo>
                  <a:lnTo>
                    <a:pt x="1332" y="0"/>
                  </a:lnTo>
                  <a:lnTo>
                    <a:pt x="1332" y="79"/>
                  </a:lnTo>
                  <a:lnTo>
                    <a:pt x="1332" y="0"/>
                  </a:lnTo>
                  <a:lnTo>
                    <a:pt x="1392" y="0"/>
                  </a:lnTo>
                  <a:lnTo>
                    <a:pt x="1392" y="33"/>
                  </a:lnTo>
                  <a:lnTo>
                    <a:pt x="1392" y="0"/>
                  </a:lnTo>
                  <a:lnTo>
                    <a:pt x="1452" y="0"/>
                  </a:lnTo>
                  <a:lnTo>
                    <a:pt x="1452" y="33"/>
                  </a:lnTo>
                  <a:lnTo>
                    <a:pt x="1452" y="0"/>
                  </a:lnTo>
                  <a:lnTo>
                    <a:pt x="1515" y="0"/>
                  </a:lnTo>
                  <a:lnTo>
                    <a:pt x="1515" y="33"/>
                  </a:lnTo>
                  <a:lnTo>
                    <a:pt x="1515" y="0"/>
                  </a:lnTo>
                  <a:lnTo>
                    <a:pt x="1575" y="0"/>
                  </a:lnTo>
                  <a:lnTo>
                    <a:pt x="1575" y="33"/>
                  </a:lnTo>
                  <a:lnTo>
                    <a:pt x="1575" y="0"/>
                  </a:lnTo>
                  <a:lnTo>
                    <a:pt x="1635" y="0"/>
                  </a:lnTo>
                  <a:lnTo>
                    <a:pt x="1635" y="33"/>
                  </a:lnTo>
                  <a:lnTo>
                    <a:pt x="1635" y="0"/>
                  </a:lnTo>
                  <a:lnTo>
                    <a:pt x="1695" y="0"/>
                  </a:lnTo>
                  <a:lnTo>
                    <a:pt x="1695" y="33"/>
                  </a:lnTo>
                  <a:lnTo>
                    <a:pt x="1695" y="0"/>
                  </a:lnTo>
                  <a:lnTo>
                    <a:pt x="1755" y="0"/>
                  </a:lnTo>
                  <a:lnTo>
                    <a:pt x="1755" y="33"/>
                  </a:lnTo>
                  <a:lnTo>
                    <a:pt x="1755" y="0"/>
                  </a:lnTo>
                  <a:lnTo>
                    <a:pt x="1815" y="0"/>
                  </a:lnTo>
                  <a:lnTo>
                    <a:pt x="1815" y="33"/>
                  </a:lnTo>
                  <a:lnTo>
                    <a:pt x="1815" y="0"/>
                  </a:lnTo>
                  <a:lnTo>
                    <a:pt x="1878" y="0"/>
                  </a:lnTo>
                  <a:lnTo>
                    <a:pt x="1878" y="33"/>
                  </a:lnTo>
                  <a:lnTo>
                    <a:pt x="1878" y="0"/>
                  </a:lnTo>
                  <a:lnTo>
                    <a:pt x="1938" y="0"/>
                  </a:lnTo>
                  <a:lnTo>
                    <a:pt x="1938" y="79"/>
                  </a:lnTo>
                  <a:moveTo>
                    <a:pt x="1938" y="79"/>
                  </a:moveTo>
                  <a:lnTo>
                    <a:pt x="1938" y="0"/>
                  </a:lnTo>
                  <a:lnTo>
                    <a:pt x="1998" y="0"/>
                  </a:lnTo>
                  <a:lnTo>
                    <a:pt x="1998" y="33"/>
                  </a:lnTo>
                  <a:lnTo>
                    <a:pt x="1998" y="0"/>
                  </a:lnTo>
                  <a:lnTo>
                    <a:pt x="2058" y="0"/>
                  </a:lnTo>
                  <a:lnTo>
                    <a:pt x="2058" y="33"/>
                  </a:lnTo>
                  <a:lnTo>
                    <a:pt x="2058" y="0"/>
                  </a:lnTo>
                  <a:lnTo>
                    <a:pt x="2118" y="0"/>
                  </a:lnTo>
                  <a:lnTo>
                    <a:pt x="2118" y="33"/>
                  </a:lnTo>
                  <a:lnTo>
                    <a:pt x="2118" y="0"/>
                  </a:lnTo>
                  <a:lnTo>
                    <a:pt x="2178" y="0"/>
                  </a:lnTo>
                  <a:lnTo>
                    <a:pt x="2178" y="33"/>
                  </a:lnTo>
                  <a:lnTo>
                    <a:pt x="2178" y="0"/>
                  </a:lnTo>
                  <a:lnTo>
                    <a:pt x="2241" y="0"/>
                  </a:lnTo>
                  <a:lnTo>
                    <a:pt x="2241" y="33"/>
                  </a:lnTo>
                  <a:lnTo>
                    <a:pt x="2241" y="0"/>
                  </a:lnTo>
                  <a:lnTo>
                    <a:pt x="2301" y="0"/>
                  </a:lnTo>
                  <a:lnTo>
                    <a:pt x="2301" y="33"/>
                  </a:lnTo>
                  <a:lnTo>
                    <a:pt x="2301" y="0"/>
                  </a:lnTo>
                  <a:lnTo>
                    <a:pt x="2361" y="0"/>
                  </a:lnTo>
                  <a:lnTo>
                    <a:pt x="2361" y="33"/>
                  </a:lnTo>
                  <a:lnTo>
                    <a:pt x="2361" y="0"/>
                  </a:lnTo>
                  <a:lnTo>
                    <a:pt x="2421" y="0"/>
                  </a:lnTo>
                  <a:lnTo>
                    <a:pt x="2421" y="33"/>
                  </a:lnTo>
                  <a:lnTo>
                    <a:pt x="2421" y="0"/>
                  </a:lnTo>
                  <a:lnTo>
                    <a:pt x="2482" y="0"/>
                  </a:lnTo>
                  <a:lnTo>
                    <a:pt x="2482" y="33"/>
                  </a:lnTo>
                  <a:lnTo>
                    <a:pt x="2482" y="0"/>
                  </a:lnTo>
                  <a:lnTo>
                    <a:pt x="2542" y="0"/>
                  </a:lnTo>
                  <a:lnTo>
                    <a:pt x="2542" y="79"/>
                  </a:lnTo>
                  <a:lnTo>
                    <a:pt x="2542" y="0"/>
                  </a:lnTo>
                  <a:lnTo>
                    <a:pt x="2604" y="0"/>
                  </a:lnTo>
                  <a:lnTo>
                    <a:pt x="2604" y="33"/>
                  </a:lnTo>
                  <a:lnTo>
                    <a:pt x="2604" y="0"/>
                  </a:lnTo>
                  <a:lnTo>
                    <a:pt x="2664" y="0"/>
                  </a:lnTo>
                  <a:lnTo>
                    <a:pt x="2664" y="33"/>
                  </a:lnTo>
                  <a:lnTo>
                    <a:pt x="2664" y="0"/>
                  </a:lnTo>
                  <a:lnTo>
                    <a:pt x="2725" y="0"/>
                  </a:lnTo>
                  <a:lnTo>
                    <a:pt x="2725" y="33"/>
                  </a:lnTo>
                  <a:lnTo>
                    <a:pt x="2725" y="0"/>
                  </a:lnTo>
                  <a:lnTo>
                    <a:pt x="2785" y="0"/>
                  </a:lnTo>
                  <a:lnTo>
                    <a:pt x="2785" y="33"/>
                  </a:lnTo>
                  <a:lnTo>
                    <a:pt x="2785" y="0"/>
                  </a:lnTo>
                  <a:lnTo>
                    <a:pt x="2845" y="0"/>
                  </a:lnTo>
                  <a:lnTo>
                    <a:pt x="2845" y="33"/>
                  </a:lnTo>
                  <a:lnTo>
                    <a:pt x="2845" y="0"/>
                  </a:lnTo>
                  <a:lnTo>
                    <a:pt x="2905" y="0"/>
                  </a:lnTo>
                  <a:lnTo>
                    <a:pt x="2905" y="33"/>
                  </a:lnTo>
                  <a:lnTo>
                    <a:pt x="2905" y="0"/>
                  </a:lnTo>
                  <a:lnTo>
                    <a:pt x="2968" y="0"/>
                  </a:lnTo>
                  <a:lnTo>
                    <a:pt x="2968" y="33"/>
                  </a:lnTo>
                  <a:lnTo>
                    <a:pt x="2968" y="0"/>
                  </a:lnTo>
                  <a:lnTo>
                    <a:pt x="3028" y="0"/>
                  </a:lnTo>
                  <a:lnTo>
                    <a:pt x="3028" y="33"/>
                  </a:lnTo>
                  <a:lnTo>
                    <a:pt x="3028" y="0"/>
                  </a:lnTo>
                  <a:lnTo>
                    <a:pt x="3088" y="0"/>
                  </a:lnTo>
                  <a:lnTo>
                    <a:pt x="3088" y="33"/>
                  </a:lnTo>
                  <a:lnTo>
                    <a:pt x="3088" y="0"/>
                  </a:lnTo>
                  <a:lnTo>
                    <a:pt x="3148" y="0"/>
                  </a:lnTo>
                  <a:lnTo>
                    <a:pt x="3148" y="79"/>
                  </a:lnTo>
                  <a:lnTo>
                    <a:pt x="3148" y="0"/>
                  </a:lnTo>
                  <a:lnTo>
                    <a:pt x="3208" y="0"/>
                  </a:lnTo>
                  <a:lnTo>
                    <a:pt x="3208" y="33"/>
                  </a:lnTo>
                  <a:lnTo>
                    <a:pt x="3208" y="0"/>
                  </a:lnTo>
                  <a:lnTo>
                    <a:pt x="3268" y="0"/>
                  </a:lnTo>
                  <a:lnTo>
                    <a:pt x="3268" y="33"/>
                  </a:lnTo>
                  <a:lnTo>
                    <a:pt x="3268" y="0"/>
                  </a:lnTo>
                  <a:moveTo>
                    <a:pt x="123" y="2355"/>
                  </a:moveTo>
                  <a:lnTo>
                    <a:pt x="63" y="2355"/>
                  </a:lnTo>
                  <a:lnTo>
                    <a:pt x="63" y="2323"/>
                  </a:lnTo>
                  <a:lnTo>
                    <a:pt x="63" y="2355"/>
                  </a:lnTo>
                  <a:lnTo>
                    <a:pt x="0" y="2355"/>
                  </a:lnTo>
                  <a:lnTo>
                    <a:pt x="0" y="2323"/>
                  </a:lnTo>
                  <a:lnTo>
                    <a:pt x="0" y="2355"/>
                  </a:lnTo>
                  <a:lnTo>
                    <a:pt x="123" y="2355"/>
                  </a:lnTo>
                  <a:lnTo>
                    <a:pt x="123" y="2276"/>
                  </a:lnTo>
                  <a:lnTo>
                    <a:pt x="123" y="2355"/>
                  </a:lnTo>
                  <a:lnTo>
                    <a:pt x="183" y="2355"/>
                  </a:lnTo>
                  <a:lnTo>
                    <a:pt x="183" y="2323"/>
                  </a:lnTo>
                  <a:lnTo>
                    <a:pt x="183" y="2355"/>
                  </a:lnTo>
                  <a:lnTo>
                    <a:pt x="243" y="2355"/>
                  </a:lnTo>
                  <a:lnTo>
                    <a:pt x="243" y="2323"/>
                  </a:lnTo>
                  <a:lnTo>
                    <a:pt x="243" y="2355"/>
                  </a:lnTo>
                  <a:lnTo>
                    <a:pt x="303" y="2355"/>
                  </a:lnTo>
                  <a:lnTo>
                    <a:pt x="303" y="2323"/>
                  </a:lnTo>
                  <a:lnTo>
                    <a:pt x="303" y="2355"/>
                  </a:lnTo>
                  <a:lnTo>
                    <a:pt x="363" y="2355"/>
                  </a:lnTo>
                  <a:lnTo>
                    <a:pt x="363" y="2323"/>
                  </a:lnTo>
                  <a:lnTo>
                    <a:pt x="363" y="2355"/>
                  </a:lnTo>
                  <a:lnTo>
                    <a:pt x="426" y="2355"/>
                  </a:lnTo>
                  <a:lnTo>
                    <a:pt x="426" y="2323"/>
                  </a:lnTo>
                  <a:lnTo>
                    <a:pt x="426" y="2355"/>
                  </a:lnTo>
                  <a:lnTo>
                    <a:pt x="486" y="2355"/>
                  </a:lnTo>
                  <a:lnTo>
                    <a:pt x="486" y="2323"/>
                  </a:lnTo>
                  <a:lnTo>
                    <a:pt x="486" y="2355"/>
                  </a:lnTo>
                  <a:lnTo>
                    <a:pt x="546" y="2355"/>
                  </a:lnTo>
                  <a:lnTo>
                    <a:pt x="546" y="2323"/>
                  </a:lnTo>
                  <a:lnTo>
                    <a:pt x="546" y="2355"/>
                  </a:lnTo>
                  <a:lnTo>
                    <a:pt x="606" y="2355"/>
                  </a:lnTo>
                  <a:lnTo>
                    <a:pt x="606" y="2323"/>
                  </a:lnTo>
                  <a:lnTo>
                    <a:pt x="606" y="2355"/>
                  </a:lnTo>
                  <a:lnTo>
                    <a:pt x="666" y="2355"/>
                  </a:lnTo>
                  <a:lnTo>
                    <a:pt x="666" y="2323"/>
                  </a:lnTo>
                  <a:lnTo>
                    <a:pt x="666" y="2355"/>
                  </a:lnTo>
                  <a:lnTo>
                    <a:pt x="726" y="2355"/>
                  </a:lnTo>
                  <a:lnTo>
                    <a:pt x="726" y="2276"/>
                  </a:lnTo>
                  <a:lnTo>
                    <a:pt x="726" y="2355"/>
                  </a:lnTo>
                  <a:lnTo>
                    <a:pt x="789" y="2355"/>
                  </a:lnTo>
                  <a:lnTo>
                    <a:pt x="789" y="2323"/>
                  </a:lnTo>
                  <a:lnTo>
                    <a:pt x="789" y="2355"/>
                  </a:lnTo>
                  <a:lnTo>
                    <a:pt x="849" y="2355"/>
                  </a:lnTo>
                  <a:lnTo>
                    <a:pt x="849" y="2323"/>
                  </a:lnTo>
                  <a:lnTo>
                    <a:pt x="849" y="2355"/>
                  </a:lnTo>
                  <a:lnTo>
                    <a:pt x="909" y="2355"/>
                  </a:lnTo>
                  <a:lnTo>
                    <a:pt x="909" y="2323"/>
                  </a:lnTo>
                  <a:lnTo>
                    <a:pt x="909" y="2355"/>
                  </a:lnTo>
                  <a:lnTo>
                    <a:pt x="969" y="2355"/>
                  </a:lnTo>
                  <a:lnTo>
                    <a:pt x="969" y="2323"/>
                  </a:lnTo>
                  <a:lnTo>
                    <a:pt x="969" y="2355"/>
                  </a:lnTo>
                  <a:lnTo>
                    <a:pt x="1029" y="2355"/>
                  </a:lnTo>
                  <a:lnTo>
                    <a:pt x="1029" y="2323"/>
                  </a:lnTo>
                  <a:lnTo>
                    <a:pt x="1029" y="2355"/>
                  </a:lnTo>
                  <a:lnTo>
                    <a:pt x="1089" y="2355"/>
                  </a:lnTo>
                  <a:lnTo>
                    <a:pt x="1089" y="2323"/>
                  </a:lnTo>
                  <a:lnTo>
                    <a:pt x="1089" y="2355"/>
                  </a:lnTo>
                  <a:lnTo>
                    <a:pt x="1152" y="2355"/>
                  </a:lnTo>
                  <a:lnTo>
                    <a:pt x="1152" y="2323"/>
                  </a:lnTo>
                  <a:lnTo>
                    <a:pt x="1152" y="2355"/>
                  </a:lnTo>
                  <a:lnTo>
                    <a:pt x="1212" y="2355"/>
                  </a:lnTo>
                  <a:lnTo>
                    <a:pt x="1212" y="2323"/>
                  </a:lnTo>
                  <a:lnTo>
                    <a:pt x="1212" y="2355"/>
                  </a:lnTo>
                  <a:lnTo>
                    <a:pt x="1272" y="2355"/>
                  </a:lnTo>
                  <a:lnTo>
                    <a:pt x="1272" y="2323"/>
                  </a:lnTo>
                  <a:lnTo>
                    <a:pt x="1272" y="2355"/>
                  </a:lnTo>
                  <a:lnTo>
                    <a:pt x="1332" y="2355"/>
                  </a:lnTo>
                  <a:lnTo>
                    <a:pt x="1332" y="2276"/>
                  </a:lnTo>
                  <a:lnTo>
                    <a:pt x="1332" y="2355"/>
                  </a:lnTo>
                  <a:lnTo>
                    <a:pt x="1392" y="2355"/>
                  </a:lnTo>
                  <a:lnTo>
                    <a:pt x="1392" y="2323"/>
                  </a:lnTo>
                  <a:lnTo>
                    <a:pt x="1392" y="2355"/>
                  </a:lnTo>
                  <a:lnTo>
                    <a:pt x="1452" y="2355"/>
                  </a:lnTo>
                  <a:lnTo>
                    <a:pt x="1452" y="2323"/>
                  </a:lnTo>
                  <a:lnTo>
                    <a:pt x="1452" y="2355"/>
                  </a:lnTo>
                  <a:lnTo>
                    <a:pt x="1515" y="2355"/>
                  </a:lnTo>
                  <a:lnTo>
                    <a:pt x="1515" y="2323"/>
                  </a:lnTo>
                  <a:lnTo>
                    <a:pt x="1515" y="2355"/>
                  </a:lnTo>
                  <a:lnTo>
                    <a:pt x="1575" y="2355"/>
                  </a:lnTo>
                  <a:lnTo>
                    <a:pt x="1575" y="2323"/>
                  </a:lnTo>
                  <a:lnTo>
                    <a:pt x="1575" y="2355"/>
                  </a:lnTo>
                  <a:lnTo>
                    <a:pt x="1635" y="2355"/>
                  </a:lnTo>
                  <a:lnTo>
                    <a:pt x="1635" y="2323"/>
                  </a:lnTo>
                  <a:lnTo>
                    <a:pt x="1635" y="2355"/>
                  </a:lnTo>
                  <a:lnTo>
                    <a:pt x="1695" y="2355"/>
                  </a:lnTo>
                  <a:lnTo>
                    <a:pt x="1695" y="2323"/>
                  </a:lnTo>
                  <a:lnTo>
                    <a:pt x="1695" y="2355"/>
                  </a:lnTo>
                  <a:lnTo>
                    <a:pt x="1755" y="2355"/>
                  </a:lnTo>
                  <a:lnTo>
                    <a:pt x="1755" y="2323"/>
                  </a:lnTo>
                  <a:lnTo>
                    <a:pt x="1755" y="2355"/>
                  </a:lnTo>
                  <a:lnTo>
                    <a:pt x="1815" y="2355"/>
                  </a:lnTo>
                  <a:lnTo>
                    <a:pt x="1815" y="2323"/>
                  </a:lnTo>
                  <a:lnTo>
                    <a:pt x="1815" y="2355"/>
                  </a:lnTo>
                  <a:lnTo>
                    <a:pt x="1878" y="2355"/>
                  </a:lnTo>
                  <a:lnTo>
                    <a:pt x="1878" y="2323"/>
                  </a:lnTo>
                  <a:lnTo>
                    <a:pt x="1878" y="2355"/>
                  </a:lnTo>
                  <a:lnTo>
                    <a:pt x="1938" y="2355"/>
                  </a:lnTo>
                  <a:lnTo>
                    <a:pt x="1938" y="2276"/>
                  </a:lnTo>
                  <a:moveTo>
                    <a:pt x="1938" y="2276"/>
                  </a:moveTo>
                  <a:lnTo>
                    <a:pt x="1938" y="2355"/>
                  </a:lnTo>
                  <a:lnTo>
                    <a:pt x="1998" y="2355"/>
                  </a:lnTo>
                  <a:lnTo>
                    <a:pt x="1998" y="2323"/>
                  </a:lnTo>
                  <a:lnTo>
                    <a:pt x="1998" y="2355"/>
                  </a:lnTo>
                  <a:lnTo>
                    <a:pt x="2058" y="2355"/>
                  </a:lnTo>
                  <a:lnTo>
                    <a:pt x="2058" y="2323"/>
                  </a:lnTo>
                  <a:lnTo>
                    <a:pt x="2058" y="2355"/>
                  </a:lnTo>
                  <a:lnTo>
                    <a:pt x="2118" y="2355"/>
                  </a:lnTo>
                  <a:lnTo>
                    <a:pt x="2118" y="2323"/>
                  </a:lnTo>
                  <a:lnTo>
                    <a:pt x="2118" y="2355"/>
                  </a:lnTo>
                  <a:lnTo>
                    <a:pt x="2178" y="2355"/>
                  </a:lnTo>
                  <a:lnTo>
                    <a:pt x="2178" y="2323"/>
                  </a:lnTo>
                  <a:lnTo>
                    <a:pt x="2178" y="2355"/>
                  </a:lnTo>
                  <a:lnTo>
                    <a:pt x="2241" y="2355"/>
                  </a:lnTo>
                  <a:lnTo>
                    <a:pt x="2241" y="2323"/>
                  </a:lnTo>
                  <a:lnTo>
                    <a:pt x="2241" y="2355"/>
                  </a:lnTo>
                  <a:lnTo>
                    <a:pt x="2301" y="2355"/>
                  </a:lnTo>
                  <a:lnTo>
                    <a:pt x="2301" y="2323"/>
                  </a:lnTo>
                  <a:lnTo>
                    <a:pt x="2301" y="2355"/>
                  </a:lnTo>
                  <a:lnTo>
                    <a:pt x="2361" y="2355"/>
                  </a:lnTo>
                  <a:lnTo>
                    <a:pt x="2361" y="2323"/>
                  </a:lnTo>
                  <a:lnTo>
                    <a:pt x="2361" y="2355"/>
                  </a:lnTo>
                  <a:lnTo>
                    <a:pt x="2421" y="2355"/>
                  </a:lnTo>
                  <a:lnTo>
                    <a:pt x="2421" y="2323"/>
                  </a:lnTo>
                  <a:lnTo>
                    <a:pt x="2421" y="2355"/>
                  </a:lnTo>
                  <a:lnTo>
                    <a:pt x="2482" y="2355"/>
                  </a:lnTo>
                  <a:lnTo>
                    <a:pt x="2482" y="2323"/>
                  </a:lnTo>
                  <a:lnTo>
                    <a:pt x="2482" y="2355"/>
                  </a:lnTo>
                  <a:lnTo>
                    <a:pt x="2542" y="2355"/>
                  </a:lnTo>
                  <a:lnTo>
                    <a:pt x="2542" y="2276"/>
                  </a:lnTo>
                  <a:lnTo>
                    <a:pt x="2542" y="2355"/>
                  </a:lnTo>
                  <a:lnTo>
                    <a:pt x="2604" y="2355"/>
                  </a:lnTo>
                  <a:lnTo>
                    <a:pt x="2604" y="2323"/>
                  </a:lnTo>
                  <a:lnTo>
                    <a:pt x="2604" y="2355"/>
                  </a:lnTo>
                  <a:lnTo>
                    <a:pt x="2664" y="2355"/>
                  </a:lnTo>
                  <a:lnTo>
                    <a:pt x="2664" y="2323"/>
                  </a:lnTo>
                  <a:lnTo>
                    <a:pt x="2664" y="2355"/>
                  </a:lnTo>
                  <a:lnTo>
                    <a:pt x="2725" y="2355"/>
                  </a:lnTo>
                  <a:lnTo>
                    <a:pt x="2725" y="2323"/>
                  </a:lnTo>
                  <a:lnTo>
                    <a:pt x="2725" y="2355"/>
                  </a:lnTo>
                  <a:lnTo>
                    <a:pt x="2785" y="2355"/>
                  </a:lnTo>
                  <a:lnTo>
                    <a:pt x="2785" y="2323"/>
                  </a:lnTo>
                  <a:lnTo>
                    <a:pt x="2785" y="2355"/>
                  </a:lnTo>
                  <a:lnTo>
                    <a:pt x="2845" y="2355"/>
                  </a:lnTo>
                  <a:lnTo>
                    <a:pt x="2845" y="2323"/>
                  </a:lnTo>
                  <a:lnTo>
                    <a:pt x="2845" y="2355"/>
                  </a:lnTo>
                  <a:lnTo>
                    <a:pt x="2905" y="2355"/>
                  </a:lnTo>
                  <a:lnTo>
                    <a:pt x="2905" y="2323"/>
                  </a:lnTo>
                  <a:lnTo>
                    <a:pt x="2905" y="2355"/>
                  </a:lnTo>
                  <a:lnTo>
                    <a:pt x="2968" y="2355"/>
                  </a:lnTo>
                  <a:lnTo>
                    <a:pt x="2968" y="2323"/>
                  </a:lnTo>
                  <a:lnTo>
                    <a:pt x="2968" y="2355"/>
                  </a:lnTo>
                  <a:lnTo>
                    <a:pt x="3028" y="2355"/>
                  </a:lnTo>
                  <a:lnTo>
                    <a:pt x="3028" y="2323"/>
                  </a:lnTo>
                  <a:lnTo>
                    <a:pt x="3028" y="2355"/>
                  </a:lnTo>
                  <a:lnTo>
                    <a:pt x="3088" y="2355"/>
                  </a:lnTo>
                  <a:lnTo>
                    <a:pt x="3088" y="2323"/>
                  </a:lnTo>
                  <a:lnTo>
                    <a:pt x="3088" y="2355"/>
                  </a:lnTo>
                  <a:lnTo>
                    <a:pt x="3148" y="2355"/>
                  </a:lnTo>
                  <a:lnTo>
                    <a:pt x="3148" y="2276"/>
                  </a:lnTo>
                  <a:lnTo>
                    <a:pt x="3148" y="2355"/>
                  </a:lnTo>
                  <a:lnTo>
                    <a:pt x="3208" y="2355"/>
                  </a:lnTo>
                  <a:lnTo>
                    <a:pt x="3208" y="2323"/>
                  </a:lnTo>
                  <a:lnTo>
                    <a:pt x="3208" y="2355"/>
                  </a:lnTo>
                  <a:lnTo>
                    <a:pt x="3268" y="2355"/>
                  </a:lnTo>
                  <a:lnTo>
                    <a:pt x="3268" y="2323"/>
                  </a:lnTo>
                  <a:lnTo>
                    <a:pt x="3268" y="2355"/>
                  </a:lnTo>
                  <a:moveTo>
                    <a:pt x="123" y="2355"/>
                  </a:moveTo>
                  <a:lnTo>
                    <a:pt x="63" y="2355"/>
                  </a:lnTo>
                  <a:lnTo>
                    <a:pt x="63" y="2323"/>
                  </a:lnTo>
                  <a:lnTo>
                    <a:pt x="63" y="2355"/>
                  </a:lnTo>
                  <a:lnTo>
                    <a:pt x="0" y="2355"/>
                  </a:lnTo>
                  <a:lnTo>
                    <a:pt x="0" y="2323"/>
                  </a:lnTo>
                  <a:lnTo>
                    <a:pt x="0" y="2355"/>
                  </a:lnTo>
                  <a:lnTo>
                    <a:pt x="123" y="2355"/>
                  </a:lnTo>
                  <a:lnTo>
                    <a:pt x="123" y="2276"/>
                  </a:lnTo>
                  <a:lnTo>
                    <a:pt x="123" y="2355"/>
                  </a:lnTo>
                  <a:lnTo>
                    <a:pt x="183" y="2355"/>
                  </a:lnTo>
                  <a:lnTo>
                    <a:pt x="183" y="2323"/>
                  </a:lnTo>
                  <a:lnTo>
                    <a:pt x="183" y="2355"/>
                  </a:lnTo>
                  <a:lnTo>
                    <a:pt x="243" y="2355"/>
                  </a:lnTo>
                  <a:lnTo>
                    <a:pt x="243" y="2323"/>
                  </a:lnTo>
                  <a:lnTo>
                    <a:pt x="243" y="2355"/>
                  </a:lnTo>
                  <a:lnTo>
                    <a:pt x="303" y="2355"/>
                  </a:lnTo>
                  <a:lnTo>
                    <a:pt x="303" y="2323"/>
                  </a:lnTo>
                  <a:lnTo>
                    <a:pt x="303" y="2355"/>
                  </a:lnTo>
                  <a:lnTo>
                    <a:pt x="363" y="2355"/>
                  </a:lnTo>
                  <a:lnTo>
                    <a:pt x="363" y="2323"/>
                  </a:lnTo>
                  <a:lnTo>
                    <a:pt x="363" y="2355"/>
                  </a:lnTo>
                  <a:lnTo>
                    <a:pt x="426" y="2355"/>
                  </a:lnTo>
                  <a:lnTo>
                    <a:pt x="426" y="2323"/>
                  </a:lnTo>
                  <a:lnTo>
                    <a:pt x="426" y="2355"/>
                  </a:lnTo>
                  <a:lnTo>
                    <a:pt x="486" y="2355"/>
                  </a:lnTo>
                  <a:lnTo>
                    <a:pt x="486" y="2323"/>
                  </a:lnTo>
                  <a:lnTo>
                    <a:pt x="486" y="2355"/>
                  </a:lnTo>
                  <a:lnTo>
                    <a:pt x="546" y="2355"/>
                  </a:lnTo>
                  <a:lnTo>
                    <a:pt x="546" y="2323"/>
                  </a:lnTo>
                  <a:lnTo>
                    <a:pt x="546" y="2355"/>
                  </a:lnTo>
                  <a:lnTo>
                    <a:pt x="606" y="2355"/>
                  </a:lnTo>
                  <a:lnTo>
                    <a:pt x="606" y="2323"/>
                  </a:lnTo>
                  <a:lnTo>
                    <a:pt x="606" y="2355"/>
                  </a:lnTo>
                  <a:lnTo>
                    <a:pt x="666" y="2355"/>
                  </a:lnTo>
                  <a:lnTo>
                    <a:pt x="666" y="2323"/>
                  </a:lnTo>
                  <a:lnTo>
                    <a:pt x="666" y="2355"/>
                  </a:lnTo>
                  <a:lnTo>
                    <a:pt x="726" y="2355"/>
                  </a:lnTo>
                  <a:lnTo>
                    <a:pt x="726" y="2276"/>
                  </a:lnTo>
                  <a:lnTo>
                    <a:pt x="726" y="2355"/>
                  </a:lnTo>
                  <a:lnTo>
                    <a:pt x="789" y="2355"/>
                  </a:lnTo>
                  <a:lnTo>
                    <a:pt x="789" y="2323"/>
                  </a:lnTo>
                  <a:lnTo>
                    <a:pt x="789" y="2355"/>
                  </a:lnTo>
                  <a:lnTo>
                    <a:pt x="849" y="2355"/>
                  </a:lnTo>
                  <a:lnTo>
                    <a:pt x="849" y="2323"/>
                  </a:lnTo>
                  <a:lnTo>
                    <a:pt x="849" y="2355"/>
                  </a:lnTo>
                  <a:lnTo>
                    <a:pt x="909" y="2355"/>
                  </a:lnTo>
                  <a:lnTo>
                    <a:pt x="909" y="2323"/>
                  </a:lnTo>
                  <a:lnTo>
                    <a:pt x="909" y="2355"/>
                  </a:lnTo>
                  <a:lnTo>
                    <a:pt x="969" y="2355"/>
                  </a:lnTo>
                  <a:lnTo>
                    <a:pt x="969" y="2323"/>
                  </a:lnTo>
                  <a:lnTo>
                    <a:pt x="969" y="2355"/>
                  </a:lnTo>
                  <a:lnTo>
                    <a:pt x="1029" y="2355"/>
                  </a:lnTo>
                  <a:lnTo>
                    <a:pt x="1029" y="2323"/>
                  </a:lnTo>
                  <a:lnTo>
                    <a:pt x="1029" y="2355"/>
                  </a:lnTo>
                  <a:lnTo>
                    <a:pt x="1089" y="2355"/>
                  </a:lnTo>
                  <a:lnTo>
                    <a:pt x="1089" y="2323"/>
                  </a:lnTo>
                  <a:lnTo>
                    <a:pt x="1089" y="2355"/>
                  </a:lnTo>
                  <a:lnTo>
                    <a:pt x="1152" y="2355"/>
                  </a:lnTo>
                  <a:lnTo>
                    <a:pt x="1152" y="2323"/>
                  </a:lnTo>
                  <a:lnTo>
                    <a:pt x="1152" y="2355"/>
                  </a:lnTo>
                  <a:lnTo>
                    <a:pt x="1212" y="2355"/>
                  </a:lnTo>
                  <a:lnTo>
                    <a:pt x="1212" y="2323"/>
                  </a:lnTo>
                  <a:lnTo>
                    <a:pt x="1212" y="2355"/>
                  </a:lnTo>
                  <a:lnTo>
                    <a:pt x="1272" y="2355"/>
                  </a:lnTo>
                  <a:lnTo>
                    <a:pt x="1272" y="2323"/>
                  </a:lnTo>
                  <a:lnTo>
                    <a:pt x="1272" y="2355"/>
                  </a:lnTo>
                  <a:lnTo>
                    <a:pt x="1332" y="2355"/>
                  </a:lnTo>
                  <a:lnTo>
                    <a:pt x="1332" y="2276"/>
                  </a:lnTo>
                  <a:lnTo>
                    <a:pt x="1332" y="2355"/>
                  </a:lnTo>
                  <a:lnTo>
                    <a:pt x="1392" y="2355"/>
                  </a:lnTo>
                  <a:lnTo>
                    <a:pt x="1392" y="2323"/>
                  </a:lnTo>
                  <a:lnTo>
                    <a:pt x="1392" y="2355"/>
                  </a:lnTo>
                  <a:lnTo>
                    <a:pt x="1452" y="2355"/>
                  </a:lnTo>
                  <a:lnTo>
                    <a:pt x="1452" y="2323"/>
                  </a:lnTo>
                  <a:lnTo>
                    <a:pt x="1452" y="2355"/>
                  </a:lnTo>
                  <a:lnTo>
                    <a:pt x="1515" y="2355"/>
                  </a:lnTo>
                  <a:lnTo>
                    <a:pt x="1515" y="2323"/>
                  </a:lnTo>
                  <a:lnTo>
                    <a:pt x="1515" y="2355"/>
                  </a:lnTo>
                  <a:lnTo>
                    <a:pt x="1575" y="2355"/>
                  </a:lnTo>
                  <a:lnTo>
                    <a:pt x="1575" y="2323"/>
                  </a:lnTo>
                  <a:lnTo>
                    <a:pt x="1575" y="2355"/>
                  </a:lnTo>
                  <a:lnTo>
                    <a:pt x="1635" y="2355"/>
                  </a:lnTo>
                  <a:lnTo>
                    <a:pt x="1635" y="2323"/>
                  </a:lnTo>
                  <a:lnTo>
                    <a:pt x="1635" y="2355"/>
                  </a:lnTo>
                  <a:lnTo>
                    <a:pt x="1695" y="2355"/>
                  </a:lnTo>
                  <a:lnTo>
                    <a:pt x="1695" y="2323"/>
                  </a:lnTo>
                  <a:lnTo>
                    <a:pt x="1695" y="2355"/>
                  </a:lnTo>
                  <a:lnTo>
                    <a:pt x="1755" y="2355"/>
                  </a:lnTo>
                  <a:lnTo>
                    <a:pt x="1755" y="2323"/>
                  </a:lnTo>
                  <a:lnTo>
                    <a:pt x="1755" y="2355"/>
                  </a:lnTo>
                  <a:lnTo>
                    <a:pt x="1815" y="2355"/>
                  </a:lnTo>
                  <a:lnTo>
                    <a:pt x="1815" y="2323"/>
                  </a:lnTo>
                  <a:lnTo>
                    <a:pt x="1815" y="2355"/>
                  </a:lnTo>
                  <a:lnTo>
                    <a:pt x="1878" y="2355"/>
                  </a:lnTo>
                  <a:lnTo>
                    <a:pt x="1878" y="2323"/>
                  </a:lnTo>
                  <a:lnTo>
                    <a:pt x="1878" y="2355"/>
                  </a:lnTo>
                  <a:lnTo>
                    <a:pt x="1938" y="2355"/>
                  </a:lnTo>
                  <a:lnTo>
                    <a:pt x="1938" y="2276"/>
                  </a:lnTo>
                  <a:moveTo>
                    <a:pt x="1938" y="2276"/>
                  </a:moveTo>
                  <a:lnTo>
                    <a:pt x="1938" y="2355"/>
                  </a:lnTo>
                  <a:lnTo>
                    <a:pt x="1998" y="2355"/>
                  </a:lnTo>
                  <a:lnTo>
                    <a:pt x="1998" y="2323"/>
                  </a:lnTo>
                  <a:lnTo>
                    <a:pt x="1998" y="2355"/>
                  </a:lnTo>
                  <a:lnTo>
                    <a:pt x="2058" y="2355"/>
                  </a:lnTo>
                  <a:lnTo>
                    <a:pt x="2058" y="2323"/>
                  </a:lnTo>
                  <a:lnTo>
                    <a:pt x="2058" y="2355"/>
                  </a:lnTo>
                  <a:lnTo>
                    <a:pt x="2118" y="2355"/>
                  </a:lnTo>
                  <a:lnTo>
                    <a:pt x="2118" y="2323"/>
                  </a:lnTo>
                  <a:lnTo>
                    <a:pt x="2118" y="2355"/>
                  </a:lnTo>
                  <a:lnTo>
                    <a:pt x="2178" y="2355"/>
                  </a:lnTo>
                  <a:lnTo>
                    <a:pt x="2178" y="2323"/>
                  </a:lnTo>
                  <a:lnTo>
                    <a:pt x="2178" y="2355"/>
                  </a:lnTo>
                  <a:lnTo>
                    <a:pt x="2241" y="2355"/>
                  </a:lnTo>
                  <a:lnTo>
                    <a:pt x="2241" y="2323"/>
                  </a:lnTo>
                  <a:lnTo>
                    <a:pt x="2241" y="2355"/>
                  </a:lnTo>
                  <a:lnTo>
                    <a:pt x="2301" y="2355"/>
                  </a:lnTo>
                  <a:lnTo>
                    <a:pt x="2301" y="2323"/>
                  </a:lnTo>
                  <a:lnTo>
                    <a:pt x="2301" y="2355"/>
                  </a:lnTo>
                  <a:lnTo>
                    <a:pt x="2361" y="2355"/>
                  </a:lnTo>
                  <a:lnTo>
                    <a:pt x="2361" y="2323"/>
                  </a:lnTo>
                  <a:lnTo>
                    <a:pt x="2361" y="2355"/>
                  </a:lnTo>
                  <a:lnTo>
                    <a:pt x="2421" y="2355"/>
                  </a:lnTo>
                  <a:lnTo>
                    <a:pt x="2421" y="2323"/>
                  </a:lnTo>
                  <a:lnTo>
                    <a:pt x="2421" y="2355"/>
                  </a:lnTo>
                  <a:lnTo>
                    <a:pt x="2482" y="2355"/>
                  </a:lnTo>
                  <a:lnTo>
                    <a:pt x="2482" y="2323"/>
                  </a:lnTo>
                  <a:lnTo>
                    <a:pt x="2482" y="2355"/>
                  </a:lnTo>
                  <a:lnTo>
                    <a:pt x="2542" y="2355"/>
                  </a:lnTo>
                  <a:lnTo>
                    <a:pt x="2542" y="2276"/>
                  </a:lnTo>
                  <a:lnTo>
                    <a:pt x="2542" y="2355"/>
                  </a:lnTo>
                  <a:lnTo>
                    <a:pt x="2604" y="2355"/>
                  </a:lnTo>
                  <a:lnTo>
                    <a:pt x="2604" y="2323"/>
                  </a:lnTo>
                  <a:lnTo>
                    <a:pt x="2604" y="2355"/>
                  </a:lnTo>
                  <a:lnTo>
                    <a:pt x="2664" y="2355"/>
                  </a:lnTo>
                  <a:lnTo>
                    <a:pt x="2664" y="2323"/>
                  </a:lnTo>
                  <a:lnTo>
                    <a:pt x="2664" y="2355"/>
                  </a:lnTo>
                  <a:lnTo>
                    <a:pt x="2725" y="2355"/>
                  </a:lnTo>
                  <a:lnTo>
                    <a:pt x="2725" y="2323"/>
                  </a:lnTo>
                  <a:lnTo>
                    <a:pt x="2725" y="2355"/>
                  </a:lnTo>
                  <a:lnTo>
                    <a:pt x="2785" y="2355"/>
                  </a:lnTo>
                  <a:lnTo>
                    <a:pt x="2785" y="2323"/>
                  </a:lnTo>
                  <a:lnTo>
                    <a:pt x="2785" y="2355"/>
                  </a:lnTo>
                  <a:lnTo>
                    <a:pt x="2845" y="2355"/>
                  </a:lnTo>
                  <a:lnTo>
                    <a:pt x="2845" y="2323"/>
                  </a:lnTo>
                  <a:lnTo>
                    <a:pt x="2845" y="2355"/>
                  </a:lnTo>
                  <a:lnTo>
                    <a:pt x="2905" y="2355"/>
                  </a:lnTo>
                  <a:lnTo>
                    <a:pt x="2905" y="2323"/>
                  </a:lnTo>
                  <a:lnTo>
                    <a:pt x="2905" y="2355"/>
                  </a:lnTo>
                  <a:lnTo>
                    <a:pt x="2968" y="2355"/>
                  </a:lnTo>
                  <a:lnTo>
                    <a:pt x="2968" y="2323"/>
                  </a:lnTo>
                  <a:lnTo>
                    <a:pt x="2968" y="2355"/>
                  </a:lnTo>
                  <a:lnTo>
                    <a:pt x="3028" y="2355"/>
                  </a:lnTo>
                  <a:lnTo>
                    <a:pt x="3028" y="2323"/>
                  </a:lnTo>
                  <a:lnTo>
                    <a:pt x="3028" y="2355"/>
                  </a:lnTo>
                  <a:lnTo>
                    <a:pt x="3088" y="2355"/>
                  </a:lnTo>
                  <a:lnTo>
                    <a:pt x="3088" y="2323"/>
                  </a:lnTo>
                  <a:lnTo>
                    <a:pt x="3088" y="2355"/>
                  </a:lnTo>
                  <a:lnTo>
                    <a:pt x="3148" y="2355"/>
                  </a:lnTo>
                  <a:lnTo>
                    <a:pt x="3148" y="2276"/>
                  </a:lnTo>
                  <a:lnTo>
                    <a:pt x="3148" y="2355"/>
                  </a:lnTo>
                  <a:lnTo>
                    <a:pt x="3208" y="2355"/>
                  </a:lnTo>
                  <a:lnTo>
                    <a:pt x="3208" y="2323"/>
                  </a:lnTo>
                  <a:lnTo>
                    <a:pt x="3208" y="2355"/>
                  </a:lnTo>
                  <a:lnTo>
                    <a:pt x="3268" y="2355"/>
                  </a:lnTo>
                  <a:lnTo>
                    <a:pt x="3268" y="2323"/>
                  </a:lnTo>
                  <a:lnTo>
                    <a:pt x="3268" y="2355"/>
                  </a:lnTo>
                  <a:moveTo>
                    <a:pt x="0" y="2355"/>
                  </a:moveTo>
                  <a:lnTo>
                    <a:pt x="0" y="2355"/>
                  </a:lnTo>
                  <a:lnTo>
                    <a:pt x="79" y="2355"/>
                  </a:lnTo>
                  <a:lnTo>
                    <a:pt x="0" y="2355"/>
                  </a:lnTo>
                  <a:lnTo>
                    <a:pt x="0" y="2137"/>
                  </a:lnTo>
                  <a:lnTo>
                    <a:pt x="33" y="2137"/>
                  </a:lnTo>
                  <a:lnTo>
                    <a:pt x="0" y="2137"/>
                  </a:lnTo>
                  <a:lnTo>
                    <a:pt x="0" y="1919"/>
                  </a:lnTo>
                  <a:lnTo>
                    <a:pt x="79" y="1919"/>
                  </a:lnTo>
                  <a:lnTo>
                    <a:pt x="0" y="1919"/>
                  </a:lnTo>
                  <a:lnTo>
                    <a:pt x="0" y="1700"/>
                  </a:lnTo>
                  <a:lnTo>
                    <a:pt x="33" y="1700"/>
                  </a:lnTo>
                  <a:lnTo>
                    <a:pt x="0" y="1700"/>
                  </a:lnTo>
                  <a:lnTo>
                    <a:pt x="0" y="1482"/>
                  </a:lnTo>
                  <a:lnTo>
                    <a:pt x="79" y="1482"/>
                  </a:lnTo>
                  <a:lnTo>
                    <a:pt x="0" y="1482"/>
                  </a:lnTo>
                  <a:lnTo>
                    <a:pt x="0" y="1264"/>
                  </a:lnTo>
                  <a:lnTo>
                    <a:pt x="33" y="1264"/>
                  </a:lnTo>
                  <a:lnTo>
                    <a:pt x="0" y="1264"/>
                  </a:lnTo>
                  <a:lnTo>
                    <a:pt x="0" y="1048"/>
                  </a:lnTo>
                  <a:lnTo>
                    <a:pt x="79" y="1048"/>
                  </a:lnTo>
                  <a:lnTo>
                    <a:pt x="0" y="1048"/>
                  </a:lnTo>
                  <a:lnTo>
                    <a:pt x="0" y="830"/>
                  </a:lnTo>
                  <a:lnTo>
                    <a:pt x="33" y="830"/>
                  </a:lnTo>
                  <a:lnTo>
                    <a:pt x="0" y="830"/>
                  </a:lnTo>
                  <a:lnTo>
                    <a:pt x="0" y="611"/>
                  </a:lnTo>
                  <a:lnTo>
                    <a:pt x="79" y="611"/>
                  </a:lnTo>
                  <a:lnTo>
                    <a:pt x="0" y="611"/>
                  </a:lnTo>
                  <a:lnTo>
                    <a:pt x="0" y="393"/>
                  </a:lnTo>
                  <a:lnTo>
                    <a:pt x="33" y="393"/>
                  </a:lnTo>
                  <a:lnTo>
                    <a:pt x="0" y="393"/>
                  </a:lnTo>
                  <a:lnTo>
                    <a:pt x="0" y="175"/>
                  </a:lnTo>
                  <a:lnTo>
                    <a:pt x="79" y="175"/>
                  </a:lnTo>
                  <a:lnTo>
                    <a:pt x="0" y="175"/>
                  </a:lnTo>
                  <a:lnTo>
                    <a:pt x="0" y="0"/>
                  </a:lnTo>
                  <a:moveTo>
                    <a:pt x="0" y="2355"/>
                  </a:moveTo>
                  <a:lnTo>
                    <a:pt x="0" y="2355"/>
                  </a:lnTo>
                  <a:lnTo>
                    <a:pt x="79" y="2355"/>
                  </a:lnTo>
                  <a:lnTo>
                    <a:pt x="0" y="2355"/>
                  </a:lnTo>
                  <a:lnTo>
                    <a:pt x="0" y="2137"/>
                  </a:lnTo>
                  <a:lnTo>
                    <a:pt x="33" y="2137"/>
                  </a:lnTo>
                  <a:lnTo>
                    <a:pt x="0" y="2137"/>
                  </a:lnTo>
                  <a:lnTo>
                    <a:pt x="0" y="1919"/>
                  </a:lnTo>
                  <a:lnTo>
                    <a:pt x="79" y="1919"/>
                  </a:lnTo>
                  <a:lnTo>
                    <a:pt x="0" y="1919"/>
                  </a:lnTo>
                  <a:lnTo>
                    <a:pt x="0" y="1700"/>
                  </a:lnTo>
                  <a:lnTo>
                    <a:pt x="33" y="1700"/>
                  </a:lnTo>
                  <a:lnTo>
                    <a:pt x="0" y="1700"/>
                  </a:lnTo>
                  <a:lnTo>
                    <a:pt x="0" y="1482"/>
                  </a:lnTo>
                  <a:lnTo>
                    <a:pt x="79" y="1482"/>
                  </a:lnTo>
                  <a:lnTo>
                    <a:pt x="0" y="1482"/>
                  </a:lnTo>
                  <a:lnTo>
                    <a:pt x="0" y="1264"/>
                  </a:lnTo>
                  <a:lnTo>
                    <a:pt x="33" y="1264"/>
                  </a:lnTo>
                  <a:lnTo>
                    <a:pt x="0" y="1264"/>
                  </a:lnTo>
                  <a:lnTo>
                    <a:pt x="0" y="1048"/>
                  </a:lnTo>
                  <a:lnTo>
                    <a:pt x="79" y="1048"/>
                  </a:lnTo>
                  <a:lnTo>
                    <a:pt x="0" y="1048"/>
                  </a:lnTo>
                  <a:lnTo>
                    <a:pt x="0" y="830"/>
                  </a:lnTo>
                  <a:lnTo>
                    <a:pt x="33" y="830"/>
                  </a:lnTo>
                  <a:lnTo>
                    <a:pt x="0" y="830"/>
                  </a:lnTo>
                  <a:lnTo>
                    <a:pt x="0" y="611"/>
                  </a:lnTo>
                  <a:lnTo>
                    <a:pt x="79" y="611"/>
                  </a:lnTo>
                  <a:lnTo>
                    <a:pt x="0" y="611"/>
                  </a:lnTo>
                  <a:lnTo>
                    <a:pt x="0" y="393"/>
                  </a:lnTo>
                  <a:lnTo>
                    <a:pt x="33" y="393"/>
                  </a:lnTo>
                  <a:lnTo>
                    <a:pt x="0" y="393"/>
                  </a:lnTo>
                  <a:lnTo>
                    <a:pt x="0" y="175"/>
                  </a:lnTo>
                  <a:lnTo>
                    <a:pt x="79" y="175"/>
                  </a:lnTo>
                  <a:lnTo>
                    <a:pt x="0" y="175"/>
                  </a:lnTo>
                  <a:lnTo>
                    <a:pt x="0" y="0"/>
                  </a:lnTo>
                  <a:moveTo>
                    <a:pt x="3268" y="2355"/>
                  </a:moveTo>
                  <a:lnTo>
                    <a:pt x="3268" y="2355"/>
                  </a:lnTo>
                  <a:lnTo>
                    <a:pt x="3191" y="2355"/>
                  </a:lnTo>
                  <a:lnTo>
                    <a:pt x="3268" y="2355"/>
                  </a:lnTo>
                  <a:lnTo>
                    <a:pt x="3268" y="2137"/>
                  </a:lnTo>
                  <a:lnTo>
                    <a:pt x="3238" y="2137"/>
                  </a:lnTo>
                  <a:lnTo>
                    <a:pt x="3268" y="2137"/>
                  </a:lnTo>
                  <a:lnTo>
                    <a:pt x="3268" y="1919"/>
                  </a:lnTo>
                  <a:lnTo>
                    <a:pt x="3191" y="1919"/>
                  </a:lnTo>
                  <a:lnTo>
                    <a:pt x="3268" y="1919"/>
                  </a:lnTo>
                  <a:lnTo>
                    <a:pt x="3268" y="1700"/>
                  </a:lnTo>
                  <a:lnTo>
                    <a:pt x="3238" y="1700"/>
                  </a:lnTo>
                  <a:lnTo>
                    <a:pt x="3268" y="1700"/>
                  </a:lnTo>
                  <a:lnTo>
                    <a:pt x="3268" y="1482"/>
                  </a:lnTo>
                  <a:lnTo>
                    <a:pt x="3191" y="1482"/>
                  </a:lnTo>
                  <a:lnTo>
                    <a:pt x="3268" y="1482"/>
                  </a:lnTo>
                  <a:lnTo>
                    <a:pt x="3268" y="1264"/>
                  </a:lnTo>
                  <a:lnTo>
                    <a:pt x="3238" y="1264"/>
                  </a:lnTo>
                  <a:lnTo>
                    <a:pt x="3268" y="1264"/>
                  </a:lnTo>
                  <a:lnTo>
                    <a:pt x="3268" y="1048"/>
                  </a:lnTo>
                  <a:lnTo>
                    <a:pt x="3191" y="1048"/>
                  </a:lnTo>
                  <a:lnTo>
                    <a:pt x="3268" y="1048"/>
                  </a:lnTo>
                  <a:lnTo>
                    <a:pt x="3268" y="830"/>
                  </a:lnTo>
                  <a:lnTo>
                    <a:pt x="3238" y="830"/>
                  </a:lnTo>
                  <a:lnTo>
                    <a:pt x="3268" y="830"/>
                  </a:lnTo>
                  <a:lnTo>
                    <a:pt x="3268" y="611"/>
                  </a:lnTo>
                  <a:lnTo>
                    <a:pt x="3191" y="611"/>
                  </a:lnTo>
                  <a:lnTo>
                    <a:pt x="3268" y="611"/>
                  </a:lnTo>
                  <a:lnTo>
                    <a:pt x="3268" y="393"/>
                  </a:lnTo>
                  <a:lnTo>
                    <a:pt x="3238" y="393"/>
                  </a:lnTo>
                  <a:lnTo>
                    <a:pt x="3268" y="393"/>
                  </a:lnTo>
                  <a:lnTo>
                    <a:pt x="3268" y="175"/>
                  </a:lnTo>
                  <a:lnTo>
                    <a:pt x="3191" y="175"/>
                  </a:lnTo>
                  <a:lnTo>
                    <a:pt x="3268" y="175"/>
                  </a:lnTo>
                  <a:lnTo>
                    <a:pt x="3268" y="0"/>
                  </a:lnTo>
                  <a:moveTo>
                    <a:pt x="3268" y="2355"/>
                  </a:moveTo>
                  <a:lnTo>
                    <a:pt x="3268" y="2355"/>
                  </a:lnTo>
                  <a:lnTo>
                    <a:pt x="3191" y="2355"/>
                  </a:lnTo>
                  <a:lnTo>
                    <a:pt x="3268" y="2355"/>
                  </a:lnTo>
                  <a:lnTo>
                    <a:pt x="3268" y="2137"/>
                  </a:lnTo>
                  <a:lnTo>
                    <a:pt x="3238" y="2137"/>
                  </a:lnTo>
                  <a:lnTo>
                    <a:pt x="3268" y="2137"/>
                  </a:lnTo>
                  <a:lnTo>
                    <a:pt x="3268" y="1919"/>
                  </a:lnTo>
                  <a:lnTo>
                    <a:pt x="3191" y="1919"/>
                  </a:lnTo>
                  <a:lnTo>
                    <a:pt x="3268" y="1919"/>
                  </a:lnTo>
                  <a:lnTo>
                    <a:pt x="3268" y="1700"/>
                  </a:lnTo>
                  <a:lnTo>
                    <a:pt x="3238" y="1700"/>
                  </a:lnTo>
                  <a:lnTo>
                    <a:pt x="3268" y="1700"/>
                  </a:lnTo>
                  <a:lnTo>
                    <a:pt x="3268" y="1482"/>
                  </a:lnTo>
                  <a:lnTo>
                    <a:pt x="3191" y="1482"/>
                  </a:lnTo>
                  <a:lnTo>
                    <a:pt x="3268" y="1482"/>
                  </a:lnTo>
                  <a:lnTo>
                    <a:pt x="3268" y="1264"/>
                  </a:lnTo>
                  <a:lnTo>
                    <a:pt x="3238" y="1264"/>
                  </a:lnTo>
                  <a:lnTo>
                    <a:pt x="3268" y="1264"/>
                  </a:lnTo>
                  <a:lnTo>
                    <a:pt x="3268" y="1048"/>
                  </a:lnTo>
                  <a:lnTo>
                    <a:pt x="3191" y="1048"/>
                  </a:lnTo>
                  <a:lnTo>
                    <a:pt x="3268" y="1048"/>
                  </a:lnTo>
                  <a:lnTo>
                    <a:pt x="3268" y="830"/>
                  </a:lnTo>
                  <a:lnTo>
                    <a:pt x="3238" y="830"/>
                  </a:lnTo>
                  <a:lnTo>
                    <a:pt x="3268" y="830"/>
                  </a:lnTo>
                  <a:lnTo>
                    <a:pt x="3268" y="611"/>
                  </a:lnTo>
                  <a:lnTo>
                    <a:pt x="3191" y="611"/>
                  </a:lnTo>
                  <a:lnTo>
                    <a:pt x="3268" y="611"/>
                  </a:lnTo>
                  <a:lnTo>
                    <a:pt x="3268" y="393"/>
                  </a:lnTo>
                  <a:lnTo>
                    <a:pt x="3238" y="393"/>
                  </a:lnTo>
                  <a:lnTo>
                    <a:pt x="3268" y="393"/>
                  </a:lnTo>
                  <a:lnTo>
                    <a:pt x="3268" y="175"/>
                  </a:lnTo>
                  <a:lnTo>
                    <a:pt x="3191" y="175"/>
                  </a:lnTo>
                  <a:lnTo>
                    <a:pt x="3268" y="175"/>
                  </a:lnTo>
                  <a:lnTo>
                    <a:pt x="3268" y="0"/>
                  </a:lnTo>
                  <a:moveTo>
                    <a:pt x="123" y="0"/>
                  </a:moveTo>
                  <a:lnTo>
                    <a:pt x="63" y="0"/>
                  </a:lnTo>
                  <a:lnTo>
                    <a:pt x="63" y="33"/>
                  </a:lnTo>
                  <a:lnTo>
                    <a:pt x="63" y="0"/>
                  </a:lnTo>
                  <a:lnTo>
                    <a:pt x="0" y="0"/>
                  </a:lnTo>
                  <a:lnTo>
                    <a:pt x="0" y="33"/>
                  </a:lnTo>
                  <a:lnTo>
                    <a:pt x="0" y="0"/>
                  </a:lnTo>
                  <a:lnTo>
                    <a:pt x="123" y="0"/>
                  </a:lnTo>
                  <a:lnTo>
                    <a:pt x="123" y="79"/>
                  </a:lnTo>
                  <a:lnTo>
                    <a:pt x="123" y="0"/>
                  </a:lnTo>
                  <a:lnTo>
                    <a:pt x="183" y="0"/>
                  </a:lnTo>
                  <a:lnTo>
                    <a:pt x="183" y="33"/>
                  </a:lnTo>
                  <a:lnTo>
                    <a:pt x="183" y="0"/>
                  </a:lnTo>
                  <a:lnTo>
                    <a:pt x="243" y="0"/>
                  </a:lnTo>
                  <a:lnTo>
                    <a:pt x="243" y="33"/>
                  </a:lnTo>
                  <a:lnTo>
                    <a:pt x="243" y="0"/>
                  </a:lnTo>
                  <a:lnTo>
                    <a:pt x="303" y="0"/>
                  </a:lnTo>
                  <a:lnTo>
                    <a:pt x="303" y="33"/>
                  </a:lnTo>
                  <a:lnTo>
                    <a:pt x="303" y="0"/>
                  </a:lnTo>
                  <a:lnTo>
                    <a:pt x="363" y="0"/>
                  </a:lnTo>
                  <a:lnTo>
                    <a:pt x="363" y="33"/>
                  </a:lnTo>
                  <a:lnTo>
                    <a:pt x="363" y="0"/>
                  </a:lnTo>
                  <a:lnTo>
                    <a:pt x="426" y="0"/>
                  </a:lnTo>
                  <a:lnTo>
                    <a:pt x="426" y="33"/>
                  </a:lnTo>
                  <a:lnTo>
                    <a:pt x="426" y="0"/>
                  </a:lnTo>
                  <a:lnTo>
                    <a:pt x="486" y="0"/>
                  </a:lnTo>
                  <a:lnTo>
                    <a:pt x="486" y="33"/>
                  </a:lnTo>
                  <a:lnTo>
                    <a:pt x="486" y="0"/>
                  </a:lnTo>
                  <a:lnTo>
                    <a:pt x="546" y="0"/>
                  </a:lnTo>
                  <a:lnTo>
                    <a:pt x="546" y="33"/>
                  </a:lnTo>
                  <a:lnTo>
                    <a:pt x="546" y="0"/>
                  </a:lnTo>
                  <a:lnTo>
                    <a:pt x="606" y="0"/>
                  </a:lnTo>
                  <a:lnTo>
                    <a:pt x="606" y="33"/>
                  </a:lnTo>
                  <a:lnTo>
                    <a:pt x="606" y="0"/>
                  </a:lnTo>
                  <a:lnTo>
                    <a:pt x="666" y="0"/>
                  </a:lnTo>
                  <a:lnTo>
                    <a:pt x="666" y="33"/>
                  </a:lnTo>
                  <a:lnTo>
                    <a:pt x="666" y="0"/>
                  </a:lnTo>
                  <a:lnTo>
                    <a:pt x="726" y="0"/>
                  </a:lnTo>
                  <a:lnTo>
                    <a:pt x="726" y="79"/>
                  </a:lnTo>
                  <a:lnTo>
                    <a:pt x="726" y="0"/>
                  </a:lnTo>
                  <a:lnTo>
                    <a:pt x="789" y="0"/>
                  </a:lnTo>
                  <a:lnTo>
                    <a:pt x="789" y="33"/>
                  </a:lnTo>
                  <a:lnTo>
                    <a:pt x="789" y="0"/>
                  </a:lnTo>
                  <a:lnTo>
                    <a:pt x="849" y="0"/>
                  </a:lnTo>
                  <a:lnTo>
                    <a:pt x="849" y="33"/>
                  </a:lnTo>
                  <a:lnTo>
                    <a:pt x="849" y="0"/>
                  </a:lnTo>
                  <a:lnTo>
                    <a:pt x="909" y="0"/>
                  </a:lnTo>
                  <a:lnTo>
                    <a:pt x="909" y="33"/>
                  </a:lnTo>
                  <a:lnTo>
                    <a:pt x="909" y="0"/>
                  </a:lnTo>
                  <a:lnTo>
                    <a:pt x="969" y="0"/>
                  </a:lnTo>
                  <a:lnTo>
                    <a:pt x="969" y="33"/>
                  </a:lnTo>
                  <a:lnTo>
                    <a:pt x="969" y="0"/>
                  </a:lnTo>
                  <a:lnTo>
                    <a:pt x="1029" y="0"/>
                  </a:lnTo>
                  <a:lnTo>
                    <a:pt x="1029" y="33"/>
                  </a:lnTo>
                  <a:lnTo>
                    <a:pt x="1029" y="0"/>
                  </a:lnTo>
                  <a:lnTo>
                    <a:pt x="1089" y="0"/>
                  </a:lnTo>
                  <a:lnTo>
                    <a:pt x="1089" y="33"/>
                  </a:lnTo>
                  <a:lnTo>
                    <a:pt x="1089" y="0"/>
                  </a:lnTo>
                  <a:lnTo>
                    <a:pt x="1152" y="0"/>
                  </a:lnTo>
                  <a:lnTo>
                    <a:pt x="1152" y="33"/>
                  </a:lnTo>
                  <a:lnTo>
                    <a:pt x="1152" y="0"/>
                  </a:lnTo>
                  <a:lnTo>
                    <a:pt x="1212" y="0"/>
                  </a:lnTo>
                  <a:lnTo>
                    <a:pt x="1212" y="33"/>
                  </a:lnTo>
                  <a:lnTo>
                    <a:pt x="1212" y="0"/>
                  </a:lnTo>
                  <a:lnTo>
                    <a:pt x="1272" y="0"/>
                  </a:lnTo>
                  <a:lnTo>
                    <a:pt x="1272" y="33"/>
                  </a:lnTo>
                  <a:lnTo>
                    <a:pt x="1272" y="0"/>
                  </a:lnTo>
                  <a:lnTo>
                    <a:pt x="1332" y="0"/>
                  </a:lnTo>
                  <a:lnTo>
                    <a:pt x="1332" y="79"/>
                  </a:lnTo>
                  <a:lnTo>
                    <a:pt x="1332" y="0"/>
                  </a:lnTo>
                  <a:lnTo>
                    <a:pt x="1392" y="0"/>
                  </a:lnTo>
                  <a:lnTo>
                    <a:pt x="1392" y="33"/>
                  </a:lnTo>
                  <a:lnTo>
                    <a:pt x="1392" y="0"/>
                  </a:lnTo>
                  <a:lnTo>
                    <a:pt x="1452" y="0"/>
                  </a:lnTo>
                  <a:lnTo>
                    <a:pt x="1452" y="33"/>
                  </a:lnTo>
                  <a:lnTo>
                    <a:pt x="1452" y="0"/>
                  </a:lnTo>
                  <a:lnTo>
                    <a:pt x="1515" y="0"/>
                  </a:lnTo>
                  <a:lnTo>
                    <a:pt x="1515" y="33"/>
                  </a:lnTo>
                  <a:lnTo>
                    <a:pt x="1515" y="0"/>
                  </a:lnTo>
                  <a:lnTo>
                    <a:pt x="1575" y="0"/>
                  </a:lnTo>
                  <a:lnTo>
                    <a:pt x="1575" y="33"/>
                  </a:lnTo>
                  <a:lnTo>
                    <a:pt x="1575" y="0"/>
                  </a:lnTo>
                  <a:lnTo>
                    <a:pt x="1635" y="0"/>
                  </a:lnTo>
                  <a:lnTo>
                    <a:pt x="1635" y="33"/>
                  </a:lnTo>
                  <a:lnTo>
                    <a:pt x="1635" y="0"/>
                  </a:lnTo>
                  <a:lnTo>
                    <a:pt x="1695" y="0"/>
                  </a:lnTo>
                  <a:lnTo>
                    <a:pt x="1695" y="33"/>
                  </a:lnTo>
                  <a:lnTo>
                    <a:pt x="1695" y="0"/>
                  </a:lnTo>
                  <a:lnTo>
                    <a:pt x="1755" y="0"/>
                  </a:lnTo>
                  <a:lnTo>
                    <a:pt x="1755" y="33"/>
                  </a:lnTo>
                  <a:lnTo>
                    <a:pt x="1755" y="0"/>
                  </a:lnTo>
                  <a:lnTo>
                    <a:pt x="1815" y="0"/>
                  </a:lnTo>
                  <a:lnTo>
                    <a:pt x="1815" y="33"/>
                  </a:lnTo>
                  <a:lnTo>
                    <a:pt x="1815" y="0"/>
                  </a:lnTo>
                  <a:lnTo>
                    <a:pt x="1878" y="0"/>
                  </a:lnTo>
                  <a:lnTo>
                    <a:pt x="1878" y="33"/>
                  </a:lnTo>
                  <a:lnTo>
                    <a:pt x="1878" y="0"/>
                  </a:lnTo>
                  <a:lnTo>
                    <a:pt x="1938" y="0"/>
                  </a:lnTo>
                  <a:lnTo>
                    <a:pt x="1938" y="79"/>
                  </a:lnTo>
                  <a:moveTo>
                    <a:pt x="1938" y="79"/>
                  </a:moveTo>
                  <a:lnTo>
                    <a:pt x="1938" y="0"/>
                  </a:lnTo>
                  <a:lnTo>
                    <a:pt x="1998" y="0"/>
                  </a:lnTo>
                  <a:lnTo>
                    <a:pt x="1998" y="33"/>
                  </a:lnTo>
                  <a:lnTo>
                    <a:pt x="1998" y="0"/>
                  </a:lnTo>
                  <a:lnTo>
                    <a:pt x="2058" y="0"/>
                  </a:lnTo>
                  <a:lnTo>
                    <a:pt x="2058" y="33"/>
                  </a:lnTo>
                  <a:lnTo>
                    <a:pt x="2058" y="0"/>
                  </a:lnTo>
                  <a:lnTo>
                    <a:pt x="2118" y="0"/>
                  </a:lnTo>
                  <a:lnTo>
                    <a:pt x="2118" y="33"/>
                  </a:lnTo>
                  <a:lnTo>
                    <a:pt x="2118" y="0"/>
                  </a:lnTo>
                  <a:lnTo>
                    <a:pt x="2178" y="0"/>
                  </a:lnTo>
                  <a:lnTo>
                    <a:pt x="2178" y="33"/>
                  </a:lnTo>
                  <a:lnTo>
                    <a:pt x="2178" y="0"/>
                  </a:lnTo>
                  <a:lnTo>
                    <a:pt x="2241" y="0"/>
                  </a:lnTo>
                  <a:lnTo>
                    <a:pt x="2241" y="33"/>
                  </a:lnTo>
                  <a:lnTo>
                    <a:pt x="2241" y="0"/>
                  </a:lnTo>
                  <a:lnTo>
                    <a:pt x="2301" y="0"/>
                  </a:lnTo>
                  <a:lnTo>
                    <a:pt x="2301" y="33"/>
                  </a:lnTo>
                  <a:lnTo>
                    <a:pt x="2301" y="0"/>
                  </a:lnTo>
                  <a:lnTo>
                    <a:pt x="2361" y="0"/>
                  </a:lnTo>
                  <a:lnTo>
                    <a:pt x="2361" y="33"/>
                  </a:lnTo>
                  <a:lnTo>
                    <a:pt x="2361" y="0"/>
                  </a:lnTo>
                  <a:lnTo>
                    <a:pt x="2421" y="0"/>
                  </a:lnTo>
                  <a:lnTo>
                    <a:pt x="2421" y="33"/>
                  </a:lnTo>
                  <a:lnTo>
                    <a:pt x="2421" y="0"/>
                  </a:lnTo>
                  <a:lnTo>
                    <a:pt x="2482" y="0"/>
                  </a:lnTo>
                  <a:lnTo>
                    <a:pt x="2482" y="33"/>
                  </a:lnTo>
                  <a:lnTo>
                    <a:pt x="2482" y="0"/>
                  </a:lnTo>
                  <a:lnTo>
                    <a:pt x="2542" y="0"/>
                  </a:lnTo>
                  <a:lnTo>
                    <a:pt x="2542" y="79"/>
                  </a:lnTo>
                  <a:lnTo>
                    <a:pt x="2542" y="0"/>
                  </a:lnTo>
                  <a:lnTo>
                    <a:pt x="2604" y="0"/>
                  </a:lnTo>
                  <a:lnTo>
                    <a:pt x="2604" y="33"/>
                  </a:lnTo>
                  <a:lnTo>
                    <a:pt x="2604" y="0"/>
                  </a:lnTo>
                  <a:lnTo>
                    <a:pt x="2664" y="0"/>
                  </a:lnTo>
                  <a:lnTo>
                    <a:pt x="2664" y="33"/>
                  </a:lnTo>
                  <a:lnTo>
                    <a:pt x="2664" y="0"/>
                  </a:lnTo>
                  <a:lnTo>
                    <a:pt x="2725" y="0"/>
                  </a:lnTo>
                  <a:lnTo>
                    <a:pt x="2725" y="33"/>
                  </a:lnTo>
                  <a:lnTo>
                    <a:pt x="2725" y="0"/>
                  </a:lnTo>
                  <a:lnTo>
                    <a:pt x="2785" y="0"/>
                  </a:lnTo>
                  <a:lnTo>
                    <a:pt x="2785" y="33"/>
                  </a:lnTo>
                  <a:lnTo>
                    <a:pt x="2785" y="0"/>
                  </a:lnTo>
                  <a:lnTo>
                    <a:pt x="2845" y="0"/>
                  </a:lnTo>
                  <a:lnTo>
                    <a:pt x="2845" y="33"/>
                  </a:lnTo>
                  <a:lnTo>
                    <a:pt x="2845" y="0"/>
                  </a:lnTo>
                  <a:lnTo>
                    <a:pt x="2905" y="0"/>
                  </a:lnTo>
                  <a:lnTo>
                    <a:pt x="2905" y="33"/>
                  </a:lnTo>
                  <a:lnTo>
                    <a:pt x="2905" y="0"/>
                  </a:lnTo>
                  <a:lnTo>
                    <a:pt x="2968" y="0"/>
                  </a:lnTo>
                  <a:lnTo>
                    <a:pt x="2968" y="33"/>
                  </a:lnTo>
                  <a:lnTo>
                    <a:pt x="2968" y="0"/>
                  </a:lnTo>
                  <a:lnTo>
                    <a:pt x="3028" y="0"/>
                  </a:lnTo>
                  <a:lnTo>
                    <a:pt x="3028" y="33"/>
                  </a:lnTo>
                  <a:lnTo>
                    <a:pt x="3028" y="0"/>
                  </a:lnTo>
                  <a:lnTo>
                    <a:pt x="3088" y="0"/>
                  </a:lnTo>
                  <a:lnTo>
                    <a:pt x="3088" y="33"/>
                  </a:lnTo>
                  <a:lnTo>
                    <a:pt x="3088" y="0"/>
                  </a:lnTo>
                  <a:lnTo>
                    <a:pt x="3148" y="0"/>
                  </a:lnTo>
                  <a:lnTo>
                    <a:pt x="3148" y="79"/>
                  </a:lnTo>
                  <a:lnTo>
                    <a:pt x="3148" y="0"/>
                  </a:lnTo>
                  <a:lnTo>
                    <a:pt x="3208" y="0"/>
                  </a:lnTo>
                  <a:lnTo>
                    <a:pt x="3208" y="33"/>
                  </a:lnTo>
                  <a:lnTo>
                    <a:pt x="3208" y="0"/>
                  </a:lnTo>
                  <a:lnTo>
                    <a:pt x="3268" y="0"/>
                  </a:lnTo>
                  <a:lnTo>
                    <a:pt x="3268" y="33"/>
                  </a:lnTo>
                  <a:lnTo>
                    <a:pt x="3268" y="0"/>
                  </a:lnTo>
                  <a:moveTo>
                    <a:pt x="123" y="0"/>
                  </a:moveTo>
                  <a:lnTo>
                    <a:pt x="63" y="0"/>
                  </a:lnTo>
                  <a:lnTo>
                    <a:pt x="63" y="33"/>
                  </a:lnTo>
                  <a:lnTo>
                    <a:pt x="63" y="0"/>
                  </a:lnTo>
                  <a:lnTo>
                    <a:pt x="0" y="0"/>
                  </a:lnTo>
                  <a:lnTo>
                    <a:pt x="0" y="33"/>
                  </a:lnTo>
                  <a:lnTo>
                    <a:pt x="0" y="0"/>
                  </a:lnTo>
                  <a:lnTo>
                    <a:pt x="123" y="0"/>
                  </a:lnTo>
                  <a:lnTo>
                    <a:pt x="123" y="79"/>
                  </a:lnTo>
                  <a:lnTo>
                    <a:pt x="123" y="0"/>
                  </a:lnTo>
                  <a:lnTo>
                    <a:pt x="183" y="0"/>
                  </a:lnTo>
                  <a:lnTo>
                    <a:pt x="183" y="33"/>
                  </a:lnTo>
                  <a:lnTo>
                    <a:pt x="183" y="0"/>
                  </a:lnTo>
                  <a:lnTo>
                    <a:pt x="243" y="0"/>
                  </a:lnTo>
                  <a:lnTo>
                    <a:pt x="243" y="33"/>
                  </a:lnTo>
                  <a:lnTo>
                    <a:pt x="243" y="0"/>
                  </a:lnTo>
                  <a:lnTo>
                    <a:pt x="303" y="0"/>
                  </a:lnTo>
                  <a:lnTo>
                    <a:pt x="303" y="33"/>
                  </a:lnTo>
                  <a:lnTo>
                    <a:pt x="303" y="0"/>
                  </a:lnTo>
                  <a:lnTo>
                    <a:pt x="363" y="0"/>
                  </a:lnTo>
                  <a:lnTo>
                    <a:pt x="363" y="33"/>
                  </a:lnTo>
                  <a:lnTo>
                    <a:pt x="363" y="0"/>
                  </a:lnTo>
                  <a:lnTo>
                    <a:pt x="426" y="0"/>
                  </a:lnTo>
                  <a:lnTo>
                    <a:pt x="426" y="33"/>
                  </a:lnTo>
                  <a:lnTo>
                    <a:pt x="426" y="0"/>
                  </a:lnTo>
                  <a:lnTo>
                    <a:pt x="486" y="0"/>
                  </a:lnTo>
                  <a:lnTo>
                    <a:pt x="486" y="33"/>
                  </a:lnTo>
                  <a:lnTo>
                    <a:pt x="486" y="0"/>
                  </a:lnTo>
                  <a:lnTo>
                    <a:pt x="546" y="0"/>
                  </a:lnTo>
                  <a:lnTo>
                    <a:pt x="546" y="33"/>
                  </a:lnTo>
                  <a:lnTo>
                    <a:pt x="546" y="0"/>
                  </a:lnTo>
                  <a:lnTo>
                    <a:pt x="606" y="0"/>
                  </a:lnTo>
                  <a:lnTo>
                    <a:pt x="606" y="33"/>
                  </a:lnTo>
                  <a:lnTo>
                    <a:pt x="606" y="0"/>
                  </a:lnTo>
                  <a:lnTo>
                    <a:pt x="666" y="0"/>
                  </a:lnTo>
                  <a:lnTo>
                    <a:pt x="666" y="33"/>
                  </a:lnTo>
                  <a:lnTo>
                    <a:pt x="666" y="0"/>
                  </a:lnTo>
                  <a:lnTo>
                    <a:pt x="726" y="0"/>
                  </a:lnTo>
                  <a:lnTo>
                    <a:pt x="726" y="79"/>
                  </a:lnTo>
                  <a:lnTo>
                    <a:pt x="726" y="0"/>
                  </a:lnTo>
                  <a:lnTo>
                    <a:pt x="789" y="0"/>
                  </a:lnTo>
                  <a:lnTo>
                    <a:pt x="789" y="33"/>
                  </a:lnTo>
                  <a:lnTo>
                    <a:pt x="789" y="0"/>
                  </a:lnTo>
                  <a:lnTo>
                    <a:pt x="849" y="0"/>
                  </a:lnTo>
                  <a:lnTo>
                    <a:pt x="849" y="33"/>
                  </a:lnTo>
                  <a:lnTo>
                    <a:pt x="849" y="0"/>
                  </a:lnTo>
                  <a:lnTo>
                    <a:pt x="909" y="0"/>
                  </a:lnTo>
                  <a:lnTo>
                    <a:pt x="909" y="33"/>
                  </a:lnTo>
                  <a:lnTo>
                    <a:pt x="909" y="0"/>
                  </a:lnTo>
                  <a:lnTo>
                    <a:pt x="969" y="0"/>
                  </a:lnTo>
                  <a:lnTo>
                    <a:pt x="969" y="33"/>
                  </a:lnTo>
                  <a:lnTo>
                    <a:pt x="969" y="0"/>
                  </a:lnTo>
                  <a:lnTo>
                    <a:pt x="1029" y="0"/>
                  </a:lnTo>
                  <a:lnTo>
                    <a:pt x="1029" y="33"/>
                  </a:lnTo>
                  <a:lnTo>
                    <a:pt x="1029" y="0"/>
                  </a:lnTo>
                  <a:lnTo>
                    <a:pt x="1089" y="0"/>
                  </a:lnTo>
                  <a:lnTo>
                    <a:pt x="1089" y="33"/>
                  </a:lnTo>
                  <a:lnTo>
                    <a:pt x="1089" y="0"/>
                  </a:lnTo>
                  <a:lnTo>
                    <a:pt x="1152" y="0"/>
                  </a:lnTo>
                  <a:lnTo>
                    <a:pt x="1152" y="33"/>
                  </a:lnTo>
                  <a:lnTo>
                    <a:pt x="1152" y="0"/>
                  </a:lnTo>
                  <a:lnTo>
                    <a:pt x="1212" y="0"/>
                  </a:lnTo>
                  <a:lnTo>
                    <a:pt x="1212" y="33"/>
                  </a:lnTo>
                  <a:lnTo>
                    <a:pt x="1212" y="0"/>
                  </a:lnTo>
                  <a:lnTo>
                    <a:pt x="1272" y="0"/>
                  </a:lnTo>
                  <a:lnTo>
                    <a:pt x="1272" y="33"/>
                  </a:lnTo>
                  <a:lnTo>
                    <a:pt x="1272" y="0"/>
                  </a:lnTo>
                  <a:lnTo>
                    <a:pt x="1332" y="0"/>
                  </a:lnTo>
                  <a:lnTo>
                    <a:pt x="1332" y="79"/>
                  </a:lnTo>
                  <a:lnTo>
                    <a:pt x="1332" y="0"/>
                  </a:lnTo>
                  <a:lnTo>
                    <a:pt x="1392" y="0"/>
                  </a:lnTo>
                  <a:lnTo>
                    <a:pt x="1392" y="33"/>
                  </a:lnTo>
                  <a:lnTo>
                    <a:pt x="1392" y="0"/>
                  </a:lnTo>
                  <a:lnTo>
                    <a:pt x="1452" y="0"/>
                  </a:lnTo>
                  <a:lnTo>
                    <a:pt x="1452" y="33"/>
                  </a:lnTo>
                  <a:lnTo>
                    <a:pt x="1452" y="0"/>
                  </a:lnTo>
                  <a:lnTo>
                    <a:pt x="1515" y="0"/>
                  </a:lnTo>
                  <a:lnTo>
                    <a:pt x="1515" y="33"/>
                  </a:lnTo>
                  <a:lnTo>
                    <a:pt x="1515" y="0"/>
                  </a:lnTo>
                  <a:lnTo>
                    <a:pt x="1575" y="0"/>
                  </a:lnTo>
                  <a:lnTo>
                    <a:pt x="1575" y="33"/>
                  </a:lnTo>
                  <a:lnTo>
                    <a:pt x="1575" y="0"/>
                  </a:lnTo>
                  <a:lnTo>
                    <a:pt x="1635" y="0"/>
                  </a:lnTo>
                  <a:lnTo>
                    <a:pt x="1635" y="33"/>
                  </a:lnTo>
                  <a:lnTo>
                    <a:pt x="1635" y="0"/>
                  </a:lnTo>
                  <a:lnTo>
                    <a:pt x="1695" y="0"/>
                  </a:lnTo>
                  <a:lnTo>
                    <a:pt x="1695" y="33"/>
                  </a:lnTo>
                  <a:lnTo>
                    <a:pt x="1695" y="0"/>
                  </a:lnTo>
                  <a:lnTo>
                    <a:pt x="1755" y="0"/>
                  </a:lnTo>
                  <a:lnTo>
                    <a:pt x="1755" y="33"/>
                  </a:lnTo>
                  <a:lnTo>
                    <a:pt x="1755" y="0"/>
                  </a:lnTo>
                  <a:lnTo>
                    <a:pt x="1815" y="0"/>
                  </a:lnTo>
                  <a:lnTo>
                    <a:pt x="1815" y="33"/>
                  </a:lnTo>
                  <a:lnTo>
                    <a:pt x="1815" y="0"/>
                  </a:lnTo>
                  <a:lnTo>
                    <a:pt x="1878" y="0"/>
                  </a:lnTo>
                  <a:lnTo>
                    <a:pt x="1878" y="33"/>
                  </a:lnTo>
                  <a:lnTo>
                    <a:pt x="1878" y="0"/>
                  </a:lnTo>
                  <a:lnTo>
                    <a:pt x="1938" y="0"/>
                  </a:lnTo>
                  <a:lnTo>
                    <a:pt x="1938" y="79"/>
                  </a:lnTo>
                  <a:moveTo>
                    <a:pt x="1938" y="79"/>
                  </a:moveTo>
                  <a:lnTo>
                    <a:pt x="1938" y="0"/>
                  </a:lnTo>
                  <a:lnTo>
                    <a:pt x="1998" y="0"/>
                  </a:lnTo>
                  <a:lnTo>
                    <a:pt x="1998" y="33"/>
                  </a:lnTo>
                  <a:lnTo>
                    <a:pt x="1998" y="0"/>
                  </a:lnTo>
                  <a:lnTo>
                    <a:pt x="2058" y="0"/>
                  </a:lnTo>
                  <a:lnTo>
                    <a:pt x="2058" y="33"/>
                  </a:lnTo>
                  <a:lnTo>
                    <a:pt x="2058" y="0"/>
                  </a:lnTo>
                  <a:lnTo>
                    <a:pt x="2118" y="0"/>
                  </a:lnTo>
                  <a:lnTo>
                    <a:pt x="2118" y="33"/>
                  </a:lnTo>
                  <a:lnTo>
                    <a:pt x="2118" y="0"/>
                  </a:lnTo>
                  <a:lnTo>
                    <a:pt x="2178" y="0"/>
                  </a:lnTo>
                  <a:lnTo>
                    <a:pt x="2178" y="33"/>
                  </a:lnTo>
                  <a:lnTo>
                    <a:pt x="2178" y="0"/>
                  </a:lnTo>
                  <a:lnTo>
                    <a:pt x="2241" y="0"/>
                  </a:lnTo>
                  <a:lnTo>
                    <a:pt x="2241" y="33"/>
                  </a:lnTo>
                  <a:lnTo>
                    <a:pt x="2241" y="0"/>
                  </a:lnTo>
                  <a:lnTo>
                    <a:pt x="2301" y="0"/>
                  </a:lnTo>
                  <a:lnTo>
                    <a:pt x="2301" y="33"/>
                  </a:lnTo>
                  <a:lnTo>
                    <a:pt x="2301" y="0"/>
                  </a:lnTo>
                  <a:lnTo>
                    <a:pt x="2361" y="0"/>
                  </a:lnTo>
                  <a:lnTo>
                    <a:pt x="2361" y="33"/>
                  </a:lnTo>
                  <a:lnTo>
                    <a:pt x="2361" y="0"/>
                  </a:lnTo>
                  <a:lnTo>
                    <a:pt x="2421" y="0"/>
                  </a:lnTo>
                  <a:lnTo>
                    <a:pt x="2421" y="33"/>
                  </a:lnTo>
                  <a:lnTo>
                    <a:pt x="2421" y="0"/>
                  </a:lnTo>
                  <a:lnTo>
                    <a:pt x="2482" y="0"/>
                  </a:lnTo>
                  <a:lnTo>
                    <a:pt x="2482" y="33"/>
                  </a:lnTo>
                  <a:lnTo>
                    <a:pt x="2482" y="0"/>
                  </a:lnTo>
                  <a:lnTo>
                    <a:pt x="2542" y="0"/>
                  </a:lnTo>
                  <a:lnTo>
                    <a:pt x="2542" y="79"/>
                  </a:lnTo>
                  <a:lnTo>
                    <a:pt x="2542" y="0"/>
                  </a:lnTo>
                  <a:lnTo>
                    <a:pt x="2604" y="0"/>
                  </a:lnTo>
                  <a:lnTo>
                    <a:pt x="2604" y="33"/>
                  </a:lnTo>
                  <a:lnTo>
                    <a:pt x="2604" y="0"/>
                  </a:lnTo>
                  <a:lnTo>
                    <a:pt x="2664" y="0"/>
                  </a:lnTo>
                  <a:lnTo>
                    <a:pt x="2664" y="33"/>
                  </a:lnTo>
                  <a:lnTo>
                    <a:pt x="2664" y="0"/>
                  </a:lnTo>
                  <a:lnTo>
                    <a:pt x="2725" y="0"/>
                  </a:lnTo>
                  <a:lnTo>
                    <a:pt x="2725" y="33"/>
                  </a:lnTo>
                  <a:lnTo>
                    <a:pt x="2725" y="0"/>
                  </a:lnTo>
                  <a:lnTo>
                    <a:pt x="2785" y="0"/>
                  </a:lnTo>
                  <a:lnTo>
                    <a:pt x="2785" y="33"/>
                  </a:lnTo>
                  <a:lnTo>
                    <a:pt x="2785" y="0"/>
                  </a:lnTo>
                  <a:lnTo>
                    <a:pt x="2845" y="0"/>
                  </a:lnTo>
                  <a:lnTo>
                    <a:pt x="2845" y="33"/>
                  </a:lnTo>
                  <a:lnTo>
                    <a:pt x="2845" y="0"/>
                  </a:lnTo>
                  <a:lnTo>
                    <a:pt x="2905" y="0"/>
                  </a:lnTo>
                  <a:lnTo>
                    <a:pt x="2905" y="33"/>
                  </a:lnTo>
                  <a:lnTo>
                    <a:pt x="2905" y="0"/>
                  </a:lnTo>
                  <a:lnTo>
                    <a:pt x="2968" y="0"/>
                  </a:lnTo>
                  <a:lnTo>
                    <a:pt x="2968" y="33"/>
                  </a:lnTo>
                  <a:lnTo>
                    <a:pt x="2968" y="0"/>
                  </a:lnTo>
                  <a:lnTo>
                    <a:pt x="3028" y="0"/>
                  </a:lnTo>
                  <a:lnTo>
                    <a:pt x="3028" y="33"/>
                  </a:lnTo>
                  <a:lnTo>
                    <a:pt x="3028" y="0"/>
                  </a:lnTo>
                  <a:lnTo>
                    <a:pt x="3088" y="0"/>
                  </a:lnTo>
                  <a:lnTo>
                    <a:pt x="3088" y="33"/>
                  </a:lnTo>
                  <a:lnTo>
                    <a:pt x="3088" y="0"/>
                  </a:lnTo>
                  <a:lnTo>
                    <a:pt x="3148" y="0"/>
                  </a:lnTo>
                  <a:lnTo>
                    <a:pt x="3148" y="79"/>
                  </a:lnTo>
                  <a:lnTo>
                    <a:pt x="3148" y="0"/>
                  </a:lnTo>
                  <a:lnTo>
                    <a:pt x="3208" y="0"/>
                  </a:lnTo>
                  <a:lnTo>
                    <a:pt x="3208" y="33"/>
                  </a:lnTo>
                  <a:lnTo>
                    <a:pt x="3208" y="0"/>
                  </a:lnTo>
                  <a:lnTo>
                    <a:pt x="3268" y="0"/>
                  </a:lnTo>
                  <a:lnTo>
                    <a:pt x="3268" y="33"/>
                  </a:lnTo>
                  <a:lnTo>
                    <a:pt x="3268" y="0"/>
                  </a:lnTo>
                  <a:moveTo>
                    <a:pt x="123" y="2355"/>
                  </a:moveTo>
                  <a:lnTo>
                    <a:pt x="63" y="2355"/>
                  </a:lnTo>
                  <a:lnTo>
                    <a:pt x="63" y="2323"/>
                  </a:lnTo>
                  <a:lnTo>
                    <a:pt x="63" y="2355"/>
                  </a:lnTo>
                  <a:lnTo>
                    <a:pt x="0" y="2355"/>
                  </a:lnTo>
                  <a:lnTo>
                    <a:pt x="0" y="2323"/>
                  </a:lnTo>
                  <a:lnTo>
                    <a:pt x="0" y="2355"/>
                  </a:lnTo>
                  <a:lnTo>
                    <a:pt x="123" y="2355"/>
                  </a:lnTo>
                  <a:lnTo>
                    <a:pt x="123" y="2276"/>
                  </a:lnTo>
                  <a:lnTo>
                    <a:pt x="123" y="2355"/>
                  </a:lnTo>
                  <a:lnTo>
                    <a:pt x="183" y="2355"/>
                  </a:lnTo>
                  <a:lnTo>
                    <a:pt x="183" y="2323"/>
                  </a:lnTo>
                  <a:lnTo>
                    <a:pt x="183" y="2355"/>
                  </a:lnTo>
                  <a:lnTo>
                    <a:pt x="243" y="2355"/>
                  </a:lnTo>
                  <a:lnTo>
                    <a:pt x="243" y="2323"/>
                  </a:lnTo>
                  <a:lnTo>
                    <a:pt x="243" y="2355"/>
                  </a:lnTo>
                  <a:lnTo>
                    <a:pt x="303" y="2355"/>
                  </a:lnTo>
                  <a:lnTo>
                    <a:pt x="303" y="2323"/>
                  </a:lnTo>
                  <a:lnTo>
                    <a:pt x="303" y="2355"/>
                  </a:lnTo>
                  <a:lnTo>
                    <a:pt x="363" y="2355"/>
                  </a:lnTo>
                  <a:lnTo>
                    <a:pt x="363" y="2323"/>
                  </a:lnTo>
                  <a:lnTo>
                    <a:pt x="363" y="2355"/>
                  </a:lnTo>
                  <a:lnTo>
                    <a:pt x="426" y="2355"/>
                  </a:lnTo>
                  <a:lnTo>
                    <a:pt x="426" y="2323"/>
                  </a:lnTo>
                  <a:lnTo>
                    <a:pt x="426" y="2355"/>
                  </a:lnTo>
                  <a:lnTo>
                    <a:pt x="486" y="2355"/>
                  </a:lnTo>
                  <a:lnTo>
                    <a:pt x="486" y="2323"/>
                  </a:lnTo>
                  <a:lnTo>
                    <a:pt x="486" y="2355"/>
                  </a:lnTo>
                  <a:lnTo>
                    <a:pt x="546" y="2355"/>
                  </a:lnTo>
                  <a:lnTo>
                    <a:pt x="546" y="2323"/>
                  </a:lnTo>
                  <a:lnTo>
                    <a:pt x="546" y="2355"/>
                  </a:lnTo>
                  <a:lnTo>
                    <a:pt x="606" y="2355"/>
                  </a:lnTo>
                  <a:lnTo>
                    <a:pt x="606" y="2323"/>
                  </a:lnTo>
                  <a:lnTo>
                    <a:pt x="606" y="2355"/>
                  </a:lnTo>
                  <a:lnTo>
                    <a:pt x="666" y="2355"/>
                  </a:lnTo>
                  <a:lnTo>
                    <a:pt x="666" y="2323"/>
                  </a:lnTo>
                  <a:lnTo>
                    <a:pt x="666" y="2355"/>
                  </a:lnTo>
                  <a:lnTo>
                    <a:pt x="726" y="2355"/>
                  </a:lnTo>
                  <a:lnTo>
                    <a:pt x="726" y="2276"/>
                  </a:lnTo>
                  <a:lnTo>
                    <a:pt x="726" y="2355"/>
                  </a:lnTo>
                  <a:lnTo>
                    <a:pt x="789" y="2355"/>
                  </a:lnTo>
                  <a:lnTo>
                    <a:pt x="789" y="2323"/>
                  </a:lnTo>
                  <a:lnTo>
                    <a:pt x="789" y="2355"/>
                  </a:lnTo>
                  <a:lnTo>
                    <a:pt x="849" y="2355"/>
                  </a:lnTo>
                  <a:lnTo>
                    <a:pt x="849" y="2323"/>
                  </a:lnTo>
                  <a:lnTo>
                    <a:pt x="849" y="2355"/>
                  </a:lnTo>
                  <a:lnTo>
                    <a:pt x="909" y="2355"/>
                  </a:lnTo>
                  <a:lnTo>
                    <a:pt x="909" y="2323"/>
                  </a:lnTo>
                  <a:lnTo>
                    <a:pt x="909" y="2355"/>
                  </a:lnTo>
                  <a:lnTo>
                    <a:pt x="969" y="2355"/>
                  </a:lnTo>
                  <a:lnTo>
                    <a:pt x="969" y="2323"/>
                  </a:lnTo>
                  <a:lnTo>
                    <a:pt x="969" y="2355"/>
                  </a:lnTo>
                  <a:lnTo>
                    <a:pt x="1029" y="2355"/>
                  </a:lnTo>
                  <a:lnTo>
                    <a:pt x="1029" y="2323"/>
                  </a:lnTo>
                  <a:lnTo>
                    <a:pt x="1029" y="2355"/>
                  </a:lnTo>
                  <a:lnTo>
                    <a:pt x="1089" y="2355"/>
                  </a:lnTo>
                  <a:lnTo>
                    <a:pt x="1089" y="2323"/>
                  </a:lnTo>
                  <a:lnTo>
                    <a:pt x="1089" y="2355"/>
                  </a:lnTo>
                  <a:lnTo>
                    <a:pt x="1152" y="2355"/>
                  </a:lnTo>
                  <a:lnTo>
                    <a:pt x="1152" y="2323"/>
                  </a:lnTo>
                  <a:lnTo>
                    <a:pt x="1152" y="2355"/>
                  </a:lnTo>
                  <a:lnTo>
                    <a:pt x="1212" y="2355"/>
                  </a:lnTo>
                  <a:lnTo>
                    <a:pt x="1212" y="2323"/>
                  </a:lnTo>
                  <a:lnTo>
                    <a:pt x="1212" y="2355"/>
                  </a:lnTo>
                  <a:lnTo>
                    <a:pt x="1272" y="2355"/>
                  </a:lnTo>
                  <a:lnTo>
                    <a:pt x="1272" y="2323"/>
                  </a:lnTo>
                  <a:lnTo>
                    <a:pt x="1272" y="2355"/>
                  </a:lnTo>
                  <a:lnTo>
                    <a:pt x="1332" y="2355"/>
                  </a:lnTo>
                  <a:lnTo>
                    <a:pt x="1332" y="2276"/>
                  </a:lnTo>
                  <a:lnTo>
                    <a:pt x="1332" y="2355"/>
                  </a:lnTo>
                  <a:lnTo>
                    <a:pt x="1392" y="2355"/>
                  </a:lnTo>
                  <a:lnTo>
                    <a:pt x="1392" y="2323"/>
                  </a:lnTo>
                  <a:lnTo>
                    <a:pt x="1392" y="2355"/>
                  </a:lnTo>
                  <a:lnTo>
                    <a:pt x="1452" y="2355"/>
                  </a:lnTo>
                  <a:lnTo>
                    <a:pt x="1452" y="2323"/>
                  </a:lnTo>
                  <a:lnTo>
                    <a:pt x="1452" y="2355"/>
                  </a:lnTo>
                  <a:lnTo>
                    <a:pt x="1515" y="2355"/>
                  </a:lnTo>
                  <a:lnTo>
                    <a:pt x="1515" y="2323"/>
                  </a:lnTo>
                  <a:lnTo>
                    <a:pt x="1515" y="2355"/>
                  </a:lnTo>
                  <a:lnTo>
                    <a:pt x="1575" y="2355"/>
                  </a:lnTo>
                  <a:lnTo>
                    <a:pt x="1575" y="2323"/>
                  </a:lnTo>
                  <a:lnTo>
                    <a:pt x="1575" y="2355"/>
                  </a:lnTo>
                  <a:lnTo>
                    <a:pt x="1635" y="2355"/>
                  </a:lnTo>
                  <a:lnTo>
                    <a:pt x="1635" y="2323"/>
                  </a:lnTo>
                  <a:lnTo>
                    <a:pt x="1635" y="2355"/>
                  </a:lnTo>
                  <a:lnTo>
                    <a:pt x="1695" y="2355"/>
                  </a:lnTo>
                  <a:lnTo>
                    <a:pt x="1695" y="2323"/>
                  </a:lnTo>
                  <a:lnTo>
                    <a:pt x="1695" y="2355"/>
                  </a:lnTo>
                  <a:lnTo>
                    <a:pt x="1755" y="2355"/>
                  </a:lnTo>
                  <a:lnTo>
                    <a:pt x="1755" y="2323"/>
                  </a:lnTo>
                  <a:lnTo>
                    <a:pt x="1755" y="2355"/>
                  </a:lnTo>
                  <a:lnTo>
                    <a:pt x="1815" y="2355"/>
                  </a:lnTo>
                  <a:lnTo>
                    <a:pt x="1815" y="2323"/>
                  </a:lnTo>
                  <a:lnTo>
                    <a:pt x="1815" y="2355"/>
                  </a:lnTo>
                  <a:lnTo>
                    <a:pt x="1878" y="2355"/>
                  </a:lnTo>
                  <a:lnTo>
                    <a:pt x="1878" y="2323"/>
                  </a:lnTo>
                  <a:lnTo>
                    <a:pt x="1878" y="2355"/>
                  </a:lnTo>
                  <a:lnTo>
                    <a:pt x="1938" y="2355"/>
                  </a:lnTo>
                  <a:lnTo>
                    <a:pt x="1938" y="2276"/>
                  </a:lnTo>
                  <a:moveTo>
                    <a:pt x="1938" y="2276"/>
                  </a:moveTo>
                  <a:lnTo>
                    <a:pt x="1938" y="2355"/>
                  </a:lnTo>
                  <a:lnTo>
                    <a:pt x="1998" y="2355"/>
                  </a:lnTo>
                  <a:lnTo>
                    <a:pt x="1998" y="2323"/>
                  </a:lnTo>
                  <a:lnTo>
                    <a:pt x="1998" y="2355"/>
                  </a:lnTo>
                  <a:lnTo>
                    <a:pt x="2058" y="2355"/>
                  </a:lnTo>
                  <a:lnTo>
                    <a:pt x="2058" y="2323"/>
                  </a:lnTo>
                  <a:lnTo>
                    <a:pt x="2058" y="2355"/>
                  </a:lnTo>
                  <a:lnTo>
                    <a:pt x="2118" y="2355"/>
                  </a:lnTo>
                  <a:lnTo>
                    <a:pt x="2118" y="2323"/>
                  </a:lnTo>
                  <a:lnTo>
                    <a:pt x="2118" y="2355"/>
                  </a:lnTo>
                  <a:lnTo>
                    <a:pt x="2178" y="2355"/>
                  </a:lnTo>
                  <a:lnTo>
                    <a:pt x="2178" y="2323"/>
                  </a:lnTo>
                  <a:lnTo>
                    <a:pt x="2178" y="2355"/>
                  </a:lnTo>
                  <a:lnTo>
                    <a:pt x="2241" y="2355"/>
                  </a:lnTo>
                  <a:lnTo>
                    <a:pt x="2241" y="2323"/>
                  </a:lnTo>
                  <a:lnTo>
                    <a:pt x="2241" y="2355"/>
                  </a:lnTo>
                  <a:lnTo>
                    <a:pt x="2301" y="2355"/>
                  </a:lnTo>
                  <a:lnTo>
                    <a:pt x="2301" y="2323"/>
                  </a:lnTo>
                  <a:lnTo>
                    <a:pt x="2301" y="2355"/>
                  </a:lnTo>
                  <a:lnTo>
                    <a:pt x="2361" y="2355"/>
                  </a:lnTo>
                  <a:lnTo>
                    <a:pt x="2361" y="2323"/>
                  </a:lnTo>
                  <a:lnTo>
                    <a:pt x="2361" y="2355"/>
                  </a:lnTo>
                  <a:lnTo>
                    <a:pt x="2421" y="2355"/>
                  </a:lnTo>
                  <a:lnTo>
                    <a:pt x="2421" y="2323"/>
                  </a:lnTo>
                  <a:lnTo>
                    <a:pt x="2421" y="2355"/>
                  </a:lnTo>
                  <a:lnTo>
                    <a:pt x="2482" y="2355"/>
                  </a:lnTo>
                  <a:lnTo>
                    <a:pt x="2482" y="2323"/>
                  </a:lnTo>
                  <a:lnTo>
                    <a:pt x="2482" y="2355"/>
                  </a:lnTo>
                  <a:lnTo>
                    <a:pt x="2542" y="2355"/>
                  </a:lnTo>
                  <a:lnTo>
                    <a:pt x="2542" y="2276"/>
                  </a:lnTo>
                  <a:lnTo>
                    <a:pt x="2542" y="2355"/>
                  </a:lnTo>
                  <a:lnTo>
                    <a:pt x="2604" y="2355"/>
                  </a:lnTo>
                  <a:lnTo>
                    <a:pt x="2604" y="2323"/>
                  </a:lnTo>
                  <a:lnTo>
                    <a:pt x="2604" y="2355"/>
                  </a:lnTo>
                  <a:lnTo>
                    <a:pt x="2664" y="2355"/>
                  </a:lnTo>
                  <a:lnTo>
                    <a:pt x="2664" y="2323"/>
                  </a:lnTo>
                  <a:lnTo>
                    <a:pt x="2664" y="2355"/>
                  </a:lnTo>
                  <a:lnTo>
                    <a:pt x="2725" y="2355"/>
                  </a:lnTo>
                  <a:lnTo>
                    <a:pt x="2725" y="2323"/>
                  </a:lnTo>
                  <a:lnTo>
                    <a:pt x="2725" y="2355"/>
                  </a:lnTo>
                  <a:lnTo>
                    <a:pt x="2785" y="2355"/>
                  </a:lnTo>
                  <a:lnTo>
                    <a:pt x="2785" y="2323"/>
                  </a:lnTo>
                  <a:lnTo>
                    <a:pt x="2785" y="2355"/>
                  </a:lnTo>
                  <a:lnTo>
                    <a:pt x="2845" y="2355"/>
                  </a:lnTo>
                  <a:lnTo>
                    <a:pt x="2845" y="2323"/>
                  </a:lnTo>
                  <a:lnTo>
                    <a:pt x="2845" y="2355"/>
                  </a:lnTo>
                  <a:lnTo>
                    <a:pt x="2905" y="2355"/>
                  </a:lnTo>
                  <a:lnTo>
                    <a:pt x="2905" y="2323"/>
                  </a:lnTo>
                  <a:lnTo>
                    <a:pt x="2905" y="2355"/>
                  </a:lnTo>
                  <a:lnTo>
                    <a:pt x="2968" y="2355"/>
                  </a:lnTo>
                  <a:lnTo>
                    <a:pt x="2968" y="2323"/>
                  </a:lnTo>
                  <a:lnTo>
                    <a:pt x="2968" y="2355"/>
                  </a:lnTo>
                  <a:lnTo>
                    <a:pt x="3028" y="2355"/>
                  </a:lnTo>
                  <a:lnTo>
                    <a:pt x="3028" y="2323"/>
                  </a:lnTo>
                  <a:lnTo>
                    <a:pt x="3028" y="2355"/>
                  </a:lnTo>
                  <a:lnTo>
                    <a:pt x="3088" y="2355"/>
                  </a:lnTo>
                  <a:lnTo>
                    <a:pt x="3088" y="2323"/>
                  </a:lnTo>
                  <a:lnTo>
                    <a:pt x="3088" y="2355"/>
                  </a:lnTo>
                  <a:lnTo>
                    <a:pt x="3148" y="2355"/>
                  </a:lnTo>
                  <a:lnTo>
                    <a:pt x="3148" y="2276"/>
                  </a:lnTo>
                  <a:lnTo>
                    <a:pt x="3148" y="2355"/>
                  </a:lnTo>
                  <a:lnTo>
                    <a:pt x="3208" y="2355"/>
                  </a:lnTo>
                  <a:lnTo>
                    <a:pt x="3208" y="2323"/>
                  </a:lnTo>
                  <a:lnTo>
                    <a:pt x="3208" y="2355"/>
                  </a:lnTo>
                  <a:lnTo>
                    <a:pt x="3268" y="2355"/>
                  </a:lnTo>
                  <a:lnTo>
                    <a:pt x="3268" y="2323"/>
                  </a:lnTo>
                  <a:lnTo>
                    <a:pt x="3268" y="2355"/>
                  </a:lnTo>
                  <a:moveTo>
                    <a:pt x="123" y="2355"/>
                  </a:moveTo>
                  <a:lnTo>
                    <a:pt x="63" y="2355"/>
                  </a:lnTo>
                  <a:lnTo>
                    <a:pt x="63" y="2323"/>
                  </a:lnTo>
                  <a:lnTo>
                    <a:pt x="63" y="2355"/>
                  </a:lnTo>
                  <a:lnTo>
                    <a:pt x="0" y="2355"/>
                  </a:lnTo>
                  <a:lnTo>
                    <a:pt x="0" y="2323"/>
                  </a:lnTo>
                  <a:lnTo>
                    <a:pt x="0" y="2355"/>
                  </a:lnTo>
                  <a:lnTo>
                    <a:pt x="123" y="2355"/>
                  </a:lnTo>
                  <a:lnTo>
                    <a:pt x="123" y="2276"/>
                  </a:lnTo>
                  <a:lnTo>
                    <a:pt x="123" y="2355"/>
                  </a:lnTo>
                  <a:lnTo>
                    <a:pt x="183" y="2355"/>
                  </a:lnTo>
                  <a:lnTo>
                    <a:pt x="183" y="2323"/>
                  </a:lnTo>
                  <a:lnTo>
                    <a:pt x="183" y="2355"/>
                  </a:lnTo>
                  <a:lnTo>
                    <a:pt x="243" y="2355"/>
                  </a:lnTo>
                  <a:lnTo>
                    <a:pt x="243" y="2323"/>
                  </a:lnTo>
                  <a:lnTo>
                    <a:pt x="243" y="2355"/>
                  </a:lnTo>
                  <a:lnTo>
                    <a:pt x="303" y="2355"/>
                  </a:lnTo>
                  <a:lnTo>
                    <a:pt x="303" y="2323"/>
                  </a:lnTo>
                  <a:lnTo>
                    <a:pt x="303" y="2355"/>
                  </a:lnTo>
                  <a:lnTo>
                    <a:pt x="363" y="2355"/>
                  </a:lnTo>
                  <a:lnTo>
                    <a:pt x="363" y="2323"/>
                  </a:lnTo>
                  <a:lnTo>
                    <a:pt x="363" y="2355"/>
                  </a:lnTo>
                  <a:lnTo>
                    <a:pt x="426" y="2355"/>
                  </a:lnTo>
                  <a:lnTo>
                    <a:pt x="426" y="2323"/>
                  </a:lnTo>
                  <a:lnTo>
                    <a:pt x="426" y="2355"/>
                  </a:lnTo>
                  <a:lnTo>
                    <a:pt x="486" y="2355"/>
                  </a:lnTo>
                  <a:lnTo>
                    <a:pt x="486" y="2323"/>
                  </a:lnTo>
                  <a:lnTo>
                    <a:pt x="486" y="2355"/>
                  </a:lnTo>
                  <a:lnTo>
                    <a:pt x="546" y="2355"/>
                  </a:lnTo>
                  <a:lnTo>
                    <a:pt x="546" y="2323"/>
                  </a:lnTo>
                  <a:lnTo>
                    <a:pt x="546" y="2355"/>
                  </a:lnTo>
                  <a:lnTo>
                    <a:pt x="606" y="2355"/>
                  </a:lnTo>
                  <a:lnTo>
                    <a:pt x="606" y="2323"/>
                  </a:lnTo>
                  <a:lnTo>
                    <a:pt x="606" y="2355"/>
                  </a:lnTo>
                  <a:lnTo>
                    <a:pt x="666" y="2355"/>
                  </a:lnTo>
                  <a:lnTo>
                    <a:pt x="666" y="2323"/>
                  </a:lnTo>
                  <a:lnTo>
                    <a:pt x="666" y="2355"/>
                  </a:lnTo>
                  <a:lnTo>
                    <a:pt x="726" y="2355"/>
                  </a:lnTo>
                  <a:lnTo>
                    <a:pt x="726" y="2276"/>
                  </a:lnTo>
                  <a:lnTo>
                    <a:pt x="726" y="2355"/>
                  </a:lnTo>
                  <a:lnTo>
                    <a:pt x="789" y="2355"/>
                  </a:lnTo>
                  <a:lnTo>
                    <a:pt x="789" y="2323"/>
                  </a:lnTo>
                  <a:lnTo>
                    <a:pt x="789" y="2355"/>
                  </a:lnTo>
                  <a:lnTo>
                    <a:pt x="849" y="2355"/>
                  </a:lnTo>
                  <a:lnTo>
                    <a:pt x="849" y="2323"/>
                  </a:lnTo>
                  <a:lnTo>
                    <a:pt x="849" y="2355"/>
                  </a:lnTo>
                  <a:lnTo>
                    <a:pt x="909" y="2355"/>
                  </a:lnTo>
                  <a:lnTo>
                    <a:pt x="909" y="2323"/>
                  </a:lnTo>
                  <a:lnTo>
                    <a:pt x="909" y="2355"/>
                  </a:lnTo>
                  <a:lnTo>
                    <a:pt x="969" y="2355"/>
                  </a:lnTo>
                  <a:lnTo>
                    <a:pt x="969" y="2323"/>
                  </a:lnTo>
                  <a:lnTo>
                    <a:pt x="969" y="2355"/>
                  </a:lnTo>
                  <a:lnTo>
                    <a:pt x="1029" y="2355"/>
                  </a:lnTo>
                  <a:lnTo>
                    <a:pt x="1029" y="2323"/>
                  </a:lnTo>
                  <a:lnTo>
                    <a:pt x="1029" y="2355"/>
                  </a:lnTo>
                  <a:lnTo>
                    <a:pt x="1089" y="2355"/>
                  </a:lnTo>
                  <a:lnTo>
                    <a:pt x="1089" y="2323"/>
                  </a:lnTo>
                  <a:lnTo>
                    <a:pt x="1089" y="2355"/>
                  </a:lnTo>
                  <a:lnTo>
                    <a:pt x="1152" y="2355"/>
                  </a:lnTo>
                  <a:lnTo>
                    <a:pt x="1152" y="2323"/>
                  </a:lnTo>
                  <a:lnTo>
                    <a:pt x="1152" y="2355"/>
                  </a:lnTo>
                  <a:lnTo>
                    <a:pt x="1212" y="2355"/>
                  </a:lnTo>
                  <a:lnTo>
                    <a:pt x="1212" y="2323"/>
                  </a:lnTo>
                  <a:lnTo>
                    <a:pt x="1212" y="2355"/>
                  </a:lnTo>
                  <a:lnTo>
                    <a:pt x="1272" y="2355"/>
                  </a:lnTo>
                  <a:lnTo>
                    <a:pt x="1272" y="2323"/>
                  </a:lnTo>
                  <a:lnTo>
                    <a:pt x="1272" y="2355"/>
                  </a:lnTo>
                  <a:lnTo>
                    <a:pt x="1332" y="2355"/>
                  </a:lnTo>
                  <a:lnTo>
                    <a:pt x="1332" y="2276"/>
                  </a:lnTo>
                  <a:lnTo>
                    <a:pt x="1332" y="2355"/>
                  </a:lnTo>
                  <a:lnTo>
                    <a:pt x="1392" y="2355"/>
                  </a:lnTo>
                  <a:lnTo>
                    <a:pt x="1392" y="2323"/>
                  </a:lnTo>
                  <a:lnTo>
                    <a:pt x="1392" y="2355"/>
                  </a:lnTo>
                  <a:lnTo>
                    <a:pt x="1452" y="2355"/>
                  </a:lnTo>
                  <a:lnTo>
                    <a:pt x="1452" y="2323"/>
                  </a:lnTo>
                  <a:lnTo>
                    <a:pt x="1452" y="2355"/>
                  </a:lnTo>
                  <a:lnTo>
                    <a:pt x="1515" y="2355"/>
                  </a:lnTo>
                  <a:lnTo>
                    <a:pt x="1515" y="2323"/>
                  </a:lnTo>
                  <a:lnTo>
                    <a:pt x="1515" y="2355"/>
                  </a:lnTo>
                  <a:lnTo>
                    <a:pt x="1575" y="2355"/>
                  </a:lnTo>
                  <a:lnTo>
                    <a:pt x="1575" y="2323"/>
                  </a:lnTo>
                  <a:lnTo>
                    <a:pt x="1575" y="2355"/>
                  </a:lnTo>
                  <a:lnTo>
                    <a:pt x="1635" y="2355"/>
                  </a:lnTo>
                  <a:lnTo>
                    <a:pt x="1635" y="2323"/>
                  </a:lnTo>
                  <a:lnTo>
                    <a:pt x="1635" y="2355"/>
                  </a:lnTo>
                  <a:lnTo>
                    <a:pt x="1695" y="2355"/>
                  </a:lnTo>
                  <a:lnTo>
                    <a:pt x="1695" y="2323"/>
                  </a:lnTo>
                  <a:lnTo>
                    <a:pt x="1695" y="2355"/>
                  </a:lnTo>
                  <a:lnTo>
                    <a:pt x="1755" y="2355"/>
                  </a:lnTo>
                  <a:lnTo>
                    <a:pt x="1755" y="2323"/>
                  </a:lnTo>
                  <a:lnTo>
                    <a:pt x="1755" y="2355"/>
                  </a:lnTo>
                  <a:lnTo>
                    <a:pt x="1815" y="2355"/>
                  </a:lnTo>
                  <a:lnTo>
                    <a:pt x="1815" y="2323"/>
                  </a:lnTo>
                  <a:lnTo>
                    <a:pt x="1815" y="2355"/>
                  </a:lnTo>
                  <a:lnTo>
                    <a:pt x="1878" y="2355"/>
                  </a:lnTo>
                  <a:lnTo>
                    <a:pt x="1878" y="2323"/>
                  </a:lnTo>
                  <a:lnTo>
                    <a:pt x="1878" y="2355"/>
                  </a:lnTo>
                  <a:lnTo>
                    <a:pt x="1938" y="2355"/>
                  </a:lnTo>
                  <a:lnTo>
                    <a:pt x="1938" y="2276"/>
                  </a:lnTo>
                  <a:moveTo>
                    <a:pt x="1938" y="2276"/>
                  </a:moveTo>
                  <a:lnTo>
                    <a:pt x="1938" y="2355"/>
                  </a:lnTo>
                  <a:lnTo>
                    <a:pt x="1998" y="2355"/>
                  </a:lnTo>
                  <a:lnTo>
                    <a:pt x="1998" y="2323"/>
                  </a:lnTo>
                  <a:lnTo>
                    <a:pt x="1998" y="2355"/>
                  </a:lnTo>
                  <a:lnTo>
                    <a:pt x="2058" y="2355"/>
                  </a:lnTo>
                  <a:lnTo>
                    <a:pt x="2058" y="2323"/>
                  </a:lnTo>
                  <a:lnTo>
                    <a:pt x="2058" y="2355"/>
                  </a:lnTo>
                  <a:lnTo>
                    <a:pt x="2118" y="2355"/>
                  </a:lnTo>
                  <a:lnTo>
                    <a:pt x="2118" y="2323"/>
                  </a:lnTo>
                  <a:lnTo>
                    <a:pt x="2118" y="2355"/>
                  </a:lnTo>
                  <a:lnTo>
                    <a:pt x="2178" y="2355"/>
                  </a:lnTo>
                  <a:lnTo>
                    <a:pt x="2178" y="2323"/>
                  </a:lnTo>
                  <a:lnTo>
                    <a:pt x="2178" y="2355"/>
                  </a:lnTo>
                  <a:lnTo>
                    <a:pt x="2241" y="2355"/>
                  </a:lnTo>
                  <a:lnTo>
                    <a:pt x="2241" y="2323"/>
                  </a:lnTo>
                  <a:lnTo>
                    <a:pt x="2241" y="2355"/>
                  </a:lnTo>
                  <a:lnTo>
                    <a:pt x="2301" y="2355"/>
                  </a:lnTo>
                  <a:lnTo>
                    <a:pt x="2301" y="2323"/>
                  </a:lnTo>
                  <a:lnTo>
                    <a:pt x="2301" y="2355"/>
                  </a:lnTo>
                  <a:lnTo>
                    <a:pt x="2361" y="2355"/>
                  </a:lnTo>
                  <a:lnTo>
                    <a:pt x="2361" y="2323"/>
                  </a:lnTo>
                  <a:lnTo>
                    <a:pt x="2361" y="2355"/>
                  </a:lnTo>
                  <a:lnTo>
                    <a:pt x="2421" y="2355"/>
                  </a:lnTo>
                  <a:lnTo>
                    <a:pt x="2421" y="2323"/>
                  </a:lnTo>
                  <a:lnTo>
                    <a:pt x="2421" y="2355"/>
                  </a:lnTo>
                  <a:lnTo>
                    <a:pt x="2482" y="2355"/>
                  </a:lnTo>
                  <a:lnTo>
                    <a:pt x="2482" y="2323"/>
                  </a:lnTo>
                  <a:lnTo>
                    <a:pt x="2482" y="2355"/>
                  </a:lnTo>
                  <a:lnTo>
                    <a:pt x="2542" y="2355"/>
                  </a:lnTo>
                  <a:lnTo>
                    <a:pt x="2542" y="2276"/>
                  </a:lnTo>
                  <a:lnTo>
                    <a:pt x="2542" y="2355"/>
                  </a:lnTo>
                  <a:lnTo>
                    <a:pt x="2604" y="2355"/>
                  </a:lnTo>
                  <a:lnTo>
                    <a:pt x="2604" y="2323"/>
                  </a:lnTo>
                  <a:lnTo>
                    <a:pt x="2604" y="2355"/>
                  </a:lnTo>
                  <a:lnTo>
                    <a:pt x="2664" y="2355"/>
                  </a:lnTo>
                  <a:lnTo>
                    <a:pt x="2664" y="2323"/>
                  </a:lnTo>
                  <a:lnTo>
                    <a:pt x="2664" y="2355"/>
                  </a:lnTo>
                  <a:lnTo>
                    <a:pt x="2725" y="2355"/>
                  </a:lnTo>
                  <a:lnTo>
                    <a:pt x="2725" y="2323"/>
                  </a:lnTo>
                  <a:lnTo>
                    <a:pt x="2725" y="2355"/>
                  </a:lnTo>
                  <a:lnTo>
                    <a:pt x="2785" y="2355"/>
                  </a:lnTo>
                  <a:lnTo>
                    <a:pt x="2785" y="2323"/>
                  </a:lnTo>
                  <a:lnTo>
                    <a:pt x="2785" y="2355"/>
                  </a:lnTo>
                  <a:lnTo>
                    <a:pt x="2845" y="2355"/>
                  </a:lnTo>
                  <a:lnTo>
                    <a:pt x="2845" y="2323"/>
                  </a:lnTo>
                  <a:lnTo>
                    <a:pt x="2845" y="2355"/>
                  </a:lnTo>
                  <a:lnTo>
                    <a:pt x="2905" y="2355"/>
                  </a:lnTo>
                  <a:lnTo>
                    <a:pt x="2905" y="2323"/>
                  </a:lnTo>
                  <a:lnTo>
                    <a:pt x="2905" y="2355"/>
                  </a:lnTo>
                  <a:lnTo>
                    <a:pt x="2968" y="2355"/>
                  </a:lnTo>
                  <a:lnTo>
                    <a:pt x="2968" y="2323"/>
                  </a:lnTo>
                  <a:lnTo>
                    <a:pt x="2968" y="2355"/>
                  </a:lnTo>
                  <a:lnTo>
                    <a:pt x="3028" y="2355"/>
                  </a:lnTo>
                  <a:lnTo>
                    <a:pt x="3028" y="2323"/>
                  </a:lnTo>
                  <a:lnTo>
                    <a:pt x="3028" y="2355"/>
                  </a:lnTo>
                  <a:lnTo>
                    <a:pt x="3088" y="2355"/>
                  </a:lnTo>
                  <a:lnTo>
                    <a:pt x="3088" y="2323"/>
                  </a:lnTo>
                  <a:lnTo>
                    <a:pt x="3088" y="2355"/>
                  </a:lnTo>
                  <a:lnTo>
                    <a:pt x="3148" y="2355"/>
                  </a:lnTo>
                  <a:lnTo>
                    <a:pt x="3148" y="2276"/>
                  </a:lnTo>
                  <a:lnTo>
                    <a:pt x="3148" y="2355"/>
                  </a:lnTo>
                  <a:lnTo>
                    <a:pt x="3208" y="2355"/>
                  </a:lnTo>
                  <a:lnTo>
                    <a:pt x="3208" y="2323"/>
                  </a:lnTo>
                  <a:lnTo>
                    <a:pt x="3208" y="2355"/>
                  </a:lnTo>
                  <a:lnTo>
                    <a:pt x="3268" y="2355"/>
                  </a:lnTo>
                  <a:lnTo>
                    <a:pt x="3268" y="2323"/>
                  </a:lnTo>
                  <a:lnTo>
                    <a:pt x="3268" y="2355"/>
                  </a:lnTo>
                  <a:moveTo>
                    <a:pt x="0" y="2355"/>
                  </a:moveTo>
                  <a:lnTo>
                    <a:pt x="0" y="0"/>
                  </a:lnTo>
                  <a:moveTo>
                    <a:pt x="3268" y="2355"/>
                  </a:moveTo>
                  <a:lnTo>
                    <a:pt x="3268" y="0"/>
                  </a:lnTo>
                  <a:moveTo>
                    <a:pt x="0" y="0"/>
                  </a:moveTo>
                  <a:lnTo>
                    <a:pt x="3268" y="0"/>
                  </a:lnTo>
                  <a:moveTo>
                    <a:pt x="0" y="2355"/>
                  </a:moveTo>
                  <a:lnTo>
                    <a:pt x="3268" y="2355"/>
                  </a:lnTo>
                </a:path>
              </a:pathLst>
            </a:custGeom>
            <a:noFill/>
            <a:ln w="1524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62" name="Freeform 78"/>
            <p:cNvSpPr>
              <a:spLocks/>
            </p:cNvSpPr>
            <p:nvPr/>
          </p:nvSpPr>
          <p:spPr bwMode="auto">
            <a:xfrm>
              <a:off x="966" y="2669"/>
              <a:ext cx="60" cy="79"/>
            </a:xfrm>
            <a:custGeom>
              <a:avLst/>
              <a:gdLst>
                <a:gd name="T0" fmla="*/ 60 w 60"/>
                <a:gd name="T1" fmla="*/ 54 h 79"/>
                <a:gd name="T2" fmla="*/ 60 w 60"/>
                <a:gd name="T3" fmla="*/ 0 h 79"/>
                <a:gd name="T4" fmla="*/ 0 w 60"/>
                <a:gd name="T5" fmla="*/ 24 h 79"/>
                <a:gd name="T6" fmla="*/ 0 w 60"/>
                <a:gd name="T7" fmla="*/ 79 h 79"/>
                <a:gd name="T8" fmla="*/ 60 w 60"/>
                <a:gd name="T9" fmla="*/ 54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79">
                  <a:moveTo>
                    <a:pt x="60" y="54"/>
                  </a:moveTo>
                  <a:lnTo>
                    <a:pt x="60" y="0"/>
                  </a:lnTo>
                  <a:lnTo>
                    <a:pt x="0" y="24"/>
                  </a:lnTo>
                  <a:lnTo>
                    <a:pt x="0" y="79"/>
                  </a:lnTo>
                  <a:lnTo>
                    <a:pt x="60" y="54"/>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3" name="Freeform 79"/>
            <p:cNvSpPr>
              <a:spLocks/>
            </p:cNvSpPr>
            <p:nvPr/>
          </p:nvSpPr>
          <p:spPr bwMode="auto">
            <a:xfrm>
              <a:off x="1026" y="2663"/>
              <a:ext cx="60" cy="60"/>
            </a:xfrm>
            <a:custGeom>
              <a:avLst/>
              <a:gdLst>
                <a:gd name="T0" fmla="*/ 60 w 60"/>
                <a:gd name="T1" fmla="*/ 58 h 60"/>
                <a:gd name="T2" fmla="*/ 60 w 60"/>
                <a:gd name="T3" fmla="*/ 0 h 60"/>
                <a:gd name="T4" fmla="*/ 0 w 60"/>
                <a:gd name="T5" fmla="*/ 6 h 60"/>
                <a:gd name="T6" fmla="*/ 0 w 60"/>
                <a:gd name="T7" fmla="*/ 60 h 60"/>
                <a:gd name="T8" fmla="*/ 60 w 60"/>
                <a:gd name="T9" fmla="*/ 58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0">
                  <a:moveTo>
                    <a:pt x="60" y="58"/>
                  </a:moveTo>
                  <a:lnTo>
                    <a:pt x="60" y="0"/>
                  </a:lnTo>
                  <a:lnTo>
                    <a:pt x="0" y="6"/>
                  </a:lnTo>
                  <a:lnTo>
                    <a:pt x="0" y="60"/>
                  </a:lnTo>
                  <a:lnTo>
                    <a:pt x="60" y="5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4" name="Freeform 80"/>
            <p:cNvSpPr>
              <a:spLocks/>
            </p:cNvSpPr>
            <p:nvPr/>
          </p:nvSpPr>
          <p:spPr bwMode="auto">
            <a:xfrm>
              <a:off x="1086" y="2639"/>
              <a:ext cx="60" cy="82"/>
            </a:xfrm>
            <a:custGeom>
              <a:avLst/>
              <a:gdLst>
                <a:gd name="T0" fmla="*/ 60 w 60"/>
                <a:gd name="T1" fmla="*/ 60 h 82"/>
                <a:gd name="T2" fmla="*/ 60 w 60"/>
                <a:gd name="T3" fmla="*/ 0 h 82"/>
                <a:gd name="T4" fmla="*/ 0 w 60"/>
                <a:gd name="T5" fmla="*/ 24 h 82"/>
                <a:gd name="T6" fmla="*/ 0 w 60"/>
                <a:gd name="T7" fmla="*/ 82 h 82"/>
                <a:gd name="T8" fmla="*/ 60 w 60"/>
                <a:gd name="T9" fmla="*/ 60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82">
                  <a:moveTo>
                    <a:pt x="60" y="60"/>
                  </a:moveTo>
                  <a:lnTo>
                    <a:pt x="60" y="0"/>
                  </a:lnTo>
                  <a:lnTo>
                    <a:pt x="0" y="24"/>
                  </a:lnTo>
                  <a:lnTo>
                    <a:pt x="0" y="82"/>
                  </a:lnTo>
                  <a:lnTo>
                    <a:pt x="60" y="6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5" name="Freeform 81"/>
            <p:cNvSpPr>
              <a:spLocks/>
            </p:cNvSpPr>
            <p:nvPr/>
          </p:nvSpPr>
          <p:spPr bwMode="auto">
            <a:xfrm>
              <a:off x="1146" y="2606"/>
              <a:ext cx="60" cy="93"/>
            </a:xfrm>
            <a:custGeom>
              <a:avLst/>
              <a:gdLst>
                <a:gd name="T0" fmla="*/ 60 w 60"/>
                <a:gd name="T1" fmla="*/ 63 h 93"/>
                <a:gd name="T2" fmla="*/ 60 w 60"/>
                <a:gd name="T3" fmla="*/ 0 h 93"/>
                <a:gd name="T4" fmla="*/ 0 w 60"/>
                <a:gd name="T5" fmla="*/ 33 h 93"/>
                <a:gd name="T6" fmla="*/ 0 w 60"/>
                <a:gd name="T7" fmla="*/ 93 h 93"/>
                <a:gd name="T8" fmla="*/ 60 w 60"/>
                <a:gd name="T9" fmla="*/ 63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93">
                  <a:moveTo>
                    <a:pt x="60" y="63"/>
                  </a:moveTo>
                  <a:lnTo>
                    <a:pt x="60" y="0"/>
                  </a:lnTo>
                  <a:lnTo>
                    <a:pt x="0" y="33"/>
                  </a:lnTo>
                  <a:lnTo>
                    <a:pt x="0" y="93"/>
                  </a:lnTo>
                  <a:lnTo>
                    <a:pt x="60" y="6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6" name="Freeform 82"/>
            <p:cNvSpPr>
              <a:spLocks/>
            </p:cNvSpPr>
            <p:nvPr/>
          </p:nvSpPr>
          <p:spPr bwMode="auto">
            <a:xfrm>
              <a:off x="1206" y="2571"/>
              <a:ext cx="63" cy="98"/>
            </a:xfrm>
            <a:custGeom>
              <a:avLst/>
              <a:gdLst>
                <a:gd name="T0" fmla="*/ 63 w 63"/>
                <a:gd name="T1" fmla="*/ 65 h 98"/>
                <a:gd name="T2" fmla="*/ 63 w 63"/>
                <a:gd name="T3" fmla="*/ 0 h 98"/>
                <a:gd name="T4" fmla="*/ 0 w 63"/>
                <a:gd name="T5" fmla="*/ 35 h 98"/>
                <a:gd name="T6" fmla="*/ 0 w 63"/>
                <a:gd name="T7" fmla="*/ 98 h 98"/>
                <a:gd name="T8" fmla="*/ 63 w 63"/>
                <a:gd name="T9" fmla="*/ 65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98">
                  <a:moveTo>
                    <a:pt x="63" y="65"/>
                  </a:moveTo>
                  <a:lnTo>
                    <a:pt x="63" y="0"/>
                  </a:lnTo>
                  <a:lnTo>
                    <a:pt x="0" y="35"/>
                  </a:lnTo>
                  <a:lnTo>
                    <a:pt x="0" y="98"/>
                  </a:lnTo>
                  <a:lnTo>
                    <a:pt x="63" y="6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7" name="Freeform 83"/>
            <p:cNvSpPr>
              <a:spLocks/>
            </p:cNvSpPr>
            <p:nvPr/>
          </p:nvSpPr>
          <p:spPr bwMode="auto">
            <a:xfrm>
              <a:off x="1269" y="2538"/>
              <a:ext cx="60" cy="98"/>
            </a:xfrm>
            <a:custGeom>
              <a:avLst/>
              <a:gdLst>
                <a:gd name="T0" fmla="*/ 60 w 60"/>
                <a:gd name="T1" fmla="*/ 68 h 98"/>
                <a:gd name="T2" fmla="*/ 60 w 60"/>
                <a:gd name="T3" fmla="*/ 0 h 98"/>
                <a:gd name="T4" fmla="*/ 0 w 60"/>
                <a:gd name="T5" fmla="*/ 33 h 98"/>
                <a:gd name="T6" fmla="*/ 0 w 60"/>
                <a:gd name="T7" fmla="*/ 98 h 98"/>
                <a:gd name="T8" fmla="*/ 60 w 60"/>
                <a:gd name="T9" fmla="*/ 68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98">
                  <a:moveTo>
                    <a:pt x="60" y="68"/>
                  </a:moveTo>
                  <a:lnTo>
                    <a:pt x="60" y="0"/>
                  </a:lnTo>
                  <a:lnTo>
                    <a:pt x="0" y="33"/>
                  </a:lnTo>
                  <a:lnTo>
                    <a:pt x="0" y="98"/>
                  </a:lnTo>
                  <a:lnTo>
                    <a:pt x="60" y="6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8" name="Freeform 84"/>
            <p:cNvSpPr>
              <a:spLocks/>
            </p:cNvSpPr>
            <p:nvPr/>
          </p:nvSpPr>
          <p:spPr bwMode="auto">
            <a:xfrm>
              <a:off x="1329" y="2502"/>
              <a:ext cx="60" cy="104"/>
            </a:xfrm>
            <a:custGeom>
              <a:avLst/>
              <a:gdLst>
                <a:gd name="T0" fmla="*/ 60 w 60"/>
                <a:gd name="T1" fmla="*/ 71 h 104"/>
                <a:gd name="T2" fmla="*/ 60 w 60"/>
                <a:gd name="T3" fmla="*/ 0 h 104"/>
                <a:gd name="T4" fmla="*/ 0 w 60"/>
                <a:gd name="T5" fmla="*/ 36 h 104"/>
                <a:gd name="T6" fmla="*/ 0 w 60"/>
                <a:gd name="T7" fmla="*/ 104 h 104"/>
                <a:gd name="T8" fmla="*/ 60 w 60"/>
                <a:gd name="T9" fmla="*/ 71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04">
                  <a:moveTo>
                    <a:pt x="60" y="71"/>
                  </a:moveTo>
                  <a:lnTo>
                    <a:pt x="60" y="0"/>
                  </a:lnTo>
                  <a:lnTo>
                    <a:pt x="0" y="36"/>
                  </a:lnTo>
                  <a:lnTo>
                    <a:pt x="0" y="104"/>
                  </a:lnTo>
                  <a:lnTo>
                    <a:pt x="60" y="7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69" name="Freeform 85"/>
            <p:cNvSpPr>
              <a:spLocks/>
            </p:cNvSpPr>
            <p:nvPr/>
          </p:nvSpPr>
          <p:spPr bwMode="auto">
            <a:xfrm>
              <a:off x="1389" y="2478"/>
              <a:ext cx="60" cy="95"/>
            </a:xfrm>
            <a:custGeom>
              <a:avLst/>
              <a:gdLst>
                <a:gd name="T0" fmla="*/ 60 w 60"/>
                <a:gd name="T1" fmla="*/ 73 h 95"/>
                <a:gd name="T2" fmla="*/ 60 w 60"/>
                <a:gd name="T3" fmla="*/ 0 h 95"/>
                <a:gd name="T4" fmla="*/ 0 w 60"/>
                <a:gd name="T5" fmla="*/ 24 h 95"/>
                <a:gd name="T6" fmla="*/ 0 w 60"/>
                <a:gd name="T7" fmla="*/ 95 h 95"/>
                <a:gd name="T8" fmla="*/ 60 w 60"/>
                <a:gd name="T9" fmla="*/ 73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95">
                  <a:moveTo>
                    <a:pt x="60" y="73"/>
                  </a:moveTo>
                  <a:lnTo>
                    <a:pt x="60" y="0"/>
                  </a:lnTo>
                  <a:lnTo>
                    <a:pt x="0" y="24"/>
                  </a:lnTo>
                  <a:lnTo>
                    <a:pt x="0" y="95"/>
                  </a:lnTo>
                  <a:lnTo>
                    <a:pt x="60" y="7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0" name="Freeform 86"/>
            <p:cNvSpPr>
              <a:spLocks/>
            </p:cNvSpPr>
            <p:nvPr/>
          </p:nvSpPr>
          <p:spPr bwMode="auto">
            <a:xfrm>
              <a:off x="1449" y="2437"/>
              <a:ext cx="60" cy="114"/>
            </a:xfrm>
            <a:custGeom>
              <a:avLst/>
              <a:gdLst>
                <a:gd name="T0" fmla="*/ 60 w 60"/>
                <a:gd name="T1" fmla="*/ 79 h 114"/>
                <a:gd name="T2" fmla="*/ 60 w 60"/>
                <a:gd name="T3" fmla="*/ 0 h 114"/>
                <a:gd name="T4" fmla="*/ 0 w 60"/>
                <a:gd name="T5" fmla="*/ 41 h 114"/>
                <a:gd name="T6" fmla="*/ 0 w 60"/>
                <a:gd name="T7" fmla="*/ 114 h 114"/>
                <a:gd name="T8" fmla="*/ 60 w 60"/>
                <a:gd name="T9" fmla="*/ 79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14">
                  <a:moveTo>
                    <a:pt x="60" y="79"/>
                  </a:moveTo>
                  <a:lnTo>
                    <a:pt x="60" y="0"/>
                  </a:lnTo>
                  <a:lnTo>
                    <a:pt x="0" y="41"/>
                  </a:lnTo>
                  <a:lnTo>
                    <a:pt x="0" y="114"/>
                  </a:lnTo>
                  <a:lnTo>
                    <a:pt x="60" y="7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1" name="Freeform 87"/>
            <p:cNvSpPr>
              <a:spLocks/>
            </p:cNvSpPr>
            <p:nvPr/>
          </p:nvSpPr>
          <p:spPr bwMode="auto">
            <a:xfrm>
              <a:off x="1509" y="2388"/>
              <a:ext cx="60" cy="128"/>
            </a:xfrm>
            <a:custGeom>
              <a:avLst/>
              <a:gdLst>
                <a:gd name="T0" fmla="*/ 60 w 60"/>
                <a:gd name="T1" fmla="*/ 82 h 128"/>
                <a:gd name="T2" fmla="*/ 60 w 60"/>
                <a:gd name="T3" fmla="*/ 0 h 128"/>
                <a:gd name="T4" fmla="*/ 0 w 60"/>
                <a:gd name="T5" fmla="*/ 49 h 128"/>
                <a:gd name="T6" fmla="*/ 0 w 60"/>
                <a:gd name="T7" fmla="*/ 128 h 128"/>
                <a:gd name="T8" fmla="*/ 60 w 60"/>
                <a:gd name="T9" fmla="*/ 82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8">
                  <a:moveTo>
                    <a:pt x="60" y="82"/>
                  </a:moveTo>
                  <a:lnTo>
                    <a:pt x="60" y="0"/>
                  </a:lnTo>
                  <a:lnTo>
                    <a:pt x="0" y="49"/>
                  </a:lnTo>
                  <a:lnTo>
                    <a:pt x="0" y="128"/>
                  </a:lnTo>
                  <a:lnTo>
                    <a:pt x="60" y="8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2" name="Freeform 88"/>
            <p:cNvSpPr>
              <a:spLocks/>
            </p:cNvSpPr>
            <p:nvPr/>
          </p:nvSpPr>
          <p:spPr bwMode="auto">
            <a:xfrm>
              <a:off x="1569" y="2325"/>
              <a:ext cx="63" cy="145"/>
            </a:xfrm>
            <a:custGeom>
              <a:avLst/>
              <a:gdLst>
                <a:gd name="T0" fmla="*/ 63 w 63"/>
                <a:gd name="T1" fmla="*/ 90 h 145"/>
                <a:gd name="T2" fmla="*/ 63 w 63"/>
                <a:gd name="T3" fmla="*/ 0 h 145"/>
                <a:gd name="T4" fmla="*/ 0 w 63"/>
                <a:gd name="T5" fmla="*/ 63 h 145"/>
                <a:gd name="T6" fmla="*/ 0 w 63"/>
                <a:gd name="T7" fmla="*/ 145 h 145"/>
                <a:gd name="T8" fmla="*/ 63 w 63"/>
                <a:gd name="T9" fmla="*/ 90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45">
                  <a:moveTo>
                    <a:pt x="63" y="90"/>
                  </a:moveTo>
                  <a:lnTo>
                    <a:pt x="63" y="0"/>
                  </a:lnTo>
                  <a:lnTo>
                    <a:pt x="0" y="63"/>
                  </a:lnTo>
                  <a:lnTo>
                    <a:pt x="0" y="145"/>
                  </a:lnTo>
                  <a:lnTo>
                    <a:pt x="63" y="9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3" name="Freeform 89"/>
            <p:cNvSpPr>
              <a:spLocks/>
            </p:cNvSpPr>
            <p:nvPr/>
          </p:nvSpPr>
          <p:spPr bwMode="auto">
            <a:xfrm>
              <a:off x="1632" y="2289"/>
              <a:ext cx="60" cy="126"/>
            </a:xfrm>
            <a:custGeom>
              <a:avLst/>
              <a:gdLst>
                <a:gd name="T0" fmla="*/ 60 w 60"/>
                <a:gd name="T1" fmla="*/ 93 h 126"/>
                <a:gd name="T2" fmla="*/ 60 w 60"/>
                <a:gd name="T3" fmla="*/ 0 h 126"/>
                <a:gd name="T4" fmla="*/ 0 w 60"/>
                <a:gd name="T5" fmla="*/ 36 h 126"/>
                <a:gd name="T6" fmla="*/ 0 w 60"/>
                <a:gd name="T7" fmla="*/ 126 h 126"/>
                <a:gd name="T8" fmla="*/ 60 w 60"/>
                <a:gd name="T9" fmla="*/ 93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6">
                  <a:moveTo>
                    <a:pt x="60" y="93"/>
                  </a:moveTo>
                  <a:lnTo>
                    <a:pt x="60" y="0"/>
                  </a:lnTo>
                  <a:lnTo>
                    <a:pt x="0" y="36"/>
                  </a:lnTo>
                  <a:lnTo>
                    <a:pt x="0" y="126"/>
                  </a:lnTo>
                  <a:lnTo>
                    <a:pt x="60" y="9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4" name="Freeform 90"/>
            <p:cNvSpPr>
              <a:spLocks/>
            </p:cNvSpPr>
            <p:nvPr/>
          </p:nvSpPr>
          <p:spPr bwMode="auto">
            <a:xfrm>
              <a:off x="1692" y="2251"/>
              <a:ext cx="60" cy="131"/>
            </a:xfrm>
            <a:custGeom>
              <a:avLst/>
              <a:gdLst>
                <a:gd name="T0" fmla="*/ 60 w 60"/>
                <a:gd name="T1" fmla="*/ 96 h 131"/>
                <a:gd name="T2" fmla="*/ 60 w 60"/>
                <a:gd name="T3" fmla="*/ 0 h 131"/>
                <a:gd name="T4" fmla="*/ 0 w 60"/>
                <a:gd name="T5" fmla="*/ 38 h 131"/>
                <a:gd name="T6" fmla="*/ 0 w 60"/>
                <a:gd name="T7" fmla="*/ 131 h 131"/>
                <a:gd name="T8" fmla="*/ 60 w 60"/>
                <a:gd name="T9" fmla="*/ 96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31">
                  <a:moveTo>
                    <a:pt x="60" y="96"/>
                  </a:moveTo>
                  <a:lnTo>
                    <a:pt x="60" y="0"/>
                  </a:lnTo>
                  <a:lnTo>
                    <a:pt x="0" y="38"/>
                  </a:lnTo>
                  <a:lnTo>
                    <a:pt x="0" y="131"/>
                  </a:lnTo>
                  <a:lnTo>
                    <a:pt x="60" y="9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5" name="Freeform 91"/>
            <p:cNvSpPr>
              <a:spLocks/>
            </p:cNvSpPr>
            <p:nvPr/>
          </p:nvSpPr>
          <p:spPr bwMode="auto">
            <a:xfrm>
              <a:off x="1752" y="2197"/>
              <a:ext cx="60" cy="150"/>
            </a:xfrm>
            <a:custGeom>
              <a:avLst/>
              <a:gdLst>
                <a:gd name="T0" fmla="*/ 60 w 60"/>
                <a:gd name="T1" fmla="*/ 101 h 150"/>
                <a:gd name="T2" fmla="*/ 60 w 60"/>
                <a:gd name="T3" fmla="*/ 0 h 150"/>
                <a:gd name="T4" fmla="*/ 0 w 60"/>
                <a:gd name="T5" fmla="*/ 54 h 150"/>
                <a:gd name="T6" fmla="*/ 0 w 60"/>
                <a:gd name="T7" fmla="*/ 150 h 150"/>
                <a:gd name="T8" fmla="*/ 60 w 60"/>
                <a:gd name="T9" fmla="*/ 101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0">
                  <a:moveTo>
                    <a:pt x="60" y="101"/>
                  </a:moveTo>
                  <a:lnTo>
                    <a:pt x="60" y="0"/>
                  </a:lnTo>
                  <a:lnTo>
                    <a:pt x="0" y="54"/>
                  </a:lnTo>
                  <a:lnTo>
                    <a:pt x="0" y="150"/>
                  </a:lnTo>
                  <a:lnTo>
                    <a:pt x="60" y="10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6" name="Freeform 92"/>
            <p:cNvSpPr>
              <a:spLocks/>
            </p:cNvSpPr>
            <p:nvPr/>
          </p:nvSpPr>
          <p:spPr bwMode="auto">
            <a:xfrm>
              <a:off x="1812" y="2194"/>
              <a:ext cx="60" cy="104"/>
            </a:xfrm>
            <a:custGeom>
              <a:avLst/>
              <a:gdLst>
                <a:gd name="T0" fmla="*/ 60 w 60"/>
                <a:gd name="T1" fmla="*/ 101 h 104"/>
                <a:gd name="T2" fmla="*/ 60 w 60"/>
                <a:gd name="T3" fmla="*/ 0 h 104"/>
                <a:gd name="T4" fmla="*/ 0 w 60"/>
                <a:gd name="T5" fmla="*/ 3 h 104"/>
                <a:gd name="T6" fmla="*/ 0 w 60"/>
                <a:gd name="T7" fmla="*/ 104 h 104"/>
                <a:gd name="T8" fmla="*/ 60 w 60"/>
                <a:gd name="T9" fmla="*/ 101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04">
                  <a:moveTo>
                    <a:pt x="60" y="101"/>
                  </a:moveTo>
                  <a:lnTo>
                    <a:pt x="60" y="0"/>
                  </a:lnTo>
                  <a:lnTo>
                    <a:pt x="0" y="3"/>
                  </a:lnTo>
                  <a:lnTo>
                    <a:pt x="0" y="104"/>
                  </a:lnTo>
                  <a:lnTo>
                    <a:pt x="60" y="10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7" name="Freeform 93"/>
            <p:cNvSpPr>
              <a:spLocks/>
            </p:cNvSpPr>
            <p:nvPr/>
          </p:nvSpPr>
          <p:spPr bwMode="auto">
            <a:xfrm>
              <a:off x="1872" y="2194"/>
              <a:ext cx="60" cy="109"/>
            </a:xfrm>
            <a:custGeom>
              <a:avLst/>
              <a:gdLst>
                <a:gd name="T0" fmla="*/ 60 w 60"/>
                <a:gd name="T1" fmla="*/ 109 h 109"/>
                <a:gd name="T2" fmla="*/ 60 w 60"/>
                <a:gd name="T3" fmla="*/ 8 h 109"/>
                <a:gd name="T4" fmla="*/ 0 w 60"/>
                <a:gd name="T5" fmla="*/ 0 h 109"/>
                <a:gd name="T6" fmla="*/ 0 w 60"/>
                <a:gd name="T7" fmla="*/ 101 h 109"/>
                <a:gd name="T8" fmla="*/ 60 w 60"/>
                <a:gd name="T9" fmla="*/ 109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09">
                  <a:moveTo>
                    <a:pt x="60" y="109"/>
                  </a:moveTo>
                  <a:lnTo>
                    <a:pt x="60" y="8"/>
                  </a:lnTo>
                  <a:lnTo>
                    <a:pt x="0" y="0"/>
                  </a:lnTo>
                  <a:lnTo>
                    <a:pt x="0" y="101"/>
                  </a:lnTo>
                  <a:lnTo>
                    <a:pt x="60" y="10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8" name="Freeform 94"/>
            <p:cNvSpPr>
              <a:spLocks/>
            </p:cNvSpPr>
            <p:nvPr/>
          </p:nvSpPr>
          <p:spPr bwMode="auto">
            <a:xfrm>
              <a:off x="1932" y="2139"/>
              <a:ext cx="63" cy="164"/>
            </a:xfrm>
            <a:custGeom>
              <a:avLst/>
              <a:gdLst>
                <a:gd name="T0" fmla="*/ 63 w 63"/>
                <a:gd name="T1" fmla="*/ 107 h 164"/>
                <a:gd name="T2" fmla="*/ 63 w 63"/>
                <a:gd name="T3" fmla="*/ 0 h 164"/>
                <a:gd name="T4" fmla="*/ 0 w 63"/>
                <a:gd name="T5" fmla="*/ 63 h 164"/>
                <a:gd name="T6" fmla="*/ 0 w 63"/>
                <a:gd name="T7" fmla="*/ 164 h 164"/>
                <a:gd name="T8" fmla="*/ 63 w 63"/>
                <a:gd name="T9" fmla="*/ 107 h 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64">
                  <a:moveTo>
                    <a:pt x="63" y="107"/>
                  </a:moveTo>
                  <a:lnTo>
                    <a:pt x="63" y="0"/>
                  </a:lnTo>
                  <a:lnTo>
                    <a:pt x="0" y="63"/>
                  </a:lnTo>
                  <a:lnTo>
                    <a:pt x="0" y="164"/>
                  </a:lnTo>
                  <a:lnTo>
                    <a:pt x="63" y="10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79" name="Freeform 95"/>
            <p:cNvSpPr>
              <a:spLocks/>
            </p:cNvSpPr>
            <p:nvPr/>
          </p:nvSpPr>
          <p:spPr bwMode="auto">
            <a:xfrm>
              <a:off x="1995" y="2109"/>
              <a:ext cx="60" cy="137"/>
            </a:xfrm>
            <a:custGeom>
              <a:avLst/>
              <a:gdLst>
                <a:gd name="T0" fmla="*/ 60 w 60"/>
                <a:gd name="T1" fmla="*/ 109 h 137"/>
                <a:gd name="T2" fmla="*/ 60 w 60"/>
                <a:gd name="T3" fmla="*/ 0 h 137"/>
                <a:gd name="T4" fmla="*/ 0 w 60"/>
                <a:gd name="T5" fmla="*/ 30 h 137"/>
                <a:gd name="T6" fmla="*/ 0 w 60"/>
                <a:gd name="T7" fmla="*/ 137 h 137"/>
                <a:gd name="T8" fmla="*/ 60 w 60"/>
                <a:gd name="T9" fmla="*/ 109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37">
                  <a:moveTo>
                    <a:pt x="60" y="109"/>
                  </a:moveTo>
                  <a:lnTo>
                    <a:pt x="60" y="0"/>
                  </a:lnTo>
                  <a:lnTo>
                    <a:pt x="0" y="30"/>
                  </a:lnTo>
                  <a:lnTo>
                    <a:pt x="0" y="137"/>
                  </a:lnTo>
                  <a:lnTo>
                    <a:pt x="60" y="10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0" name="Freeform 96"/>
            <p:cNvSpPr>
              <a:spLocks/>
            </p:cNvSpPr>
            <p:nvPr/>
          </p:nvSpPr>
          <p:spPr bwMode="auto">
            <a:xfrm>
              <a:off x="2055" y="2093"/>
              <a:ext cx="60" cy="125"/>
            </a:xfrm>
            <a:custGeom>
              <a:avLst/>
              <a:gdLst>
                <a:gd name="T0" fmla="*/ 60 w 60"/>
                <a:gd name="T1" fmla="*/ 112 h 125"/>
                <a:gd name="T2" fmla="*/ 60 w 60"/>
                <a:gd name="T3" fmla="*/ 0 h 125"/>
                <a:gd name="T4" fmla="*/ 0 w 60"/>
                <a:gd name="T5" fmla="*/ 16 h 125"/>
                <a:gd name="T6" fmla="*/ 0 w 60"/>
                <a:gd name="T7" fmla="*/ 125 h 125"/>
                <a:gd name="T8" fmla="*/ 60 w 60"/>
                <a:gd name="T9" fmla="*/ 112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5">
                  <a:moveTo>
                    <a:pt x="60" y="112"/>
                  </a:moveTo>
                  <a:lnTo>
                    <a:pt x="60" y="0"/>
                  </a:lnTo>
                  <a:lnTo>
                    <a:pt x="0" y="16"/>
                  </a:lnTo>
                  <a:lnTo>
                    <a:pt x="0" y="125"/>
                  </a:lnTo>
                  <a:lnTo>
                    <a:pt x="60" y="11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1" name="Freeform 97"/>
            <p:cNvSpPr>
              <a:spLocks/>
            </p:cNvSpPr>
            <p:nvPr/>
          </p:nvSpPr>
          <p:spPr bwMode="auto">
            <a:xfrm>
              <a:off x="2115" y="2030"/>
              <a:ext cx="60" cy="175"/>
            </a:xfrm>
            <a:custGeom>
              <a:avLst/>
              <a:gdLst>
                <a:gd name="T0" fmla="*/ 60 w 60"/>
                <a:gd name="T1" fmla="*/ 117 h 175"/>
                <a:gd name="T2" fmla="*/ 60 w 60"/>
                <a:gd name="T3" fmla="*/ 0 h 175"/>
                <a:gd name="T4" fmla="*/ 0 w 60"/>
                <a:gd name="T5" fmla="*/ 63 h 175"/>
                <a:gd name="T6" fmla="*/ 0 w 60"/>
                <a:gd name="T7" fmla="*/ 175 h 175"/>
                <a:gd name="T8" fmla="*/ 60 w 60"/>
                <a:gd name="T9" fmla="*/ 11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5">
                  <a:moveTo>
                    <a:pt x="60" y="117"/>
                  </a:moveTo>
                  <a:lnTo>
                    <a:pt x="60" y="0"/>
                  </a:lnTo>
                  <a:lnTo>
                    <a:pt x="0" y="63"/>
                  </a:lnTo>
                  <a:lnTo>
                    <a:pt x="0" y="175"/>
                  </a:lnTo>
                  <a:lnTo>
                    <a:pt x="60" y="11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2" name="Freeform 98"/>
            <p:cNvSpPr>
              <a:spLocks/>
            </p:cNvSpPr>
            <p:nvPr/>
          </p:nvSpPr>
          <p:spPr bwMode="auto">
            <a:xfrm>
              <a:off x="2175" y="2030"/>
              <a:ext cx="60" cy="128"/>
            </a:xfrm>
            <a:custGeom>
              <a:avLst/>
              <a:gdLst>
                <a:gd name="T0" fmla="*/ 60 w 60"/>
                <a:gd name="T1" fmla="*/ 128 h 128"/>
                <a:gd name="T2" fmla="*/ 60 w 60"/>
                <a:gd name="T3" fmla="*/ 11 h 128"/>
                <a:gd name="T4" fmla="*/ 0 w 60"/>
                <a:gd name="T5" fmla="*/ 0 h 128"/>
                <a:gd name="T6" fmla="*/ 0 w 60"/>
                <a:gd name="T7" fmla="*/ 117 h 128"/>
                <a:gd name="T8" fmla="*/ 60 w 60"/>
                <a:gd name="T9" fmla="*/ 128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8">
                  <a:moveTo>
                    <a:pt x="60" y="128"/>
                  </a:moveTo>
                  <a:lnTo>
                    <a:pt x="60" y="11"/>
                  </a:lnTo>
                  <a:lnTo>
                    <a:pt x="0" y="0"/>
                  </a:lnTo>
                  <a:lnTo>
                    <a:pt x="0" y="117"/>
                  </a:lnTo>
                  <a:lnTo>
                    <a:pt x="60" y="12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3" name="Freeform 99"/>
            <p:cNvSpPr>
              <a:spLocks/>
            </p:cNvSpPr>
            <p:nvPr/>
          </p:nvSpPr>
          <p:spPr bwMode="auto">
            <a:xfrm>
              <a:off x="2235" y="2041"/>
              <a:ext cx="60" cy="150"/>
            </a:xfrm>
            <a:custGeom>
              <a:avLst/>
              <a:gdLst>
                <a:gd name="T0" fmla="*/ 60 w 60"/>
                <a:gd name="T1" fmla="*/ 150 h 150"/>
                <a:gd name="T2" fmla="*/ 60 w 60"/>
                <a:gd name="T3" fmla="*/ 38 h 150"/>
                <a:gd name="T4" fmla="*/ 0 w 60"/>
                <a:gd name="T5" fmla="*/ 0 h 150"/>
                <a:gd name="T6" fmla="*/ 0 w 60"/>
                <a:gd name="T7" fmla="*/ 117 h 150"/>
                <a:gd name="T8" fmla="*/ 60 w 60"/>
                <a:gd name="T9" fmla="*/ 150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0">
                  <a:moveTo>
                    <a:pt x="60" y="150"/>
                  </a:moveTo>
                  <a:lnTo>
                    <a:pt x="60" y="38"/>
                  </a:lnTo>
                  <a:lnTo>
                    <a:pt x="0" y="0"/>
                  </a:lnTo>
                  <a:lnTo>
                    <a:pt x="0" y="117"/>
                  </a:lnTo>
                  <a:lnTo>
                    <a:pt x="60"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4" name="Freeform 100"/>
            <p:cNvSpPr>
              <a:spLocks/>
            </p:cNvSpPr>
            <p:nvPr/>
          </p:nvSpPr>
          <p:spPr bwMode="auto">
            <a:xfrm>
              <a:off x="2295" y="2079"/>
              <a:ext cx="63" cy="118"/>
            </a:xfrm>
            <a:custGeom>
              <a:avLst/>
              <a:gdLst>
                <a:gd name="T0" fmla="*/ 63 w 63"/>
                <a:gd name="T1" fmla="*/ 118 h 118"/>
                <a:gd name="T2" fmla="*/ 63 w 63"/>
                <a:gd name="T3" fmla="*/ 8 h 118"/>
                <a:gd name="T4" fmla="*/ 0 w 63"/>
                <a:gd name="T5" fmla="*/ 0 h 118"/>
                <a:gd name="T6" fmla="*/ 0 w 63"/>
                <a:gd name="T7" fmla="*/ 112 h 118"/>
                <a:gd name="T8" fmla="*/ 63 w 63"/>
                <a:gd name="T9" fmla="*/ 118 h 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18">
                  <a:moveTo>
                    <a:pt x="63" y="118"/>
                  </a:moveTo>
                  <a:lnTo>
                    <a:pt x="63" y="8"/>
                  </a:lnTo>
                  <a:lnTo>
                    <a:pt x="0" y="0"/>
                  </a:lnTo>
                  <a:lnTo>
                    <a:pt x="0" y="112"/>
                  </a:lnTo>
                  <a:lnTo>
                    <a:pt x="63" y="11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5" name="Freeform 101"/>
            <p:cNvSpPr>
              <a:spLocks/>
            </p:cNvSpPr>
            <p:nvPr/>
          </p:nvSpPr>
          <p:spPr bwMode="auto">
            <a:xfrm>
              <a:off x="2358" y="2087"/>
              <a:ext cx="60" cy="115"/>
            </a:xfrm>
            <a:custGeom>
              <a:avLst/>
              <a:gdLst>
                <a:gd name="T0" fmla="*/ 60 w 60"/>
                <a:gd name="T1" fmla="*/ 115 h 115"/>
                <a:gd name="T2" fmla="*/ 60 w 60"/>
                <a:gd name="T3" fmla="*/ 3 h 115"/>
                <a:gd name="T4" fmla="*/ 0 w 60"/>
                <a:gd name="T5" fmla="*/ 0 h 115"/>
                <a:gd name="T6" fmla="*/ 0 w 60"/>
                <a:gd name="T7" fmla="*/ 110 h 115"/>
                <a:gd name="T8" fmla="*/ 60 w 60"/>
                <a:gd name="T9" fmla="*/ 115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15">
                  <a:moveTo>
                    <a:pt x="60" y="115"/>
                  </a:moveTo>
                  <a:lnTo>
                    <a:pt x="60" y="3"/>
                  </a:lnTo>
                  <a:lnTo>
                    <a:pt x="0" y="0"/>
                  </a:lnTo>
                  <a:lnTo>
                    <a:pt x="0" y="110"/>
                  </a:lnTo>
                  <a:lnTo>
                    <a:pt x="60" y="11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6" name="Freeform 102"/>
            <p:cNvSpPr>
              <a:spLocks/>
            </p:cNvSpPr>
            <p:nvPr/>
          </p:nvSpPr>
          <p:spPr bwMode="auto">
            <a:xfrm>
              <a:off x="2418" y="2049"/>
              <a:ext cx="60" cy="153"/>
            </a:xfrm>
            <a:custGeom>
              <a:avLst/>
              <a:gdLst>
                <a:gd name="T0" fmla="*/ 60 w 60"/>
                <a:gd name="T1" fmla="*/ 115 h 153"/>
                <a:gd name="T2" fmla="*/ 60 w 60"/>
                <a:gd name="T3" fmla="*/ 0 h 153"/>
                <a:gd name="T4" fmla="*/ 0 w 60"/>
                <a:gd name="T5" fmla="*/ 41 h 153"/>
                <a:gd name="T6" fmla="*/ 0 w 60"/>
                <a:gd name="T7" fmla="*/ 153 h 153"/>
                <a:gd name="T8" fmla="*/ 60 w 60"/>
                <a:gd name="T9" fmla="*/ 115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3">
                  <a:moveTo>
                    <a:pt x="60" y="115"/>
                  </a:moveTo>
                  <a:lnTo>
                    <a:pt x="60" y="0"/>
                  </a:lnTo>
                  <a:lnTo>
                    <a:pt x="0" y="41"/>
                  </a:lnTo>
                  <a:lnTo>
                    <a:pt x="0" y="153"/>
                  </a:lnTo>
                  <a:lnTo>
                    <a:pt x="60" y="11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7" name="Freeform 103"/>
            <p:cNvSpPr>
              <a:spLocks/>
            </p:cNvSpPr>
            <p:nvPr/>
          </p:nvSpPr>
          <p:spPr bwMode="auto">
            <a:xfrm>
              <a:off x="2478" y="2014"/>
              <a:ext cx="60" cy="150"/>
            </a:xfrm>
            <a:custGeom>
              <a:avLst/>
              <a:gdLst>
                <a:gd name="T0" fmla="*/ 60 w 60"/>
                <a:gd name="T1" fmla="*/ 117 h 150"/>
                <a:gd name="T2" fmla="*/ 60 w 60"/>
                <a:gd name="T3" fmla="*/ 0 h 150"/>
                <a:gd name="T4" fmla="*/ 0 w 60"/>
                <a:gd name="T5" fmla="*/ 35 h 150"/>
                <a:gd name="T6" fmla="*/ 0 w 60"/>
                <a:gd name="T7" fmla="*/ 150 h 150"/>
                <a:gd name="T8" fmla="*/ 60 w 60"/>
                <a:gd name="T9" fmla="*/ 117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0">
                  <a:moveTo>
                    <a:pt x="60" y="117"/>
                  </a:moveTo>
                  <a:lnTo>
                    <a:pt x="60" y="0"/>
                  </a:lnTo>
                  <a:lnTo>
                    <a:pt x="0" y="35"/>
                  </a:lnTo>
                  <a:lnTo>
                    <a:pt x="0" y="150"/>
                  </a:lnTo>
                  <a:lnTo>
                    <a:pt x="60" y="11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8" name="Freeform 104"/>
            <p:cNvSpPr>
              <a:spLocks/>
            </p:cNvSpPr>
            <p:nvPr/>
          </p:nvSpPr>
          <p:spPr bwMode="auto">
            <a:xfrm>
              <a:off x="2538" y="1976"/>
              <a:ext cx="60" cy="155"/>
            </a:xfrm>
            <a:custGeom>
              <a:avLst/>
              <a:gdLst>
                <a:gd name="T0" fmla="*/ 60 w 60"/>
                <a:gd name="T1" fmla="*/ 122 h 155"/>
                <a:gd name="T2" fmla="*/ 60 w 60"/>
                <a:gd name="T3" fmla="*/ 0 h 155"/>
                <a:gd name="T4" fmla="*/ 0 w 60"/>
                <a:gd name="T5" fmla="*/ 38 h 155"/>
                <a:gd name="T6" fmla="*/ 0 w 60"/>
                <a:gd name="T7" fmla="*/ 155 h 155"/>
                <a:gd name="T8" fmla="*/ 60 w 60"/>
                <a:gd name="T9" fmla="*/ 122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5">
                  <a:moveTo>
                    <a:pt x="60" y="122"/>
                  </a:moveTo>
                  <a:lnTo>
                    <a:pt x="60" y="0"/>
                  </a:lnTo>
                  <a:lnTo>
                    <a:pt x="0" y="38"/>
                  </a:lnTo>
                  <a:lnTo>
                    <a:pt x="0" y="155"/>
                  </a:lnTo>
                  <a:lnTo>
                    <a:pt x="60" y="12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89" name="Freeform 105"/>
            <p:cNvSpPr>
              <a:spLocks/>
            </p:cNvSpPr>
            <p:nvPr/>
          </p:nvSpPr>
          <p:spPr bwMode="auto">
            <a:xfrm>
              <a:off x="2598" y="1943"/>
              <a:ext cx="60" cy="155"/>
            </a:xfrm>
            <a:custGeom>
              <a:avLst/>
              <a:gdLst>
                <a:gd name="T0" fmla="*/ 60 w 60"/>
                <a:gd name="T1" fmla="*/ 125 h 155"/>
                <a:gd name="T2" fmla="*/ 60 w 60"/>
                <a:gd name="T3" fmla="*/ 0 h 155"/>
                <a:gd name="T4" fmla="*/ 0 w 60"/>
                <a:gd name="T5" fmla="*/ 33 h 155"/>
                <a:gd name="T6" fmla="*/ 0 w 60"/>
                <a:gd name="T7" fmla="*/ 155 h 155"/>
                <a:gd name="T8" fmla="*/ 60 w 60"/>
                <a:gd name="T9" fmla="*/ 125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5">
                  <a:moveTo>
                    <a:pt x="60" y="125"/>
                  </a:moveTo>
                  <a:lnTo>
                    <a:pt x="60" y="0"/>
                  </a:lnTo>
                  <a:lnTo>
                    <a:pt x="0" y="33"/>
                  </a:lnTo>
                  <a:lnTo>
                    <a:pt x="0" y="155"/>
                  </a:lnTo>
                  <a:lnTo>
                    <a:pt x="60" y="12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0" name="Freeform 106"/>
            <p:cNvSpPr>
              <a:spLocks/>
            </p:cNvSpPr>
            <p:nvPr/>
          </p:nvSpPr>
          <p:spPr bwMode="auto">
            <a:xfrm>
              <a:off x="2658" y="1894"/>
              <a:ext cx="63" cy="174"/>
            </a:xfrm>
            <a:custGeom>
              <a:avLst/>
              <a:gdLst>
                <a:gd name="T0" fmla="*/ 63 w 63"/>
                <a:gd name="T1" fmla="*/ 131 h 174"/>
                <a:gd name="T2" fmla="*/ 63 w 63"/>
                <a:gd name="T3" fmla="*/ 0 h 174"/>
                <a:gd name="T4" fmla="*/ 0 w 63"/>
                <a:gd name="T5" fmla="*/ 49 h 174"/>
                <a:gd name="T6" fmla="*/ 0 w 63"/>
                <a:gd name="T7" fmla="*/ 174 h 174"/>
                <a:gd name="T8" fmla="*/ 63 w 63"/>
                <a:gd name="T9" fmla="*/ 131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74">
                  <a:moveTo>
                    <a:pt x="63" y="131"/>
                  </a:moveTo>
                  <a:lnTo>
                    <a:pt x="63" y="0"/>
                  </a:lnTo>
                  <a:lnTo>
                    <a:pt x="0" y="49"/>
                  </a:lnTo>
                  <a:lnTo>
                    <a:pt x="0" y="174"/>
                  </a:lnTo>
                  <a:lnTo>
                    <a:pt x="63" y="13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1" name="Freeform 107"/>
            <p:cNvSpPr>
              <a:spLocks/>
            </p:cNvSpPr>
            <p:nvPr/>
          </p:nvSpPr>
          <p:spPr bwMode="auto">
            <a:xfrm>
              <a:off x="2721" y="1866"/>
              <a:ext cx="60" cy="159"/>
            </a:xfrm>
            <a:custGeom>
              <a:avLst/>
              <a:gdLst>
                <a:gd name="T0" fmla="*/ 60 w 60"/>
                <a:gd name="T1" fmla="*/ 131 h 159"/>
                <a:gd name="T2" fmla="*/ 60 w 60"/>
                <a:gd name="T3" fmla="*/ 0 h 159"/>
                <a:gd name="T4" fmla="*/ 0 w 60"/>
                <a:gd name="T5" fmla="*/ 28 h 159"/>
                <a:gd name="T6" fmla="*/ 0 w 60"/>
                <a:gd name="T7" fmla="*/ 159 h 159"/>
                <a:gd name="T8" fmla="*/ 60 w 60"/>
                <a:gd name="T9" fmla="*/ 131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9">
                  <a:moveTo>
                    <a:pt x="60" y="131"/>
                  </a:moveTo>
                  <a:lnTo>
                    <a:pt x="60" y="0"/>
                  </a:lnTo>
                  <a:lnTo>
                    <a:pt x="0" y="28"/>
                  </a:lnTo>
                  <a:lnTo>
                    <a:pt x="0" y="159"/>
                  </a:lnTo>
                  <a:lnTo>
                    <a:pt x="60" y="13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2" name="Freeform 108"/>
            <p:cNvSpPr>
              <a:spLocks/>
            </p:cNvSpPr>
            <p:nvPr/>
          </p:nvSpPr>
          <p:spPr bwMode="auto">
            <a:xfrm>
              <a:off x="2781" y="1850"/>
              <a:ext cx="60" cy="147"/>
            </a:xfrm>
            <a:custGeom>
              <a:avLst/>
              <a:gdLst>
                <a:gd name="T0" fmla="*/ 60 w 60"/>
                <a:gd name="T1" fmla="*/ 134 h 147"/>
                <a:gd name="T2" fmla="*/ 60 w 60"/>
                <a:gd name="T3" fmla="*/ 0 h 147"/>
                <a:gd name="T4" fmla="*/ 0 w 60"/>
                <a:gd name="T5" fmla="*/ 16 h 147"/>
                <a:gd name="T6" fmla="*/ 0 w 60"/>
                <a:gd name="T7" fmla="*/ 147 h 147"/>
                <a:gd name="T8" fmla="*/ 60 w 60"/>
                <a:gd name="T9" fmla="*/ 134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47">
                  <a:moveTo>
                    <a:pt x="60" y="134"/>
                  </a:moveTo>
                  <a:lnTo>
                    <a:pt x="60" y="0"/>
                  </a:lnTo>
                  <a:lnTo>
                    <a:pt x="0" y="16"/>
                  </a:lnTo>
                  <a:lnTo>
                    <a:pt x="0" y="147"/>
                  </a:lnTo>
                  <a:lnTo>
                    <a:pt x="60" y="134"/>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3" name="Freeform 109"/>
            <p:cNvSpPr>
              <a:spLocks/>
            </p:cNvSpPr>
            <p:nvPr/>
          </p:nvSpPr>
          <p:spPr bwMode="auto">
            <a:xfrm>
              <a:off x="2841" y="1828"/>
              <a:ext cx="60" cy="156"/>
            </a:xfrm>
            <a:custGeom>
              <a:avLst/>
              <a:gdLst>
                <a:gd name="T0" fmla="*/ 60 w 60"/>
                <a:gd name="T1" fmla="*/ 137 h 156"/>
                <a:gd name="T2" fmla="*/ 60 w 60"/>
                <a:gd name="T3" fmla="*/ 0 h 156"/>
                <a:gd name="T4" fmla="*/ 0 w 60"/>
                <a:gd name="T5" fmla="*/ 22 h 156"/>
                <a:gd name="T6" fmla="*/ 0 w 60"/>
                <a:gd name="T7" fmla="*/ 156 h 156"/>
                <a:gd name="T8" fmla="*/ 60 w 60"/>
                <a:gd name="T9" fmla="*/ 137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6">
                  <a:moveTo>
                    <a:pt x="60" y="137"/>
                  </a:moveTo>
                  <a:lnTo>
                    <a:pt x="60" y="0"/>
                  </a:lnTo>
                  <a:lnTo>
                    <a:pt x="0" y="22"/>
                  </a:lnTo>
                  <a:lnTo>
                    <a:pt x="0" y="156"/>
                  </a:lnTo>
                  <a:lnTo>
                    <a:pt x="60" y="13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4" name="Freeform 110"/>
            <p:cNvSpPr>
              <a:spLocks/>
            </p:cNvSpPr>
            <p:nvPr/>
          </p:nvSpPr>
          <p:spPr bwMode="auto">
            <a:xfrm>
              <a:off x="2901" y="1828"/>
              <a:ext cx="60" cy="161"/>
            </a:xfrm>
            <a:custGeom>
              <a:avLst/>
              <a:gdLst>
                <a:gd name="T0" fmla="*/ 60 w 60"/>
                <a:gd name="T1" fmla="*/ 161 h 161"/>
                <a:gd name="T2" fmla="*/ 60 w 60"/>
                <a:gd name="T3" fmla="*/ 27 h 161"/>
                <a:gd name="T4" fmla="*/ 0 w 60"/>
                <a:gd name="T5" fmla="*/ 0 h 161"/>
                <a:gd name="T6" fmla="*/ 0 w 60"/>
                <a:gd name="T7" fmla="*/ 137 h 161"/>
                <a:gd name="T8" fmla="*/ 60 w 60"/>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61">
                  <a:moveTo>
                    <a:pt x="60" y="161"/>
                  </a:moveTo>
                  <a:lnTo>
                    <a:pt x="60" y="27"/>
                  </a:lnTo>
                  <a:lnTo>
                    <a:pt x="0" y="0"/>
                  </a:lnTo>
                  <a:lnTo>
                    <a:pt x="0" y="137"/>
                  </a:lnTo>
                  <a:lnTo>
                    <a:pt x="60" y="16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5" name="Rectangle 111"/>
            <p:cNvSpPr>
              <a:spLocks noChangeArrowheads="1"/>
            </p:cNvSpPr>
            <p:nvPr/>
          </p:nvSpPr>
          <p:spPr bwMode="auto">
            <a:xfrm>
              <a:off x="2961" y="1855"/>
              <a:ext cx="60" cy="134"/>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96" name="Freeform 112"/>
            <p:cNvSpPr>
              <a:spLocks/>
            </p:cNvSpPr>
            <p:nvPr/>
          </p:nvSpPr>
          <p:spPr bwMode="auto">
            <a:xfrm>
              <a:off x="3021" y="1828"/>
              <a:ext cx="63" cy="161"/>
            </a:xfrm>
            <a:custGeom>
              <a:avLst/>
              <a:gdLst>
                <a:gd name="T0" fmla="*/ 63 w 63"/>
                <a:gd name="T1" fmla="*/ 137 h 161"/>
                <a:gd name="T2" fmla="*/ 63 w 63"/>
                <a:gd name="T3" fmla="*/ 0 h 161"/>
                <a:gd name="T4" fmla="*/ 0 w 63"/>
                <a:gd name="T5" fmla="*/ 27 h 161"/>
                <a:gd name="T6" fmla="*/ 0 w 63"/>
                <a:gd name="T7" fmla="*/ 161 h 161"/>
                <a:gd name="T8" fmla="*/ 63 w 63"/>
                <a:gd name="T9" fmla="*/ 137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61">
                  <a:moveTo>
                    <a:pt x="63" y="137"/>
                  </a:moveTo>
                  <a:lnTo>
                    <a:pt x="63" y="0"/>
                  </a:lnTo>
                  <a:lnTo>
                    <a:pt x="0" y="27"/>
                  </a:lnTo>
                  <a:lnTo>
                    <a:pt x="0" y="161"/>
                  </a:lnTo>
                  <a:lnTo>
                    <a:pt x="63" y="13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7" name="Freeform 113"/>
            <p:cNvSpPr>
              <a:spLocks/>
            </p:cNvSpPr>
            <p:nvPr/>
          </p:nvSpPr>
          <p:spPr bwMode="auto">
            <a:xfrm>
              <a:off x="3084" y="1795"/>
              <a:ext cx="60" cy="170"/>
            </a:xfrm>
            <a:custGeom>
              <a:avLst/>
              <a:gdLst>
                <a:gd name="T0" fmla="*/ 60 w 60"/>
                <a:gd name="T1" fmla="*/ 140 h 170"/>
                <a:gd name="T2" fmla="*/ 60 w 60"/>
                <a:gd name="T3" fmla="*/ 0 h 170"/>
                <a:gd name="T4" fmla="*/ 0 w 60"/>
                <a:gd name="T5" fmla="*/ 33 h 170"/>
                <a:gd name="T6" fmla="*/ 0 w 60"/>
                <a:gd name="T7" fmla="*/ 170 h 170"/>
                <a:gd name="T8" fmla="*/ 60 w 60"/>
                <a:gd name="T9" fmla="*/ 14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0">
                  <a:moveTo>
                    <a:pt x="60" y="140"/>
                  </a:moveTo>
                  <a:lnTo>
                    <a:pt x="60" y="0"/>
                  </a:lnTo>
                  <a:lnTo>
                    <a:pt x="0" y="33"/>
                  </a:lnTo>
                  <a:lnTo>
                    <a:pt x="0" y="170"/>
                  </a:lnTo>
                  <a:lnTo>
                    <a:pt x="60" y="14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8" name="Freeform 114"/>
            <p:cNvSpPr>
              <a:spLocks/>
            </p:cNvSpPr>
            <p:nvPr/>
          </p:nvSpPr>
          <p:spPr bwMode="auto">
            <a:xfrm>
              <a:off x="3144" y="1765"/>
              <a:ext cx="60" cy="170"/>
            </a:xfrm>
            <a:custGeom>
              <a:avLst/>
              <a:gdLst>
                <a:gd name="T0" fmla="*/ 60 w 60"/>
                <a:gd name="T1" fmla="*/ 142 h 170"/>
                <a:gd name="T2" fmla="*/ 60 w 60"/>
                <a:gd name="T3" fmla="*/ 0 h 170"/>
                <a:gd name="T4" fmla="*/ 0 w 60"/>
                <a:gd name="T5" fmla="*/ 30 h 170"/>
                <a:gd name="T6" fmla="*/ 0 w 60"/>
                <a:gd name="T7" fmla="*/ 170 h 170"/>
                <a:gd name="T8" fmla="*/ 60 w 60"/>
                <a:gd name="T9" fmla="*/ 142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0">
                  <a:moveTo>
                    <a:pt x="60" y="142"/>
                  </a:moveTo>
                  <a:lnTo>
                    <a:pt x="60" y="0"/>
                  </a:lnTo>
                  <a:lnTo>
                    <a:pt x="0" y="30"/>
                  </a:lnTo>
                  <a:lnTo>
                    <a:pt x="0" y="170"/>
                  </a:lnTo>
                  <a:lnTo>
                    <a:pt x="60" y="14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99" name="Freeform 115"/>
            <p:cNvSpPr>
              <a:spLocks/>
            </p:cNvSpPr>
            <p:nvPr/>
          </p:nvSpPr>
          <p:spPr bwMode="auto">
            <a:xfrm>
              <a:off x="3204" y="1735"/>
              <a:ext cx="60" cy="172"/>
            </a:xfrm>
            <a:custGeom>
              <a:avLst/>
              <a:gdLst>
                <a:gd name="T0" fmla="*/ 60 w 60"/>
                <a:gd name="T1" fmla="*/ 145 h 172"/>
                <a:gd name="T2" fmla="*/ 60 w 60"/>
                <a:gd name="T3" fmla="*/ 0 h 172"/>
                <a:gd name="T4" fmla="*/ 0 w 60"/>
                <a:gd name="T5" fmla="*/ 30 h 172"/>
                <a:gd name="T6" fmla="*/ 0 w 60"/>
                <a:gd name="T7" fmla="*/ 172 h 172"/>
                <a:gd name="T8" fmla="*/ 60 w 60"/>
                <a:gd name="T9" fmla="*/ 145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2">
                  <a:moveTo>
                    <a:pt x="60" y="145"/>
                  </a:moveTo>
                  <a:lnTo>
                    <a:pt x="60" y="0"/>
                  </a:lnTo>
                  <a:lnTo>
                    <a:pt x="0" y="30"/>
                  </a:lnTo>
                  <a:lnTo>
                    <a:pt x="0" y="172"/>
                  </a:lnTo>
                  <a:lnTo>
                    <a:pt x="60" y="14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0" name="Freeform 116"/>
            <p:cNvSpPr>
              <a:spLocks/>
            </p:cNvSpPr>
            <p:nvPr/>
          </p:nvSpPr>
          <p:spPr bwMode="auto">
            <a:xfrm>
              <a:off x="3264" y="1735"/>
              <a:ext cx="61" cy="150"/>
            </a:xfrm>
            <a:custGeom>
              <a:avLst/>
              <a:gdLst>
                <a:gd name="T0" fmla="*/ 61 w 61"/>
                <a:gd name="T1" fmla="*/ 150 h 150"/>
                <a:gd name="T2" fmla="*/ 61 w 61"/>
                <a:gd name="T3" fmla="*/ 6 h 150"/>
                <a:gd name="T4" fmla="*/ 0 w 61"/>
                <a:gd name="T5" fmla="*/ 0 h 150"/>
                <a:gd name="T6" fmla="*/ 0 w 61"/>
                <a:gd name="T7" fmla="*/ 145 h 150"/>
                <a:gd name="T8" fmla="*/ 61 w 61"/>
                <a:gd name="T9" fmla="*/ 150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150">
                  <a:moveTo>
                    <a:pt x="61" y="150"/>
                  </a:moveTo>
                  <a:lnTo>
                    <a:pt x="61" y="6"/>
                  </a:lnTo>
                  <a:lnTo>
                    <a:pt x="0" y="0"/>
                  </a:lnTo>
                  <a:lnTo>
                    <a:pt x="0" y="145"/>
                  </a:lnTo>
                  <a:lnTo>
                    <a:pt x="61"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1" name="Freeform 117"/>
            <p:cNvSpPr>
              <a:spLocks/>
            </p:cNvSpPr>
            <p:nvPr/>
          </p:nvSpPr>
          <p:spPr bwMode="auto">
            <a:xfrm>
              <a:off x="3325" y="1741"/>
              <a:ext cx="60" cy="155"/>
            </a:xfrm>
            <a:custGeom>
              <a:avLst/>
              <a:gdLst>
                <a:gd name="T0" fmla="*/ 60 w 60"/>
                <a:gd name="T1" fmla="*/ 155 h 155"/>
                <a:gd name="T2" fmla="*/ 60 w 60"/>
                <a:gd name="T3" fmla="*/ 13 h 155"/>
                <a:gd name="T4" fmla="*/ 0 w 60"/>
                <a:gd name="T5" fmla="*/ 0 h 155"/>
                <a:gd name="T6" fmla="*/ 0 w 60"/>
                <a:gd name="T7" fmla="*/ 144 h 155"/>
                <a:gd name="T8" fmla="*/ 60 w 60"/>
                <a:gd name="T9" fmla="*/ 155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5">
                  <a:moveTo>
                    <a:pt x="60" y="155"/>
                  </a:moveTo>
                  <a:lnTo>
                    <a:pt x="60" y="13"/>
                  </a:lnTo>
                  <a:lnTo>
                    <a:pt x="0" y="0"/>
                  </a:lnTo>
                  <a:lnTo>
                    <a:pt x="0" y="144"/>
                  </a:lnTo>
                  <a:lnTo>
                    <a:pt x="60" y="15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2" name="Freeform 118"/>
            <p:cNvSpPr>
              <a:spLocks/>
            </p:cNvSpPr>
            <p:nvPr/>
          </p:nvSpPr>
          <p:spPr bwMode="auto">
            <a:xfrm>
              <a:off x="3385" y="1716"/>
              <a:ext cx="62" cy="180"/>
            </a:xfrm>
            <a:custGeom>
              <a:avLst/>
              <a:gdLst>
                <a:gd name="T0" fmla="*/ 62 w 62"/>
                <a:gd name="T1" fmla="*/ 148 h 180"/>
                <a:gd name="T2" fmla="*/ 62 w 62"/>
                <a:gd name="T3" fmla="*/ 0 h 180"/>
                <a:gd name="T4" fmla="*/ 0 w 62"/>
                <a:gd name="T5" fmla="*/ 38 h 180"/>
                <a:gd name="T6" fmla="*/ 0 w 62"/>
                <a:gd name="T7" fmla="*/ 180 h 180"/>
                <a:gd name="T8" fmla="*/ 62 w 62"/>
                <a:gd name="T9" fmla="*/ 148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80">
                  <a:moveTo>
                    <a:pt x="62" y="148"/>
                  </a:moveTo>
                  <a:lnTo>
                    <a:pt x="62" y="0"/>
                  </a:lnTo>
                  <a:lnTo>
                    <a:pt x="0" y="38"/>
                  </a:lnTo>
                  <a:lnTo>
                    <a:pt x="0" y="180"/>
                  </a:lnTo>
                  <a:lnTo>
                    <a:pt x="62" y="14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3" name="Freeform 119"/>
            <p:cNvSpPr>
              <a:spLocks/>
            </p:cNvSpPr>
            <p:nvPr/>
          </p:nvSpPr>
          <p:spPr bwMode="auto">
            <a:xfrm>
              <a:off x="3447" y="1678"/>
              <a:ext cx="60" cy="186"/>
            </a:xfrm>
            <a:custGeom>
              <a:avLst/>
              <a:gdLst>
                <a:gd name="T0" fmla="*/ 60 w 60"/>
                <a:gd name="T1" fmla="*/ 150 h 186"/>
                <a:gd name="T2" fmla="*/ 60 w 60"/>
                <a:gd name="T3" fmla="*/ 0 h 186"/>
                <a:gd name="T4" fmla="*/ 0 w 60"/>
                <a:gd name="T5" fmla="*/ 38 h 186"/>
                <a:gd name="T6" fmla="*/ 0 w 60"/>
                <a:gd name="T7" fmla="*/ 186 h 186"/>
                <a:gd name="T8" fmla="*/ 60 w 60"/>
                <a:gd name="T9" fmla="*/ 150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86">
                  <a:moveTo>
                    <a:pt x="60" y="150"/>
                  </a:moveTo>
                  <a:lnTo>
                    <a:pt x="60" y="0"/>
                  </a:lnTo>
                  <a:lnTo>
                    <a:pt x="0" y="38"/>
                  </a:lnTo>
                  <a:lnTo>
                    <a:pt x="0" y="186"/>
                  </a:lnTo>
                  <a:lnTo>
                    <a:pt x="60"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4" name="Freeform 120"/>
            <p:cNvSpPr>
              <a:spLocks/>
            </p:cNvSpPr>
            <p:nvPr/>
          </p:nvSpPr>
          <p:spPr bwMode="auto">
            <a:xfrm>
              <a:off x="3507" y="1667"/>
              <a:ext cx="60" cy="161"/>
            </a:xfrm>
            <a:custGeom>
              <a:avLst/>
              <a:gdLst>
                <a:gd name="T0" fmla="*/ 60 w 60"/>
                <a:gd name="T1" fmla="*/ 150 h 161"/>
                <a:gd name="T2" fmla="*/ 60 w 60"/>
                <a:gd name="T3" fmla="*/ 0 h 161"/>
                <a:gd name="T4" fmla="*/ 0 w 60"/>
                <a:gd name="T5" fmla="*/ 11 h 161"/>
                <a:gd name="T6" fmla="*/ 0 w 60"/>
                <a:gd name="T7" fmla="*/ 161 h 161"/>
                <a:gd name="T8" fmla="*/ 60 w 60"/>
                <a:gd name="T9" fmla="*/ 150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61">
                  <a:moveTo>
                    <a:pt x="60" y="150"/>
                  </a:moveTo>
                  <a:lnTo>
                    <a:pt x="60" y="0"/>
                  </a:lnTo>
                  <a:lnTo>
                    <a:pt x="0" y="11"/>
                  </a:lnTo>
                  <a:lnTo>
                    <a:pt x="0" y="161"/>
                  </a:lnTo>
                  <a:lnTo>
                    <a:pt x="60"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5" name="Freeform 121"/>
            <p:cNvSpPr>
              <a:spLocks/>
            </p:cNvSpPr>
            <p:nvPr/>
          </p:nvSpPr>
          <p:spPr bwMode="auto">
            <a:xfrm>
              <a:off x="3567" y="1591"/>
              <a:ext cx="61" cy="226"/>
            </a:xfrm>
            <a:custGeom>
              <a:avLst/>
              <a:gdLst>
                <a:gd name="T0" fmla="*/ 61 w 61"/>
                <a:gd name="T1" fmla="*/ 158 h 226"/>
                <a:gd name="T2" fmla="*/ 61 w 61"/>
                <a:gd name="T3" fmla="*/ 0 h 226"/>
                <a:gd name="T4" fmla="*/ 0 w 61"/>
                <a:gd name="T5" fmla="*/ 76 h 226"/>
                <a:gd name="T6" fmla="*/ 0 w 61"/>
                <a:gd name="T7" fmla="*/ 226 h 226"/>
                <a:gd name="T8" fmla="*/ 61 w 61"/>
                <a:gd name="T9" fmla="*/ 158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6">
                  <a:moveTo>
                    <a:pt x="61" y="158"/>
                  </a:moveTo>
                  <a:lnTo>
                    <a:pt x="61" y="0"/>
                  </a:lnTo>
                  <a:lnTo>
                    <a:pt x="0" y="76"/>
                  </a:lnTo>
                  <a:lnTo>
                    <a:pt x="0" y="226"/>
                  </a:lnTo>
                  <a:lnTo>
                    <a:pt x="61" y="15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6" name="Freeform 122"/>
            <p:cNvSpPr>
              <a:spLocks/>
            </p:cNvSpPr>
            <p:nvPr/>
          </p:nvSpPr>
          <p:spPr bwMode="auto">
            <a:xfrm>
              <a:off x="3628" y="1503"/>
              <a:ext cx="60" cy="246"/>
            </a:xfrm>
            <a:custGeom>
              <a:avLst/>
              <a:gdLst>
                <a:gd name="T0" fmla="*/ 60 w 60"/>
                <a:gd name="T1" fmla="*/ 167 h 246"/>
                <a:gd name="T2" fmla="*/ 60 w 60"/>
                <a:gd name="T3" fmla="*/ 0 h 246"/>
                <a:gd name="T4" fmla="*/ 0 w 60"/>
                <a:gd name="T5" fmla="*/ 88 h 246"/>
                <a:gd name="T6" fmla="*/ 0 w 60"/>
                <a:gd name="T7" fmla="*/ 246 h 246"/>
                <a:gd name="T8" fmla="*/ 60 w 60"/>
                <a:gd name="T9" fmla="*/ 16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46">
                  <a:moveTo>
                    <a:pt x="60" y="167"/>
                  </a:moveTo>
                  <a:lnTo>
                    <a:pt x="60" y="0"/>
                  </a:lnTo>
                  <a:lnTo>
                    <a:pt x="0" y="88"/>
                  </a:lnTo>
                  <a:lnTo>
                    <a:pt x="0" y="246"/>
                  </a:lnTo>
                  <a:lnTo>
                    <a:pt x="60" y="16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7" name="Freeform 123"/>
            <p:cNvSpPr>
              <a:spLocks/>
            </p:cNvSpPr>
            <p:nvPr/>
          </p:nvSpPr>
          <p:spPr bwMode="auto">
            <a:xfrm>
              <a:off x="3688" y="1432"/>
              <a:ext cx="60" cy="238"/>
            </a:xfrm>
            <a:custGeom>
              <a:avLst/>
              <a:gdLst>
                <a:gd name="T0" fmla="*/ 60 w 60"/>
                <a:gd name="T1" fmla="*/ 175 h 238"/>
                <a:gd name="T2" fmla="*/ 60 w 60"/>
                <a:gd name="T3" fmla="*/ 0 h 238"/>
                <a:gd name="T4" fmla="*/ 0 w 60"/>
                <a:gd name="T5" fmla="*/ 71 h 238"/>
                <a:gd name="T6" fmla="*/ 0 w 60"/>
                <a:gd name="T7" fmla="*/ 238 h 238"/>
                <a:gd name="T8" fmla="*/ 60 w 60"/>
                <a:gd name="T9" fmla="*/ 175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8">
                  <a:moveTo>
                    <a:pt x="60" y="175"/>
                  </a:moveTo>
                  <a:lnTo>
                    <a:pt x="60" y="0"/>
                  </a:lnTo>
                  <a:lnTo>
                    <a:pt x="0" y="71"/>
                  </a:lnTo>
                  <a:lnTo>
                    <a:pt x="0" y="238"/>
                  </a:lnTo>
                  <a:lnTo>
                    <a:pt x="60" y="17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8" name="Freeform 124"/>
            <p:cNvSpPr>
              <a:spLocks/>
            </p:cNvSpPr>
            <p:nvPr/>
          </p:nvSpPr>
          <p:spPr bwMode="auto">
            <a:xfrm>
              <a:off x="3748" y="1375"/>
              <a:ext cx="62" cy="232"/>
            </a:xfrm>
            <a:custGeom>
              <a:avLst/>
              <a:gdLst>
                <a:gd name="T0" fmla="*/ 62 w 62"/>
                <a:gd name="T1" fmla="*/ 180 h 232"/>
                <a:gd name="T2" fmla="*/ 62 w 62"/>
                <a:gd name="T3" fmla="*/ 0 h 232"/>
                <a:gd name="T4" fmla="*/ 0 w 62"/>
                <a:gd name="T5" fmla="*/ 57 h 232"/>
                <a:gd name="T6" fmla="*/ 0 w 62"/>
                <a:gd name="T7" fmla="*/ 232 h 232"/>
                <a:gd name="T8" fmla="*/ 62 w 62"/>
                <a:gd name="T9" fmla="*/ 180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32">
                  <a:moveTo>
                    <a:pt x="62" y="180"/>
                  </a:moveTo>
                  <a:lnTo>
                    <a:pt x="62" y="0"/>
                  </a:lnTo>
                  <a:lnTo>
                    <a:pt x="0" y="57"/>
                  </a:lnTo>
                  <a:lnTo>
                    <a:pt x="0" y="232"/>
                  </a:lnTo>
                  <a:lnTo>
                    <a:pt x="62" y="18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09" name="Freeform 125"/>
            <p:cNvSpPr>
              <a:spLocks/>
            </p:cNvSpPr>
            <p:nvPr/>
          </p:nvSpPr>
          <p:spPr bwMode="auto">
            <a:xfrm>
              <a:off x="3810" y="1345"/>
              <a:ext cx="61" cy="210"/>
            </a:xfrm>
            <a:custGeom>
              <a:avLst/>
              <a:gdLst>
                <a:gd name="T0" fmla="*/ 61 w 61"/>
                <a:gd name="T1" fmla="*/ 180 h 210"/>
                <a:gd name="T2" fmla="*/ 61 w 61"/>
                <a:gd name="T3" fmla="*/ 0 h 210"/>
                <a:gd name="T4" fmla="*/ 0 w 61"/>
                <a:gd name="T5" fmla="*/ 30 h 210"/>
                <a:gd name="T6" fmla="*/ 0 w 61"/>
                <a:gd name="T7" fmla="*/ 210 h 210"/>
                <a:gd name="T8" fmla="*/ 61 w 61"/>
                <a:gd name="T9" fmla="*/ 18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10">
                  <a:moveTo>
                    <a:pt x="61" y="180"/>
                  </a:moveTo>
                  <a:lnTo>
                    <a:pt x="61" y="0"/>
                  </a:lnTo>
                  <a:lnTo>
                    <a:pt x="0" y="30"/>
                  </a:lnTo>
                  <a:lnTo>
                    <a:pt x="0" y="210"/>
                  </a:lnTo>
                  <a:lnTo>
                    <a:pt x="61" y="18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0" name="Freeform 126"/>
            <p:cNvSpPr>
              <a:spLocks/>
            </p:cNvSpPr>
            <p:nvPr/>
          </p:nvSpPr>
          <p:spPr bwMode="auto">
            <a:xfrm>
              <a:off x="3871" y="1310"/>
              <a:ext cx="60" cy="215"/>
            </a:xfrm>
            <a:custGeom>
              <a:avLst/>
              <a:gdLst>
                <a:gd name="T0" fmla="*/ 60 w 60"/>
                <a:gd name="T1" fmla="*/ 185 h 215"/>
                <a:gd name="T2" fmla="*/ 60 w 60"/>
                <a:gd name="T3" fmla="*/ 0 h 215"/>
                <a:gd name="T4" fmla="*/ 0 w 60"/>
                <a:gd name="T5" fmla="*/ 35 h 215"/>
                <a:gd name="T6" fmla="*/ 0 w 60"/>
                <a:gd name="T7" fmla="*/ 215 h 215"/>
                <a:gd name="T8" fmla="*/ 60 w 60"/>
                <a:gd name="T9" fmla="*/ 185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15">
                  <a:moveTo>
                    <a:pt x="60" y="185"/>
                  </a:moveTo>
                  <a:lnTo>
                    <a:pt x="60" y="0"/>
                  </a:lnTo>
                  <a:lnTo>
                    <a:pt x="0" y="35"/>
                  </a:lnTo>
                  <a:lnTo>
                    <a:pt x="0" y="215"/>
                  </a:lnTo>
                  <a:lnTo>
                    <a:pt x="60" y="18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1" name="Freeform 127"/>
            <p:cNvSpPr>
              <a:spLocks/>
            </p:cNvSpPr>
            <p:nvPr/>
          </p:nvSpPr>
          <p:spPr bwMode="auto">
            <a:xfrm>
              <a:off x="3931" y="1310"/>
              <a:ext cx="60" cy="210"/>
            </a:xfrm>
            <a:custGeom>
              <a:avLst/>
              <a:gdLst>
                <a:gd name="T0" fmla="*/ 60 w 60"/>
                <a:gd name="T1" fmla="*/ 210 h 210"/>
                <a:gd name="T2" fmla="*/ 60 w 60"/>
                <a:gd name="T3" fmla="*/ 27 h 210"/>
                <a:gd name="T4" fmla="*/ 0 w 60"/>
                <a:gd name="T5" fmla="*/ 0 h 210"/>
                <a:gd name="T6" fmla="*/ 0 w 60"/>
                <a:gd name="T7" fmla="*/ 185 h 210"/>
                <a:gd name="T8" fmla="*/ 60 w 60"/>
                <a:gd name="T9" fmla="*/ 21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10">
                  <a:moveTo>
                    <a:pt x="60" y="210"/>
                  </a:moveTo>
                  <a:lnTo>
                    <a:pt x="60" y="27"/>
                  </a:lnTo>
                  <a:lnTo>
                    <a:pt x="0" y="0"/>
                  </a:lnTo>
                  <a:lnTo>
                    <a:pt x="0" y="185"/>
                  </a:lnTo>
                  <a:lnTo>
                    <a:pt x="60" y="21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2" name="Freeform 129"/>
            <p:cNvSpPr>
              <a:spLocks/>
            </p:cNvSpPr>
            <p:nvPr/>
          </p:nvSpPr>
          <p:spPr bwMode="auto">
            <a:xfrm>
              <a:off x="966" y="2669"/>
              <a:ext cx="60" cy="79"/>
            </a:xfrm>
            <a:custGeom>
              <a:avLst/>
              <a:gdLst>
                <a:gd name="T0" fmla="*/ 60 w 60"/>
                <a:gd name="T1" fmla="*/ 54 h 79"/>
                <a:gd name="T2" fmla="*/ 60 w 60"/>
                <a:gd name="T3" fmla="*/ 0 h 79"/>
                <a:gd name="T4" fmla="*/ 0 w 60"/>
                <a:gd name="T5" fmla="*/ 24 h 79"/>
                <a:gd name="T6" fmla="*/ 0 w 60"/>
                <a:gd name="T7" fmla="*/ 79 h 79"/>
                <a:gd name="T8" fmla="*/ 60 w 60"/>
                <a:gd name="T9" fmla="*/ 54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79">
                  <a:moveTo>
                    <a:pt x="60" y="54"/>
                  </a:moveTo>
                  <a:lnTo>
                    <a:pt x="60" y="0"/>
                  </a:lnTo>
                  <a:lnTo>
                    <a:pt x="0" y="24"/>
                  </a:lnTo>
                  <a:lnTo>
                    <a:pt x="0" y="79"/>
                  </a:lnTo>
                  <a:lnTo>
                    <a:pt x="60" y="54"/>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3" name="Freeform 130"/>
            <p:cNvSpPr>
              <a:spLocks/>
            </p:cNvSpPr>
            <p:nvPr/>
          </p:nvSpPr>
          <p:spPr bwMode="auto">
            <a:xfrm>
              <a:off x="1026" y="2663"/>
              <a:ext cx="60" cy="60"/>
            </a:xfrm>
            <a:custGeom>
              <a:avLst/>
              <a:gdLst>
                <a:gd name="T0" fmla="*/ 60 w 60"/>
                <a:gd name="T1" fmla="*/ 58 h 60"/>
                <a:gd name="T2" fmla="*/ 60 w 60"/>
                <a:gd name="T3" fmla="*/ 0 h 60"/>
                <a:gd name="T4" fmla="*/ 0 w 60"/>
                <a:gd name="T5" fmla="*/ 6 h 60"/>
                <a:gd name="T6" fmla="*/ 0 w 60"/>
                <a:gd name="T7" fmla="*/ 60 h 60"/>
                <a:gd name="T8" fmla="*/ 60 w 60"/>
                <a:gd name="T9" fmla="*/ 58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0">
                  <a:moveTo>
                    <a:pt x="60" y="58"/>
                  </a:moveTo>
                  <a:lnTo>
                    <a:pt x="60" y="0"/>
                  </a:lnTo>
                  <a:lnTo>
                    <a:pt x="0" y="6"/>
                  </a:lnTo>
                  <a:lnTo>
                    <a:pt x="0" y="60"/>
                  </a:lnTo>
                  <a:lnTo>
                    <a:pt x="60" y="5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4" name="Freeform 131"/>
            <p:cNvSpPr>
              <a:spLocks/>
            </p:cNvSpPr>
            <p:nvPr/>
          </p:nvSpPr>
          <p:spPr bwMode="auto">
            <a:xfrm>
              <a:off x="1086" y="2639"/>
              <a:ext cx="60" cy="82"/>
            </a:xfrm>
            <a:custGeom>
              <a:avLst/>
              <a:gdLst>
                <a:gd name="T0" fmla="*/ 60 w 60"/>
                <a:gd name="T1" fmla="*/ 60 h 82"/>
                <a:gd name="T2" fmla="*/ 60 w 60"/>
                <a:gd name="T3" fmla="*/ 0 h 82"/>
                <a:gd name="T4" fmla="*/ 0 w 60"/>
                <a:gd name="T5" fmla="*/ 24 h 82"/>
                <a:gd name="T6" fmla="*/ 0 w 60"/>
                <a:gd name="T7" fmla="*/ 82 h 82"/>
                <a:gd name="T8" fmla="*/ 60 w 60"/>
                <a:gd name="T9" fmla="*/ 60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82">
                  <a:moveTo>
                    <a:pt x="60" y="60"/>
                  </a:moveTo>
                  <a:lnTo>
                    <a:pt x="60" y="0"/>
                  </a:lnTo>
                  <a:lnTo>
                    <a:pt x="0" y="24"/>
                  </a:lnTo>
                  <a:lnTo>
                    <a:pt x="0" y="82"/>
                  </a:lnTo>
                  <a:lnTo>
                    <a:pt x="60" y="6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5" name="Freeform 132"/>
            <p:cNvSpPr>
              <a:spLocks/>
            </p:cNvSpPr>
            <p:nvPr/>
          </p:nvSpPr>
          <p:spPr bwMode="auto">
            <a:xfrm>
              <a:off x="1146" y="2606"/>
              <a:ext cx="60" cy="93"/>
            </a:xfrm>
            <a:custGeom>
              <a:avLst/>
              <a:gdLst>
                <a:gd name="T0" fmla="*/ 60 w 60"/>
                <a:gd name="T1" fmla="*/ 63 h 93"/>
                <a:gd name="T2" fmla="*/ 60 w 60"/>
                <a:gd name="T3" fmla="*/ 0 h 93"/>
                <a:gd name="T4" fmla="*/ 0 w 60"/>
                <a:gd name="T5" fmla="*/ 33 h 93"/>
                <a:gd name="T6" fmla="*/ 0 w 60"/>
                <a:gd name="T7" fmla="*/ 93 h 93"/>
                <a:gd name="T8" fmla="*/ 60 w 60"/>
                <a:gd name="T9" fmla="*/ 63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93">
                  <a:moveTo>
                    <a:pt x="60" y="63"/>
                  </a:moveTo>
                  <a:lnTo>
                    <a:pt x="60" y="0"/>
                  </a:lnTo>
                  <a:lnTo>
                    <a:pt x="0" y="33"/>
                  </a:lnTo>
                  <a:lnTo>
                    <a:pt x="0" y="93"/>
                  </a:lnTo>
                  <a:lnTo>
                    <a:pt x="60" y="6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6" name="Freeform 133"/>
            <p:cNvSpPr>
              <a:spLocks/>
            </p:cNvSpPr>
            <p:nvPr/>
          </p:nvSpPr>
          <p:spPr bwMode="auto">
            <a:xfrm>
              <a:off x="1206" y="2571"/>
              <a:ext cx="63" cy="98"/>
            </a:xfrm>
            <a:custGeom>
              <a:avLst/>
              <a:gdLst>
                <a:gd name="T0" fmla="*/ 63 w 63"/>
                <a:gd name="T1" fmla="*/ 65 h 98"/>
                <a:gd name="T2" fmla="*/ 63 w 63"/>
                <a:gd name="T3" fmla="*/ 0 h 98"/>
                <a:gd name="T4" fmla="*/ 0 w 63"/>
                <a:gd name="T5" fmla="*/ 35 h 98"/>
                <a:gd name="T6" fmla="*/ 0 w 63"/>
                <a:gd name="T7" fmla="*/ 98 h 98"/>
                <a:gd name="T8" fmla="*/ 63 w 63"/>
                <a:gd name="T9" fmla="*/ 65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98">
                  <a:moveTo>
                    <a:pt x="63" y="65"/>
                  </a:moveTo>
                  <a:lnTo>
                    <a:pt x="63" y="0"/>
                  </a:lnTo>
                  <a:lnTo>
                    <a:pt x="0" y="35"/>
                  </a:lnTo>
                  <a:lnTo>
                    <a:pt x="0" y="98"/>
                  </a:lnTo>
                  <a:lnTo>
                    <a:pt x="63" y="6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7" name="Freeform 134"/>
            <p:cNvSpPr>
              <a:spLocks/>
            </p:cNvSpPr>
            <p:nvPr/>
          </p:nvSpPr>
          <p:spPr bwMode="auto">
            <a:xfrm>
              <a:off x="1269" y="2538"/>
              <a:ext cx="60" cy="98"/>
            </a:xfrm>
            <a:custGeom>
              <a:avLst/>
              <a:gdLst>
                <a:gd name="T0" fmla="*/ 60 w 60"/>
                <a:gd name="T1" fmla="*/ 68 h 98"/>
                <a:gd name="T2" fmla="*/ 60 w 60"/>
                <a:gd name="T3" fmla="*/ 0 h 98"/>
                <a:gd name="T4" fmla="*/ 0 w 60"/>
                <a:gd name="T5" fmla="*/ 33 h 98"/>
                <a:gd name="T6" fmla="*/ 0 w 60"/>
                <a:gd name="T7" fmla="*/ 98 h 98"/>
                <a:gd name="T8" fmla="*/ 60 w 60"/>
                <a:gd name="T9" fmla="*/ 68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98">
                  <a:moveTo>
                    <a:pt x="60" y="68"/>
                  </a:moveTo>
                  <a:lnTo>
                    <a:pt x="60" y="0"/>
                  </a:lnTo>
                  <a:lnTo>
                    <a:pt x="0" y="33"/>
                  </a:lnTo>
                  <a:lnTo>
                    <a:pt x="0" y="98"/>
                  </a:lnTo>
                  <a:lnTo>
                    <a:pt x="60" y="6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8" name="Freeform 135"/>
            <p:cNvSpPr>
              <a:spLocks/>
            </p:cNvSpPr>
            <p:nvPr/>
          </p:nvSpPr>
          <p:spPr bwMode="auto">
            <a:xfrm>
              <a:off x="1329" y="2502"/>
              <a:ext cx="60" cy="104"/>
            </a:xfrm>
            <a:custGeom>
              <a:avLst/>
              <a:gdLst>
                <a:gd name="T0" fmla="*/ 60 w 60"/>
                <a:gd name="T1" fmla="*/ 71 h 104"/>
                <a:gd name="T2" fmla="*/ 60 w 60"/>
                <a:gd name="T3" fmla="*/ 0 h 104"/>
                <a:gd name="T4" fmla="*/ 0 w 60"/>
                <a:gd name="T5" fmla="*/ 36 h 104"/>
                <a:gd name="T6" fmla="*/ 0 w 60"/>
                <a:gd name="T7" fmla="*/ 104 h 104"/>
                <a:gd name="T8" fmla="*/ 60 w 60"/>
                <a:gd name="T9" fmla="*/ 71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04">
                  <a:moveTo>
                    <a:pt x="60" y="71"/>
                  </a:moveTo>
                  <a:lnTo>
                    <a:pt x="60" y="0"/>
                  </a:lnTo>
                  <a:lnTo>
                    <a:pt x="0" y="36"/>
                  </a:lnTo>
                  <a:lnTo>
                    <a:pt x="0" y="104"/>
                  </a:lnTo>
                  <a:lnTo>
                    <a:pt x="60" y="7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19" name="Freeform 136"/>
            <p:cNvSpPr>
              <a:spLocks/>
            </p:cNvSpPr>
            <p:nvPr/>
          </p:nvSpPr>
          <p:spPr bwMode="auto">
            <a:xfrm>
              <a:off x="1389" y="2478"/>
              <a:ext cx="60" cy="95"/>
            </a:xfrm>
            <a:custGeom>
              <a:avLst/>
              <a:gdLst>
                <a:gd name="T0" fmla="*/ 60 w 60"/>
                <a:gd name="T1" fmla="*/ 73 h 95"/>
                <a:gd name="T2" fmla="*/ 60 w 60"/>
                <a:gd name="T3" fmla="*/ 0 h 95"/>
                <a:gd name="T4" fmla="*/ 0 w 60"/>
                <a:gd name="T5" fmla="*/ 24 h 95"/>
                <a:gd name="T6" fmla="*/ 0 w 60"/>
                <a:gd name="T7" fmla="*/ 95 h 95"/>
                <a:gd name="T8" fmla="*/ 60 w 60"/>
                <a:gd name="T9" fmla="*/ 73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95">
                  <a:moveTo>
                    <a:pt x="60" y="73"/>
                  </a:moveTo>
                  <a:lnTo>
                    <a:pt x="60" y="0"/>
                  </a:lnTo>
                  <a:lnTo>
                    <a:pt x="0" y="24"/>
                  </a:lnTo>
                  <a:lnTo>
                    <a:pt x="0" y="95"/>
                  </a:lnTo>
                  <a:lnTo>
                    <a:pt x="60" y="7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0" name="Freeform 137"/>
            <p:cNvSpPr>
              <a:spLocks/>
            </p:cNvSpPr>
            <p:nvPr/>
          </p:nvSpPr>
          <p:spPr bwMode="auto">
            <a:xfrm>
              <a:off x="1449" y="2437"/>
              <a:ext cx="60" cy="114"/>
            </a:xfrm>
            <a:custGeom>
              <a:avLst/>
              <a:gdLst>
                <a:gd name="T0" fmla="*/ 60 w 60"/>
                <a:gd name="T1" fmla="*/ 79 h 114"/>
                <a:gd name="T2" fmla="*/ 60 w 60"/>
                <a:gd name="T3" fmla="*/ 0 h 114"/>
                <a:gd name="T4" fmla="*/ 0 w 60"/>
                <a:gd name="T5" fmla="*/ 41 h 114"/>
                <a:gd name="T6" fmla="*/ 0 w 60"/>
                <a:gd name="T7" fmla="*/ 114 h 114"/>
                <a:gd name="T8" fmla="*/ 60 w 60"/>
                <a:gd name="T9" fmla="*/ 79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14">
                  <a:moveTo>
                    <a:pt x="60" y="79"/>
                  </a:moveTo>
                  <a:lnTo>
                    <a:pt x="60" y="0"/>
                  </a:lnTo>
                  <a:lnTo>
                    <a:pt x="0" y="41"/>
                  </a:lnTo>
                  <a:lnTo>
                    <a:pt x="0" y="114"/>
                  </a:lnTo>
                  <a:lnTo>
                    <a:pt x="60" y="7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1" name="Freeform 138"/>
            <p:cNvSpPr>
              <a:spLocks/>
            </p:cNvSpPr>
            <p:nvPr/>
          </p:nvSpPr>
          <p:spPr bwMode="auto">
            <a:xfrm>
              <a:off x="1509" y="2388"/>
              <a:ext cx="60" cy="128"/>
            </a:xfrm>
            <a:custGeom>
              <a:avLst/>
              <a:gdLst>
                <a:gd name="T0" fmla="*/ 60 w 60"/>
                <a:gd name="T1" fmla="*/ 82 h 128"/>
                <a:gd name="T2" fmla="*/ 60 w 60"/>
                <a:gd name="T3" fmla="*/ 0 h 128"/>
                <a:gd name="T4" fmla="*/ 0 w 60"/>
                <a:gd name="T5" fmla="*/ 49 h 128"/>
                <a:gd name="T6" fmla="*/ 0 w 60"/>
                <a:gd name="T7" fmla="*/ 128 h 128"/>
                <a:gd name="T8" fmla="*/ 60 w 60"/>
                <a:gd name="T9" fmla="*/ 82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8">
                  <a:moveTo>
                    <a:pt x="60" y="82"/>
                  </a:moveTo>
                  <a:lnTo>
                    <a:pt x="60" y="0"/>
                  </a:lnTo>
                  <a:lnTo>
                    <a:pt x="0" y="49"/>
                  </a:lnTo>
                  <a:lnTo>
                    <a:pt x="0" y="128"/>
                  </a:lnTo>
                  <a:lnTo>
                    <a:pt x="60" y="8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2" name="Freeform 139"/>
            <p:cNvSpPr>
              <a:spLocks/>
            </p:cNvSpPr>
            <p:nvPr/>
          </p:nvSpPr>
          <p:spPr bwMode="auto">
            <a:xfrm>
              <a:off x="1569" y="2325"/>
              <a:ext cx="63" cy="145"/>
            </a:xfrm>
            <a:custGeom>
              <a:avLst/>
              <a:gdLst>
                <a:gd name="T0" fmla="*/ 63 w 63"/>
                <a:gd name="T1" fmla="*/ 90 h 145"/>
                <a:gd name="T2" fmla="*/ 63 w 63"/>
                <a:gd name="T3" fmla="*/ 0 h 145"/>
                <a:gd name="T4" fmla="*/ 0 w 63"/>
                <a:gd name="T5" fmla="*/ 63 h 145"/>
                <a:gd name="T6" fmla="*/ 0 w 63"/>
                <a:gd name="T7" fmla="*/ 145 h 145"/>
                <a:gd name="T8" fmla="*/ 63 w 63"/>
                <a:gd name="T9" fmla="*/ 90 h 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45">
                  <a:moveTo>
                    <a:pt x="63" y="90"/>
                  </a:moveTo>
                  <a:lnTo>
                    <a:pt x="63" y="0"/>
                  </a:lnTo>
                  <a:lnTo>
                    <a:pt x="0" y="63"/>
                  </a:lnTo>
                  <a:lnTo>
                    <a:pt x="0" y="145"/>
                  </a:lnTo>
                  <a:lnTo>
                    <a:pt x="63" y="9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3" name="Freeform 140"/>
            <p:cNvSpPr>
              <a:spLocks/>
            </p:cNvSpPr>
            <p:nvPr/>
          </p:nvSpPr>
          <p:spPr bwMode="auto">
            <a:xfrm>
              <a:off x="1632" y="2289"/>
              <a:ext cx="60" cy="126"/>
            </a:xfrm>
            <a:custGeom>
              <a:avLst/>
              <a:gdLst>
                <a:gd name="T0" fmla="*/ 60 w 60"/>
                <a:gd name="T1" fmla="*/ 93 h 126"/>
                <a:gd name="T2" fmla="*/ 60 w 60"/>
                <a:gd name="T3" fmla="*/ 0 h 126"/>
                <a:gd name="T4" fmla="*/ 0 w 60"/>
                <a:gd name="T5" fmla="*/ 36 h 126"/>
                <a:gd name="T6" fmla="*/ 0 w 60"/>
                <a:gd name="T7" fmla="*/ 126 h 126"/>
                <a:gd name="T8" fmla="*/ 60 w 60"/>
                <a:gd name="T9" fmla="*/ 93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6">
                  <a:moveTo>
                    <a:pt x="60" y="93"/>
                  </a:moveTo>
                  <a:lnTo>
                    <a:pt x="60" y="0"/>
                  </a:lnTo>
                  <a:lnTo>
                    <a:pt x="0" y="36"/>
                  </a:lnTo>
                  <a:lnTo>
                    <a:pt x="0" y="126"/>
                  </a:lnTo>
                  <a:lnTo>
                    <a:pt x="60" y="9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4" name="Freeform 141"/>
            <p:cNvSpPr>
              <a:spLocks/>
            </p:cNvSpPr>
            <p:nvPr/>
          </p:nvSpPr>
          <p:spPr bwMode="auto">
            <a:xfrm>
              <a:off x="1692" y="2251"/>
              <a:ext cx="60" cy="131"/>
            </a:xfrm>
            <a:custGeom>
              <a:avLst/>
              <a:gdLst>
                <a:gd name="T0" fmla="*/ 60 w 60"/>
                <a:gd name="T1" fmla="*/ 96 h 131"/>
                <a:gd name="T2" fmla="*/ 60 w 60"/>
                <a:gd name="T3" fmla="*/ 0 h 131"/>
                <a:gd name="T4" fmla="*/ 0 w 60"/>
                <a:gd name="T5" fmla="*/ 38 h 131"/>
                <a:gd name="T6" fmla="*/ 0 w 60"/>
                <a:gd name="T7" fmla="*/ 131 h 131"/>
                <a:gd name="T8" fmla="*/ 60 w 60"/>
                <a:gd name="T9" fmla="*/ 96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31">
                  <a:moveTo>
                    <a:pt x="60" y="96"/>
                  </a:moveTo>
                  <a:lnTo>
                    <a:pt x="60" y="0"/>
                  </a:lnTo>
                  <a:lnTo>
                    <a:pt x="0" y="38"/>
                  </a:lnTo>
                  <a:lnTo>
                    <a:pt x="0" y="131"/>
                  </a:lnTo>
                  <a:lnTo>
                    <a:pt x="60" y="9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5" name="Freeform 142"/>
            <p:cNvSpPr>
              <a:spLocks/>
            </p:cNvSpPr>
            <p:nvPr/>
          </p:nvSpPr>
          <p:spPr bwMode="auto">
            <a:xfrm>
              <a:off x="1752" y="2197"/>
              <a:ext cx="60" cy="150"/>
            </a:xfrm>
            <a:custGeom>
              <a:avLst/>
              <a:gdLst>
                <a:gd name="T0" fmla="*/ 60 w 60"/>
                <a:gd name="T1" fmla="*/ 101 h 150"/>
                <a:gd name="T2" fmla="*/ 60 w 60"/>
                <a:gd name="T3" fmla="*/ 0 h 150"/>
                <a:gd name="T4" fmla="*/ 0 w 60"/>
                <a:gd name="T5" fmla="*/ 54 h 150"/>
                <a:gd name="T6" fmla="*/ 0 w 60"/>
                <a:gd name="T7" fmla="*/ 150 h 150"/>
                <a:gd name="T8" fmla="*/ 60 w 60"/>
                <a:gd name="T9" fmla="*/ 101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0">
                  <a:moveTo>
                    <a:pt x="60" y="101"/>
                  </a:moveTo>
                  <a:lnTo>
                    <a:pt x="60" y="0"/>
                  </a:lnTo>
                  <a:lnTo>
                    <a:pt x="0" y="54"/>
                  </a:lnTo>
                  <a:lnTo>
                    <a:pt x="0" y="150"/>
                  </a:lnTo>
                  <a:lnTo>
                    <a:pt x="60" y="10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6" name="Freeform 143"/>
            <p:cNvSpPr>
              <a:spLocks/>
            </p:cNvSpPr>
            <p:nvPr/>
          </p:nvSpPr>
          <p:spPr bwMode="auto">
            <a:xfrm>
              <a:off x="1812" y="2194"/>
              <a:ext cx="60" cy="104"/>
            </a:xfrm>
            <a:custGeom>
              <a:avLst/>
              <a:gdLst>
                <a:gd name="T0" fmla="*/ 60 w 60"/>
                <a:gd name="T1" fmla="*/ 101 h 104"/>
                <a:gd name="T2" fmla="*/ 60 w 60"/>
                <a:gd name="T3" fmla="*/ 0 h 104"/>
                <a:gd name="T4" fmla="*/ 0 w 60"/>
                <a:gd name="T5" fmla="*/ 3 h 104"/>
                <a:gd name="T6" fmla="*/ 0 w 60"/>
                <a:gd name="T7" fmla="*/ 104 h 104"/>
                <a:gd name="T8" fmla="*/ 60 w 60"/>
                <a:gd name="T9" fmla="*/ 101 h 1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04">
                  <a:moveTo>
                    <a:pt x="60" y="101"/>
                  </a:moveTo>
                  <a:lnTo>
                    <a:pt x="60" y="0"/>
                  </a:lnTo>
                  <a:lnTo>
                    <a:pt x="0" y="3"/>
                  </a:lnTo>
                  <a:lnTo>
                    <a:pt x="0" y="104"/>
                  </a:lnTo>
                  <a:lnTo>
                    <a:pt x="60" y="10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7" name="Freeform 144"/>
            <p:cNvSpPr>
              <a:spLocks/>
            </p:cNvSpPr>
            <p:nvPr/>
          </p:nvSpPr>
          <p:spPr bwMode="auto">
            <a:xfrm>
              <a:off x="1872" y="2194"/>
              <a:ext cx="60" cy="109"/>
            </a:xfrm>
            <a:custGeom>
              <a:avLst/>
              <a:gdLst>
                <a:gd name="T0" fmla="*/ 60 w 60"/>
                <a:gd name="T1" fmla="*/ 109 h 109"/>
                <a:gd name="T2" fmla="*/ 60 w 60"/>
                <a:gd name="T3" fmla="*/ 8 h 109"/>
                <a:gd name="T4" fmla="*/ 0 w 60"/>
                <a:gd name="T5" fmla="*/ 0 h 109"/>
                <a:gd name="T6" fmla="*/ 0 w 60"/>
                <a:gd name="T7" fmla="*/ 101 h 109"/>
                <a:gd name="T8" fmla="*/ 60 w 60"/>
                <a:gd name="T9" fmla="*/ 109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09">
                  <a:moveTo>
                    <a:pt x="60" y="109"/>
                  </a:moveTo>
                  <a:lnTo>
                    <a:pt x="60" y="8"/>
                  </a:lnTo>
                  <a:lnTo>
                    <a:pt x="0" y="0"/>
                  </a:lnTo>
                  <a:lnTo>
                    <a:pt x="0" y="101"/>
                  </a:lnTo>
                  <a:lnTo>
                    <a:pt x="60" y="10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8" name="Freeform 145"/>
            <p:cNvSpPr>
              <a:spLocks/>
            </p:cNvSpPr>
            <p:nvPr/>
          </p:nvSpPr>
          <p:spPr bwMode="auto">
            <a:xfrm>
              <a:off x="1932" y="2139"/>
              <a:ext cx="63" cy="164"/>
            </a:xfrm>
            <a:custGeom>
              <a:avLst/>
              <a:gdLst>
                <a:gd name="T0" fmla="*/ 63 w 63"/>
                <a:gd name="T1" fmla="*/ 107 h 164"/>
                <a:gd name="T2" fmla="*/ 63 w 63"/>
                <a:gd name="T3" fmla="*/ 0 h 164"/>
                <a:gd name="T4" fmla="*/ 0 w 63"/>
                <a:gd name="T5" fmla="*/ 63 h 164"/>
                <a:gd name="T6" fmla="*/ 0 w 63"/>
                <a:gd name="T7" fmla="*/ 164 h 164"/>
                <a:gd name="T8" fmla="*/ 63 w 63"/>
                <a:gd name="T9" fmla="*/ 107 h 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64">
                  <a:moveTo>
                    <a:pt x="63" y="107"/>
                  </a:moveTo>
                  <a:lnTo>
                    <a:pt x="63" y="0"/>
                  </a:lnTo>
                  <a:lnTo>
                    <a:pt x="0" y="63"/>
                  </a:lnTo>
                  <a:lnTo>
                    <a:pt x="0" y="164"/>
                  </a:lnTo>
                  <a:lnTo>
                    <a:pt x="63" y="10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29" name="Freeform 146"/>
            <p:cNvSpPr>
              <a:spLocks/>
            </p:cNvSpPr>
            <p:nvPr/>
          </p:nvSpPr>
          <p:spPr bwMode="auto">
            <a:xfrm>
              <a:off x="1995" y="2109"/>
              <a:ext cx="60" cy="137"/>
            </a:xfrm>
            <a:custGeom>
              <a:avLst/>
              <a:gdLst>
                <a:gd name="T0" fmla="*/ 60 w 60"/>
                <a:gd name="T1" fmla="*/ 109 h 137"/>
                <a:gd name="T2" fmla="*/ 60 w 60"/>
                <a:gd name="T3" fmla="*/ 0 h 137"/>
                <a:gd name="T4" fmla="*/ 0 w 60"/>
                <a:gd name="T5" fmla="*/ 30 h 137"/>
                <a:gd name="T6" fmla="*/ 0 w 60"/>
                <a:gd name="T7" fmla="*/ 137 h 137"/>
                <a:gd name="T8" fmla="*/ 60 w 60"/>
                <a:gd name="T9" fmla="*/ 109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37">
                  <a:moveTo>
                    <a:pt x="60" y="109"/>
                  </a:moveTo>
                  <a:lnTo>
                    <a:pt x="60" y="0"/>
                  </a:lnTo>
                  <a:lnTo>
                    <a:pt x="0" y="30"/>
                  </a:lnTo>
                  <a:lnTo>
                    <a:pt x="0" y="137"/>
                  </a:lnTo>
                  <a:lnTo>
                    <a:pt x="60" y="10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0" name="Freeform 147"/>
            <p:cNvSpPr>
              <a:spLocks/>
            </p:cNvSpPr>
            <p:nvPr/>
          </p:nvSpPr>
          <p:spPr bwMode="auto">
            <a:xfrm>
              <a:off x="2055" y="2093"/>
              <a:ext cx="60" cy="125"/>
            </a:xfrm>
            <a:custGeom>
              <a:avLst/>
              <a:gdLst>
                <a:gd name="T0" fmla="*/ 60 w 60"/>
                <a:gd name="T1" fmla="*/ 112 h 125"/>
                <a:gd name="T2" fmla="*/ 60 w 60"/>
                <a:gd name="T3" fmla="*/ 0 h 125"/>
                <a:gd name="T4" fmla="*/ 0 w 60"/>
                <a:gd name="T5" fmla="*/ 16 h 125"/>
                <a:gd name="T6" fmla="*/ 0 w 60"/>
                <a:gd name="T7" fmla="*/ 125 h 125"/>
                <a:gd name="T8" fmla="*/ 60 w 60"/>
                <a:gd name="T9" fmla="*/ 112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5">
                  <a:moveTo>
                    <a:pt x="60" y="112"/>
                  </a:moveTo>
                  <a:lnTo>
                    <a:pt x="60" y="0"/>
                  </a:lnTo>
                  <a:lnTo>
                    <a:pt x="0" y="16"/>
                  </a:lnTo>
                  <a:lnTo>
                    <a:pt x="0" y="125"/>
                  </a:lnTo>
                  <a:lnTo>
                    <a:pt x="60" y="11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1" name="Freeform 148"/>
            <p:cNvSpPr>
              <a:spLocks/>
            </p:cNvSpPr>
            <p:nvPr/>
          </p:nvSpPr>
          <p:spPr bwMode="auto">
            <a:xfrm>
              <a:off x="2115" y="2030"/>
              <a:ext cx="60" cy="175"/>
            </a:xfrm>
            <a:custGeom>
              <a:avLst/>
              <a:gdLst>
                <a:gd name="T0" fmla="*/ 60 w 60"/>
                <a:gd name="T1" fmla="*/ 117 h 175"/>
                <a:gd name="T2" fmla="*/ 60 w 60"/>
                <a:gd name="T3" fmla="*/ 0 h 175"/>
                <a:gd name="T4" fmla="*/ 0 w 60"/>
                <a:gd name="T5" fmla="*/ 63 h 175"/>
                <a:gd name="T6" fmla="*/ 0 w 60"/>
                <a:gd name="T7" fmla="*/ 175 h 175"/>
                <a:gd name="T8" fmla="*/ 60 w 60"/>
                <a:gd name="T9" fmla="*/ 117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5">
                  <a:moveTo>
                    <a:pt x="60" y="117"/>
                  </a:moveTo>
                  <a:lnTo>
                    <a:pt x="60" y="0"/>
                  </a:lnTo>
                  <a:lnTo>
                    <a:pt x="0" y="63"/>
                  </a:lnTo>
                  <a:lnTo>
                    <a:pt x="0" y="175"/>
                  </a:lnTo>
                  <a:lnTo>
                    <a:pt x="60" y="11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2" name="Freeform 149"/>
            <p:cNvSpPr>
              <a:spLocks/>
            </p:cNvSpPr>
            <p:nvPr/>
          </p:nvSpPr>
          <p:spPr bwMode="auto">
            <a:xfrm>
              <a:off x="2175" y="2030"/>
              <a:ext cx="60" cy="128"/>
            </a:xfrm>
            <a:custGeom>
              <a:avLst/>
              <a:gdLst>
                <a:gd name="T0" fmla="*/ 60 w 60"/>
                <a:gd name="T1" fmla="*/ 128 h 128"/>
                <a:gd name="T2" fmla="*/ 60 w 60"/>
                <a:gd name="T3" fmla="*/ 11 h 128"/>
                <a:gd name="T4" fmla="*/ 0 w 60"/>
                <a:gd name="T5" fmla="*/ 0 h 128"/>
                <a:gd name="T6" fmla="*/ 0 w 60"/>
                <a:gd name="T7" fmla="*/ 117 h 128"/>
                <a:gd name="T8" fmla="*/ 60 w 60"/>
                <a:gd name="T9" fmla="*/ 128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28">
                  <a:moveTo>
                    <a:pt x="60" y="128"/>
                  </a:moveTo>
                  <a:lnTo>
                    <a:pt x="60" y="11"/>
                  </a:lnTo>
                  <a:lnTo>
                    <a:pt x="0" y="0"/>
                  </a:lnTo>
                  <a:lnTo>
                    <a:pt x="0" y="117"/>
                  </a:lnTo>
                  <a:lnTo>
                    <a:pt x="60" y="12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3" name="Freeform 150"/>
            <p:cNvSpPr>
              <a:spLocks/>
            </p:cNvSpPr>
            <p:nvPr/>
          </p:nvSpPr>
          <p:spPr bwMode="auto">
            <a:xfrm>
              <a:off x="2235" y="2041"/>
              <a:ext cx="60" cy="150"/>
            </a:xfrm>
            <a:custGeom>
              <a:avLst/>
              <a:gdLst>
                <a:gd name="T0" fmla="*/ 60 w 60"/>
                <a:gd name="T1" fmla="*/ 150 h 150"/>
                <a:gd name="T2" fmla="*/ 60 w 60"/>
                <a:gd name="T3" fmla="*/ 38 h 150"/>
                <a:gd name="T4" fmla="*/ 0 w 60"/>
                <a:gd name="T5" fmla="*/ 0 h 150"/>
                <a:gd name="T6" fmla="*/ 0 w 60"/>
                <a:gd name="T7" fmla="*/ 117 h 150"/>
                <a:gd name="T8" fmla="*/ 60 w 60"/>
                <a:gd name="T9" fmla="*/ 150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0">
                  <a:moveTo>
                    <a:pt x="60" y="150"/>
                  </a:moveTo>
                  <a:lnTo>
                    <a:pt x="60" y="38"/>
                  </a:lnTo>
                  <a:lnTo>
                    <a:pt x="0" y="0"/>
                  </a:lnTo>
                  <a:lnTo>
                    <a:pt x="0" y="117"/>
                  </a:lnTo>
                  <a:lnTo>
                    <a:pt x="60"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4" name="Freeform 151"/>
            <p:cNvSpPr>
              <a:spLocks/>
            </p:cNvSpPr>
            <p:nvPr/>
          </p:nvSpPr>
          <p:spPr bwMode="auto">
            <a:xfrm>
              <a:off x="2295" y="2079"/>
              <a:ext cx="63" cy="118"/>
            </a:xfrm>
            <a:custGeom>
              <a:avLst/>
              <a:gdLst>
                <a:gd name="T0" fmla="*/ 63 w 63"/>
                <a:gd name="T1" fmla="*/ 118 h 118"/>
                <a:gd name="T2" fmla="*/ 63 w 63"/>
                <a:gd name="T3" fmla="*/ 8 h 118"/>
                <a:gd name="T4" fmla="*/ 0 w 63"/>
                <a:gd name="T5" fmla="*/ 0 h 118"/>
                <a:gd name="T6" fmla="*/ 0 w 63"/>
                <a:gd name="T7" fmla="*/ 112 h 118"/>
                <a:gd name="T8" fmla="*/ 63 w 63"/>
                <a:gd name="T9" fmla="*/ 118 h 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18">
                  <a:moveTo>
                    <a:pt x="63" y="118"/>
                  </a:moveTo>
                  <a:lnTo>
                    <a:pt x="63" y="8"/>
                  </a:lnTo>
                  <a:lnTo>
                    <a:pt x="0" y="0"/>
                  </a:lnTo>
                  <a:lnTo>
                    <a:pt x="0" y="112"/>
                  </a:lnTo>
                  <a:lnTo>
                    <a:pt x="63" y="11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5" name="Freeform 152"/>
            <p:cNvSpPr>
              <a:spLocks/>
            </p:cNvSpPr>
            <p:nvPr/>
          </p:nvSpPr>
          <p:spPr bwMode="auto">
            <a:xfrm>
              <a:off x="2358" y="2087"/>
              <a:ext cx="60" cy="115"/>
            </a:xfrm>
            <a:custGeom>
              <a:avLst/>
              <a:gdLst>
                <a:gd name="T0" fmla="*/ 60 w 60"/>
                <a:gd name="T1" fmla="*/ 115 h 115"/>
                <a:gd name="T2" fmla="*/ 60 w 60"/>
                <a:gd name="T3" fmla="*/ 3 h 115"/>
                <a:gd name="T4" fmla="*/ 0 w 60"/>
                <a:gd name="T5" fmla="*/ 0 h 115"/>
                <a:gd name="T6" fmla="*/ 0 w 60"/>
                <a:gd name="T7" fmla="*/ 110 h 115"/>
                <a:gd name="T8" fmla="*/ 60 w 60"/>
                <a:gd name="T9" fmla="*/ 115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15">
                  <a:moveTo>
                    <a:pt x="60" y="115"/>
                  </a:moveTo>
                  <a:lnTo>
                    <a:pt x="60" y="3"/>
                  </a:lnTo>
                  <a:lnTo>
                    <a:pt x="0" y="0"/>
                  </a:lnTo>
                  <a:lnTo>
                    <a:pt x="0" y="110"/>
                  </a:lnTo>
                  <a:lnTo>
                    <a:pt x="60" y="11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6" name="Freeform 153"/>
            <p:cNvSpPr>
              <a:spLocks/>
            </p:cNvSpPr>
            <p:nvPr/>
          </p:nvSpPr>
          <p:spPr bwMode="auto">
            <a:xfrm>
              <a:off x="2418" y="2049"/>
              <a:ext cx="60" cy="153"/>
            </a:xfrm>
            <a:custGeom>
              <a:avLst/>
              <a:gdLst>
                <a:gd name="T0" fmla="*/ 60 w 60"/>
                <a:gd name="T1" fmla="*/ 115 h 153"/>
                <a:gd name="T2" fmla="*/ 60 w 60"/>
                <a:gd name="T3" fmla="*/ 0 h 153"/>
                <a:gd name="T4" fmla="*/ 0 w 60"/>
                <a:gd name="T5" fmla="*/ 41 h 153"/>
                <a:gd name="T6" fmla="*/ 0 w 60"/>
                <a:gd name="T7" fmla="*/ 153 h 153"/>
                <a:gd name="T8" fmla="*/ 60 w 60"/>
                <a:gd name="T9" fmla="*/ 115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3">
                  <a:moveTo>
                    <a:pt x="60" y="115"/>
                  </a:moveTo>
                  <a:lnTo>
                    <a:pt x="60" y="0"/>
                  </a:lnTo>
                  <a:lnTo>
                    <a:pt x="0" y="41"/>
                  </a:lnTo>
                  <a:lnTo>
                    <a:pt x="0" y="153"/>
                  </a:lnTo>
                  <a:lnTo>
                    <a:pt x="60" y="11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7" name="Freeform 154"/>
            <p:cNvSpPr>
              <a:spLocks/>
            </p:cNvSpPr>
            <p:nvPr/>
          </p:nvSpPr>
          <p:spPr bwMode="auto">
            <a:xfrm>
              <a:off x="2478" y="2014"/>
              <a:ext cx="60" cy="150"/>
            </a:xfrm>
            <a:custGeom>
              <a:avLst/>
              <a:gdLst>
                <a:gd name="T0" fmla="*/ 60 w 60"/>
                <a:gd name="T1" fmla="*/ 117 h 150"/>
                <a:gd name="T2" fmla="*/ 60 w 60"/>
                <a:gd name="T3" fmla="*/ 0 h 150"/>
                <a:gd name="T4" fmla="*/ 0 w 60"/>
                <a:gd name="T5" fmla="*/ 35 h 150"/>
                <a:gd name="T6" fmla="*/ 0 w 60"/>
                <a:gd name="T7" fmla="*/ 150 h 150"/>
                <a:gd name="T8" fmla="*/ 60 w 60"/>
                <a:gd name="T9" fmla="*/ 117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0">
                  <a:moveTo>
                    <a:pt x="60" y="117"/>
                  </a:moveTo>
                  <a:lnTo>
                    <a:pt x="60" y="0"/>
                  </a:lnTo>
                  <a:lnTo>
                    <a:pt x="0" y="35"/>
                  </a:lnTo>
                  <a:lnTo>
                    <a:pt x="0" y="150"/>
                  </a:lnTo>
                  <a:lnTo>
                    <a:pt x="60" y="11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8" name="Freeform 155"/>
            <p:cNvSpPr>
              <a:spLocks/>
            </p:cNvSpPr>
            <p:nvPr/>
          </p:nvSpPr>
          <p:spPr bwMode="auto">
            <a:xfrm>
              <a:off x="2538" y="1976"/>
              <a:ext cx="60" cy="155"/>
            </a:xfrm>
            <a:custGeom>
              <a:avLst/>
              <a:gdLst>
                <a:gd name="T0" fmla="*/ 60 w 60"/>
                <a:gd name="T1" fmla="*/ 122 h 155"/>
                <a:gd name="T2" fmla="*/ 60 w 60"/>
                <a:gd name="T3" fmla="*/ 0 h 155"/>
                <a:gd name="T4" fmla="*/ 0 w 60"/>
                <a:gd name="T5" fmla="*/ 38 h 155"/>
                <a:gd name="T6" fmla="*/ 0 w 60"/>
                <a:gd name="T7" fmla="*/ 155 h 155"/>
                <a:gd name="T8" fmla="*/ 60 w 60"/>
                <a:gd name="T9" fmla="*/ 122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5">
                  <a:moveTo>
                    <a:pt x="60" y="122"/>
                  </a:moveTo>
                  <a:lnTo>
                    <a:pt x="60" y="0"/>
                  </a:lnTo>
                  <a:lnTo>
                    <a:pt x="0" y="38"/>
                  </a:lnTo>
                  <a:lnTo>
                    <a:pt x="0" y="155"/>
                  </a:lnTo>
                  <a:lnTo>
                    <a:pt x="60" y="12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39" name="Freeform 156"/>
            <p:cNvSpPr>
              <a:spLocks/>
            </p:cNvSpPr>
            <p:nvPr/>
          </p:nvSpPr>
          <p:spPr bwMode="auto">
            <a:xfrm>
              <a:off x="2598" y="1943"/>
              <a:ext cx="60" cy="155"/>
            </a:xfrm>
            <a:custGeom>
              <a:avLst/>
              <a:gdLst>
                <a:gd name="T0" fmla="*/ 60 w 60"/>
                <a:gd name="T1" fmla="*/ 125 h 155"/>
                <a:gd name="T2" fmla="*/ 60 w 60"/>
                <a:gd name="T3" fmla="*/ 0 h 155"/>
                <a:gd name="T4" fmla="*/ 0 w 60"/>
                <a:gd name="T5" fmla="*/ 33 h 155"/>
                <a:gd name="T6" fmla="*/ 0 w 60"/>
                <a:gd name="T7" fmla="*/ 155 h 155"/>
                <a:gd name="T8" fmla="*/ 60 w 60"/>
                <a:gd name="T9" fmla="*/ 125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5">
                  <a:moveTo>
                    <a:pt x="60" y="125"/>
                  </a:moveTo>
                  <a:lnTo>
                    <a:pt x="60" y="0"/>
                  </a:lnTo>
                  <a:lnTo>
                    <a:pt x="0" y="33"/>
                  </a:lnTo>
                  <a:lnTo>
                    <a:pt x="0" y="155"/>
                  </a:lnTo>
                  <a:lnTo>
                    <a:pt x="60" y="12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0" name="Freeform 157"/>
            <p:cNvSpPr>
              <a:spLocks/>
            </p:cNvSpPr>
            <p:nvPr/>
          </p:nvSpPr>
          <p:spPr bwMode="auto">
            <a:xfrm>
              <a:off x="2658" y="1894"/>
              <a:ext cx="63" cy="174"/>
            </a:xfrm>
            <a:custGeom>
              <a:avLst/>
              <a:gdLst>
                <a:gd name="T0" fmla="*/ 63 w 63"/>
                <a:gd name="T1" fmla="*/ 131 h 174"/>
                <a:gd name="T2" fmla="*/ 63 w 63"/>
                <a:gd name="T3" fmla="*/ 0 h 174"/>
                <a:gd name="T4" fmla="*/ 0 w 63"/>
                <a:gd name="T5" fmla="*/ 49 h 174"/>
                <a:gd name="T6" fmla="*/ 0 w 63"/>
                <a:gd name="T7" fmla="*/ 174 h 174"/>
                <a:gd name="T8" fmla="*/ 63 w 63"/>
                <a:gd name="T9" fmla="*/ 131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74">
                  <a:moveTo>
                    <a:pt x="63" y="131"/>
                  </a:moveTo>
                  <a:lnTo>
                    <a:pt x="63" y="0"/>
                  </a:lnTo>
                  <a:lnTo>
                    <a:pt x="0" y="49"/>
                  </a:lnTo>
                  <a:lnTo>
                    <a:pt x="0" y="174"/>
                  </a:lnTo>
                  <a:lnTo>
                    <a:pt x="63" y="13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1" name="Freeform 158"/>
            <p:cNvSpPr>
              <a:spLocks/>
            </p:cNvSpPr>
            <p:nvPr/>
          </p:nvSpPr>
          <p:spPr bwMode="auto">
            <a:xfrm>
              <a:off x="2721" y="1866"/>
              <a:ext cx="60" cy="159"/>
            </a:xfrm>
            <a:custGeom>
              <a:avLst/>
              <a:gdLst>
                <a:gd name="T0" fmla="*/ 60 w 60"/>
                <a:gd name="T1" fmla="*/ 131 h 159"/>
                <a:gd name="T2" fmla="*/ 60 w 60"/>
                <a:gd name="T3" fmla="*/ 0 h 159"/>
                <a:gd name="T4" fmla="*/ 0 w 60"/>
                <a:gd name="T5" fmla="*/ 28 h 159"/>
                <a:gd name="T6" fmla="*/ 0 w 60"/>
                <a:gd name="T7" fmla="*/ 159 h 159"/>
                <a:gd name="T8" fmla="*/ 60 w 60"/>
                <a:gd name="T9" fmla="*/ 131 h 1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9">
                  <a:moveTo>
                    <a:pt x="60" y="131"/>
                  </a:moveTo>
                  <a:lnTo>
                    <a:pt x="60" y="0"/>
                  </a:lnTo>
                  <a:lnTo>
                    <a:pt x="0" y="28"/>
                  </a:lnTo>
                  <a:lnTo>
                    <a:pt x="0" y="159"/>
                  </a:lnTo>
                  <a:lnTo>
                    <a:pt x="60" y="13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2" name="Freeform 159"/>
            <p:cNvSpPr>
              <a:spLocks/>
            </p:cNvSpPr>
            <p:nvPr/>
          </p:nvSpPr>
          <p:spPr bwMode="auto">
            <a:xfrm>
              <a:off x="2781" y="1850"/>
              <a:ext cx="60" cy="147"/>
            </a:xfrm>
            <a:custGeom>
              <a:avLst/>
              <a:gdLst>
                <a:gd name="T0" fmla="*/ 60 w 60"/>
                <a:gd name="T1" fmla="*/ 134 h 147"/>
                <a:gd name="T2" fmla="*/ 60 w 60"/>
                <a:gd name="T3" fmla="*/ 0 h 147"/>
                <a:gd name="T4" fmla="*/ 0 w 60"/>
                <a:gd name="T5" fmla="*/ 16 h 147"/>
                <a:gd name="T6" fmla="*/ 0 w 60"/>
                <a:gd name="T7" fmla="*/ 147 h 147"/>
                <a:gd name="T8" fmla="*/ 60 w 60"/>
                <a:gd name="T9" fmla="*/ 134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47">
                  <a:moveTo>
                    <a:pt x="60" y="134"/>
                  </a:moveTo>
                  <a:lnTo>
                    <a:pt x="60" y="0"/>
                  </a:lnTo>
                  <a:lnTo>
                    <a:pt x="0" y="16"/>
                  </a:lnTo>
                  <a:lnTo>
                    <a:pt x="0" y="147"/>
                  </a:lnTo>
                  <a:lnTo>
                    <a:pt x="60" y="134"/>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3" name="Freeform 160"/>
            <p:cNvSpPr>
              <a:spLocks/>
            </p:cNvSpPr>
            <p:nvPr/>
          </p:nvSpPr>
          <p:spPr bwMode="auto">
            <a:xfrm>
              <a:off x="2841" y="1828"/>
              <a:ext cx="60" cy="156"/>
            </a:xfrm>
            <a:custGeom>
              <a:avLst/>
              <a:gdLst>
                <a:gd name="T0" fmla="*/ 60 w 60"/>
                <a:gd name="T1" fmla="*/ 137 h 156"/>
                <a:gd name="T2" fmla="*/ 60 w 60"/>
                <a:gd name="T3" fmla="*/ 0 h 156"/>
                <a:gd name="T4" fmla="*/ 0 w 60"/>
                <a:gd name="T5" fmla="*/ 22 h 156"/>
                <a:gd name="T6" fmla="*/ 0 w 60"/>
                <a:gd name="T7" fmla="*/ 156 h 156"/>
                <a:gd name="T8" fmla="*/ 60 w 60"/>
                <a:gd name="T9" fmla="*/ 137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6">
                  <a:moveTo>
                    <a:pt x="60" y="137"/>
                  </a:moveTo>
                  <a:lnTo>
                    <a:pt x="60" y="0"/>
                  </a:lnTo>
                  <a:lnTo>
                    <a:pt x="0" y="22"/>
                  </a:lnTo>
                  <a:lnTo>
                    <a:pt x="0" y="156"/>
                  </a:lnTo>
                  <a:lnTo>
                    <a:pt x="60" y="13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4" name="Freeform 161"/>
            <p:cNvSpPr>
              <a:spLocks/>
            </p:cNvSpPr>
            <p:nvPr/>
          </p:nvSpPr>
          <p:spPr bwMode="auto">
            <a:xfrm>
              <a:off x="2901" y="1828"/>
              <a:ext cx="60" cy="161"/>
            </a:xfrm>
            <a:custGeom>
              <a:avLst/>
              <a:gdLst>
                <a:gd name="T0" fmla="*/ 60 w 60"/>
                <a:gd name="T1" fmla="*/ 161 h 161"/>
                <a:gd name="T2" fmla="*/ 60 w 60"/>
                <a:gd name="T3" fmla="*/ 27 h 161"/>
                <a:gd name="T4" fmla="*/ 0 w 60"/>
                <a:gd name="T5" fmla="*/ 0 h 161"/>
                <a:gd name="T6" fmla="*/ 0 w 60"/>
                <a:gd name="T7" fmla="*/ 137 h 161"/>
                <a:gd name="T8" fmla="*/ 60 w 60"/>
                <a:gd name="T9" fmla="*/ 161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61">
                  <a:moveTo>
                    <a:pt x="60" y="161"/>
                  </a:moveTo>
                  <a:lnTo>
                    <a:pt x="60" y="27"/>
                  </a:lnTo>
                  <a:lnTo>
                    <a:pt x="0" y="0"/>
                  </a:lnTo>
                  <a:lnTo>
                    <a:pt x="0" y="137"/>
                  </a:lnTo>
                  <a:lnTo>
                    <a:pt x="60" y="161"/>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5" name="Rectangle 162"/>
            <p:cNvSpPr>
              <a:spLocks noChangeArrowheads="1"/>
            </p:cNvSpPr>
            <p:nvPr/>
          </p:nvSpPr>
          <p:spPr bwMode="auto">
            <a:xfrm>
              <a:off x="2961" y="1855"/>
              <a:ext cx="60" cy="134"/>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046" name="Freeform 163"/>
            <p:cNvSpPr>
              <a:spLocks/>
            </p:cNvSpPr>
            <p:nvPr/>
          </p:nvSpPr>
          <p:spPr bwMode="auto">
            <a:xfrm>
              <a:off x="3021" y="1828"/>
              <a:ext cx="63" cy="161"/>
            </a:xfrm>
            <a:custGeom>
              <a:avLst/>
              <a:gdLst>
                <a:gd name="T0" fmla="*/ 63 w 63"/>
                <a:gd name="T1" fmla="*/ 137 h 161"/>
                <a:gd name="T2" fmla="*/ 63 w 63"/>
                <a:gd name="T3" fmla="*/ 0 h 161"/>
                <a:gd name="T4" fmla="*/ 0 w 63"/>
                <a:gd name="T5" fmla="*/ 27 h 161"/>
                <a:gd name="T6" fmla="*/ 0 w 63"/>
                <a:gd name="T7" fmla="*/ 161 h 161"/>
                <a:gd name="T8" fmla="*/ 63 w 63"/>
                <a:gd name="T9" fmla="*/ 137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61">
                  <a:moveTo>
                    <a:pt x="63" y="137"/>
                  </a:moveTo>
                  <a:lnTo>
                    <a:pt x="63" y="0"/>
                  </a:lnTo>
                  <a:lnTo>
                    <a:pt x="0" y="27"/>
                  </a:lnTo>
                  <a:lnTo>
                    <a:pt x="0" y="161"/>
                  </a:lnTo>
                  <a:lnTo>
                    <a:pt x="63" y="13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7" name="Freeform 164"/>
            <p:cNvSpPr>
              <a:spLocks/>
            </p:cNvSpPr>
            <p:nvPr/>
          </p:nvSpPr>
          <p:spPr bwMode="auto">
            <a:xfrm>
              <a:off x="3084" y="1795"/>
              <a:ext cx="60" cy="170"/>
            </a:xfrm>
            <a:custGeom>
              <a:avLst/>
              <a:gdLst>
                <a:gd name="T0" fmla="*/ 60 w 60"/>
                <a:gd name="T1" fmla="*/ 140 h 170"/>
                <a:gd name="T2" fmla="*/ 60 w 60"/>
                <a:gd name="T3" fmla="*/ 0 h 170"/>
                <a:gd name="T4" fmla="*/ 0 w 60"/>
                <a:gd name="T5" fmla="*/ 33 h 170"/>
                <a:gd name="T6" fmla="*/ 0 w 60"/>
                <a:gd name="T7" fmla="*/ 170 h 170"/>
                <a:gd name="T8" fmla="*/ 60 w 60"/>
                <a:gd name="T9" fmla="*/ 14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0">
                  <a:moveTo>
                    <a:pt x="60" y="140"/>
                  </a:moveTo>
                  <a:lnTo>
                    <a:pt x="60" y="0"/>
                  </a:lnTo>
                  <a:lnTo>
                    <a:pt x="0" y="33"/>
                  </a:lnTo>
                  <a:lnTo>
                    <a:pt x="0" y="170"/>
                  </a:lnTo>
                  <a:lnTo>
                    <a:pt x="60" y="14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8" name="Freeform 165"/>
            <p:cNvSpPr>
              <a:spLocks/>
            </p:cNvSpPr>
            <p:nvPr/>
          </p:nvSpPr>
          <p:spPr bwMode="auto">
            <a:xfrm>
              <a:off x="3144" y="1765"/>
              <a:ext cx="60" cy="170"/>
            </a:xfrm>
            <a:custGeom>
              <a:avLst/>
              <a:gdLst>
                <a:gd name="T0" fmla="*/ 60 w 60"/>
                <a:gd name="T1" fmla="*/ 142 h 170"/>
                <a:gd name="T2" fmla="*/ 60 w 60"/>
                <a:gd name="T3" fmla="*/ 0 h 170"/>
                <a:gd name="T4" fmla="*/ 0 w 60"/>
                <a:gd name="T5" fmla="*/ 30 h 170"/>
                <a:gd name="T6" fmla="*/ 0 w 60"/>
                <a:gd name="T7" fmla="*/ 170 h 170"/>
                <a:gd name="T8" fmla="*/ 60 w 60"/>
                <a:gd name="T9" fmla="*/ 142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0">
                  <a:moveTo>
                    <a:pt x="60" y="142"/>
                  </a:moveTo>
                  <a:lnTo>
                    <a:pt x="60" y="0"/>
                  </a:lnTo>
                  <a:lnTo>
                    <a:pt x="0" y="30"/>
                  </a:lnTo>
                  <a:lnTo>
                    <a:pt x="0" y="170"/>
                  </a:lnTo>
                  <a:lnTo>
                    <a:pt x="60" y="14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49" name="Freeform 166"/>
            <p:cNvSpPr>
              <a:spLocks/>
            </p:cNvSpPr>
            <p:nvPr/>
          </p:nvSpPr>
          <p:spPr bwMode="auto">
            <a:xfrm>
              <a:off x="3204" y="1735"/>
              <a:ext cx="60" cy="172"/>
            </a:xfrm>
            <a:custGeom>
              <a:avLst/>
              <a:gdLst>
                <a:gd name="T0" fmla="*/ 60 w 60"/>
                <a:gd name="T1" fmla="*/ 145 h 172"/>
                <a:gd name="T2" fmla="*/ 60 w 60"/>
                <a:gd name="T3" fmla="*/ 0 h 172"/>
                <a:gd name="T4" fmla="*/ 0 w 60"/>
                <a:gd name="T5" fmla="*/ 30 h 172"/>
                <a:gd name="T6" fmla="*/ 0 w 60"/>
                <a:gd name="T7" fmla="*/ 172 h 172"/>
                <a:gd name="T8" fmla="*/ 60 w 60"/>
                <a:gd name="T9" fmla="*/ 145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72">
                  <a:moveTo>
                    <a:pt x="60" y="145"/>
                  </a:moveTo>
                  <a:lnTo>
                    <a:pt x="60" y="0"/>
                  </a:lnTo>
                  <a:lnTo>
                    <a:pt x="0" y="30"/>
                  </a:lnTo>
                  <a:lnTo>
                    <a:pt x="0" y="172"/>
                  </a:lnTo>
                  <a:lnTo>
                    <a:pt x="60" y="14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0" name="Freeform 167"/>
            <p:cNvSpPr>
              <a:spLocks/>
            </p:cNvSpPr>
            <p:nvPr/>
          </p:nvSpPr>
          <p:spPr bwMode="auto">
            <a:xfrm>
              <a:off x="3264" y="1735"/>
              <a:ext cx="61" cy="150"/>
            </a:xfrm>
            <a:custGeom>
              <a:avLst/>
              <a:gdLst>
                <a:gd name="T0" fmla="*/ 61 w 61"/>
                <a:gd name="T1" fmla="*/ 150 h 150"/>
                <a:gd name="T2" fmla="*/ 61 w 61"/>
                <a:gd name="T3" fmla="*/ 6 h 150"/>
                <a:gd name="T4" fmla="*/ 0 w 61"/>
                <a:gd name="T5" fmla="*/ 0 h 150"/>
                <a:gd name="T6" fmla="*/ 0 w 61"/>
                <a:gd name="T7" fmla="*/ 145 h 150"/>
                <a:gd name="T8" fmla="*/ 61 w 61"/>
                <a:gd name="T9" fmla="*/ 150 h 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150">
                  <a:moveTo>
                    <a:pt x="61" y="150"/>
                  </a:moveTo>
                  <a:lnTo>
                    <a:pt x="61" y="6"/>
                  </a:lnTo>
                  <a:lnTo>
                    <a:pt x="0" y="0"/>
                  </a:lnTo>
                  <a:lnTo>
                    <a:pt x="0" y="145"/>
                  </a:lnTo>
                  <a:lnTo>
                    <a:pt x="61"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1" name="Freeform 168"/>
            <p:cNvSpPr>
              <a:spLocks/>
            </p:cNvSpPr>
            <p:nvPr/>
          </p:nvSpPr>
          <p:spPr bwMode="auto">
            <a:xfrm>
              <a:off x="3325" y="1741"/>
              <a:ext cx="60" cy="155"/>
            </a:xfrm>
            <a:custGeom>
              <a:avLst/>
              <a:gdLst>
                <a:gd name="T0" fmla="*/ 60 w 60"/>
                <a:gd name="T1" fmla="*/ 155 h 155"/>
                <a:gd name="T2" fmla="*/ 60 w 60"/>
                <a:gd name="T3" fmla="*/ 13 h 155"/>
                <a:gd name="T4" fmla="*/ 0 w 60"/>
                <a:gd name="T5" fmla="*/ 0 h 155"/>
                <a:gd name="T6" fmla="*/ 0 w 60"/>
                <a:gd name="T7" fmla="*/ 144 h 155"/>
                <a:gd name="T8" fmla="*/ 60 w 60"/>
                <a:gd name="T9" fmla="*/ 155 h 1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55">
                  <a:moveTo>
                    <a:pt x="60" y="155"/>
                  </a:moveTo>
                  <a:lnTo>
                    <a:pt x="60" y="13"/>
                  </a:lnTo>
                  <a:lnTo>
                    <a:pt x="0" y="0"/>
                  </a:lnTo>
                  <a:lnTo>
                    <a:pt x="0" y="144"/>
                  </a:lnTo>
                  <a:lnTo>
                    <a:pt x="60" y="15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2" name="Freeform 169"/>
            <p:cNvSpPr>
              <a:spLocks/>
            </p:cNvSpPr>
            <p:nvPr/>
          </p:nvSpPr>
          <p:spPr bwMode="auto">
            <a:xfrm>
              <a:off x="3385" y="1716"/>
              <a:ext cx="62" cy="180"/>
            </a:xfrm>
            <a:custGeom>
              <a:avLst/>
              <a:gdLst>
                <a:gd name="T0" fmla="*/ 62 w 62"/>
                <a:gd name="T1" fmla="*/ 148 h 180"/>
                <a:gd name="T2" fmla="*/ 62 w 62"/>
                <a:gd name="T3" fmla="*/ 0 h 180"/>
                <a:gd name="T4" fmla="*/ 0 w 62"/>
                <a:gd name="T5" fmla="*/ 38 h 180"/>
                <a:gd name="T6" fmla="*/ 0 w 62"/>
                <a:gd name="T7" fmla="*/ 180 h 180"/>
                <a:gd name="T8" fmla="*/ 62 w 62"/>
                <a:gd name="T9" fmla="*/ 148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180">
                  <a:moveTo>
                    <a:pt x="62" y="148"/>
                  </a:moveTo>
                  <a:lnTo>
                    <a:pt x="62" y="0"/>
                  </a:lnTo>
                  <a:lnTo>
                    <a:pt x="0" y="38"/>
                  </a:lnTo>
                  <a:lnTo>
                    <a:pt x="0" y="180"/>
                  </a:lnTo>
                  <a:lnTo>
                    <a:pt x="62" y="14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3" name="Freeform 170"/>
            <p:cNvSpPr>
              <a:spLocks/>
            </p:cNvSpPr>
            <p:nvPr/>
          </p:nvSpPr>
          <p:spPr bwMode="auto">
            <a:xfrm>
              <a:off x="3447" y="1678"/>
              <a:ext cx="60" cy="186"/>
            </a:xfrm>
            <a:custGeom>
              <a:avLst/>
              <a:gdLst>
                <a:gd name="T0" fmla="*/ 60 w 60"/>
                <a:gd name="T1" fmla="*/ 150 h 186"/>
                <a:gd name="T2" fmla="*/ 60 w 60"/>
                <a:gd name="T3" fmla="*/ 0 h 186"/>
                <a:gd name="T4" fmla="*/ 0 w 60"/>
                <a:gd name="T5" fmla="*/ 38 h 186"/>
                <a:gd name="T6" fmla="*/ 0 w 60"/>
                <a:gd name="T7" fmla="*/ 186 h 186"/>
                <a:gd name="T8" fmla="*/ 60 w 60"/>
                <a:gd name="T9" fmla="*/ 150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86">
                  <a:moveTo>
                    <a:pt x="60" y="150"/>
                  </a:moveTo>
                  <a:lnTo>
                    <a:pt x="60" y="0"/>
                  </a:lnTo>
                  <a:lnTo>
                    <a:pt x="0" y="38"/>
                  </a:lnTo>
                  <a:lnTo>
                    <a:pt x="0" y="186"/>
                  </a:lnTo>
                  <a:lnTo>
                    <a:pt x="60"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4" name="Freeform 171"/>
            <p:cNvSpPr>
              <a:spLocks/>
            </p:cNvSpPr>
            <p:nvPr/>
          </p:nvSpPr>
          <p:spPr bwMode="auto">
            <a:xfrm>
              <a:off x="3507" y="1667"/>
              <a:ext cx="60" cy="161"/>
            </a:xfrm>
            <a:custGeom>
              <a:avLst/>
              <a:gdLst>
                <a:gd name="T0" fmla="*/ 60 w 60"/>
                <a:gd name="T1" fmla="*/ 150 h 161"/>
                <a:gd name="T2" fmla="*/ 60 w 60"/>
                <a:gd name="T3" fmla="*/ 0 h 161"/>
                <a:gd name="T4" fmla="*/ 0 w 60"/>
                <a:gd name="T5" fmla="*/ 11 h 161"/>
                <a:gd name="T6" fmla="*/ 0 w 60"/>
                <a:gd name="T7" fmla="*/ 161 h 161"/>
                <a:gd name="T8" fmla="*/ 60 w 60"/>
                <a:gd name="T9" fmla="*/ 150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61">
                  <a:moveTo>
                    <a:pt x="60" y="150"/>
                  </a:moveTo>
                  <a:lnTo>
                    <a:pt x="60" y="0"/>
                  </a:lnTo>
                  <a:lnTo>
                    <a:pt x="0" y="11"/>
                  </a:lnTo>
                  <a:lnTo>
                    <a:pt x="0" y="161"/>
                  </a:lnTo>
                  <a:lnTo>
                    <a:pt x="60" y="15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5" name="Freeform 172"/>
            <p:cNvSpPr>
              <a:spLocks/>
            </p:cNvSpPr>
            <p:nvPr/>
          </p:nvSpPr>
          <p:spPr bwMode="auto">
            <a:xfrm>
              <a:off x="3567" y="1591"/>
              <a:ext cx="61" cy="226"/>
            </a:xfrm>
            <a:custGeom>
              <a:avLst/>
              <a:gdLst>
                <a:gd name="T0" fmla="*/ 61 w 61"/>
                <a:gd name="T1" fmla="*/ 158 h 226"/>
                <a:gd name="T2" fmla="*/ 61 w 61"/>
                <a:gd name="T3" fmla="*/ 0 h 226"/>
                <a:gd name="T4" fmla="*/ 0 w 61"/>
                <a:gd name="T5" fmla="*/ 76 h 226"/>
                <a:gd name="T6" fmla="*/ 0 w 61"/>
                <a:gd name="T7" fmla="*/ 226 h 226"/>
                <a:gd name="T8" fmla="*/ 61 w 61"/>
                <a:gd name="T9" fmla="*/ 158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6">
                  <a:moveTo>
                    <a:pt x="61" y="158"/>
                  </a:moveTo>
                  <a:lnTo>
                    <a:pt x="61" y="0"/>
                  </a:lnTo>
                  <a:lnTo>
                    <a:pt x="0" y="76"/>
                  </a:lnTo>
                  <a:lnTo>
                    <a:pt x="0" y="226"/>
                  </a:lnTo>
                  <a:lnTo>
                    <a:pt x="61" y="15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6" name="Freeform 173"/>
            <p:cNvSpPr>
              <a:spLocks/>
            </p:cNvSpPr>
            <p:nvPr/>
          </p:nvSpPr>
          <p:spPr bwMode="auto">
            <a:xfrm>
              <a:off x="3628" y="1503"/>
              <a:ext cx="60" cy="246"/>
            </a:xfrm>
            <a:custGeom>
              <a:avLst/>
              <a:gdLst>
                <a:gd name="T0" fmla="*/ 60 w 60"/>
                <a:gd name="T1" fmla="*/ 167 h 246"/>
                <a:gd name="T2" fmla="*/ 60 w 60"/>
                <a:gd name="T3" fmla="*/ 0 h 246"/>
                <a:gd name="T4" fmla="*/ 0 w 60"/>
                <a:gd name="T5" fmla="*/ 88 h 246"/>
                <a:gd name="T6" fmla="*/ 0 w 60"/>
                <a:gd name="T7" fmla="*/ 246 h 246"/>
                <a:gd name="T8" fmla="*/ 60 w 60"/>
                <a:gd name="T9" fmla="*/ 167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46">
                  <a:moveTo>
                    <a:pt x="60" y="167"/>
                  </a:moveTo>
                  <a:lnTo>
                    <a:pt x="60" y="0"/>
                  </a:lnTo>
                  <a:lnTo>
                    <a:pt x="0" y="88"/>
                  </a:lnTo>
                  <a:lnTo>
                    <a:pt x="0" y="246"/>
                  </a:lnTo>
                  <a:lnTo>
                    <a:pt x="60" y="16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7" name="Freeform 174"/>
            <p:cNvSpPr>
              <a:spLocks/>
            </p:cNvSpPr>
            <p:nvPr/>
          </p:nvSpPr>
          <p:spPr bwMode="auto">
            <a:xfrm>
              <a:off x="3688" y="1432"/>
              <a:ext cx="60" cy="238"/>
            </a:xfrm>
            <a:custGeom>
              <a:avLst/>
              <a:gdLst>
                <a:gd name="T0" fmla="*/ 60 w 60"/>
                <a:gd name="T1" fmla="*/ 175 h 238"/>
                <a:gd name="T2" fmla="*/ 60 w 60"/>
                <a:gd name="T3" fmla="*/ 0 h 238"/>
                <a:gd name="T4" fmla="*/ 0 w 60"/>
                <a:gd name="T5" fmla="*/ 71 h 238"/>
                <a:gd name="T6" fmla="*/ 0 w 60"/>
                <a:gd name="T7" fmla="*/ 238 h 238"/>
                <a:gd name="T8" fmla="*/ 60 w 60"/>
                <a:gd name="T9" fmla="*/ 175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8">
                  <a:moveTo>
                    <a:pt x="60" y="175"/>
                  </a:moveTo>
                  <a:lnTo>
                    <a:pt x="60" y="0"/>
                  </a:lnTo>
                  <a:lnTo>
                    <a:pt x="0" y="71"/>
                  </a:lnTo>
                  <a:lnTo>
                    <a:pt x="0" y="238"/>
                  </a:lnTo>
                  <a:lnTo>
                    <a:pt x="60" y="17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8" name="Freeform 175"/>
            <p:cNvSpPr>
              <a:spLocks/>
            </p:cNvSpPr>
            <p:nvPr/>
          </p:nvSpPr>
          <p:spPr bwMode="auto">
            <a:xfrm>
              <a:off x="3748" y="1375"/>
              <a:ext cx="62" cy="232"/>
            </a:xfrm>
            <a:custGeom>
              <a:avLst/>
              <a:gdLst>
                <a:gd name="T0" fmla="*/ 62 w 62"/>
                <a:gd name="T1" fmla="*/ 180 h 232"/>
                <a:gd name="T2" fmla="*/ 62 w 62"/>
                <a:gd name="T3" fmla="*/ 0 h 232"/>
                <a:gd name="T4" fmla="*/ 0 w 62"/>
                <a:gd name="T5" fmla="*/ 57 h 232"/>
                <a:gd name="T6" fmla="*/ 0 w 62"/>
                <a:gd name="T7" fmla="*/ 232 h 232"/>
                <a:gd name="T8" fmla="*/ 62 w 62"/>
                <a:gd name="T9" fmla="*/ 180 h 2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32">
                  <a:moveTo>
                    <a:pt x="62" y="180"/>
                  </a:moveTo>
                  <a:lnTo>
                    <a:pt x="62" y="0"/>
                  </a:lnTo>
                  <a:lnTo>
                    <a:pt x="0" y="57"/>
                  </a:lnTo>
                  <a:lnTo>
                    <a:pt x="0" y="232"/>
                  </a:lnTo>
                  <a:lnTo>
                    <a:pt x="62" y="18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59" name="Freeform 176"/>
            <p:cNvSpPr>
              <a:spLocks/>
            </p:cNvSpPr>
            <p:nvPr/>
          </p:nvSpPr>
          <p:spPr bwMode="auto">
            <a:xfrm>
              <a:off x="3810" y="1345"/>
              <a:ext cx="61" cy="210"/>
            </a:xfrm>
            <a:custGeom>
              <a:avLst/>
              <a:gdLst>
                <a:gd name="T0" fmla="*/ 61 w 61"/>
                <a:gd name="T1" fmla="*/ 180 h 210"/>
                <a:gd name="T2" fmla="*/ 61 w 61"/>
                <a:gd name="T3" fmla="*/ 0 h 210"/>
                <a:gd name="T4" fmla="*/ 0 w 61"/>
                <a:gd name="T5" fmla="*/ 30 h 210"/>
                <a:gd name="T6" fmla="*/ 0 w 61"/>
                <a:gd name="T7" fmla="*/ 210 h 210"/>
                <a:gd name="T8" fmla="*/ 61 w 61"/>
                <a:gd name="T9" fmla="*/ 18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10">
                  <a:moveTo>
                    <a:pt x="61" y="180"/>
                  </a:moveTo>
                  <a:lnTo>
                    <a:pt x="61" y="0"/>
                  </a:lnTo>
                  <a:lnTo>
                    <a:pt x="0" y="30"/>
                  </a:lnTo>
                  <a:lnTo>
                    <a:pt x="0" y="210"/>
                  </a:lnTo>
                  <a:lnTo>
                    <a:pt x="61" y="18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0" name="Freeform 177"/>
            <p:cNvSpPr>
              <a:spLocks/>
            </p:cNvSpPr>
            <p:nvPr/>
          </p:nvSpPr>
          <p:spPr bwMode="auto">
            <a:xfrm>
              <a:off x="3871" y="1310"/>
              <a:ext cx="60" cy="215"/>
            </a:xfrm>
            <a:custGeom>
              <a:avLst/>
              <a:gdLst>
                <a:gd name="T0" fmla="*/ 60 w 60"/>
                <a:gd name="T1" fmla="*/ 185 h 215"/>
                <a:gd name="T2" fmla="*/ 60 w 60"/>
                <a:gd name="T3" fmla="*/ 0 h 215"/>
                <a:gd name="T4" fmla="*/ 0 w 60"/>
                <a:gd name="T5" fmla="*/ 35 h 215"/>
                <a:gd name="T6" fmla="*/ 0 w 60"/>
                <a:gd name="T7" fmla="*/ 215 h 215"/>
                <a:gd name="T8" fmla="*/ 60 w 60"/>
                <a:gd name="T9" fmla="*/ 185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15">
                  <a:moveTo>
                    <a:pt x="60" y="185"/>
                  </a:moveTo>
                  <a:lnTo>
                    <a:pt x="60" y="0"/>
                  </a:lnTo>
                  <a:lnTo>
                    <a:pt x="0" y="35"/>
                  </a:lnTo>
                  <a:lnTo>
                    <a:pt x="0" y="215"/>
                  </a:lnTo>
                  <a:lnTo>
                    <a:pt x="60" y="18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1" name="Freeform 178"/>
            <p:cNvSpPr>
              <a:spLocks/>
            </p:cNvSpPr>
            <p:nvPr/>
          </p:nvSpPr>
          <p:spPr bwMode="auto">
            <a:xfrm>
              <a:off x="3931" y="1310"/>
              <a:ext cx="60" cy="210"/>
            </a:xfrm>
            <a:custGeom>
              <a:avLst/>
              <a:gdLst>
                <a:gd name="T0" fmla="*/ 60 w 60"/>
                <a:gd name="T1" fmla="*/ 210 h 210"/>
                <a:gd name="T2" fmla="*/ 60 w 60"/>
                <a:gd name="T3" fmla="*/ 27 h 210"/>
                <a:gd name="T4" fmla="*/ 0 w 60"/>
                <a:gd name="T5" fmla="*/ 0 h 210"/>
                <a:gd name="T6" fmla="*/ 0 w 60"/>
                <a:gd name="T7" fmla="*/ 185 h 210"/>
                <a:gd name="T8" fmla="*/ 60 w 60"/>
                <a:gd name="T9" fmla="*/ 210 h 2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10">
                  <a:moveTo>
                    <a:pt x="60" y="210"/>
                  </a:moveTo>
                  <a:lnTo>
                    <a:pt x="60" y="27"/>
                  </a:lnTo>
                  <a:lnTo>
                    <a:pt x="0" y="0"/>
                  </a:lnTo>
                  <a:lnTo>
                    <a:pt x="0" y="185"/>
                  </a:lnTo>
                  <a:lnTo>
                    <a:pt x="60" y="21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2" name="Freeform 180"/>
            <p:cNvSpPr>
              <a:spLocks/>
            </p:cNvSpPr>
            <p:nvPr/>
          </p:nvSpPr>
          <p:spPr bwMode="auto">
            <a:xfrm>
              <a:off x="966" y="1402"/>
              <a:ext cx="3025" cy="1319"/>
            </a:xfrm>
            <a:custGeom>
              <a:avLst/>
              <a:gdLst>
                <a:gd name="T0" fmla="*/ 0 w 3025"/>
                <a:gd name="T1" fmla="*/ 1319 h 1319"/>
                <a:gd name="T2" fmla="*/ 60 w 3025"/>
                <a:gd name="T3" fmla="*/ 1294 h 1319"/>
                <a:gd name="T4" fmla="*/ 120 w 3025"/>
                <a:gd name="T5" fmla="*/ 1291 h 1319"/>
                <a:gd name="T6" fmla="*/ 180 w 3025"/>
                <a:gd name="T7" fmla="*/ 1267 h 1319"/>
                <a:gd name="T8" fmla="*/ 240 w 3025"/>
                <a:gd name="T9" fmla="*/ 1234 h 1319"/>
                <a:gd name="T10" fmla="*/ 303 w 3025"/>
                <a:gd name="T11" fmla="*/ 1201 h 1319"/>
                <a:gd name="T12" fmla="*/ 363 w 3025"/>
                <a:gd name="T13" fmla="*/ 1171 h 1319"/>
                <a:gd name="T14" fmla="*/ 423 w 3025"/>
                <a:gd name="T15" fmla="*/ 1136 h 1319"/>
                <a:gd name="T16" fmla="*/ 483 w 3025"/>
                <a:gd name="T17" fmla="*/ 1111 h 1319"/>
                <a:gd name="T18" fmla="*/ 543 w 3025"/>
                <a:gd name="T19" fmla="*/ 1073 h 1319"/>
                <a:gd name="T20" fmla="*/ 603 w 3025"/>
                <a:gd name="T21" fmla="*/ 1027 h 1319"/>
                <a:gd name="T22" fmla="*/ 666 w 3025"/>
                <a:gd name="T23" fmla="*/ 967 h 1319"/>
                <a:gd name="T24" fmla="*/ 726 w 3025"/>
                <a:gd name="T25" fmla="*/ 934 h 1319"/>
                <a:gd name="T26" fmla="*/ 786 w 3025"/>
                <a:gd name="T27" fmla="*/ 898 h 1319"/>
                <a:gd name="T28" fmla="*/ 846 w 3025"/>
                <a:gd name="T29" fmla="*/ 846 h 1319"/>
                <a:gd name="T30" fmla="*/ 906 w 3025"/>
                <a:gd name="T31" fmla="*/ 844 h 1319"/>
                <a:gd name="T32" fmla="*/ 966 w 3025"/>
                <a:gd name="T33" fmla="*/ 849 h 1319"/>
                <a:gd name="T34" fmla="*/ 1029 w 3025"/>
                <a:gd name="T35" fmla="*/ 792 h 1319"/>
                <a:gd name="T36" fmla="*/ 1089 w 3025"/>
                <a:gd name="T37" fmla="*/ 762 h 1319"/>
                <a:gd name="T38" fmla="*/ 1149 w 3025"/>
                <a:gd name="T39" fmla="*/ 748 h 1319"/>
                <a:gd name="T40" fmla="*/ 1209 w 3025"/>
                <a:gd name="T41" fmla="*/ 685 h 1319"/>
                <a:gd name="T42" fmla="*/ 1269 w 3025"/>
                <a:gd name="T43" fmla="*/ 696 h 1319"/>
                <a:gd name="T44" fmla="*/ 1329 w 3025"/>
                <a:gd name="T45" fmla="*/ 732 h 1319"/>
                <a:gd name="T46" fmla="*/ 1392 w 3025"/>
                <a:gd name="T47" fmla="*/ 740 h 1319"/>
                <a:gd name="T48" fmla="*/ 1452 w 3025"/>
                <a:gd name="T49" fmla="*/ 745 h 1319"/>
                <a:gd name="T50" fmla="*/ 1512 w 3025"/>
                <a:gd name="T51" fmla="*/ 705 h 1319"/>
                <a:gd name="T52" fmla="*/ 1572 w 3025"/>
                <a:gd name="T53" fmla="*/ 672 h 1319"/>
                <a:gd name="T54" fmla="*/ 1632 w 3025"/>
                <a:gd name="T55" fmla="*/ 634 h 1319"/>
                <a:gd name="T56" fmla="*/ 1692 w 3025"/>
                <a:gd name="T57" fmla="*/ 604 h 1319"/>
                <a:gd name="T58" fmla="*/ 1755 w 3025"/>
                <a:gd name="T59" fmla="*/ 557 h 1319"/>
                <a:gd name="T60" fmla="*/ 1815 w 3025"/>
                <a:gd name="T61" fmla="*/ 530 h 1319"/>
                <a:gd name="T62" fmla="*/ 1875 w 3025"/>
                <a:gd name="T63" fmla="*/ 516 h 1319"/>
                <a:gd name="T64" fmla="*/ 1935 w 3025"/>
                <a:gd name="T65" fmla="*/ 494 h 1319"/>
                <a:gd name="T66" fmla="*/ 1995 w 3025"/>
                <a:gd name="T67" fmla="*/ 519 h 1319"/>
                <a:gd name="T68" fmla="*/ 2055 w 3025"/>
                <a:gd name="T69" fmla="*/ 519 h 1319"/>
                <a:gd name="T70" fmla="*/ 2118 w 3025"/>
                <a:gd name="T71" fmla="*/ 494 h 1319"/>
                <a:gd name="T72" fmla="*/ 2178 w 3025"/>
                <a:gd name="T73" fmla="*/ 464 h 1319"/>
                <a:gd name="T74" fmla="*/ 2238 w 3025"/>
                <a:gd name="T75" fmla="*/ 434 h 1319"/>
                <a:gd name="T76" fmla="*/ 2298 w 3025"/>
                <a:gd name="T77" fmla="*/ 407 h 1319"/>
                <a:gd name="T78" fmla="*/ 2359 w 3025"/>
                <a:gd name="T79" fmla="*/ 410 h 1319"/>
                <a:gd name="T80" fmla="*/ 2419 w 3025"/>
                <a:gd name="T81" fmla="*/ 423 h 1319"/>
                <a:gd name="T82" fmla="*/ 2481 w 3025"/>
                <a:gd name="T83" fmla="*/ 388 h 1319"/>
                <a:gd name="T84" fmla="*/ 2541 w 3025"/>
                <a:gd name="T85" fmla="*/ 352 h 1319"/>
                <a:gd name="T86" fmla="*/ 2601 w 3025"/>
                <a:gd name="T87" fmla="*/ 339 h 1319"/>
                <a:gd name="T88" fmla="*/ 2662 w 3025"/>
                <a:gd name="T89" fmla="*/ 268 h 1319"/>
                <a:gd name="T90" fmla="*/ 2722 w 3025"/>
                <a:gd name="T91" fmla="*/ 183 h 1319"/>
                <a:gd name="T92" fmla="*/ 2782 w 3025"/>
                <a:gd name="T93" fmla="*/ 118 h 1319"/>
                <a:gd name="T94" fmla="*/ 2844 w 3025"/>
                <a:gd name="T95" fmla="*/ 63 h 1319"/>
                <a:gd name="T96" fmla="*/ 2905 w 3025"/>
                <a:gd name="T97" fmla="*/ 33 h 1319"/>
                <a:gd name="T98" fmla="*/ 2965 w 3025"/>
                <a:gd name="T99" fmla="*/ 0 h 1319"/>
                <a:gd name="T100" fmla="*/ 3025 w 3025"/>
                <a:gd name="T101" fmla="*/ 25 h 131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25" h="1319">
                  <a:moveTo>
                    <a:pt x="0" y="1319"/>
                  </a:moveTo>
                  <a:lnTo>
                    <a:pt x="60" y="1294"/>
                  </a:lnTo>
                  <a:lnTo>
                    <a:pt x="120" y="1291"/>
                  </a:lnTo>
                  <a:lnTo>
                    <a:pt x="180" y="1267"/>
                  </a:lnTo>
                  <a:lnTo>
                    <a:pt x="240" y="1234"/>
                  </a:lnTo>
                  <a:lnTo>
                    <a:pt x="303" y="1201"/>
                  </a:lnTo>
                  <a:lnTo>
                    <a:pt x="363" y="1171"/>
                  </a:lnTo>
                  <a:lnTo>
                    <a:pt x="423" y="1136"/>
                  </a:lnTo>
                  <a:lnTo>
                    <a:pt x="483" y="1111"/>
                  </a:lnTo>
                  <a:lnTo>
                    <a:pt x="543" y="1073"/>
                  </a:lnTo>
                  <a:lnTo>
                    <a:pt x="603" y="1027"/>
                  </a:lnTo>
                  <a:lnTo>
                    <a:pt x="666" y="967"/>
                  </a:lnTo>
                  <a:lnTo>
                    <a:pt x="726" y="934"/>
                  </a:lnTo>
                  <a:lnTo>
                    <a:pt x="786" y="898"/>
                  </a:lnTo>
                  <a:lnTo>
                    <a:pt x="846" y="846"/>
                  </a:lnTo>
                  <a:lnTo>
                    <a:pt x="906" y="844"/>
                  </a:lnTo>
                  <a:lnTo>
                    <a:pt x="966" y="849"/>
                  </a:lnTo>
                  <a:lnTo>
                    <a:pt x="1029" y="792"/>
                  </a:lnTo>
                  <a:lnTo>
                    <a:pt x="1089" y="762"/>
                  </a:lnTo>
                  <a:lnTo>
                    <a:pt x="1149" y="748"/>
                  </a:lnTo>
                  <a:lnTo>
                    <a:pt x="1209" y="685"/>
                  </a:lnTo>
                  <a:lnTo>
                    <a:pt x="1269" y="696"/>
                  </a:lnTo>
                  <a:lnTo>
                    <a:pt x="1329" y="732"/>
                  </a:lnTo>
                  <a:lnTo>
                    <a:pt x="1392" y="740"/>
                  </a:lnTo>
                  <a:lnTo>
                    <a:pt x="1452" y="745"/>
                  </a:lnTo>
                  <a:lnTo>
                    <a:pt x="1512" y="705"/>
                  </a:lnTo>
                  <a:lnTo>
                    <a:pt x="1572" y="672"/>
                  </a:lnTo>
                  <a:lnTo>
                    <a:pt x="1632" y="634"/>
                  </a:lnTo>
                  <a:lnTo>
                    <a:pt x="1692" y="604"/>
                  </a:lnTo>
                  <a:lnTo>
                    <a:pt x="1755" y="557"/>
                  </a:lnTo>
                  <a:lnTo>
                    <a:pt x="1815" y="530"/>
                  </a:lnTo>
                  <a:lnTo>
                    <a:pt x="1875" y="516"/>
                  </a:lnTo>
                  <a:lnTo>
                    <a:pt x="1935" y="494"/>
                  </a:lnTo>
                  <a:lnTo>
                    <a:pt x="1995" y="519"/>
                  </a:lnTo>
                  <a:lnTo>
                    <a:pt x="2055" y="519"/>
                  </a:lnTo>
                  <a:lnTo>
                    <a:pt x="2118" y="494"/>
                  </a:lnTo>
                  <a:lnTo>
                    <a:pt x="2178" y="464"/>
                  </a:lnTo>
                  <a:lnTo>
                    <a:pt x="2238" y="434"/>
                  </a:lnTo>
                  <a:lnTo>
                    <a:pt x="2298" y="407"/>
                  </a:lnTo>
                  <a:lnTo>
                    <a:pt x="2359" y="410"/>
                  </a:lnTo>
                  <a:lnTo>
                    <a:pt x="2419" y="423"/>
                  </a:lnTo>
                  <a:lnTo>
                    <a:pt x="2481" y="388"/>
                  </a:lnTo>
                  <a:lnTo>
                    <a:pt x="2541" y="352"/>
                  </a:lnTo>
                  <a:lnTo>
                    <a:pt x="2601" y="339"/>
                  </a:lnTo>
                  <a:lnTo>
                    <a:pt x="2662" y="268"/>
                  </a:lnTo>
                  <a:lnTo>
                    <a:pt x="2722" y="183"/>
                  </a:lnTo>
                  <a:lnTo>
                    <a:pt x="2782" y="118"/>
                  </a:lnTo>
                  <a:lnTo>
                    <a:pt x="2844" y="63"/>
                  </a:lnTo>
                  <a:lnTo>
                    <a:pt x="2905" y="33"/>
                  </a:lnTo>
                  <a:lnTo>
                    <a:pt x="2965" y="0"/>
                  </a:lnTo>
                  <a:lnTo>
                    <a:pt x="3025" y="25"/>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063" name="Freeform 181"/>
            <p:cNvSpPr>
              <a:spLocks/>
            </p:cNvSpPr>
            <p:nvPr/>
          </p:nvSpPr>
          <p:spPr bwMode="auto">
            <a:xfrm>
              <a:off x="966" y="2830"/>
              <a:ext cx="60" cy="221"/>
            </a:xfrm>
            <a:custGeom>
              <a:avLst/>
              <a:gdLst>
                <a:gd name="T0" fmla="*/ 60 w 60"/>
                <a:gd name="T1" fmla="*/ 221 h 221"/>
                <a:gd name="T2" fmla="*/ 60 w 60"/>
                <a:gd name="T3" fmla="*/ 3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4" name="Freeform 182"/>
            <p:cNvSpPr>
              <a:spLocks/>
            </p:cNvSpPr>
            <p:nvPr/>
          </p:nvSpPr>
          <p:spPr bwMode="auto">
            <a:xfrm>
              <a:off x="1026" y="2816"/>
              <a:ext cx="60" cy="235"/>
            </a:xfrm>
            <a:custGeom>
              <a:avLst/>
              <a:gdLst>
                <a:gd name="T0" fmla="*/ 60 w 60"/>
                <a:gd name="T1" fmla="*/ 218 h 235"/>
                <a:gd name="T2" fmla="*/ 60 w 60"/>
                <a:gd name="T3" fmla="*/ 0 h 235"/>
                <a:gd name="T4" fmla="*/ 0 w 60"/>
                <a:gd name="T5" fmla="*/ 17 h 235"/>
                <a:gd name="T6" fmla="*/ 0 w 60"/>
                <a:gd name="T7" fmla="*/ 235 h 235"/>
                <a:gd name="T8" fmla="*/ 60 w 60"/>
                <a:gd name="T9" fmla="*/ 218 h 2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5">
                  <a:moveTo>
                    <a:pt x="60" y="218"/>
                  </a:moveTo>
                  <a:lnTo>
                    <a:pt x="60" y="0"/>
                  </a:lnTo>
                  <a:lnTo>
                    <a:pt x="0" y="17"/>
                  </a:lnTo>
                  <a:lnTo>
                    <a:pt x="0" y="235"/>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5" name="Freeform 183"/>
            <p:cNvSpPr>
              <a:spLocks/>
            </p:cNvSpPr>
            <p:nvPr/>
          </p:nvSpPr>
          <p:spPr bwMode="auto">
            <a:xfrm>
              <a:off x="1086" y="2816"/>
              <a:ext cx="60" cy="221"/>
            </a:xfrm>
            <a:custGeom>
              <a:avLst/>
              <a:gdLst>
                <a:gd name="T0" fmla="*/ 60 w 60"/>
                <a:gd name="T1" fmla="*/ 221 h 221"/>
                <a:gd name="T2" fmla="*/ 60 w 60"/>
                <a:gd name="T3" fmla="*/ 3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6" name="Rectangle 184"/>
            <p:cNvSpPr>
              <a:spLocks noChangeArrowheads="1"/>
            </p:cNvSpPr>
            <p:nvPr/>
          </p:nvSpPr>
          <p:spPr bwMode="auto">
            <a:xfrm>
              <a:off x="1146" y="2819"/>
              <a:ext cx="60" cy="218"/>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067" name="Freeform 185"/>
            <p:cNvSpPr>
              <a:spLocks/>
            </p:cNvSpPr>
            <p:nvPr/>
          </p:nvSpPr>
          <p:spPr bwMode="auto">
            <a:xfrm>
              <a:off x="1206" y="2819"/>
              <a:ext cx="63" cy="221"/>
            </a:xfrm>
            <a:custGeom>
              <a:avLst/>
              <a:gdLst>
                <a:gd name="T0" fmla="*/ 63 w 63"/>
                <a:gd name="T1" fmla="*/ 221 h 221"/>
                <a:gd name="T2" fmla="*/ 63 w 63"/>
                <a:gd name="T3" fmla="*/ 3 h 221"/>
                <a:gd name="T4" fmla="*/ 0 w 63"/>
                <a:gd name="T5" fmla="*/ 0 h 221"/>
                <a:gd name="T6" fmla="*/ 0 w 63"/>
                <a:gd name="T7" fmla="*/ 218 h 221"/>
                <a:gd name="T8" fmla="*/ 63 w 63"/>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21">
                  <a:moveTo>
                    <a:pt x="63" y="221"/>
                  </a:moveTo>
                  <a:lnTo>
                    <a:pt x="63" y="3"/>
                  </a:lnTo>
                  <a:lnTo>
                    <a:pt x="0" y="0"/>
                  </a:lnTo>
                  <a:lnTo>
                    <a:pt x="0" y="218"/>
                  </a:lnTo>
                  <a:lnTo>
                    <a:pt x="63"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8" name="Freeform 186"/>
            <p:cNvSpPr>
              <a:spLocks/>
            </p:cNvSpPr>
            <p:nvPr/>
          </p:nvSpPr>
          <p:spPr bwMode="auto">
            <a:xfrm>
              <a:off x="1269" y="2813"/>
              <a:ext cx="60" cy="227"/>
            </a:xfrm>
            <a:custGeom>
              <a:avLst/>
              <a:gdLst>
                <a:gd name="T0" fmla="*/ 60 w 60"/>
                <a:gd name="T1" fmla="*/ 219 h 227"/>
                <a:gd name="T2" fmla="*/ 60 w 60"/>
                <a:gd name="T3" fmla="*/ 0 h 227"/>
                <a:gd name="T4" fmla="*/ 0 w 60"/>
                <a:gd name="T5" fmla="*/ 9 h 227"/>
                <a:gd name="T6" fmla="*/ 0 w 60"/>
                <a:gd name="T7" fmla="*/ 227 h 227"/>
                <a:gd name="T8" fmla="*/ 60 w 60"/>
                <a:gd name="T9" fmla="*/ 219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9"/>
                  </a:moveTo>
                  <a:lnTo>
                    <a:pt x="60" y="0"/>
                  </a:lnTo>
                  <a:lnTo>
                    <a:pt x="0" y="9"/>
                  </a:lnTo>
                  <a:lnTo>
                    <a:pt x="0" y="227"/>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69" name="Rectangle 187"/>
            <p:cNvSpPr>
              <a:spLocks noChangeArrowheads="1"/>
            </p:cNvSpPr>
            <p:nvPr/>
          </p:nvSpPr>
          <p:spPr bwMode="auto">
            <a:xfrm>
              <a:off x="1329" y="2813"/>
              <a:ext cx="60"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070" name="Freeform 188"/>
            <p:cNvSpPr>
              <a:spLocks/>
            </p:cNvSpPr>
            <p:nvPr/>
          </p:nvSpPr>
          <p:spPr bwMode="auto">
            <a:xfrm>
              <a:off x="1389" y="2805"/>
              <a:ext cx="60" cy="227"/>
            </a:xfrm>
            <a:custGeom>
              <a:avLst/>
              <a:gdLst>
                <a:gd name="T0" fmla="*/ 60 w 60"/>
                <a:gd name="T1" fmla="*/ 216 h 227"/>
                <a:gd name="T2" fmla="*/ 60 w 60"/>
                <a:gd name="T3" fmla="*/ 0 h 227"/>
                <a:gd name="T4" fmla="*/ 0 w 60"/>
                <a:gd name="T5" fmla="*/ 8 h 227"/>
                <a:gd name="T6" fmla="*/ 0 w 60"/>
                <a:gd name="T7" fmla="*/ 227 h 227"/>
                <a:gd name="T8" fmla="*/ 60 w 60"/>
                <a:gd name="T9" fmla="*/ 216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6"/>
                  </a:moveTo>
                  <a:lnTo>
                    <a:pt x="60" y="0"/>
                  </a:lnTo>
                  <a:lnTo>
                    <a:pt x="0" y="8"/>
                  </a:lnTo>
                  <a:lnTo>
                    <a:pt x="0" y="227"/>
                  </a:lnTo>
                  <a:lnTo>
                    <a:pt x="60" y="21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1" name="Freeform 189"/>
            <p:cNvSpPr>
              <a:spLocks/>
            </p:cNvSpPr>
            <p:nvPr/>
          </p:nvSpPr>
          <p:spPr bwMode="auto">
            <a:xfrm>
              <a:off x="1449" y="2805"/>
              <a:ext cx="60" cy="227"/>
            </a:xfrm>
            <a:custGeom>
              <a:avLst/>
              <a:gdLst>
                <a:gd name="T0" fmla="*/ 60 w 60"/>
                <a:gd name="T1" fmla="*/ 227 h 227"/>
                <a:gd name="T2" fmla="*/ 60 w 60"/>
                <a:gd name="T3" fmla="*/ 8 h 227"/>
                <a:gd name="T4" fmla="*/ 0 w 60"/>
                <a:gd name="T5" fmla="*/ 0 h 227"/>
                <a:gd name="T6" fmla="*/ 0 w 60"/>
                <a:gd name="T7" fmla="*/ 216 h 227"/>
                <a:gd name="T8" fmla="*/ 60 w 60"/>
                <a:gd name="T9" fmla="*/ 227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27"/>
                  </a:moveTo>
                  <a:lnTo>
                    <a:pt x="60" y="8"/>
                  </a:lnTo>
                  <a:lnTo>
                    <a:pt x="0" y="0"/>
                  </a:lnTo>
                  <a:lnTo>
                    <a:pt x="0" y="216"/>
                  </a:lnTo>
                  <a:lnTo>
                    <a:pt x="60" y="227"/>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2" name="Rectangle 190"/>
            <p:cNvSpPr>
              <a:spLocks noChangeArrowheads="1"/>
            </p:cNvSpPr>
            <p:nvPr/>
          </p:nvSpPr>
          <p:spPr bwMode="auto">
            <a:xfrm>
              <a:off x="1509" y="2813"/>
              <a:ext cx="60"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073" name="Freeform 191"/>
            <p:cNvSpPr>
              <a:spLocks/>
            </p:cNvSpPr>
            <p:nvPr/>
          </p:nvSpPr>
          <p:spPr bwMode="auto">
            <a:xfrm>
              <a:off x="1569" y="2813"/>
              <a:ext cx="63" cy="219"/>
            </a:xfrm>
            <a:custGeom>
              <a:avLst/>
              <a:gdLst>
                <a:gd name="T0" fmla="*/ 63 w 63"/>
                <a:gd name="T1" fmla="*/ 219 h 219"/>
                <a:gd name="T2" fmla="*/ 63 w 63"/>
                <a:gd name="T3" fmla="*/ 3 h 219"/>
                <a:gd name="T4" fmla="*/ 0 w 63"/>
                <a:gd name="T5" fmla="*/ 0 h 219"/>
                <a:gd name="T6" fmla="*/ 0 w 63"/>
                <a:gd name="T7" fmla="*/ 219 h 219"/>
                <a:gd name="T8" fmla="*/ 63 w 63"/>
                <a:gd name="T9" fmla="*/ 219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19">
                  <a:moveTo>
                    <a:pt x="63" y="219"/>
                  </a:moveTo>
                  <a:lnTo>
                    <a:pt x="63" y="3"/>
                  </a:lnTo>
                  <a:lnTo>
                    <a:pt x="0" y="0"/>
                  </a:lnTo>
                  <a:lnTo>
                    <a:pt x="0" y="219"/>
                  </a:lnTo>
                  <a:lnTo>
                    <a:pt x="63"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4" name="Freeform 192"/>
            <p:cNvSpPr>
              <a:spLocks/>
            </p:cNvSpPr>
            <p:nvPr/>
          </p:nvSpPr>
          <p:spPr bwMode="auto">
            <a:xfrm>
              <a:off x="1632" y="2816"/>
              <a:ext cx="60" cy="246"/>
            </a:xfrm>
            <a:custGeom>
              <a:avLst/>
              <a:gdLst>
                <a:gd name="T0" fmla="*/ 60 w 60"/>
                <a:gd name="T1" fmla="*/ 246 h 246"/>
                <a:gd name="T2" fmla="*/ 60 w 60"/>
                <a:gd name="T3" fmla="*/ 27 h 246"/>
                <a:gd name="T4" fmla="*/ 0 w 60"/>
                <a:gd name="T5" fmla="*/ 0 h 246"/>
                <a:gd name="T6" fmla="*/ 0 w 60"/>
                <a:gd name="T7" fmla="*/ 216 h 246"/>
                <a:gd name="T8" fmla="*/ 60 w 60"/>
                <a:gd name="T9" fmla="*/ 246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46">
                  <a:moveTo>
                    <a:pt x="60" y="246"/>
                  </a:moveTo>
                  <a:lnTo>
                    <a:pt x="60" y="27"/>
                  </a:lnTo>
                  <a:lnTo>
                    <a:pt x="0" y="0"/>
                  </a:lnTo>
                  <a:lnTo>
                    <a:pt x="0" y="216"/>
                  </a:lnTo>
                  <a:lnTo>
                    <a:pt x="60" y="24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5" name="Freeform 193"/>
            <p:cNvSpPr>
              <a:spLocks/>
            </p:cNvSpPr>
            <p:nvPr/>
          </p:nvSpPr>
          <p:spPr bwMode="auto">
            <a:xfrm>
              <a:off x="1692" y="2843"/>
              <a:ext cx="60" cy="235"/>
            </a:xfrm>
            <a:custGeom>
              <a:avLst/>
              <a:gdLst>
                <a:gd name="T0" fmla="*/ 60 w 60"/>
                <a:gd name="T1" fmla="*/ 235 h 235"/>
                <a:gd name="T2" fmla="*/ 60 w 60"/>
                <a:gd name="T3" fmla="*/ 17 h 235"/>
                <a:gd name="T4" fmla="*/ 0 w 60"/>
                <a:gd name="T5" fmla="*/ 0 h 235"/>
                <a:gd name="T6" fmla="*/ 0 w 60"/>
                <a:gd name="T7" fmla="*/ 219 h 235"/>
                <a:gd name="T8" fmla="*/ 60 w 60"/>
                <a:gd name="T9" fmla="*/ 235 h 2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5">
                  <a:moveTo>
                    <a:pt x="60" y="235"/>
                  </a:moveTo>
                  <a:lnTo>
                    <a:pt x="60" y="17"/>
                  </a:lnTo>
                  <a:lnTo>
                    <a:pt x="0" y="0"/>
                  </a:lnTo>
                  <a:lnTo>
                    <a:pt x="0" y="219"/>
                  </a:lnTo>
                  <a:lnTo>
                    <a:pt x="60" y="235"/>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6" name="Freeform 194"/>
            <p:cNvSpPr>
              <a:spLocks/>
            </p:cNvSpPr>
            <p:nvPr/>
          </p:nvSpPr>
          <p:spPr bwMode="auto">
            <a:xfrm>
              <a:off x="1752" y="2860"/>
              <a:ext cx="60" cy="221"/>
            </a:xfrm>
            <a:custGeom>
              <a:avLst/>
              <a:gdLst>
                <a:gd name="T0" fmla="*/ 60 w 60"/>
                <a:gd name="T1" fmla="*/ 221 h 221"/>
                <a:gd name="T2" fmla="*/ 60 w 60"/>
                <a:gd name="T3" fmla="*/ 3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7" name="Freeform 195"/>
            <p:cNvSpPr>
              <a:spLocks/>
            </p:cNvSpPr>
            <p:nvPr/>
          </p:nvSpPr>
          <p:spPr bwMode="auto">
            <a:xfrm>
              <a:off x="1812" y="2863"/>
              <a:ext cx="60" cy="223"/>
            </a:xfrm>
            <a:custGeom>
              <a:avLst/>
              <a:gdLst>
                <a:gd name="T0" fmla="*/ 60 w 60"/>
                <a:gd name="T1" fmla="*/ 223 h 223"/>
                <a:gd name="T2" fmla="*/ 60 w 60"/>
                <a:gd name="T3" fmla="*/ 5 h 223"/>
                <a:gd name="T4" fmla="*/ 0 w 60"/>
                <a:gd name="T5" fmla="*/ 0 h 223"/>
                <a:gd name="T6" fmla="*/ 0 w 60"/>
                <a:gd name="T7" fmla="*/ 218 h 223"/>
                <a:gd name="T8" fmla="*/ 60 w 60"/>
                <a:gd name="T9" fmla="*/ 223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3">
                  <a:moveTo>
                    <a:pt x="60" y="223"/>
                  </a:moveTo>
                  <a:lnTo>
                    <a:pt x="60" y="5"/>
                  </a:lnTo>
                  <a:lnTo>
                    <a:pt x="0" y="0"/>
                  </a:lnTo>
                  <a:lnTo>
                    <a:pt x="0" y="218"/>
                  </a:lnTo>
                  <a:lnTo>
                    <a:pt x="60" y="223"/>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8" name="Freeform 196"/>
            <p:cNvSpPr>
              <a:spLocks/>
            </p:cNvSpPr>
            <p:nvPr/>
          </p:nvSpPr>
          <p:spPr bwMode="auto">
            <a:xfrm>
              <a:off x="1872" y="2865"/>
              <a:ext cx="60" cy="221"/>
            </a:xfrm>
            <a:custGeom>
              <a:avLst/>
              <a:gdLst>
                <a:gd name="T0" fmla="*/ 60 w 60"/>
                <a:gd name="T1" fmla="*/ 219 h 221"/>
                <a:gd name="T2" fmla="*/ 60 w 60"/>
                <a:gd name="T3" fmla="*/ 0 h 221"/>
                <a:gd name="T4" fmla="*/ 0 w 60"/>
                <a:gd name="T5" fmla="*/ 3 h 221"/>
                <a:gd name="T6" fmla="*/ 0 w 60"/>
                <a:gd name="T7" fmla="*/ 221 h 221"/>
                <a:gd name="T8" fmla="*/ 60 w 60"/>
                <a:gd name="T9" fmla="*/ 219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19"/>
                  </a:moveTo>
                  <a:lnTo>
                    <a:pt x="60" y="0"/>
                  </a:lnTo>
                  <a:lnTo>
                    <a:pt x="0" y="3"/>
                  </a:lnTo>
                  <a:lnTo>
                    <a:pt x="0" y="221"/>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79" name="Freeform 197"/>
            <p:cNvSpPr>
              <a:spLocks/>
            </p:cNvSpPr>
            <p:nvPr/>
          </p:nvSpPr>
          <p:spPr bwMode="auto">
            <a:xfrm>
              <a:off x="1932" y="2860"/>
              <a:ext cx="63" cy="224"/>
            </a:xfrm>
            <a:custGeom>
              <a:avLst/>
              <a:gdLst>
                <a:gd name="T0" fmla="*/ 63 w 63"/>
                <a:gd name="T1" fmla="*/ 218 h 224"/>
                <a:gd name="T2" fmla="*/ 63 w 63"/>
                <a:gd name="T3" fmla="*/ 0 h 224"/>
                <a:gd name="T4" fmla="*/ 0 w 63"/>
                <a:gd name="T5" fmla="*/ 5 h 224"/>
                <a:gd name="T6" fmla="*/ 0 w 63"/>
                <a:gd name="T7" fmla="*/ 224 h 224"/>
                <a:gd name="T8" fmla="*/ 63 w 63"/>
                <a:gd name="T9" fmla="*/ 218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24">
                  <a:moveTo>
                    <a:pt x="63" y="218"/>
                  </a:moveTo>
                  <a:lnTo>
                    <a:pt x="63" y="0"/>
                  </a:lnTo>
                  <a:lnTo>
                    <a:pt x="0" y="5"/>
                  </a:lnTo>
                  <a:lnTo>
                    <a:pt x="0" y="224"/>
                  </a:lnTo>
                  <a:lnTo>
                    <a:pt x="63"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0" name="Freeform 198"/>
            <p:cNvSpPr>
              <a:spLocks/>
            </p:cNvSpPr>
            <p:nvPr/>
          </p:nvSpPr>
          <p:spPr bwMode="auto">
            <a:xfrm>
              <a:off x="1995" y="2854"/>
              <a:ext cx="60" cy="224"/>
            </a:xfrm>
            <a:custGeom>
              <a:avLst/>
              <a:gdLst>
                <a:gd name="T0" fmla="*/ 60 w 60"/>
                <a:gd name="T1" fmla="*/ 219 h 224"/>
                <a:gd name="T2" fmla="*/ 60 w 60"/>
                <a:gd name="T3" fmla="*/ 0 h 224"/>
                <a:gd name="T4" fmla="*/ 0 w 60"/>
                <a:gd name="T5" fmla="*/ 6 h 224"/>
                <a:gd name="T6" fmla="*/ 0 w 60"/>
                <a:gd name="T7" fmla="*/ 224 h 224"/>
                <a:gd name="T8" fmla="*/ 60 w 60"/>
                <a:gd name="T9" fmla="*/ 219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4">
                  <a:moveTo>
                    <a:pt x="60" y="219"/>
                  </a:moveTo>
                  <a:lnTo>
                    <a:pt x="60" y="0"/>
                  </a:lnTo>
                  <a:lnTo>
                    <a:pt x="0" y="6"/>
                  </a:lnTo>
                  <a:lnTo>
                    <a:pt x="0" y="224"/>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1" name="Freeform 199"/>
            <p:cNvSpPr>
              <a:spLocks/>
            </p:cNvSpPr>
            <p:nvPr/>
          </p:nvSpPr>
          <p:spPr bwMode="auto">
            <a:xfrm>
              <a:off x="2055" y="2854"/>
              <a:ext cx="60" cy="230"/>
            </a:xfrm>
            <a:custGeom>
              <a:avLst/>
              <a:gdLst>
                <a:gd name="T0" fmla="*/ 60 w 60"/>
                <a:gd name="T1" fmla="*/ 230 h 230"/>
                <a:gd name="T2" fmla="*/ 60 w 60"/>
                <a:gd name="T3" fmla="*/ 11 h 230"/>
                <a:gd name="T4" fmla="*/ 0 w 60"/>
                <a:gd name="T5" fmla="*/ 0 h 230"/>
                <a:gd name="T6" fmla="*/ 0 w 60"/>
                <a:gd name="T7" fmla="*/ 219 h 230"/>
                <a:gd name="T8" fmla="*/ 60 w 60"/>
                <a:gd name="T9" fmla="*/ 23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0">
                  <a:moveTo>
                    <a:pt x="60" y="230"/>
                  </a:moveTo>
                  <a:lnTo>
                    <a:pt x="60" y="11"/>
                  </a:lnTo>
                  <a:lnTo>
                    <a:pt x="0" y="0"/>
                  </a:lnTo>
                  <a:lnTo>
                    <a:pt x="0" y="219"/>
                  </a:lnTo>
                  <a:lnTo>
                    <a:pt x="60" y="230"/>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2" name="Freeform 200"/>
            <p:cNvSpPr>
              <a:spLocks/>
            </p:cNvSpPr>
            <p:nvPr/>
          </p:nvSpPr>
          <p:spPr bwMode="auto">
            <a:xfrm>
              <a:off x="2115" y="2865"/>
              <a:ext cx="60" cy="230"/>
            </a:xfrm>
            <a:custGeom>
              <a:avLst/>
              <a:gdLst>
                <a:gd name="T0" fmla="*/ 60 w 60"/>
                <a:gd name="T1" fmla="*/ 230 h 230"/>
                <a:gd name="T2" fmla="*/ 60 w 60"/>
                <a:gd name="T3" fmla="*/ 11 h 230"/>
                <a:gd name="T4" fmla="*/ 0 w 60"/>
                <a:gd name="T5" fmla="*/ 0 h 230"/>
                <a:gd name="T6" fmla="*/ 0 w 60"/>
                <a:gd name="T7" fmla="*/ 219 h 230"/>
                <a:gd name="T8" fmla="*/ 60 w 60"/>
                <a:gd name="T9" fmla="*/ 23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0">
                  <a:moveTo>
                    <a:pt x="60" y="230"/>
                  </a:moveTo>
                  <a:lnTo>
                    <a:pt x="60" y="11"/>
                  </a:lnTo>
                  <a:lnTo>
                    <a:pt x="0" y="0"/>
                  </a:lnTo>
                  <a:lnTo>
                    <a:pt x="0" y="219"/>
                  </a:lnTo>
                  <a:lnTo>
                    <a:pt x="60" y="230"/>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3" name="Rectangle 201"/>
            <p:cNvSpPr>
              <a:spLocks noChangeArrowheads="1"/>
            </p:cNvSpPr>
            <p:nvPr/>
          </p:nvSpPr>
          <p:spPr bwMode="auto">
            <a:xfrm>
              <a:off x="2175" y="2876"/>
              <a:ext cx="60"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084" name="Freeform 202"/>
            <p:cNvSpPr>
              <a:spLocks/>
            </p:cNvSpPr>
            <p:nvPr/>
          </p:nvSpPr>
          <p:spPr bwMode="auto">
            <a:xfrm>
              <a:off x="2235" y="2873"/>
              <a:ext cx="60" cy="222"/>
            </a:xfrm>
            <a:custGeom>
              <a:avLst/>
              <a:gdLst>
                <a:gd name="T0" fmla="*/ 60 w 60"/>
                <a:gd name="T1" fmla="*/ 219 h 222"/>
                <a:gd name="T2" fmla="*/ 60 w 60"/>
                <a:gd name="T3" fmla="*/ 0 h 222"/>
                <a:gd name="T4" fmla="*/ 0 w 60"/>
                <a:gd name="T5" fmla="*/ 3 h 222"/>
                <a:gd name="T6" fmla="*/ 0 w 60"/>
                <a:gd name="T7" fmla="*/ 222 h 222"/>
                <a:gd name="T8" fmla="*/ 60 w 60"/>
                <a:gd name="T9" fmla="*/ 219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2">
                  <a:moveTo>
                    <a:pt x="60" y="219"/>
                  </a:moveTo>
                  <a:lnTo>
                    <a:pt x="60" y="0"/>
                  </a:lnTo>
                  <a:lnTo>
                    <a:pt x="0" y="3"/>
                  </a:lnTo>
                  <a:lnTo>
                    <a:pt x="0" y="222"/>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5" name="Rectangle 203"/>
            <p:cNvSpPr>
              <a:spLocks noChangeArrowheads="1"/>
            </p:cNvSpPr>
            <p:nvPr/>
          </p:nvSpPr>
          <p:spPr bwMode="auto">
            <a:xfrm>
              <a:off x="2295" y="2873"/>
              <a:ext cx="63"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086" name="Freeform 204"/>
            <p:cNvSpPr>
              <a:spLocks/>
            </p:cNvSpPr>
            <p:nvPr/>
          </p:nvSpPr>
          <p:spPr bwMode="auto">
            <a:xfrm>
              <a:off x="2358" y="2835"/>
              <a:ext cx="60" cy="257"/>
            </a:xfrm>
            <a:custGeom>
              <a:avLst/>
              <a:gdLst>
                <a:gd name="T0" fmla="*/ 60 w 60"/>
                <a:gd name="T1" fmla="*/ 219 h 257"/>
                <a:gd name="T2" fmla="*/ 60 w 60"/>
                <a:gd name="T3" fmla="*/ 0 h 257"/>
                <a:gd name="T4" fmla="*/ 0 w 60"/>
                <a:gd name="T5" fmla="*/ 38 h 257"/>
                <a:gd name="T6" fmla="*/ 0 w 60"/>
                <a:gd name="T7" fmla="*/ 257 h 257"/>
                <a:gd name="T8" fmla="*/ 60 w 60"/>
                <a:gd name="T9" fmla="*/ 219 h 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57">
                  <a:moveTo>
                    <a:pt x="60" y="219"/>
                  </a:moveTo>
                  <a:lnTo>
                    <a:pt x="60" y="0"/>
                  </a:lnTo>
                  <a:lnTo>
                    <a:pt x="0" y="38"/>
                  </a:lnTo>
                  <a:lnTo>
                    <a:pt x="0" y="257"/>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7" name="Freeform 205"/>
            <p:cNvSpPr>
              <a:spLocks/>
            </p:cNvSpPr>
            <p:nvPr/>
          </p:nvSpPr>
          <p:spPr bwMode="auto">
            <a:xfrm>
              <a:off x="2418" y="2827"/>
              <a:ext cx="60" cy="227"/>
            </a:xfrm>
            <a:custGeom>
              <a:avLst/>
              <a:gdLst>
                <a:gd name="T0" fmla="*/ 60 w 60"/>
                <a:gd name="T1" fmla="*/ 218 h 227"/>
                <a:gd name="T2" fmla="*/ 60 w 60"/>
                <a:gd name="T3" fmla="*/ 0 h 227"/>
                <a:gd name="T4" fmla="*/ 0 w 60"/>
                <a:gd name="T5" fmla="*/ 8 h 227"/>
                <a:gd name="T6" fmla="*/ 0 w 60"/>
                <a:gd name="T7" fmla="*/ 227 h 227"/>
                <a:gd name="T8" fmla="*/ 60 w 60"/>
                <a:gd name="T9" fmla="*/ 218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8"/>
                  </a:moveTo>
                  <a:lnTo>
                    <a:pt x="60" y="0"/>
                  </a:lnTo>
                  <a:lnTo>
                    <a:pt x="0" y="8"/>
                  </a:lnTo>
                  <a:lnTo>
                    <a:pt x="0" y="227"/>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8" name="Freeform 206"/>
            <p:cNvSpPr>
              <a:spLocks/>
            </p:cNvSpPr>
            <p:nvPr/>
          </p:nvSpPr>
          <p:spPr bwMode="auto">
            <a:xfrm>
              <a:off x="2478" y="2822"/>
              <a:ext cx="60" cy="223"/>
            </a:xfrm>
            <a:custGeom>
              <a:avLst/>
              <a:gdLst>
                <a:gd name="T0" fmla="*/ 60 w 60"/>
                <a:gd name="T1" fmla="*/ 218 h 223"/>
                <a:gd name="T2" fmla="*/ 60 w 60"/>
                <a:gd name="T3" fmla="*/ 0 h 223"/>
                <a:gd name="T4" fmla="*/ 0 w 60"/>
                <a:gd name="T5" fmla="*/ 5 h 223"/>
                <a:gd name="T6" fmla="*/ 0 w 60"/>
                <a:gd name="T7" fmla="*/ 223 h 223"/>
                <a:gd name="T8" fmla="*/ 60 w 60"/>
                <a:gd name="T9" fmla="*/ 218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3">
                  <a:moveTo>
                    <a:pt x="60" y="218"/>
                  </a:moveTo>
                  <a:lnTo>
                    <a:pt x="60" y="0"/>
                  </a:lnTo>
                  <a:lnTo>
                    <a:pt x="0" y="5"/>
                  </a:lnTo>
                  <a:lnTo>
                    <a:pt x="0" y="223"/>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89" name="Freeform 207"/>
            <p:cNvSpPr>
              <a:spLocks/>
            </p:cNvSpPr>
            <p:nvPr/>
          </p:nvSpPr>
          <p:spPr bwMode="auto">
            <a:xfrm>
              <a:off x="2538" y="2813"/>
              <a:ext cx="60" cy="227"/>
            </a:xfrm>
            <a:custGeom>
              <a:avLst/>
              <a:gdLst>
                <a:gd name="T0" fmla="*/ 60 w 60"/>
                <a:gd name="T1" fmla="*/ 219 h 227"/>
                <a:gd name="T2" fmla="*/ 60 w 60"/>
                <a:gd name="T3" fmla="*/ 0 h 227"/>
                <a:gd name="T4" fmla="*/ 0 w 60"/>
                <a:gd name="T5" fmla="*/ 9 h 227"/>
                <a:gd name="T6" fmla="*/ 0 w 60"/>
                <a:gd name="T7" fmla="*/ 227 h 227"/>
                <a:gd name="T8" fmla="*/ 60 w 60"/>
                <a:gd name="T9" fmla="*/ 219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9"/>
                  </a:moveTo>
                  <a:lnTo>
                    <a:pt x="60" y="0"/>
                  </a:lnTo>
                  <a:lnTo>
                    <a:pt x="0" y="9"/>
                  </a:lnTo>
                  <a:lnTo>
                    <a:pt x="0" y="227"/>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90" name="Freeform 208"/>
            <p:cNvSpPr>
              <a:spLocks/>
            </p:cNvSpPr>
            <p:nvPr/>
          </p:nvSpPr>
          <p:spPr bwMode="auto">
            <a:xfrm>
              <a:off x="2598" y="2813"/>
              <a:ext cx="60" cy="221"/>
            </a:xfrm>
            <a:custGeom>
              <a:avLst/>
              <a:gdLst>
                <a:gd name="T0" fmla="*/ 60 w 60"/>
                <a:gd name="T1" fmla="*/ 221 h 221"/>
                <a:gd name="T2" fmla="*/ 60 w 60"/>
                <a:gd name="T3" fmla="*/ 3 h 221"/>
                <a:gd name="T4" fmla="*/ 0 w 60"/>
                <a:gd name="T5" fmla="*/ 0 h 221"/>
                <a:gd name="T6" fmla="*/ 0 w 60"/>
                <a:gd name="T7" fmla="*/ 219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9"/>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91" name="Rectangle 209"/>
            <p:cNvSpPr>
              <a:spLocks noChangeArrowheads="1"/>
            </p:cNvSpPr>
            <p:nvPr/>
          </p:nvSpPr>
          <p:spPr bwMode="auto">
            <a:xfrm>
              <a:off x="2658" y="2816"/>
              <a:ext cx="63" cy="218"/>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092" name="Freeform 210"/>
            <p:cNvSpPr>
              <a:spLocks/>
            </p:cNvSpPr>
            <p:nvPr/>
          </p:nvSpPr>
          <p:spPr bwMode="auto">
            <a:xfrm>
              <a:off x="2721" y="2813"/>
              <a:ext cx="60" cy="221"/>
            </a:xfrm>
            <a:custGeom>
              <a:avLst/>
              <a:gdLst>
                <a:gd name="T0" fmla="*/ 60 w 60"/>
                <a:gd name="T1" fmla="*/ 219 h 221"/>
                <a:gd name="T2" fmla="*/ 60 w 60"/>
                <a:gd name="T3" fmla="*/ 0 h 221"/>
                <a:gd name="T4" fmla="*/ 0 w 60"/>
                <a:gd name="T5" fmla="*/ 3 h 221"/>
                <a:gd name="T6" fmla="*/ 0 w 60"/>
                <a:gd name="T7" fmla="*/ 221 h 221"/>
                <a:gd name="T8" fmla="*/ 60 w 60"/>
                <a:gd name="T9" fmla="*/ 219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19"/>
                  </a:moveTo>
                  <a:lnTo>
                    <a:pt x="60" y="0"/>
                  </a:lnTo>
                  <a:lnTo>
                    <a:pt x="0" y="3"/>
                  </a:lnTo>
                  <a:lnTo>
                    <a:pt x="0" y="221"/>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93" name="Freeform 211"/>
            <p:cNvSpPr>
              <a:spLocks/>
            </p:cNvSpPr>
            <p:nvPr/>
          </p:nvSpPr>
          <p:spPr bwMode="auto">
            <a:xfrm>
              <a:off x="2781" y="2813"/>
              <a:ext cx="60" cy="238"/>
            </a:xfrm>
            <a:custGeom>
              <a:avLst/>
              <a:gdLst>
                <a:gd name="T0" fmla="*/ 60 w 60"/>
                <a:gd name="T1" fmla="*/ 238 h 238"/>
                <a:gd name="T2" fmla="*/ 60 w 60"/>
                <a:gd name="T3" fmla="*/ 20 h 238"/>
                <a:gd name="T4" fmla="*/ 0 w 60"/>
                <a:gd name="T5" fmla="*/ 0 h 238"/>
                <a:gd name="T6" fmla="*/ 0 w 60"/>
                <a:gd name="T7" fmla="*/ 219 h 238"/>
                <a:gd name="T8" fmla="*/ 60 w 60"/>
                <a:gd name="T9" fmla="*/ 238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8">
                  <a:moveTo>
                    <a:pt x="60" y="238"/>
                  </a:moveTo>
                  <a:lnTo>
                    <a:pt x="60" y="20"/>
                  </a:lnTo>
                  <a:lnTo>
                    <a:pt x="0" y="0"/>
                  </a:lnTo>
                  <a:lnTo>
                    <a:pt x="0" y="219"/>
                  </a:lnTo>
                  <a:lnTo>
                    <a:pt x="60" y="23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94" name="Freeform 212"/>
            <p:cNvSpPr>
              <a:spLocks/>
            </p:cNvSpPr>
            <p:nvPr/>
          </p:nvSpPr>
          <p:spPr bwMode="auto">
            <a:xfrm>
              <a:off x="2841" y="2789"/>
              <a:ext cx="60" cy="262"/>
            </a:xfrm>
            <a:custGeom>
              <a:avLst/>
              <a:gdLst>
                <a:gd name="T0" fmla="*/ 60 w 60"/>
                <a:gd name="T1" fmla="*/ 218 h 262"/>
                <a:gd name="T2" fmla="*/ 60 w 60"/>
                <a:gd name="T3" fmla="*/ 0 h 262"/>
                <a:gd name="T4" fmla="*/ 0 w 60"/>
                <a:gd name="T5" fmla="*/ 44 h 262"/>
                <a:gd name="T6" fmla="*/ 0 w 60"/>
                <a:gd name="T7" fmla="*/ 262 h 262"/>
                <a:gd name="T8" fmla="*/ 60 w 60"/>
                <a:gd name="T9" fmla="*/ 218 h 2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62">
                  <a:moveTo>
                    <a:pt x="60" y="218"/>
                  </a:moveTo>
                  <a:lnTo>
                    <a:pt x="60" y="0"/>
                  </a:lnTo>
                  <a:lnTo>
                    <a:pt x="0" y="44"/>
                  </a:lnTo>
                  <a:lnTo>
                    <a:pt x="0" y="262"/>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95" name="Freeform 213"/>
            <p:cNvSpPr>
              <a:spLocks/>
            </p:cNvSpPr>
            <p:nvPr/>
          </p:nvSpPr>
          <p:spPr bwMode="auto">
            <a:xfrm>
              <a:off x="2901" y="2781"/>
              <a:ext cx="60" cy="226"/>
            </a:xfrm>
            <a:custGeom>
              <a:avLst/>
              <a:gdLst>
                <a:gd name="T0" fmla="*/ 60 w 60"/>
                <a:gd name="T1" fmla="*/ 218 h 226"/>
                <a:gd name="T2" fmla="*/ 60 w 60"/>
                <a:gd name="T3" fmla="*/ 0 h 226"/>
                <a:gd name="T4" fmla="*/ 0 w 60"/>
                <a:gd name="T5" fmla="*/ 8 h 226"/>
                <a:gd name="T6" fmla="*/ 0 w 60"/>
                <a:gd name="T7" fmla="*/ 226 h 226"/>
                <a:gd name="T8" fmla="*/ 60 w 60"/>
                <a:gd name="T9" fmla="*/ 218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6">
                  <a:moveTo>
                    <a:pt x="60" y="218"/>
                  </a:moveTo>
                  <a:lnTo>
                    <a:pt x="60" y="0"/>
                  </a:lnTo>
                  <a:lnTo>
                    <a:pt x="0" y="8"/>
                  </a:lnTo>
                  <a:lnTo>
                    <a:pt x="0" y="226"/>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96" name="Freeform 214"/>
            <p:cNvSpPr>
              <a:spLocks/>
            </p:cNvSpPr>
            <p:nvPr/>
          </p:nvSpPr>
          <p:spPr bwMode="auto">
            <a:xfrm>
              <a:off x="2961" y="2781"/>
              <a:ext cx="60" cy="245"/>
            </a:xfrm>
            <a:custGeom>
              <a:avLst/>
              <a:gdLst>
                <a:gd name="T0" fmla="*/ 60 w 60"/>
                <a:gd name="T1" fmla="*/ 245 h 245"/>
                <a:gd name="T2" fmla="*/ 60 w 60"/>
                <a:gd name="T3" fmla="*/ 27 h 245"/>
                <a:gd name="T4" fmla="*/ 0 w 60"/>
                <a:gd name="T5" fmla="*/ 0 h 245"/>
                <a:gd name="T6" fmla="*/ 0 w 60"/>
                <a:gd name="T7" fmla="*/ 218 h 245"/>
                <a:gd name="T8" fmla="*/ 60 w 60"/>
                <a:gd name="T9" fmla="*/ 24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45">
                  <a:moveTo>
                    <a:pt x="60" y="245"/>
                  </a:moveTo>
                  <a:lnTo>
                    <a:pt x="60" y="27"/>
                  </a:lnTo>
                  <a:lnTo>
                    <a:pt x="0" y="0"/>
                  </a:lnTo>
                  <a:lnTo>
                    <a:pt x="0" y="218"/>
                  </a:lnTo>
                  <a:lnTo>
                    <a:pt x="60" y="245"/>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97" name="Freeform 215"/>
            <p:cNvSpPr>
              <a:spLocks/>
            </p:cNvSpPr>
            <p:nvPr/>
          </p:nvSpPr>
          <p:spPr bwMode="auto">
            <a:xfrm>
              <a:off x="3021" y="2808"/>
              <a:ext cx="63" cy="226"/>
            </a:xfrm>
            <a:custGeom>
              <a:avLst/>
              <a:gdLst>
                <a:gd name="T0" fmla="*/ 63 w 63"/>
                <a:gd name="T1" fmla="*/ 226 h 226"/>
                <a:gd name="T2" fmla="*/ 63 w 63"/>
                <a:gd name="T3" fmla="*/ 8 h 226"/>
                <a:gd name="T4" fmla="*/ 0 w 63"/>
                <a:gd name="T5" fmla="*/ 0 h 226"/>
                <a:gd name="T6" fmla="*/ 0 w 63"/>
                <a:gd name="T7" fmla="*/ 218 h 226"/>
                <a:gd name="T8" fmla="*/ 63 w 63"/>
                <a:gd name="T9" fmla="*/ 22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26">
                  <a:moveTo>
                    <a:pt x="63" y="226"/>
                  </a:moveTo>
                  <a:lnTo>
                    <a:pt x="63" y="8"/>
                  </a:lnTo>
                  <a:lnTo>
                    <a:pt x="0" y="0"/>
                  </a:lnTo>
                  <a:lnTo>
                    <a:pt x="0" y="218"/>
                  </a:lnTo>
                  <a:lnTo>
                    <a:pt x="63" y="22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98" name="Freeform 216"/>
            <p:cNvSpPr>
              <a:spLocks/>
            </p:cNvSpPr>
            <p:nvPr/>
          </p:nvSpPr>
          <p:spPr bwMode="auto">
            <a:xfrm>
              <a:off x="3084" y="2816"/>
              <a:ext cx="60" cy="224"/>
            </a:xfrm>
            <a:custGeom>
              <a:avLst/>
              <a:gdLst>
                <a:gd name="T0" fmla="*/ 60 w 60"/>
                <a:gd name="T1" fmla="*/ 224 h 224"/>
                <a:gd name="T2" fmla="*/ 60 w 60"/>
                <a:gd name="T3" fmla="*/ 6 h 224"/>
                <a:gd name="T4" fmla="*/ 0 w 60"/>
                <a:gd name="T5" fmla="*/ 0 h 224"/>
                <a:gd name="T6" fmla="*/ 0 w 60"/>
                <a:gd name="T7" fmla="*/ 218 h 224"/>
                <a:gd name="T8" fmla="*/ 60 w 60"/>
                <a:gd name="T9" fmla="*/ 224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4">
                  <a:moveTo>
                    <a:pt x="60" y="224"/>
                  </a:moveTo>
                  <a:lnTo>
                    <a:pt x="60" y="6"/>
                  </a:lnTo>
                  <a:lnTo>
                    <a:pt x="0" y="0"/>
                  </a:lnTo>
                  <a:lnTo>
                    <a:pt x="0" y="218"/>
                  </a:lnTo>
                  <a:lnTo>
                    <a:pt x="60" y="224"/>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099" name="Freeform 217"/>
            <p:cNvSpPr>
              <a:spLocks/>
            </p:cNvSpPr>
            <p:nvPr/>
          </p:nvSpPr>
          <p:spPr bwMode="auto">
            <a:xfrm>
              <a:off x="3144" y="2822"/>
              <a:ext cx="60" cy="221"/>
            </a:xfrm>
            <a:custGeom>
              <a:avLst/>
              <a:gdLst>
                <a:gd name="T0" fmla="*/ 60 w 60"/>
                <a:gd name="T1" fmla="*/ 221 h 221"/>
                <a:gd name="T2" fmla="*/ 60 w 60"/>
                <a:gd name="T3" fmla="*/ 5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5"/>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00" name="Freeform 218"/>
            <p:cNvSpPr>
              <a:spLocks/>
            </p:cNvSpPr>
            <p:nvPr/>
          </p:nvSpPr>
          <p:spPr bwMode="auto">
            <a:xfrm>
              <a:off x="3204" y="2827"/>
              <a:ext cx="60" cy="221"/>
            </a:xfrm>
            <a:custGeom>
              <a:avLst/>
              <a:gdLst>
                <a:gd name="T0" fmla="*/ 60 w 60"/>
                <a:gd name="T1" fmla="*/ 221 h 221"/>
                <a:gd name="T2" fmla="*/ 60 w 60"/>
                <a:gd name="T3" fmla="*/ 3 h 221"/>
                <a:gd name="T4" fmla="*/ 0 w 60"/>
                <a:gd name="T5" fmla="*/ 0 h 221"/>
                <a:gd name="T6" fmla="*/ 0 w 60"/>
                <a:gd name="T7" fmla="*/ 216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6"/>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01" name="Freeform 219"/>
            <p:cNvSpPr>
              <a:spLocks/>
            </p:cNvSpPr>
            <p:nvPr/>
          </p:nvSpPr>
          <p:spPr bwMode="auto">
            <a:xfrm>
              <a:off x="3264" y="2830"/>
              <a:ext cx="61" cy="221"/>
            </a:xfrm>
            <a:custGeom>
              <a:avLst/>
              <a:gdLst>
                <a:gd name="T0" fmla="*/ 61 w 61"/>
                <a:gd name="T1" fmla="*/ 221 h 221"/>
                <a:gd name="T2" fmla="*/ 61 w 61"/>
                <a:gd name="T3" fmla="*/ 3 h 221"/>
                <a:gd name="T4" fmla="*/ 0 w 61"/>
                <a:gd name="T5" fmla="*/ 0 h 221"/>
                <a:gd name="T6" fmla="*/ 0 w 61"/>
                <a:gd name="T7" fmla="*/ 218 h 221"/>
                <a:gd name="T8" fmla="*/ 61 w 61"/>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1">
                  <a:moveTo>
                    <a:pt x="61" y="221"/>
                  </a:moveTo>
                  <a:lnTo>
                    <a:pt x="61" y="3"/>
                  </a:lnTo>
                  <a:lnTo>
                    <a:pt x="0" y="0"/>
                  </a:lnTo>
                  <a:lnTo>
                    <a:pt x="0" y="218"/>
                  </a:lnTo>
                  <a:lnTo>
                    <a:pt x="61"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02" name="Freeform 220"/>
            <p:cNvSpPr>
              <a:spLocks/>
            </p:cNvSpPr>
            <p:nvPr/>
          </p:nvSpPr>
          <p:spPr bwMode="auto">
            <a:xfrm>
              <a:off x="3325" y="2833"/>
              <a:ext cx="60" cy="226"/>
            </a:xfrm>
            <a:custGeom>
              <a:avLst/>
              <a:gdLst>
                <a:gd name="T0" fmla="*/ 60 w 60"/>
                <a:gd name="T1" fmla="*/ 226 h 226"/>
                <a:gd name="T2" fmla="*/ 60 w 60"/>
                <a:gd name="T3" fmla="*/ 8 h 226"/>
                <a:gd name="T4" fmla="*/ 0 w 60"/>
                <a:gd name="T5" fmla="*/ 0 h 226"/>
                <a:gd name="T6" fmla="*/ 0 w 60"/>
                <a:gd name="T7" fmla="*/ 218 h 226"/>
                <a:gd name="T8" fmla="*/ 60 w 60"/>
                <a:gd name="T9" fmla="*/ 22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6">
                  <a:moveTo>
                    <a:pt x="60" y="226"/>
                  </a:moveTo>
                  <a:lnTo>
                    <a:pt x="60" y="8"/>
                  </a:lnTo>
                  <a:lnTo>
                    <a:pt x="0" y="0"/>
                  </a:lnTo>
                  <a:lnTo>
                    <a:pt x="0" y="218"/>
                  </a:lnTo>
                  <a:lnTo>
                    <a:pt x="60" y="22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03" name="Freeform 221"/>
            <p:cNvSpPr>
              <a:spLocks/>
            </p:cNvSpPr>
            <p:nvPr/>
          </p:nvSpPr>
          <p:spPr bwMode="auto">
            <a:xfrm>
              <a:off x="3385" y="2838"/>
              <a:ext cx="62" cy="221"/>
            </a:xfrm>
            <a:custGeom>
              <a:avLst/>
              <a:gdLst>
                <a:gd name="T0" fmla="*/ 62 w 62"/>
                <a:gd name="T1" fmla="*/ 216 h 221"/>
                <a:gd name="T2" fmla="*/ 62 w 62"/>
                <a:gd name="T3" fmla="*/ 0 h 221"/>
                <a:gd name="T4" fmla="*/ 0 w 62"/>
                <a:gd name="T5" fmla="*/ 3 h 221"/>
                <a:gd name="T6" fmla="*/ 0 w 62"/>
                <a:gd name="T7" fmla="*/ 221 h 221"/>
                <a:gd name="T8" fmla="*/ 62 w 62"/>
                <a:gd name="T9" fmla="*/ 216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21">
                  <a:moveTo>
                    <a:pt x="62" y="216"/>
                  </a:moveTo>
                  <a:lnTo>
                    <a:pt x="62" y="0"/>
                  </a:lnTo>
                  <a:lnTo>
                    <a:pt x="0" y="3"/>
                  </a:lnTo>
                  <a:lnTo>
                    <a:pt x="0" y="221"/>
                  </a:lnTo>
                  <a:lnTo>
                    <a:pt x="62" y="21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04" name="Freeform 222"/>
            <p:cNvSpPr>
              <a:spLocks/>
            </p:cNvSpPr>
            <p:nvPr/>
          </p:nvSpPr>
          <p:spPr bwMode="auto">
            <a:xfrm>
              <a:off x="3447" y="2838"/>
              <a:ext cx="60" cy="259"/>
            </a:xfrm>
            <a:custGeom>
              <a:avLst/>
              <a:gdLst>
                <a:gd name="T0" fmla="*/ 60 w 60"/>
                <a:gd name="T1" fmla="*/ 259 h 259"/>
                <a:gd name="T2" fmla="*/ 60 w 60"/>
                <a:gd name="T3" fmla="*/ 41 h 259"/>
                <a:gd name="T4" fmla="*/ 0 w 60"/>
                <a:gd name="T5" fmla="*/ 0 h 259"/>
                <a:gd name="T6" fmla="*/ 0 w 60"/>
                <a:gd name="T7" fmla="*/ 216 h 259"/>
                <a:gd name="T8" fmla="*/ 60 w 60"/>
                <a:gd name="T9" fmla="*/ 259 h 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59">
                  <a:moveTo>
                    <a:pt x="60" y="259"/>
                  </a:moveTo>
                  <a:lnTo>
                    <a:pt x="60" y="41"/>
                  </a:lnTo>
                  <a:lnTo>
                    <a:pt x="0" y="0"/>
                  </a:lnTo>
                  <a:lnTo>
                    <a:pt x="0" y="216"/>
                  </a:lnTo>
                  <a:lnTo>
                    <a:pt x="60" y="25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05" name="Freeform 223"/>
            <p:cNvSpPr>
              <a:spLocks/>
            </p:cNvSpPr>
            <p:nvPr/>
          </p:nvSpPr>
          <p:spPr bwMode="auto">
            <a:xfrm>
              <a:off x="3507" y="2879"/>
              <a:ext cx="60" cy="254"/>
            </a:xfrm>
            <a:custGeom>
              <a:avLst/>
              <a:gdLst>
                <a:gd name="T0" fmla="*/ 60 w 60"/>
                <a:gd name="T1" fmla="*/ 254 h 254"/>
                <a:gd name="T2" fmla="*/ 60 w 60"/>
                <a:gd name="T3" fmla="*/ 35 h 254"/>
                <a:gd name="T4" fmla="*/ 0 w 60"/>
                <a:gd name="T5" fmla="*/ 0 h 254"/>
                <a:gd name="T6" fmla="*/ 0 w 60"/>
                <a:gd name="T7" fmla="*/ 218 h 254"/>
                <a:gd name="T8" fmla="*/ 60 w 60"/>
                <a:gd name="T9" fmla="*/ 254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54">
                  <a:moveTo>
                    <a:pt x="60" y="254"/>
                  </a:moveTo>
                  <a:lnTo>
                    <a:pt x="60" y="35"/>
                  </a:lnTo>
                  <a:lnTo>
                    <a:pt x="0" y="0"/>
                  </a:lnTo>
                  <a:lnTo>
                    <a:pt x="0" y="218"/>
                  </a:lnTo>
                  <a:lnTo>
                    <a:pt x="60" y="254"/>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06" name="Freeform 224"/>
            <p:cNvSpPr>
              <a:spLocks/>
            </p:cNvSpPr>
            <p:nvPr/>
          </p:nvSpPr>
          <p:spPr bwMode="auto">
            <a:xfrm>
              <a:off x="3567" y="2914"/>
              <a:ext cx="61" cy="227"/>
            </a:xfrm>
            <a:custGeom>
              <a:avLst/>
              <a:gdLst>
                <a:gd name="T0" fmla="*/ 61 w 61"/>
                <a:gd name="T1" fmla="*/ 227 h 227"/>
                <a:gd name="T2" fmla="*/ 61 w 61"/>
                <a:gd name="T3" fmla="*/ 9 h 227"/>
                <a:gd name="T4" fmla="*/ 0 w 61"/>
                <a:gd name="T5" fmla="*/ 0 h 227"/>
                <a:gd name="T6" fmla="*/ 0 w 61"/>
                <a:gd name="T7" fmla="*/ 219 h 227"/>
                <a:gd name="T8" fmla="*/ 61 w 61"/>
                <a:gd name="T9" fmla="*/ 227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7">
                  <a:moveTo>
                    <a:pt x="61" y="227"/>
                  </a:moveTo>
                  <a:lnTo>
                    <a:pt x="61" y="9"/>
                  </a:lnTo>
                  <a:lnTo>
                    <a:pt x="0" y="0"/>
                  </a:lnTo>
                  <a:lnTo>
                    <a:pt x="0" y="219"/>
                  </a:lnTo>
                  <a:lnTo>
                    <a:pt x="61" y="227"/>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07" name="Freeform 226"/>
            <p:cNvSpPr>
              <a:spLocks/>
            </p:cNvSpPr>
            <p:nvPr/>
          </p:nvSpPr>
          <p:spPr bwMode="auto">
            <a:xfrm>
              <a:off x="3628" y="2923"/>
              <a:ext cx="60" cy="221"/>
            </a:xfrm>
            <a:custGeom>
              <a:avLst/>
              <a:gdLst>
                <a:gd name="T0" fmla="*/ 60 w 60"/>
                <a:gd name="T1" fmla="*/ 221 h 221"/>
                <a:gd name="T2" fmla="*/ 60 w 60"/>
                <a:gd name="T3" fmla="*/ 2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2"/>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08" name="Freeform 227"/>
            <p:cNvSpPr>
              <a:spLocks/>
            </p:cNvSpPr>
            <p:nvPr/>
          </p:nvSpPr>
          <p:spPr bwMode="auto">
            <a:xfrm>
              <a:off x="3688" y="2925"/>
              <a:ext cx="60" cy="224"/>
            </a:xfrm>
            <a:custGeom>
              <a:avLst/>
              <a:gdLst>
                <a:gd name="T0" fmla="*/ 60 w 60"/>
                <a:gd name="T1" fmla="*/ 224 h 224"/>
                <a:gd name="T2" fmla="*/ 60 w 60"/>
                <a:gd name="T3" fmla="*/ 6 h 224"/>
                <a:gd name="T4" fmla="*/ 0 w 60"/>
                <a:gd name="T5" fmla="*/ 0 h 224"/>
                <a:gd name="T6" fmla="*/ 0 w 60"/>
                <a:gd name="T7" fmla="*/ 219 h 224"/>
                <a:gd name="T8" fmla="*/ 60 w 60"/>
                <a:gd name="T9" fmla="*/ 224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4">
                  <a:moveTo>
                    <a:pt x="60" y="224"/>
                  </a:moveTo>
                  <a:lnTo>
                    <a:pt x="60" y="6"/>
                  </a:lnTo>
                  <a:lnTo>
                    <a:pt x="0" y="0"/>
                  </a:lnTo>
                  <a:lnTo>
                    <a:pt x="0" y="219"/>
                  </a:lnTo>
                  <a:lnTo>
                    <a:pt x="60" y="224"/>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09" name="Rectangle 228"/>
            <p:cNvSpPr>
              <a:spLocks noChangeArrowheads="1"/>
            </p:cNvSpPr>
            <p:nvPr/>
          </p:nvSpPr>
          <p:spPr bwMode="auto">
            <a:xfrm>
              <a:off x="3748" y="2931"/>
              <a:ext cx="62" cy="218"/>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10" name="Freeform 229"/>
            <p:cNvSpPr>
              <a:spLocks/>
            </p:cNvSpPr>
            <p:nvPr/>
          </p:nvSpPr>
          <p:spPr bwMode="auto">
            <a:xfrm>
              <a:off x="3810" y="2931"/>
              <a:ext cx="61" cy="229"/>
            </a:xfrm>
            <a:custGeom>
              <a:avLst/>
              <a:gdLst>
                <a:gd name="T0" fmla="*/ 61 w 61"/>
                <a:gd name="T1" fmla="*/ 229 h 229"/>
                <a:gd name="T2" fmla="*/ 61 w 61"/>
                <a:gd name="T3" fmla="*/ 11 h 229"/>
                <a:gd name="T4" fmla="*/ 0 w 61"/>
                <a:gd name="T5" fmla="*/ 0 h 229"/>
                <a:gd name="T6" fmla="*/ 0 w 61"/>
                <a:gd name="T7" fmla="*/ 218 h 229"/>
                <a:gd name="T8" fmla="*/ 61 w 61"/>
                <a:gd name="T9" fmla="*/ 229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9">
                  <a:moveTo>
                    <a:pt x="61" y="229"/>
                  </a:moveTo>
                  <a:lnTo>
                    <a:pt x="61" y="11"/>
                  </a:lnTo>
                  <a:lnTo>
                    <a:pt x="0" y="0"/>
                  </a:lnTo>
                  <a:lnTo>
                    <a:pt x="0" y="218"/>
                  </a:lnTo>
                  <a:lnTo>
                    <a:pt x="61" y="22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11" name="Freeform 230"/>
            <p:cNvSpPr>
              <a:spLocks/>
            </p:cNvSpPr>
            <p:nvPr/>
          </p:nvSpPr>
          <p:spPr bwMode="auto">
            <a:xfrm>
              <a:off x="3871" y="2942"/>
              <a:ext cx="60" cy="221"/>
            </a:xfrm>
            <a:custGeom>
              <a:avLst/>
              <a:gdLst>
                <a:gd name="T0" fmla="*/ 60 w 60"/>
                <a:gd name="T1" fmla="*/ 221 h 221"/>
                <a:gd name="T2" fmla="*/ 60 w 60"/>
                <a:gd name="T3" fmla="*/ 2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2"/>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12" name="Freeform 231"/>
            <p:cNvSpPr>
              <a:spLocks/>
            </p:cNvSpPr>
            <p:nvPr/>
          </p:nvSpPr>
          <p:spPr bwMode="auto">
            <a:xfrm>
              <a:off x="3931" y="2944"/>
              <a:ext cx="60" cy="230"/>
            </a:xfrm>
            <a:custGeom>
              <a:avLst/>
              <a:gdLst>
                <a:gd name="T0" fmla="*/ 60 w 60"/>
                <a:gd name="T1" fmla="*/ 230 h 230"/>
                <a:gd name="T2" fmla="*/ 60 w 60"/>
                <a:gd name="T3" fmla="*/ 14 h 230"/>
                <a:gd name="T4" fmla="*/ 0 w 60"/>
                <a:gd name="T5" fmla="*/ 0 h 230"/>
                <a:gd name="T6" fmla="*/ 0 w 60"/>
                <a:gd name="T7" fmla="*/ 219 h 230"/>
                <a:gd name="T8" fmla="*/ 60 w 60"/>
                <a:gd name="T9" fmla="*/ 23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0">
                  <a:moveTo>
                    <a:pt x="60" y="230"/>
                  </a:moveTo>
                  <a:lnTo>
                    <a:pt x="60" y="14"/>
                  </a:lnTo>
                  <a:lnTo>
                    <a:pt x="0" y="0"/>
                  </a:lnTo>
                  <a:lnTo>
                    <a:pt x="0" y="219"/>
                  </a:lnTo>
                  <a:lnTo>
                    <a:pt x="60" y="230"/>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13" name="Freeform 233"/>
            <p:cNvSpPr>
              <a:spLocks/>
            </p:cNvSpPr>
            <p:nvPr/>
          </p:nvSpPr>
          <p:spPr bwMode="auto">
            <a:xfrm>
              <a:off x="966" y="2830"/>
              <a:ext cx="60" cy="221"/>
            </a:xfrm>
            <a:custGeom>
              <a:avLst/>
              <a:gdLst>
                <a:gd name="T0" fmla="*/ 60 w 60"/>
                <a:gd name="T1" fmla="*/ 221 h 221"/>
                <a:gd name="T2" fmla="*/ 60 w 60"/>
                <a:gd name="T3" fmla="*/ 3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14" name="Freeform 234"/>
            <p:cNvSpPr>
              <a:spLocks/>
            </p:cNvSpPr>
            <p:nvPr/>
          </p:nvSpPr>
          <p:spPr bwMode="auto">
            <a:xfrm>
              <a:off x="1026" y="2816"/>
              <a:ext cx="60" cy="235"/>
            </a:xfrm>
            <a:custGeom>
              <a:avLst/>
              <a:gdLst>
                <a:gd name="T0" fmla="*/ 60 w 60"/>
                <a:gd name="T1" fmla="*/ 218 h 235"/>
                <a:gd name="T2" fmla="*/ 60 w 60"/>
                <a:gd name="T3" fmla="*/ 0 h 235"/>
                <a:gd name="T4" fmla="*/ 0 w 60"/>
                <a:gd name="T5" fmla="*/ 17 h 235"/>
                <a:gd name="T6" fmla="*/ 0 w 60"/>
                <a:gd name="T7" fmla="*/ 235 h 235"/>
                <a:gd name="T8" fmla="*/ 60 w 60"/>
                <a:gd name="T9" fmla="*/ 218 h 2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5">
                  <a:moveTo>
                    <a:pt x="60" y="218"/>
                  </a:moveTo>
                  <a:lnTo>
                    <a:pt x="60" y="0"/>
                  </a:lnTo>
                  <a:lnTo>
                    <a:pt x="0" y="17"/>
                  </a:lnTo>
                  <a:lnTo>
                    <a:pt x="0" y="235"/>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15" name="Freeform 235"/>
            <p:cNvSpPr>
              <a:spLocks/>
            </p:cNvSpPr>
            <p:nvPr/>
          </p:nvSpPr>
          <p:spPr bwMode="auto">
            <a:xfrm>
              <a:off x="1086" y="2816"/>
              <a:ext cx="60" cy="221"/>
            </a:xfrm>
            <a:custGeom>
              <a:avLst/>
              <a:gdLst>
                <a:gd name="T0" fmla="*/ 60 w 60"/>
                <a:gd name="T1" fmla="*/ 221 h 221"/>
                <a:gd name="T2" fmla="*/ 60 w 60"/>
                <a:gd name="T3" fmla="*/ 3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16" name="Rectangle 236"/>
            <p:cNvSpPr>
              <a:spLocks noChangeArrowheads="1"/>
            </p:cNvSpPr>
            <p:nvPr/>
          </p:nvSpPr>
          <p:spPr bwMode="auto">
            <a:xfrm>
              <a:off x="1146" y="2819"/>
              <a:ext cx="60" cy="218"/>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17" name="Freeform 237"/>
            <p:cNvSpPr>
              <a:spLocks/>
            </p:cNvSpPr>
            <p:nvPr/>
          </p:nvSpPr>
          <p:spPr bwMode="auto">
            <a:xfrm>
              <a:off x="1206" y="2819"/>
              <a:ext cx="63" cy="221"/>
            </a:xfrm>
            <a:custGeom>
              <a:avLst/>
              <a:gdLst>
                <a:gd name="T0" fmla="*/ 63 w 63"/>
                <a:gd name="T1" fmla="*/ 221 h 221"/>
                <a:gd name="T2" fmla="*/ 63 w 63"/>
                <a:gd name="T3" fmla="*/ 3 h 221"/>
                <a:gd name="T4" fmla="*/ 0 w 63"/>
                <a:gd name="T5" fmla="*/ 0 h 221"/>
                <a:gd name="T6" fmla="*/ 0 w 63"/>
                <a:gd name="T7" fmla="*/ 218 h 221"/>
                <a:gd name="T8" fmla="*/ 63 w 63"/>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21">
                  <a:moveTo>
                    <a:pt x="63" y="221"/>
                  </a:moveTo>
                  <a:lnTo>
                    <a:pt x="63" y="3"/>
                  </a:lnTo>
                  <a:lnTo>
                    <a:pt x="0" y="0"/>
                  </a:lnTo>
                  <a:lnTo>
                    <a:pt x="0" y="218"/>
                  </a:lnTo>
                  <a:lnTo>
                    <a:pt x="63"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18" name="Freeform 238"/>
            <p:cNvSpPr>
              <a:spLocks/>
            </p:cNvSpPr>
            <p:nvPr/>
          </p:nvSpPr>
          <p:spPr bwMode="auto">
            <a:xfrm>
              <a:off x="1269" y="2813"/>
              <a:ext cx="60" cy="227"/>
            </a:xfrm>
            <a:custGeom>
              <a:avLst/>
              <a:gdLst>
                <a:gd name="T0" fmla="*/ 60 w 60"/>
                <a:gd name="T1" fmla="*/ 219 h 227"/>
                <a:gd name="T2" fmla="*/ 60 w 60"/>
                <a:gd name="T3" fmla="*/ 0 h 227"/>
                <a:gd name="T4" fmla="*/ 0 w 60"/>
                <a:gd name="T5" fmla="*/ 9 h 227"/>
                <a:gd name="T6" fmla="*/ 0 w 60"/>
                <a:gd name="T7" fmla="*/ 227 h 227"/>
                <a:gd name="T8" fmla="*/ 60 w 60"/>
                <a:gd name="T9" fmla="*/ 219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9"/>
                  </a:moveTo>
                  <a:lnTo>
                    <a:pt x="60" y="0"/>
                  </a:lnTo>
                  <a:lnTo>
                    <a:pt x="0" y="9"/>
                  </a:lnTo>
                  <a:lnTo>
                    <a:pt x="0" y="227"/>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19" name="Rectangle 239"/>
            <p:cNvSpPr>
              <a:spLocks noChangeArrowheads="1"/>
            </p:cNvSpPr>
            <p:nvPr/>
          </p:nvSpPr>
          <p:spPr bwMode="auto">
            <a:xfrm>
              <a:off x="1329" y="2813"/>
              <a:ext cx="60"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20" name="Freeform 240"/>
            <p:cNvSpPr>
              <a:spLocks/>
            </p:cNvSpPr>
            <p:nvPr/>
          </p:nvSpPr>
          <p:spPr bwMode="auto">
            <a:xfrm>
              <a:off x="1389" y="2805"/>
              <a:ext cx="60" cy="227"/>
            </a:xfrm>
            <a:custGeom>
              <a:avLst/>
              <a:gdLst>
                <a:gd name="T0" fmla="*/ 60 w 60"/>
                <a:gd name="T1" fmla="*/ 216 h 227"/>
                <a:gd name="T2" fmla="*/ 60 w 60"/>
                <a:gd name="T3" fmla="*/ 0 h 227"/>
                <a:gd name="T4" fmla="*/ 0 w 60"/>
                <a:gd name="T5" fmla="*/ 8 h 227"/>
                <a:gd name="T6" fmla="*/ 0 w 60"/>
                <a:gd name="T7" fmla="*/ 227 h 227"/>
                <a:gd name="T8" fmla="*/ 60 w 60"/>
                <a:gd name="T9" fmla="*/ 216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6"/>
                  </a:moveTo>
                  <a:lnTo>
                    <a:pt x="60" y="0"/>
                  </a:lnTo>
                  <a:lnTo>
                    <a:pt x="0" y="8"/>
                  </a:lnTo>
                  <a:lnTo>
                    <a:pt x="0" y="227"/>
                  </a:lnTo>
                  <a:lnTo>
                    <a:pt x="60" y="21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21" name="Freeform 241"/>
            <p:cNvSpPr>
              <a:spLocks/>
            </p:cNvSpPr>
            <p:nvPr/>
          </p:nvSpPr>
          <p:spPr bwMode="auto">
            <a:xfrm>
              <a:off x="1449" y="2805"/>
              <a:ext cx="60" cy="227"/>
            </a:xfrm>
            <a:custGeom>
              <a:avLst/>
              <a:gdLst>
                <a:gd name="T0" fmla="*/ 60 w 60"/>
                <a:gd name="T1" fmla="*/ 227 h 227"/>
                <a:gd name="T2" fmla="*/ 60 w 60"/>
                <a:gd name="T3" fmla="*/ 8 h 227"/>
                <a:gd name="T4" fmla="*/ 0 w 60"/>
                <a:gd name="T5" fmla="*/ 0 h 227"/>
                <a:gd name="T6" fmla="*/ 0 w 60"/>
                <a:gd name="T7" fmla="*/ 216 h 227"/>
                <a:gd name="T8" fmla="*/ 60 w 60"/>
                <a:gd name="T9" fmla="*/ 227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27"/>
                  </a:moveTo>
                  <a:lnTo>
                    <a:pt x="60" y="8"/>
                  </a:lnTo>
                  <a:lnTo>
                    <a:pt x="0" y="0"/>
                  </a:lnTo>
                  <a:lnTo>
                    <a:pt x="0" y="216"/>
                  </a:lnTo>
                  <a:lnTo>
                    <a:pt x="60" y="227"/>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22" name="Rectangle 242"/>
            <p:cNvSpPr>
              <a:spLocks noChangeArrowheads="1"/>
            </p:cNvSpPr>
            <p:nvPr/>
          </p:nvSpPr>
          <p:spPr bwMode="auto">
            <a:xfrm>
              <a:off x="1509" y="2813"/>
              <a:ext cx="60"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23" name="Freeform 243"/>
            <p:cNvSpPr>
              <a:spLocks/>
            </p:cNvSpPr>
            <p:nvPr/>
          </p:nvSpPr>
          <p:spPr bwMode="auto">
            <a:xfrm>
              <a:off x="1569" y="2813"/>
              <a:ext cx="63" cy="219"/>
            </a:xfrm>
            <a:custGeom>
              <a:avLst/>
              <a:gdLst>
                <a:gd name="T0" fmla="*/ 63 w 63"/>
                <a:gd name="T1" fmla="*/ 219 h 219"/>
                <a:gd name="T2" fmla="*/ 63 w 63"/>
                <a:gd name="T3" fmla="*/ 3 h 219"/>
                <a:gd name="T4" fmla="*/ 0 w 63"/>
                <a:gd name="T5" fmla="*/ 0 h 219"/>
                <a:gd name="T6" fmla="*/ 0 w 63"/>
                <a:gd name="T7" fmla="*/ 219 h 219"/>
                <a:gd name="T8" fmla="*/ 63 w 63"/>
                <a:gd name="T9" fmla="*/ 219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19">
                  <a:moveTo>
                    <a:pt x="63" y="219"/>
                  </a:moveTo>
                  <a:lnTo>
                    <a:pt x="63" y="3"/>
                  </a:lnTo>
                  <a:lnTo>
                    <a:pt x="0" y="0"/>
                  </a:lnTo>
                  <a:lnTo>
                    <a:pt x="0" y="219"/>
                  </a:lnTo>
                  <a:lnTo>
                    <a:pt x="63"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24" name="Freeform 244"/>
            <p:cNvSpPr>
              <a:spLocks/>
            </p:cNvSpPr>
            <p:nvPr/>
          </p:nvSpPr>
          <p:spPr bwMode="auto">
            <a:xfrm>
              <a:off x="1632" y="2816"/>
              <a:ext cx="60" cy="246"/>
            </a:xfrm>
            <a:custGeom>
              <a:avLst/>
              <a:gdLst>
                <a:gd name="T0" fmla="*/ 60 w 60"/>
                <a:gd name="T1" fmla="*/ 246 h 246"/>
                <a:gd name="T2" fmla="*/ 60 w 60"/>
                <a:gd name="T3" fmla="*/ 27 h 246"/>
                <a:gd name="T4" fmla="*/ 0 w 60"/>
                <a:gd name="T5" fmla="*/ 0 h 246"/>
                <a:gd name="T6" fmla="*/ 0 w 60"/>
                <a:gd name="T7" fmla="*/ 216 h 246"/>
                <a:gd name="T8" fmla="*/ 60 w 60"/>
                <a:gd name="T9" fmla="*/ 246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46">
                  <a:moveTo>
                    <a:pt x="60" y="246"/>
                  </a:moveTo>
                  <a:lnTo>
                    <a:pt x="60" y="27"/>
                  </a:lnTo>
                  <a:lnTo>
                    <a:pt x="0" y="0"/>
                  </a:lnTo>
                  <a:lnTo>
                    <a:pt x="0" y="216"/>
                  </a:lnTo>
                  <a:lnTo>
                    <a:pt x="60" y="24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25" name="Freeform 245"/>
            <p:cNvSpPr>
              <a:spLocks/>
            </p:cNvSpPr>
            <p:nvPr/>
          </p:nvSpPr>
          <p:spPr bwMode="auto">
            <a:xfrm>
              <a:off x="1692" y="2843"/>
              <a:ext cx="60" cy="235"/>
            </a:xfrm>
            <a:custGeom>
              <a:avLst/>
              <a:gdLst>
                <a:gd name="T0" fmla="*/ 60 w 60"/>
                <a:gd name="T1" fmla="*/ 235 h 235"/>
                <a:gd name="T2" fmla="*/ 60 w 60"/>
                <a:gd name="T3" fmla="*/ 17 h 235"/>
                <a:gd name="T4" fmla="*/ 0 w 60"/>
                <a:gd name="T5" fmla="*/ 0 h 235"/>
                <a:gd name="T6" fmla="*/ 0 w 60"/>
                <a:gd name="T7" fmla="*/ 219 h 235"/>
                <a:gd name="T8" fmla="*/ 60 w 60"/>
                <a:gd name="T9" fmla="*/ 235 h 2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5">
                  <a:moveTo>
                    <a:pt x="60" y="235"/>
                  </a:moveTo>
                  <a:lnTo>
                    <a:pt x="60" y="17"/>
                  </a:lnTo>
                  <a:lnTo>
                    <a:pt x="0" y="0"/>
                  </a:lnTo>
                  <a:lnTo>
                    <a:pt x="0" y="219"/>
                  </a:lnTo>
                  <a:lnTo>
                    <a:pt x="60" y="235"/>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26" name="Freeform 246"/>
            <p:cNvSpPr>
              <a:spLocks/>
            </p:cNvSpPr>
            <p:nvPr/>
          </p:nvSpPr>
          <p:spPr bwMode="auto">
            <a:xfrm>
              <a:off x="1752" y="2860"/>
              <a:ext cx="60" cy="221"/>
            </a:xfrm>
            <a:custGeom>
              <a:avLst/>
              <a:gdLst>
                <a:gd name="T0" fmla="*/ 60 w 60"/>
                <a:gd name="T1" fmla="*/ 221 h 221"/>
                <a:gd name="T2" fmla="*/ 60 w 60"/>
                <a:gd name="T3" fmla="*/ 3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27" name="Freeform 247"/>
            <p:cNvSpPr>
              <a:spLocks/>
            </p:cNvSpPr>
            <p:nvPr/>
          </p:nvSpPr>
          <p:spPr bwMode="auto">
            <a:xfrm>
              <a:off x="1812" y="2863"/>
              <a:ext cx="60" cy="223"/>
            </a:xfrm>
            <a:custGeom>
              <a:avLst/>
              <a:gdLst>
                <a:gd name="T0" fmla="*/ 60 w 60"/>
                <a:gd name="T1" fmla="*/ 223 h 223"/>
                <a:gd name="T2" fmla="*/ 60 w 60"/>
                <a:gd name="T3" fmla="*/ 5 h 223"/>
                <a:gd name="T4" fmla="*/ 0 w 60"/>
                <a:gd name="T5" fmla="*/ 0 h 223"/>
                <a:gd name="T6" fmla="*/ 0 w 60"/>
                <a:gd name="T7" fmla="*/ 218 h 223"/>
                <a:gd name="T8" fmla="*/ 60 w 60"/>
                <a:gd name="T9" fmla="*/ 223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3">
                  <a:moveTo>
                    <a:pt x="60" y="223"/>
                  </a:moveTo>
                  <a:lnTo>
                    <a:pt x="60" y="5"/>
                  </a:lnTo>
                  <a:lnTo>
                    <a:pt x="0" y="0"/>
                  </a:lnTo>
                  <a:lnTo>
                    <a:pt x="0" y="218"/>
                  </a:lnTo>
                  <a:lnTo>
                    <a:pt x="60" y="223"/>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28" name="Freeform 248"/>
            <p:cNvSpPr>
              <a:spLocks/>
            </p:cNvSpPr>
            <p:nvPr/>
          </p:nvSpPr>
          <p:spPr bwMode="auto">
            <a:xfrm>
              <a:off x="1872" y="2865"/>
              <a:ext cx="60" cy="221"/>
            </a:xfrm>
            <a:custGeom>
              <a:avLst/>
              <a:gdLst>
                <a:gd name="T0" fmla="*/ 60 w 60"/>
                <a:gd name="T1" fmla="*/ 219 h 221"/>
                <a:gd name="T2" fmla="*/ 60 w 60"/>
                <a:gd name="T3" fmla="*/ 0 h 221"/>
                <a:gd name="T4" fmla="*/ 0 w 60"/>
                <a:gd name="T5" fmla="*/ 3 h 221"/>
                <a:gd name="T6" fmla="*/ 0 w 60"/>
                <a:gd name="T7" fmla="*/ 221 h 221"/>
                <a:gd name="T8" fmla="*/ 60 w 60"/>
                <a:gd name="T9" fmla="*/ 219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19"/>
                  </a:moveTo>
                  <a:lnTo>
                    <a:pt x="60" y="0"/>
                  </a:lnTo>
                  <a:lnTo>
                    <a:pt x="0" y="3"/>
                  </a:lnTo>
                  <a:lnTo>
                    <a:pt x="0" y="221"/>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29" name="Freeform 249"/>
            <p:cNvSpPr>
              <a:spLocks/>
            </p:cNvSpPr>
            <p:nvPr/>
          </p:nvSpPr>
          <p:spPr bwMode="auto">
            <a:xfrm>
              <a:off x="1932" y="2860"/>
              <a:ext cx="63" cy="224"/>
            </a:xfrm>
            <a:custGeom>
              <a:avLst/>
              <a:gdLst>
                <a:gd name="T0" fmla="*/ 63 w 63"/>
                <a:gd name="T1" fmla="*/ 218 h 224"/>
                <a:gd name="T2" fmla="*/ 63 w 63"/>
                <a:gd name="T3" fmla="*/ 0 h 224"/>
                <a:gd name="T4" fmla="*/ 0 w 63"/>
                <a:gd name="T5" fmla="*/ 5 h 224"/>
                <a:gd name="T6" fmla="*/ 0 w 63"/>
                <a:gd name="T7" fmla="*/ 224 h 224"/>
                <a:gd name="T8" fmla="*/ 63 w 63"/>
                <a:gd name="T9" fmla="*/ 218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24">
                  <a:moveTo>
                    <a:pt x="63" y="218"/>
                  </a:moveTo>
                  <a:lnTo>
                    <a:pt x="63" y="0"/>
                  </a:lnTo>
                  <a:lnTo>
                    <a:pt x="0" y="5"/>
                  </a:lnTo>
                  <a:lnTo>
                    <a:pt x="0" y="224"/>
                  </a:lnTo>
                  <a:lnTo>
                    <a:pt x="63"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30" name="Freeform 250"/>
            <p:cNvSpPr>
              <a:spLocks/>
            </p:cNvSpPr>
            <p:nvPr/>
          </p:nvSpPr>
          <p:spPr bwMode="auto">
            <a:xfrm>
              <a:off x="1995" y="2854"/>
              <a:ext cx="60" cy="224"/>
            </a:xfrm>
            <a:custGeom>
              <a:avLst/>
              <a:gdLst>
                <a:gd name="T0" fmla="*/ 60 w 60"/>
                <a:gd name="T1" fmla="*/ 219 h 224"/>
                <a:gd name="T2" fmla="*/ 60 w 60"/>
                <a:gd name="T3" fmla="*/ 0 h 224"/>
                <a:gd name="T4" fmla="*/ 0 w 60"/>
                <a:gd name="T5" fmla="*/ 6 h 224"/>
                <a:gd name="T6" fmla="*/ 0 w 60"/>
                <a:gd name="T7" fmla="*/ 224 h 224"/>
                <a:gd name="T8" fmla="*/ 60 w 60"/>
                <a:gd name="T9" fmla="*/ 219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4">
                  <a:moveTo>
                    <a:pt x="60" y="219"/>
                  </a:moveTo>
                  <a:lnTo>
                    <a:pt x="60" y="0"/>
                  </a:lnTo>
                  <a:lnTo>
                    <a:pt x="0" y="6"/>
                  </a:lnTo>
                  <a:lnTo>
                    <a:pt x="0" y="224"/>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31" name="Freeform 251"/>
            <p:cNvSpPr>
              <a:spLocks/>
            </p:cNvSpPr>
            <p:nvPr/>
          </p:nvSpPr>
          <p:spPr bwMode="auto">
            <a:xfrm>
              <a:off x="2055" y="2854"/>
              <a:ext cx="60" cy="230"/>
            </a:xfrm>
            <a:custGeom>
              <a:avLst/>
              <a:gdLst>
                <a:gd name="T0" fmla="*/ 60 w 60"/>
                <a:gd name="T1" fmla="*/ 230 h 230"/>
                <a:gd name="T2" fmla="*/ 60 w 60"/>
                <a:gd name="T3" fmla="*/ 11 h 230"/>
                <a:gd name="T4" fmla="*/ 0 w 60"/>
                <a:gd name="T5" fmla="*/ 0 h 230"/>
                <a:gd name="T6" fmla="*/ 0 w 60"/>
                <a:gd name="T7" fmla="*/ 219 h 230"/>
                <a:gd name="T8" fmla="*/ 60 w 60"/>
                <a:gd name="T9" fmla="*/ 23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0">
                  <a:moveTo>
                    <a:pt x="60" y="230"/>
                  </a:moveTo>
                  <a:lnTo>
                    <a:pt x="60" y="11"/>
                  </a:lnTo>
                  <a:lnTo>
                    <a:pt x="0" y="0"/>
                  </a:lnTo>
                  <a:lnTo>
                    <a:pt x="0" y="219"/>
                  </a:lnTo>
                  <a:lnTo>
                    <a:pt x="60" y="230"/>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32" name="Freeform 252"/>
            <p:cNvSpPr>
              <a:spLocks/>
            </p:cNvSpPr>
            <p:nvPr/>
          </p:nvSpPr>
          <p:spPr bwMode="auto">
            <a:xfrm>
              <a:off x="2115" y="2865"/>
              <a:ext cx="60" cy="230"/>
            </a:xfrm>
            <a:custGeom>
              <a:avLst/>
              <a:gdLst>
                <a:gd name="T0" fmla="*/ 60 w 60"/>
                <a:gd name="T1" fmla="*/ 230 h 230"/>
                <a:gd name="T2" fmla="*/ 60 w 60"/>
                <a:gd name="T3" fmla="*/ 11 h 230"/>
                <a:gd name="T4" fmla="*/ 0 w 60"/>
                <a:gd name="T5" fmla="*/ 0 h 230"/>
                <a:gd name="T6" fmla="*/ 0 w 60"/>
                <a:gd name="T7" fmla="*/ 219 h 230"/>
                <a:gd name="T8" fmla="*/ 60 w 60"/>
                <a:gd name="T9" fmla="*/ 23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0">
                  <a:moveTo>
                    <a:pt x="60" y="230"/>
                  </a:moveTo>
                  <a:lnTo>
                    <a:pt x="60" y="11"/>
                  </a:lnTo>
                  <a:lnTo>
                    <a:pt x="0" y="0"/>
                  </a:lnTo>
                  <a:lnTo>
                    <a:pt x="0" y="219"/>
                  </a:lnTo>
                  <a:lnTo>
                    <a:pt x="60" y="230"/>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33" name="Rectangle 253"/>
            <p:cNvSpPr>
              <a:spLocks noChangeArrowheads="1"/>
            </p:cNvSpPr>
            <p:nvPr/>
          </p:nvSpPr>
          <p:spPr bwMode="auto">
            <a:xfrm>
              <a:off x="2175" y="2876"/>
              <a:ext cx="60"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34" name="Freeform 254"/>
            <p:cNvSpPr>
              <a:spLocks/>
            </p:cNvSpPr>
            <p:nvPr/>
          </p:nvSpPr>
          <p:spPr bwMode="auto">
            <a:xfrm>
              <a:off x="2235" y="2873"/>
              <a:ext cx="60" cy="222"/>
            </a:xfrm>
            <a:custGeom>
              <a:avLst/>
              <a:gdLst>
                <a:gd name="T0" fmla="*/ 60 w 60"/>
                <a:gd name="T1" fmla="*/ 219 h 222"/>
                <a:gd name="T2" fmla="*/ 60 w 60"/>
                <a:gd name="T3" fmla="*/ 0 h 222"/>
                <a:gd name="T4" fmla="*/ 0 w 60"/>
                <a:gd name="T5" fmla="*/ 3 h 222"/>
                <a:gd name="T6" fmla="*/ 0 w 60"/>
                <a:gd name="T7" fmla="*/ 222 h 222"/>
                <a:gd name="T8" fmla="*/ 60 w 60"/>
                <a:gd name="T9" fmla="*/ 219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2">
                  <a:moveTo>
                    <a:pt x="60" y="219"/>
                  </a:moveTo>
                  <a:lnTo>
                    <a:pt x="60" y="0"/>
                  </a:lnTo>
                  <a:lnTo>
                    <a:pt x="0" y="3"/>
                  </a:lnTo>
                  <a:lnTo>
                    <a:pt x="0" y="222"/>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35" name="Rectangle 255"/>
            <p:cNvSpPr>
              <a:spLocks noChangeArrowheads="1"/>
            </p:cNvSpPr>
            <p:nvPr/>
          </p:nvSpPr>
          <p:spPr bwMode="auto">
            <a:xfrm>
              <a:off x="2295" y="2873"/>
              <a:ext cx="63"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36" name="Freeform 256"/>
            <p:cNvSpPr>
              <a:spLocks/>
            </p:cNvSpPr>
            <p:nvPr/>
          </p:nvSpPr>
          <p:spPr bwMode="auto">
            <a:xfrm>
              <a:off x="2358" y="2835"/>
              <a:ext cx="60" cy="257"/>
            </a:xfrm>
            <a:custGeom>
              <a:avLst/>
              <a:gdLst>
                <a:gd name="T0" fmla="*/ 60 w 60"/>
                <a:gd name="T1" fmla="*/ 219 h 257"/>
                <a:gd name="T2" fmla="*/ 60 w 60"/>
                <a:gd name="T3" fmla="*/ 0 h 257"/>
                <a:gd name="T4" fmla="*/ 0 w 60"/>
                <a:gd name="T5" fmla="*/ 38 h 257"/>
                <a:gd name="T6" fmla="*/ 0 w 60"/>
                <a:gd name="T7" fmla="*/ 257 h 257"/>
                <a:gd name="T8" fmla="*/ 60 w 60"/>
                <a:gd name="T9" fmla="*/ 219 h 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57">
                  <a:moveTo>
                    <a:pt x="60" y="219"/>
                  </a:moveTo>
                  <a:lnTo>
                    <a:pt x="60" y="0"/>
                  </a:lnTo>
                  <a:lnTo>
                    <a:pt x="0" y="38"/>
                  </a:lnTo>
                  <a:lnTo>
                    <a:pt x="0" y="257"/>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37" name="Freeform 257"/>
            <p:cNvSpPr>
              <a:spLocks/>
            </p:cNvSpPr>
            <p:nvPr/>
          </p:nvSpPr>
          <p:spPr bwMode="auto">
            <a:xfrm>
              <a:off x="2418" y="2827"/>
              <a:ext cx="60" cy="227"/>
            </a:xfrm>
            <a:custGeom>
              <a:avLst/>
              <a:gdLst>
                <a:gd name="T0" fmla="*/ 60 w 60"/>
                <a:gd name="T1" fmla="*/ 218 h 227"/>
                <a:gd name="T2" fmla="*/ 60 w 60"/>
                <a:gd name="T3" fmla="*/ 0 h 227"/>
                <a:gd name="T4" fmla="*/ 0 w 60"/>
                <a:gd name="T5" fmla="*/ 8 h 227"/>
                <a:gd name="T6" fmla="*/ 0 w 60"/>
                <a:gd name="T7" fmla="*/ 227 h 227"/>
                <a:gd name="T8" fmla="*/ 60 w 60"/>
                <a:gd name="T9" fmla="*/ 218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8"/>
                  </a:moveTo>
                  <a:lnTo>
                    <a:pt x="60" y="0"/>
                  </a:lnTo>
                  <a:lnTo>
                    <a:pt x="0" y="8"/>
                  </a:lnTo>
                  <a:lnTo>
                    <a:pt x="0" y="227"/>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38" name="Freeform 258"/>
            <p:cNvSpPr>
              <a:spLocks/>
            </p:cNvSpPr>
            <p:nvPr/>
          </p:nvSpPr>
          <p:spPr bwMode="auto">
            <a:xfrm>
              <a:off x="2478" y="2822"/>
              <a:ext cx="60" cy="223"/>
            </a:xfrm>
            <a:custGeom>
              <a:avLst/>
              <a:gdLst>
                <a:gd name="T0" fmla="*/ 60 w 60"/>
                <a:gd name="T1" fmla="*/ 218 h 223"/>
                <a:gd name="T2" fmla="*/ 60 w 60"/>
                <a:gd name="T3" fmla="*/ 0 h 223"/>
                <a:gd name="T4" fmla="*/ 0 w 60"/>
                <a:gd name="T5" fmla="*/ 5 h 223"/>
                <a:gd name="T6" fmla="*/ 0 w 60"/>
                <a:gd name="T7" fmla="*/ 223 h 223"/>
                <a:gd name="T8" fmla="*/ 60 w 60"/>
                <a:gd name="T9" fmla="*/ 218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3">
                  <a:moveTo>
                    <a:pt x="60" y="218"/>
                  </a:moveTo>
                  <a:lnTo>
                    <a:pt x="60" y="0"/>
                  </a:lnTo>
                  <a:lnTo>
                    <a:pt x="0" y="5"/>
                  </a:lnTo>
                  <a:lnTo>
                    <a:pt x="0" y="223"/>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39" name="Freeform 259"/>
            <p:cNvSpPr>
              <a:spLocks/>
            </p:cNvSpPr>
            <p:nvPr/>
          </p:nvSpPr>
          <p:spPr bwMode="auto">
            <a:xfrm>
              <a:off x="2538" y="2813"/>
              <a:ext cx="60" cy="227"/>
            </a:xfrm>
            <a:custGeom>
              <a:avLst/>
              <a:gdLst>
                <a:gd name="T0" fmla="*/ 60 w 60"/>
                <a:gd name="T1" fmla="*/ 219 h 227"/>
                <a:gd name="T2" fmla="*/ 60 w 60"/>
                <a:gd name="T3" fmla="*/ 0 h 227"/>
                <a:gd name="T4" fmla="*/ 0 w 60"/>
                <a:gd name="T5" fmla="*/ 9 h 227"/>
                <a:gd name="T6" fmla="*/ 0 w 60"/>
                <a:gd name="T7" fmla="*/ 227 h 227"/>
                <a:gd name="T8" fmla="*/ 60 w 60"/>
                <a:gd name="T9" fmla="*/ 219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9"/>
                  </a:moveTo>
                  <a:lnTo>
                    <a:pt x="60" y="0"/>
                  </a:lnTo>
                  <a:lnTo>
                    <a:pt x="0" y="9"/>
                  </a:lnTo>
                  <a:lnTo>
                    <a:pt x="0" y="227"/>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40" name="Freeform 260"/>
            <p:cNvSpPr>
              <a:spLocks/>
            </p:cNvSpPr>
            <p:nvPr/>
          </p:nvSpPr>
          <p:spPr bwMode="auto">
            <a:xfrm>
              <a:off x="2598" y="2813"/>
              <a:ext cx="60" cy="221"/>
            </a:xfrm>
            <a:custGeom>
              <a:avLst/>
              <a:gdLst>
                <a:gd name="T0" fmla="*/ 60 w 60"/>
                <a:gd name="T1" fmla="*/ 221 h 221"/>
                <a:gd name="T2" fmla="*/ 60 w 60"/>
                <a:gd name="T3" fmla="*/ 3 h 221"/>
                <a:gd name="T4" fmla="*/ 0 w 60"/>
                <a:gd name="T5" fmla="*/ 0 h 221"/>
                <a:gd name="T6" fmla="*/ 0 w 60"/>
                <a:gd name="T7" fmla="*/ 219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9"/>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41" name="Rectangle 261"/>
            <p:cNvSpPr>
              <a:spLocks noChangeArrowheads="1"/>
            </p:cNvSpPr>
            <p:nvPr/>
          </p:nvSpPr>
          <p:spPr bwMode="auto">
            <a:xfrm>
              <a:off x="2658" y="2816"/>
              <a:ext cx="63" cy="218"/>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42" name="Freeform 262"/>
            <p:cNvSpPr>
              <a:spLocks/>
            </p:cNvSpPr>
            <p:nvPr/>
          </p:nvSpPr>
          <p:spPr bwMode="auto">
            <a:xfrm>
              <a:off x="2721" y="2813"/>
              <a:ext cx="60" cy="221"/>
            </a:xfrm>
            <a:custGeom>
              <a:avLst/>
              <a:gdLst>
                <a:gd name="T0" fmla="*/ 60 w 60"/>
                <a:gd name="T1" fmla="*/ 219 h 221"/>
                <a:gd name="T2" fmla="*/ 60 w 60"/>
                <a:gd name="T3" fmla="*/ 0 h 221"/>
                <a:gd name="T4" fmla="*/ 0 w 60"/>
                <a:gd name="T5" fmla="*/ 3 h 221"/>
                <a:gd name="T6" fmla="*/ 0 w 60"/>
                <a:gd name="T7" fmla="*/ 221 h 221"/>
                <a:gd name="T8" fmla="*/ 60 w 60"/>
                <a:gd name="T9" fmla="*/ 219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19"/>
                  </a:moveTo>
                  <a:lnTo>
                    <a:pt x="60" y="0"/>
                  </a:lnTo>
                  <a:lnTo>
                    <a:pt x="0" y="3"/>
                  </a:lnTo>
                  <a:lnTo>
                    <a:pt x="0" y="221"/>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43" name="Freeform 263"/>
            <p:cNvSpPr>
              <a:spLocks/>
            </p:cNvSpPr>
            <p:nvPr/>
          </p:nvSpPr>
          <p:spPr bwMode="auto">
            <a:xfrm>
              <a:off x="2781" y="2813"/>
              <a:ext cx="60" cy="238"/>
            </a:xfrm>
            <a:custGeom>
              <a:avLst/>
              <a:gdLst>
                <a:gd name="T0" fmla="*/ 60 w 60"/>
                <a:gd name="T1" fmla="*/ 238 h 238"/>
                <a:gd name="T2" fmla="*/ 60 w 60"/>
                <a:gd name="T3" fmla="*/ 20 h 238"/>
                <a:gd name="T4" fmla="*/ 0 w 60"/>
                <a:gd name="T5" fmla="*/ 0 h 238"/>
                <a:gd name="T6" fmla="*/ 0 w 60"/>
                <a:gd name="T7" fmla="*/ 219 h 238"/>
                <a:gd name="T8" fmla="*/ 60 w 60"/>
                <a:gd name="T9" fmla="*/ 238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8">
                  <a:moveTo>
                    <a:pt x="60" y="238"/>
                  </a:moveTo>
                  <a:lnTo>
                    <a:pt x="60" y="20"/>
                  </a:lnTo>
                  <a:lnTo>
                    <a:pt x="0" y="0"/>
                  </a:lnTo>
                  <a:lnTo>
                    <a:pt x="0" y="219"/>
                  </a:lnTo>
                  <a:lnTo>
                    <a:pt x="60" y="23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44" name="Freeform 264"/>
            <p:cNvSpPr>
              <a:spLocks/>
            </p:cNvSpPr>
            <p:nvPr/>
          </p:nvSpPr>
          <p:spPr bwMode="auto">
            <a:xfrm>
              <a:off x="2841" y="2789"/>
              <a:ext cx="60" cy="262"/>
            </a:xfrm>
            <a:custGeom>
              <a:avLst/>
              <a:gdLst>
                <a:gd name="T0" fmla="*/ 60 w 60"/>
                <a:gd name="T1" fmla="*/ 218 h 262"/>
                <a:gd name="T2" fmla="*/ 60 w 60"/>
                <a:gd name="T3" fmla="*/ 0 h 262"/>
                <a:gd name="T4" fmla="*/ 0 w 60"/>
                <a:gd name="T5" fmla="*/ 44 h 262"/>
                <a:gd name="T6" fmla="*/ 0 w 60"/>
                <a:gd name="T7" fmla="*/ 262 h 262"/>
                <a:gd name="T8" fmla="*/ 60 w 60"/>
                <a:gd name="T9" fmla="*/ 218 h 2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62">
                  <a:moveTo>
                    <a:pt x="60" y="218"/>
                  </a:moveTo>
                  <a:lnTo>
                    <a:pt x="60" y="0"/>
                  </a:lnTo>
                  <a:lnTo>
                    <a:pt x="0" y="44"/>
                  </a:lnTo>
                  <a:lnTo>
                    <a:pt x="0" y="262"/>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45" name="Freeform 265"/>
            <p:cNvSpPr>
              <a:spLocks/>
            </p:cNvSpPr>
            <p:nvPr/>
          </p:nvSpPr>
          <p:spPr bwMode="auto">
            <a:xfrm>
              <a:off x="2901" y="2781"/>
              <a:ext cx="60" cy="226"/>
            </a:xfrm>
            <a:custGeom>
              <a:avLst/>
              <a:gdLst>
                <a:gd name="T0" fmla="*/ 60 w 60"/>
                <a:gd name="T1" fmla="*/ 218 h 226"/>
                <a:gd name="T2" fmla="*/ 60 w 60"/>
                <a:gd name="T3" fmla="*/ 0 h 226"/>
                <a:gd name="T4" fmla="*/ 0 w 60"/>
                <a:gd name="T5" fmla="*/ 8 h 226"/>
                <a:gd name="T6" fmla="*/ 0 w 60"/>
                <a:gd name="T7" fmla="*/ 226 h 226"/>
                <a:gd name="T8" fmla="*/ 60 w 60"/>
                <a:gd name="T9" fmla="*/ 218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6">
                  <a:moveTo>
                    <a:pt x="60" y="218"/>
                  </a:moveTo>
                  <a:lnTo>
                    <a:pt x="60" y="0"/>
                  </a:lnTo>
                  <a:lnTo>
                    <a:pt x="0" y="8"/>
                  </a:lnTo>
                  <a:lnTo>
                    <a:pt x="0" y="226"/>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46" name="Freeform 266"/>
            <p:cNvSpPr>
              <a:spLocks/>
            </p:cNvSpPr>
            <p:nvPr/>
          </p:nvSpPr>
          <p:spPr bwMode="auto">
            <a:xfrm>
              <a:off x="2961" y="2781"/>
              <a:ext cx="60" cy="245"/>
            </a:xfrm>
            <a:custGeom>
              <a:avLst/>
              <a:gdLst>
                <a:gd name="T0" fmla="*/ 60 w 60"/>
                <a:gd name="T1" fmla="*/ 245 h 245"/>
                <a:gd name="T2" fmla="*/ 60 w 60"/>
                <a:gd name="T3" fmla="*/ 27 h 245"/>
                <a:gd name="T4" fmla="*/ 0 w 60"/>
                <a:gd name="T5" fmla="*/ 0 h 245"/>
                <a:gd name="T6" fmla="*/ 0 w 60"/>
                <a:gd name="T7" fmla="*/ 218 h 245"/>
                <a:gd name="T8" fmla="*/ 60 w 60"/>
                <a:gd name="T9" fmla="*/ 24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45">
                  <a:moveTo>
                    <a:pt x="60" y="245"/>
                  </a:moveTo>
                  <a:lnTo>
                    <a:pt x="60" y="27"/>
                  </a:lnTo>
                  <a:lnTo>
                    <a:pt x="0" y="0"/>
                  </a:lnTo>
                  <a:lnTo>
                    <a:pt x="0" y="218"/>
                  </a:lnTo>
                  <a:lnTo>
                    <a:pt x="60" y="245"/>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47" name="Freeform 267"/>
            <p:cNvSpPr>
              <a:spLocks/>
            </p:cNvSpPr>
            <p:nvPr/>
          </p:nvSpPr>
          <p:spPr bwMode="auto">
            <a:xfrm>
              <a:off x="3021" y="2808"/>
              <a:ext cx="63" cy="226"/>
            </a:xfrm>
            <a:custGeom>
              <a:avLst/>
              <a:gdLst>
                <a:gd name="T0" fmla="*/ 63 w 63"/>
                <a:gd name="T1" fmla="*/ 226 h 226"/>
                <a:gd name="T2" fmla="*/ 63 w 63"/>
                <a:gd name="T3" fmla="*/ 8 h 226"/>
                <a:gd name="T4" fmla="*/ 0 w 63"/>
                <a:gd name="T5" fmla="*/ 0 h 226"/>
                <a:gd name="T6" fmla="*/ 0 w 63"/>
                <a:gd name="T7" fmla="*/ 218 h 226"/>
                <a:gd name="T8" fmla="*/ 63 w 63"/>
                <a:gd name="T9" fmla="*/ 22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26">
                  <a:moveTo>
                    <a:pt x="63" y="226"/>
                  </a:moveTo>
                  <a:lnTo>
                    <a:pt x="63" y="8"/>
                  </a:lnTo>
                  <a:lnTo>
                    <a:pt x="0" y="0"/>
                  </a:lnTo>
                  <a:lnTo>
                    <a:pt x="0" y="218"/>
                  </a:lnTo>
                  <a:lnTo>
                    <a:pt x="63" y="22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48" name="Freeform 268"/>
            <p:cNvSpPr>
              <a:spLocks/>
            </p:cNvSpPr>
            <p:nvPr/>
          </p:nvSpPr>
          <p:spPr bwMode="auto">
            <a:xfrm>
              <a:off x="3084" y="2816"/>
              <a:ext cx="60" cy="224"/>
            </a:xfrm>
            <a:custGeom>
              <a:avLst/>
              <a:gdLst>
                <a:gd name="T0" fmla="*/ 60 w 60"/>
                <a:gd name="T1" fmla="*/ 224 h 224"/>
                <a:gd name="T2" fmla="*/ 60 w 60"/>
                <a:gd name="T3" fmla="*/ 6 h 224"/>
                <a:gd name="T4" fmla="*/ 0 w 60"/>
                <a:gd name="T5" fmla="*/ 0 h 224"/>
                <a:gd name="T6" fmla="*/ 0 w 60"/>
                <a:gd name="T7" fmla="*/ 218 h 224"/>
                <a:gd name="T8" fmla="*/ 60 w 60"/>
                <a:gd name="T9" fmla="*/ 224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4">
                  <a:moveTo>
                    <a:pt x="60" y="224"/>
                  </a:moveTo>
                  <a:lnTo>
                    <a:pt x="60" y="6"/>
                  </a:lnTo>
                  <a:lnTo>
                    <a:pt x="0" y="0"/>
                  </a:lnTo>
                  <a:lnTo>
                    <a:pt x="0" y="218"/>
                  </a:lnTo>
                  <a:lnTo>
                    <a:pt x="60" y="224"/>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49" name="Freeform 269"/>
            <p:cNvSpPr>
              <a:spLocks/>
            </p:cNvSpPr>
            <p:nvPr/>
          </p:nvSpPr>
          <p:spPr bwMode="auto">
            <a:xfrm>
              <a:off x="3144" y="2822"/>
              <a:ext cx="60" cy="221"/>
            </a:xfrm>
            <a:custGeom>
              <a:avLst/>
              <a:gdLst>
                <a:gd name="T0" fmla="*/ 60 w 60"/>
                <a:gd name="T1" fmla="*/ 221 h 221"/>
                <a:gd name="T2" fmla="*/ 60 w 60"/>
                <a:gd name="T3" fmla="*/ 5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5"/>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50" name="Freeform 270"/>
            <p:cNvSpPr>
              <a:spLocks/>
            </p:cNvSpPr>
            <p:nvPr/>
          </p:nvSpPr>
          <p:spPr bwMode="auto">
            <a:xfrm>
              <a:off x="3204" y="2827"/>
              <a:ext cx="60" cy="221"/>
            </a:xfrm>
            <a:custGeom>
              <a:avLst/>
              <a:gdLst>
                <a:gd name="T0" fmla="*/ 60 w 60"/>
                <a:gd name="T1" fmla="*/ 221 h 221"/>
                <a:gd name="T2" fmla="*/ 60 w 60"/>
                <a:gd name="T3" fmla="*/ 3 h 221"/>
                <a:gd name="T4" fmla="*/ 0 w 60"/>
                <a:gd name="T5" fmla="*/ 0 h 221"/>
                <a:gd name="T6" fmla="*/ 0 w 60"/>
                <a:gd name="T7" fmla="*/ 216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6"/>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51" name="Freeform 271"/>
            <p:cNvSpPr>
              <a:spLocks/>
            </p:cNvSpPr>
            <p:nvPr/>
          </p:nvSpPr>
          <p:spPr bwMode="auto">
            <a:xfrm>
              <a:off x="3264" y="2830"/>
              <a:ext cx="61" cy="221"/>
            </a:xfrm>
            <a:custGeom>
              <a:avLst/>
              <a:gdLst>
                <a:gd name="T0" fmla="*/ 61 w 61"/>
                <a:gd name="T1" fmla="*/ 221 h 221"/>
                <a:gd name="T2" fmla="*/ 61 w 61"/>
                <a:gd name="T3" fmla="*/ 3 h 221"/>
                <a:gd name="T4" fmla="*/ 0 w 61"/>
                <a:gd name="T5" fmla="*/ 0 h 221"/>
                <a:gd name="T6" fmla="*/ 0 w 61"/>
                <a:gd name="T7" fmla="*/ 218 h 221"/>
                <a:gd name="T8" fmla="*/ 61 w 61"/>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1">
                  <a:moveTo>
                    <a:pt x="61" y="221"/>
                  </a:moveTo>
                  <a:lnTo>
                    <a:pt x="61" y="3"/>
                  </a:lnTo>
                  <a:lnTo>
                    <a:pt x="0" y="0"/>
                  </a:lnTo>
                  <a:lnTo>
                    <a:pt x="0" y="218"/>
                  </a:lnTo>
                  <a:lnTo>
                    <a:pt x="61"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52" name="Freeform 272"/>
            <p:cNvSpPr>
              <a:spLocks/>
            </p:cNvSpPr>
            <p:nvPr/>
          </p:nvSpPr>
          <p:spPr bwMode="auto">
            <a:xfrm>
              <a:off x="3325" y="2833"/>
              <a:ext cx="60" cy="226"/>
            </a:xfrm>
            <a:custGeom>
              <a:avLst/>
              <a:gdLst>
                <a:gd name="T0" fmla="*/ 60 w 60"/>
                <a:gd name="T1" fmla="*/ 226 h 226"/>
                <a:gd name="T2" fmla="*/ 60 w 60"/>
                <a:gd name="T3" fmla="*/ 8 h 226"/>
                <a:gd name="T4" fmla="*/ 0 w 60"/>
                <a:gd name="T5" fmla="*/ 0 h 226"/>
                <a:gd name="T6" fmla="*/ 0 w 60"/>
                <a:gd name="T7" fmla="*/ 218 h 226"/>
                <a:gd name="T8" fmla="*/ 60 w 60"/>
                <a:gd name="T9" fmla="*/ 22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6">
                  <a:moveTo>
                    <a:pt x="60" y="226"/>
                  </a:moveTo>
                  <a:lnTo>
                    <a:pt x="60" y="8"/>
                  </a:lnTo>
                  <a:lnTo>
                    <a:pt x="0" y="0"/>
                  </a:lnTo>
                  <a:lnTo>
                    <a:pt x="0" y="218"/>
                  </a:lnTo>
                  <a:lnTo>
                    <a:pt x="60" y="22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53" name="Freeform 273"/>
            <p:cNvSpPr>
              <a:spLocks/>
            </p:cNvSpPr>
            <p:nvPr/>
          </p:nvSpPr>
          <p:spPr bwMode="auto">
            <a:xfrm>
              <a:off x="3385" y="2838"/>
              <a:ext cx="62" cy="221"/>
            </a:xfrm>
            <a:custGeom>
              <a:avLst/>
              <a:gdLst>
                <a:gd name="T0" fmla="*/ 62 w 62"/>
                <a:gd name="T1" fmla="*/ 216 h 221"/>
                <a:gd name="T2" fmla="*/ 62 w 62"/>
                <a:gd name="T3" fmla="*/ 0 h 221"/>
                <a:gd name="T4" fmla="*/ 0 w 62"/>
                <a:gd name="T5" fmla="*/ 3 h 221"/>
                <a:gd name="T6" fmla="*/ 0 w 62"/>
                <a:gd name="T7" fmla="*/ 221 h 221"/>
                <a:gd name="T8" fmla="*/ 62 w 62"/>
                <a:gd name="T9" fmla="*/ 216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21">
                  <a:moveTo>
                    <a:pt x="62" y="216"/>
                  </a:moveTo>
                  <a:lnTo>
                    <a:pt x="62" y="0"/>
                  </a:lnTo>
                  <a:lnTo>
                    <a:pt x="0" y="3"/>
                  </a:lnTo>
                  <a:lnTo>
                    <a:pt x="0" y="221"/>
                  </a:lnTo>
                  <a:lnTo>
                    <a:pt x="62" y="21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54" name="Freeform 274"/>
            <p:cNvSpPr>
              <a:spLocks/>
            </p:cNvSpPr>
            <p:nvPr/>
          </p:nvSpPr>
          <p:spPr bwMode="auto">
            <a:xfrm>
              <a:off x="3447" y="2838"/>
              <a:ext cx="60" cy="259"/>
            </a:xfrm>
            <a:custGeom>
              <a:avLst/>
              <a:gdLst>
                <a:gd name="T0" fmla="*/ 60 w 60"/>
                <a:gd name="T1" fmla="*/ 259 h 259"/>
                <a:gd name="T2" fmla="*/ 60 w 60"/>
                <a:gd name="T3" fmla="*/ 41 h 259"/>
                <a:gd name="T4" fmla="*/ 0 w 60"/>
                <a:gd name="T5" fmla="*/ 0 h 259"/>
                <a:gd name="T6" fmla="*/ 0 w 60"/>
                <a:gd name="T7" fmla="*/ 216 h 259"/>
                <a:gd name="T8" fmla="*/ 60 w 60"/>
                <a:gd name="T9" fmla="*/ 259 h 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59">
                  <a:moveTo>
                    <a:pt x="60" y="259"/>
                  </a:moveTo>
                  <a:lnTo>
                    <a:pt x="60" y="41"/>
                  </a:lnTo>
                  <a:lnTo>
                    <a:pt x="0" y="0"/>
                  </a:lnTo>
                  <a:lnTo>
                    <a:pt x="0" y="216"/>
                  </a:lnTo>
                  <a:lnTo>
                    <a:pt x="60" y="25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55" name="Freeform 275"/>
            <p:cNvSpPr>
              <a:spLocks/>
            </p:cNvSpPr>
            <p:nvPr/>
          </p:nvSpPr>
          <p:spPr bwMode="auto">
            <a:xfrm>
              <a:off x="3507" y="2879"/>
              <a:ext cx="60" cy="254"/>
            </a:xfrm>
            <a:custGeom>
              <a:avLst/>
              <a:gdLst>
                <a:gd name="T0" fmla="*/ 60 w 60"/>
                <a:gd name="T1" fmla="*/ 254 h 254"/>
                <a:gd name="T2" fmla="*/ 60 w 60"/>
                <a:gd name="T3" fmla="*/ 35 h 254"/>
                <a:gd name="T4" fmla="*/ 0 w 60"/>
                <a:gd name="T5" fmla="*/ 0 h 254"/>
                <a:gd name="T6" fmla="*/ 0 w 60"/>
                <a:gd name="T7" fmla="*/ 218 h 254"/>
                <a:gd name="T8" fmla="*/ 60 w 60"/>
                <a:gd name="T9" fmla="*/ 254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54">
                  <a:moveTo>
                    <a:pt x="60" y="254"/>
                  </a:moveTo>
                  <a:lnTo>
                    <a:pt x="60" y="35"/>
                  </a:lnTo>
                  <a:lnTo>
                    <a:pt x="0" y="0"/>
                  </a:lnTo>
                  <a:lnTo>
                    <a:pt x="0" y="218"/>
                  </a:lnTo>
                  <a:lnTo>
                    <a:pt x="60" y="254"/>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56" name="Freeform 276"/>
            <p:cNvSpPr>
              <a:spLocks/>
            </p:cNvSpPr>
            <p:nvPr/>
          </p:nvSpPr>
          <p:spPr bwMode="auto">
            <a:xfrm>
              <a:off x="3567" y="2914"/>
              <a:ext cx="61" cy="227"/>
            </a:xfrm>
            <a:custGeom>
              <a:avLst/>
              <a:gdLst>
                <a:gd name="T0" fmla="*/ 61 w 61"/>
                <a:gd name="T1" fmla="*/ 227 h 227"/>
                <a:gd name="T2" fmla="*/ 61 w 61"/>
                <a:gd name="T3" fmla="*/ 9 h 227"/>
                <a:gd name="T4" fmla="*/ 0 w 61"/>
                <a:gd name="T5" fmla="*/ 0 h 227"/>
                <a:gd name="T6" fmla="*/ 0 w 61"/>
                <a:gd name="T7" fmla="*/ 219 h 227"/>
                <a:gd name="T8" fmla="*/ 61 w 61"/>
                <a:gd name="T9" fmla="*/ 227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7">
                  <a:moveTo>
                    <a:pt x="61" y="227"/>
                  </a:moveTo>
                  <a:lnTo>
                    <a:pt x="61" y="9"/>
                  </a:lnTo>
                  <a:lnTo>
                    <a:pt x="0" y="0"/>
                  </a:lnTo>
                  <a:lnTo>
                    <a:pt x="0" y="219"/>
                  </a:lnTo>
                  <a:lnTo>
                    <a:pt x="61" y="227"/>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57" name="Freeform 277"/>
            <p:cNvSpPr>
              <a:spLocks/>
            </p:cNvSpPr>
            <p:nvPr/>
          </p:nvSpPr>
          <p:spPr bwMode="auto">
            <a:xfrm>
              <a:off x="3628" y="2923"/>
              <a:ext cx="60" cy="221"/>
            </a:xfrm>
            <a:custGeom>
              <a:avLst/>
              <a:gdLst>
                <a:gd name="T0" fmla="*/ 60 w 60"/>
                <a:gd name="T1" fmla="*/ 221 h 221"/>
                <a:gd name="T2" fmla="*/ 60 w 60"/>
                <a:gd name="T3" fmla="*/ 2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2"/>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58" name="Freeform 278"/>
            <p:cNvSpPr>
              <a:spLocks/>
            </p:cNvSpPr>
            <p:nvPr/>
          </p:nvSpPr>
          <p:spPr bwMode="auto">
            <a:xfrm>
              <a:off x="3688" y="2925"/>
              <a:ext cx="60" cy="224"/>
            </a:xfrm>
            <a:custGeom>
              <a:avLst/>
              <a:gdLst>
                <a:gd name="T0" fmla="*/ 60 w 60"/>
                <a:gd name="T1" fmla="*/ 224 h 224"/>
                <a:gd name="T2" fmla="*/ 60 w 60"/>
                <a:gd name="T3" fmla="*/ 6 h 224"/>
                <a:gd name="T4" fmla="*/ 0 w 60"/>
                <a:gd name="T5" fmla="*/ 0 h 224"/>
                <a:gd name="T6" fmla="*/ 0 w 60"/>
                <a:gd name="T7" fmla="*/ 219 h 224"/>
                <a:gd name="T8" fmla="*/ 60 w 60"/>
                <a:gd name="T9" fmla="*/ 224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4">
                  <a:moveTo>
                    <a:pt x="60" y="224"/>
                  </a:moveTo>
                  <a:lnTo>
                    <a:pt x="60" y="6"/>
                  </a:lnTo>
                  <a:lnTo>
                    <a:pt x="0" y="0"/>
                  </a:lnTo>
                  <a:lnTo>
                    <a:pt x="0" y="219"/>
                  </a:lnTo>
                  <a:lnTo>
                    <a:pt x="60" y="224"/>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59" name="Rectangle 279"/>
            <p:cNvSpPr>
              <a:spLocks noChangeArrowheads="1"/>
            </p:cNvSpPr>
            <p:nvPr/>
          </p:nvSpPr>
          <p:spPr bwMode="auto">
            <a:xfrm>
              <a:off x="3748" y="2931"/>
              <a:ext cx="62" cy="218"/>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60" name="Freeform 280"/>
            <p:cNvSpPr>
              <a:spLocks/>
            </p:cNvSpPr>
            <p:nvPr/>
          </p:nvSpPr>
          <p:spPr bwMode="auto">
            <a:xfrm>
              <a:off x="3810" y="2931"/>
              <a:ext cx="61" cy="229"/>
            </a:xfrm>
            <a:custGeom>
              <a:avLst/>
              <a:gdLst>
                <a:gd name="T0" fmla="*/ 61 w 61"/>
                <a:gd name="T1" fmla="*/ 229 h 229"/>
                <a:gd name="T2" fmla="*/ 61 w 61"/>
                <a:gd name="T3" fmla="*/ 11 h 229"/>
                <a:gd name="T4" fmla="*/ 0 w 61"/>
                <a:gd name="T5" fmla="*/ 0 h 229"/>
                <a:gd name="T6" fmla="*/ 0 w 61"/>
                <a:gd name="T7" fmla="*/ 218 h 229"/>
                <a:gd name="T8" fmla="*/ 61 w 61"/>
                <a:gd name="T9" fmla="*/ 229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9">
                  <a:moveTo>
                    <a:pt x="61" y="229"/>
                  </a:moveTo>
                  <a:lnTo>
                    <a:pt x="61" y="11"/>
                  </a:lnTo>
                  <a:lnTo>
                    <a:pt x="0" y="0"/>
                  </a:lnTo>
                  <a:lnTo>
                    <a:pt x="0" y="218"/>
                  </a:lnTo>
                  <a:lnTo>
                    <a:pt x="61" y="22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61" name="Freeform 281"/>
            <p:cNvSpPr>
              <a:spLocks/>
            </p:cNvSpPr>
            <p:nvPr/>
          </p:nvSpPr>
          <p:spPr bwMode="auto">
            <a:xfrm>
              <a:off x="3871" y="2942"/>
              <a:ext cx="60" cy="221"/>
            </a:xfrm>
            <a:custGeom>
              <a:avLst/>
              <a:gdLst>
                <a:gd name="T0" fmla="*/ 60 w 60"/>
                <a:gd name="T1" fmla="*/ 221 h 221"/>
                <a:gd name="T2" fmla="*/ 60 w 60"/>
                <a:gd name="T3" fmla="*/ 2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2"/>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62" name="Freeform 282"/>
            <p:cNvSpPr>
              <a:spLocks/>
            </p:cNvSpPr>
            <p:nvPr/>
          </p:nvSpPr>
          <p:spPr bwMode="auto">
            <a:xfrm>
              <a:off x="3931" y="2944"/>
              <a:ext cx="60" cy="230"/>
            </a:xfrm>
            <a:custGeom>
              <a:avLst/>
              <a:gdLst>
                <a:gd name="T0" fmla="*/ 60 w 60"/>
                <a:gd name="T1" fmla="*/ 230 h 230"/>
                <a:gd name="T2" fmla="*/ 60 w 60"/>
                <a:gd name="T3" fmla="*/ 14 h 230"/>
                <a:gd name="T4" fmla="*/ 0 w 60"/>
                <a:gd name="T5" fmla="*/ 0 h 230"/>
                <a:gd name="T6" fmla="*/ 0 w 60"/>
                <a:gd name="T7" fmla="*/ 219 h 230"/>
                <a:gd name="T8" fmla="*/ 60 w 60"/>
                <a:gd name="T9" fmla="*/ 23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0">
                  <a:moveTo>
                    <a:pt x="60" y="230"/>
                  </a:moveTo>
                  <a:lnTo>
                    <a:pt x="60" y="14"/>
                  </a:lnTo>
                  <a:lnTo>
                    <a:pt x="0" y="0"/>
                  </a:lnTo>
                  <a:lnTo>
                    <a:pt x="0" y="219"/>
                  </a:lnTo>
                  <a:lnTo>
                    <a:pt x="60" y="230"/>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63" name="Freeform 284"/>
            <p:cNvSpPr>
              <a:spLocks/>
            </p:cNvSpPr>
            <p:nvPr/>
          </p:nvSpPr>
          <p:spPr bwMode="auto">
            <a:xfrm>
              <a:off x="966" y="2830"/>
              <a:ext cx="60" cy="221"/>
            </a:xfrm>
            <a:custGeom>
              <a:avLst/>
              <a:gdLst>
                <a:gd name="T0" fmla="*/ 60 w 60"/>
                <a:gd name="T1" fmla="*/ 221 h 221"/>
                <a:gd name="T2" fmla="*/ 60 w 60"/>
                <a:gd name="T3" fmla="*/ 3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64" name="Freeform 285"/>
            <p:cNvSpPr>
              <a:spLocks/>
            </p:cNvSpPr>
            <p:nvPr/>
          </p:nvSpPr>
          <p:spPr bwMode="auto">
            <a:xfrm>
              <a:off x="1026" y="2816"/>
              <a:ext cx="60" cy="235"/>
            </a:xfrm>
            <a:custGeom>
              <a:avLst/>
              <a:gdLst>
                <a:gd name="T0" fmla="*/ 60 w 60"/>
                <a:gd name="T1" fmla="*/ 218 h 235"/>
                <a:gd name="T2" fmla="*/ 60 w 60"/>
                <a:gd name="T3" fmla="*/ 0 h 235"/>
                <a:gd name="T4" fmla="*/ 0 w 60"/>
                <a:gd name="T5" fmla="*/ 17 h 235"/>
                <a:gd name="T6" fmla="*/ 0 w 60"/>
                <a:gd name="T7" fmla="*/ 235 h 235"/>
                <a:gd name="T8" fmla="*/ 60 w 60"/>
                <a:gd name="T9" fmla="*/ 218 h 2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5">
                  <a:moveTo>
                    <a:pt x="60" y="218"/>
                  </a:moveTo>
                  <a:lnTo>
                    <a:pt x="60" y="0"/>
                  </a:lnTo>
                  <a:lnTo>
                    <a:pt x="0" y="17"/>
                  </a:lnTo>
                  <a:lnTo>
                    <a:pt x="0" y="235"/>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65" name="Freeform 286"/>
            <p:cNvSpPr>
              <a:spLocks/>
            </p:cNvSpPr>
            <p:nvPr/>
          </p:nvSpPr>
          <p:spPr bwMode="auto">
            <a:xfrm>
              <a:off x="1086" y="2816"/>
              <a:ext cx="60" cy="221"/>
            </a:xfrm>
            <a:custGeom>
              <a:avLst/>
              <a:gdLst>
                <a:gd name="T0" fmla="*/ 60 w 60"/>
                <a:gd name="T1" fmla="*/ 221 h 221"/>
                <a:gd name="T2" fmla="*/ 60 w 60"/>
                <a:gd name="T3" fmla="*/ 3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66" name="Rectangle 287"/>
            <p:cNvSpPr>
              <a:spLocks noChangeArrowheads="1"/>
            </p:cNvSpPr>
            <p:nvPr/>
          </p:nvSpPr>
          <p:spPr bwMode="auto">
            <a:xfrm>
              <a:off x="1146" y="2819"/>
              <a:ext cx="60" cy="218"/>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67" name="Freeform 288"/>
            <p:cNvSpPr>
              <a:spLocks/>
            </p:cNvSpPr>
            <p:nvPr/>
          </p:nvSpPr>
          <p:spPr bwMode="auto">
            <a:xfrm>
              <a:off x="1206" y="2819"/>
              <a:ext cx="63" cy="221"/>
            </a:xfrm>
            <a:custGeom>
              <a:avLst/>
              <a:gdLst>
                <a:gd name="T0" fmla="*/ 63 w 63"/>
                <a:gd name="T1" fmla="*/ 221 h 221"/>
                <a:gd name="T2" fmla="*/ 63 w 63"/>
                <a:gd name="T3" fmla="*/ 3 h 221"/>
                <a:gd name="T4" fmla="*/ 0 w 63"/>
                <a:gd name="T5" fmla="*/ 0 h 221"/>
                <a:gd name="T6" fmla="*/ 0 w 63"/>
                <a:gd name="T7" fmla="*/ 218 h 221"/>
                <a:gd name="T8" fmla="*/ 63 w 63"/>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21">
                  <a:moveTo>
                    <a:pt x="63" y="221"/>
                  </a:moveTo>
                  <a:lnTo>
                    <a:pt x="63" y="3"/>
                  </a:lnTo>
                  <a:lnTo>
                    <a:pt x="0" y="0"/>
                  </a:lnTo>
                  <a:lnTo>
                    <a:pt x="0" y="218"/>
                  </a:lnTo>
                  <a:lnTo>
                    <a:pt x="63"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68" name="Freeform 289"/>
            <p:cNvSpPr>
              <a:spLocks/>
            </p:cNvSpPr>
            <p:nvPr/>
          </p:nvSpPr>
          <p:spPr bwMode="auto">
            <a:xfrm>
              <a:off x="1269" y="2813"/>
              <a:ext cx="60" cy="227"/>
            </a:xfrm>
            <a:custGeom>
              <a:avLst/>
              <a:gdLst>
                <a:gd name="T0" fmla="*/ 60 w 60"/>
                <a:gd name="T1" fmla="*/ 219 h 227"/>
                <a:gd name="T2" fmla="*/ 60 w 60"/>
                <a:gd name="T3" fmla="*/ 0 h 227"/>
                <a:gd name="T4" fmla="*/ 0 w 60"/>
                <a:gd name="T5" fmla="*/ 9 h 227"/>
                <a:gd name="T6" fmla="*/ 0 w 60"/>
                <a:gd name="T7" fmla="*/ 227 h 227"/>
                <a:gd name="T8" fmla="*/ 60 w 60"/>
                <a:gd name="T9" fmla="*/ 219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9"/>
                  </a:moveTo>
                  <a:lnTo>
                    <a:pt x="60" y="0"/>
                  </a:lnTo>
                  <a:lnTo>
                    <a:pt x="0" y="9"/>
                  </a:lnTo>
                  <a:lnTo>
                    <a:pt x="0" y="227"/>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69" name="Rectangle 290"/>
            <p:cNvSpPr>
              <a:spLocks noChangeArrowheads="1"/>
            </p:cNvSpPr>
            <p:nvPr/>
          </p:nvSpPr>
          <p:spPr bwMode="auto">
            <a:xfrm>
              <a:off x="1329" y="2813"/>
              <a:ext cx="60"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70" name="Freeform 291"/>
            <p:cNvSpPr>
              <a:spLocks/>
            </p:cNvSpPr>
            <p:nvPr/>
          </p:nvSpPr>
          <p:spPr bwMode="auto">
            <a:xfrm>
              <a:off x="1389" y="2805"/>
              <a:ext cx="60" cy="227"/>
            </a:xfrm>
            <a:custGeom>
              <a:avLst/>
              <a:gdLst>
                <a:gd name="T0" fmla="*/ 60 w 60"/>
                <a:gd name="T1" fmla="*/ 216 h 227"/>
                <a:gd name="T2" fmla="*/ 60 w 60"/>
                <a:gd name="T3" fmla="*/ 0 h 227"/>
                <a:gd name="T4" fmla="*/ 0 w 60"/>
                <a:gd name="T5" fmla="*/ 8 h 227"/>
                <a:gd name="T6" fmla="*/ 0 w 60"/>
                <a:gd name="T7" fmla="*/ 227 h 227"/>
                <a:gd name="T8" fmla="*/ 60 w 60"/>
                <a:gd name="T9" fmla="*/ 216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6"/>
                  </a:moveTo>
                  <a:lnTo>
                    <a:pt x="60" y="0"/>
                  </a:lnTo>
                  <a:lnTo>
                    <a:pt x="0" y="8"/>
                  </a:lnTo>
                  <a:lnTo>
                    <a:pt x="0" y="227"/>
                  </a:lnTo>
                  <a:lnTo>
                    <a:pt x="60" y="21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71" name="Freeform 292"/>
            <p:cNvSpPr>
              <a:spLocks/>
            </p:cNvSpPr>
            <p:nvPr/>
          </p:nvSpPr>
          <p:spPr bwMode="auto">
            <a:xfrm>
              <a:off x="1449" y="2805"/>
              <a:ext cx="60" cy="227"/>
            </a:xfrm>
            <a:custGeom>
              <a:avLst/>
              <a:gdLst>
                <a:gd name="T0" fmla="*/ 60 w 60"/>
                <a:gd name="T1" fmla="*/ 227 h 227"/>
                <a:gd name="T2" fmla="*/ 60 w 60"/>
                <a:gd name="T3" fmla="*/ 8 h 227"/>
                <a:gd name="T4" fmla="*/ 0 w 60"/>
                <a:gd name="T5" fmla="*/ 0 h 227"/>
                <a:gd name="T6" fmla="*/ 0 w 60"/>
                <a:gd name="T7" fmla="*/ 216 h 227"/>
                <a:gd name="T8" fmla="*/ 60 w 60"/>
                <a:gd name="T9" fmla="*/ 227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27"/>
                  </a:moveTo>
                  <a:lnTo>
                    <a:pt x="60" y="8"/>
                  </a:lnTo>
                  <a:lnTo>
                    <a:pt x="0" y="0"/>
                  </a:lnTo>
                  <a:lnTo>
                    <a:pt x="0" y="216"/>
                  </a:lnTo>
                  <a:lnTo>
                    <a:pt x="60" y="227"/>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72" name="Rectangle 293"/>
            <p:cNvSpPr>
              <a:spLocks noChangeArrowheads="1"/>
            </p:cNvSpPr>
            <p:nvPr/>
          </p:nvSpPr>
          <p:spPr bwMode="auto">
            <a:xfrm>
              <a:off x="1509" y="2813"/>
              <a:ext cx="60"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73" name="Freeform 294"/>
            <p:cNvSpPr>
              <a:spLocks/>
            </p:cNvSpPr>
            <p:nvPr/>
          </p:nvSpPr>
          <p:spPr bwMode="auto">
            <a:xfrm>
              <a:off x="1569" y="2813"/>
              <a:ext cx="63" cy="219"/>
            </a:xfrm>
            <a:custGeom>
              <a:avLst/>
              <a:gdLst>
                <a:gd name="T0" fmla="*/ 63 w 63"/>
                <a:gd name="T1" fmla="*/ 219 h 219"/>
                <a:gd name="T2" fmla="*/ 63 w 63"/>
                <a:gd name="T3" fmla="*/ 3 h 219"/>
                <a:gd name="T4" fmla="*/ 0 w 63"/>
                <a:gd name="T5" fmla="*/ 0 h 219"/>
                <a:gd name="T6" fmla="*/ 0 w 63"/>
                <a:gd name="T7" fmla="*/ 219 h 219"/>
                <a:gd name="T8" fmla="*/ 63 w 63"/>
                <a:gd name="T9" fmla="*/ 219 h 2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19">
                  <a:moveTo>
                    <a:pt x="63" y="219"/>
                  </a:moveTo>
                  <a:lnTo>
                    <a:pt x="63" y="3"/>
                  </a:lnTo>
                  <a:lnTo>
                    <a:pt x="0" y="0"/>
                  </a:lnTo>
                  <a:lnTo>
                    <a:pt x="0" y="219"/>
                  </a:lnTo>
                  <a:lnTo>
                    <a:pt x="63"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74" name="Freeform 295"/>
            <p:cNvSpPr>
              <a:spLocks/>
            </p:cNvSpPr>
            <p:nvPr/>
          </p:nvSpPr>
          <p:spPr bwMode="auto">
            <a:xfrm>
              <a:off x="1632" y="2816"/>
              <a:ext cx="60" cy="246"/>
            </a:xfrm>
            <a:custGeom>
              <a:avLst/>
              <a:gdLst>
                <a:gd name="T0" fmla="*/ 60 w 60"/>
                <a:gd name="T1" fmla="*/ 246 h 246"/>
                <a:gd name="T2" fmla="*/ 60 w 60"/>
                <a:gd name="T3" fmla="*/ 27 h 246"/>
                <a:gd name="T4" fmla="*/ 0 w 60"/>
                <a:gd name="T5" fmla="*/ 0 h 246"/>
                <a:gd name="T6" fmla="*/ 0 w 60"/>
                <a:gd name="T7" fmla="*/ 216 h 246"/>
                <a:gd name="T8" fmla="*/ 60 w 60"/>
                <a:gd name="T9" fmla="*/ 246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46">
                  <a:moveTo>
                    <a:pt x="60" y="246"/>
                  </a:moveTo>
                  <a:lnTo>
                    <a:pt x="60" y="27"/>
                  </a:lnTo>
                  <a:lnTo>
                    <a:pt x="0" y="0"/>
                  </a:lnTo>
                  <a:lnTo>
                    <a:pt x="0" y="216"/>
                  </a:lnTo>
                  <a:lnTo>
                    <a:pt x="60" y="24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75" name="Freeform 296"/>
            <p:cNvSpPr>
              <a:spLocks/>
            </p:cNvSpPr>
            <p:nvPr/>
          </p:nvSpPr>
          <p:spPr bwMode="auto">
            <a:xfrm>
              <a:off x="1692" y="2843"/>
              <a:ext cx="60" cy="235"/>
            </a:xfrm>
            <a:custGeom>
              <a:avLst/>
              <a:gdLst>
                <a:gd name="T0" fmla="*/ 60 w 60"/>
                <a:gd name="T1" fmla="*/ 235 h 235"/>
                <a:gd name="T2" fmla="*/ 60 w 60"/>
                <a:gd name="T3" fmla="*/ 17 h 235"/>
                <a:gd name="T4" fmla="*/ 0 w 60"/>
                <a:gd name="T5" fmla="*/ 0 h 235"/>
                <a:gd name="T6" fmla="*/ 0 w 60"/>
                <a:gd name="T7" fmla="*/ 219 h 235"/>
                <a:gd name="T8" fmla="*/ 60 w 60"/>
                <a:gd name="T9" fmla="*/ 235 h 2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5">
                  <a:moveTo>
                    <a:pt x="60" y="235"/>
                  </a:moveTo>
                  <a:lnTo>
                    <a:pt x="60" y="17"/>
                  </a:lnTo>
                  <a:lnTo>
                    <a:pt x="0" y="0"/>
                  </a:lnTo>
                  <a:lnTo>
                    <a:pt x="0" y="219"/>
                  </a:lnTo>
                  <a:lnTo>
                    <a:pt x="60" y="235"/>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76" name="Freeform 297"/>
            <p:cNvSpPr>
              <a:spLocks/>
            </p:cNvSpPr>
            <p:nvPr/>
          </p:nvSpPr>
          <p:spPr bwMode="auto">
            <a:xfrm>
              <a:off x="1752" y="2860"/>
              <a:ext cx="60" cy="221"/>
            </a:xfrm>
            <a:custGeom>
              <a:avLst/>
              <a:gdLst>
                <a:gd name="T0" fmla="*/ 60 w 60"/>
                <a:gd name="T1" fmla="*/ 221 h 221"/>
                <a:gd name="T2" fmla="*/ 60 w 60"/>
                <a:gd name="T3" fmla="*/ 3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77" name="Freeform 298"/>
            <p:cNvSpPr>
              <a:spLocks/>
            </p:cNvSpPr>
            <p:nvPr/>
          </p:nvSpPr>
          <p:spPr bwMode="auto">
            <a:xfrm>
              <a:off x="1812" y="2863"/>
              <a:ext cx="60" cy="223"/>
            </a:xfrm>
            <a:custGeom>
              <a:avLst/>
              <a:gdLst>
                <a:gd name="T0" fmla="*/ 60 w 60"/>
                <a:gd name="T1" fmla="*/ 223 h 223"/>
                <a:gd name="T2" fmla="*/ 60 w 60"/>
                <a:gd name="T3" fmla="*/ 5 h 223"/>
                <a:gd name="T4" fmla="*/ 0 w 60"/>
                <a:gd name="T5" fmla="*/ 0 h 223"/>
                <a:gd name="T6" fmla="*/ 0 w 60"/>
                <a:gd name="T7" fmla="*/ 218 h 223"/>
                <a:gd name="T8" fmla="*/ 60 w 60"/>
                <a:gd name="T9" fmla="*/ 223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3">
                  <a:moveTo>
                    <a:pt x="60" y="223"/>
                  </a:moveTo>
                  <a:lnTo>
                    <a:pt x="60" y="5"/>
                  </a:lnTo>
                  <a:lnTo>
                    <a:pt x="0" y="0"/>
                  </a:lnTo>
                  <a:lnTo>
                    <a:pt x="0" y="218"/>
                  </a:lnTo>
                  <a:lnTo>
                    <a:pt x="60" y="223"/>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78" name="Freeform 299"/>
            <p:cNvSpPr>
              <a:spLocks/>
            </p:cNvSpPr>
            <p:nvPr/>
          </p:nvSpPr>
          <p:spPr bwMode="auto">
            <a:xfrm>
              <a:off x="1872" y="2865"/>
              <a:ext cx="60" cy="221"/>
            </a:xfrm>
            <a:custGeom>
              <a:avLst/>
              <a:gdLst>
                <a:gd name="T0" fmla="*/ 60 w 60"/>
                <a:gd name="T1" fmla="*/ 219 h 221"/>
                <a:gd name="T2" fmla="*/ 60 w 60"/>
                <a:gd name="T3" fmla="*/ 0 h 221"/>
                <a:gd name="T4" fmla="*/ 0 w 60"/>
                <a:gd name="T5" fmla="*/ 3 h 221"/>
                <a:gd name="T6" fmla="*/ 0 w 60"/>
                <a:gd name="T7" fmla="*/ 221 h 221"/>
                <a:gd name="T8" fmla="*/ 60 w 60"/>
                <a:gd name="T9" fmla="*/ 219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19"/>
                  </a:moveTo>
                  <a:lnTo>
                    <a:pt x="60" y="0"/>
                  </a:lnTo>
                  <a:lnTo>
                    <a:pt x="0" y="3"/>
                  </a:lnTo>
                  <a:lnTo>
                    <a:pt x="0" y="221"/>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79" name="Freeform 300"/>
            <p:cNvSpPr>
              <a:spLocks/>
            </p:cNvSpPr>
            <p:nvPr/>
          </p:nvSpPr>
          <p:spPr bwMode="auto">
            <a:xfrm>
              <a:off x="1932" y="2860"/>
              <a:ext cx="63" cy="224"/>
            </a:xfrm>
            <a:custGeom>
              <a:avLst/>
              <a:gdLst>
                <a:gd name="T0" fmla="*/ 63 w 63"/>
                <a:gd name="T1" fmla="*/ 218 h 224"/>
                <a:gd name="T2" fmla="*/ 63 w 63"/>
                <a:gd name="T3" fmla="*/ 0 h 224"/>
                <a:gd name="T4" fmla="*/ 0 w 63"/>
                <a:gd name="T5" fmla="*/ 5 h 224"/>
                <a:gd name="T6" fmla="*/ 0 w 63"/>
                <a:gd name="T7" fmla="*/ 224 h 224"/>
                <a:gd name="T8" fmla="*/ 63 w 63"/>
                <a:gd name="T9" fmla="*/ 218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24">
                  <a:moveTo>
                    <a:pt x="63" y="218"/>
                  </a:moveTo>
                  <a:lnTo>
                    <a:pt x="63" y="0"/>
                  </a:lnTo>
                  <a:lnTo>
                    <a:pt x="0" y="5"/>
                  </a:lnTo>
                  <a:lnTo>
                    <a:pt x="0" y="224"/>
                  </a:lnTo>
                  <a:lnTo>
                    <a:pt x="63"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80" name="Freeform 301"/>
            <p:cNvSpPr>
              <a:spLocks/>
            </p:cNvSpPr>
            <p:nvPr/>
          </p:nvSpPr>
          <p:spPr bwMode="auto">
            <a:xfrm>
              <a:off x="1995" y="2854"/>
              <a:ext cx="60" cy="224"/>
            </a:xfrm>
            <a:custGeom>
              <a:avLst/>
              <a:gdLst>
                <a:gd name="T0" fmla="*/ 60 w 60"/>
                <a:gd name="T1" fmla="*/ 219 h 224"/>
                <a:gd name="T2" fmla="*/ 60 w 60"/>
                <a:gd name="T3" fmla="*/ 0 h 224"/>
                <a:gd name="T4" fmla="*/ 0 w 60"/>
                <a:gd name="T5" fmla="*/ 6 h 224"/>
                <a:gd name="T6" fmla="*/ 0 w 60"/>
                <a:gd name="T7" fmla="*/ 224 h 224"/>
                <a:gd name="T8" fmla="*/ 60 w 60"/>
                <a:gd name="T9" fmla="*/ 219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4">
                  <a:moveTo>
                    <a:pt x="60" y="219"/>
                  </a:moveTo>
                  <a:lnTo>
                    <a:pt x="60" y="0"/>
                  </a:lnTo>
                  <a:lnTo>
                    <a:pt x="0" y="6"/>
                  </a:lnTo>
                  <a:lnTo>
                    <a:pt x="0" y="224"/>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81" name="Freeform 302"/>
            <p:cNvSpPr>
              <a:spLocks/>
            </p:cNvSpPr>
            <p:nvPr/>
          </p:nvSpPr>
          <p:spPr bwMode="auto">
            <a:xfrm>
              <a:off x="2055" y="2854"/>
              <a:ext cx="60" cy="230"/>
            </a:xfrm>
            <a:custGeom>
              <a:avLst/>
              <a:gdLst>
                <a:gd name="T0" fmla="*/ 60 w 60"/>
                <a:gd name="T1" fmla="*/ 230 h 230"/>
                <a:gd name="T2" fmla="*/ 60 w 60"/>
                <a:gd name="T3" fmla="*/ 11 h 230"/>
                <a:gd name="T4" fmla="*/ 0 w 60"/>
                <a:gd name="T5" fmla="*/ 0 h 230"/>
                <a:gd name="T6" fmla="*/ 0 w 60"/>
                <a:gd name="T7" fmla="*/ 219 h 230"/>
                <a:gd name="T8" fmla="*/ 60 w 60"/>
                <a:gd name="T9" fmla="*/ 23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0">
                  <a:moveTo>
                    <a:pt x="60" y="230"/>
                  </a:moveTo>
                  <a:lnTo>
                    <a:pt x="60" y="11"/>
                  </a:lnTo>
                  <a:lnTo>
                    <a:pt x="0" y="0"/>
                  </a:lnTo>
                  <a:lnTo>
                    <a:pt x="0" y="219"/>
                  </a:lnTo>
                  <a:lnTo>
                    <a:pt x="60" y="230"/>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82" name="Freeform 303"/>
            <p:cNvSpPr>
              <a:spLocks/>
            </p:cNvSpPr>
            <p:nvPr/>
          </p:nvSpPr>
          <p:spPr bwMode="auto">
            <a:xfrm>
              <a:off x="2115" y="2865"/>
              <a:ext cx="60" cy="230"/>
            </a:xfrm>
            <a:custGeom>
              <a:avLst/>
              <a:gdLst>
                <a:gd name="T0" fmla="*/ 60 w 60"/>
                <a:gd name="T1" fmla="*/ 230 h 230"/>
                <a:gd name="T2" fmla="*/ 60 w 60"/>
                <a:gd name="T3" fmla="*/ 11 h 230"/>
                <a:gd name="T4" fmla="*/ 0 w 60"/>
                <a:gd name="T5" fmla="*/ 0 h 230"/>
                <a:gd name="T6" fmla="*/ 0 w 60"/>
                <a:gd name="T7" fmla="*/ 219 h 230"/>
                <a:gd name="T8" fmla="*/ 60 w 60"/>
                <a:gd name="T9" fmla="*/ 23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0">
                  <a:moveTo>
                    <a:pt x="60" y="230"/>
                  </a:moveTo>
                  <a:lnTo>
                    <a:pt x="60" y="11"/>
                  </a:lnTo>
                  <a:lnTo>
                    <a:pt x="0" y="0"/>
                  </a:lnTo>
                  <a:lnTo>
                    <a:pt x="0" y="219"/>
                  </a:lnTo>
                  <a:lnTo>
                    <a:pt x="60" y="230"/>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83" name="Rectangle 304"/>
            <p:cNvSpPr>
              <a:spLocks noChangeArrowheads="1"/>
            </p:cNvSpPr>
            <p:nvPr/>
          </p:nvSpPr>
          <p:spPr bwMode="auto">
            <a:xfrm>
              <a:off x="2175" y="2876"/>
              <a:ext cx="60"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84" name="Freeform 305"/>
            <p:cNvSpPr>
              <a:spLocks/>
            </p:cNvSpPr>
            <p:nvPr/>
          </p:nvSpPr>
          <p:spPr bwMode="auto">
            <a:xfrm>
              <a:off x="2235" y="2873"/>
              <a:ext cx="60" cy="222"/>
            </a:xfrm>
            <a:custGeom>
              <a:avLst/>
              <a:gdLst>
                <a:gd name="T0" fmla="*/ 60 w 60"/>
                <a:gd name="T1" fmla="*/ 219 h 222"/>
                <a:gd name="T2" fmla="*/ 60 w 60"/>
                <a:gd name="T3" fmla="*/ 0 h 222"/>
                <a:gd name="T4" fmla="*/ 0 w 60"/>
                <a:gd name="T5" fmla="*/ 3 h 222"/>
                <a:gd name="T6" fmla="*/ 0 w 60"/>
                <a:gd name="T7" fmla="*/ 222 h 222"/>
                <a:gd name="T8" fmla="*/ 60 w 60"/>
                <a:gd name="T9" fmla="*/ 219 h 2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2">
                  <a:moveTo>
                    <a:pt x="60" y="219"/>
                  </a:moveTo>
                  <a:lnTo>
                    <a:pt x="60" y="0"/>
                  </a:lnTo>
                  <a:lnTo>
                    <a:pt x="0" y="3"/>
                  </a:lnTo>
                  <a:lnTo>
                    <a:pt x="0" y="222"/>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85" name="Rectangle 306"/>
            <p:cNvSpPr>
              <a:spLocks noChangeArrowheads="1"/>
            </p:cNvSpPr>
            <p:nvPr/>
          </p:nvSpPr>
          <p:spPr bwMode="auto">
            <a:xfrm>
              <a:off x="2295" y="2873"/>
              <a:ext cx="63" cy="219"/>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86" name="Freeform 307"/>
            <p:cNvSpPr>
              <a:spLocks/>
            </p:cNvSpPr>
            <p:nvPr/>
          </p:nvSpPr>
          <p:spPr bwMode="auto">
            <a:xfrm>
              <a:off x="2358" y="2835"/>
              <a:ext cx="60" cy="257"/>
            </a:xfrm>
            <a:custGeom>
              <a:avLst/>
              <a:gdLst>
                <a:gd name="T0" fmla="*/ 60 w 60"/>
                <a:gd name="T1" fmla="*/ 219 h 257"/>
                <a:gd name="T2" fmla="*/ 60 w 60"/>
                <a:gd name="T3" fmla="*/ 0 h 257"/>
                <a:gd name="T4" fmla="*/ 0 w 60"/>
                <a:gd name="T5" fmla="*/ 38 h 257"/>
                <a:gd name="T6" fmla="*/ 0 w 60"/>
                <a:gd name="T7" fmla="*/ 257 h 257"/>
                <a:gd name="T8" fmla="*/ 60 w 60"/>
                <a:gd name="T9" fmla="*/ 219 h 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57">
                  <a:moveTo>
                    <a:pt x="60" y="219"/>
                  </a:moveTo>
                  <a:lnTo>
                    <a:pt x="60" y="0"/>
                  </a:lnTo>
                  <a:lnTo>
                    <a:pt x="0" y="38"/>
                  </a:lnTo>
                  <a:lnTo>
                    <a:pt x="0" y="257"/>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87" name="Freeform 308"/>
            <p:cNvSpPr>
              <a:spLocks/>
            </p:cNvSpPr>
            <p:nvPr/>
          </p:nvSpPr>
          <p:spPr bwMode="auto">
            <a:xfrm>
              <a:off x="2418" y="2827"/>
              <a:ext cx="60" cy="227"/>
            </a:xfrm>
            <a:custGeom>
              <a:avLst/>
              <a:gdLst>
                <a:gd name="T0" fmla="*/ 60 w 60"/>
                <a:gd name="T1" fmla="*/ 218 h 227"/>
                <a:gd name="T2" fmla="*/ 60 w 60"/>
                <a:gd name="T3" fmla="*/ 0 h 227"/>
                <a:gd name="T4" fmla="*/ 0 w 60"/>
                <a:gd name="T5" fmla="*/ 8 h 227"/>
                <a:gd name="T6" fmla="*/ 0 w 60"/>
                <a:gd name="T7" fmla="*/ 227 h 227"/>
                <a:gd name="T8" fmla="*/ 60 w 60"/>
                <a:gd name="T9" fmla="*/ 218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8"/>
                  </a:moveTo>
                  <a:lnTo>
                    <a:pt x="60" y="0"/>
                  </a:lnTo>
                  <a:lnTo>
                    <a:pt x="0" y="8"/>
                  </a:lnTo>
                  <a:lnTo>
                    <a:pt x="0" y="227"/>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88" name="Freeform 309"/>
            <p:cNvSpPr>
              <a:spLocks/>
            </p:cNvSpPr>
            <p:nvPr/>
          </p:nvSpPr>
          <p:spPr bwMode="auto">
            <a:xfrm>
              <a:off x="2478" y="2822"/>
              <a:ext cx="60" cy="223"/>
            </a:xfrm>
            <a:custGeom>
              <a:avLst/>
              <a:gdLst>
                <a:gd name="T0" fmla="*/ 60 w 60"/>
                <a:gd name="T1" fmla="*/ 218 h 223"/>
                <a:gd name="T2" fmla="*/ 60 w 60"/>
                <a:gd name="T3" fmla="*/ 0 h 223"/>
                <a:gd name="T4" fmla="*/ 0 w 60"/>
                <a:gd name="T5" fmla="*/ 5 h 223"/>
                <a:gd name="T6" fmla="*/ 0 w 60"/>
                <a:gd name="T7" fmla="*/ 223 h 223"/>
                <a:gd name="T8" fmla="*/ 60 w 60"/>
                <a:gd name="T9" fmla="*/ 218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3">
                  <a:moveTo>
                    <a:pt x="60" y="218"/>
                  </a:moveTo>
                  <a:lnTo>
                    <a:pt x="60" y="0"/>
                  </a:lnTo>
                  <a:lnTo>
                    <a:pt x="0" y="5"/>
                  </a:lnTo>
                  <a:lnTo>
                    <a:pt x="0" y="223"/>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89" name="Freeform 310"/>
            <p:cNvSpPr>
              <a:spLocks/>
            </p:cNvSpPr>
            <p:nvPr/>
          </p:nvSpPr>
          <p:spPr bwMode="auto">
            <a:xfrm>
              <a:off x="2538" y="2813"/>
              <a:ext cx="60" cy="227"/>
            </a:xfrm>
            <a:custGeom>
              <a:avLst/>
              <a:gdLst>
                <a:gd name="T0" fmla="*/ 60 w 60"/>
                <a:gd name="T1" fmla="*/ 219 h 227"/>
                <a:gd name="T2" fmla="*/ 60 w 60"/>
                <a:gd name="T3" fmla="*/ 0 h 227"/>
                <a:gd name="T4" fmla="*/ 0 w 60"/>
                <a:gd name="T5" fmla="*/ 9 h 227"/>
                <a:gd name="T6" fmla="*/ 0 w 60"/>
                <a:gd name="T7" fmla="*/ 227 h 227"/>
                <a:gd name="T8" fmla="*/ 60 w 60"/>
                <a:gd name="T9" fmla="*/ 219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7">
                  <a:moveTo>
                    <a:pt x="60" y="219"/>
                  </a:moveTo>
                  <a:lnTo>
                    <a:pt x="60" y="0"/>
                  </a:lnTo>
                  <a:lnTo>
                    <a:pt x="0" y="9"/>
                  </a:lnTo>
                  <a:lnTo>
                    <a:pt x="0" y="227"/>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90" name="Freeform 311"/>
            <p:cNvSpPr>
              <a:spLocks/>
            </p:cNvSpPr>
            <p:nvPr/>
          </p:nvSpPr>
          <p:spPr bwMode="auto">
            <a:xfrm>
              <a:off x="2598" y="2813"/>
              <a:ext cx="60" cy="221"/>
            </a:xfrm>
            <a:custGeom>
              <a:avLst/>
              <a:gdLst>
                <a:gd name="T0" fmla="*/ 60 w 60"/>
                <a:gd name="T1" fmla="*/ 221 h 221"/>
                <a:gd name="T2" fmla="*/ 60 w 60"/>
                <a:gd name="T3" fmla="*/ 3 h 221"/>
                <a:gd name="T4" fmla="*/ 0 w 60"/>
                <a:gd name="T5" fmla="*/ 0 h 221"/>
                <a:gd name="T6" fmla="*/ 0 w 60"/>
                <a:gd name="T7" fmla="*/ 219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9"/>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91" name="Rectangle 312"/>
            <p:cNvSpPr>
              <a:spLocks noChangeArrowheads="1"/>
            </p:cNvSpPr>
            <p:nvPr/>
          </p:nvSpPr>
          <p:spPr bwMode="auto">
            <a:xfrm>
              <a:off x="2658" y="2816"/>
              <a:ext cx="63" cy="218"/>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192" name="Freeform 313"/>
            <p:cNvSpPr>
              <a:spLocks/>
            </p:cNvSpPr>
            <p:nvPr/>
          </p:nvSpPr>
          <p:spPr bwMode="auto">
            <a:xfrm>
              <a:off x="2721" y="2813"/>
              <a:ext cx="60" cy="221"/>
            </a:xfrm>
            <a:custGeom>
              <a:avLst/>
              <a:gdLst>
                <a:gd name="T0" fmla="*/ 60 w 60"/>
                <a:gd name="T1" fmla="*/ 219 h 221"/>
                <a:gd name="T2" fmla="*/ 60 w 60"/>
                <a:gd name="T3" fmla="*/ 0 h 221"/>
                <a:gd name="T4" fmla="*/ 0 w 60"/>
                <a:gd name="T5" fmla="*/ 3 h 221"/>
                <a:gd name="T6" fmla="*/ 0 w 60"/>
                <a:gd name="T7" fmla="*/ 221 h 221"/>
                <a:gd name="T8" fmla="*/ 60 w 60"/>
                <a:gd name="T9" fmla="*/ 219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19"/>
                  </a:moveTo>
                  <a:lnTo>
                    <a:pt x="60" y="0"/>
                  </a:lnTo>
                  <a:lnTo>
                    <a:pt x="0" y="3"/>
                  </a:lnTo>
                  <a:lnTo>
                    <a:pt x="0" y="221"/>
                  </a:lnTo>
                  <a:lnTo>
                    <a:pt x="60" y="21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93" name="Freeform 314"/>
            <p:cNvSpPr>
              <a:spLocks/>
            </p:cNvSpPr>
            <p:nvPr/>
          </p:nvSpPr>
          <p:spPr bwMode="auto">
            <a:xfrm>
              <a:off x="2781" y="2813"/>
              <a:ext cx="60" cy="238"/>
            </a:xfrm>
            <a:custGeom>
              <a:avLst/>
              <a:gdLst>
                <a:gd name="T0" fmla="*/ 60 w 60"/>
                <a:gd name="T1" fmla="*/ 238 h 238"/>
                <a:gd name="T2" fmla="*/ 60 w 60"/>
                <a:gd name="T3" fmla="*/ 20 h 238"/>
                <a:gd name="T4" fmla="*/ 0 w 60"/>
                <a:gd name="T5" fmla="*/ 0 h 238"/>
                <a:gd name="T6" fmla="*/ 0 w 60"/>
                <a:gd name="T7" fmla="*/ 219 h 238"/>
                <a:gd name="T8" fmla="*/ 60 w 60"/>
                <a:gd name="T9" fmla="*/ 238 h 2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8">
                  <a:moveTo>
                    <a:pt x="60" y="238"/>
                  </a:moveTo>
                  <a:lnTo>
                    <a:pt x="60" y="20"/>
                  </a:lnTo>
                  <a:lnTo>
                    <a:pt x="0" y="0"/>
                  </a:lnTo>
                  <a:lnTo>
                    <a:pt x="0" y="219"/>
                  </a:lnTo>
                  <a:lnTo>
                    <a:pt x="60" y="23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94" name="Freeform 315"/>
            <p:cNvSpPr>
              <a:spLocks/>
            </p:cNvSpPr>
            <p:nvPr/>
          </p:nvSpPr>
          <p:spPr bwMode="auto">
            <a:xfrm>
              <a:off x="2841" y="2789"/>
              <a:ext cx="60" cy="262"/>
            </a:xfrm>
            <a:custGeom>
              <a:avLst/>
              <a:gdLst>
                <a:gd name="T0" fmla="*/ 60 w 60"/>
                <a:gd name="T1" fmla="*/ 218 h 262"/>
                <a:gd name="T2" fmla="*/ 60 w 60"/>
                <a:gd name="T3" fmla="*/ 0 h 262"/>
                <a:gd name="T4" fmla="*/ 0 w 60"/>
                <a:gd name="T5" fmla="*/ 44 h 262"/>
                <a:gd name="T6" fmla="*/ 0 w 60"/>
                <a:gd name="T7" fmla="*/ 262 h 262"/>
                <a:gd name="T8" fmla="*/ 60 w 60"/>
                <a:gd name="T9" fmla="*/ 218 h 2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62">
                  <a:moveTo>
                    <a:pt x="60" y="218"/>
                  </a:moveTo>
                  <a:lnTo>
                    <a:pt x="60" y="0"/>
                  </a:lnTo>
                  <a:lnTo>
                    <a:pt x="0" y="44"/>
                  </a:lnTo>
                  <a:lnTo>
                    <a:pt x="0" y="262"/>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95" name="Freeform 316"/>
            <p:cNvSpPr>
              <a:spLocks/>
            </p:cNvSpPr>
            <p:nvPr/>
          </p:nvSpPr>
          <p:spPr bwMode="auto">
            <a:xfrm>
              <a:off x="2901" y="2781"/>
              <a:ext cx="60" cy="226"/>
            </a:xfrm>
            <a:custGeom>
              <a:avLst/>
              <a:gdLst>
                <a:gd name="T0" fmla="*/ 60 w 60"/>
                <a:gd name="T1" fmla="*/ 218 h 226"/>
                <a:gd name="T2" fmla="*/ 60 w 60"/>
                <a:gd name="T3" fmla="*/ 0 h 226"/>
                <a:gd name="T4" fmla="*/ 0 w 60"/>
                <a:gd name="T5" fmla="*/ 8 h 226"/>
                <a:gd name="T6" fmla="*/ 0 w 60"/>
                <a:gd name="T7" fmla="*/ 226 h 226"/>
                <a:gd name="T8" fmla="*/ 60 w 60"/>
                <a:gd name="T9" fmla="*/ 218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6">
                  <a:moveTo>
                    <a:pt x="60" y="218"/>
                  </a:moveTo>
                  <a:lnTo>
                    <a:pt x="60" y="0"/>
                  </a:lnTo>
                  <a:lnTo>
                    <a:pt x="0" y="8"/>
                  </a:lnTo>
                  <a:lnTo>
                    <a:pt x="0" y="226"/>
                  </a:lnTo>
                  <a:lnTo>
                    <a:pt x="60" y="218"/>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96" name="Freeform 317"/>
            <p:cNvSpPr>
              <a:spLocks/>
            </p:cNvSpPr>
            <p:nvPr/>
          </p:nvSpPr>
          <p:spPr bwMode="auto">
            <a:xfrm>
              <a:off x="2961" y="2781"/>
              <a:ext cx="60" cy="245"/>
            </a:xfrm>
            <a:custGeom>
              <a:avLst/>
              <a:gdLst>
                <a:gd name="T0" fmla="*/ 60 w 60"/>
                <a:gd name="T1" fmla="*/ 245 h 245"/>
                <a:gd name="T2" fmla="*/ 60 w 60"/>
                <a:gd name="T3" fmla="*/ 27 h 245"/>
                <a:gd name="T4" fmla="*/ 0 w 60"/>
                <a:gd name="T5" fmla="*/ 0 h 245"/>
                <a:gd name="T6" fmla="*/ 0 w 60"/>
                <a:gd name="T7" fmla="*/ 218 h 245"/>
                <a:gd name="T8" fmla="*/ 60 w 60"/>
                <a:gd name="T9" fmla="*/ 245 h 2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45">
                  <a:moveTo>
                    <a:pt x="60" y="245"/>
                  </a:moveTo>
                  <a:lnTo>
                    <a:pt x="60" y="27"/>
                  </a:lnTo>
                  <a:lnTo>
                    <a:pt x="0" y="0"/>
                  </a:lnTo>
                  <a:lnTo>
                    <a:pt x="0" y="218"/>
                  </a:lnTo>
                  <a:lnTo>
                    <a:pt x="60" y="245"/>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97" name="Freeform 318"/>
            <p:cNvSpPr>
              <a:spLocks/>
            </p:cNvSpPr>
            <p:nvPr/>
          </p:nvSpPr>
          <p:spPr bwMode="auto">
            <a:xfrm>
              <a:off x="3021" y="2808"/>
              <a:ext cx="63" cy="226"/>
            </a:xfrm>
            <a:custGeom>
              <a:avLst/>
              <a:gdLst>
                <a:gd name="T0" fmla="*/ 63 w 63"/>
                <a:gd name="T1" fmla="*/ 226 h 226"/>
                <a:gd name="T2" fmla="*/ 63 w 63"/>
                <a:gd name="T3" fmla="*/ 8 h 226"/>
                <a:gd name="T4" fmla="*/ 0 w 63"/>
                <a:gd name="T5" fmla="*/ 0 h 226"/>
                <a:gd name="T6" fmla="*/ 0 w 63"/>
                <a:gd name="T7" fmla="*/ 218 h 226"/>
                <a:gd name="T8" fmla="*/ 63 w 63"/>
                <a:gd name="T9" fmla="*/ 22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26">
                  <a:moveTo>
                    <a:pt x="63" y="226"/>
                  </a:moveTo>
                  <a:lnTo>
                    <a:pt x="63" y="8"/>
                  </a:lnTo>
                  <a:lnTo>
                    <a:pt x="0" y="0"/>
                  </a:lnTo>
                  <a:lnTo>
                    <a:pt x="0" y="218"/>
                  </a:lnTo>
                  <a:lnTo>
                    <a:pt x="63" y="22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98" name="Freeform 319"/>
            <p:cNvSpPr>
              <a:spLocks/>
            </p:cNvSpPr>
            <p:nvPr/>
          </p:nvSpPr>
          <p:spPr bwMode="auto">
            <a:xfrm>
              <a:off x="3084" y="2816"/>
              <a:ext cx="60" cy="224"/>
            </a:xfrm>
            <a:custGeom>
              <a:avLst/>
              <a:gdLst>
                <a:gd name="T0" fmla="*/ 60 w 60"/>
                <a:gd name="T1" fmla="*/ 224 h 224"/>
                <a:gd name="T2" fmla="*/ 60 w 60"/>
                <a:gd name="T3" fmla="*/ 6 h 224"/>
                <a:gd name="T4" fmla="*/ 0 w 60"/>
                <a:gd name="T5" fmla="*/ 0 h 224"/>
                <a:gd name="T6" fmla="*/ 0 w 60"/>
                <a:gd name="T7" fmla="*/ 218 h 224"/>
                <a:gd name="T8" fmla="*/ 60 w 60"/>
                <a:gd name="T9" fmla="*/ 224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4">
                  <a:moveTo>
                    <a:pt x="60" y="224"/>
                  </a:moveTo>
                  <a:lnTo>
                    <a:pt x="60" y="6"/>
                  </a:lnTo>
                  <a:lnTo>
                    <a:pt x="0" y="0"/>
                  </a:lnTo>
                  <a:lnTo>
                    <a:pt x="0" y="218"/>
                  </a:lnTo>
                  <a:lnTo>
                    <a:pt x="60" y="224"/>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199" name="Freeform 320"/>
            <p:cNvSpPr>
              <a:spLocks/>
            </p:cNvSpPr>
            <p:nvPr/>
          </p:nvSpPr>
          <p:spPr bwMode="auto">
            <a:xfrm>
              <a:off x="3144" y="2822"/>
              <a:ext cx="60" cy="221"/>
            </a:xfrm>
            <a:custGeom>
              <a:avLst/>
              <a:gdLst>
                <a:gd name="T0" fmla="*/ 60 w 60"/>
                <a:gd name="T1" fmla="*/ 221 h 221"/>
                <a:gd name="T2" fmla="*/ 60 w 60"/>
                <a:gd name="T3" fmla="*/ 5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5"/>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00" name="Freeform 321"/>
            <p:cNvSpPr>
              <a:spLocks/>
            </p:cNvSpPr>
            <p:nvPr/>
          </p:nvSpPr>
          <p:spPr bwMode="auto">
            <a:xfrm>
              <a:off x="3204" y="2827"/>
              <a:ext cx="60" cy="221"/>
            </a:xfrm>
            <a:custGeom>
              <a:avLst/>
              <a:gdLst>
                <a:gd name="T0" fmla="*/ 60 w 60"/>
                <a:gd name="T1" fmla="*/ 221 h 221"/>
                <a:gd name="T2" fmla="*/ 60 w 60"/>
                <a:gd name="T3" fmla="*/ 3 h 221"/>
                <a:gd name="T4" fmla="*/ 0 w 60"/>
                <a:gd name="T5" fmla="*/ 0 h 221"/>
                <a:gd name="T6" fmla="*/ 0 w 60"/>
                <a:gd name="T7" fmla="*/ 216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3"/>
                  </a:lnTo>
                  <a:lnTo>
                    <a:pt x="0" y="0"/>
                  </a:lnTo>
                  <a:lnTo>
                    <a:pt x="0" y="216"/>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01" name="Freeform 322"/>
            <p:cNvSpPr>
              <a:spLocks/>
            </p:cNvSpPr>
            <p:nvPr/>
          </p:nvSpPr>
          <p:spPr bwMode="auto">
            <a:xfrm>
              <a:off x="3264" y="2830"/>
              <a:ext cx="61" cy="221"/>
            </a:xfrm>
            <a:custGeom>
              <a:avLst/>
              <a:gdLst>
                <a:gd name="T0" fmla="*/ 61 w 61"/>
                <a:gd name="T1" fmla="*/ 221 h 221"/>
                <a:gd name="T2" fmla="*/ 61 w 61"/>
                <a:gd name="T3" fmla="*/ 3 h 221"/>
                <a:gd name="T4" fmla="*/ 0 w 61"/>
                <a:gd name="T5" fmla="*/ 0 h 221"/>
                <a:gd name="T6" fmla="*/ 0 w 61"/>
                <a:gd name="T7" fmla="*/ 218 h 221"/>
                <a:gd name="T8" fmla="*/ 61 w 61"/>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1">
                  <a:moveTo>
                    <a:pt x="61" y="221"/>
                  </a:moveTo>
                  <a:lnTo>
                    <a:pt x="61" y="3"/>
                  </a:lnTo>
                  <a:lnTo>
                    <a:pt x="0" y="0"/>
                  </a:lnTo>
                  <a:lnTo>
                    <a:pt x="0" y="218"/>
                  </a:lnTo>
                  <a:lnTo>
                    <a:pt x="61"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02" name="Freeform 323"/>
            <p:cNvSpPr>
              <a:spLocks/>
            </p:cNvSpPr>
            <p:nvPr/>
          </p:nvSpPr>
          <p:spPr bwMode="auto">
            <a:xfrm>
              <a:off x="3325" y="2833"/>
              <a:ext cx="60" cy="226"/>
            </a:xfrm>
            <a:custGeom>
              <a:avLst/>
              <a:gdLst>
                <a:gd name="T0" fmla="*/ 60 w 60"/>
                <a:gd name="T1" fmla="*/ 226 h 226"/>
                <a:gd name="T2" fmla="*/ 60 w 60"/>
                <a:gd name="T3" fmla="*/ 8 h 226"/>
                <a:gd name="T4" fmla="*/ 0 w 60"/>
                <a:gd name="T5" fmla="*/ 0 h 226"/>
                <a:gd name="T6" fmla="*/ 0 w 60"/>
                <a:gd name="T7" fmla="*/ 218 h 226"/>
                <a:gd name="T8" fmla="*/ 60 w 60"/>
                <a:gd name="T9" fmla="*/ 226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6">
                  <a:moveTo>
                    <a:pt x="60" y="226"/>
                  </a:moveTo>
                  <a:lnTo>
                    <a:pt x="60" y="8"/>
                  </a:lnTo>
                  <a:lnTo>
                    <a:pt x="0" y="0"/>
                  </a:lnTo>
                  <a:lnTo>
                    <a:pt x="0" y="218"/>
                  </a:lnTo>
                  <a:lnTo>
                    <a:pt x="60" y="22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03" name="Freeform 324"/>
            <p:cNvSpPr>
              <a:spLocks/>
            </p:cNvSpPr>
            <p:nvPr/>
          </p:nvSpPr>
          <p:spPr bwMode="auto">
            <a:xfrm>
              <a:off x="3385" y="2838"/>
              <a:ext cx="62" cy="221"/>
            </a:xfrm>
            <a:custGeom>
              <a:avLst/>
              <a:gdLst>
                <a:gd name="T0" fmla="*/ 62 w 62"/>
                <a:gd name="T1" fmla="*/ 216 h 221"/>
                <a:gd name="T2" fmla="*/ 62 w 62"/>
                <a:gd name="T3" fmla="*/ 0 h 221"/>
                <a:gd name="T4" fmla="*/ 0 w 62"/>
                <a:gd name="T5" fmla="*/ 3 h 221"/>
                <a:gd name="T6" fmla="*/ 0 w 62"/>
                <a:gd name="T7" fmla="*/ 221 h 221"/>
                <a:gd name="T8" fmla="*/ 62 w 62"/>
                <a:gd name="T9" fmla="*/ 216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221">
                  <a:moveTo>
                    <a:pt x="62" y="216"/>
                  </a:moveTo>
                  <a:lnTo>
                    <a:pt x="62" y="0"/>
                  </a:lnTo>
                  <a:lnTo>
                    <a:pt x="0" y="3"/>
                  </a:lnTo>
                  <a:lnTo>
                    <a:pt x="0" y="221"/>
                  </a:lnTo>
                  <a:lnTo>
                    <a:pt x="62" y="216"/>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04" name="Freeform 325"/>
            <p:cNvSpPr>
              <a:spLocks/>
            </p:cNvSpPr>
            <p:nvPr/>
          </p:nvSpPr>
          <p:spPr bwMode="auto">
            <a:xfrm>
              <a:off x="3447" y="2838"/>
              <a:ext cx="60" cy="259"/>
            </a:xfrm>
            <a:custGeom>
              <a:avLst/>
              <a:gdLst>
                <a:gd name="T0" fmla="*/ 60 w 60"/>
                <a:gd name="T1" fmla="*/ 259 h 259"/>
                <a:gd name="T2" fmla="*/ 60 w 60"/>
                <a:gd name="T3" fmla="*/ 41 h 259"/>
                <a:gd name="T4" fmla="*/ 0 w 60"/>
                <a:gd name="T5" fmla="*/ 0 h 259"/>
                <a:gd name="T6" fmla="*/ 0 w 60"/>
                <a:gd name="T7" fmla="*/ 216 h 259"/>
                <a:gd name="T8" fmla="*/ 60 w 60"/>
                <a:gd name="T9" fmla="*/ 259 h 2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59">
                  <a:moveTo>
                    <a:pt x="60" y="259"/>
                  </a:moveTo>
                  <a:lnTo>
                    <a:pt x="60" y="41"/>
                  </a:lnTo>
                  <a:lnTo>
                    <a:pt x="0" y="0"/>
                  </a:lnTo>
                  <a:lnTo>
                    <a:pt x="0" y="216"/>
                  </a:lnTo>
                  <a:lnTo>
                    <a:pt x="60" y="25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05" name="Freeform 326"/>
            <p:cNvSpPr>
              <a:spLocks/>
            </p:cNvSpPr>
            <p:nvPr/>
          </p:nvSpPr>
          <p:spPr bwMode="auto">
            <a:xfrm>
              <a:off x="3507" y="2879"/>
              <a:ext cx="60" cy="254"/>
            </a:xfrm>
            <a:custGeom>
              <a:avLst/>
              <a:gdLst>
                <a:gd name="T0" fmla="*/ 60 w 60"/>
                <a:gd name="T1" fmla="*/ 254 h 254"/>
                <a:gd name="T2" fmla="*/ 60 w 60"/>
                <a:gd name="T3" fmla="*/ 35 h 254"/>
                <a:gd name="T4" fmla="*/ 0 w 60"/>
                <a:gd name="T5" fmla="*/ 0 h 254"/>
                <a:gd name="T6" fmla="*/ 0 w 60"/>
                <a:gd name="T7" fmla="*/ 218 h 254"/>
                <a:gd name="T8" fmla="*/ 60 w 60"/>
                <a:gd name="T9" fmla="*/ 254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54">
                  <a:moveTo>
                    <a:pt x="60" y="254"/>
                  </a:moveTo>
                  <a:lnTo>
                    <a:pt x="60" y="35"/>
                  </a:lnTo>
                  <a:lnTo>
                    <a:pt x="0" y="0"/>
                  </a:lnTo>
                  <a:lnTo>
                    <a:pt x="0" y="218"/>
                  </a:lnTo>
                  <a:lnTo>
                    <a:pt x="60" y="254"/>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06" name="Freeform 327"/>
            <p:cNvSpPr>
              <a:spLocks/>
            </p:cNvSpPr>
            <p:nvPr/>
          </p:nvSpPr>
          <p:spPr bwMode="auto">
            <a:xfrm>
              <a:off x="3567" y="2914"/>
              <a:ext cx="61" cy="227"/>
            </a:xfrm>
            <a:custGeom>
              <a:avLst/>
              <a:gdLst>
                <a:gd name="T0" fmla="*/ 61 w 61"/>
                <a:gd name="T1" fmla="*/ 227 h 227"/>
                <a:gd name="T2" fmla="*/ 61 w 61"/>
                <a:gd name="T3" fmla="*/ 9 h 227"/>
                <a:gd name="T4" fmla="*/ 0 w 61"/>
                <a:gd name="T5" fmla="*/ 0 h 227"/>
                <a:gd name="T6" fmla="*/ 0 w 61"/>
                <a:gd name="T7" fmla="*/ 219 h 227"/>
                <a:gd name="T8" fmla="*/ 61 w 61"/>
                <a:gd name="T9" fmla="*/ 227 h 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7">
                  <a:moveTo>
                    <a:pt x="61" y="227"/>
                  </a:moveTo>
                  <a:lnTo>
                    <a:pt x="61" y="9"/>
                  </a:lnTo>
                  <a:lnTo>
                    <a:pt x="0" y="0"/>
                  </a:lnTo>
                  <a:lnTo>
                    <a:pt x="0" y="219"/>
                  </a:lnTo>
                  <a:lnTo>
                    <a:pt x="61" y="227"/>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07" name="Freeform 328"/>
            <p:cNvSpPr>
              <a:spLocks/>
            </p:cNvSpPr>
            <p:nvPr/>
          </p:nvSpPr>
          <p:spPr bwMode="auto">
            <a:xfrm>
              <a:off x="3628" y="2923"/>
              <a:ext cx="60" cy="221"/>
            </a:xfrm>
            <a:custGeom>
              <a:avLst/>
              <a:gdLst>
                <a:gd name="T0" fmla="*/ 60 w 60"/>
                <a:gd name="T1" fmla="*/ 221 h 221"/>
                <a:gd name="T2" fmla="*/ 60 w 60"/>
                <a:gd name="T3" fmla="*/ 2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2"/>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08" name="Freeform 329"/>
            <p:cNvSpPr>
              <a:spLocks/>
            </p:cNvSpPr>
            <p:nvPr/>
          </p:nvSpPr>
          <p:spPr bwMode="auto">
            <a:xfrm>
              <a:off x="3688" y="2925"/>
              <a:ext cx="60" cy="224"/>
            </a:xfrm>
            <a:custGeom>
              <a:avLst/>
              <a:gdLst>
                <a:gd name="T0" fmla="*/ 60 w 60"/>
                <a:gd name="T1" fmla="*/ 224 h 224"/>
                <a:gd name="T2" fmla="*/ 60 w 60"/>
                <a:gd name="T3" fmla="*/ 6 h 224"/>
                <a:gd name="T4" fmla="*/ 0 w 60"/>
                <a:gd name="T5" fmla="*/ 0 h 224"/>
                <a:gd name="T6" fmla="*/ 0 w 60"/>
                <a:gd name="T7" fmla="*/ 219 h 224"/>
                <a:gd name="T8" fmla="*/ 60 w 60"/>
                <a:gd name="T9" fmla="*/ 224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4">
                  <a:moveTo>
                    <a:pt x="60" y="224"/>
                  </a:moveTo>
                  <a:lnTo>
                    <a:pt x="60" y="6"/>
                  </a:lnTo>
                  <a:lnTo>
                    <a:pt x="0" y="0"/>
                  </a:lnTo>
                  <a:lnTo>
                    <a:pt x="0" y="219"/>
                  </a:lnTo>
                  <a:lnTo>
                    <a:pt x="60" y="224"/>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09" name="Rectangle 330"/>
            <p:cNvSpPr>
              <a:spLocks noChangeArrowheads="1"/>
            </p:cNvSpPr>
            <p:nvPr/>
          </p:nvSpPr>
          <p:spPr bwMode="auto">
            <a:xfrm>
              <a:off x="3748" y="2931"/>
              <a:ext cx="62" cy="218"/>
            </a:xfrm>
            <a:prstGeom prst="rect">
              <a:avLst/>
            </a:prstGeom>
            <a:solidFill>
              <a:srgbClr val="E6B3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8210" name="Freeform 331"/>
            <p:cNvSpPr>
              <a:spLocks/>
            </p:cNvSpPr>
            <p:nvPr/>
          </p:nvSpPr>
          <p:spPr bwMode="auto">
            <a:xfrm>
              <a:off x="3810" y="2931"/>
              <a:ext cx="61" cy="229"/>
            </a:xfrm>
            <a:custGeom>
              <a:avLst/>
              <a:gdLst>
                <a:gd name="T0" fmla="*/ 61 w 61"/>
                <a:gd name="T1" fmla="*/ 229 h 229"/>
                <a:gd name="T2" fmla="*/ 61 w 61"/>
                <a:gd name="T3" fmla="*/ 11 h 229"/>
                <a:gd name="T4" fmla="*/ 0 w 61"/>
                <a:gd name="T5" fmla="*/ 0 h 229"/>
                <a:gd name="T6" fmla="*/ 0 w 61"/>
                <a:gd name="T7" fmla="*/ 218 h 229"/>
                <a:gd name="T8" fmla="*/ 61 w 61"/>
                <a:gd name="T9" fmla="*/ 229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229">
                  <a:moveTo>
                    <a:pt x="61" y="229"/>
                  </a:moveTo>
                  <a:lnTo>
                    <a:pt x="61" y="11"/>
                  </a:lnTo>
                  <a:lnTo>
                    <a:pt x="0" y="0"/>
                  </a:lnTo>
                  <a:lnTo>
                    <a:pt x="0" y="218"/>
                  </a:lnTo>
                  <a:lnTo>
                    <a:pt x="61" y="229"/>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11" name="Freeform 332"/>
            <p:cNvSpPr>
              <a:spLocks/>
            </p:cNvSpPr>
            <p:nvPr/>
          </p:nvSpPr>
          <p:spPr bwMode="auto">
            <a:xfrm>
              <a:off x="3871" y="2942"/>
              <a:ext cx="60" cy="221"/>
            </a:xfrm>
            <a:custGeom>
              <a:avLst/>
              <a:gdLst>
                <a:gd name="T0" fmla="*/ 60 w 60"/>
                <a:gd name="T1" fmla="*/ 221 h 221"/>
                <a:gd name="T2" fmla="*/ 60 w 60"/>
                <a:gd name="T3" fmla="*/ 2 h 221"/>
                <a:gd name="T4" fmla="*/ 0 w 60"/>
                <a:gd name="T5" fmla="*/ 0 h 221"/>
                <a:gd name="T6" fmla="*/ 0 w 60"/>
                <a:gd name="T7" fmla="*/ 218 h 221"/>
                <a:gd name="T8" fmla="*/ 60 w 60"/>
                <a:gd name="T9" fmla="*/ 221 h 2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21">
                  <a:moveTo>
                    <a:pt x="60" y="221"/>
                  </a:moveTo>
                  <a:lnTo>
                    <a:pt x="60" y="2"/>
                  </a:lnTo>
                  <a:lnTo>
                    <a:pt x="0" y="0"/>
                  </a:lnTo>
                  <a:lnTo>
                    <a:pt x="0" y="218"/>
                  </a:lnTo>
                  <a:lnTo>
                    <a:pt x="60" y="221"/>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12" name="Freeform 333"/>
            <p:cNvSpPr>
              <a:spLocks/>
            </p:cNvSpPr>
            <p:nvPr/>
          </p:nvSpPr>
          <p:spPr bwMode="auto">
            <a:xfrm>
              <a:off x="3931" y="2944"/>
              <a:ext cx="60" cy="230"/>
            </a:xfrm>
            <a:custGeom>
              <a:avLst/>
              <a:gdLst>
                <a:gd name="T0" fmla="*/ 60 w 60"/>
                <a:gd name="T1" fmla="*/ 230 h 230"/>
                <a:gd name="T2" fmla="*/ 60 w 60"/>
                <a:gd name="T3" fmla="*/ 14 h 230"/>
                <a:gd name="T4" fmla="*/ 0 w 60"/>
                <a:gd name="T5" fmla="*/ 0 h 230"/>
                <a:gd name="T6" fmla="*/ 0 w 60"/>
                <a:gd name="T7" fmla="*/ 219 h 230"/>
                <a:gd name="T8" fmla="*/ 60 w 60"/>
                <a:gd name="T9" fmla="*/ 23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230">
                  <a:moveTo>
                    <a:pt x="60" y="230"/>
                  </a:moveTo>
                  <a:lnTo>
                    <a:pt x="60" y="14"/>
                  </a:lnTo>
                  <a:lnTo>
                    <a:pt x="0" y="0"/>
                  </a:lnTo>
                  <a:lnTo>
                    <a:pt x="0" y="219"/>
                  </a:lnTo>
                  <a:lnTo>
                    <a:pt x="60" y="230"/>
                  </a:lnTo>
                  <a:close/>
                </a:path>
              </a:pathLst>
            </a:custGeom>
            <a:solidFill>
              <a:srgbClr val="E6B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213" name="Freeform 335"/>
            <p:cNvSpPr>
              <a:spLocks/>
            </p:cNvSpPr>
            <p:nvPr/>
          </p:nvSpPr>
          <p:spPr bwMode="auto">
            <a:xfrm>
              <a:off x="966" y="2890"/>
              <a:ext cx="3025" cy="174"/>
            </a:xfrm>
            <a:custGeom>
              <a:avLst/>
              <a:gdLst>
                <a:gd name="T0" fmla="*/ 0 w 3025"/>
                <a:gd name="T1" fmla="*/ 49 h 174"/>
                <a:gd name="T2" fmla="*/ 60 w 3025"/>
                <a:gd name="T3" fmla="*/ 52 h 174"/>
                <a:gd name="T4" fmla="*/ 120 w 3025"/>
                <a:gd name="T5" fmla="*/ 35 h 174"/>
                <a:gd name="T6" fmla="*/ 180 w 3025"/>
                <a:gd name="T7" fmla="*/ 38 h 174"/>
                <a:gd name="T8" fmla="*/ 240 w 3025"/>
                <a:gd name="T9" fmla="*/ 38 h 174"/>
                <a:gd name="T10" fmla="*/ 303 w 3025"/>
                <a:gd name="T11" fmla="*/ 41 h 174"/>
                <a:gd name="T12" fmla="*/ 363 w 3025"/>
                <a:gd name="T13" fmla="*/ 33 h 174"/>
                <a:gd name="T14" fmla="*/ 423 w 3025"/>
                <a:gd name="T15" fmla="*/ 33 h 174"/>
                <a:gd name="T16" fmla="*/ 483 w 3025"/>
                <a:gd name="T17" fmla="*/ 24 h 174"/>
                <a:gd name="T18" fmla="*/ 543 w 3025"/>
                <a:gd name="T19" fmla="*/ 33 h 174"/>
                <a:gd name="T20" fmla="*/ 603 w 3025"/>
                <a:gd name="T21" fmla="*/ 33 h 174"/>
                <a:gd name="T22" fmla="*/ 666 w 3025"/>
                <a:gd name="T23" fmla="*/ 35 h 174"/>
                <a:gd name="T24" fmla="*/ 726 w 3025"/>
                <a:gd name="T25" fmla="*/ 63 h 174"/>
                <a:gd name="T26" fmla="*/ 786 w 3025"/>
                <a:gd name="T27" fmla="*/ 79 h 174"/>
                <a:gd name="T28" fmla="*/ 846 w 3025"/>
                <a:gd name="T29" fmla="*/ 82 h 174"/>
                <a:gd name="T30" fmla="*/ 906 w 3025"/>
                <a:gd name="T31" fmla="*/ 87 h 174"/>
                <a:gd name="T32" fmla="*/ 966 w 3025"/>
                <a:gd name="T33" fmla="*/ 84 h 174"/>
                <a:gd name="T34" fmla="*/ 1029 w 3025"/>
                <a:gd name="T35" fmla="*/ 79 h 174"/>
                <a:gd name="T36" fmla="*/ 1089 w 3025"/>
                <a:gd name="T37" fmla="*/ 74 h 174"/>
                <a:gd name="T38" fmla="*/ 1149 w 3025"/>
                <a:gd name="T39" fmla="*/ 84 h 174"/>
                <a:gd name="T40" fmla="*/ 1209 w 3025"/>
                <a:gd name="T41" fmla="*/ 95 h 174"/>
                <a:gd name="T42" fmla="*/ 1269 w 3025"/>
                <a:gd name="T43" fmla="*/ 95 h 174"/>
                <a:gd name="T44" fmla="*/ 1329 w 3025"/>
                <a:gd name="T45" fmla="*/ 93 h 174"/>
                <a:gd name="T46" fmla="*/ 1392 w 3025"/>
                <a:gd name="T47" fmla="*/ 93 h 174"/>
                <a:gd name="T48" fmla="*/ 1452 w 3025"/>
                <a:gd name="T49" fmla="*/ 54 h 174"/>
                <a:gd name="T50" fmla="*/ 1512 w 3025"/>
                <a:gd name="T51" fmla="*/ 46 h 174"/>
                <a:gd name="T52" fmla="*/ 1572 w 3025"/>
                <a:gd name="T53" fmla="*/ 41 h 174"/>
                <a:gd name="T54" fmla="*/ 1632 w 3025"/>
                <a:gd name="T55" fmla="*/ 33 h 174"/>
                <a:gd name="T56" fmla="*/ 1692 w 3025"/>
                <a:gd name="T57" fmla="*/ 35 h 174"/>
                <a:gd name="T58" fmla="*/ 1755 w 3025"/>
                <a:gd name="T59" fmla="*/ 35 h 174"/>
                <a:gd name="T60" fmla="*/ 1815 w 3025"/>
                <a:gd name="T61" fmla="*/ 33 h 174"/>
                <a:gd name="T62" fmla="*/ 1875 w 3025"/>
                <a:gd name="T63" fmla="*/ 52 h 174"/>
                <a:gd name="T64" fmla="*/ 1935 w 3025"/>
                <a:gd name="T65" fmla="*/ 8 h 174"/>
                <a:gd name="T66" fmla="*/ 1995 w 3025"/>
                <a:gd name="T67" fmla="*/ 0 h 174"/>
                <a:gd name="T68" fmla="*/ 2055 w 3025"/>
                <a:gd name="T69" fmla="*/ 27 h 174"/>
                <a:gd name="T70" fmla="*/ 2118 w 3025"/>
                <a:gd name="T71" fmla="*/ 35 h 174"/>
                <a:gd name="T72" fmla="*/ 2178 w 3025"/>
                <a:gd name="T73" fmla="*/ 41 h 174"/>
                <a:gd name="T74" fmla="*/ 2238 w 3025"/>
                <a:gd name="T75" fmla="*/ 46 h 174"/>
                <a:gd name="T76" fmla="*/ 2298 w 3025"/>
                <a:gd name="T77" fmla="*/ 49 h 174"/>
                <a:gd name="T78" fmla="*/ 2359 w 3025"/>
                <a:gd name="T79" fmla="*/ 52 h 174"/>
                <a:gd name="T80" fmla="*/ 2419 w 3025"/>
                <a:gd name="T81" fmla="*/ 60 h 174"/>
                <a:gd name="T82" fmla="*/ 2481 w 3025"/>
                <a:gd name="T83" fmla="*/ 57 h 174"/>
                <a:gd name="T84" fmla="*/ 2541 w 3025"/>
                <a:gd name="T85" fmla="*/ 98 h 174"/>
                <a:gd name="T86" fmla="*/ 2601 w 3025"/>
                <a:gd name="T87" fmla="*/ 134 h 174"/>
                <a:gd name="T88" fmla="*/ 2662 w 3025"/>
                <a:gd name="T89" fmla="*/ 142 h 174"/>
                <a:gd name="T90" fmla="*/ 2722 w 3025"/>
                <a:gd name="T91" fmla="*/ 144 h 174"/>
                <a:gd name="T92" fmla="*/ 2782 w 3025"/>
                <a:gd name="T93" fmla="*/ 150 h 174"/>
                <a:gd name="T94" fmla="*/ 2844 w 3025"/>
                <a:gd name="T95" fmla="*/ 150 h 174"/>
                <a:gd name="T96" fmla="*/ 2905 w 3025"/>
                <a:gd name="T97" fmla="*/ 161 h 174"/>
                <a:gd name="T98" fmla="*/ 2965 w 3025"/>
                <a:gd name="T99" fmla="*/ 164 h 174"/>
                <a:gd name="T100" fmla="*/ 3025 w 3025"/>
                <a:gd name="T101" fmla="*/ 174 h 1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025" h="174">
                  <a:moveTo>
                    <a:pt x="0" y="49"/>
                  </a:moveTo>
                  <a:lnTo>
                    <a:pt x="60" y="52"/>
                  </a:lnTo>
                  <a:lnTo>
                    <a:pt x="120" y="35"/>
                  </a:lnTo>
                  <a:lnTo>
                    <a:pt x="180" y="38"/>
                  </a:lnTo>
                  <a:lnTo>
                    <a:pt x="240" y="38"/>
                  </a:lnTo>
                  <a:lnTo>
                    <a:pt x="303" y="41"/>
                  </a:lnTo>
                  <a:lnTo>
                    <a:pt x="363" y="33"/>
                  </a:lnTo>
                  <a:lnTo>
                    <a:pt x="423" y="33"/>
                  </a:lnTo>
                  <a:lnTo>
                    <a:pt x="483" y="24"/>
                  </a:lnTo>
                  <a:lnTo>
                    <a:pt x="543" y="33"/>
                  </a:lnTo>
                  <a:lnTo>
                    <a:pt x="603" y="33"/>
                  </a:lnTo>
                  <a:lnTo>
                    <a:pt x="666" y="35"/>
                  </a:lnTo>
                  <a:lnTo>
                    <a:pt x="726" y="63"/>
                  </a:lnTo>
                  <a:lnTo>
                    <a:pt x="786" y="79"/>
                  </a:lnTo>
                  <a:lnTo>
                    <a:pt x="846" y="82"/>
                  </a:lnTo>
                  <a:lnTo>
                    <a:pt x="906" y="87"/>
                  </a:lnTo>
                  <a:lnTo>
                    <a:pt x="966" y="84"/>
                  </a:lnTo>
                  <a:lnTo>
                    <a:pt x="1029" y="79"/>
                  </a:lnTo>
                  <a:lnTo>
                    <a:pt x="1089" y="74"/>
                  </a:lnTo>
                  <a:lnTo>
                    <a:pt x="1149" y="84"/>
                  </a:lnTo>
                  <a:lnTo>
                    <a:pt x="1209" y="95"/>
                  </a:lnTo>
                  <a:lnTo>
                    <a:pt x="1269" y="95"/>
                  </a:lnTo>
                  <a:lnTo>
                    <a:pt x="1329" y="93"/>
                  </a:lnTo>
                  <a:lnTo>
                    <a:pt x="1392" y="93"/>
                  </a:lnTo>
                  <a:lnTo>
                    <a:pt x="1452" y="54"/>
                  </a:lnTo>
                  <a:lnTo>
                    <a:pt x="1512" y="46"/>
                  </a:lnTo>
                  <a:lnTo>
                    <a:pt x="1572" y="41"/>
                  </a:lnTo>
                  <a:lnTo>
                    <a:pt x="1632" y="33"/>
                  </a:lnTo>
                  <a:lnTo>
                    <a:pt x="1692" y="35"/>
                  </a:lnTo>
                  <a:lnTo>
                    <a:pt x="1755" y="35"/>
                  </a:lnTo>
                  <a:lnTo>
                    <a:pt x="1815" y="33"/>
                  </a:lnTo>
                  <a:lnTo>
                    <a:pt x="1875" y="52"/>
                  </a:lnTo>
                  <a:lnTo>
                    <a:pt x="1935" y="8"/>
                  </a:lnTo>
                  <a:lnTo>
                    <a:pt x="1995" y="0"/>
                  </a:lnTo>
                  <a:lnTo>
                    <a:pt x="2055" y="27"/>
                  </a:lnTo>
                  <a:lnTo>
                    <a:pt x="2118" y="35"/>
                  </a:lnTo>
                  <a:lnTo>
                    <a:pt x="2178" y="41"/>
                  </a:lnTo>
                  <a:lnTo>
                    <a:pt x="2238" y="46"/>
                  </a:lnTo>
                  <a:lnTo>
                    <a:pt x="2298" y="49"/>
                  </a:lnTo>
                  <a:lnTo>
                    <a:pt x="2359" y="52"/>
                  </a:lnTo>
                  <a:lnTo>
                    <a:pt x="2419" y="60"/>
                  </a:lnTo>
                  <a:lnTo>
                    <a:pt x="2481" y="57"/>
                  </a:lnTo>
                  <a:lnTo>
                    <a:pt x="2541" y="98"/>
                  </a:lnTo>
                  <a:lnTo>
                    <a:pt x="2601" y="134"/>
                  </a:lnTo>
                  <a:lnTo>
                    <a:pt x="2662" y="142"/>
                  </a:lnTo>
                  <a:lnTo>
                    <a:pt x="2722" y="144"/>
                  </a:lnTo>
                  <a:lnTo>
                    <a:pt x="2782" y="150"/>
                  </a:lnTo>
                  <a:lnTo>
                    <a:pt x="2844" y="150"/>
                  </a:lnTo>
                  <a:lnTo>
                    <a:pt x="2905" y="161"/>
                  </a:lnTo>
                  <a:lnTo>
                    <a:pt x="2965" y="164"/>
                  </a:lnTo>
                  <a:lnTo>
                    <a:pt x="3025" y="174"/>
                  </a:lnTo>
                </a:path>
              </a:pathLst>
            </a:custGeom>
            <a:noFill/>
            <a:ln w="222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7895" name="Title 1"/>
          <p:cNvSpPr>
            <a:spLocks noGrp="1"/>
          </p:cNvSpPr>
          <p:nvPr>
            <p:ph type="title"/>
          </p:nvPr>
        </p:nvSpPr>
        <p:spPr/>
        <p:txBody>
          <a:bodyPr/>
          <a:lstStyle/>
          <a:p>
            <a:r>
              <a:rPr lang="en-US">
                <a:latin typeface="Calibri" charset="0"/>
              </a:rPr>
              <a:t>Global GHG emissions</a:t>
            </a:r>
          </a:p>
        </p:txBody>
      </p:sp>
    </p:spTree>
    <p:extLst>
      <p:ext uri="{BB962C8B-B14F-4D97-AF65-F5344CB8AC3E}">
        <p14:creationId xmlns:p14="http://schemas.microsoft.com/office/powerpoint/2010/main" val="10052403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0"/>
            <a:ext cx="9117686" cy="6858000"/>
          </a:xfrm>
          <a:prstGeom prst="rect">
            <a:avLst/>
          </a:prstGeom>
        </p:spPr>
      </p:pic>
    </p:spTree>
    <p:extLst>
      <p:ext uri="{BB962C8B-B14F-4D97-AF65-F5344CB8AC3E}">
        <p14:creationId xmlns:p14="http://schemas.microsoft.com/office/powerpoint/2010/main" val="900342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descr="C:\Documents and Settings\litsue\Desktop\mapa_CANASAT_powerpoint_Alemanha.jpg"/>
          <p:cNvPicPr>
            <a:picLocks noChangeAspect="1" noChangeArrowheads="1"/>
          </p:cNvPicPr>
          <p:nvPr/>
        </p:nvPicPr>
        <p:blipFill rotWithShape="1">
          <a:blip r:embed="rId2">
            <a:extLst>
              <a:ext uri="{28A0092B-C50C-407E-A947-70E740481C1C}">
                <a14:useLocalDpi xmlns:a14="http://schemas.microsoft.com/office/drawing/2010/main" val="0"/>
              </a:ext>
            </a:extLst>
          </a:blip>
          <a:srcRect l="3581" t="61061" r="81225" b="11426"/>
          <a:stretch/>
        </p:blipFill>
        <p:spPr bwMode="auto">
          <a:xfrm>
            <a:off x="643258" y="1233768"/>
            <a:ext cx="3870960" cy="525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2771800" y="3882534"/>
            <a:ext cx="391454" cy="338554"/>
          </a:xfrm>
          <a:prstGeom prst="rect">
            <a:avLst/>
          </a:prstGeom>
          <a:noFill/>
        </p:spPr>
        <p:txBody>
          <a:bodyPr wrap="none" rtlCol="0">
            <a:spAutoFit/>
          </a:bodyPr>
          <a:lstStyle/>
          <a:p>
            <a:r>
              <a:rPr lang="pt-BR" sz="1600" b="1" dirty="0" smtClean="0">
                <a:solidFill>
                  <a:prstClr val="black"/>
                </a:solidFill>
              </a:rPr>
              <a:t>SP</a:t>
            </a:r>
            <a:endParaRPr lang="pt-BR" sz="1600" b="1" dirty="0">
              <a:solidFill>
                <a:prstClr val="black"/>
              </a:solidFill>
            </a:endParaRPr>
          </a:p>
        </p:txBody>
      </p:sp>
      <p:sp>
        <p:nvSpPr>
          <p:cNvPr id="11" name="CaixaDeTexto 10"/>
          <p:cNvSpPr txBox="1"/>
          <p:nvPr/>
        </p:nvSpPr>
        <p:spPr>
          <a:xfrm>
            <a:off x="3131840" y="3573016"/>
            <a:ext cx="495649" cy="338554"/>
          </a:xfrm>
          <a:prstGeom prst="rect">
            <a:avLst/>
          </a:prstGeom>
          <a:noFill/>
        </p:spPr>
        <p:txBody>
          <a:bodyPr wrap="none" rtlCol="0">
            <a:spAutoFit/>
          </a:bodyPr>
          <a:lstStyle/>
          <a:p>
            <a:r>
              <a:rPr lang="pt-BR" sz="1600" b="1" dirty="0" smtClean="0">
                <a:solidFill>
                  <a:prstClr val="black"/>
                </a:solidFill>
              </a:rPr>
              <a:t>MG</a:t>
            </a:r>
            <a:endParaRPr lang="pt-BR" sz="1600" b="1" dirty="0">
              <a:solidFill>
                <a:prstClr val="black"/>
              </a:solidFill>
            </a:endParaRPr>
          </a:p>
        </p:txBody>
      </p:sp>
      <p:sp>
        <p:nvSpPr>
          <p:cNvPr id="12" name="CaixaDeTexto 11"/>
          <p:cNvSpPr txBox="1"/>
          <p:nvPr/>
        </p:nvSpPr>
        <p:spPr>
          <a:xfrm>
            <a:off x="2699792" y="3522494"/>
            <a:ext cx="455574" cy="338554"/>
          </a:xfrm>
          <a:prstGeom prst="rect">
            <a:avLst/>
          </a:prstGeom>
          <a:noFill/>
        </p:spPr>
        <p:txBody>
          <a:bodyPr wrap="none" rtlCol="0">
            <a:spAutoFit/>
          </a:bodyPr>
          <a:lstStyle/>
          <a:p>
            <a:r>
              <a:rPr lang="pt-BR" sz="1600" b="1" dirty="0" smtClean="0">
                <a:solidFill>
                  <a:prstClr val="black"/>
                </a:solidFill>
              </a:rPr>
              <a:t>GO</a:t>
            </a:r>
            <a:endParaRPr lang="pt-BR" sz="1600" b="1" dirty="0">
              <a:solidFill>
                <a:prstClr val="black"/>
              </a:solidFill>
            </a:endParaRPr>
          </a:p>
        </p:txBody>
      </p:sp>
      <p:sp>
        <p:nvSpPr>
          <p:cNvPr id="13" name="CaixaDeTexto 12"/>
          <p:cNvSpPr txBox="1"/>
          <p:nvPr/>
        </p:nvSpPr>
        <p:spPr>
          <a:xfrm>
            <a:off x="2339752" y="3738518"/>
            <a:ext cx="461986" cy="338554"/>
          </a:xfrm>
          <a:prstGeom prst="rect">
            <a:avLst/>
          </a:prstGeom>
          <a:noFill/>
        </p:spPr>
        <p:txBody>
          <a:bodyPr wrap="none" rtlCol="0">
            <a:spAutoFit/>
          </a:bodyPr>
          <a:lstStyle/>
          <a:p>
            <a:r>
              <a:rPr lang="pt-BR" sz="1600" b="1" dirty="0" smtClean="0">
                <a:solidFill>
                  <a:prstClr val="black"/>
                </a:solidFill>
              </a:rPr>
              <a:t>MS</a:t>
            </a:r>
            <a:endParaRPr lang="pt-BR" sz="1600" b="1" dirty="0">
              <a:solidFill>
                <a:prstClr val="black"/>
              </a:solidFill>
            </a:endParaRPr>
          </a:p>
        </p:txBody>
      </p:sp>
      <p:sp>
        <p:nvSpPr>
          <p:cNvPr id="14" name="CaixaDeTexto 13"/>
          <p:cNvSpPr txBox="1"/>
          <p:nvPr/>
        </p:nvSpPr>
        <p:spPr>
          <a:xfrm>
            <a:off x="2578738" y="4098558"/>
            <a:ext cx="409086" cy="338554"/>
          </a:xfrm>
          <a:prstGeom prst="rect">
            <a:avLst/>
          </a:prstGeom>
          <a:noFill/>
        </p:spPr>
        <p:txBody>
          <a:bodyPr wrap="none" rtlCol="0">
            <a:spAutoFit/>
          </a:bodyPr>
          <a:lstStyle/>
          <a:p>
            <a:r>
              <a:rPr lang="pt-BR" sz="1600" b="1" dirty="0" smtClean="0">
                <a:solidFill>
                  <a:prstClr val="black"/>
                </a:solidFill>
              </a:rPr>
              <a:t>PR</a:t>
            </a:r>
            <a:endParaRPr lang="pt-BR" sz="1600" b="1" dirty="0">
              <a:solidFill>
                <a:prstClr val="black"/>
              </a:solidFill>
            </a:endParaRPr>
          </a:p>
        </p:txBody>
      </p:sp>
      <p:sp>
        <p:nvSpPr>
          <p:cNvPr id="15" name="CaixaDeTexto 14"/>
          <p:cNvSpPr txBox="1"/>
          <p:nvPr/>
        </p:nvSpPr>
        <p:spPr>
          <a:xfrm>
            <a:off x="2267744" y="3212976"/>
            <a:ext cx="465192" cy="338554"/>
          </a:xfrm>
          <a:prstGeom prst="rect">
            <a:avLst/>
          </a:prstGeom>
          <a:noFill/>
        </p:spPr>
        <p:txBody>
          <a:bodyPr wrap="none" rtlCol="0">
            <a:spAutoFit/>
          </a:bodyPr>
          <a:lstStyle/>
          <a:p>
            <a:r>
              <a:rPr lang="pt-BR" sz="1600" b="1" dirty="0" smtClean="0">
                <a:solidFill>
                  <a:prstClr val="black"/>
                </a:solidFill>
              </a:rPr>
              <a:t>MT</a:t>
            </a:r>
            <a:endParaRPr lang="pt-BR" sz="1600" b="1" dirty="0">
              <a:solidFill>
                <a:prstClr val="black"/>
              </a:solidFill>
            </a:endParaRPr>
          </a:p>
        </p:txBody>
      </p:sp>
      <p:graphicFrame>
        <p:nvGraphicFramePr>
          <p:cNvPr id="16" name="Gráfico 15"/>
          <p:cNvGraphicFramePr/>
          <p:nvPr>
            <p:extLst>
              <p:ext uri="{D42A27DB-BD31-4B8C-83A1-F6EECF244321}">
                <p14:modId xmlns:p14="http://schemas.microsoft.com/office/powerpoint/2010/main" val="2603013477"/>
              </p:ext>
            </p:extLst>
          </p:nvPr>
        </p:nvGraphicFramePr>
        <p:xfrm>
          <a:off x="4538563" y="3907795"/>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17" name="Imagem 1" descr="america-brasil-graficos.jpg"/>
          <p:cNvPicPr>
            <a:picLocks noChangeAspect="1"/>
          </p:cNvPicPr>
          <p:nvPr/>
        </p:nvPicPr>
        <p:blipFill>
          <a:blip r:embed="rId4">
            <a:extLst>
              <a:ext uri="{28A0092B-C50C-407E-A947-70E740481C1C}">
                <a14:useLocalDpi xmlns:a14="http://schemas.microsoft.com/office/drawing/2010/main" val="0"/>
              </a:ext>
            </a:extLst>
          </a:blip>
          <a:srcRect l="57504" t="14023" b="48288"/>
          <a:stretch>
            <a:fillRect/>
          </a:stretch>
        </p:blipFill>
        <p:spPr bwMode="auto">
          <a:xfrm>
            <a:off x="4737100" y="808900"/>
            <a:ext cx="4340026" cy="305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Brazil: world</a:t>
            </a:r>
            <a:r>
              <a:rPr lang="en-US" dirty="0" smtClean="0"/>
              <a:t>’s largest sugarcane producer</a:t>
            </a:r>
            <a:endParaRPr lang="en-US" dirty="0"/>
          </a:p>
        </p:txBody>
      </p:sp>
      <p:sp>
        <p:nvSpPr>
          <p:cNvPr id="19" name="Text Box 3"/>
          <p:cNvSpPr txBox="1">
            <a:spLocks noChangeArrowheads="1"/>
          </p:cNvSpPr>
          <p:nvPr/>
        </p:nvSpPr>
        <p:spPr bwMode="auto">
          <a:xfrm>
            <a:off x="496888" y="6397626"/>
            <a:ext cx="4291012" cy="369332"/>
          </a:xfrm>
          <a:prstGeom prst="rect">
            <a:avLst/>
          </a:prstGeom>
          <a:solidFill>
            <a:schemeClr val="accent6">
              <a:lumMod val="20000"/>
              <a:lumOff val="80000"/>
            </a:schemeClr>
          </a:solidFill>
          <a:ln>
            <a:noFill/>
          </a:ln>
          <a:effectLst/>
          <a:extLst/>
        </p:spPr>
        <p:txBody>
          <a:bodyPr wrap="square">
            <a:spAutoFit/>
          </a:bodyPr>
          <a:lstStyle/>
          <a:p>
            <a:pPr>
              <a:spcBef>
                <a:spcPct val="50000"/>
              </a:spcBef>
              <a:defRPr/>
            </a:pPr>
            <a:r>
              <a:rPr lang="en-GB" sz="1800" dirty="0" smtClean="0">
                <a:solidFill>
                  <a:schemeClr val="bg2">
                    <a:lumMod val="75000"/>
                  </a:schemeClr>
                </a:solidFill>
                <a:latin typeface="Calibri"/>
                <a:cs typeface="Calibri"/>
              </a:rPr>
              <a:t>source: Bernardo </a:t>
            </a:r>
            <a:r>
              <a:rPr lang="en-GB" sz="1800" dirty="0" err="1" smtClean="0">
                <a:solidFill>
                  <a:schemeClr val="bg2">
                    <a:lumMod val="75000"/>
                  </a:schemeClr>
                </a:solidFill>
                <a:latin typeface="Calibri"/>
                <a:cs typeface="Calibri"/>
              </a:rPr>
              <a:t>Rudorff</a:t>
            </a:r>
            <a:r>
              <a:rPr lang="en-GB" sz="1800" dirty="0" smtClean="0">
                <a:solidFill>
                  <a:schemeClr val="bg2">
                    <a:lumMod val="75000"/>
                  </a:schemeClr>
                </a:solidFill>
                <a:latin typeface="Calibri"/>
                <a:cs typeface="Calibri"/>
              </a:rPr>
              <a:t> (INPE)</a:t>
            </a:r>
            <a:endParaRPr lang="en-GB" sz="1800" dirty="0">
              <a:solidFill>
                <a:schemeClr val="bg2">
                  <a:lumMod val="75000"/>
                </a:schemeClr>
              </a:solidFill>
              <a:latin typeface="Calibri"/>
              <a:cs typeface="Calibri"/>
            </a:endParaRPr>
          </a:p>
        </p:txBody>
      </p:sp>
    </p:spTree>
    <p:extLst>
      <p:ext uri="{BB962C8B-B14F-4D97-AF65-F5344CB8AC3E}">
        <p14:creationId xmlns:p14="http://schemas.microsoft.com/office/powerpoint/2010/main" val="30559248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cstate="print">
            <a:extLst>
              <a:ext uri="{28A0092B-C50C-407E-A947-70E740481C1C}">
                <a14:useLocalDpi xmlns:a14="http://schemas.microsoft.com/office/drawing/2010/main" val="0"/>
              </a:ext>
            </a:extLst>
          </a:blip>
          <a:srcRect l="13359" t="7399" r="16251" b="3825"/>
          <a:stretch/>
        </p:blipFill>
        <p:spPr>
          <a:xfrm>
            <a:off x="-15936" y="-1"/>
            <a:ext cx="7288766" cy="6883879"/>
          </a:xfrm>
          <a:prstGeom prst="rect">
            <a:avLst/>
          </a:prstGeom>
        </p:spPr>
      </p:pic>
      <p:grpSp>
        <p:nvGrpSpPr>
          <p:cNvPr id="12" name="Grupo 11"/>
          <p:cNvGrpSpPr/>
          <p:nvPr/>
        </p:nvGrpSpPr>
        <p:grpSpPr>
          <a:xfrm>
            <a:off x="5148064" y="5243641"/>
            <a:ext cx="3851920" cy="1425719"/>
            <a:chOff x="6978892" y="4869160"/>
            <a:chExt cx="2181093" cy="576064"/>
          </a:xfrm>
        </p:grpSpPr>
        <p:sp>
          <p:nvSpPr>
            <p:cNvPr id="7" name="CaixaDeTexto 6"/>
            <p:cNvSpPr txBox="1"/>
            <p:nvPr/>
          </p:nvSpPr>
          <p:spPr>
            <a:xfrm>
              <a:off x="7258212" y="4896121"/>
              <a:ext cx="1671806" cy="236279"/>
            </a:xfrm>
            <a:prstGeom prst="rect">
              <a:avLst/>
            </a:prstGeom>
            <a:noFill/>
          </p:spPr>
          <p:txBody>
            <a:bodyPr wrap="square" rtlCol="0">
              <a:spAutoFit/>
            </a:bodyPr>
            <a:lstStyle/>
            <a:p>
              <a:pPr defTabSz="914400"/>
              <a:r>
                <a:rPr lang="pt-BR" sz="1600" b="1" dirty="0" err="1" smtClean="0">
                  <a:solidFill>
                    <a:prstClr val="black"/>
                  </a:solidFill>
                  <a:latin typeface="Calibri"/>
                </a:rPr>
                <a:t>Annual</a:t>
              </a:r>
              <a:r>
                <a:rPr lang="pt-BR" sz="1600" b="1" dirty="0" smtClean="0">
                  <a:solidFill>
                    <a:prstClr val="black"/>
                  </a:solidFill>
                  <a:latin typeface="Calibri"/>
                </a:rPr>
                <a:t> </a:t>
              </a:r>
              <a:r>
                <a:rPr lang="pt-BR" sz="1600" b="1" dirty="0" err="1" smtClean="0">
                  <a:solidFill>
                    <a:prstClr val="black"/>
                  </a:solidFill>
                  <a:latin typeface="Calibri"/>
                </a:rPr>
                <a:t>Crop</a:t>
              </a:r>
              <a:r>
                <a:rPr lang="pt-BR" sz="1600" b="1" dirty="0" smtClean="0">
                  <a:solidFill>
                    <a:prstClr val="black"/>
                  </a:solidFill>
                  <a:latin typeface="Calibri"/>
                </a:rPr>
                <a:t> – 1 </a:t>
              </a:r>
              <a:r>
                <a:rPr lang="pt-BR" sz="1600" b="1" dirty="0" err="1" smtClean="0">
                  <a:solidFill>
                    <a:prstClr val="black"/>
                  </a:solidFill>
                  <a:latin typeface="Calibri"/>
                </a:rPr>
                <a:t>Crop</a:t>
              </a:r>
              <a:r>
                <a:rPr lang="pt-BR" sz="1600" b="1" dirty="0" smtClean="0">
                  <a:solidFill>
                    <a:prstClr val="black"/>
                  </a:solidFill>
                  <a:latin typeface="Calibri"/>
                </a:rPr>
                <a:t> per </a:t>
              </a:r>
              <a:r>
                <a:rPr lang="pt-BR" sz="1600" b="1" dirty="0" err="1" smtClean="0">
                  <a:solidFill>
                    <a:prstClr val="black"/>
                  </a:solidFill>
                  <a:latin typeface="Calibri"/>
                </a:rPr>
                <a:t>season</a:t>
              </a:r>
              <a:endParaRPr lang="pt-BR" sz="1600" b="1" dirty="0">
                <a:solidFill>
                  <a:prstClr val="black"/>
                </a:solidFill>
                <a:latin typeface="Calibri"/>
              </a:endParaRPr>
            </a:p>
          </p:txBody>
        </p:sp>
        <p:sp>
          <p:nvSpPr>
            <p:cNvPr id="8" name="CaixaDeTexto 7"/>
            <p:cNvSpPr txBox="1"/>
            <p:nvPr/>
          </p:nvSpPr>
          <p:spPr>
            <a:xfrm>
              <a:off x="7287774" y="5099785"/>
              <a:ext cx="1872211" cy="236279"/>
            </a:xfrm>
            <a:prstGeom prst="rect">
              <a:avLst/>
            </a:prstGeom>
            <a:noFill/>
          </p:spPr>
          <p:txBody>
            <a:bodyPr wrap="square" rtlCol="0">
              <a:spAutoFit/>
            </a:bodyPr>
            <a:lstStyle/>
            <a:p>
              <a:pPr defTabSz="914400"/>
              <a:r>
                <a:rPr lang="pt-BR" sz="1600" b="1" dirty="0" err="1" smtClean="0">
                  <a:solidFill>
                    <a:prstClr val="black"/>
                  </a:solidFill>
                  <a:latin typeface="Calibri"/>
                </a:rPr>
                <a:t>Annual</a:t>
              </a:r>
              <a:r>
                <a:rPr lang="pt-BR" sz="1600" b="1" dirty="0" smtClean="0">
                  <a:solidFill>
                    <a:prstClr val="black"/>
                  </a:solidFill>
                  <a:latin typeface="Calibri"/>
                </a:rPr>
                <a:t> </a:t>
              </a:r>
              <a:r>
                <a:rPr lang="pt-BR" sz="1600" b="1" dirty="0" err="1" smtClean="0">
                  <a:solidFill>
                    <a:prstClr val="black"/>
                  </a:solidFill>
                  <a:latin typeface="Calibri"/>
                </a:rPr>
                <a:t>Crop</a:t>
              </a:r>
              <a:r>
                <a:rPr lang="pt-BR" sz="1600" b="1" dirty="0" smtClean="0">
                  <a:solidFill>
                    <a:prstClr val="black"/>
                  </a:solidFill>
                  <a:latin typeface="Calibri"/>
                </a:rPr>
                <a:t> – 2 </a:t>
              </a:r>
              <a:r>
                <a:rPr lang="pt-BR" sz="1600" b="1" dirty="0" err="1" smtClean="0">
                  <a:solidFill>
                    <a:prstClr val="black"/>
                  </a:solidFill>
                  <a:latin typeface="Calibri"/>
                </a:rPr>
                <a:t>Crops</a:t>
              </a:r>
              <a:r>
                <a:rPr lang="pt-BR" sz="1600" b="1" dirty="0" smtClean="0">
                  <a:solidFill>
                    <a:prstClr val="black"/>
                  </a:solidFill>
                  <a:latin typeface="Calibri"/>
                </a:rPr>
                <a:t> per </a:t>
              </a:r>
              <a:r>
                <a:rPr lang="pt-BR" sz="1600" b="1" dirty="0" err="1" smtClean="0">
                  <a:solidFill>
                    <a:prstClr val="black"/>
                  </a:solidFill>
                  <a:latin typeface="Calibri"/>
                </a:rPr>
                <a:t>season</a:t>
              </a:r>
              <a:endParaRPr lang="pt-BR" sz="1600" b="1" dirty="0">
                <a:solidFill>
                  <a:prstClr val="black"/>
                </a:solidFill>
                <a:latin typeface="Calibri"/>
              </a:endParaRPr>
            </a:p>
          </p:txBody>
        </p:sp>
        <p:sp>
          <p:nvSpPr>
            <p:cNvPr id="9" name="CaixaDeTexto 8"/>
            <p:cNvSpPr txBox="1"/>
            <p:nvPr/>
          </p:nvSpPr>
          <p:spPr>
            <a:xfrm>
              <a:off x="7287777" y="5303449"/>
              <a:ext cx="1872208" cy="136793"/>
            </a:xfrm>
            <a:prstGeom prst="rect">
              <a:avLst/>
            </a:prstGeom>
            <a:noFill/>
          </p:spPr>
          <p:txBody>
            <a:bodyPr wrap="square" rtlCol="0">
              <a:spAutoFit/>
            </a:bodyPr>
            <a:lstStyle/>
            <a:p>
              <a:pPr defTabSz="914400"/>
              <a:r>
                <a:rPr lang="pt-BR" sz="1600" b="1" dirty="0" err="1" smtClean="0">
                  <a:solidFill>
                    <a:prstClr val="black"/>
                  </a:solidFill>
                  <a:latin typeface="Calibri"/>
                </a:rPr>
                <a:t>Sugarcane</a:t>
              </a:r>
              <a:r>
                <a:rPr lang="pt-BR" sz="1600" b="1" dirty="0" smtClean="0">
                  <a:solidFill>
                    <a:prstClr val="black"/>
                  </a:solidFill>
                  <a:latin typeface="Calibri"/>
                </a:rPr>
                <a:t> </a:t>
              </a:r>
              <a:endParaRPr lang="pt-BR" sz="1600" b="1" dirty="0">
                <a:solidFill>
                  <a:prstClr val="black"/>
                </a:solidFill>
                <a:latin typeface="Calibri"/>
              </a:endParaRPr>
            </a:p>
          </p:txBody>
        </p:sp>
        <p:sp>
          <p:nvSpPr>
            <p:cNvPr id="4" name="Retângulo 3"/>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sp>
          <p:nvSpPr>
            <p:cNvPr id="5" name="Retângulo 4"/>
            <p:cNvSpPr/>
            <p:nvPr/>
          </p:nvSpPr>
          <p:spPr>
            <a:xfrm>
              <a:off x="6978892" y="5085184"/>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sp>
          <p:nvSpPr>
            <p:cNvPr id="6" name="Retângulo 5"/>
            <p:cNvSpPr/>
            <p:nvPr/>
          </p:nvSpPr>
          <p:spPr>
            <a:xfrm>
              <a:off x="6978893" y="5301208"/>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grpSp>
      <p:sp>
        <p:nvSpPr>
          <p:cNvPr id="13" name="CaixaDeTexto 12"/>
          <p:cNvSpPr txBox="1"/>
          <p:nvPr/>
        </p:nvSpPr>
        <p:spPr>
          <a:xfrm>
            <a:off x="4716016" y="260648"/>
            <a:ext cx="4427984" cy="646331"/>
          </a:xfrm>
          <a:prstGeom prst="rect">
            <a:avLst/>
          </a:prstGeom>
          <a:noFill/>
        </p:spPr>
        <p:txBody>
          <a:bodyPr wrap="square" rtlCol="0">
            <a:spAutoFit/>
          </a:bodyPr>
          <a:lstStyle/>
          <a:p>
            <a:pPr defTabSz="914400"/>
            <a:r>
              <a:rPr lang="pt-BR" sz="3600" b="1" dirty="0" err="1" smtClean="0">
                <a:solidFill>
                  <a:prstClr val="black"/>
                </a:solidFill>
                <a:effectLst>
                  <a:outerShdw blurRad="38100" dist="38100" dir="2700000" algn="tl">
                    <a:srgbClr val="000000">
                      <a:alpha val="43137"/>
                    </a:srgbClr>
                  </a:outerShdw>
                </a:effectLst>
                <a:latin typeface="Calibri"/>
              </a:rPr>
              <a:t>Crop</a:t>
            </a:r>
            <a:r>
              <a:rPr lang="pt-BR" sz="3600" b="1" dirty="0" smtClean="0">
                <a:solidFill>
                  <a:prstClr val="black"/>
                </a:solidFill>
                <a:effectLst>
                  <a:outerShdw blurRad="38100" dist="38100" dir="2700000" algn="tl">
                    <a:srgbClr val="000000">
                      <a:alpha val="43137"/>
                    </a:srgbClr>
                  </a:outerShdw>
                </a:effectLst>
                <a:latin typeface="Calibri"/>
              </a:rPr>
              <a:t> </a:t>
            </a:r>
            <a:r>
              <a:rPr lang="pt-BR" sz="3600" b="1" dirty="0" err="1" smtClean="0">
                <a:solidFill>
                  <a:prstClr val="black"/>
                </a:solidFill>
                <a:effectLst>
                  <a:outerShdw blurRad="38100" dist="38100" dir="2700000" algn="tl">
                    <a:srgbClr val="000000">
                      <a:alpha val="43137"/>
                    </a:srgbClr>
                  </a:outerShdw>
                </a:effectLst>
                <a:latin typeface="Calibri"/>
              </a:rPr>
              <a:t>Year</a:t>
            </a:r>
            <a:r>
              <a:rPr lang="pt-BR" sz="3600" b="1" dirty="0" smtClean="0">
                <a:solidFill>
                  <a:prstClr val="black"/>
                </a:solidFill>
                <a:effectLst>
                  <a:outerShdw blurRad="38100" dist="38100" dir="2700000" algn="tl">
                    <a:srgbClr val="000000">
                      <a:alpha val="43137"/>
                    </a:srgbClr>
                  </a:outerShdw>
                </a:effectLst>
                <a:latin typeface="Calibri"/>
              </a:rPr>
              <a:t> 2002/2003 </a:t>
            </a:r>
            <a:endParaRPr lang="pt-BR" sz="3600" b="1" dirty="0">
              <a:solidFill>
                <a:prstClr val="black"/>
              </a:solidFill>
              <a:effectLst>
                <a:outerShdw blurRad="38100" dist="38100" dir="2700000" algn="tl">
                  <a:srgbClr val="000000">
                    <a:alpha val="43137"/>
                  </a:srgbClr>
                </a:outerShdw>
              </a:effectLst>
              <a:latin typeface="Calibri"/>
            </a:endParaRPr>
          </a:p>
        </p:txBody>
      </p:sp>
      <p:sp>
        <p:nvSpPr>
          <p:cNvPr id="15" name="Retângulo 14"/>
          <p:cNvSpPr/>
          <p:nvPr/>
        </p:nvSpPr>
        <p:spPr>
          <a:xfrm>
            <a:off x="5595378" y="6657030"/>
            <a:ext cx="2376264" cy="384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sp>
        <p:nvSpPr>
          <p:cNvPr id="14" name="Text Box 3"/>
          <p:cNvSpPr txBox="1">
            <a:spLocks noChangeArrowheads="1"/>
          </p:cNvSpPr>
          <p:nvPr/>
        </p:nvSpPr>
        <p:spPr bwMode="auto">
          <a:xfrm>
            <a:off x="0" y="6421422"/>
            <a:ext cx="3429000" cy="369332"/>
          </a:xfrm>
          <a:prstGeom prst="rect">
            <a:avLst/>
          </a:prstGeom>
          <a:solidFill>
            <a:schemeClr val="bg1">
              <a:lumMod val="8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27120577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3" cstate="print">
            <a:extLst>
              <a:ext uri="{28A0092B-C50C-407E-A947-70E740481C1C}">
                <a14:useLocalDpi xmlns:a14="http://schemas.microsoft.com/office/drawing/2010/main" val="0"/>
              </a:ext>
            </a:extLst>
          </a:blip>
          <a:srcRect l="13360" t="7499" r="10867" b="3618"/>
          <a:stretch/>
        </p:blipFill>
        <p:spPr>
          <a:xfrm>
            <a:off x="-34506" y="0"/>
            <a:ext cx="7858810" cy="6909760"/>
          </a:xfrm>
          <a:prstGeom prst="rect">
            <a:avLst/>
          </a:prstGeom>
        </p:spPr>
      </p:pic>
      <p:sp>
        <p:nvSpPr>
          <p:cNvPr id="2" name="Retângulo 1"/>
          <p:cNvSpPr/>
          <p:nvPr/>
        </p:nvSpPr>
        <p:spPr>
          <a:xfrm>
            <a:off x="5652120" y="6525342"/>
            <a:ext cx="2376264" cy="384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grpSp>
        <p:nvGrpSpPr>
          <p:cNvPr id="21" name="Grupo 20"/>
          <p:cNvGrpSpPr/>
          <p:nvPr/>
        </p:nvGrpSpPr>
        <p:grpSpPr>
          <a:xfrm>
            <a:off x="5148064" y="5243641"/>
            <a:ext cx="3851920" cy="1425719"/>
            <a:chOff x="6978892" y="4869160"/>
            <a:chExt cx="2181093" cy="576064"/>
          </a:xfrm>
        </p:grpSpPr>
        <p:sp>
          <p:nvSpPr>
            <p:cNvPr id="22" name="CaixaDeTexto 21"/>
            <p:cNvSpPr txBox="1"/>
            <p:nvPr/>
          </p:nvSpPr>
          <p:spPr>
            <a:xfrm>
              <a:off x="7258212" y="4896121"/>
              <a:ext cx="1671806" cy="236279"/>
            </a:xfrm>
            <a:prstGeom prst="rect">
              <a:avLst/>
            </a:prstGeom>
            <a:noFill/>
          </p:spPr>
          <p:txBody>
            <a:bodyPr wrap="square" rtlCol="0">
              <a:spAutoFit/>
            </a:bodyPr>
            <a:lstStyle/>
            <a:p>
              <a:pPr defTabSz="914400"/>
              <a:r>
                <a:rPr lang="pt-BR" sz="1600" b="1" dirty="0" err="1" smtClean="0">
                  <a:solidFill>
                    <a:prstClr val="black"/>
                  </a:solidFill>
                  <a:latin typeface="Calibri"/>
                </a:rPr>
                <a:t>Annual</a:t>
              </a:r>
              <a:r>
                <a:rPr lang="pt-BR" sz="1600" b="1" dirty="0" smtClean="0">
                  <a:solidFill>
                    <a:prstClr val="black"/>
                  </a:solidFill>
                  <a:latin typeface="Calibri"/>
                </a:rPr>
                <a:t> </a:t>
              </a:r>
              <a:r>
                <a:rPr lang="pt-BR" sz="1600" b="1" dirty="0" err="1" smtClean="0">
                  <a:solidFill>
                    <a:prstClr val="black"/>
                  </a:solidFill>
                  <a:latin typeface="Calibri"/>
                </a:rPr>
                <a:t>Crop</a:t>
              </a:r>
              <a:r>
                <a:rPr lang="pt-BR" sz="1600" b="1" dirty="0" smtClean="0">
                  <a:solidFill>
                    <a:prstClr val="black"/>
                  </a:solidFill>
                  <a:latin typeface="Calibri"/>
                </a:rPr>
                <a:t> – 1 </a:t>
              </a:r>
              <a:r>
                <a:rPr lang="pt-BR" sz="1600" b="1" dirty="0" err="1" smtClean="0">
                  <a:solidFill>
                    <a:prstClr val="black"/>
                  </a:solidFill>
                  <a:latin typeface="Calibri"/>
                </a:rPr>
                <a:t>Crop</a:t>
              </a:r>
              <a:r>
                <a:rPr lang="pt-BR" sz="1600" b="1" dirty="0" smtClean="0">
                  <a:solidFill>
                    <a:prstClr val="black"/>
                  </a:solidFill>
                  <a:latin typeface="Calibri"/>
                </a:rPr>
                <a:t> per </a:t>
              </a:r>
              <a:r>
                <a:rPr lang="pt-BR" sz="1600" b="1" dirty="0" err="1" smtClean="0">
                  <a:solidFill>
                    <a:prstClr val="black"/>
                  </a:solidFill>
                  <a:latin typeface="Calibri"/>
                </a:rPr>
                <a:t>season</a:t>
              </a:r>
              <a:endParaRPr lang="pt-BR" sz="1600" b="1" dirty="0">
                <a:solidFill>
                  <a:prstClr val="black"/>
                </a:solidFill>
                <a:latin typeface="Calibri"/>
              </a:endParaRPr>
            </a:p>
          </p:txBody>
        </p:sp>
        <p:sp>
          <p:nvSpPr>
            <p:cNvPr id="23" name="CaixaDeTexto 22"/>
            <p:cNvSpPr txBox="1"/>
            <p:nvPr/>
          </p:nvSpPr>
          <p:spPr>
            <a:xfrm>
              <a:off x="7287774" y="5099785"/>
              <a:ext cx="1872211" cy="236279"/>
            </a:xfrm>
            <a:prstGeom prst="rect">
              <a:avLst/>
            </a:prstGeom>
            <a:noFill/>
          </p:spPr>
          <p:txBody>
            <a:bodyPr wrap="square" rtlCol="0">
              <a:spAutoFit/>
            </a:bodyPr>
            <a:lstStyle/>
            <a:p>
              <a:pPr defTabSz="914400"/>
              <a:r>
                <a:rPr lang="pt-BR" sz="1600" b="1" dirty="0" err="1" smtClean="0">
                  <a:solidFill>
                    <a:prstClr val="black"/>
                  </a:solidFill>
                  <a:latin typeface="Calibri"/>
                </a:rPr>
                <a:t>Annual</a:t>
              </a:r>
              <a:r>
                <a:rPr lang="pt-BR" sz="1600" b="1" dirty="0" smtClean="0">
                  <a:solidFill>
                    <a:prstClr val="black"/>
                  </a:solidFill>
                  <a:latin typeface="Calibri"/>
                </a:rPr>
                <a:t> </a:t>
              </a:r>
              <a:r>
                <a:rPr lang="pt-BR" sz="1600" b="1" dirty="0" err="1" smtClean="0">
                  <a:solidFill>
                    <a:prstClr val="black"/>
                  </a:solidFill>
                  <a:latin typeface="Calibri"/>
                </a:rPr>
                <a:t>Crop</a:t>
              </a:r>
              <a:r>
                <a:rPr lang="pt-BR" sz="1600" b="1" dirty="0" smtClean="0">
                  <a:solidFill>
                    <a:prstClr val="black"/>
                  </a:solidFill>
                  <a:latin typeface="Calibri"/>
                </a:rPr>
                <a:t> – 2 </a:t>
              </a:r>
              <a:r>
                <a:rPr lang="pt-BR" sz="1600" b="1" dirty="0" err="1" smtClean="0">
                  <a:solidFill>
                    <a:prstClr val="black"/>
                  </a:solidFill>
                  <a:latin typeface="Calibri"/>
                </a:rPr>
                <a:t>Crops</a:t>
              </a:r>
              <a:r>
                <a:rPr lang="pt-BR" sz="1600" b="1" dirty="0" smtClean="0">
                  <a:solidFill>
                    <a:prstClr val="black"/>
                  </a:solidFill>
                  <a:latin typeface="Calibri"/>
                </a:rPr>
                <a:t> per </a:t>
              </a:r>
              <a:r>
                <a:rPr lang="pt-BR" sz="1600" b="1" dirty="0" err="1" smtClean="0">
                  <a:solidFill>
                    <a:prstClr val="black"/>
                  </a:solidFill>
                  <a:latin typeface="Calibri"/>
                </a:rPr>
                <a:t>season</a:t>
              </a:r>
              <a:endParaRPr lang="pt-BR" sz="1600" b="1" dirty="0">
                <a:solidFill>
                  <a:prstClr val="black"/>
                </a:solidFill>
                <a:latin typeface="Calibri"/>
              </a:endParaRPr>
            </a:p>
          </p:txBody>
        </p:sp>
        <p:sp>
          <p:nvSpPr>
            <p:cNvPr id="24" name="CaixaDeTexto 23"/>
            <p:cNvSpPr txBox="1"/>
            <p:nvPr/>
          </p:nvSpPr>
          <p:spPr>
            <a:xfrm>
              <a:off x="7287777" y="5303449"/>
              <a:ext cx="1872208" cy="136793"/>
            </a:xfrm>
            <a:prstGeom prst="rect">
              <a:avLst/>
            </a:prstGeom>
            <a:noFill/>
          </p:spPr>
          <p:txBody>
            <a:bodyPr wrap="square" rtlCol="0">
              <a:spAutoFit/>
            </a:bodyPr>
            <a:lstStyle/>
            <a:p>
              <a:pPr defTabSz="914400"/>
              <a:r>
                <a:rPr lang="pt-BR" sz="1600" b="1" dirty="0" err="1" smtClean="0">
                  <a:solidFill>
                    <a:prstClr val="black"/>
                  </a:solidFill>
                  <a:latin typeface="Calibri"/>
                </a:rPr>
                <a:t>Sugarcane</a:t>
              </a:r>
              <a:r>
                <a:rPr lang="pt-BR" sz="1600" b="1" dirty="0" smtClean="0">
                  <a:solidFill>
                    <a:prstClr val="black"/>
                  </a:solidFill>
                  <a:latin typeface="Calibri"/>
                </a:rPr>
                <a:t> </a:t>
              </a:r>
              <a:endParaRPr lang="pt-BR" sz="1600" b="1" dirty="0">
                <a:solidFill>
                  <a:prstClr val="black"/>
                </a:solidFill>
                <a:latin typeface="Calibri"/>
              </a:endParaRPr>
            </a:p>
          </p:txBody>
        </p:sp>
        <p:sp>
          <p:nvSpPr>
            <p:cNvPr id="25" name="Retângulo 24"/>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sp>
          <p:nvSpPr>
            <p:cNvPr id="26" name="Retângulo 25"/>
            <p:cNvSpPr/>
            <p:nvPr/>
          </p:nvSpPr>
          <p:spPr>
            <a:xfrm>
              <a:off x="6978892" y="5085184"/>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sp>
          <p:nvSpPr>
            <p:cNvPr id="27" name="Retângulo 26"/>
            <p:cNvSpPr/>
            <p:nvPr/>
          </p:nvSpPr>
          <p:spPr>
            <a:xfrm>
              <a:off x="6978893" y="5301208"/>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pt-BR">
                <a:solidFill>
                  <a:prstClr val="white"/>
                </a:solidFill>
                <a:latin typeface="Calibri"/>
              </a:endParaRPr>
            </a:p>
          </p:txBody>
        </p:sp>
      </p:grpSp>
      <p:sp>
        <p:nvSpPr>
          <p:cNvPr id="28" name="CaixaDeTexto 27"/>
          <p:cNvSpPr txBox="1"/>
          <p:nvPr/>
        </p:nvSpPr>
        <p:spPr>
          <a:xfrm>
            <a:off x="4716016" y="260648"/>
            <a:ext cx="4427984" cy="646331"/>
          </a:xfrm>
          <a:prstGeom prst="rect">
            <a:avLst/>
          </a:prstGeom>
          <a:noFill/>
        </p:spPr>
        <p:txBody>
          <a:bodyPr wrap="square" rtlCol="0">
            <a:spAutoFit/>
          </a:bodyPr>
          <a:lstStyle/>
          <a:p>
            <a:pPr defTabSz="914400"/>
            <a:r>
              <a:rPr lang="pt-BR" sz="3600" b="1" dirty="0" err="1" smtClean="0">
                <a:solidFill>
                  <a:prstClr val="black"/>
                </a:solidFill>
                <a:effectLst>
                  <a:outerShdw blurRad="38100" dist="38100" dir="2700000" algn="tl">
                    <a:srgbClr val="000000">
                      <a:alpha val="43137"/>
                    </a:srgbClr>
                  </a:outerShdw>
                </a:effectLst>
                <a:latin typeface="Calibri"/>
              </a:rPr>
              <a:t>Crop</a:t>
            </a:r>
            <a:r>
              <a:rPr lang="pt-BR" sz="3600" b="1" dirty="0" smtClean="0">
                <a:solidFill>
                  <a:prstClr val="black"/>
                </a:solidFill>
                <a:effectLst>
                  <a:outerShdw blurRad="38100" dist="38100" dir="2700000" algn="tl">
                    <a:srgbClr val="000000">
                      <a:alpha val="43137"/>
                    </a:srgbClr>
                  </a:outerShdw>
                </a:effectLst>
                <a:latin typeface="Calibri"/>
              </a:rPr>
              <a:t> </a:t>
            </a:r>
            <a:r>
              <a:rPr lang="pt-BR" sz="3600" b="1" dirty="0" err="1" smtClean="0">
                <a:solidFill>
                  <a:prstClr val="black"/>
                </a:solidFill>
                <a:effectLst>
                  <a:outerShdw blurRad="38100" dist="38100" dir="2700000" algn="tl">
                    <a:srgbClr val="000000">
                      <a:alpha val="43137"/>
                    </a:srgbClr>
                  </a:outerShdw>
                </a:effectLst>
                <a:latin typeface="Calibri"/>
              </a:rPr>
              <a:t>Year</a:t>
            </a:r>
            <a:r>
              <a:rPr lang="pt-BR" sz="3600" b="1" dirty="0" smtClean="0">
                <a:solidFill>
                  <a:prstClr val="black"/>
                </a:solidFill>
                <a:effectLst>
                  <a:outerShdw blurRad="38100" dist="38100" dir="2700000" algn="tl">
                    <a:srgbClr val="000000">
                      <a:alpha val="43137"/>
                    </a:srgbClr>
                  </a:outerShdw>
                </a:effectLst>
                <a:latin typeface="Calibri"/>
              </a:rPr>
              <a:t> 2010/2011 </a:t>
            </a:r>
            <a:endParaRPr lang="pt-BR" sz="3600" b="1" dirty="0">
              <a:solidFill>
                <a:prstClr val="black"/>
              </a:solidFill>
              <a:effectLst>
                <a:outerShdw blurRad="38100" dist="38100" dir="2700000" algn="tl">
                  <a:srgbClr val="000000">
                    <a:alpha val="43137"/>
                  </a:srgbClr>
                </a:outerShdw>
              </a:effectLst>
              <a:latin typeface="Calibri"/>
            </a:endParaRPr>
          </a:p>
        </p:txBody>
      </p:sp>
      <p:sp>
        <p:nvSpPr>
          <p:cNvPr id="12" name="Text Box 3"/>
          <p:cNvSpPr txBox="1">
            <a:spLocks noChangeArrowheads="1"/>
          </p:cNvSpPr>
          <p:nvPr/>
        </p:nvSpPr>
        <p:spPr bwMode="auto">
          <a:xfrm>
            <a:off x="0" y="6421422"/>
            <a:ext cx="3429000" cy="369332"/>
          </a:xfrm>
          <a:prstGeom prst="rect">
            <a:avLst/>
          </a:prstGeom>
          <a:solidFill>
            <a:schemeClr val="bg1">
              <a:lumMod val="8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2778395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1403648" y="116632"/>
            <a:ext cx="6552728" cy="461665"/>
          </a:xfrm>
          <a:prstGeom prst="rect">
            <a:avLst/>
          </a:prstGeom>
          <a:noFill/>
        </p:spPr>
        <p:txBody>
          <a:bodyPr wrap="square" rtlCol="0">
            <a:spAutoFit/>
          </a:bodyPr>
          <a:lstStyle/>
          <a:p>
            <a:r>
              <a:rPr lang="pt-BR" sz="2400" b="1" dirty="0" smtClean="0">
                <a:solidFill>
                  <a:prstClr val="black"/>
                </a:solidFill>
                <a:effectLst>
                  <a:outerShdw blurRad="38100" dist="38100" dir="2700000" algn="tl">
                    <a:srgbClr val="000000">
                      <a:alpha val="43137"/>
                    </a:srgbClr>
                  </a:outerShdw>
                </a:effectLst>
              </a:rPr>
              <a:t>MATO GROSSO – Sorriso: </a:t>
            </a:r>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2002/2003 </a:t>
            </a:r>
            <a:endParaRPr lang="pt-BR" sz="2400" b="1" dirty="0">
              <a:solidFill>
                <a:prstClr val="black"/>
              </a:solidFill>
              <a:effectLst>
                <a:outerShdw blurRad="38100" dist="38100" dir="2700000" algn="tl">
                  <a:srgbClr val="000000">
                    <a:alpha val="43137"/>
                  </a:srgbClr>
                </a:outerShdw>
              </a:effectLst>
            </a:endParaRPr>
          </a:p>
        </p:txBody>
      </p:sp>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390" y="620688"/>
            <a:ext cx="8141066" cy="5688632"/>
          </a:xfrm>
          <a:prstGeom prst="rect">
            <a:avLst/>
          </a:prstGeom>
          <a:ln>
            <a:solidFill>
              <a:schemeClr val="tx1">
                <a:lumMod val="65000"/>
                <a:lumOff val="35000"/>
              </a:schemeClr>
            </a:solidFill>
          </a:ln>
        </p:spPr>
      </p:pic>
      <p:grpSp>
        <p:nvGrpSpPr>
          <p:cNvPr id="9" name="Grupo 8"/>
          <p:cNvGrpSpPr/>
          <p:nvPr/>
        </p:nvGrpSpPr>
        <p:grpSpPr>
          <a:xfrm>
            <a:off x="1475652" y="6453336"/>
            <a:ext cx="7128796" cy="370647"/>
            <a:chOff x="6978892" y="4863415"/>
            <a:chExt cx="2115545" cy="149761"/>
          </a:xfrm>
        </p:grpSpPr>
        <p:sp>
          <p:nvSpPr>
            <p:cNvPr id="17" name="CaixaDeTexto 16"/>
            <p:cNvSpPr txBox="1"/>
            <p:nvPr/>
          </p:nvSpPr>
          <p:spPr>
            <a:xfrm>
              <a:off x="7187569" y="4863416"/>
              <a:ext cx="1671806" cy="136794"/>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endParaRPr lang="pt-BR" sz="1600" b="1" dirty="0">
                <a:solidFill>
                  <a:prstClr val="black"/>
                </a:solidFill>
              </a:endParaRPr>
            </a:p>
          </p:txBody>
        </p:sp>
        <p:sp>
          <p:nvSpPr>
            <p:cNvPr id="18" name="CaixaDeTexto 17"/>
            <p:cNvSpPr txBox="1"/>
            <p:nvPr/>
          </p:nvSpPr>
          <p:spPr>
            <a:xfrm>
              <a:off x="8158331" y="4863415"/>
              <a:ext cx="936106" cy="136794"/>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endParaRPr lang="pt-BR" sz="1600" b="1" dirty="0">
                <a:solidFill>
                  <a:prstClr val="black"/>
                </a:solidFill>
              </a:endParaRPr>
            </a:p>
          </p:txBody>
        </p:sp>
        <p:sp>
          <p:nvSpPr>
            <p:cNvPr id="19" name="Retângulo 18"/>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0" name="Retângulo 19"/>
            <p:cNvSpPr/>
            <p:nvPr/>
          </p:nvSpPr>
          <p:spPr>
            <a:xfrm>
              <a:off x="7940491" y="4869160"/>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11" name="Text Box 3"/>
          <p:cNvSpPr txBox="1">
            <a:spLocks noChangeArrowheads="1"/>
          </p:cNvSpPr>
          <p:nvPr/>
        </p:nvSpPr>
        <p:spPr bwMode="auto">
          <a:xfrm>
            <a:off x="0" y="654010"/>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13561124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1403648" y="116632"/>
            <a:ext cx="6552728" cy="461665"/>
          </a:xfrm>
          <a:prstGeom prst="rect">
            <a:avLst/>
          </a:prstGeom>
          <a:noFill/>
        </p:spPr>
        <p:txBody>
          <a:bodyPr wrap="square" rtlCol="0">
            <a:spAutoFit/>
          </a:bodyPr>
          <a:lstStyle/>
          <a:p>
            <a:r>
              <a:rPr lang="pt-BR" sz="2400" b="1" dirty="0" smtClean="0">
                <a:solidFill>
                  <a:prstClr val="black"/>
                </a:solidFill>
                <a:effectLst>
                  <a:outerShdw blurRad="38100" dist="38100" dir="2700000" algn="tl">
                    <a:srgbClr val="000000">
                      <a:alpha val="43137"/>
                    </a:srgbClr>
                  </a:outerShdw>
                </a:effectLst>
              </a:rPr>
              <a:t>MATO GROSSO – Sorriso: </a:t>
            </a:r>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2010/2011 </a:t>
            </a:r>
            <a:endParaRPr lang="pt-BR" sz="2400" b="1" dirty="0">
              <a:solidFill>
                <a:prstClr val="black"/>
              </a:solidFill>
              <a:effectLst>
                <a:outerShdw blurRad="38100" dist="38100" dir="2700000" algn="tl">
                  <a:srgbClr val="000000">
                    <a:alpha val="43137"/>
                  </a:srgbClr>
                </a:outerShdw>
              </a:effectLst>
            </a:endParaRPr>
          </a:p>
        </p:txBody>
      </p:sp>
      <p:pic>
        <p:nvPicPr>
          <p:cNvPr id="9" name="Image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610960"/>
            <a:ext cx="8136904" cy="5698360"/>
          </a:xfrm>
          <a:prstGeom prst="rect">
            <a:avLst/>
          </a:prstGeom>
          <a:ln>
            <a:solidFill>
              <a:schemeClr val="tx1">
                <a:lumMod val="65000"/>
                <a:lumOff val="35000"/>
              </a:schemeClr>
            </a:solidFill>
          </a:ln>
        </p:spPr>
      </p:pic>
      <p:grpSp>
        <p:nvGrpSpPr>
          <p:cNvPr id="10" name="Grupo 9"/>
          <p:cNvGrpSpPr/>
          <p:nvPr/>
        </p:nvGrpSpPr>
        <p:grpSpPr>
          <a:xfrm>
            <a:off x="1475652" y="6453336"/>
            <a:ext cx="7128796" cy="370647"/>
            <a:chOff x="6978892" y="4863415"/>
            <a:chExt cx="2115545" cy="149761"/>
          </a:xfrm>
        </p:grpSpPr>
        <p:sp>
          <p:nvSpPr>
            <p:cNvPr id="17" name="CaixaDeTexto 16"/>
            <p:cNvSpPr txBox="1"/>
            <p:nvPr/>
          </p:nvSpPr>
          <p:spPr>
            <a:xfrm>
              <a:off x="7187569" y="4863416"/>
              <a:ext cx="1671806" cy="136794"/>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endParaRPr lang="pt-BR" sz="1600" b="1" dirty="0">
                <a:solidFill>
                  <a:prstClr val="black"/>
                </a:solidFill>
              </a:endParaRPr>
            </a:p>
          </p:txBody>
        </p:sp>
        <p:sp>
          <p:nvSpPr>
            <p:cNvPr id="18" name="CaixaDeTexto 17"/>
            <p:cNvSpPr txBox="1"/>
            <p:nvPr/>
          </p:nvSpPr>
          <p:spPr>
            <a:xfrm>
              <a:off x="8158331" y="4863415"/>
              <a:ext cx="936106" cy="136794"/>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endParaRPr lang="pt-BR" sz="1600" b="1" dirty="0">
                <a:solidFill>
                  <a:prstClr val="black"/>
                </a:solidFill>
              </a:endParaRPr>
            </a:p>
          </p:txBody>
        </p:sp>
        <p:sp>
          <p:nvSpPr>
            <p:cNvPr id="19" name="Retângulo 18"/>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0" name="Retângulo 19"/>
            <p:cNvSpPr/>
            <p:nvPr/>
          </p:nvSpPr>
          <p:spPr>
            <a:xfrm>
              <a:off x="7940491" y="4869160"/>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11" name="Text Box 3"/>
          <p:cNvSpPr txBox="1">
            <a:spLocks noChangeArrowheads="1"/>
          </p:cNvSpPr>
          <p:nvPr/>
        </p:nvSpPr>
        <p:spPr bwMode="auto">
          <a:xfrm>
            <a:off x="0" y="654010"/>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10376345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rotWithShape="1">
          <a:blip r:embed="rId2" cstate="print">
            <a:extLst>
              <a:ext uri="{28A0092B-C50C-407E-A947-70E740481C1C}">
                <a14:useLocalDpi xmlns:a14="http://schemas.microsoft.com/office/drawing/2010/main" val="0"/>
              </a:ext>
            </a:extLst>
          </a:blip>
          <a:srcRect l="3920" t="11146" r="16593" b="16058"/>
          <a:stretch/>
        </p:blipFill>
        <p:spPr>
          <a:xfrm>
            <a:off x="48203" y="652530"/>
            <a:ext cx="9029234" cy="6201898"/>
          </a:xfrm>
          <a:prstGeom prst="rect">
            <a:avLst/>
          </a:prstGeom>
        </p:spPr>
      </p:pic>
      <p:sp>
        <p:nvSpPr>
          <p:cNvPr id="13" name="CaixaDeTexto 12"/>
          <p:cNvSpPr txBox="1"/>
          <p:nvPr/>
        </p:nvSpPr>
        <p:spPr>
          <a:xfrm>
            <a:off x="3203848" y="44624"/>
            <a:ext cx="3600400" cy="461665"/>
          </a:xfrm>
          <a:prstGeom prst="rect">
            <a:avLst/>
          </a:prstGeom>
          <a:noFill/>
        </p:spPr>
        <p:txBody>
          <a:bodyPr wrap="square" rtlCol="0">
            <a:spAutoFit/>
          </a:bodyPr>
          <a:lstStyle/>
          <a:p>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2002/2003 </a:t>
            </a:r>
            <a:endParaRPr lang="pt-BR" sz="2400" b="1" dirty="0">
              <a:solidFill>
                <a:prstClr val="black"/>
              </a:solidFill>
              <a:effectLst>
                <a:outerShdw blurRad="38100" dist="38100" dir="2700000" algn="tl">
                  <a:srgbClr val="000000">
                    <a:alpha val="43137"/>
                  </a:srgbClr>
                </a:outerShdw>
              </a:effectLst>
            </a:endParaRPr>
          </a:p>
        </p:txBody>
      </p:sp>
      <p:grpSp>
        <p:nvGrpSpPr>
          <p:cNvPr id="11" name="Grupo 10"/>
          <p:cNvGrpSpPr/>
          <p:nvPr/>
        </p:nvGrpSpPr>
        <p:grpSpPr>
          <a:xfrm>
            <a:off x="144016" y="5157192"/>
            <a:ext cx="3851920" cy="1425719"/>
            <a:chOff x="6978892" y="4869160"/>
            <a:chExt cx="2181093" cy="576064"/>
          </a:xfrm>
        </p:grpSpPr>
        <p:sp>
          <p:nvSpPr>
            <p:cNvPr id="14" name="CaixaDeTexto 13"/>
            <p:cNvSpPr txBox="1"/>
            <p:nvPr/>
          </p:nvSpPr>
          <p:spPr>
            <a:xfrm>
              <a:off x="7258212" y="4896121"/>
              <a:ext cx="1671806" cy="23627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r>
                <a:rPr lang="pt-BR" sz="1600" b="1" dirty="0" smtClean="0">
                  <a:solidFill>
                    <a:prstClr val="black"/>
                  </a:solidFill>
                </a:rPr>
                <a:t> per </a:t>
              </a:r>
              <a:r>
                <a:rPr lang="pt-BR" sz="1600" b="1" dirty="0" err="1" smtClean="0">
                  <a:solidFill>
                    <a:prstClr val="black"/>
                  </a:solidFill>
                </a:rPr>
                <a:t>season</a:t>
              </a:r>
              <a:endParaRPr lang="pt-BR" sz="1600" b="1" dirty="0">
                <a:solidFill>
                  <a:prstClr val="black"/>
                </a:solidFill>
              </a:endParaRPr>
            </a:p>
          </p:txBody>
        </p:sp>
        <p:sp>
          <p:nvSpPr>
            <p:cNvPr id="15" name="CaixaDeTexto 14"/>
            <p:cNvSpPr txBox="1"/>
            <p:nvPr/>
          </p:nvSpPr>
          <p:spPr>
            <a:xfrm>
              <a:off x="7287774" y="5099785"/>
              <a:ext cx="1872211" cy="23627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r>
                <a:rPr lang="pt-BR" sz="1600" b="1" dirty="0" smtClean="0">
                  <a:solidFill>
                    <a:prstClr val="black"/>
                  </a:solidFill>
                </a:rPr>
                <a:t> per </a:t>
              </a:r>
              <a:r>
                <a:rPr lang="pt-BR" sz="1600" b="1" dirty="0" err="1" smtClean="0">
                  <a:solidFill>
                    <a:prstClr val="black"/>
                  </a:solidFill>
                </a:rPr>
                <a:t>season</a:t>
              </a:r>
              <a:endParaRPr lang="pt-BR" sz="1600" b="1" dirty="0">
                <a:solidFill>
                  <a:prstClr val="black"/>
                </a:solidFill>
              </a:endParaRPr>
            </a:p>
          </p:txBody>
        </p:sp>
        <p:sp>
          <p:nvSpPr>
            <p:cNvPr id="16" name="CaixaDeTexto 15"/>
            <p:cNvSpPr txBox="1"/>
            <p:nvPr/>
          </p:nvSpPr>
          <p:spPr>
            <a:xfrm>
              <a:off x="7287777" y="5303449"/>
              <a:ext cx="1872208" cy="136793"/>
            </a:xfrm>
            <a:prstGeom prst="rect">
              <a:avLst/>
            </a:prstGeom>
            <a:noFill/>
          </p:spPr>
          <p:txBody>
            <a:bodyPr wrap="square" rtlCol="0">
              <a:spAutoFit/>
            </a:bodyPr>
            <a:lstStyle/>
            <a:p>
              <a:r>
                <a:rPr lang="pt-BR" sz="1600" b="1" dirty="0" err="1" smtClean="0">
                  <a:solidFill>
                    <a:prstClr val="black"/>
                  </a:solidFill>
                </a:rPr>
                <a:t>Sugarcane</a:t>
              </a:r>
              <a:r>
                <a:rPr lang="pt-BR" sz="1600" b="1" dirty="0" smtClean="0">
                  <a:solidFill>
                    <a:prstClr val="black"/>
                  </a:solidFill>
                </a:rPr>
                <a:t> </a:t>
              </a:r>
              <a:endParaRPr lang="pt-BR" sz="1600" b="1" dirty="0">
                <a:solidFill>
                  <a:prstClr val="black"/>
                </a:solidFill>
              </a:endParaRPr>
            </a:p>
          </p:txBody>
        </p:sp>
        <p:sp>
          <p:nvSpPr>
            <p:cNvPr id="17" name="Retângulo 16"/>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8" name="Retângulo 17"/>
            <p:cNvSpPr/>
            <p:nvPr/>
          </p:nvSpPr>
          <p:spPr>
            <a:xfrm>
              <a:off x="6978892" y="5085184"/>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9" name="Retângulo 18"/>
            <p:cNvSpPr/>
            <p:nvPr/>
          </p:nvSpPr>
          <p:spPr>
            <a:xfrm>
              <a:off x="6978893" y="5301208"/>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20" name="Text Box 3"/>
          <p:cNvSpPr txBox="1">
            <a:spLocks noChangeArrowheads="1"/>
          </p:cNvSpPr>
          <p:nvPr/>
        </p:nvSpPr>
        <p:spPr bwMode="auto">
          <a:xfrm>
            <a:off x="5648437" y="6442948"/>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23359500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cstate="print">
            <a:extLst>
              <a:ext uri="{28A0092B-C50C-407E-A947-70E740481C1C}">
                <a14:useLocalDpi xmlns:a14="http://schemas.microsoft.com/office/drawing/2010/main" val="0"/>
              </a:ext>
            </a:extLst>
          </a:blip>
          <a:srcRect l="4285" t="11293" r="17041" b="16070"/>
          <a:stretch/>
        </p:blipFill>
        <p:spPr>
          <a:xfrm>
            <a:off x="76200" y="610635"/>
            <a:ext cx="8961120" cy="6217748"/>
          </a:xfrm>
          <a:prstGeom prst="rect">
            <a:avLst/>
          </a:prstGeom>
        </p:spPr>
      </p:pic>
      <p:sp>
        <p:nvSpPr>
          <p:cNvPr id="13" name="CaixaDeTexto 12"/>
          <p:cNvSpPr txBox="1"/>
          <p:nvPr/>
        </p:nvSpPr>
        <p:spPr>
          <a:xfrm>
            <a:off x="3203848" y="44624"/>
            <a:ext cx="3600400" cy="461665"/>
          </a:xfrm>
          <a:prstGeom prst="rect">
            <a:avLst/>
          </a:prstGeom>
          <a:noFill/>
        </p:spPr>
        <p:txBody>
          <a:bodyPr wrap="square" rtlCol="0">
            <a:spAutoFit/>
          </a:bodyPr>
          <a:lstStyle/>
          <a:p>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2010/2011 </a:t>
            </a:r>
            <a:endParaRPr lang="pt-BR" sz="2400" b="1" dirty="0">
              <a:solidFill>
                <a:prstClr val="black"/>
              </a:solidFill>
              <a:effectLst>
                <a:outerShdw blurRad="38100" dist="38100" dir="2700000" algn="tl">
                  <a:srgbClr val="000000">
                    <a:alpha val="43137"/>
                  </a:srgbClr>
                </a:outerShdw>
              </a:effectLst>
            </a:endParaRPr>
          </a:p>
        </p:txBody>
      </p:sp>
      <p:grpSp>
        <p:nvGrpSpPr>
          <p:cNvPr id="12" name="Grupo 11"/>
          <p:cNvGrpSpPr/>
          <p:nvPr/>
        </p:nvGrpSpPr>
        <p:grpSpPr>
          <a:xfrm>
            <a:off x="144016" y="5157192"/>
            <a:ext cx="3851920" cy="1425719"/>
            <a:chOff x="6978892" y="4869160"/>
            <a:chExt cx="2181093" cy="576064"/>
          </a:xfrm>
        </p:grpSpPr>
        <p:sp>
          <p:nvSpPr>
            <p:cNvPr id="14" name="CaixaDeTexto 13"/>
            <p:cNvSpPr txBox="1"/>
            <p:nvPr/>
          </p:nvSpPr>
          <p:spPr>
            <a:xfrm>
              <a:off x="7258212" y="4896121"/>
              <a:ext cx="1671806" cy="23627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r>
                <a:rPr lang="pt-BR" sz="1600" b="1" dirty="0" smtClean="0">
                  <a:solidFill>
                    <a:prstClr val="black"/>
                  </a:solidFill>
                </a:rPr>
                <a:t> per </a:t>
              </a:r>
              <a:r>
                <a:rPr lang="pt-BR" sz="1600" b="1" dirty="0" err="1" smtClean="0">
                  <a:solidFill>
                    <a:prstClr val="black"/>
                  </a:solidFill>
                </a:rPr>
                <a:t>season</a:t>
              </a:r>
              <a:endParaRPr lang="pt-BR" sz="1600" b="1" dirty="0">
                <a:solidFill>
                  <a:prstClr val="black"/>
                </a:solidFill>
              </a:endParaRPr>
            </a:p>
          </p:txBody>
        </p:sp>
        <p:sp>
          <p:nvSpPr>
            <p:cNvPr id="15" name="CaixaDeTexto 14"/>
            <p:cNvSpPr txBox="1"/>
            <p:nvPr/>
          </p:nvSpPr>
          <p:spPr>
            <a:xfrm>
              <a:off x="7287774" y="5099785"/>
              <a:ext cx="1872211" cy="23627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r>
                <a:rPr lang="pt-BR" sz="1600" b="1" dirty="0" smtClean="0">
                  <a:solidFill>
                    <a:prstClr val="black"/>
                  </a:solidFill>
                </a:rPr>
                <a:t> per </a:t>
              </a:r>
              <a:r>
                <a:rPr lang="pt-BR" sz="1600" b="1" dirty="0" err="1" smtClean="0">
                  <a:solidFill>
                    <a:prstClr val="black"/>
                  </a:solidFill>
                </a:rPr>
                <a:t>season</a:t>
              </a:r>
              <a:endParaRPr lang="pt-BR" sz="1600" b="1" dirty="0">
                <a:solidFill>
                  <a:prstClr val="black"/>
                </a:solidFill>
              </a:endParaRPr>
            </a:p>
          </p:txBody>
        </p:sp>
        <p:sp>
          <p:nvSpPr>
            <p:cNvPr id="16" name="CaixaDeTexto 15"/>
            <p:cNvSpPr txBox="1"/>
            <p:nvPr/>
          </p:nvSpPr>
          <p:spPr>
            <a:xfrm>
              <a:off x="7287777" y="5303449"/>
              <a:ext cx="1872208" cy="136793"/>
            </a:xfrm>
            <a:prstGeom prst="rect">
              <a:avLst/>
            </a:prstGeom>
            <a:noFill/>
          </p:spPr>
          <p:txBody>
            <a:bodyPr wrap="square" rtlCol="0">
              <a:spAutoFit/>
            </a:bodyPr>
            <a:lstStyle/>
            <a:p>
              <a:r>
                <a:rPr lang="pt-BR" sz="1600" b="1" dirty="0" err="1" smtClean="0">
                  <a:solidFill>
                    <a:prstClr val="black"/>
                  </a:solidFill>
                </a:rPr>
                <a:t>Sugarcane</a:t>
              </a:r>
              <a:r>
                <a:rPr lang="pt-BR" sz="1600" b="1" dirty="0" smtClean="0">
                  <a:solidFill>
                    <a:prstClr val="black"/>
                  </a:solidFill>
                </a:rPr>
                <a:t> </a:t>
              </a:r>
              <a:endParaRPr lang="pt-BR" sz="1600" b="1" dirty="0">
                <a:solidFill>
                  <a:prstClr val="black"/>
                </a:solidFill>
              </a:endParaRPr>
            </a:p>
          </p:txBody>
        </p:sp>
        <p:sp>
          <p:nvSpPr>
            <p:cNvPr id="17" name="Retângulo 16"/>
            <p:cNvSpPr/>
            <p:nvPr/>
          </p:nvSpPr>
          <p:spPr>
            <a:xfrm>
              <a:off x="6978892" y="4869160"/>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8" name="Retângulo 17"/>
            <p:cNvSpPr/>
            <p:nvPr/>
          </p:nvSpPr>
          <p:spPr>
            <a:xfrm>
              <a:off x="6978892" y="5085184"/>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9" name="Retângulo 18"/>
            <p:cNvSpPr/>
            <p:nvPr/>
          </p:nvSpPr>
          <p:spPr>
            <a:xfrm>
              <a:off x="6978893" y="5301208"/>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20" name="Text Box 3"/>
          <p:cNvSpPr txBox="1">
            <a:spLocks noChangeArrowheads="1"/>
          </p:cNvSpPr>
          <p:nvPr/>
        </p:nvSpPr>
        <p:spPr bwMode="auto">
          <a:xfrm>
            <a:off x="5648437" y="6442948"/>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7964140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1691680" y="116632"/>
            <a:ext cx="5976664" cy="461665"/>
          </a:xfrm>
          <a:prstGeom prst="rect">
            <a:avLst/>
          </a:prstGeom>
          <a:noFill/>
        </p:spPr>
        <p:txBody>
          <a:bodyPr wrap="square" rtlCol="0">
            <a:spAutoFit/>
          </a:bodyPr>
          <a:lstStyle/>
          <a:p>
            <a:r>
              <a:rPr lang="pt-BR" sz="2400" b="1" dirty="0" smtClean="0">
                <a:solidFill>
                  <a:prstClr val="black"/>
                </a:solidFill>
                <a:effectLst>
                  <a:outerShdw blurRad="38100" dist="38100" dir="2700000" algn="tl">
                    <a:srgbClr val="000000">
                      <a:alpha val="43137"/>
                    </a:srgbClr>
                  </a:outerShdw>
                </a:effectLst>
              </a:rPr>
              <a:t>SÃO PAULO – Barretos: </a:t>
            </a:r>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2002/2003 </a:t>
            </a:r>
            <a:endParaRPr lang="pt-BR" sz="2400" b="1" dirty="0">
              <a:solidFill>
                <a:prstClr val="black"/>
              </a:solidFill>
              <a:effectLst>
                <a:outerShdw blurRad="38100" dist="38100" dir="2700000" algn="tl">
                  <a:srgbClr val="000000">
                    <a:alpha val="43137"/>
                  </a:srgbClr>
                </a:outerShdw>
              </a:effectLst>
            </a:endParaRP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389" y="548680"/>
            <a:ext cx="8424075" cy="5872622"/>
          </a:xfrm>
          <a:prstGeom prst="rect">
            <a:avLst/>
          </a:prstGeom>
          <a:ln>
            <a:solidFill>
              <a:schemeClr val="tx1">
                <a:lumMod val="65000"/>
                <a:lumOff val="35000"/>
              </a:schemeClr>
            </a:solidFill>
          </a:ln>
        </p:spPr>
      </p:pic>
      <p:sp>
        <p:nvSpPr>
          <p:cNvPr id="45" name="CaixaDeTexto 44"/>
          <p:cNvSpPr txBox="1"/>
          <p:nvPr/>
        </p:nvSpPr>
        <p:spPr>
          <a:xfrm>
            <a:off x="5004048" y="1124744"/>
            <a:ext cx="391318" cy="369332"/>
          </a:xfrm>
          <a:prstGeom prst="rect">
            <a:avLst/>
          </a:prstGeom>
          <a:noFill/>
        </p:spPr>
        <p:txBody>
          <a:bodyPr wrap="square" rtlCol="0">
            <a:spAutoFit/>
          </a:bodyPr>
          <a:lstStyle/>
          <a:p>
            <a:r>
              <a:rPr lang="pt-BR" dirty="0" smtClean="0">
                <a:solidFill>
                  <a:prstClr val="black"/>
                </a:solidFill>
              </a:rPr>
              <a:t>1</a:t>
            </a:r>
            <a:endParaRPr lang="pt-BR" dirty="0">
              <a:solidFill>
                <a:prstClr val="black"/>
              </a:solidFill>
            </a:endParaRPr>
          </a:p>
        </p:txBody>
      </p:sp>
      <p:grpSp>
        <p:nvGrpSpPr>
          <p:cNvPr id="27" name="Grupo 26"/>
          <p:cNvGrpSpPr/>
          <p:nvPr/>
        </p:nvGrpSpPr>
        <p:grpSpPr>
          <a:xfrm>
            <a:off x="395536" y="6453327"/>
            <a:ext cx="8859632" cy="355387"/>
            <a:chOff x="6908519" y="4834411"/>
            <a:chExt cx="2201395" cy="144021"/>
          </a:xfrm>
        </p:grpSpPr>
        <p:sp>
          <p:nvSpPr>
            <p:cNvPr id="28" name="CaixaDeTexto 27"/>
            <p:cNvSpPr txBox="1"/>
            <p:nvPr/>
          </p:nvSpPr>
          <p:spPr>
            <a:xfrm>
              <a:off x="7123225" y="4834414"/>
              <a:ext cx="520644" cy="13719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endParaRPr lang="pt-BR" sz="1600" b="1" dirty="0">
                <a:solidFill>
                  <a:prstClr val="black"/>
                </a:solidFill>
              </a:endParaRPr>
            </a:p>
          </p:txBody>
        </p:sp>
        <p:sp>
          <p:nvSpPr>
            <p:cNvPr id="48" name="CaixaDeTexto 47"/>
            <p:cNvSpPr txBox="1"/>
            <p:nvPr/>
          </p:nvSpPr>
          <p:spPr>
            <a:xfrm>
              <a:off x="7874697" y="4834414"/>
              <a:ext cx="636122" cy="13719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endParaRPr lang="pt-BR" sz="1600" b="1" dirty="0">
                <a:solidFill>
                  <a:prstClr val="black"/>
                </a:solidFill>
              </a:endParaRPr>
            </a:p>
          </p:txBody>
        </p:sp>
        <p:sp>
          <p:nvSpPr>
            <p:cNvPr id="49" name="CaixaDeTexto 48"/>
            <p:cNvSpPr txBox="1"/>
            <p:nvPr/>
          </p:nvSpPr>
          <p:spPr>
            <a:xfrm>
              <a:off x="8661952" y="4834411"/>
              <a:ext cx="447962" cy="137199"/>
            </a:xfrm>
            <a:prstGeom prst="rect">
              <a:avLst/>
            </a:prstGeom>
            <a:noFill/>
          </p:spPr>
          <p:txBody>
            <a:bodyPr wrap="square" rtlCol="0">
              <a:spAutoFit/>
            </a:bodyPr>
            <a:lstStyle/>
            <a:p>
              <a:r>
                <a:rPr lang="pt-BR" sz="1600" b="1" dirty="0" err="1" smtClean="0">
                  <a:solidFill>
                    <a:prstClr val="black"/>
                  </a:solidFill>
                </a:rPr>
                <a:t>Sugarcane</a:t>
              </a:r>
              <a:endParaRPr lang="pt-BR" sz="1600" b="1" dirty="0">
                <a:solidFill>
                  <a:prstClr val="black"/>
                </a:solidFill>
              </a:endParaRPr>
            </a:p>
          </p:txBody>
        </p:sp>
        <p:sp>
          <p:nvSpPr>
            <p:cNvPr id="50" name="Retângulo 49"/>
            <p:cNvSpPr/>
            <p:nvPr/>
          </p:nvSpPr>
          <p:spPr>
            <a:xfrm>
              <a:off x="6908519" y="4834414"/>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51" name="Retângulo 50"/>
            <p:cNvSpPr/>
            <p:nvPr/>
          </p:nvSpPr>
          <p:spPr>
            <a:xfrm>
              <a:off x="7651826" y="4834416"/>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52" name="Retângulo 51"/>
            <p:cNvSpPr/>
            <p:nvPr/>
          </p:nvSpPr>
          <p:spPr>
            <a:xfrm>
              <a:off x="8411462" y="4834412"/>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12" name="Text Box 3"/>
          <p:cNvSpPr txBox="1">
            <a:spLocks noChangeArrowheads="1"/>
          </p:cNvSpPr>
          <p:nvPr/>
        </p:nvSpPr>
        <p:spPr bwMode="auto">
          <a:xfrm>
            <a:off x="5319464" y="6067628"/>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317584883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p:cNvSpPr txBox="1"/>
          <p:nvPr/>
        </p:nvSpPr>
        <p:spPr>
          <a:xfrm>
            <a:off x="1691680" y="116632"/>
            <a:ext cx="5904656" cy="461665"/>
          </a:xfrm>
          <a:prstGeom prst="rect">
            <a:avLst/>
          </a:prstGeom>
          <a:noFill/>
        </p:spPr>
        <p:txBody>
          <a:bodyPr wrap="square" rtlCol="0">
            <a:spAutoFit/>
          </a:bodyPr>
          <a:lstStyle/>
          <a:p>
            <a:r>
              <a:rPr lang="pt-BR" sz="2400" b="1" dirty="0" smtClean="0">
                <a:solidFill>
                  <a:prstClr val="black"/>
                </a:solidFill>
                <a:effectLst>
                  <a:outerShdw blurRad="38100" dist="38100" dir="2700000" algn="tl">
                    <a:srgbClr val="000000">
                      <a:alpha val="43137"/>
                    </a:srgbClr>
                  </a:outerShdw>
                </a:effectLst>
              </a:rPr>
              <a:t>SÃO PAULO – Barretos: </a:t>
            </a:r>
            <a:r>
              <a:rPr lang="pt-BR" sz="2400" b="1" dirty="0" err="1" smtClean="0">
                <a:solidFill>
                  <a:prstClr val="black"/>
                </a:solidFill>
                <a:effectLst>
                  <a:outerShdw blurRad="38100" dist="38100" dir="2700000" algn="tl">
                    <a:srgbClr val="000000">
                      <a:alpha val="43137"/>
                    </a:srgbClr>
                  </a:outerShdw>
                </a:effectLst>
              </a:rPr>
              <a:t>Crop</a:t>
            </a:r>
            <a:r>
              <a:rPr lang="pt-BR" sz="2400" b="1" dirty="0" smtClean="0">
                <a:solidFill>
                  <a:prstClr val="black"/>
                </a:solidFill>
                <a:effectLst>
                  <a:outerShdw blurRad="38100" dist="38100" dir="2700000" algn="tl">
                    <a:srgbClr val="000000">
                      <a:alpha val="43137"/>
                    </a:srgbClr>
                  </a:outerShdw>
                </a:effectLst>
              </a:rPr>
              <a:t> </a:t>
            </a:r>
            <a:r>
              <a:rPr lang="pt-BR" sz="2400" b="1" dirty="0" err="1" smtClean="0">
                <a:solidFill>
                  <a:prstClr val="black"/>
                </a:solidFill>
                <a:effectLst>
                  <a:outerShdw blurRad="38100" dist="38100" dir="2700000" algn="tl">
                    <a:srgbClr val="000000">
                      <a:alpha val="43137"/>
                    </a:srgbClr>
                  </a:outerShdw>
                </a:effectLst>
              </a:rPr>
              <a:t>Year</a:t>
            </a:r>
            <a:r>
              <a:rPr lang="pt-BR" sz="2400" b="1" dirty="0" smtClean="0">
                <a:solidFill>
                  <a:prstClr val="black"/>
                </a:solidFill>
                <a:effectLst>
                  <a:outerShdw blurRad="38100" dist="38100" dir="2700000" algn="tl">
                    <a:srgbClr val="000000">
                      <a:alpha val="43137"/>
                    </a:srgbClr>
                  </a:outerShdw>
                </a:effectLst>
              </a:rPr>
              <a:t>  2010/2011 </a:t>
            </a:r>
            <a:endParaRPr lang="pt-BR" sz="2400" b="1" dirty="0">
              <a:solidFill>
                <a:prstClr val="black"/>
              </a:solidFill>
              <a:effectLst>
                <a:outerShdw blurRad="38100" dist="38100" dir="2700000" algn="tl">
                  <a:srgbClr val="000000">
                    <a:alpha val="43137"/>
                  </a:srgbClr>
                </a:outerShdw>
              </a:effectLst>
            </a:endParaRPr>
          </a:p>
        </p:txBody>
      </p:sp>
      <p:sp>
        <p:nvSpPr>
          <p:cNvPr id="45" name="CaixaDeTexto 44"/>
          <p:cNvSpPr txBox="1"/>
          <p:nvPr/>
        </p:nvSpPr>
        <p:spPr>
          <a:xfrm>
            <a:off x="5004048" y="1124744"/>
            <a:ext cx="391318" cy="369332"/>
          </a:xfrm>
          <a:prstGeom prst="rect">
            <a:avLst/>
          </a:prstGeom>
          <a:noFill/>
        </p:spPr>
        <p:txBody>
          <a:bodyPr wrap="square" rtlCol="0">
            <a:spAutoFit/>
          </a:bodyPr>
          <a:lstStyle/>
          <a:p>
            <a:r>
              <a:rPr lang="pt-BR" dirty="0" smtClean="0">
                <a:solidFill>
                  <a:prstClr val="black"/>
                </a:solidFill>
              </a:rPr>
              <a:t>1</a:t>
            </a:r>
            <a:endParaRPr lang="pt-BR" dirty="0">
              <a:solidFill>
                <a:prstClr val="black"/>
              </a:solidFill>
            </a:endParaRPr>
          </a:p>
        </p:txBody>
      </p:sp>
      <p:pic>
        <p:nvPicPr>
          <p:cNvPr id="12" name="Imagem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48680"/>
            <a:ext cx="8439472" cy="5882600"/>
          </a:xfrm>
          <a:prstGeom prst="rect">
            <a:avLst/>
          </a:prstGeom>
          <a:ln>
            <a:solidFill>
              <a:schemeClr val="tx1">
                <a:lumMod val="65000"/>
                <a:lumOff val="35000"/>
              </a:schemeClr>
            </a:solidFill>
          </a:ln>
        </p:spPr>
      </p:pic>
      <p:grpSp>
        <p:nvGrpSpPr>
          <p:cNvPr id="14" name="Grupo 13"/>
          <p:cNvGrpSpPr/>
          <p:nvPr/>
        </p:nvGrpSpPr>
        <p:grpSpPr>
          <a:xfrm>
            <a:off x="395536" y="6453327"/>
            <a:ext cx="8859632" cy="355387"/>
            <a:chOff x="6908519" y="4834411"/>
            <a:chExt cx="2201395" cy="144021"/>
          </a:xfrm>
        </p:grpSpPr>
        <p:sp>
          <p:nvSpPr>
            <p:cNvPr id="15" name="CaixaDeTexto 14"/>
            <p:cNvSpPr txBox="1"/>
            <p:nvPr/>
          </p:nvSpPr>
          <p:spPr>
            <a:xfrm>
              <a:off x="7123225" y="4834414"/>
              <a:ext cx="520644" cy="13719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- 1 </a:t>
              </a:r>
              <a:r>
                <a:rPr lang="pt-BR" sz="1600" b="1" dirty="0" err="1" smtClean="0">
                  <a:solidFill>
                    <a:prstClr val="black"/>
                  </a:solidFill>
                </a:rPr>
                <a:t>Crop</a:t>
              </a:r>
              <a:endParaRPr lang="pt-BR" sz="1600" b="1" dirty="0">
                <a:solidFill>
                  <a:prstClr val="black"/>
                </a:solidFill>
              </a:endParaRPr>
            </a:p>
          </p:txBody>
        </p:sp>
        <p:sp>
          <p:nvSpPr>
            <p:cNvPr id="16" name="CaixaDeTexto 15"/>
            <p:cNvSpPr txBox="1"/>
            <p:nvPr/>
          </p:nvSpPr>
          <p:spPr>
            <a:xfrm>
              <a:off x="7874697" y="4834414"/>
              <a:ext cx="636122" cy="137199"/>
            </a:xfrm>
            <a:prstGeom prst="rect">
              <a:avLst/>
            </a:prstGeom>
            <a:noFill/>
          </p:spPr>
          <p:txBody>
            <a:bodyPr wrap="square" rtlCol="0">
              <a:spAutoFit/>
            </a:bodyPr>
            <a:lstStyle/>
            <a:p>
              <a:r>
                <a:rPr lang="pt-BR" sz="1600" b="1" dirty="0" err="1" smtClean="0">
                  <a:solidFill>
                    <a:prstClr val="black"/>
                  </a:solidFill>
                </a:rPr>
                <a:t>Annual</a:t>
              </a:r>
              <a:r>
                <a:rPr lang="pt-BR" sz="1600" b="1" dirty="0" smtClean="0">
                  <a:solidFill>
                    <a:prstClr val="black"/>
                  </a:solidFill>
                </a:rPr>
                <a:t> </a:t>
              </a:r>
              <a:r>
                <a:rPr lang="pt-BR" sz="1600" b="1" dirty="0" err="1" smtClean="0">
                  <a:solidFill>
                    <a:prstClr val="black"/>
                  </a:solidFill>
                </a:rPr>
                <a:t>Crop</a:t>
              </a:r>
              <a:r>
                <a:rPr lang="pt-BR" sz="1600" b="1" dirty="0" smtClean="0">
                  <a:solidFill>
                    <a:prstClr val="black"/>
                  </a:solidFill>
                </a:rPr>
                <a:t> - 2 </a:t>
              </a:r>
              <a:r>
                <a:rPr lang="pt-BR" sz="1600" b="1" dirty="0" err="1" smtClean="0">
                  <a:solidFill>
                    <a:prstClr val="black"/>
                  </a:solidFill>
                </a:rPr>
                <a:t>Crops</a:t>
              </a:r>
              <a:endParaRPr lang="pt-BR" sz="1600" b="1" dirty="0">
                <a:solidFill>
                  <a:prstClr val="black"/>
                </a:solidFill>
              </a:endParaRPr>
            </a:p>
          </p:txBody>
        </p:sp>
        <p:sp>
          <p:nvSpPr>
            <p:cNvPr id="17" name="CaixaDeTexto 16"/>
            <p:cNvSpPr txBox="1"/>
            <p:nvPr/>
          </p:nvSpPr>
          <p:spPr>
            <a:xfrm>
              <a:off x="8661952" y="4834411"/>
              <a:ext cx="447962" cy="137199"/>
            </a:xfrm>
            <a:prstGeom prst="rect">
              <a:avLst/>
            </a:prstGeom>
            <a:noFill/>
          </p:spPr>
          <p:txBody>
            <a:bodyPr wrap="square" rtlCol="0">
              <a:spAutoFit/>
            </a:bodyPr>
            <a:lstStyle/>
            <a:p>
              <a:r>
                <a:rPr lang="pt-BR" sz="1600" b="1" dirty="0" err="1" smtClean="0">
                  <a:solidFill>
                    <a:prstClr val="black"/>
                  </a:solidFill>
                </a:rPr>
                <a:t>Sugarcane</a:t>
              </a:r>
              <a:endParaRPr lang="pt-BR" sz="1600" b="1" dirty="0">
                <a:solidFill>
                  <a:prstClr val="black"/>
                </a:solidFill>
              </a:endParaRPr>
            </a:p>
          </p:txBody>
        </p:sp>
        <p:sp>
          <p:nvSpPr>
            <p:cNvPr id="18" name="Retângulo 17"/>
            <p:cNvSpPr/>
            <p:nvPr/>
          </p:nvSpPr>
          <p:spPr>
            <a:xfrm>
              <a:off x="6908519" y="4834414"/>
              <a:ext cx="21602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9" name="Retângulo 18"/>
            <p:cNvSpPr/>
            <p:nvPr/>
          </p:nvSpPr>
          <p:spPr>
            <a:xfrm>
              <a:off x="7651826" y="4834416"/>
              <a:ext cx="216024" cy="144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0" name="Retângulo 19"/>
            <p:cNvSpPr/>
            <p:nvPr/>
          </p:nvSpPr>
          <p:spPr>
            <a:xfrm>
              <a:off x="8411462" y="4834412"/>
              <a:ext cx="216024"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grpSp>
      <p:sp>
        <p:nvSpPr>
          <p:cNvPr id="21" name="Text Box 3"/>
          <p:cNvSpPr txBox="1">
            <a:spLocks noChangeArrowheads="1"/>
          </p:cNvSpPr>
          <p:nvPr/>
        </p:nvSpPr>
        <p:spPr bwMode="auto">
          <a:xfrm>
            <a:off x="5319464" y="6067628"/>
            <a:ext cx="3429000" cy="369332"/>
          </a:xfrm>
          <a:prstGeom prst="rect">
            <a:avLst/>
          </a:prstGeom>
          <a:solidFill>
            <a:schemeClr val="bg1">
              <a:lumMod val="95000"/>
            </a:schemeClr>
          </a:solidFill>
          <a:ln>
            <a:noFill/>
          </a:ln>
          <a:effectLst/>
          <a:extLst/>
        </p:spPr>
        <p:txBody>
          <a:bodyPr wrap="square">
            <a:spAutoFit/>
          </a:bodyPr>
          <a:lstStyle/>
          <a:p>
            <a:pPr>
              <a:spcBef>
                <a:spcPct val="50000"/>
              </a:spcBef>
              <a:defRPr/>
            </a:pPr>
            <a:r>
              <a:rPr lang="en-GB" sz="1800" dirty="0" smtClean="0">
                <a:solidFill>
                  <a:schemeClr val="tx2">
                    <a:lumMod val="75000"/>
                  </a:schemeClr>
                </a:solidFill>
                <a:latin typeface="Calibri"/>
                <a:cs typeface="Calibri"/>
              </a:rPr>
              <a:t>source: Bernardo </a:t>
            </a:r>
            <a:r>
              <a:rPr lang="en-GB" sz="1800" dirty="0" err="1" smtClean="0">
                <a:solidFill>
                  <a:schemeClr val="tx2">
                    <a:lumMod val="75000"/>
                  </a:schemeClr>
                </a:solidFill>
                <a:latin typeface="Calibri"/>
                <a:cs typeface="Calibri"/>
              </a:rPr>
              <a:t>Rudorff</a:t>
            </a:r>
            <a:r>
              <a:rPr lang="en-GB" sz="1800" dirty="0" smtClean="0">
                <a:solidFill>
                  <a:schemeClr val="tx2">
                    <a:lumMod val="75000"/>
                  </a:schemeClr>
                </a:solidFill>
                <a:latin typeface="Calibri"/>
                <a:cs typeface="Calibri"/>
              </a:rPr>
              <a:t> (INPE)</a:t>
            </a:r>
            <a:endParaRPr lang="en-GB" sz="1800" dirty="0">
              <a:solidFill>
                <a:schemeClr val="tx2">
                  <a:lumMod val="75000"/>
                </a:schemeClr>
              </a:solidFill>
              <a:latin typeface="Calibri"/>
              <a:cs typeface="Calibri"/>
            </a:endParaRPr>
          </a:p>
        </p:txBody>
      </p:sp>
    </p:spTree>
    <p:extLst>
      <p:ext uri="{BB962C8B-B14F-4D97-AF65-F5344CB8AC3E}">
        <p14:creationId xmlns:p14="http://schemas.microsoft.com/office/powerpoint/2010/main" val="24841491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ítulo 1"/>
          <p:cNvSpPr>
            <a:spLocks noGrp="1"/>
          </p:cNvSpPr>
          <p:nvPr>
            <p:ph type="title"/>
          </p:nvPr>
        </p:nvSpPr>
        <p:spPr/>
        <p:txBody>
          <a:bodyPr/>
          <a:lstStyle/>
          <a:p>
            <a:endParaRPr lang="en-US">
              <a:latin typeface="Calibri" charset="0"/>
            </a:endParaRPr>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90063" cy="683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1031"/>
          <p:cNvSpPr>
            <a:spLocks noChangeArrowheads="1"/>
          </p:cNvSpPr>
          <p:nvPr/>
        </p:nvSpPr>
        <p:spPr bwMode="auto">
          <a:xfrm>
            <a:off x="5219700" y="6575042"/>
            <a:ext cx="41703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600" dirty="0" err="1">
                <a:solidFill>
                  <a:srgbClr val="00003F"/>
                </a:solidFill>
                <a:latin typeface="Calibri" charset="0"/>
                <a:cs typeface="Calibri" charset="0"/>
              </a:rPr>
              <a:t>source</a:t>
            </a:r>
            <a:r>
              <a:rPr lang="de-DE" sz="1600" dirty="0">
                <a:solidFill>
                  <a:srgbClr val="00003F"/>
                </a:solidFill>
                <a:latin typeface="Calibri" charset="0"/>
                <a:cs typeface="Calibri" charset="0"/>
              </a:rPr>
              <a:t>: Global Land Project Science Plan (IGBP) </a:t>
            </a:r>
            <a:endParaRPr lang="en-US" sz="1600" dirty="0">
              <a:solidFill>
                <a:srgbClr val="00003F"/>
              </a:solidFill>
              <a:latin typeface="Calibri" charset="0"/>
              <a:cs typeface="Calibri" charset="0"/>
            </a:endParaRPr>
          </a:p>
        </p:txBody>
      </p:sp>
    </p:spTree>
    <p:extLst>
      <p:ext uri="{BB962C8B-B14F-4D97-AF65-F5344CB8AC3E}">
        <p14:creationId xmlns:p14="http://schemas.microsoft.com/office/powerpoint/2010/main" val="2062272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ço Reservado para Número de Slide 3"/>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BE7CAEF-C756-6747-8704-AFEA4AB92186}" type="slidenum">
              <a:rPr lang="pt-BR">
                <a:sym typeface="Arial" charset="0"/>
              </a:rPr>
              <a:pPr eaLnBrk="1" hangingPunct="1"/>
              <a:t>30</a:t>
            </a:fld>
            <a:endParaRPr lang="pt-BR">
              <a:sym typeface="Arial" charset="0"/>
            </a:endParaRPr>
          </a:p>
        </p:txBody>
      </p:sp>
      <p:sp>
        <p:nvSpPr>
          <p:cNvPr id="62466" name="Rectangle 3"/>
          <p:cNvSpPr>
            <a:spLocks noGrp="1" noChangeArrowheads="1"/>
          </p:cNvSpPr>
          <p:nvPr>
            <p:ph type="title"/>
          </p:nvPr>
        </p:nvSpPr>
        <p:spPr>
          <a:xfrm>
            <a:off x="0" y="227013"/>
            <a:ext cx="9004300" cy="762000"/>
          </a:xfrm>
          <a:solidFill>
            <a:schemeClr val="accent3">
              <a:lumMod val="85000"/>
            </a:schemeClr>
          </a:solidFill>
        </p:spPr>
        <p:txBody>
          <a:bodyPr/>
          <a:lstStyle/>
          <a:p>
            <a:pPr eaLnBrk="1" hangingPunct="1">
              <a:defRPr/>
            </a:pPr>
            <a:r>
              <a:rPr lang="pt-BR" dirty="0">
                <a:latin typeface="Calibri" charset="0"/>
              </a:rPr>
              <a:t>Are </a:t>
            </a:r>
            <a:r>
              <a:rPr lang="pt-BR" dirty="0" err="1">
                <a:latin typeface="Calibri" charset="0"/>
              </a:rPr>
              <a:t>biofuels</a:t>
            </a:r>
            <a:r>
              <a:rPr lang="pt-BR" dirty="0">
                <a:latin typeface="Calibri" charset="0"/>
              </a:rPr>
              <a:t> </a:t>
            </a:r>
            <a:r>
              <a:rPr lang="pt-BR" dirty="0" err="1">
                <a:latin typeface="Calibri" charset="0"/>
              </a:rPr>
              <a:t>replacing</a:t>
            </a:r>
            <a:r>
              <a:rPr lang="pt-BR" dirty="0">
                <a:latin typeface="Calibri" charset="0"/>
              </a:rPr>
              <a:t> </a:t>
            </a:r>
            <a:r>
              <a:rPr lang="pt-BR" dirty="0" err="1">
                <a:latin typeface="Calibri" charset="0"/>
              </a:rPr>
              <a:t>food</a:t>
            </a:r>
            <a:r>
              <a:rPr lang="pt-BR" dirty="0">
                <a:latin typeface="Calibri" charset="0"/>
              </a:rPr>
              <a:t> </a:t>
            </a:r>
            <a:r>
              <a:rPr lang="pt-BR" dirty="0" err="1">
                <a:latin typeface="Calibri" charset="0"/>
              </a:rPr>
              <a:t>production</a:t>
            </a:r>
            <a:r>
              <a:rPr lang="pt-BR" dirty="0">
                <a:latin typeface="Calibri" charset="0"/>
              </a:rPr>
              <a:t> in </a:t>
            </a:r>
            <a:r>
              <a:rPr lang="pt-BR" dirty="0" err="1">
                <a:latin typeface="Calibri" charset="0"/>
              </a:rPr>
              <a:t>Brazil</a:t>
            </a:r>
            <a:r>
              <a:rPr lang="pt-BR" dirty="0">
                <a:latin typeface="Calibri" charset="0"/>
              </a:rPr>
              <a:t>?</a:t>
            </a:r>
          </a:p>
        </p:txBody>
      </p:sp>
      <p:pic>
        <p:nvPicPr>
          <p:cNvPr id="8089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38238"/>
            <a:ext cx="9144000" cy="571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5938838" y="6381750"/>
            <a:ext cx="320516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GB" sz="1800" dirty="0">
                <a:latin typeface="Calibri"/>
                <a:cs typeface="Calibri"/>
              </a:rPr>
              <a:t>source: B. </a:t>
            </a:r>
            <a:r>
              <a:rPr lang="en-GB" sz="1800" dirty="0" err="1">
                <a:latin typeface="Calibri"/>
                <a:cs typeface="Calibri"/>
              </a:rPr>
              <a:t>Rudorff</a:t>
            </a:r>
            <a:r>
              <a:rPr lang="en-GB" sz="1800" dirty="0">
                <a:latin typeface="Calibri"/>
                <a:cs typeface="Calibri"/>
              </a:rPr>
              <a:t>, INPE</a:t>
            </a:r>
          </a:p>
        </p:txBody>
      </p:sp>
    </p:spTree>
    <p:extLst>
      <p:ext uri="{BB962C8B-B14F-4D97-AF65-F5344CB8AC3E}">
        <p14:creationId xmlns:p14="http://schemas.microsoft.com/office/powerpoint/2010/main" val="377708341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685800" y="381000"/>
            <a:ext cx="8458200" cy="762000"/>
          </a:xfrm>
        </p:spPr>
        <p:txBody>
          <a:bodyPr/>
          <a:lstStyle/>
          <a:p>
            <a:r>
              <a:rPr lang="pt-BR">
                <a:latin typeface="Calibri" charset="0"/>
              </a:rPr>
              <a:t>Are biofuels replacing food production in Brazil?</a:t>
            </a:r>
          </a:p>
        </p:txBody>
      </p:sp>
      <p:sp>
        <p:nvSpPr>
          <p:cNvPr id="81922" name="Rectangle 3"/>
          <p:cNvSpPr>
            <a:spLocks noGrp="1" noChangeArrowheads="1"/>
          </p:cNvSpPr>
          <p:nvPr>
            <p:ph type="body" idx="1"/>
          </p:nvPr>
        </p:nvSpPr>
        <p:spPr/>
        <p:txBody>
          <a:bodyPr/>
          <a:lstStyle/>
          <a:p>
            <a:endParaRPr lang="en-US">
              <a:latin typeface="Calibri" charset="0"/>
            </a:endParaRPr>
          </a:p>
        </p:txBody>
      </p:sp>
      <p:pic>
        <p:nvPicPr>
          <p:cNvPr id="8192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92213"/>
            <a:ext cx="914400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8327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Brazil: Do biofuels cause indirect land</a:t>
            </a:r>
            <a:r>
              <a:rPr lang="en-US" dirty="0"/>
              <a:t> </a:t>
            </a:r>
            <a:r>
              <a:rPr lang="en-US" dirty="0" smtClean="0"/>
              <a:t>change?</a:t>
            </a:r>
            <a:endParaRPr lang="en-US" dirty="0"/>
          </a:p>
        </p:txBody>
      </p:sp>
      <p:pic>
        <p:nvPicPr>
          <p:cNvPr id="4" name="Picture 3"/>
          <p:cNvPicPr>
            <a:picLocks noChangeAspect="1"/>
          </p:cNvPicPr>
          <p:nvPr/>
        </p:nvPicPr>
        <p:blipFill>
          <a:blip r:embed="rId2"/>
          <a:stretch>
            <a:fillRect/>
          </a:stretch>
        </p:blipFill>
        <p:spPr>
          <a:xfrm>
            <a:off x="400384" y="2073929"/>
            <a:ext cx="4894931" cy="3261248"/>
          </a:xfrm>
          <a:prstGeom prst="rect">
            <a:avLst/>
          </a:prstGeom>
        </p:spPr>
      </p:pic>
      <p:pic>
        <p:nvPicPr>
          <p:cNvPr id="5" name="Picture 4"/>
          <p:cNvPicPr>
            <a:picLocks noChangeAspect="1"/>
          </p:cNvPicPr>
          <p:nvPr/>
        </p:nvPicPr>
        <p:blipFill>
          <a:blip r:embed="rId3"/>
          <a:stretch>
            <a:fillRect/>
          </a:stretch>
        </p:blipFill>
        <p:spPr>
          <a:xfrm>
            <a:off x="4867214" y="1143000"/>
            <a:ext cx="4276786" cy="2753181"/>
          </a:xfrm>
          <a:prstGeom prst="rect">
            <a:avLst/>
          </a:prstGeom>
        </p:spPr>
      </p:pic>
      <p:pic>
        <p:nvPicPr>
          <p:cNvPr id="6" name="Picture 5"/>
          <p:cNvPicPr>
            <a:picLocks noChangeAspect="1"/>
          </p:cNvPicPr>
          <p:nvPr/>
        </p:nvPicPr>
        <p:blipFill>
          <a:blip r:embed="rId4"/>
          <a:stretch>
            <a:fillRect/>
          </a:stretch>
        </p:blipFill>
        <p:spPr>
          <a:xfrm>
            <a:off x="4867214" y="4162239"/>
            <a:ext cx="4356100" cy="2832100"/>
          </a:xfrm>
          <a:prstGeom prst="rect">
            <a:avLst/>
          </a:prstGeom>
        </p:spPr>
      </p:pic>
    </p:spTree>
    <p:extLst>
      <p:ext uri="{BB962C8B-B14F-4D97-AF65-F5344CB8AC3E}">
        <p14:creationId xmlns:p14="http://schemas.microsoft.com/office/powerpoint/2010/main" val="2082923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985321" y="163286"/>
            <a:ext cx="6870535" cy="6694714"/>
          </a:xfrm>
          <a:prstGeom prst="rect">
            <a:avLst/>
          </a:prstGeom>
          <a:ln>
            <a:solidFill>
              <a:schemeClr val="tx1"/>
            </a:solidFill>
          </a:ln>
        </p:spPr>
      </p:pic>
      <p:sp>
        <p:nvSpPr>
          <p:cNvPr id="2" name="Title 1"/>
          <p:cNvSpPr>
            <a:spLocks noGrp="1"/>
          </p:cNvSpPr>
          <p:nvPr>
            <p:ph type="title"/>
          </p:nvPr>
        </p:nvSpPr>
        <p:spPr>
          <a:xfrm>
            <a:off x="0" y="0"/>
            <a:ext cx="9144000" cy="709399"/>
          </a:xfrm>
          <a:solidFill>
            <a:schemeClr val="accent2">
              <a:lumMod val="40000"/>
              <a:lumOff val="60000"/>
            </a:schemeClr>
          </a:solidFill>
        </p:spPr>
        <p:txBody>
          <a:bodyPr tIns="140400" bIns="140400"/>
          <a:lstStyle/>
          <a:p>
            <a:r>
              <a:rPr lang="en-US" sz="3000" dirty="0" smtClean="0"/>
              <a:t>Brazil: Projected direct land change from biofuels (2020)</a:t>
            </a:r>
            <a:endParaRPr lang="en-US" sz="3000" dirty="0"/>
          </a:p>
        </p:txBody>
      </p:sp>
      <p:sp>
        <p:nvSpPr>
          <p:cNvPr id="4" name="Rectangle 1031"/>
          <p:cNvSpPr>
            <a:spLocks noChangeArrowheads="1"/>
          </p:cNvSpPr>
          <p:nvPr/>
        </p:nvSpPr>
        <p:spPr bwMode="auto">
          <a:xfrm>
            <a:off x="5867104" y="6488494"/>
            <a:ext cx="3276896" cy="369332"/>
          </a:xfrm>
          <a:prstGeom prst="rect">
            <a:avLst/>
          </a:prstGeom>
          <a:solidFill>
            <a:srgbClr val="E8E8F1"/>
          </a:solidFill>
          <a:ln>
            <a:noFill/>
          </a:ln>
          <a:extLst/>
        </p:spPr>
        <p:txBody>
          <a:bodyPr wrap="none">
            <a:spAutoFit/>
          </a:bodyPr>
          <a:lstStyle/>
          <a:p>
            <a:r>
              <a:rPr lang="de-DE" dirty="0" err="1" smtClean="0">
                <a:solidFill>
                  <a:srgbClr val="00003F"/>
                </a:solidFill>
                <a:latin typeface="Calibri" charset="0"/>
                <a:cs typeface="Calibri" charset="0"/>
              </a:rPr>
              <a:t>source</a:t>
            </a:r>
            <a:r>
              <a:rPr lang="de-DE" dirty="0" smtClean="0">
                <a:solidFill>
                  <a:srgbClr val="00003F"/>
                </a:solidFill>
                <a:latin typeface="Calibri" charset="0"/>
                <a:cs typeface="Calibri" charset="0"/>
              </a:rPr>
              <a:t>: </a:t>
            </a:r>
            <a:r>
              <a:rPr lang="de-DE" dirty="0" err="1" smtClean="0">
                <a:solidFill>
                  <a:srgbClr val="00003F"/>
                </a:solidFill>
                <a:latin typeface="Calibri" charset="0"/>
                <a:cs typeface="Calibri" charset="0"/>
              </a:rPr>
              <a:t>Lapola</a:t>
            </a:r>
            <a:r>
              <a:rPr lang="de-DE" dirty="0" smtClean="0">
                <a:solidFill>
                  <a:srgbClr val="00003F"/>
                </a:solidFill>
                <a:latin typeface="Calibri" charset="0"/>
                <a:cs typeface="Calibri" charset="0"/>
              </a:rPr>
              <a:t> et al (PNAS, 2010)</a:t>
            </a:r>
            <a:endParaRPr lang="en-US" dirty="0">
              <a:solidFill>
                <a:srgbClr val="00003F"/>
              </a:solidFill>
              <a:latin typeface="Calibri" charset="0"/>
              <a:cs typeface="Calibri" charset="0"/>
            </a:endParaRPr>
          </a:p>
        </p:txBody>
      </p:sp>
    </p:spTree>
    <p:extLst>
      <p:ext uri="{BB962C8B-B14F-4D97-AF65-F5344CB8AC3E}">
        <p14:creationId xmlns:p14="http://schemas.microsoft.com/office/powerpoint/2010/main" val="3912744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20800" y="292100"/>
            <a:ext cx="6502400" cy="6261100"/>
          </a:xfrm>
          <a:prstGeom prst="rect">
            <a:avLst/>
          </a:prstGeom>
          <a:ln>
            <a:solidFill>
              <a:srgbClr val="000000"/>
            </a:solidFill>
          </a:ln>
        </p:spPr>
      </p:pic>
      <p:sp>
        <p:nvSpPr>
          <p:cNvPr id="2" name="Title 1"/>
          <p:cNvSpPr>
            <a:spLocks noGrp="1"/>
          </p:cNvSpPr>
          <p:nvPr>
            <p:ph type="title"/>
          </p:nvPr>
        </p:nvSpPr>
        <p:spPr>
          <a:xfrm>
            <a:off x="0" y="0"/>
            <a:ext cx="9144000" cy="1004309"/>
          </a:xfrm>
          <a:solidFill>
            <a:schemeClr val="accent2">
              <a:lumMod val="40000"/>
              <a:lumOff val="60000"/>
            </a:schemeClr>
          </a:solidFill>
        </p:spPr>
        <p:txBody>
          <a:bodyPr tIns="140400" bIns="140400"/>
          <a:lstStyle/>
          <a:p>
            <a:r>
              <a:rPr lang="en-US" sz="3000" dirty="0" smtClean="0"/>
              <a:t>Brazil: Projected indirect land change from biofuels (2020)</a:t>
            </a:r>
            <a:endParaRPr lang="en-US" sz="3000" dirty="0"/>
          </a:p>
        </p:txBody>
      </p:sp>
      <p:sp>
        <p:nvSpPr>
          <p:cNvPr id="4" name="Rectangle 1031"/>
          <p:cNvSpPr>
            <a:spLocks noChangeArrowheads="1"/>
          </p:cNvSpPr>
          <p:nvPr/>
        </p:nvSpPr>
        <p:spPr bwMode="auto">
          <a:xfrm>
            <a:off x="6210685" y="6519446"/>
            <a:ext cx="29333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sz="1600" dirty="0" err="1" smtClean="0">
                <a:solidFill>
                  <a:srgbClr val="00003F"/>
                </a:solidFill>
                <a:latin typeface="Calibri" charset="0"/>
                <a:cs typeface="Calibri" charset="0"/>
              </a:rPr>
              <a:t>source</a:t>
            </a:r>
            <a:r>
              <a:rPr lang="de-DE" sz="1600" dirty="0" smtClean="0">
                <a:solidFill>
                  <a:srgbClr val="00003F"/>
                </a:solidFill>
                <a:latin typeface="Calibri" charset="0"/>
                <a:cs typeface="Calibri" charset="0"/>
              </a:rPr>
              <a:t>: </a:t>
            </a:r>
            <a:r>
              <a:rPr lang="de-DE" sz="1600" dirty="0" err="1" smtClean="0">
                <a:solidFill>
                  <a:srgbClr val="00003F"/>
                </a:solidFill>
                <a:latin typeface="Calibri" charset="0"/>
                <a:cs typeface="Calibri" charset="0"/>
              </a:rPr>
              <a:t>Lapola</a:t>
            </a:r>
            <a:r>
              <a:rPr lang="de-DE" sz="1600" dirty="0" smtClean="0">
                <a:solidFill>
                  <a:srgbClr val="00003F"/>
                </a:solidFill>
                <a:latin typeface="Calibri" charset="0"/>
                <a:cs typeface="Calibri" charset="0"/>
              </a:rPr>
              <a:t> et al (PNAS, 2010)</a:t>
            </a:r>
            <a:endParaRPr lang="en-US" sz="1600" dirty="0">
              <a:solidFill>
                <a:srgbClr val="00003F"/>
              </a:solidFill>
              <a:latin typeface="Calibri" charset="0"/>
              <a:cs typeface="Calibri" charset="0"/>
            </a:endParaRPr>
          </a:p>
        </p:txBody>
      </p:sp>
      <p:sp>
        <p:nvSpPr>
          <p:cNvPr id="6" name="Rectangle 1031"/>
          <p:cNvSpPr>
            <a:spLocks noChangeArrowheads="1"/>
          </p:cNvSpPr>
          <p:nvPr/>
        </p:nvSpPr>
        <p:spPr bwMode="auto">
          <a:xfrm>
            <a:off x="5867104" y="6488494"/>
            <a:ext cx="3276896" cy="369332"/>
          </a:xfrm>
          <a:prstGeom prst="rect">
            <a:avLst/>
          </a:prstGeom>
          <a:solidFill>
            <a:srgbClr val="E8E8F1"/>
          </a:solidFill>
          <a:ln>
            <a:noFill/>
          </a:ln>
          <a:extLst/>
        </p:spPr>
        <p:txBody>
          <a:bodyPr wrap="none">
            <a:spAutoFit/>
          </a:bodyPr>
          <a:lstStyle/>
          <a:p>
            <a:r>
              <a:rPr lang="de-DE" dirty="0" err="1" smtClean="0">
                <a:solidFill>
                  <a:srgbClr val="00003F"/>
                </a:solidFill>
                <a:latin typeface="Calibri" charset="0"/>
                <a:cs typeface="Calibri" charset="0"/>
              </a:rPr>
              <a:t>source</a:t>
            </a:r>
            <a:r>
              <a:rPr lang="de-DE" dirty="0" smtClean="0">
                <a:solidFill>
                  <a:srgbClr val="00003F"/>
                </a:solidFill>
                <a:latin typeface="Calibri" charset="0"/>
                <a:cs typeface="Calibri" charset="0"/>
              </a:rPr>
              <a:t>: </a:t>
            </a:r>
            <a:r>
              <a:rPr lang="de-DE" dirty="0" err="1" smtClean="0">
                <a:solidFill>
                  <a:srgbClr val="00003F"/>
                </a:solidFill>
                <a:latin typeface="Calibri" charset="0"/>
                <a:cs typeface="Calibri" charset="0"/>
              </a:rPr>
              <a:t>Lapola</a:t>
            </a:r>
            <a:r>
              <a:rPr lang="de-DE" dirty="0" smtClean="0">
                <a:solidFill>
                  <a:srgbClr val="00003F"/>
                </a:solidFill>
                <a:latin typeface="Calibri" charset="0"/>
                <a:cs typeface="Calibri" charset="0"/>
              </a:rPr>
              <a:t> et al (PNAS, 2010)</a:t>
            </a:r>
            <a:endParaRPr lang="en-US" dirty="0">
              <a:solidFill>
                <a:srgbClr val="00003F"/>
              </a:solidFill>
              <a:latin typeface="Calibri" charset="0"/>
              <a:cs typeface="Calibri" charset="0"/>
            </a:endParaRPr>
          </a:p>
        </p:txBody>
      </p:sp>
    </p:spTree>
    <p:extLst>
      <p:ext uri="{BB962C8B-B14F-4D97-AF65-F5344CB8AC3E}">
        <p14:creationId xmlns:p14="http://schemas.microsoft.com/office/powerpoint/2010/main" val="2702256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5"/>
          <p:cNvSpPr txBox="1">
            <a:spLocks noChangeArrowheads="1"/>
          </p:cNvSpPr>
          <p:nvPr/>
        </p:nvSpPr>
        <p:spPr bwMode="auto">
          <a:xfrm>
            <a:off x="2565400" y="3505200"/>
            <a:ext cx="1857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spcBef>
                <a:spcPct val="50000"/>
              </a:spcBef>
            </a:pPr>
            <a:r>
              <a:rPr lang="en-US" sz="1000" b="1">
                <a:solidFill>
                  <a:srgbClr val="FFFF99"/>
                </a:solidFill>
                <a:latin typeface="Verdana" charset="0"/>
              </a:rPr>
              <a:t>~230 scenes Landsat/year</a:t>
            </a:r>
            <a:endParaRPr lang="pt-BR" sz="1000" b="1">
              <a:solidFill>
                <a:srgbClr val="FFFF99"/>
              </a:solidFill>
              <a:latin typeface="Verdana" charset="0"/>
            </a:endParaRPr>
          </a:p>
        </p:txBody>
      </p:sp>
      <p:pic>
        <p:nvPicPr>
          <p:cNvPr id="54274" name="Picture 2" descr="terraAmaz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757363"/>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2" descr="prodes_acum_97b"/>
          <p:cNvPicPr>
            <a:picLocks noChangeAspect="1" noChangeArrowheads="1"/>
          </p:cNvPicPr>
          <p:nvPr/>
        </p:nvPicPr>
        <p:blipFill>
          <a:blip r:embed="rId4">
            <a:extLst>
              <a:ext uri="{28A0092B-C50C-407E-A947-70E740481C1C}">
                <a14:useLocalDpi xmlns:a14="http://schemas.microsoft.com/office/drawing/2010/main" val="0"/>
              </a:ext>
            </a:extLst>
          </a:blip>
          <a:srcRect l="630" r="-414"/>
          <a:stretch>
            <a:fillRect/>
          </a:stretch>
        </p:blipFill>
        <p:spPr bwMode="auto">
          <a:xfrm>
            <a:off x="3052763" y="1263650"/>
            <a:ext cx="6091237"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p:cNvSpPr>
            <a:spLocks noChangeArrowheads="1"/>
          </p:cNvSpPr>
          <p:nvPr/>
        </p:nvSpPr>
        <p:spPr bwMode="auto">
          <a:xfrm>
            <a:off x="1131888" y="5711825"/>
            <a:ext cx="7145337" cy="992188"/>
          </a:xfrm>
          <a:prstGeom prst="rect">
            <a:avLst/>
          </a:prstGeom>
          <a:solidFill>
            <a:srgbClr val="DDDDDD"/>
          </a:solidFill>
          <a:ln w="9525">
            <a:solidFill>
              <a:schemeClr val="tx1"/>
            </a:solidFill>
            <a:miter lim="800000"/>
            <a:headEnd/>
            <a:tailEnd/>
          </a:ln>
        </p:spPr>
        <p:txBody>
          <a:bodyPr wrap="none" anchor="ctr"/>
          <a:lstStyle/>
          <a:p>
            <a:pPr algn="ctr"/>
            <a:r>
              <a:rPr lang="pt-BR" sz="2800" b="1">
                <a:solidFill>
                  <a:srgbClr val="002060"/>
                </a:solidFill>
                <a:latin typeface="Calibri" charset="0"/>
              </a:rPr>
              <a:t>Yearly detailed estimates of clear-cut areas </a:t>
            </a:r>
          </a:p>
          <a:p>
            <a:pPr algn="ctr"/>
            <a:r>
              <a:rPr lang="pt-BR" sz="2800" b="1">
                <a:solidFill>
                  <a:srgbClr val="002060"/>
                </a:solidFill>
                <a:latin typeface="Calibri" charset="0"/>
              </a:rPr>
              <a:t>LANDSAT-class data (wall-to-wall)</a:t>
            </a:r>
            <a:endParaRPr lang="en-US" sz="2800" b="1">
              <a:solidFill>
                <a:srgbClr val="002060"/>
              </a:solidFill>
              <a:latin typeface="Calibri" charset="0"/>
            </a:endParaRPr>
          </a:p>
        </p:txBody>
      </p:sp>
      <p:sp>
        <p:nvSpPr>
          <p:cNvPr id="9" name="Título 1"/>
          <p:cNvSpPr txBox="1">
            <a:spLocks/>
          </p:cNvSpPr>
          <p:nvPr/>
        </p:nvSpPr>
        <p:spPr bwMode="auto">
          <a:xfrm>
            <a:off x="990600" y="1782763"/>
            <a:ext cx="8153400" cy="762000"/>
          </a:xfrm>
          <a:prstGeom prst="rect">
            <a:avLst/>
          </a:prstGeom>
          <a:noFill/>
          <a:ln w="9525">
            <a:noFill/>
            <a:miter lim="800000"/>
            <a:headEnd/>
            <a:tailEnd/>
          </a:ln>
        </p:spPr>
        <p:txBody>
          <a:bodyPr anchor="ctr"/>
          <a:lstStyle/>
          <a:p>
            <a:pPr>
              <a:defRPr/>
            </a:pPr>
            <a:endParaRPr lang="pt-BR" sz="3000" b="1" kern="0" dirty="0">
              <a:solidFill>
                <a:srgbClr val="003366"/>
              </a:solidFill>
              <a:latin typeface="+mj-lt"/>
              <a:ea typeface="+mj-ea"/>
              <a:cs typeface="+mj-cs"/>
            </a:endParaRPr>
          </a:p>
        </p:txBody>
      </p:sp>
      <p:sp>
        <p:nvSpPr>
          <p:cNvPr id="54278" name="Título 9"/>
          <p:cNvSpPr>
            <a:spLocks noGrp="1"/>
          </p:cNvSpPr>
          <p:nvPr>
            <p:ph type="title"/>
          </p:nvPr>
        </p:nvSpPr>
        <p:spPr>
          <a:xfrm>
            <a:off x="627063" y="379413"/>
            <a:ext cx="8516937" cy="950912"/>
          </a:xfrm>
        </p:spPr>
        <p:txBody>
          <a:bodyPr/>
          <a:lstStyle/>
          <a:p>
            <a:pPr eaLnBrk="1" hangingPunct="1"/>
            <a:r>
              <a:rPr lang="pt-BR">
                <a:latin typeface="Calibri" charset="0"/>
                <a:cs typeface="Calibri" charset="0"/>
              </a:rPr>
              <a:t>INPE: Clear-cut deforestation mapping of Amazonia since 1988</a:t>
            </a:r>
          </a:p>
        </p:txBody>
      </p:sp>
    </p:spTree>
    <p:extLst>
      <p:ext uri="{BB962C8B-B14F-4D97-AF65-F5344CB8AC3E}">
        <p14:creationId xmlns:p14="http://schemas.microsoft.com/office/powerpoint/2010/main" val="36092383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a:extLst>
              <a:ext uri="{28A0092B-C50C-407E-A947-70E740481C1C}">
                <a14:useLocalDpi xmlns:a14="http://schemas.microsoft.com/office/drawing/2010/main" val="0"/>
              </a:ext>
            </a:extLst>
          </a:blip>
          <a:srcRect r="24" b="43"/>
          <a:stretch>
            <a:fillRect/>
          </a:stretch>
        </p:blipFill>
        <p:spPr bwMode="auto">
          <a:xfrm>
            <a:off x="0" y="0"/>
            <a:ext cx="9144000" cy="68580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466" name="Rectangle 3"/>
          <p:cNvSpPr>
            <a:spLocks noChangeArrowheads="1"/>
          </p:cNvSpPr>
          <p:nvPr/>
        </p:nvSpPr>
        <p:spPr bwMode="auto">
          <a:xfrm>
            <a:off x="0" y="6151563"/>
            <a:ext cx="9144000" cy="706437"/>
          </a:xfrm>
          <a:prstGeom prst="rect">
            <a:avLst/>
          </a:prstGeom>
          <a:solidFill>
            <a:srgbClr val="F2F2F2"/>
          </a:solidFill>
          <a:ln w="9525">
            <a:solidFill>
              <a:schemeClr val="tx1"/>
            </a:solidFill>
            <a:miter lim="800000"/>
            <a:headEnd/>
            <a:tailEnd/>
          </a:ln>
        </p:spPr>
        <p:txBody>
          <a:bodyPr wrap="none" anchor="ctr"/>
          <a:lstStyle/>
          <a:p>
            <a:pPr algn="ctr"/>
            <a:r>
              <a:rPr lang="pt-BR" sz="2800" b="1">
                <a:solidFill>
                  <a:srgbClr val="002060"/>
                </a:solidFill>
                <a:latin typeface="Calibri" charset="0"/>
              </a:rPr>
              <a:t>Daily warnings of newly deforested large areas</a:t>
            </a:r>
            <a:endParaRPr lang="en-US" sz="2800" b="1">
              <a:solidFill>
                <a:srgbClr val="002060"/>
              </a:solidFill>
              <a:latin typeface="Calibri" charset="0"/>
            </a:endParaRPr>
          </a:p>
        </p:txBody>
      </p:sp>
      <p:pic>
        <p:nvPicPr>
          <p:cNvPr id="62467" name="Picture 5" descr="logo_in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477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2"/>
          <p:cNvSpPr txBox="1">
            <a:spLocks noChangeArrowheads="1"/>
          </p:cNvSpPr>
          <p:nvPr/>
        </p:nvSpPr>
        <p:spPr bwMode="auto">
          <a:xfrm>
            <a:off x="0" y="0"/>
            <a:ext cx="9144000" cy="676275"/>
          </a:xfrm>
          <a:prstGeom prst="rect">
            <a:avLst/>
          </a:prstGeom>
          <a:solidFill>
            <a:schemeClr val="accent3">
              <a:lumMod val="95000"/>
            </a:schemeClr>
          </a:solidFill>
          <a:ln>
            <a:noFill/>
          </a:ln>
        </p:spPr>
        <p:txBody>
          <a:bodyPr/>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spcBef>
                <a:spcPct val="20000"/>
              </a:spcBef>
              <a:buClr>
                <a:srgbClr val="00007D"/>
              </a:buClr>
              <a:buSzPct val="75000"/>
              <a:defRPr/>
            </a:pPr>
            <a:r>
              <a:rPr lang="en-US" sz="3200" b="1" smtClean="0">
                <a:solidFill>
                  <a:srgbClr val="003366"/>
                </a:solidFill>
                <a:latin typeface="Calibri" charset="0"/>
                <a:cs typeface="Calibri" charset="0"/>
              </a:rPr>
              <a:t>Real-time Deforestation Monitoring</a:t>
            </a:r>
          </a:p>
        </p:txBody>
      </p:sp>
    </p:spTree>
    <p:extLst>
      <p:ext uri="{BB962C8B-B14F-4D97-AF65-F5344CB8AC3E}">
        <p14:creationId xmlns:p14="http://schemas.microsoft.com/office/powerpoint/2010/main" val="1630523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ítulo 1"/>
          <p:cNvSpPr>
            <a:spLocks noGrp="1"/>
          </p:cNvSpPr>
          <p:nvPr>
            <p:ph type="title"/>
          </p:nvPr>
        </p:nvSpPr>
        <p:spPr/>
        <p:txBody>
          <a:bodyPr/>
          <a:lstStyle/>
          <a:p>
            <a:r>
              <a:rPr lang="pt-BR">
                <a:latin typeface="Calibri" charset="0"/>
              </a:rPr>
              <a:t>Policing actions: illegal wood seizure</a:t>
            </a:r>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1138238"/>
            <a:ext cx="5545137" cy="5199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500188" y="6396038"/>
            <a:ext cx="4730750" cy="461962"/>
          </a:xfrm>
          <a:prstGeom prst="rect">
            <a:avLst/>
          </a:prstGeom>
          <a:solidFill>
            <a:schemeClr val="accent6">
              <a:lumMod val="20000"/>
              <a:lumOff val="80000"/>
            </a:schemeClr>
          </a:solidFill>
        </p:spPr>
        <p:txBody>
          <a:bodyPr wrap="none">
            <a:spAutoFit/>
          </a:bodyPr>
          <a:lstStyle/>
          <a:p>
            <a:pPr>
              <a:defRPr/>
            </a:pPr>
            <a:r>
              <a:rPr lang="pt-BR" sz="2400" b="1" dirty="0">
                <a:solidFill>
                  <a:schemeClr val="bg2">
                    <a:lumMod val="75000"/>
                  </a:schemeClr>
                </a:solidFill>
                <a:latin typeface="Calibri" pitchFamily="34" charset="0"/>
                <a:ea typeface="+mn-ea"/>
                <a:cs typeface="Calibri" pitchFamily="34" charset="0"/>
              </a:rPr>
              <a:t>50% </a:t>
            </a:r>
            <a:r>
              <a:rPr lang="pt-BR" sz="2400" b="1" dirty="0" err="1">
                <a:solidFill>
                  <a:schemeClr val="bg2">
                    <a:lumMod val="75000"/>
                  </a:schemeClr>
                </a:solidFill>
                <a:latin typeface="Calibri" pitchFamily="34" charset="0"/>
                <a:ea typeface="+mn-ea"/>
                <a:cs typeface="Calibri" pitchFamily="34" charset="0"/>
              </a:rPr>
              <a:t>of</a:t>
            </a:r>
            <a:r>
              <a:rPr lang="pt-BR" sz="2400" b="1" dirty="0">
                <a:solidFill>
                  <a:schemeClr val="bg2">
                    <a:lumMod val="75000"/>
                  </a:schemeClr>
                </a:solidFill>
                <a:latin typeface="Calibri" pitchFamily="34" charset="0"/>
                <a:ea typeface="+mn-ea"/>
                <a:cs typeface="Calibri" pitchFamily="34" charset="0"/>
              </a:rPr>
              <a:t> </a:t>
            </a:r>
            <a:r>
              <a:rPr lang="pt-BR" sz="2400" b="1" dirty="0" err="1">
                <a:solidFill>
                  <a:schemeClr val="bg2">
                    <a:lumMod val="75000"/>
                  </a:schemeClr>
                </a:solidFill>
                <a:latin typeface="Calibri" pitchFamily="34" charset="0"/>
                <a:ea typeface="+mn-ea"/>
                <a:cs typeface="Calibri" pitchFamily="34" charset="0"/>
              </a:rPr>
              <a:t>operations</a:t>
            </a:r>
            <a:r>
              <a:rPr lang="pt-BR" sz="2400" b="1" dirty="0">
                <a:solidFill>
                  <a:schemeClr val="bg2">
                    <a:lumMod val="75000"/>
                  </a:schemeClr>
                </a:solidFill>
                <a:latin typeface="Calibri" pitchFamily="34" charset="0"/>
                <a:ea typeface="+mn-ea"/>
                <a:cs typeface="Calibri" pitchFamily="34" charset="0"/>
              </a:rPr>
              <a:t> in 2% </a:t>
            </a:r>
            <a:r>
              <a:rPr lang="pt-BR" sz="2400" b="1" dirty="0" err="1">
                <a:solidFill>
                  <a:schemeClr val="bg2">
                    <a:lumMod val="75000"/>
                  </a:schemeClr>
                </a:solidFill>
                <a:latin typeface="Calibri" pitchFamily="34" charset="0"/>
                <a:ea typeface="+mn-ea"/>
                <a:cs typeface="Calibri" pitchFamily="34" charset="0"/>
              </a:rPr>
              <a:t>of</a:t>
            </a:r>
            <a:r>
              <a:rPr lang="pt-BR" sz="2400" b="1" dirty="0">
                <a:solidFill>
                  <a:schemeClr val="bg2">
                    <a:lumMod val="75000"/>
                  </a:schemeClr>
                </a:solidFill>
                <a:latin typeface="Calibri" pitchFamily="34" charset="0"/>
                <a:ea typeface="+mn-ea"/>
                <a:cs typeface="Calibri" pitchFamily="34" charset="0"/>
              </a:rPr>
              <a:t> </a:t>
            </a:r>
            <a:r>
              <a:rPr lang="pt-BR" sz="2400" b="1" dirty="0" err="1">
                <a:solidFill>
                  <a:schemeClr val="bg2">
                    <a:lumMod val="75000"/>
                  </a:schemeClr>
                </a:solidFill>
                <a:latin typeface="Calibri" pitchFamily="34" charset="0"/>
                <a:ea typeface="+mn-ea"/>
                <a:cs typeface="Calibri" pitchFamily="34" charset="0"/>
              </a:rPr>
              <a:t>the</a:t>
            </a:r>
            <a:r>
              <a:rPr lang="pt-BR" sz="2400" b="1" dirty="0">
                <a:solidFill>
                  <a:schemeClr val="bg2">
                    <a:lumMod val="75000"/>
                  </a:schemeClr>
                </a:solidFill>
                <a:latin typeface="Calibri" pitchFamily="34" charset="0"/>
                <a:ea typeface="+mn-ea"/>
                <a:cs typeface="Calibri" pitchFamily="34" charset="0"/>
              </a:rPr>
              <a:t> </a:t>
            </a:r>
            <a:r>
              <a:rPr lang="pt-BR" sz="2400" b="1" dirty="0" err="1">
                <a:solidFill>
                  <a:schemeClr val="bg2">
                    <a:lumMod val="75000"/>
                  </a:schemeClr>
                </a:solidFill>
                <a:latin typeface="Calibri" pitchFamily="34" charset="0"/>
                <a:ea typeface="+mn-ea"/>
                <a:cs typeface="Calibri" pitchFamily="34" charset="0"/>
              </a:rPr>
              <a:t>area</a:t>
            </a:r>
            <a:endParaRPr lang="pt-BR" sz="2400" b="1" dirty="0">
              <a:solidFill>
                <a:schemeClr val="bg2">
                  <a:lumMod val="75000"/>
                </a:schemeClr>
              </a:solidFill>
              <a:latin typeface="Calibri" pitchFamily="34" charset="0"/>
              <a:ea typeface="+mn-ea"/>
              <a:cs typeface="Calibri" pitchFamily="34" charset="0"/>
            </a:endParaRPr>
          </a:p>
        </p:txBody>
      </p:sp>
    </p:spTree>
    <p:extLst>
      <p:ext uri="{BB962C8B-B14F-4D97-AF65-F5344CB8AC3E}">
        <p14:creationId xmlns:p14="http://schemas.microsoft.com/office/powerpoint/2010/main" val="1371529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473450" y="474663"/>
            <a:ext cx="5432425" cy="1200150"/>
          </a:xfrm>
          <a:prstGeom prst="rect">
            <a:avLst/>
          </a:prstGeom>
          <a:solidFill>
            <a:schemeClr val="accent2">
              <a:lumMod val="20000"/>
              <a:lumOff val="80000"/>
            </a:schemeClr>
          </a:solidFill>
        </p:spPr>
        <p:txBody>
          <a:bodyPr>
            <a:spAutoFit/>
          </a:bodyPr>
          <a:lstStyle/>
          <a:p>
            <a:pPr>
              <a:defRPr/>
            </a:pPr>
            <a:r>
              <a:rPr lang="pt-BR" sz="2400" dirty="0">
                <a:solidFill>
                  <a:srgbClr val="00005E"/>
                </a:solidFill>
                <a:latin typeface="Calibri" charset="0"/>
                <a:cs typeface="Calibri" charset="0"/>
              </a:rPr>
              <a:t>“</a:t>
            </a:r>
            <a:r>
              <a:rPr lang="pt-BR" sz="2400" dirty="0" err="1">
                <a:solidFill>
                  <a:srgbClr val="00005E"/>
                </a:solidFill>
                <a:latin typeface="Calibri" charset="0"/>
                <a:cs typeface="Calibri" charset="0"/>
              </a:rPr>
              <a:t>By</a:t>
            </a:r>
            <a:r>
              <a:rPr lang="pt-BR" sz="2400" dirty="0">
                <a:solidFill>
                  <a:srgbClr val="00005E"/>
                </a:solidFill>
                <a:latin typeface="Calibri" charset="0"/>
                <a:cs typeface="Calibri" charset="0"/>
              </a:rPr>
              <a:t> 2020, </a:t>
            </a:r>
            <a:r>
              <a:rPr lang="pt-BR" sz="2400" dirty="0" err="1">
                <a:solidFill>
                  <a:srgbClr val="00005E"/>
                </a:solidFill>
                <a:latin typeface="Calibri" charset="0"/>
                <a:cs typeface="Calibri" charset="0"/>
              </a:rPr>
              <a:t>Brazil</a:t>
            </a:r>
            <a:r>
              <a:rPr lang="pt-BR" sz="2400" dirty="0">
                <a:solidFill>
                  <a:srgbClr val="00005E"/>
                </a:solidFill>
                <a:latin typeface="Calibri" charset="0"/>
                <a:cs typeface="Calibri" charset="0"/>
              </a:rPr>
              <a:t> </a:t>
            </a:r>
            <a:r>
              <a:rPr lang="pt-BR" sz="2400" dirty="0" err="1">
                <a:solidFill>
                  <a:srgbClr val="00005E"/>
                </a:solidFill>
                <a:latin typeface="Calibri" charset="0"/>
                <a:cs typeface="Calibri" charset="0"/>
              </a:rPr>
              <a:t>will</a:t>
            </a:r>
            <a:r>
              <a:rPr lang="pt-BR" sz="2400" dirty="0">
                <a:solidFill>
                  <a:srgbClr val="00005E"/>
                </a:solidFill>
                <a:latin typeface="Calibri" charset="0"/>
                <a:cs typeface="Calibri" charset="0"/>
              </a:rPr>
              <a:t> </a:t>
            </a:r>
            <a:r>
              <a:rPr lang="pt-BR" sz="2400" dirty="0" err="1">
                <a:solidFill>
                  <a:srgbClr val="00005E"/>
                </a:solidFill>
                <a:latin typeface="Calibri" charset="0"/>
                <a:cs typeface="Calibri" charset="0"/>
              </a:rPr>
              <a:t>reduce</a:t>
            </a:r>
            <a:r>
              <a:rPr lang="pt-BR" sz="2400" dirty="0">
                <a:solidFill>
                  <a:srgbClr val="00005E"/>
                </a:solidFill>
                <a:latin typeface="Calibri" charset="0"/>
                <a:cs typeface="Calibri" charset="0"/>
              </a:rPr>
              <a:t> </a:t>
            </a:r>
            <a:r>
              <a:rPr lang="pt-BR" sz="2400" dirty="0" err="1">
                <a:solidFill>
                  <a:srgbClr val="00005E"/>
                </a:solidFill>
                <a:latin typeface="Calibri" charset="0"/>
                <a:cs typeface="Calibri" charset="0"/>
              </a:rPr>
              <a:t>deforestation</a:t>
            </a:r>
            <a:r>
              <a:rPr lang="pt-BR" sz="2400" dirty="0">
                <a:solidFill>
                  <a:srgbClr val="00005E"/>
                </a:solidFill>
                <a:latin typeface="Calibri" charset="0"/>
                <a:cs typeface="Calibri" charset="0"/>
              </a:rPr>
              <a:t> </a:t>
            </a:r>
            <a:r>
              <a:rPr lang="pt-BR" sz="2400" dirty="0" err="1">
                <a:solidFill>
                  <a:srgbClr val="00005E"/>
                </a:solidFill>
                <a:latin typeface="Calibri" charset="0"/>
                <a:cs typeface="Calibri" charset="0"/>
              </a:rPr>
              <a:t>by</a:t>
            </a:r>
            <a:r>
              <a:rPr lang="pt-BR" sz="2400" dirty="0">
                <a:solidFill>
                  <a:srgbClr val="00005E"/>
                </a:solidFill>
                <a:latin typeface="Calibri" charset="0"/>
                <a:cs typeface="Calibri" charset="0"/>
              </a:rPr>
              <a:t> 80% </a:t>
            </a:r>
            <a:r>
              <a:rPr lang="pt-BR" sz="2400" dirty="0" err="1">
                <a:solidFill>
                  <a:srgbClr val="00005E"/>
                </a:solidFill>
                <a:latin typeface="Calibri" charset="0"/>
                <a:cs typeface="Calibri" charset="0"/>
              </a:rPr>
              <a:t>relative</a:t>
            </a:r>
            <a:r>
              <a:rPr lang="pt-BR" sz="2400" dirty="0">
                <a:solidFill>
                  <a:srgbClr val="00005E"/>
                </a:solidFill>
                <a:latin typeface="Calibri" charset="0"/>
                <a:cs typeface="Calibri" charset="0"/>
              </a:rPr>
              <a:t> </a:t>
            </a:r>
            <a:r>
              <a:rPr lang="pt-BR" sz="2400" dirty="0" err="1">
                <a:solidFill>
                  <a:srgbClr val="00005E"/>
                </a:solidFill>
                <a:latin typeface="Calibri" charset="0"/>
                <a:cs typeface="Calibri" charset="0"/>
              </a:rPr>
              <a:t>to</a:t>
            </a:r>
            <a:r>
              <a:rPr lang="pt-BR" sz="2400" dirty="0">
                <a:solidFill>
                  <a:srgbClr val="00005E"/>
                </a:solidFill>
                <a:latin typeface="Calibri" charset="0"/>
                <a:cs typeface="Calibri" charset="0"/>
              </a:rPr>
              <a:t> 2005.” (pres. Lula in Copenhagen COP-15)</a:t>
            </a:r>
          </a:p>
        </p:txBody>
      </p:sp>
      <p:pic>
        <p:nvPicPr>
          <p:cNvPr id="119810" name="Picture 6" descr="http://www.ergoeco.org/img/COP%2015%20LULA%20DA%20SILVA%201812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893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6638"/>
            <a:ext cx="9144000" cy="4551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850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Freeform 1"/>
          <p:cNvSpPr>
            <a:spLocks/>
          </p:cNvSpPr>
          <p:nvPr/>
        </p:nvSpPr>
        <p:spPr bwMode="auto">
          <a:xfrm>
            <a:off x="685800" y="381000"/>
            <a:ext cx="8229600" cy="609600"/>
          </a:xfrm>
          <a:custGeom>
            <a:avLst/>
            <a:gdLst>
              <a:gd name="T0" fmla="*/ 0 w 21600"/>
              <a:gd name="T1" fmla="*/ 2147483647 h 21600"/>
              <a:gd name="T2" fmla="*/ 0 w 21600"/>
              <a:gd name="T3" fmla="*/ 0 h 21600"/>
              <a:gd name="T4" fmla="*/ 2147483647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0"/>
                </a:lnTo>
                <a:lnTo>
                  <a:pt x="21600" y="0"/>
                </a:lnTo>
              </a:path>
            </a:pathLst>
          </a:custGeom>
          <a:noFill/>
          <a:ln w="19050" cap="flat">
            <a:solidFill>
              <a:srgbClr val="00669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2493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763"/>
            <a:ext cx="431800"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15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2"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00" y="1033463"/>
            <a:ext cx="8234363"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7" name="Rectangle 5"/>
          <p:cNvSpPr>
            <a:spLocks noGrp="1" noChangeArrowheads="1"/>
          </p:cNvSpPr>
          <p:nvPr>
            <p:ph type="title"/>
          </p:nvPr>
        </p:nvSpPr>
        <p:spPr>
          <a:xfrm>
            <a:off x="685800" y="0"/>
            <a:ext cx="8153400" cy="1514475"/>
          </a:xfrm>
        </p:spPr>
        <p:txBody>
          <a:bodyPr rIns="132080"/>
          <a:lstStyle/>
          <a:p>
            <a:pPr indent="0" eaLnBrk="1" hangingPunct="1">
              <a:defRPr/>
            </a:pPr>
            <a:r>
              <a:rPr lang="en-US" b="1" dirty="0" smtClean="0">
                <a:solidFill>
                  <a:srgbClr val="002060"/>
                </a:solidFill>
              </a:rPr>
              <a:t>Transparency builds governance!</a:t>
            </a:r>
          </a:p>
        </p:txBody>
      </p:sp>
      <p:sp>
        <p:nvSpPr>
          <p:cNvPr id="124934" name="Rectangle 6"/>
          <p:cNvSpPr>
            <a:spLocks/>
          </p:cNvSpPr>
          <p:nvPr/>
        </p:nvSpPr>
        <p:spPr bwMode="auto">
          <a:xfrm>
            <a:off x="7048500" y="1000125"/>
            <a:ext cx="1898650" cy="400050"/>
          </a:xfrm>
          <a:prstGeom prst="rect">
            <a:avLst/>
          </a:prstGeom>
          <a:solidFill>
            <a:srgbClr val="D0D0E3"/>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lgn="ctr"/>
            <a:r>
              <a:rPr lang="en-US" sz="2000">
                <a:solidFill>
                  <a:srgbClr val="00005E"/>
                </a:solidFill>
                <a:latin typeface="Calibri" charset="0"/>
                <a:ea typeface="ヒラギノ角ゴ ProN W3" charset="0"/>
                <a:cs typeface="ヒラギノ角ゴ ProN W3" charset="0"/>
                <a:sym typeface="Calibri" charset="0"/>
              </a:rPr>
              <a:t>CBERS image </a:t>
            </a:r>
          </a:p>
        </p:txBody>
      </p:sp>
      <p:sp>
        <p:nvSpPr>
          <p:cNvPr id="124935" name="Rectangle 7"/>
          <p:cNvSpPr>
            <a:spLocks/>
          </p:cNvSpPr>
          <p:nvPr/>
        </p:nvSpPr>
        <p:spPr bwMode="auto">
          <a:xfrm>
            <a:off x="496888" y="6027738"/>
            <a:ext cx="8661400" cy="838200"/>
          </a:xfrm>
          <a:prstGeom prst="rect">
            <a:avLst/>
          </a:prstGeom>
          <a:solidFill>
            <a:srgbClr val="C9D2FF"/>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spcBef>
                <a:spcPts val="575"/>
              </a:spcBef>
            </a:pPr>
            <a:r>
              <a:rPr lang="en-US" sz="2400">
                <a:solidFill>
                  <a:srgbClr val="00003F"/>
                </a:solidFill>
                <a:latin typeface="Calibri" charset="0"/>
                <a:ea typeface="ヒラギノ角ゴ ProN W3" charset="0"/>
                <a:cs typeface="ヒラギノ角ゴ ProN W3" charset="0"/>
                <a:sym typeface="Calibri" charset="0"/>
              </a:rPr>
              <a:t>Science (27 April 2007):  </a:t>
            </a:r>
            <a:r>
              <a:rPr lang="ja-JP" altLang="en-US" sz="2400">
                <a:solidFill>
                  <a:srgbClr val="00003F"/>
                </a:solidFill>
                <a:ea typeface="ヒラギノ角ゴ ProN W3" charset="0"/>
                <a:cs typeface="ヒラギノ角ゴ ProN W3" charset="0"/>
                <a:sym typeface="Calibri Italic" charset="0"/>
              </a:rPr>
              <a:t>“</a:t>
            </a:r>
            <a:r>
              <a:rPr lang="en-US" altLang="ja-JP" sz="2400">
                <a:solidFill>
                  <a:srgbClr val="00003F"/>
                </a:solidFill>
                <a:latin typeface="Calibri Italic" charset="0"/>
                <a:cs typeface="Calibri Italic" charset="0"/>
                <a:sym typeface="Calibri Italic" charset="0"/>
              </a:rPr>
              <a:t>Brazil´s monitoring system is the envy of the world</a:t>
            </a:r>
            <a:r>
              <a:rPr lang="ja-JP" altLang="en-US" sz="2400">
                <a:solidFill>
                  <a:srgbClr val="00003F"/>
                </a:solidFill>
                <a:ea typeface="ヒラギノ角ゴ ProN W3" charset="0"/>
                <a:cs typeface="ヒラギノ角ゴ ProN W3" charset="0"/>
                <a:sym typeface="Calibri Italic" charset="0"/>
              </a:rPr>
              <a:t>”</a:t>
            </a:r>
            <a:r>
              <a:rPr lang="en-US" altLang="ja-JP" sz="2400">
                <a:solidFill>
                  <a:srgbClr val="00003F"/>
                </a:solidFill>
                <a:latin typeface="Calibri Italic" charset="0"/>
                <a:cs typeface="Calibri Italic" charset="0"/>
                <a:sym typeface="Calibri Italic" charset="0"/>
              </a:rPr>
              <a:t>. </a:t>
            </a:r>
            <a:endParaRPr lang="en-US" sz="2400">
              <a:solidFill>
                <a:srgbClr val="00003F"/>
              </a:solidFill>
              <a:latin typeface="Calibri Italic" charset="0"/>
              <a:cs typeface="Calibri Italic" charset="0"/>
              <a:sym typeface="Calibri Italic" charset="0"/>
            </a:endParaRPr>
          </a:p>
        </p:txBody>
      </p:sp>
      <p:sp>
        <p:nvSpPr>
          <p:cNvPr id="124936" name="Rectangle 8"/>
          <p:cNvSpPr>
            <a:spLocks/>
          </p:cNvSpPr>
          <p:nvPr/>
        </p:nvSpPr>
        <p:spPr bwMode="auto">
          <a:xfrm>
            <a:off x="7143750" y="3143250"/>
            <a:ext cx="1870075" cy="400050"/>
          </a:xfrm>
          <a:prstGeom prst="rect">
            <a:avLst/>
          </a:prstGeom>
          <a:solidFill>
            <a:srgbClr val="D0D0E3"/>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r>
              <a:rPr lang="en-US" sz="2000">
                <a:solidFill>
                  <a:srgbClr val="00005E"/>
                </a:solidFill>
                <a:latin typeface="Calibri" charset="0"/>
                <a:ea typeface="ヒラギノ角ゴ ProN W3" charset="0"/>
                <a:cs typeface="ヒラギノ角ゴ ProN W3" charset="0"/>
                <a:sym typeface="Calibri" charset="0"/>
              </a:rPr>
              <a:t>Deforestation</a:t>
            </a:r>
          </a:p>
        </p:txBody>
      </p:sp>
      <p:sp>
        <p:nvSpPr>
          <p:cNvPr id="124937" name="Line 9"/>
          <p:cNvSpPr>
            <a:spLocks noChangeShapeType="1"/>
          </p:cNvSpPr>
          <p:nvPr/>
        </p:nvSpPr>
        <p:spPr bwMode="auto">
          <a:xfrm flipH="1">
            <a:off x="6072188" y="3429000"/>
            <a:ext cx="1071562" cy="857250"/>
          </a:xfrm>
          <a:prstGeom prst="line">
            <a:avLst/>
          </a:prstGeom>
          <a:noFill/>
          <a:ln w="31750">
            <a:solidFill>
              <a:srgbClr val="333300"/>
            </a:solidFill>
            <a:miter lim="800000"/>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24938" name="Line 10"/>
          <p:cNvSpPr>
            <a:spLocks noChangeShapeType="1"/>
          </p:cNvSpPr>
          <p:nvPr/>
        </p:nvSpPr>
        <p:spPr bwMode="auto">
          <a:xfrm rot="10800000">
            <a:off x="6500813" y="1857375"/>
            <a:ext cx="1214437" cy="1285875"/>
          </a:xfrm>
          <a:prstGeom prst="line">
            <a:avLst/>
          </a:prstGeom>
          <a:noFill/>
          <a:ln w="31750">
            <a:solidFill>
              <a:srgbClr val="333300"/>
            </a:solidFill>
            <a:miter lim="800000"/>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24939" name="Line 11"/>
          <p:cNvSpPr>
            <a:spLocks noChangeShapeType="1"/>
          </p:cNvSpPr>
          <p:nvPr/>
        </p:nvSpPr>
        <p:spPr bwMode="auto">
          <a:xfrm flipH="1">
            <a:off x="8001000" y="3573463"/>
            <a:ext cx="1588" cy="1071562"/>
          </a:xfrm>
          <a:prstGeom prst="line">
            <a:avLst/>
          </a:prstGeom>
          <a:noFill/>
          <a:ln w="31750">
            <a:solidFill>
              <a:srgbClr val="333300"/>
            </a:solidFill>
            <a:miter lim="800000"/>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24940" name="Rectangle 12"/>
          <p:cNvSpPr>
            <a:spLocks/>
          </p:cNvSpPr>
          <p:nvPr/>
        </p:nvSpPr>
        <p:spPr bwMode="auto">
          <a:xfrm>
            <a:off x="642938" y="3214688"/>
            <a:ext cx="1589087" cy="400050"/>
          </a:xfrm>
          <a:prstGeom prst="rect">
            <a:avLst/>
          </a:prstGeom>
          <a:solidFill>
            <a:srgbClr val="DDDDFF"/>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40639" bIns="0"/>
          <a:lstStyle/>
          <a:p>
            <a:pPr marL="39688"/>
            <a:r>
              <a:rPr lang="en-US" sz="2000">
                <a:solidFill>
                  <a:srgbClr val="00005E"/>
                </a:solidFill>
                <a:latin typeface="Calibri" charset="0"/>
                <a:ea typeface="ヒラギノ角ゴ ProN W3" charset="0"/>
                <a:cs typeface="ヒラギノ角ゴ ProN W3" charset="0"/>
                <a:sym typeface="Calibri" charset="0"/>
              </a:rPr>
              <a:t>Degradation </a:t>
            </a:r>
          </a:p>
        </p:txBody>
      </p:sp>
      <p:sp>
        <p:nvSpPr>
          <p:cNvPr id="124941" name="Line 13"/>
          <p:cNvSpPr>
            <a:spLocks noChangeShapeType="1"/>
          </p:cNvSpPr>
          <p:nvPr/>
        </p:nvSpPr>
        <p:spPr bwMode="auto">
          <a:xfrm>
            <a:off x="2276475" y="3476625"/>
            <a:ext cx="1295400" cy="881063"/>
          </a:xfrm>
          <a:prstGeom prst="line">
            <a:avLst/>
          </a:prstGeom>
          <a:noFill/>
          <a:ln w="31750">
            <a:solidFill>
              <a:srgbClr val="333300"/>
            </a:solidFill>
            <a:miter lim="800000"/>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24942" name="Freeform 14"/>
          <p:cNvSpPr>
            <a:spLocks/>
          </p:cNvSpPr>
          <p:nvPr/>
        </p:nvSpPr>
        <p:spPr bwMode="auto">
          <a:xfrm>
            <a:off x="2822575" y="3524250"/>
            <a:ext cx="3152775" cy="2476500"/>
          </a:xfrm>
          <a:custGeom>
            <a:avLst/>
            <a:gdLst>
              <a:gd name="T0" fmla="*/ 2147483647 w 21600"/>
              <a:gd name="T1" fmla="*/ 2147483647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0 h 21600"/>
              <a:gd name="T54" fmla="*/ 2147483647 w 21600"/>
              <a:gd name="T55" fmla="*/ 2147483647 h 21600"/>
              <a:gd name="T56" fmla="*/ 2147483647 w 21600"/>
              <a:gd name="T57" fmla="*/ 2147483647 h 21600"/>
              <a:gd name="T58" fmla="*/ 2147483647 w 21600"/>
              <a:gd name="T59" fmla="*/ 2147483647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5963" y="4181"/>
                </a:moveTo>
                <a:lnTo>
                  <a:pt x="5172" y="10839"/>
                </a:lnTo>
                <a:lnTo>
                  <a:pt x="1095" y="16413"/>
                </a:lnTo>
                <a:lnTo>
                  <a:pt x="0" y="21523"/>
                </a:lnTo>
                <a:lnTo>
                  <a:pt x="16063" y="21600"/>
                </a:lnTo>
                <a:lnTo>
                  <a:pt x="21174" y="19277"/>
                </a:lnTo>
                <a:lnTo>
                  <a:pt x="20261" y="17806"/>
                </a:lnTo>
                <a:lnTo>
                  <a:pt x="16550" y="19123"/>
                </a:lnTo>
                <a:lnTo>
                  <a:pt x="16550" y="17265"/>
                </a:lnTo>
                <a:lnTo>
                  <a:pt x="21600" y="14632"/>
                </a:lnTo>
                <a:lnTo>
                  <a:pt x="20018" y="13626"/>
                </a:lnTo>
                <a:cubicBezTo>
                  <a:pt x="19097" y="11125"/>
                  <a:pt x="19105" y="12060"/>
                  <a:pt x="19105" y="11071"/>
                </a:cubicBezTo>
                <a:lnTo>
                  <a:pt x="20201" y="10452"/>
                </a:lnTo>
                <a:lnTo>
                  <a:pt x="18254" y="6968"/>
                </a:lnTo>
                <a:lnTo>
                  <a:pt x="13690" y="8439"/>
                </a:lnTo>
                <a:lnTo>
                  <a:pt x="13021" y="6348"/>
                </a:lnTo>
                <a:lnTo>
                  <a:pt x="16550" y="5574"/>
                </a:lnTo>
                <a:lnTo>
                  <a:pt x="15698" y="3639"/>
                </a:lnTo>
                <a:lnTo>
                  <a:pt x="14725" y="4955"/>
                </a:lnTo>
                <a:lnTo>
                  <a:pt x="14542" y="4026"/>
                </a:lnTo>
                <a:lnTo>
                  <a:pt x="16367" y="2632"/>
                </a:lnTo>
                <a:lnTo>
                  <a:pt x="15576" y="1781"/>
                </a:lnTo>
                <a:lnTo>
                  <a:pt x="14481" y="3097"/>
                </a:lnTo>
                <a:lnTo>
                  <a:pt x="15272" y="1316"/>
                </a:lnTo>
                <a:lnTo>
                  <a:pt x="14116" y="2400"/>
                </a:lnTo>
                <a:lnTo>
                  <a:pt x="13934" y="2090"/>
                </a:lnTo>
                <a:lnTo>
                  <a:pt x="13994" y="0"/>
                </a:lnTo>
                <a:lnTo>
                  <a:pt x="6510" y="1935"/>
                </a:lnTo>
                <a:lnTo>
                  <a:pt x="5963" y="4181"/>
                </a:lnTo>
                <a:close/>
                <a:moveTo>
                  <a:pt x="5963" y="4181"/>
                </a:moveTo>
              </a:path>
            </a:pathLst>
          </a:custGeom>
          <a:noFill/>
          <a:ln w="38100" cap="flat">
            <a:solidFill>
              <a:srgbClr val="3333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4943" name="Freeform 15"/>
          <p:cNvSpPr>
            <a:spLocks/>
          </p:cNvSpPr>
          <p:nvPr/>
        </p:nvSpPr>
        <p:spPr bwMode="auto">
          <a:xfrm>
            <a:off x="2859088" y="1651000"/>
            <a:ext cx="1374775" cy="94138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0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5992" y="6928"/>
                </a:moveTo>
                <a:lnTo>
                  <a:pt x="3763" y="13449"/>
                </a:lnTo>
                <a:lnTo>
                  <a:pt x="0" y="15079"/>
                </a:lnTo>
                <a:lnTo>
                  <a:pt x="1951" y="20174"/>
                </a:lnTo>
                <a:lnTo>
                  <a:pt x="10034" y="21600"/>
                </a:lnTo>
                <a:lnTo>
                  <a:pt x="17977" y="18543"/>
                </a:lnTo>
                <a:lnTo>
                  <a:pt x="21600" y="13857"/>
                </a:lnTo>
                <a:lnTo>
                  <a:pt x="19092" y="0"/>
                </a:lnTo>
                <a:lnTo>
                  <a:pt x="13935" y="3260"/>
                </a:lnTo>
                <a:lnTo>
                  <a:pt x="12681" y="4075"/>
                </a:lnTo>
                <a:lnTo>
                  <a:pt x="10591" y="3260"/>
                </a:lnTo>
                <a:lnTo>
                  <a:pt x="6968" y="1019"/>
                </a:lnTo>
                <a:lnTo>
                  <a:pt x="5853" y="2649"/>
                </a:lnTo>
                <a:lnTo>
                  <a:pt x="5992" y="6928"/>
                </a:lnTo>
                <a:close/>
                <a:moveTo>
                  <a:pt x="5992" y="6928"/>
                </a:moveTo>
              </a:path>
            </a:pathLst>
          </a:custGeom>
          <a:noFill/>
          <a:ln w="38100" cap="flat">
            <a:solidFill>
              <a:srgbClr val="3333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4944" name="Line 16"/>
          <p:cNvSpPr>
            <a:spLocks noChangeShapeType="1"/>
          </p:cNvSpPr>
          <p:nvPr/>
        </p:nvSpPr>
        <p:spPr bwMode="auto">
          <a:xfrm rot="10800000" flipH="1">
            <a:off x="2219325" y="2571750"/>
            <a:ext cx="995363" cy="842963"/>
          </a:xfrm>
          <a:prstGeom prst="line">
            <a:avLst/>
          </a:prstGeom>
          <a:noFill/>
          <a:ln w="31750">
            <a:solidFill>
              <a:srgbClr val="333300"/>
            </a:solidFill>
            <a:miter lim="800000"/>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24945" name="Line 17"/>
          <p:cNvSpPr>
            <a:spLocks noChangeShapeType="1"/>
          </p:cNvSpPr>
          <p:nvPr/>
        </p:nvSpPr>
        <p:spPr bwMode="auto">
          <a:xfrm flipH="1">
            <a:off x="6643688" y="3571875"/>
            <a:ext cx="928687" cy="2286000"/>
          </a:xfrm>
          <a:prstGeom prst="line">
            <a:avLst/>
          </a:prstGeom>
          <a:noFill/>
          <a:ln w="31750">
            <a:solidFill>
              <a:srgbClr val="333300"/>
            </a:solidFill>
            <a:miter lim="800000"/>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24946" name="Line 18"/>
          <p:cNvSpPr>
            <a:spLocks noChangeShapeType="1"/>
          </p:cNvSpPr>
          <p:nvPr/>
        </p:nvSpPr>
        <p:spPr bwMode="auto">
          <a:xfrm rot="10800000">
            <a:off x="6438900" y="2724150"/>
            <a:ext cx="704850" cy="619125"/>
          </a:xfrm>
          <a:prstGeom prst="line">
            <a:avLst/>
          </a:prstGeom>
          <a:noFill/>
          <a:ln w="31750">
            <a:solidFill>
              <a:srgbClr val="333300"/>
            </a:solidFill>
            <a:miter lim="800000"/>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Tree>
    <p:extLst>
      <p:ext uri="{BB962C8B-B14F-4D97-AF65-F5344CB8AC3E}">
        <p14:creationId xmlns:p14="http://schemas.microsoft.com/office/powerpoint/2010/main" val="714651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energy sources (1850-2008)</a:t>
            </a:r>
            <a:endParaRPr lang="en-US" dirty="0"/>
          </a:p>
        </p:txBody>
      </p:sp>
      <p:pic>
        <p:nvPicPr>
          <p:cNvPr id="3" name="Picture 2"/>
          <p:cNvPicPr>
            <a:picLocks noChangeAspect="1"/>
          </p:cNvPicPr>
          <p:nvPr/>
        </p:nvPicPr>
        <p:blipFill>
          <a:blip r:embed="rId2"/>
          <a:stretch>
            <a:fillRect/>
          </a:stretch>
        </p:blipFill>
        <p:spPr>
          <a:xfrm>
            <a:off x="685800" y="1498600"/>
            <a:ext cx="8458200" cy="4686300"/>
          </a:xfrm>
          <a:prstGeom prst="rect">
            <a:avLst/>
          </a:prstGeom>
        </p:spPr>
      </p:pic>
      <p:sp>
        <p:nvSpPr>
          <p:cNvPr id="4" name="Text Box 3"/>
          <p:cNvSpPr txBox="1">
            <a:spLocks noChangeArrowheads="1"/>
          </p:cNvSpPr>
          <p:nvPr/>
        </p:nvSpPr>
        <p:spPr bwMode="auto">
          <a:xfrm>
            <a:off x="496888" y="6397626"/>
            <a:ext cx="4291012" cy="369332"/>
          </a:xfrm>
          <a:prstGeom prst="rect">
            <a:avLst/>
          </a:prstGeom>
          <a:solidFill>
            <a:schemeClr val="accent6">
              <a:lumMod val="20000"/>
              <a:lumOff val="80000"/>
            </a:schemeClr>
          </a:solidFill>
          <a:ln>
            <a:noFill/>
          </a:ln>
          <a:effectLst/>
          <a:extLst/>
        </p:spPr>
        <p:txBody>
          <a:bodyPr wrap="square">
            <a:spAutoFit/>
          </a:bodyPr>
          <a:lstStyle/>
          <a:p>
            <a:pPr>
              <a:spcBef>
                <a:spcPct val="50000"/>
              </a:spcBef>
              <a:defRPr/>
            </a:pPr>
            <a:r>
              <a:rPr lang="en-GB" sz="1800" dirty="0" smtClean="0">
                <a:solidFill>
                  <a:schemeClr val="bg2">
                    <a:lumMod val="75000"/>
                  </a:schemeClr>
                </a:solidFill>
                <a:latin typeface="Calibri"/>
                <a:cs typeface="Calibri"/>
              </a:rPr>
              <a:t>source: Global Energy Assessment (IIASA)</a:t>
            </a:r>
            <a:endParaRPr lang="en-GB" sz="1800" dirty="0">
              <a:solidFill>
                <a:schemeClr val="bg2">
                  <a:lumMod val="75000"/>
                </a:schemeClr>
              </a:solidFill>
              <a:latin typeface="Calibri"/>
              <a:cs typeface="Calibri"/>
            </a:endParaRPr>
          </a:p>
        </p:txBody>
      </p:sp>
    </p:spTree>
    <p:extLst>
      <p:ext uri="{BB962C8B-B14F-4D97-AF65-F5344CB8AC3E}">
        <p14:creationId xmlns:p14="http://schemas.microsoft.com/office/powerpoint/2010/main" val="204909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0"/>
            <a:ext cx="8153400"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4"/>
          <p:cNvSpPr txBox="1"/>
          <p:nvPr/>
        </p:nvSpPr>
        <p:spPr>
          <a:xfrm>
            <a:off x="914400" y="609600"/>
            <a:ext cx="7467600" cy="523875"/>
          </a:xfrm>
          <a:prstGeom prst="rect">
            <a:avLst/>
          </a:prstGeom>
          <a:solidFill>
            <a:schemeClr val="accent2">
              <a:lumMod val="40000"/>
              <a:lumOff val="60000"/>
            </a:schemeClr>
          </a:solidFill>
        </p:spPr>
        <p:txBody>
          <a:bodyPr>
            <a:spAutoFit/>
          </a:bodyPr>
          <a:lstStyle/>
          <a:p>
            <a:pPr algn="ctr">
              <a:defRPr/>
            </a:pPr>
            <a:r>
              <a:rPr lang="en-US" sz="2800" b="1" dirty="0">
                <a:solidFill>
                  <a:schemeClr val="bg2">
                    <a:lumMod val="50000"/>
                  </a:schemeClr>
                </a:solidFill>
                <a:latin typeface="Calibri"/>
                <a:cs typeface="Calibri"/>
              </a:rPr>
              <a:t>What happened with 720.000 km2 deforested?</a:t>
            </a:r>
            <a:endParaRPr lang="pt-BR" sz="2800" b="1" dirty="0">
              <a:solidFill>
                <a:schemeClr val="bg2">
                  <a:lumMod val="50000"/>
                </a:schemeClr>
              </a:solidFill>
              <a:latin typeface="Calibri"/>
              <a:cs typeface="Calibri"/>
            </a:endParaRPr>
          </a:p>
        </p:txBody>
      </p:sp>
      <p:sp>
        <p:nvSpPr>
          <p:cNvPr id="7" name="Rectangle 3"/>
          <p:cNvSpPr txBox="1">
            <a:spLocks noChangeArrowheads="1"/>
          </p:cNvSpPr>
          <p:nvPr/>
        </p:nvSpPr>
        <p:spPr bwMode="auto">
          <a:xfrm>
            <a:off x="495300" y="5854700"/>
            <a:ext cx="8382000" cy="762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chemeClr val="bg2"/>
              </a:buClr>
              <a:buSzPct val="75000"/>
              <a:buFont typeface="Wingdings" charset="0"/>
              <a:buChar char="n"/>
              <a:defRPr sz="2800">
                <a:solidFill>
                  <a:schemeClr val="tx1"/>
                </a:solidFill>
                <a:latin typeface="Calibri"/>
                <a:ea typeface="ＭＳ Ｐゴシック" charset="0"/>
                <a:cs typeface="Calibri"/>
              </a:defRPr>
            </a:lvl1pPr>
            <a:lvl2pPr marL="742950" indent="-285750" algn="l" rtl="0" eaLnBrk="0" fontAlgn="base" hangingPunct="0">
              <a:spcBef>
                <a:spcPct val="20000"/>
              </a:spcBef>
              <a:spcAft>
                <a:spcPct val="0"/>
              </a:spcAft>
              <a:buClr>
                <a:schemeClr val="accent2"/>
              </a:buClr>
              <a:buSzPct val="80000"/>
              <a:buFont typeface="Wingdings" charset="0"/>
              <a:buChar char="¨"/>
              <a:defRPr sz="2400">
                <a:solidFill>
                  <a:schemeClr val="tx1"/>
                </a:solidFill>
                <a:latin typeface="Calibri"/>
                <a:ea typeface="ＭＳ Ｐゴシック" charset="0"/>
                <a:cs typeface="Calibri"/>
              </a:defRPr>
            </a:lvl2pPr>
            <a:lvl3pPr marL="1143000" indent="-228600" algn="l" rtl="0" eaLnBrk="0" fontAlgn="base" hangingPunct="0">
              <a:spcBef>
                <a:spcPct val="20000"/>
              </a:spcBef>
              <a:spcAft>
                <a:spcPct val="0"/>
              </a:spcAft>
              <a:buClr>
                <a:schemeClr val="bg2"/>
              </a:buClr>
              <a:buSzPct val="65000"/>
              <a:buFont typeface="Wingdings" charset="0"/>
              <a:buChar char="n"/>
              <a:defRPr sz="2000">
                <a:solidFill>
                  <a:schemeClr val="tx1"/>
                </a:solidFill>
                <a:latin typeface="Calibri"/>
                <a:ea typeface="ＭＳ Ｐゴシック" charset="0"/>
                <a:cs typeface="Calibri"/>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a:ea typeface="ＭＳ Ｐゴシック" charset="0"/>
                <a:cs typeface="Calibri"/>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a:ea typeface="ＭＳ Ｐゴシック" charset="0"/>
                <a:cs typeface="Calibri"/>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indent="0" algn="ctr">
              <a:lnSpc>
                <a:spcPct val="90000"/>
              </a:lnSpc>
              <a:buFont typeface="Wingdings" charset="0"/>
              <a:buNone/>
              <a:defRPr/>
            </a:pPr>
            <a:r>
              <a:rPr lang="pt-BR" dirty="0" err="1" smtClean="0"/>
              <a:t>First</a:t>
            </a:r>
            <a:r>
              <a:rPr lang="pt-BR" dirty="0" smtClean="0"/>
              <a:t> </a:t>
            </a:r>
            <a:r>
              <a:rPr lang="pt-BR" dirty="0" err="1" smtClean="0"/>
              <a:t>map</a:t>
            </a:r>
            <a:r>
              <a:rPr lang="pt-BR" dirty="0" smtClean="0"/>
              <a:t> </a:t>
            </a:r>
            <a:r>
              <a:rPr lang="pt-BR" dirty="0" err="1" smtClean="0"/>
              <a:t>of</a:t>
            </a:r>
            <a:r>
              <a:rPr lang="pt-BR" dirty="0" smtClean="0"/>
              <a:t> </a:t>
            </a:r>
            <a:r>
              <a:rPr lang="pt-BR" dirty="0" err="1" smtClean="0"/>
              <a:t>land</a:t>
            </a:r>
            <a:r>
              <a:rPr lang="pt-BR" dirty="0" smtClean="0"/>
              <a:t> use </a:t>
            </a:r>
            <a:r>
              <a:rPr lang="pt-BR" dirty="0" err="1" smtClean="0"/>
              <a:t>and</a:t>
            </a:r>
            <a:r>
              <a:rPr lang="pt-BR" dirty="0" smtClean="0"/>
              <a:t> </a:t>
            </a:r>
            <a:r>
              <a:rPr lang="pt-BR" dirty="0" err="1" smtClean="0"/>
              <a:t>land</a:t>
            </a:r>
            <a:r>
              <a:rPr lang="pt-BR" dirty="0" smtClean="0"/>
              <a:t> cover </a:t>
            </a:r>
            <a:r>
              <a:rPr lang="pt-BR" dirty="0" err="1" smtClean="0"/>
              <a:t>of</a:t>
            </a:r>
            <a:r>
              <a:rPr lang="pt-BR" dirty="0" smtClean="0"/>
              <a:t> </a:t>
            </a:r>
            <a:r>
              <a:rPr lang="pt-BR" dirty="0" err="1" smtClean="0"/>
              <a:t>Amazonia</a:t>
            </a:r>
            <a:endParaRPr lang="pt-BR" dirty="0"/>
          </a:p>
        </p:txBody>
      </p:sp>
    </p:spTree>
    <p:extLst>
      <p:ext uri="{BB962C8B-B14F-4D97-AF65-F5344CB8AC3E}">
        <p14:creationId xmlns:p14="http://schemas.microsoft.com/office/powerpoint/2010/main" val="286481307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Calibri" charset="0"/>
                <a:ea typeface="ＭＳ Ｐゴシック" charset="0"/>
                <a:cs typeface="ＭＳ Ｐゴシック" charset="0"/>
              </a:rPr>
              <a:t>How are we using the forest?</a:t>
            </a:r>
          </a:p>
        </p:txBody>
      </p:sp>
      <p:graphicFrame>
        <p:nvGraphicFramePr>
          <p:cNvPr id="5" name="Chart 4"/>
          <p:cNvGraphicFramePr>
            <a:graphicFrameLocks/>
          </p:cNvGraphicFramePr>
          <p:nvPr/>
        </p:nvGraphicFramePr>
        <p:xfrm>
          <a:off x="584815" y="1203231"/>
          <a:ext cx="8354500" cy="56547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23157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a:latin typeface="Calibri" charset="0"/>
                <a:ea typeface="ＭＳ Ｐゴシック" charset="0"/>
                <a:cs typeface="ＭＳ Ｐゴシック" charset="0"/>
              </a:rPr>
              <a:t>The extent of illegal deforestation</a:t>
            </a:r>
          </a:p>
        </p:txBody>
      </p:sp>
      <p:pic>
        <p:nvPicPr>
          <p:cNvPr id="7782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223963"/>
            <a:ext cx="8307387" cy="544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0989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pPr eaLnBrk="1" hangingPunct="1"/>
            <a:endParaRPr lang="pt-BR">
              <a:latin typeface="ZapfHumnst BT" charset="0"/>
            </a:endParaRPr>
          </a:p>
        </p:txBody>
      </p:sp>
      <p:pic>
        <p:nvPicPr>
          <p:cNvPr id="78850" name="Object 5" descr="npo0000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8175" y="2243138"/>
            <a:ext cx="39814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2" descr="npo00004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13" y="-55563"/>
            <a:ext cx="9937751"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38949" name="Group 5"/>
          <p:cNvGraphicFramePr>
            <a:graphicFrameLocks noGrp="1"/>
          </p:cNvGraphicFramePr>
          <p:nvPr>
            <p:ph sz="half" idx="2"/>
          </p:nvPr>
        </p:nvGraphicFramePr>
        <p:xfrm>
          <a:off x="685800" y="3505200"/>
          <a:ext cx="8569325" cy="3252788"/>
        </p:xfrm>
        <a:graphic>
          <a:graphicData uri="http://schemas.openxmlformats.org/drawingml/2006/table">
            <a:tbl>
              <a:tblPr/>
              <a:tblGrid>
                <a:gridCol w="2765425"/>
                <a:gridCol w="2125662"/>
                <a:gridCol w="2122488"/>
                <a:gridCol w="1555750"/>
              </a:tblGrid>
              <a:tr h="882650">
                <a:tc gridSpan="4">
                  <a:txBody>
                    <a:bodyPr/>
                    <a:lstStyle/>
                    <a:p>
                      <a:pPr marL="342900" marR="0" lvl="0" indent="-342900" algn="ct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Cattle in Amazonia</a:t>
                      </a:r>
                    </a:p>
                  </a:txBody>
                  <a:tcPr anchor="b" horzOverflow="overflow">
                    <a:lnL cap="flat">
                      <a:noFill/>
                    </a:lnL>
                    <a:lnR cap="flat">
                      <a:noFill/>
                    </a:lnR>
                    <a:lnT cap="flat">
                      <a:noFill/>
                    </a:lnT>
                    <a:lnB>
                      <a:noFill/>
                    </a:lnB>
                    <a:lnTlToBr>
                      <a:noFill/>
                    </a:lnTlToBr>
                    <a:lnBlToTr>
                      <a:noFill/>
                    </a:lnBlToTr>
                    <a:noFill/>
                  </a:tcPr>
                </a:tc>
                <a:tc hMerge="1">
                  <a:txBody>
                    <a:bodyPr/>
                    <a:lstStyle/>
                    <a:p>
                      <a:endParaRPr lang="pt-BR"/>
                    </a:p>
                  </a:txBody>
                  <a:tcPr/>
                </a:tc>
                <a:tc hMerge="1">
                  <a:txBody>
                    <a:bodyPr/>
                    <a:lstStyle/>
                    <a:p>
                      <a:endParaRPr lang="pt-BR"/>
                    </a:p>
                  </a:txBody>
                  <a:tcPr/>
                </a:tc>
                <a:tc hMerge="1">
                  <a:txBody>
                    <a:bodyPr/>
                    <a:lstStyle/>
                    <a:p>
                      <a:endParaRPr lang="pt-BR"/>
                    </a:p>
                  </a:txBody>
                  <a:tcPr/>
                </a:tc>
              </a:tr>
              <a:tr h="790575">
                <a:tc>
                  <a:txBody>
                    <a:bodyPr/>
                    <a:lstStyle/>
                    <a:p>
                      <a:pPr marL="342900" marR="0" lvl="0" indent="-342900" algn="ctr" defTabSz="914400" rtl="0" eaLnBrk="1" fontAlgn="b" latinLnBrk="0" hangingPunct="1">
                        <a:lnSpc>
                          <a:spcPct val="50000"/>
                        </a:lnSpc>
                        <a:spcBef>
                          <a:spcPct val="0"/>
                        </a:spcBef>
                        <a:spcAft>
                          <a:spcPct val="0"/>
                        </a:spcAft>
                        <a:buClrTx/>
                        <a:buSzTx/>
                        <a:buFontTx/>
                        <a:buNone/>
                        <a:tabLst/>
                      </a:pPr>
                      <a:endParaRPr kumimoji="0" lang="en-US" sz="2800" b="1" i="0" u="none" strike="noStrike" cap="none" normalizeH="0" baseline="0" dirty="0" smtClean="0">
                        <a:ln>
                          <a:noFill/>
                        </a:ln>
                        <a:solidFill>
                          <a:srgbClr val="F8E7D5"/>
                        </a:solidFill>
                        <a:effectLst/>
                        <a:latin typeface="Calibri"/>
                        <a:cs typeface="Calibri"/>
                      </a:endParaRP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a:noFill/>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smtClean="0">
                          <a:ln>
                            <a:noFill/>
                          </a:ln>
                          <a:solidFill>
                            <a:srgbClr val="F8E7D5"/>
                          </a:solidFill>
                          <a:effectLst/>
                          <a:latin typeface="Calibri"/>
                          <a:cs typeface="Calibri"/>
                        </a:rPr>
                        <a:t>1992</a:t>
                      </a: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a:noFill/>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2009</a:t>
                      </a: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a:noFill/>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head/ha</a:t>
                      </a: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a:noFill/>
                    </a:lnT>
                    <a:lnB w="12700" cap="flat" cmpd="sng" algn="ctr">
                      <a:solidFill>
                        <a:srgbClr val="000000"/>
                      </a:solidFill>
                      <a:prstDash val="solid"/>
                      <a:miter lim="800000"/>
                      <a:headEnd type="none" w="med" len="med"/>
                      <a:tailEnd type="none" w="med" len="med"/>
                    </a:lnB>
                    <a:lnTlToBr>
                      <a:noFill/>
                    </a:lnTlToBr>
                    <a:lnBlToTr>
                      <a:noFill/>
                    </a:lnBlToTr>
                    <a:noFill/>
                  </a:tcPr>
                </a:tc>
              </a:tr>
              <a:tr h="788988">
                <a:tc>
                  <a:txBody>
                    <a:bodyPr/>
                    <a:lstStyle/>
                    <a:p>
                      <a:pPr marL="342900" marR="0" lvl="0" indent="-342900" algn="l"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Legal Amazonia</a:t>
                      </a:r>
                    </a:p>
                  </a:txBody>
                  <a:tcPr anchor="b" horzOverflow="overflow">
                    <a:lnL cap="flat">
                      <a:noFill/>
                    </a:lnL>
                    <a:lnR>
                      <a:noFill/>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30 million</a:t>
                      </a:r>
                    </a:p>
                  </a:txBody>
                  <a:tcPr anchor="b" horzOverflow="overflow">
                    <a:lnL>
                      <a:noFill/>
                    </a:lnL>
                    <a:lnR>
                      <a:noFill/>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70 million</a:t>
                      </a:r>
                    </a:p>
                  </a:txBody>
                  <a:tcPr anchor="b" horzOverflow="overflow">
                    <a:lnL>
                      <a:noFill/>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endParaRPr kumimoji="0" lang="en-US" sz="2800" b="1" i="0" u="none" strike="noStrike" cap="none" normalizeH="0" baseline="0" dirty="0" smtClean="0">
                        <a:ln>
                          <a:noFill/>
                        </a:ln>
                        <a:solidFill>
                          <a:srgbClr val="F8E7D5"/>
                        </a:solidFill>
                        <a:effectLst/>
                        <a:latin typeface="Calibri"/>
                        <a:cs typeface="Calibri"/>
                      </a:endParaRPr>
                    </a:p>
                  </a:txBody>
                  <a:tcPr anchor="b" horzOverflow="overflow">
                    <a:lnL w="12700" cap="flat" cmpd="sng" algn="ctr">
                      <a:solidFill>
                        <a:srgbClr val="000000"/>
                      </a:solidFill>
                      <a:prstDash val="solid"/>
                      <a:miter lim="800000"/>
                      <a:headEnd type="none" w="med" len="med"/>
                      <a:tailEnd type="none" w="med" len="med"/>
                    </a:lnL>
                    <a:lnR cap="flat">
                      <a:noFill/>
                    </a:lnR>
                    <a:lnT w="12700" cap="flat" cmpd="sng" algn="ctr">
                      <a:solidFill>
                        <a:srgbClr val="000000"/>
                      </a:solidFill>
                      <a:prstDash val="solid"/>
                      <a:miter lim="800000"/>
                      <a:headEnd type="none" w="med" len="med"/>
                      <a:tailEnd type="none" w="med" len="med"/>
                    </a:lnT>
                    <a:lnB>
                      <a:noFill/>
                    </a:lnB>
                    <a:lnTlToBr>
                      <a:noFill/>
                    </a:lnTlToBr>
                    <a:lnBlToTr>
                      <a:noFill/>
                    </a:lnBlToTr>
                    <a:noFill/>
                  </a:tcPr>
                </a:tc>
              </a:tr>
              <a:tr h="790575">
                <a:tc>
                  <a:txBody>
                    <a:bodyPr/>
                    <a:lstStyle/>
                    <a:p>
                      <a:pPr marL="342900" marR="0" lvl="0" indent="-342900" algn="l"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err="1" smtClean="0">
                          <a:ln>
                            <a:noFill/>
                          </a:ln>
                          <a:solidFill>
                            <a:srgbClr val="F8E7D5"/>
                          </a:solidFill>
                          <a:effectLst/>
                          <a:latin typeface="Calibri"/>
                          <a:cs typeface="Calibri"/>
                        </a:rPr>
                        <a:t>Pará</a:t>
                      </a:r>
                      <a:endParaRPr kumimoji="0" lang="en-US" sz="2800" b="1" i="0" u="none" strike="noStrike" cap="none" normalizeH="0" baseline="0" dirty="0" smtClean="0">
                        <a:ln>
                          <a:noFill/>
                        </a:ln>
                        <a:solidFill>
                          <a:srgbClr val="F8E7D5"/>
                        </a:solidFill>
                        <a:effectLst/>
                        <a:latin typeface="Calibri"/>
                        <a:cs typeface="Calibri"/>
                      </a:endParaRP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endParaRPr kumimoji="0" lang="en-US" sz="2800" b="1" i="0" u="none" strike="noStrike" cap="none" normalizeH="0" baseline="0" dirty="0" smtClean="0">
                        <a:ln>
                          <a:noFill/>
                        </a:ln>
                        <a:solidFill>
                          <a:srgbClr val="F8E7D5"/>
                        </a:solidFill>
                        <a:effectLst/>
                        <a:latin typeface="Calibri"/>
                        <a:cs typeface="Calibri"/>
                      </a:endParaRP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17 million</a:t>
                      </a:r>
                    </a:p>
                  </a:txBody>
                  <a:tcPr anchor="b"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50000"/>
                        </a:lnSpc>
                        <a:spcBef>
                          <a:spcPct val="0"/>
                        </a:spcBef>
                        <a:spcAft>
                          <a:spcPct val="0"/>
                        </a:spcAft>
                        <a:buClrTx/>
                        <a:buSzTx/>
                        <a:buFontTx/>
                        <a:buNone/>
                        <a:tabLst/>
                      </a:pPr>
                      <a:r>
                        <a:rPr kumimoji="0" lang="en-US" sz="2800" b="1" i="0" u="none" strike="noStrike" cap="none" normalizeH="0" baseline="0" dirty="0" smtClean="0">
                          <a:ln>
                            <a:noFill/>
                          </a:ln>
                          <a:solidFill>
                            <a:srgbClr val="F8E7D5"/>
                          </a:solidFill>
                          <a:effectLst/>
                          <a:latin typeface="Calibri"/>
                          <a:cs typeface="Calibri"/>
                        </a:rPr>
                        <a:t>1,15</a:t>
                      </a:r>
                    </a:p>
                  </a:txBody>
                  <a:tcPr anchor="b" horzOverflow="overflow">
                    <a:lnL w="12700" cap="flat" cmpd="sng" algn="ctr">
                      <a:solidFill>
                        <a:srgbClr val="000000"/>
                      </a:solidFill>
                      <a:prstDash val="solid"/>
                      <a:miter lim="800000"/>
                      <a:headEnd type="none" w="med" len="med"/>
                      <a:tailEnd type="none" w="med" len="med"/>
                    </a:lnL>
                    <a:lnR cap="flat">
                      <a:noFill/>
                    </a:lnR>
                    <a:lnT>
                      <a:noFill/>
                    </a:lnT>
                    <a:lnB w="12700" cap="flat" cmpd="sng" algn="ctr">
                      <a:solidFill>
                        <a:srgbClr val="000000"/>
                      </a:solidFill>
                      <a:prstDash val="solid"/>
                      <a:miter lim="800000"/>
                      <a:headEnd type="none" w="med" len="med"/>
                      <a:tailEnd type="none" w="med" len="med"/>
                    </a:lnB>
                    <a:lnTlToBr>
                      <a:noFill/>
                    </a:lnTlToBr>
                    <a:lnBlToTr>
                      <a:noFill/>
                    </a:lnBlToTr>
                    <a:noFill/>
                  </a:tcPr>
                </a:tc>
              </a:tr>
            </a:tbl>
          </a:graphicData>
        </a:graphic>
      </p:graphicFrame>
      <p:sp>
        <p:nvSpPr>
          <p:cNvPr id="78877" name="Text Box 35"/>
          <p:cNvSpPr txBox="1">
            <a:spLocks noChangeArrowheads="1"/>
          </p:cNvSpPr>
          <p:nvPr/>
        </p:nvSpPr>
        <p:spPr bwMode="auto">
          <a:xfrm>
            <a:off x="107950" y="-4763"/>
            <a:ext cx="3213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pt-BR" sz="1800">
                <a:solidFill>
                  <a:schemeClr val="bg1"/>
                </a:solidFill>
                <a:latin typeface="Humnst777 BT" charset="0"/>
              </a:rPr>
              <a:t>foto: Edson Sano (EMBRAPA)</a:t>
            </a:r>
          </a:p>
        </p:txBody>
      </p:sp>
      <p:sp>
        <p:nvSpPr>
          <p:cNvPr id="7" name="Rectangle 4"/>
          <p:cNvSpPr>
            <a:spLocks noChangeArrowheads="1"/>
          </p:cNvSpPr>
          <p:nvPr/>
        </p:nvSpPr>
        <p:spPr bwMode="auto">
          <a:xfrm>
            <a:off x="741363" y="438150"/>
            <a:ext cx="8023225" cy="954088"/>
          </a:xfrm>
          <a:prstGeom prst="rect">
            <a:avLst/>
          </a:prstGeom>
          <a:solidFill>
            <a:schemeClr val="bg1">
              <a:lumMod val="85000"/>
            </a:schemeClr>
          </a:solidFill>
          <a:ln>
            <a:noFill/>
          </a:ln>
        </p:spPr>
        <p:txBody>
          <a:bodyPr>
            <a:spAutoFit/>
          </a:bodyPr>
          <a:lstStyle/>
          <a:p>
            <a:pPr>
              <a:defRPr/>
            </a:pPr>
            <a:r>
              <a:rPr lang="en-US" sz="2800" dirty="0">
                <a:solidFill>
                  <a:srgbClr val="C00000"/>
                </a:solidFill>
                <a:latin typeface="Calibri" charset="0"/>
                <a:cs typeface="Calibri" charset="0"/>
              </a:rPr>
              <a:t>Finding: </a:t>
            </a:r>
            <a:r>
              <a:rPr lang="en-US" sz="2800" dirty="0">
                <a:latin typeface="Calibri" charset="0"/>
                <a:cs typeface="Calibri" charset="0"/>
              </a:rPr>
              <a:t> Extensive and unproductive cattle raising is the main use of deforested areas</a:t>
            </a:r>
          </a:p>
        </p:txBody>
      </p:sp>
    </p:spTree>
    <p:extLst>
      <p:ext uri="{BB962C8B-B14F-4D97-AF65-F5344CB8AC3E}">
        <p14:creationId xmlns:p14="http://schemas.microsoft.com/office/powerpoint/2010/main" val="33965336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pPr eaLnBrk="1" hangingPunct="1"/>
            <a:endParaRPr lang="en-US">
              <a:latin typeface="Calibri" charset="0"/>
            </a:endParaRPr>
          </a:p>
        </p:txBody>
      </p:sp>
      <p:pic>
        <p:nvPicPr>
          <p:cNvPr id="101378" name="Picture 4" descr="npo0000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175"/>
            <a:ext cx="9147175" cy="736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7"/>
          <p:cNvSpPr>
            <a:spLocks noChangeArrowheads="1"/>
          </p:cNvSpPr>
          <p:nvPr/>
        </p:nvSpPr>
        <p:spPr bwMode="auto">
          <a:xfrm>
            <a:off x="177800" y="1936750"/>
            <a:ext cx="8685213" cy="3181350"/>
          </a:xfrm>
          <a:prstGeom prst="rect">
            <a:avLst/>
          </a:prstGeom>
          <a:solidFill>
            <a:srgbClr val="C9D6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20000"/>
              </a:lnSpc>
              <a:spcBef>
                <a:spcPct val="25000"/>
              </a:spcBef>
              <a:spcAft>
                <a:spcPct val="25000"/>
              </a:spcAft>
            </a:pPr>
            <a:r>
              <a:rPr lang="ja-JP" altLang="pt-BR" sz="2800">
                <a:solidFill>
                  <a:srgbClr val="002060"/>
                </a:solidFill>
                <a:latin typeface="Cambria" charset="0"/>
              </a:rPr>
              <a:t>“</a:t>
            </a:r>
            <a:r>
              <a:rPr lang="en-US" altLang="ja-JP" sz="2800">
                <a:solidFill>
                  <a:srgbClr val="002060"/>
                </a:solidFill>
                <a:latin typeface="Cambria" charset="0"/>
              </a:rPr>
              <a:t>Deforestation in the Brazilian Amazon is down by a whopping 78% from its recent high in 2004. If Brazil can maintain that progress, it would be the biggest environmental success story in decades, and would set an example to other countries that want to protect their tropical forests.</a:t>
            </a:r>
            <a:r>
              <a:rPr lang="ja-JP" altLang="pt-BR" sz="2800">
                <a:solidFill>
                  <a:srgbClr val="002060"/>
                </a:solidFill>
                <a:latin typeface="Cambria" charset="0"/>
              </a:rPr>
              <a:t>”</a:t>
            </a:r>
            <a:r>
              <a:rPr lang="pt-BR" altLang="ja-JP" sz="2800">
                <a:solidFill>
                  <a:srgbClr val="002060"/>
                </a:solidFill>
                <a:latin typeface="Cambria" charset="0"/>
              </a:rPr>
              <a:t> (Editorial, 7 June 2012)</a:t>
            </a:r>
            <a:endParaRPr lang="en-US" sz="2800">
              <a:solidFill>
                <a:srgbClr val="002060"/>
              </a:solidFill>
              <a:latin typeface="Cambria" charset="0"/>
            </a:endParaRPr>
          </a:p>
        </p:txBody>
      </p:sp>
      <p:pic>
        <p:nvPicPr>
          <p:cNvPr id="10138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6825" y="0"/>
            <a:ext cx="32893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8216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terraAmaz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ext Box 3"/>
          <p:cNvSpPr txBox="1">
            <a:spLocks noChangeArrowheads="1"/>
          </p:cNvSpPr>
          <p:nvPr/>
        </p:nvSpPr>
        <p:spPr bwMode="auto">
          <a:xfrm>
            <a:off x="5334000" y="4800600"/>
            <a:ext cx="1295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a:solidFill>
                  <a:schemeClr val="bg1"/>
                </a:solidFill>
              </a:rPr>
              <a:t>166-112</a:t>
            </a:r>
          </a:p>
          <a:p>
            <a:endParaRPr lang="pt-BR" sz="2400">
              <a:latin typeface="Times New Roman" charset="0"/>
            </a:endParaRPr>
          </a:p>
        </p:txBody>
      </p:sp>
      <p:sp>
        <p:nvSpPr>
          <p:cNvPr id="120835" name="Text Box 4"/>
          <p:cNvSpPr txBox="1">
            <a:spLocks noChangeArrowheads="1"/>
          </p:cNvSpPr>
          <p:nvPr/>
        </p:nvSpPr>
        <p:spPr bwMode="auto">
          <a:xfrm>
            <a:off x="3260725" y="4303713"/>
            <a:ext cx="1022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a:solidFill>
                  <a:schemeClr val="bg1"/>
                </a:solidFill>
              </a:rPr>
              <a:t>116-113</a:t>
            </a:r>
            <a:endParaRPr lang="pt-BR" sz="2400">
              <a:latin typeface="Times New Roman" charset="0"/>
            </a:endParaRPr>
          </a:p>
          <a:p>
            <a:endParaRPr lang="pt-BR" sz="2400">
              <a:latin typeface="Times New Roman" charset="0"/>
            </a:endParaRPr>
          </a:p>
        </p:txBody>
      </p:sp>
      <p:sp>
        <p:nvSpPr>
          <p:cNvPr id="120836" name="Text Box 5"/>
          <p:cNvSpPr txBox="1">
            <a:spLocks noChangeArrowheads="1"/>
          </p:cNvSpPr>
          <p:nvPr/>
        </p:nvSpPr>
        <p:spPr bwMode="auto">
          <a:xfrm>
            <a:off x="4022725" y="1789113"/>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r>
              <a:rPr lang="pt-BR">
                <a:solidFill>
                  <a:schemeClr val="bg1"/>
                </a:solidFill>
              </a:rPr>
              <a:t>116-112</a:t>
            </a:r>
            <a:endParaRPr lang="pt-BR"/>
          </a:p>
        </p:txBody>
      </p:sp>
      <p:sp>
        <p:nvSpPr>
          <p:cNvPr id="120837" name="Text Box 6"/>
          <p:cNvSpPr txBox="1">
            <a:spLocks noChangeArrowheads="1"/>
          </p:cNvSpPr>
          <p:nvPr/>
        </p:nvSpPr>
        <p:spPr bwMode="auto">
          <a:xfrm>
            <a:off x="1763713" y="2205038"/>
            <a:ext cx="6032500" cy="2308225"/>
          </a:xfrm>
          <a:prstGeom prst="rect">
            <a:avLst/>
          </a:prstGeom>
          <a:solidFill>
            <a:srgbClr val="AFC7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en-US" sz="3600">
                <a:solidFill>
                  <a:srgbClr val="000090"/>
                </a:solidFill>
                <a:latin typeface="Calibri" charset="0"/>
                <a:cs typeface="Calibri" charset="0"/>
              </a:rPr>
              <a:t>30 Tb of data</a:t>
            </a:r>
          </a:p>
          <a:p>
            <a:pPr algn="ctr" eaLnBrk="1" hangingPunct="1"/>
            <a:r>
              <a:rPr lang="en-US" sz="3600">
                <a:solidFill>
                  <a:srgbClr val="000090"/>
                </a:solidFill>
                <a:latin typeface="Calibri" charset="0"/>
                <a:cs typeface="Calibri" charset="0"/>
              </a:rPr>
              <a:t>500.000 lines of code</a:t>
            </a:r>
          </a:p>
          <a:p>
            <a:pPr algn="ctr" eaLnBrk="1" hangingPunct="1"/>
            <a:r>
              <a:rPr lang="en-US" sz="3600">
                <a:solidFill>
                  <a:srgbClr val="000090"/>
                </a:solidFill>
                <a:latin typeface="Calibri" charset="0"/>
                <a:cs typeface="Calibri" charset="0"/>
              </a:rPr>
              <a:t>150 man/years of software dev</a:t>
            </a:r>
          </a:p>
          <a:p>
            <a:pPr algn="ctr" eaLnBrk="1" hangingPunct="1"/>
            <a:r>
              <a:rPr lang="en-US" sz="3600">
                <a:solidFill>
                  <a:srgbClr val="000090"/>
                </a:solidFill>
                <a:latin typeface="Calibri" charset="0"/>
                <a:cs typeface="Calibri" charset="0"/>
              </a:rPr>
              <a:t>200 man/years of interpreters</a:t>
            </a:r>
          </a:p>
        </p:txBody>
      </p:sp>
      <p:sp>
        <p:nvSpPr>
          <p:cNvPr id="120838" name="Título 9"/>
          <p:cNvSpPr>
            <a:spLocks noGrp="1"/>
          </p:cNvSpPr>
          <p:nvPr>
            <p:ph type="title"/>
          </p:nvPr>
        </p:nvSpPr>
        <p:spPr>
          <a:xfrm>
            <a:off x="0" y="0"/>
            <a:ext cx="9144000" cy="838200"/>
          </a:xfrm>
          <a:solidFill>
            <a:srgbClr val="AFC7FF">
              <a:alpha val="79999"/>
            </a:srgbClr>
          </a:solidFill>
        </p:spPr>
        <p:txBody>
          <a:bodyPr/>
          <a:lstStyle/>
          <a:p>
            <a:pPr algn="ctr" eaLnBrk="1" hangingPunct="1"/>
            <a:r>
              <a:rPr lang="en-US" sz="4000" b="0">
                <a:solidFill>
                  <a:srgbClr val="000090"/>
                </a:solidFill>
                <a:latin typeface="Calibri" charset="0"/>
              </a:rPr>
              <a:t>How much it takes to survey Amazonia?</a:t>
            </a:r>
            <a:endParaRPr lang="pt-BR" sz="4000" b="0">
              <a:solidFill>
                <a:srgbClr val="000090"/>
              </a:solidFill>
              <a:latin typeface="Calibri" charset="0"/>
            </a:endParaRPr>
          </a:p>
        </p:txBody>
      </p:sp>
    </p:spTree>
    <p:extLst>
      <p:ext uri="{BB962C8B-B14F-4D97-AF65-F5344CB8AC3E}">
        <p14:creationId xmlns:p14="http://schemas.microsoft.com/office/powerpoint/2010/main" val="19888038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Título 1"/>
          <p:cNvSpPr>
            <a:spLocks noGrp="1"/>
          </p:cNvSpPr>
          <p:nvPr>
            <p:ph type="title"/>
          </p:nvPr>
        </p:nvSpPr>
        <p:spPr>
          <a:xfrm>
            <a:off x="0" y="0"/>
            <a:ext cx="9144000" cy="928688"/>
          </a:xfrm>
          <a:solidFill>
            <a:srgbClr val="CAFED3">
              <a:alpha val="52156"/>
            </a:srgbClr>
          </a:solidFill>
        </p:spPr>
        <p:txBody>
          <a:bodyPr/>
          <a:lstStyle/>
          <a:p>
            <a:pPr algn="ctr" eaLnBrk="1" hangingPunct="1"/>
            <a:r>
              <a:rPr lang="pt-BR" sz="3200" dirty="0" err="1">
                <a:solidFill>
                  <a:srgbClr val="065413"/>
                </a:solidFill>
                <a:latin typeface="Calibri" charset="0"/>
              </a:rPr>
              <a:t>Impact</a:t>
            </a:r>
            <a:r>
              <a:rPr lang="pt-BR" sz="3200" dirty="0">
                <a:solidFill>
                  <a:srgbClr val="065413"/>
                </a:solidFill>
                <a:latin typeface="Calibri" charset="0"/>
              </a:rPr>
              <a:t> </a:t>
            </a:r>
            <a:r>
              <a:rPr lang="pt-BR" sz="3200" dirty="0" err="1">
                <a:solidFill>
                  <a:srgbClr val="065413"/>
                </a:solidFill>
                <a:latin typeface="Calibri" charset="0"/>
              </a:rPr>
              <a:t>of</a:t>
            </a:r>
            <a:r>
              <a:rPr lang="pt-BR" sz="3200" dirty="0">
                <a:solidFill>
                  <a:srgbClr val="065413"/>
                </a:solidFill>
                <a:latin typeface="Calibri" charset="0"/>
              </a:rPr>
              <a:t> </a:t>
            </a:r>
            <a:r>
              <a:rPr lang="pt-BR" sz="3200" dirty="0" err="1">
                <a:solidFill>
                  <a:srgbClr val="065413"/>
                </a:solidFill>
                <a:latin typeface="Calibri" charset="0"/>
              </a:rPr>
              <a:t>reforestation</a:t>
            </a:r>
            <a:r>
              <a:rPr lang="pt-BR" sz="3200" dirty="0">
                <a:solidFill>
                  <a:srgbClr val="065413"/>
                </a:solidFill>
                <a:latin typeface="Calibri" charset="0"/>
              </a:rPr>
              <a:t> in </a:t>
            </a:r>
            <a:r>
              <a:rPr lang="pt-BR" sz="3200" dirty="0" err="1" smtClean="0">
                <a:solidFill>
                  <a:srgbClr val="065413"/>
                </a:solidFill>
                <a:latin typeface="Calibri" charset="0"/>
              </a:rPr>
              <a:t>Amazonia</a:t>
            </a:r>
            <a:r>
              <a:rPr lang="pt-BR" sz="3200" dirty="0" smtClean="0">
                <a:solidFill>
                  <a:srgbClr val="065413"/>
                </a:solidFill>
                <a:latin typeface="Calibri" charset="0"/>
              </a:rPr>
              <a:t> (30% </a:t>
            </a:r>
            <a:r>
              <a:rPr lang="pt-BR" sz="3200" dirty="0" err="1" smtClean="0">
                <a:solidFill>
                  <a:srgbClr val="065413"/>
                </a:solidFill>
                <a:latin typeface="Calibri" charset="0"/>
              </a:rPr>
              <a:t>of</a:t>
            </a:r>
            <a:r>
              <a:rPr lang="pt-BR" sz="3200" dirty="0" smtClean="0">
                <a:solidFill>
                  <a:srgbClr val="065413"/>
                </a:solidFill>
                <a:latin typeface="Calibri" charset="0"/>
              </a:rPr>
              <a:t> </a:t>
            </a:r>
            <a:r>
              <a:rPr lang="pt-BR" sz="3200" dirty="0" err="1" smtClean="0">
                <a:solidFill>
                  <a:srgbClr val="065413"/>
                </a:solidFill>
                <a:latin typeface="Calibri" charset="0"/>
              </a:rPr>
              <a:t>deforestation</a:t>
            </a:r>
            <a:r>
              <a:rPr lang="pt-BR" sz="3200" dirty="0" smtClean="0">
                <a:solidFill>
                  <a:srgbClr val="065413"/>
                </a:solidFill>
                <a:latin typeface="Calibri" charset="0"/>
              </a:rPr>
              <a:t> </a:t>
            </a:r>
            <a:r>
              <a:rPr lang="pt-BR" sz="3200" dirty="0" err="1" smtClean="0">
                <a:solidFill>
                  <a:srgbClr val="065413"/>
                </a:solidFill>
                <a:latin typeface="Calibri" charset="0"/>
              </a:rPr>
              <a:t>recovers</a:t>
            </a:r>
            <a:r>
              <a:rPr lang="pt-BR" sz="3200" dirty="0" smtClean="0">
                <a:solidFill>
                  <a:srgbClr val="065413"/>
                </a:solidFill>
                <a:latin typeface="Calibri" charset="0"/>
              </a:rPr>
              <a:t> </a:t>
            </a:r>
            <a:r>
              <a:rPr lang="pt-BR" sz="3200" dirty="0" err="1" smtClean="0">
                <a:solidFill>
                  <a:srgbClr val="065413"/>
                </a:solidFill>
                <a:latin typeface="Calibri" charset="0"/>
              </a:rPr>
              <a:t>from</a:t>
            </a:r>
            <a:r>
              <a:rPr lang="pt-BR" sz="3200" dirty="0" smtClean="0">
                <a:solidFill>
                  <a:srgbClr val="065413"/>
                </a:solidFill>
                <a:latin typeface="Calibri" charset="0"/>
              </a:rPr>
              <a:t> 2015-</a:t>
            </a:r>
            <a:r>
              <a:rPr lang="pt-BR" sz="3200" dirty="0" smtClean="0">
                <a:solidFill>
                  <a:srgbClr val="065413"/>
                </a:solidFill>
                <a:latin typeface="Calibri" charset="0"/>
              </a:rPr>
              <a:t>2025)</a:t>
            </a:r>
            <a:endParaRPr lang="pt-BR" sz="3200" dirty="0">
              <a:solidFill>
                <a:srgbClr val="065413"/>
              </a:solidFill>
              <a:latin typeface="Calibri" charset="0"/>
            </a:endParaRPr>
          </a:p>
        </p:txBody>
      </p:sp>
      <p:pic>
        <p:nvPicPr>
          <p:cNvPr id="67586"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71563"/>
            <a:ext cx="9144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ângulo 7"/>
          <p:cNvSpPr/>
          <p:nvPr/>
        </p:nvSpPr>
        <p:spPr>
          <a:xfrm>
            <a:off x="5334000" y="2557463"/>
            <a:ext cx="1357313" cy="3267075"/>
          </a:xfrm>
          <a:prstGeom prst="rect">
            <a:avLst/>
          </a:prstGeom>
          <a:solidFill>
            <a:srgbClr val="CAFED3">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3" name="CaixaDeTexto 12"/>
          <p:cNvSpPr txBox="1"/>
          <p:nvPr/>
        </p:nvSpPr>
        <p:spPr>
          <a:xfrm>
            <a:off x="4324350" y="1209675"/>
            <a:ext cx="4397375" cy="830263"/>
          </a:xfrm>
          <a:prstGeom prst="rect">
            <a:avLst/>
          </a:prstGeom>
          <a:noFill/>
        </p:spPr>
        <p:txBody>
          <a:bodyPr>
            <a:spAutoFit/>
          </a:bodyPr>
          <a:lstStyle/>
          <a:p>
            <a:pPr algn="ctr" fontAlgn="auto">
              <a:spcBef>
                <a:spcPts val="0"/>
              </a:spcBef>
              <a:spcAft>
                <a:spcPts val="0"/>
              </a:spcAft>
              <a:defRPr/>
            </a:pPr>
            <a:r>
              <a:rPr lang="pt-BR" sz="2400" b="1" dirty="0" err="1">
                <a:solidFill>
                  <a:srgbClr val="065413"/>
                </a:solidFill>
                <a:latin typeface="Calibri"/>
                <a:ea typeface="+mn-ea"/>
                <a:cs typeface="Calibri"/>
              </a:rPr>
              <a:t>World’s</a:t>
            </a:r>
            <a:r>
              <a:rPr lang="pt-BR" sz="2400" b="1" dirty="0">
                <a:solidFill>
                  <a:srgbClr val="065413"/>
                </a:solidFill>
                <a:latin typeface="Calibri"/>
                <a:ea typeface="+mn-ea"/>
                <a:cs typeface="Calibri"/>
              </a:rPr>
              <a:t> </a:t>
            </a:r>
            <a:r>
              <a:rPr lang="pt-BR" sz="2400" b="1" dirty="0" err="1">
                <a:solidFill>
                  <a:srgbClr val="065413"/>
                </a:solidFill>
                <a:latin typeface="Calibri"/>
                <a:ea typeface="+mn-ea"/>
                <a:cs typeface="Calibri"/>
              </a:rPr>
              <a:t>emission</a:t>
            </a:r>
            <a:r>
              <a:rPr lang="pt-BR" sz="2400" b="1" dirty="0">
                <a:solidFill>
                  <a:srgbClr val="065413"/>
                </a:solidFill>
                <a:latin typeface="Calibri"/>
                <a:ea typeface="+mn-ea"/>
                <a:cs typeface="Calibri"/>
              </a:rPr>
              <a:t> </a:t>
            </a:r>
            <a:r>
              <a:rPr lang="pt-BR" sz="2400" b="1" dirty="0" err="1">
                <a:solidFill>
                  <a:srgbClr val="065413"/>
                </a:solidFill>
                <a:latin typeface="Calibri"/>
                <a:ea typeface="+mn-ea"/>
                <a:cs typeface="Calibri"/>
              </a:rPr>
              <a:t>growth</a:t>
            </a:r>
            <a:r>
              <a:rPr lang="pt-BR" sz="2400" b="1" dirty="0">
                <a:solidFill>
                  <a:srgbClr val="065413"/>
                </a:solidFill>
                <a:latin typeface="Calibri"/>
                <a:ea typeface="+mn-ea"/>
                <a:cs typeface="Calibri"/>
              </a:rPr>
              <a:t> in </a:t>
            </a:r>
          </a:p>
          <a:p>
            <a:pPr algn="ctr" fontAlgn="auto">
              <a:spcBef>
                <a:spcPts val="0"/>
              </a:spcBef>
              <a:spcAft>
                <a:spcPts val="0"/>
              </a:spcAft>
              <a:defRPr/>
            </a:pPr>
            <a:r>
              <a:rPr lang="pt-BR" sz="2400" b="1" dirty="0" err="1">
                <a:solidFill>
                  <a:srgbClr val="065413"/>
                </a:solidFill>
                <a:latin typeface="Calibri"/>
                <a:ea typeface="+mn-ea"/>
                <a:cs typeface="Calibri"/>
              </a:rPr>
              <a:t>fossil</a:t>
            </a:r>
            <a:r>
              <a:rPr lang="pt-BR" sz="2400" b="1" dirty="0">
                <a:solidFill>
                  <a:srgbClr val="065413"/>
                </a:solidFill>
                <a:latin typeface="Calibri"/>
                <a:ea typeface="+mn-ea"/>
                <a:cs typeface="Calibri"/>
              </a:rPr>
              <a:t> </a:t>
            </a:r>
            <a:r>
              <a:rPr lang="pt-BR" sz="2400" b="1" dirty="0" err="1">
                <a:solidFill>
                  <a:srgbClr val="065413"/>
                </a:solidFill>
                <a:latin typeface="Calibri"/>
                <a:ea typeface="+mn-ea"/>
                <a:cs typeface="Calibri"/>
              </a:rPr>
              <a:t>fuels</a:t>
            </a:r>
            <a:r>
              <a:rPr lang="pt-BR" sz="2400" b="1" dirty="0">
                <a:solidFill>
                  <a:srgbClr val="065413"/>
                </a:solidFill>
                <a:latin typeface="Calibri"/>
                <a:ea typeface="+mn-ea"/>
                <a:cs typeface="Calibri"/>
              </a:rPr>
              <a:t> (2% </a:t>
            </a:r>
            <a:r>
              <a:rPr lang="pt-BR" sz="2400" b="1" dirty="0" err="1">
                <a:solidFill>
                  <a:srgbClr val="065413"/>
                </a:solidFill>
                <a:latin typeface="Calibri"/>
                <a:ea typeface="+mn-ea"/>
                <a:cs typeface="Calibri"/>
              </a:rPr>
              <a:t>a.a</a:t>
            </a:r>
            <a:r>
              <a:rPr lang="pt-BR" sz="2400" b="1" dirty="0">
                <a:solidFill>
                  <a:srgbClr val="065413"/>
                </a:solidFill>
                <a:latin typeface="Calibri"/>
                <a:ea typeface="+mn-ea"/>
                <a:cs typeface="Calibri"/>
              </a:rPr>
              <a:t>) (2015-</a:t>
            </a:r>
            <a:r>
              <a:rPr lang="pt-BR" sz="2400" b="1" dirty="0" smtClean="0">
                <a:solidFill>
                  <a:srgbClr val="065413"/>
                </a:solidFill>
                <a:latin typeface="Calibri"/>
                <a:ea typeface="+mn-ea"/>
                <a:cs typeface="Calibri"/>
              </a:rPr>
              <a:t>2025)</a:t>
            </a:r>
            <a:endParaRPr lang="pt-BR" sz="2400" b="1" dirty="0">
              <a:solidFill>
                <a:srgbClr val="065413"/>
              </a:solidFill>
              <a:latin typeface="Calibri"/>
              <a:ea typeface="+mn-ea"/>
              <a:cs typeface="Calibri"/>
            </a:endParaRPr>
          </a:p>
        </p:txBody>
      </p:sp>
      <p:sp>
        <p:nvSpPr>
          <p:cNvPr id="14" name="Retângulo 13"/>
          <p:cNvSpPr/>
          <p:nvPr/>
        </p:nvSpPr>
        <p:spPr>
          <a:xfrm>
            <a:off x="1925638" y="4833677"/>
            <a:ext cx="1357312" cy="957523"/>
          </a:xfrm>
          <a:prstGeom prst="rect">
            <a:avLst/>
          </a:prstGeom>
          <a:solidFill>
            <a:srgbClr val="CAFED3">
              <a:alpha val="7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67590" name="CaixaDeTexto 15"/>
          <p:cNvSpPr txBox="1">
            <a:spLocks noChangeArrowheads="1"/>
          </p:cNvSpPr>
          <p:nvPr/>
        </p:nvSpPr>
        <p:spPr bwMode="auto">
          <a:xfrm>
            <a:off x="1038225" y="1209675"/>
            <a:ext cx="31829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2400" b="1">
                <a:solidFill>
                  <a:srgbClr val="065413"/>
                </a:solidFill>
                <a:latin typeface="Calibri" charset="0"/>
                <a:cs typeface="Arial" charset="0"/>
              </a:rPr>
              <a:t>Net sink in Amazonia</a:t>
            </a:r>
          </a:p>
          <a:p>
            <a:pPr algn="ctr" eaLnBrk="1" hangingPunct="1"/>
            <a:r>
              <a:rPr lang="pt-BR" sz="2400" b="1">
                <a:solidFill>
                  <a:srgbClr val="065413"/>
                </a:solidFill>
                <a:latin typeface="Calibri" charset="0"/>
                <a:cs typeface="Arial" charset="0"/>
              </a:rPr>
              <a:t>(2015-2020)</a:t>
            </a:r>
          </a:p>
        </p:txBody>
      </p:sp>
      <p:sp>
        <p:nvSpPr>
          <p:cNvPr id="18" name="Retângulo 17"/>
          <p:cNvSpPr/>
          <p:nvPr/>
        </p:nvSpPr>
        <p:spPr>
          <a:xfrm>
            <a:off x="0" y="6027738"/>
            <a:ext cx="9144000" cy="830997"/>
          </a:xfrm>
          <a:prstGeom prst="rect">
            <a:avLst/>
          </a:prstGeom>
          <a:solidFill>
            <a:srgbClr val="CAFED3">
              <a:alpha val="60000"/>
            </a:srgbClr>
          </a:solidFill>
        </p:spPr>
        <p:txBody>
          <a:bodyPr>
            <a:spAutoFit/>
          </a:bodyPr>
          <a:lstStyle/>
          <a:p>
            <a:pPr algn="ctr" fontAlgn="auto">
              <a:spcBef>
                <a:spcPts val="0"/>
              </a:spcBef>
              <a:spcAft>
                <a:spcPts val="0"/>
              </a:spcAft>
              <a:defRPr/>
            </a:pPr>
            <a:r>
              <a:rPr lang="en-US" sz="2400" b="1" dirty="0">
                <a:solidFill>
                  <a:srgbClr val="002060"/>
                </a:solidFill>
                <a:latin typeface="Calibri"/>
                <a:ea typeface="+mn-ea"/>
                <a:cs typeface="Calibri"/>
              </a:rPr>
              <a:t>From</a:t>
            </a:r>
            <a:r>
              <a:rPr lang="en-US" sz="2400" dirty="0">
                <a:solidFill>
                  <a:srgbClr val="002060"/>
                </a:solidFill>
                <a:latin typeface="+mn-lt"/>
                <a:ea typeface="+mn-ea"/>
                <a:cs typeface="+mn-cs"/>
              </a:rPr>
              <a:t> 2015 to </a:t>
            </a:r>
            <a:r>
              <a:rPr lang="en-US" sz="2400" dirty="0" smtClean="0">
                <a:solidFill>
                  <a:srgbClr val="002060"/>
                </a:solidFill>
                <a:latin typeface="+mn-lt"/>
                <a:ea typeface="+mn-ea"/>
                <a:cs typeface="+mn-cs"/>
              </a:rPr>
              <a:t>2025, </a:t>
            </a:r>
            <a:r>
              <a:rPr lang="en-US" sz="2400" dirty="0">
                <a:solidFill>
                  <a:srgbClr val="002060"/>
                </a:solidFill>
                <a:latin typeface="+mn-lt"/>
                <a:ea typeface="+mn-ea"/>
                <a:cs typeface="+mn-cs"/>
              </a:rPr>
              <a:t>reforestation in Amazonia </a:t>
            </a:r>
            <a:r>
              <a:rPr lang="en-US" sz="2400" dirty="0" smtClean="0">
                <a:solidFill>
                  <a:srgbClr val="002060"/>
                </a:solidFill>
                <a:latin typeface="+mn-lt"/>
                <a:ea typeface="+mn-ea"/>
                <a:cs typeface="+mn-cs"/>
              </a:rPr>
              <a:t>could help reduce  15% of global emissions increase </a:t>
            </a:r>
            <a:endParaRPr lang="pt-BR" sz="2400" dirty="0">
              <a:solidFill>
                <a:srgbClr val="C00000"/>
              </a:solidFill>
              <a:latin typeface="+mn-lt"/>
              <a:ea typeface="+mn-ea"/>
              <a:cs typeface="+mn-cs"/>
            </a:endParaRPr>
          </a:p>
        </p:txBody>
      </p:sp>
      <p:sp>
        <p:nvSpPr>
          <p:cNvPr id="67592" name="CaixaDeTexto 15"/>
          <p:cNvSpPr txBox="1">
            <a:spLocks noChangeArrowheads="1"/>
          </p:cNvSpPr>
          <p:nvPr/>
        </p:nvSpPr>
        <p:spPr bwMode="auto">
          <a:xfrm>
            <a:off x="4300538" y="2082800"/>
            <a:ext cx="3182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2400" b="1" dirty="0" smtClean="0">
                <a:solidFill>
                  <a:srgbClr val="065413"/>
                </a:solidFill>
                <a:latin typeface="Calibri" charset="0"/>
                <a:cs typeface="Arial" charset="0"/>
              </a:rPr>
              <a:t>20 </a:t>
            </a:r>
            <a:r>
              <a:rPr lang="pt-BR" sz="2400" b="1" dirty="0" err="1">
                <a:solidFill>
                  <a:srgbClr val="065413"/>
                </a:solidFill>
                <a:latin typeface="Calibri" charset="0"/>
                <a:cs typeface="Arial" charset="0"/>
              </a:rPr>
              <a:t>Gt</a:t>
            </a:r>
            <a:r>
              <a:rPr lang="pt-BR" sz="2400" b="1" dirty="0">
                <a:solidFill>
                  <a:srgbClr val="065413"/>
                </a:solidFill>
                <a:latin typeface="Calibri" charset="0"/>
                <a:cs typeface="Arial" charset="0"/>
              </a:rPr>
              <a:t> CO2eq</a:t>
            </a:r>
          </a:p>
        </p:txBody>
      </p:sp>
      <p:sp>
        <p:nvSpPr>
          <p:cNvPr id="67593" name="CaixaDeTexto 15"/>
          <p:cNvSpPr txBox="1">
            <a:spLocks noChangeArrowheads="1"/>
          </p:cNvSpPr>
          <p:nvPr/>
        </p:nvSpPr>
        <p:spPr bwMode="auto">
          <a:xfrm>
            <a:off x="1030288" y="2065338"/>
            <a:ext cx="3182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eaLnBrk="1" hangingPunct="1"/>
            <a:r>
              <a:rPr lang="pt-BR" sz="2400" b="1" dirty="0" smtClean="0">
                <a:solidFill>
                  <a:srgbClr val="065413"/>
                </a:solidFill>
                <a:latin typeface="Calibri" charset="0"/>
                <a:cs typeface="Arial" charset="0"/>
              </a:rPr>
              <a:t>3</a:t>
            </a:r>
            <a:r>
              <a:rPr lang="pt-BR" sz="2400" b="1" dirty="0" smtClean="0">
                <a:solidFill>
                  <a:srgbClr val="065413"/>
                </a:solidFill>
                <a:latin typeface="Calibri" charset="0"/>
                <a:cs typeface="Arial" charset="0"/>
              </a:rPr>
              <a:t> </a:t>
            </a:r>
            <a:r>
              <a:rPr lang="pt-BR" sz="2400" b="1" dirty="0" err="1">
                <a:solidFill>
                  <a:srgbClr val="065413"/>
                </a:solidFill>
                <a:latin typeface="Calibri" charset="0"/>
                <a:cs typeface="Arial" charset="0"/>
              </a:rPr>
              <a:t>Gt</a:t>
            </a:r>
            <a:r>
              <a:rPr lang="pt-BR" sz="2400" b="1" dirty="0">
                <a:solidFill>
                  <a:srgbClr val="065413"/>
                </a:solidFill>
                <a:latin typeface="Calibri" charset="0"/>
                <a:cs typeface="Arial" charset="0"/>
              </a:rPr>
              <a:t> CO2eq</a:t>
            </a:r>
          </a:p>
        </p:txBody>
      </p:sp>
    </p:spTree>
    <p:extLst>
      <p:ext uri="{BB962C8B-B14F-4D97-AF65-F5344CB8AC3E}">
        <p14:creationId xmlns:p14="http://schemas.microsoft.com/office/powerpoint/2010/main" val="26652332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6838122"/>
          </a:xfrm>
          <a:prstGeom prst="rect">
            <a:avLst/>
          </a:prstGeom>
        </p:spPr>
      </p:pic>
    </p:spTree>
    <p:extLst>
      <p:ext uri="{BB962C8B-B14F-4D97-AF65-F5344CB8AC3E}">
        <p14:creationId xmlns:p14="http://schemas.microsoft.com/office/powerpoint/2010/main" val="2799559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88900"/>
            <a:ext cx="9144000" cy="6769100"/>
          </a:xfrm>
          <a:prstGeom prst="rect">
            <a:avLst/>
          </a:prstGeom>
        </p:spPr>
      </p:pic>
    </p:spTree>
    <p:extLst>
      <p:ext uri="{BB962C8B-B14F-4D97-AF65-F5344CB8AC3E}">
        <p14:creationId xmlns:p14="http://schemas.microsoft.com/office/powerpoint/2010/main" val="3951556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ítulo 1"/>
          <p:cNvSpPr>
            <a:spLocks noGrp="1"/>
          </p:cNvSpPr>
          <p:nvPr>
            <p:ph type="title"/>
          </p:nvPr>
        </p:nvSpPr>
        <p:spPr/>
        <p:txBody>
          <a:bodyPr/>
          <a:lstStyle/>
          <a:p>
            <a:endParaRPr lang="en-US">
              <a:latin typeface="Calibri" charset="0"/>
            </a:endParaRPr>
          </a:p>
        </p:txBody>
      </p:sp>
      <p:pic>
        <p:nvPicPr>
          <p:cNvPr id="3789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9238"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p:cNvSpPr/>
          <p:nvPr/>
        </p:nvSpPr>
        <p:spPr>
          <a:xfrm>
            <a:off x="6283325" y="0"/>
            <a:ext cx="2860675" cy="461963"/>
          </a:xfrm>
          <a:prstGeom prst="rect">
            <a:avLst/>
          </a:prstGeom>
          <a:solidFill>
            <a:srgbClr val="C9D6FF"/>
          </a:solidFill>
        </p:spPr>
        <p:txBody>
          <a:bodyPr>
            <a:spAutoFit/>
          </a:bodyPr>
          <a:lstStyle/>
          <a:p>
            <a:pPr>
              <a:defRPr/>
            </a:pPr>
            <a:r>
              <a:rPr lang="en-US" sz="2400" b="1" dirty="0">
                <a:solidFill>
                  <a:schemeClr val="bg2">
                    <a:lumMod val="75000"/>
                  </a:schemeClr>
                </a:solidFill>
                <a:latin typeface="Calibri" pitchFamily="34" charset="0"/>
                <a:ea typeface="+mn-ea"/>
                <a:cs typeface="Calibri" pitchFamily="34" charset="0"/>
              </a:rPr>
              <a:t>Nature, 29 July 2010</a:t>
            </a:r>
          </a:p>
        </p:txBody>
      </p:sp>
    </p:spTree>
    <p:extLst>
      <p:ext uri="{BB962C8B-B14F-4D97-AF65-F5344CB8AC3E}">
        <p14:creationId xmlns:p14="http://schemas.microsoft.com/office/powerpoint/2010/main" val="3353450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6887" y="2006599"/>
            <a:ext cx="8469313" cy="3920023"/>
          </a:xfrm>
          <a:prstGeom prst="rect">
            <a:avLst/>
          </a:prstGeom>
        </p:spPr>
      </p:pic>
      <p:sp>
        <p:nvSpPr>
          <p:cNvPr id="2" name="Title 1"/>
          <p:cNvSpPr>
            <a:spLocks noGrp="1"/>
          </p:cNvSpPr>
          <p:nvPr>
            <p:ph type="title"/>
          </p:nvPr>
        </p:nvSpPr>
        <p:spPr/>
        <p:txBody>
          <a:bodyPr/>
          <a:lstStyle/>
          <a:p>
            <a:r>
              <a:rPr lang="en-US" dirty="0" smtClean="0"/>
              <a:t>Renewable share of energy use (2009)</a:t>
            </a:r>
            <a:endParaRPr lang="en-US" dirty="0"/>
          </a:p>
        </p:txBody>
      </p:sp>
      <p:sp>
        <p:nvSpPr>
          <p:cNvPr id="4" name="Text Box 3"/>
          <p:cNvSpPr txBox="1">
            <a:spLocks noChangeArrowheads="1"/>
          </p:cNvSpPr>
          <p:nvPr/>
        </p:nvSpPr>
        <p:spPr bwMode="auto">
          <a:xfrm>
            <a:off x="496888" y="6397626"/>
            <a:ext cx="4291012" cy="369332"/>
          </a:xfrm>
          <a:prstGeom prst="rect">
            <a:avLst/>
          </a:prstGeom>
          <a:solidFill>
            <a:schemeClr val="accent6">
              <a:lumMod val="20000"/>
              <a:lumOff val="80000"/>
            </a:schemeClr>
          </a:solidFill>
          <a:ln>
            <a:noFill/>
          </a:ln>
          <a:effectLst/>
          <a:extLst/>
        </p:spPr>
        <p:txBody>
          <a:bodyPr wrap="square">
            <a:spAutoFit/>
          </a:bodyPr>
          <a:lstStyle/>
          <a:p>
            <a:pPr>
              <a:spcBef>
                <a:spcPct val="50000"/>
              </a:spcBef>
              <a:defRPr/>
            </a:pPr>
            <a:r>
              <a:rPr lang="en-GB" sz="1800" dirty="0" smtClean="0">
                <a:solidFill>
                  <a:schemeClr val="bg2">
                    <a:lumMod val="75000"/>
                  </a:schemeClr>
                </a:solidFill>
                <a:latin typeface="Calibri"/>
                <a:cs typeface="Calibri"/>
              </a:rPr>
              <a:t>source: Global Energy Assessment (IIASA)</a:t>
            </a:r>
            <a:endParaRPr lang="en-GB" sz="1800" dirty="0">
              <a:solidFill>
                <a:schemeClr val="bg2">
                  <a:lumMod val="75000"/>
                </a:schemeClr>
              </a:solidFill>
              <a:latin typeface="Calibri"/>
              <a:cs typeface="Calibri"/>
            </a:endParaRPr>
          </a:p>
        </p:txBody>
      </p:sp>
    </p:spTree>
    <p:extLst>
      <p:ext uri="{BB962C8B-B14F-4D97-AF65-F5344CB8AC3E}">
        <p14:creationId xmlns:p14="http://schemas.microsoft.com/office/powerpoint/2010/main" val="1082545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ítulo 1"/>
          <p:cNvSpPr>
            <a:spLocks noGrp="1"/>
          </p:cNvSpPr>
          <p:nvPr>
            <p:ph type="title"/>
          </p:nvPr>
        </p:nvSpPr>
        <p:spPr/>
        <p:txBody>
          <a:bodyPr/>
          <a:lstStyle/>
          <a:p>
            <a:endParaRPr lang="en-US">
              <a:latin typeface="Calibri" charset="0"/>
            </a:endParaRPr>
          </a:p>
        </p:txBody>
      </p:sp>
      <p:pic>
        <p:nvPicPr>
          <p:cNvPr id="3891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9238"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6"/>
          <p:cNvSpPr/>
          <p:nvPr/>
        </p:nvSpPr>
        <p:spPr>
          <a:xfrm>
            <a:off x="6283325" y="0"/>
            <a:ext cx="2860675" cy="461963"/>
          </a:xfrm>
          <a:prstGeom prst="rect">
            <a:avLst/>
          </a:prstGeom>
          <a:solidFill>
            <a:srgbClr val="C9D6FF"/>
          </a:solidFill>
        </p:spPr>
        <p:txBody>
          <a:bodyPr>
            <a:spAutoFit/>
          </a:bodyPr>
          <a:lstStyle/>
          <a:p>
            <a:pPr>
              <a:defRPr/>
            </a:pPr>
            <a:r>
              <a:rPr lang="en-US" sz="2400" b="1" dirty="0">
                <a:solidFill>
                  <a:schemeClr val="bg2">
                    <a:lumMod val="75000"/>
                  </a:schemeClr>
                </a:solidFill>
                <a:latin typeface="Calibri" pitchFamily="34" charset="0"/>
                <a:ea typeface="+mn-ea"/>
                <a:cs typeface="Calibri" pitchFamily="34" charset="0"/>
              </a:rPr>
              <a:t>Nature, 29 July 2010</a:t>
            </a:r>
          </a:p>
        </p:txBody>
      </p:sp>
      <p:sp>
        <p:nvSpPr>
          <p:cNvPr id="5" name="Título 1"/>
          <p:cNvSpPr txBox="1">
            <a:spLocks/>
          </p:cNvSpPr>
          <p:nvPr/>
        </p:nvSpPr>
        <p:spPr bwMode="auto">
          <a:xfrm>
            <a:off x="0" y="2065338"/>
            <a:ext cx="9144000" cy="1911350"/>
          </a:xfrm>
          <a:prstGeom prst="rect">
            <a:avLst/>
          </a:prstGeom>
          <a:solidFill>
            <a:schemeClr val="accent6">
              <a:lumMod val="40000"/>
              <a:lumOff val="60000"/>
            </a:schemeClr>
          </a:solidFill>
          <a:ln w="9525">
            <a:noFill/>
            <a:miter lim="800000"/>
            <a:headEnd/>
            <a:tailEnd/>
          </a:ln>
          <a:effectLst>
            <a:outerShdw blurRad="50800" dist="38100" dir="2700000" algn="tl" rotWithShape="0">
              <a:prstClr val="black">
                <a:alpha val="40000"/>
              </a:prstClr>
            </a:outerShdw>
          </a:effectLst>
        </p:spPr>
        <p:txBody>
          <a:bodyPr anchor="ctr"/>
          <a:lstStyle/>
          <a:p>
            <a:pPr algn="ctr" eaLnBrk="0" hangingPunct="0">
              <a:defRPr/>
            </a:pPr>
            <a:endParaRPr lang="en-US" sz="2800" dirty="0">
              <a:solidFill>
                <a:srgbClr val="003366"/>
              </a:solidFill>
              <a:latin typeface="Calibri" pitchFamily="34" charset="0"/>
              <a:ea typeface="ＭＳ Ｐゴシック" pitchFamily="34" charset="-128"/>
              <a:cs typeface="+mn-cs"/>
            </a:endParaRPr>
          </a:p>
          <a:p>
            <a:pPr algn="ctr" eaLnBrk="0" hangingPunct="0">
              <a:defRPr/>
            </a:pPr>
            <a:r>
              <a:rPr lang="en-US" sz="2800" dirty="0">
                <a:solidFill>
                  <a:srgbClr val="003366"/>
                </a:solidFill>
                <a:latin typeface="Calibri" pitchFamily="34" charset="0"/>
                <a:ea typeface="ＭＳ Ｐゴシック" pitchFamily="34" charset="-128"/>
                <a:cs typeface="+mn-cs"/>
              </a:rPr>
              <a:t>Brazil is the world’s current largest experiment on land change and its effects: </a:t>
            </a:r>
            <a:r>
              <a:rPr lang="en-US" sz="2800" dirty="0">
                <a:solidFill>
                  <a:srgbClr val="800000"/>
                </a:solidFill>
                <a:latin typeface="Calibri" pitchFamily="34" charset="0"/>
                <a:ea typeface="ＭＳ Ｐゴシック" pitchFamily="34" charset="-128"/>
                <a:cs typeface="+mn-cs"/>
              </a:rPr>
              <a:t>will it also happen elsewhere?</a:t>
            </a:r>
          </a:p>
          <a:p>
            <a:pPr algn="ctr" eaLnBrk="0" hangingPunct="0">
              <a:defRPr/>
            </a:pPr>
            <a:r>
              <a:rPr lang="en-US" sz="2800" dirty="0">
                <a:solidFill>
                  <a:srgbClr val="003366"/>
                </a:solidFill>
                <a:latin typeface="Calibri" pitchFamily="34" charset="0"/>
                <a:ea typeface="ＭＳ Ｐゴシック" pitchFamily="34" charset="-128"/>
                <a:cs typeface="+mn-cs"/>
              </a:rPr>
              <a:t>Today’s questions about Brazil could be tomorrow’s questions for other countries</a:t>
            </a:r>
          </a:p>
          <a:p>
            <a:pPr algn="ctr" eaLnBrk="0" hangingPunct="0">
              <a:defRPr/>
            </a:pPr>
            <a:endParaRPr lang="pt-BR" sz="2800" dirty="0">
              <a:solidFill>
                <a:srgbClr val="003366"/>
              </a:solidFill>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639170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2"/>
          <p:cNvGrpSpPr>
            <a:grpSpLocks/>
          </p:cNvGrpSpPr>
          <p:nvPr/>
        </p:nvGrpSpPr>
        <p:grpSpPr bwMode="auto">
          <a:xfrm>
            <a:off x="485206" y="1916112"/>
            <a:ext cx="8658794" cy="4645235"/>
            <a:chOff x="44450" y="1916113"/>
            <a:chExt cx="9099550" cy="4616450"/>
          </a:xfrm>
        </p:grpSpPr>
        <p:pic>
          <p:nvPicPr>
            <p:cNvPr id="8197" name="Picture 2" descr="prodes2005"/>
            <p:cNvPicPr>
              <a:picLocks noChangeAspect="1" noChangeArrowheads="1"/>
            </p:cNvPicPr>
            <p:nvPr/>
          </p:nvPicPr>
          <p:blipFill>
            <a:blip r:embed="rId3"/>
            <a:srcRect/>
            <a:stretch>
              <a:fillRect/>
            </a:stretch>
          </p:blipFill>
          <p:spPr bwMode="auto">
            <a:xfrm>
              <a:off x="5449888" y="2795465"/>
              <a:ext cx="3579813" cy="2750754"/>
            </a:xfrm>
            <a:prstGeom prst="rect">
              <a:avLst/>
            </a:prstGeom>
            <a:noFill/>
            <a:ln w="9525">
              <a:noFill/>
              <a:miter lim="800000"/>
              <a:headEnd/>
              <a:tailEnd/>
            </a:ln>
          </p:spPr>
        </p:pic>
        <p:sp>
          <p:nvSpPr>
            <p:cNvPr id="8198" name="Line 6"/>
            <p:cNvSpPr>
              <a:spLocks noChangeShapeType="1"/>
            </p:cNvSpPr>
            <p:nvPr/>
          </p:nvSpPr>
          <p:spPr bwMode="auto">
            <a:xfrm>
              <a:off x="5091113" y="4184335"/>
              <a:ext cx="360363" cy="0"/>
            </a:xfrm>
            <a:prstGeom prst="line">
              <a:avLst/>
            </a:prstGeom>
            <a:noFill/>
            <a:ln w="50800">
              <a:solidFill>
                <a:schemeClr val="tx1"/>
              </a:solidFill>
              <a:round/>
              <a:headEnd/>
              <a:tailEnd type="triangle" w="med" len="med"/>
            </a:ln>
          </p:spPr>
          <p:txBody>
            <a:bodyPr/>
            <a:lstStyle/>
            <a:p>
              <a:endParaRPr lang="en-US"/>
            </a:p>
          </p:txBody>
        </p:sp>
        <p:sp>
          <p:nvSpPr>
            <p:cNvPr id="8199" name="AutoShape 7"/>
            <p:cNvSpPr>
              <a:spLocks/>
            </p:cNvSpPr>
            <p:nvPr/>
          </p:nvSpPr>
          <p:spPr bwMode="auto">
            <a:xfrm>
              <a:off x="4875213" y="1916113"/>
              <a:ext cx="144463" cy="4536442"/>
            </a:xfrm>
            <a:prstGeom prst="rightBracket">
              <a:avLst>
                <a:gd name="adj" fmla="val 261684"/>
              </a:avLst>
            </a:prstGeom>
            <a:noFill/>
            <a:ln w="25400">
              <a:solidFill>
                <a:schemeClr val="tx1"/>
              </a:solidFill>
              <a:round/>
              <a:headEnd/>
              <a:tailEnd/>
            </a:ln>
          </p:spPr>
          <p:txBody>
            <a:bodyPr wrap="none" anchor="ctr"/>
            <a:lstStyle/>
            <a:p>
              <a:endParaRPr lang="pt-BR">
                <a:latin typeface="Humnst777 BT" pitchFamily="34" charset="0"/>
              </a:endParaRPr>
            </a:p>
          </p:txBody>
        </p:sp>
        <p:pic>
          <p:nvPicPr>
            <p:cNvPr id="8200" name="Picture 8" descr="dv118059"/>
            <p:cNvPicPr>
              <a:picLocks noChangeAspect="1" noChangeArrowheads="1"/>
            </p:cNvPicPr>
            <p:nvPr/>
          </p:nvPicPr>
          <p:blipFill>
            <a:blip r:embed="rId4"/>
            <a:srcRect t="18840" r="26588" b="48557"/>
            <a:stretch>
              <a:fillRect/>
            </a:stretch>
          </p:blipFill>
          <p:spPr bwMode="auto">
            <a:xfrm>
              <a:off x="104775" y="2060556"/>
              <a:ext cx="4810125" cy="1369822"/>
            </a:xfrm>
            <a:prstGeom prst="rect">
              <a:avLst/>
            </a:prstGeom>
            <a:noFill/>
            <a:ln w="9525">
              <a:solidFill>
                <a:schemeClr val="tx1"/>
              </a:solidFill>
              <a:miter lim="800000"/>
              <a:headEnd/>
              <a:tailEnd/>
            </a:ln>
          </p:spPr>
        </p:pic>
        <p:pic>
          <p:nvPicPr>
            <p:cNvPr id="8201" name="Picture 9" descr="sb10065779d-001"/>
            <p:cNvPicPr>
              <a:picLocks noChangeAspect="1" noChangeArrowheads="1"/>
            </p:cNvPicPr>
            <p:nvPr/>
          </p:nvPicPr>
          <p:blipFill>
            <a:blip r:embed="rId5"/>
            <a:srcRect t="17024" r="1695" b="41995"/>
            <a:stretch>
              <a:fillRect/>
            </a:stretch>
          </p:blipFill>
          <p:spPr bwMode="auto">
            <a:xfrm>
              <a:off x="104775" y="5008132"/>
              <a:ext cx="4803775" cy="1299982"/>
            </a:xfrm>
            <a:prstGeom prst="rect">
              <a:avLst/>
            </a:prstGeom>
            <a:noFill/>
            <a:ln w="9525">
              <a:solidFill>
                <a:schemeClr val="tx1"/>
              </a:solidFill>
              <a:miter lim="800000"/>
              <a:headEnd/>
              <a:tailEnd/>
            </a:ln>
          </p:spPr>
        </p:pic>
        <p:pic>
          <p:nvPicPr>
            <p:cNvPr id="8202" name="Picture 10" descr="sb10069833a-001"/>
            <p:cNvPicPr>
              <a:picLocks noChangeAspect="1" noChangeArrowheads="1"/>
            </p:cNvPicPr>
            <p:nvPr/>
          </p:nvPicPr>
          <p:blipFill>
            <a:blip r:embed="rId6"/>
            <a:srcRect t="31310" r="673" b="26166"/>
            <a:stretch>
              <a:fillRect/>
            </a:stretch>
          </p:blipFill>
          <p:spPr bwMode="auto">
            <a:xfrm>
              <a:off x="104775" y="3519264"/>
              <a:ext cx="4787900" cy="1368234"/>
            </a:xfrm>
            <a:prstGeom prst="rect">
              <a:avLst/>
            </a:prstGeom>
            <a:noFill/>
            <a:ln w="9525">
              <a:solidFill>
                <a:schemeClr val="tx1"/>
              </a:solidFill>
              <a:miter lim="800000"/>
              <a:headEnd/>
              <a:tailEnd/>
            </a:ln>
          </p:spPr>
        </p:pic>
        <p:sp>
          <p:nvSpPr>
            <p:cNvPr id="8203" name="CaixaDeTexto 14"/>
            <p:cNvSpPr txBox="1">
              <a:spLocks noChangeArrowheads="1"/>
            </p:cNvSpPr>
            <p:nvPr/>
          </p:nvSpPr>
          <p:spPr bwMode="auto">
            <a:xfrm>
              <a:off x="44450" y="6301763"/>
              <a:ext cx="1350919" cy="230800"/>
            </a:xfrm>
            <a:prstGeom prst="rect">
              <a:avLst/>
            </a:prstGeom>
            <a:noFill/>
            <a:ln w="9525">
              <a:noFill/>
              <a:miter lim="800000"/>
              <a:headEnd/>
              <a:tailEnd/>
            </a:ln>
          </p:spPr>
          <p:txBody>
            <a:bodyPr>
              <a:spAutoFit/>
            </a:bodyPr>
            <a:lstStyle/>
            <a:p>
              <a:r>
                <a:rPr lang="en-US" sz="900">
                  <a:latin typeface="Humnst777 BT" pitchFamily="34" charset="0"/>
                </a:rPr>
                <a:t>(Getty Images, 2008)</a:t>
              </a:r>
            </a:p>
          </p:txBody>
        </p:sp>
        <p:sp>
          <p:nvSpPr>
            <p:cNvPr id="8204" name="CaixaDeTexto 15"/>
            <p:cNvSpPr txBox="1">
              <a:spLocks noChangeArrowheads="1"/>
            </p:cNvSpPr>
            <p:nvPr/>
          </p:nvSpPr>
          <p:spPr bwMode="auto">
            <a:xfrm>
              <a:off x="8077200" y="5217652"/>
              <a:ext cx="1066800" cy="230832"/>
            </a:xfrm>
            <a:prstGeom prst="rect">
              <a:avLst/>
            </a:prstGeom>
            <a:noFill/>
            <a:ln w="9525">
              <a:noFill/>
              <a:miter lim="800000"/>
              <a:headEnd/>
              <a:tailEnd/>
            </a:ln>
          </p:spPr>
          <p:txBody>
            <a:bodyPr wrap="square">
              <a:spAutoFit/>
            </a:bodyPr>
            <a:lstStyle/>
            <a:p>
              <a:r>
                <a:rPr lang="en-US" sz="900" dirty="0">
                  <a:latin typeface="Humnst777 BT" pitchFamily="34" charset="0"/>
                </a:rPr>
                <a:t>(PRODES, 2008)</a:t>
              </a:r>
            </a:p>
          </p:txBody>
        </p:sp>
      </p:grpSp>
      <p:sp>
        <p:nvSpPr>
          <p:cNvPr id="4" name="CaixaDeTexto 3"/>
          <p:cNvSpPr txBox="1"/>
          <p:nvPr/>
        </p:nvSpPr>
        <p:spPr bwMode="auto">
          <a:xfrm>
            <a:off x="6136434" y="6455534"/>
            <a:ext cx="3007566" cy="400110"/>
          </a:xfrm>
          <a:prstGeom prst="rect">
            <a:avLst/>
          </a:prstGeom>
          <a:noFill/>
          <a:ln w="9525">
            <a:noFill/>
            <a:miter lim="800000"/>
            <a:headEnd/>
            <a:tailEnd/>
          </a:ln>
        </p:spPr>
        <p:txBody>
          <a:bodyPr wrap="square" rtlCol="0">
            <a:spAutoFit/>
          </a:bodyPr>
          <a:lstStyle/>
          <a:p>
            <a:pPr algn="ctr">
              <a:spcBef>
                <a:spcPct val="50000"/>
              </a:spcBef>
            </a:pPr>
            <a:r>
              <a:rPr lang="pt-BR" sz="2000" dirty="0" err="1" smtClean="0">
                <a:latin typeface="Calibri"/>
                <a:cs typeface="Calibri"/>
              </a:rPr>
              <a:t>source</a:t>
            </a:r>
            <a:r>
              <a:rPr lang="pt-BR" sz="2000" dirty="0" smtClean="0">
                <a:latin typeface="Calibri"/>
                <a:cs typeface="Calibri"/>
              </a:rPr>
              <a:t>: Espindola, 2012</a:t>
            </a:r>
            <a:endParaRPr lang="en-US" sz="2000" dirty="0" smtClean="0">
              <a:latin typeface="Calibri"/>
              <a:cs typeface="Calibri"/>
            </a:endParaRPr>
          </a:p>
        </p:txBody>
      </p:sp>
      <p:sp>
        <p:nvSpPr>
          <p:cNvPr id="3" name="Title 2"/>
          <p:cNvSpPr>
            <a:spLocks noGrp="1"/>
          </p:cNvSpPr>
          <p:nvPr>
            <p:ph type="title"/>
          </p:nvPr>
        </p:nvSpPr>
        <p:spPr>
          <a:xfrm>
            <a:off x="685800" y="718813"/>
            <a:ext cx="8153400" cy="762000"/>
          </a:xfrm>
        </p:spPr>
        <p:txBody>
          <a:bodyPr/>
          <a:lstStyle/>
          <a:p>
            <a:r>
              <a:rPr lang="en-US" dirty="0" smtClean="0">
                <a:solidFill>
                  <a:schemeClr val="bg2">
                    <a:lumMod val="75000"/>
                  </a:schemeClr>
                </a:solidFill>
                <a:latin typeface="Calibri"/>
                <a:cs typeface="Calibri"/>
              </a:rPr>
              <a:t>Long term gains: understanding the tradeoffs between land use, emissions and biodiversity</a:t>
            </a:r>
            <a:r>
              <a:rPr lang="en-US" dirty="0">
                <a:solidFill>
                  <a:schemeClr val="bg2">
                    <a:lumMod val="75000"/>
                  </a:schemeClr>
                </a:solidFill>
                <a:latin typeface="Calibri"/>
                <a:cs typeface="Calibri"/>
              </a:rPr>
              <a:t/>
            </a:r>
            <a:br>
              <a:rPr lang="en-US" dirty="0">
                <a:solidFill>
                  <a:schemeClr val="bg2">
                    <a:lumMod val="75000"/>
                  </a:schemeClr>
                </a:solidFill>
                <a:latin typeface="Calibri"/>
                <a:cs typeface="Calibri"/>
              </a:rPr>
            </a:br>
            <a:endParaRPr lang="en-US" dirty="0"/>
          </a:p>
        </p:txBody>
      </p:sp>
    </p:spTree>
    <p:extLst>
      <p:ext uri="{BB962C8B-B14F-4D97-AF65-F5344CB8AC3E}">
        <p14:creationId xmlns:p14="http://schemas.microsoft.com/office/powerpoint/2010/main" val="36277849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2"/>
          <p:cNvSpPr>
            <a:spLocks noGrp="1"/>
          </p:cNvSpPr>
          <p:nvPr>
            <p:ph type="title"/>
          </p:nvPr>
        </p:nvSpPr>
        <p:spPr/>
        <p:txBody>
          <a:bodyPr/>
          <a:lstStyle/>
          <a:p>
            <a:r>
              <a:rPr lang="en-US" dirty="0" smtClean="0">
                <a:latin typeface="Calibri" charset="0"/>
              </a:rPr>
              <a:t>REDD</a:t>
            </a:r>
            <a:r>
              <a:rPr lang="en-US" dirty="0">
                <a:latin typeface="Calibri" charset="0"/>
              </a:rPr>
              <a:t>-</a:t>
            </a:r>
            <a:r>
              <a:rPr lang="en-US" dirty="0" smtClean="0">
                <a:latin typeface="Calibri" charset="0"/>
              </a:rPr>
              <a:t>PAC project (IIASA, INPE, IPEA)</a:t>
            </a:r>
            <a:endParaRPr lang="en-US" dirty="0">
              <a:latin typeface="Calibri" charset="0"/>
            </a:endParaRPr>
          </a:p>
        </p:txBody>
      </p:sp>
      <p:sp>
        <p:nvSpPr>
          <p:cNvPr id="150530" name="TextBox 7"/>
          <p:cNvSpPr txBox="1">
            <a:spLocks noChangeArrowheads="1"/>
          </p:cNvSpPr>
          <p:nvPr/>
        </p:nvSpPr>
        <p:spPr bwMode="auto">
          <a:xfrm>
            <a:off x="552450" y="3687763"/>
            <a:ext cx="421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en-US" sz="2000" b="1">
                <a:solidFill>
                  <a:srgbClr val="00005E"/>
                </a:solidFill>
                <a:latin typeface="Calibri" charset="0"/>
                <a:cs typeface="Calibri" charset="0"/>
              </a:rPr>
              <a:t>Land use data and drivers for Brazil  </a:t>
            </a:r>
          </a:p>
        </p:txBody>
      </p:sp>
      <p:sp>
        <p:nvSpPr>
          <p:cNvPr id="150531" name="TextBox 8"/>
          <p:cNvSpPr txBox="1">
            <a:spLocks noChangeArrowheads="1"/>
          </p:cNvSpPr>
          <p:nvPr/>
        </p:nvSpPr>
        <p:spPr bwMode="auto">
          <a:xfrm>
            <a:off x="4360863" y="3668713"/>
            <a:ext cx="48783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r" eaLnBrk="1" hangingPunct="1"/>
            <a:r>
              <a:rPr lang="en-US" sz="2200" b="1">
                <a:solidFill>
                  <a:srgbClr val="00005E"/>
                </a:solidFill>
                <a:latin typeface="Calibri" charset="0"/>
                <a:cs typeface="Calibri" charset="0"/>
              </a:rPr>
              <a:t>Model cluster - realistic assumptions</a:t>
            </a:r>
          </a:p>
        </p:txBody>
      </p:sp>
      <p:sp>
        <p:nvSpPr>
          <p:cNvPr id="150532" name="TextBox 10"/>
          <p:cNvSpPr txBox="1">
            <a:spLocks noChangeArrowheads="1"/>
          </p:cNvSpPr>
          <p:nvPr/>
        </p:nvSpPr>
        <p:spPr bwMode="auto">
          <a:xfrm>
            <a:off x="571500" y="6149975"/>
            <a:ext cx="451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en-US" sz="2000" b="1">
                <a:solidFill>
                  <a:srgbClr val="00005E"/>
                </a:solidFill>
                <a:latin typeface="Calibri" charset="0"/>
                <a:cs typeface="Calibri" charset="0"/>
              </a:rPr>
              <a:t>Globally consistent policy impact assessment </a:t>
            </a:r>
          </a:p>
        </p:txBody>
      </p:sp>
      <p:sp>
        <p:nvSpPr>
          <p:cNvPr id="150533" name="TextBox 11"/>
          <p:cNvSpPr txBox="1">
            <a:spLocks noChangeArrowheads="1"/>
          </p:cNvSpPr>
          <p:nvPr/>
        </p:nvSpPr>
        <p:spPr bwMode="auto">
          <a:xfrm>
            <a:off x="5726113" y="6408738"/>
            <a:ext cx="34178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r" eaLnBrk="1" hangingPunct="1"/>
            <a:r>
              <a:rPr lang="en-US" sz="2200" b="1">
                <a:solidFill>
                  <a:srgbClr val="00005E"/>
                </a:solidFill>
                <a:latin typeface="Calibri" charset="0"/>
                <a:cs typeface="Calibri" charset="0"/>
              </a:rPr>
              <a:t>Information infrastructure</a:t>
            </a:r>
          </a:p>
        </p:txBody>
      </p:sp>
      <p:pic>
        <p:nvPicPr>
          <p:cNvPr id="150534"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263" y="1108075"/>
            <a:ext cx="38703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0535" name="Group 4"/>
          <p:cNvGrpSpPr>
            <a:grpSpLocks/>
          </p:cNvGrpSpPr>
          <p:nvPr/>
        </p:nvGrpSpPr>
        <p:grpSpPr bwMode="auto">
          <a:xfrm>
            <a:off x="4816475" y="938213"/>
            <a:ext cx="4156075" cy="2811462"/>
            <a:chOff x="4748875" y="938790"/>
            <a:chExt cx="4224289" cy="2913011"/>
          </a:xfrm>
        </p:grpSpPr>
        <p:sp>
          <p:nvSpPr>
            <p:cNvPr id="2" name="Rectangle 1"/>
            <p:cNvSpPr/>
            <p:nvPr/>
          </p:nvSpPr>
          <p:spPr bwMode="auto">
            <a:xfrm>
              <a:off x="4776306" y="1048994"/>
              <a:ext cx="4182337" cy="442462"/>
            </a:xfrm>
            <a:prstGeom prst="rect">
              <a:avLst/>
            </a:prstGeom>
            <a:solidFill>
              <a:schemeClr val="bg2">
                <a:lumMod val="20000"/>
                <a:lumOff val="80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2400" dirty="0">
                  <a:solidFill>
                    <a:schemeClr val="bg2">
                      <a:lumMod val="50000"/>
                    </a:schemeClr>
                  </a:solidFill>
                  <a:latin typeface="Calibri"/>
                  <a:cs typeface="Calibri"/>
                </a:rPr>
                <a:t>GLOBIOM, G4M, EPIC, </a:t>
              </a:r>
              <a:r>
                <a:rPr lang="en-US" sz="2400" dirty="0" err="1">
                  <a:solidFill>
                    <a:schemeClr val="bg2">
                      <a:lumMod val="50000"/>
                    </a:schemeClr>
                  </a:solidFill>
                  <a:latin typeface="Calibri"/>
                  <a:cs typeface="Calibri"/>
                </a:rPr>
                <a:t>TerraME</a:t>
              </a:r>
              <a:endParaRPr lang="en-US" sz="2400" dirty="0">
                <a:solidFill>
                  <a:schemeClr val="bg2">
                    <a:lumMod val="50000"/>
                  </a:schemeClr>
                </a:solidFill>
                <a:latin typeface="Calibri"/>
                <a:cs typeface="Calibri"/>
              </a:endParaRPr>
            </a:p>
          </p:txBody>
        </p:sp>
        <p:pic>
          <p:nvPicPr>
            <p:cNvPr id="150539" name="Picture 14" descr="terraAmaz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068" y="1568287"/>
              <a:ext cx="1863659" cy="1496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Can 2"/>
            <p:cNvSpPr/>
            <p:nvPr/>
          </p:nvSpPr>
          <p:spPr bwMode="auto">
            <a:xfrm>
              <a:off x="5370094" y="3091885"/>
              <a:ext cx="3091573" cy="608591"/>
            </a:xfrm>
            <a:prstGeom prst="can">
              <a:avLst/>
            </a:prstGeom>
            <a:solidFill>
              <a:schemeClr val="bg2">
                <a:lumMod val="20000"/>
                <a:lumOff val="80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2400" dirty="0" err="1">
                  <a:solidFill>
                    <a:schemeClr val="bg2">
                      <a:lumMod val="50000"/>
                    </a:schemeClr>
                  </a:solidFill>
                  <a:latin typeface="Calibri"/>
                  <a:cs typeface="Calibri"/>
                </a:rPr>
                <a:t>TerraLib</a:t>
              </a:r>
              <a:endParaRPr lang="en-US" sz="2400" dirty="0">
                <a:solidFill>
                  <a:schemeClr val="bg2">
                    <a:lumMod val="50000"/>
                  </a:schemeClr>
                </a:solidFill>
                <a:latin typeface="Calibri"/>
                <a:cs typeface="Calibri"/>
              </a:endParaRPr>
            </a:p>
          </p:txBody>
        </p:sp>
        <p:sp>
          <p:nvSpPr>
            <p:cNvPr id="150541" name="Rectangle 3"/>
            <p:cNvSpPr>
              <a:spLocks noChangeArrowheads="1"/>
            </p:cNvSpPr>
            <p:nvPr/>
          </p:nvSpPr>
          <p:spPr bwMode="auto">
            <a:xfrm>
              <a:off x="4748875" y="938790"/>
              <a:ext cx="4224289" cy="29130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grpSp>
      <p:pic>
        <p:nvPicPr>
          <p:cNvPr id="1505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 y="4248150"/>
            <a:ext cx="3963988" cy="1973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053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67300" y="4211638"/>
            <a:ext cx="37020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59613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a:latin typeface="Calibri" charset="0"/>
              </a:rPr>
              <a:t>GLOBIOM</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1193800"/>
            <a:ext cx="7300913" cy="546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705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 research opportunity (FAPESP-DFG)</a:t>
            </a:r>
            <a:endParaRPr lang="en-US" dirty="0"/>
          </a:p>
        </p:txBody>
      </p:sp>
      <p:pic>
        <p:nvPicPr>
          <p:cNvPr id="5" name="Picture 4" descr="amazonia_fogo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1" y="2968801"/>
            <a:ext cx="5626100" cy="3748389"/>
          </a:xfrm>
          <a:prstGeom prst="rect">
            <a:avLst/>
          </a:prstGeom>
        </p:spPr>
      </p:pic>
      <p:pic>
        <p:nvPicPr>
          <p:cNvPr id="6" name="Picture 5"/>
          <p:cNvPicPr>
            <a:picLocks noChangeAspect="1"/>
          </p:cNvPicPr>
          <p:nvPr/>
        </p:nvPicPr>
        <p:blipFill>
          <a:blip r:embed="rId3"/>
          <a:stretch>
            <a:fillRect/>
          </a:stretch>
        </p:blipFill>
        <p:spPr>
          <a:xfrm>
            <a:off x="812799" y="1346200"/>
            <a:ext cx="7721107" cy="1574800"/>
          </a:xfrm>
          <a:prstGeom prst="rect">
            <a:avLst/>
          </a:prstGeom>
          <a:ln>
            <a:solidFill>
              <a:srgbClr val="000000"/>
            </a:solidFill>
          </a:ln>
        </p:spPr>
      </p:pic>
    </p:spTree>
    <p:extLst>
      <p:ext uri="{BB962C8B-B14F-4D97-AF65-F5344CB8AC3E}">
        <p14:creationId xmlns:p14="http://schemas.microsoft.com/office/powerpoint/2010/main" val="2871014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Sustainable pathways?</a:t>
            </a:r>
            <a:endParaRPr lang="en-US" dirty="0"/>
          </a:p>
        </p:txBody>
      </p:sp>
      <p:pic>
        <p:nvPicPr>
          <p:cNvPr id="3" name="Picture 2"/>
          <p:cNvPicPr>
            <a:picLocks noChangeAspect="1"/>
          </p:cNvPicPr>
          <p:nvPr/>
        </p:nvPicPr>
        <p:blipFill>
          <a:blip r:embed="rId2"/>
          <a:stretch>
            <a:fillRect/>
          </a:stretch>
        </p:blipFill>
        <p:spPr>
          <a:xfrm>
            <a:off x="685800" y="1231900"/>
            <a:ext cx="8356600" cy="5026433"/>
          </a:xfrm>
          <a:prstGeom prst="rect">
            <a:avLst/>
          </a:prstGeom>
        </p:spPr>
      </p:pic>
      <p:sp>
        <p:nvSpPr>
          <p:cNvPr id="4" name="Text Box 3"/>
          <p:cNvSpPr txBox="1">
            <a:spLocks noChangeArrowheads="1"/>
          </p:cNvSpPr>
          <p:nvPr/>
        </p:nvSpPr>
        <p:spPr bwMode="auto">
          <a:xfrm>
            <a:off x="496888" y="6397626"/>
            <a:ext cx="4291012" cy="369332"/>
          </a:xfrm>
          <a:prstGeom prst="rect">
            <a:avLst/>
          </a:prstGeom>
          <a:solidFill>
            <a:schemeClr val="accent6">
              <a:lumMod val="20000"/>
              <a:lumOff val="80000"/>
            </a:schemeClr>
          </a:solidFill>
          <a:ln>
            <a:noFill/>
          </a:ln>
          <a:effectLst/>
          <a:extLst/>
        </p:spPr>
        <p:txBody>
          <a:bodyPr wrap="square">
            <a:spAutoFit/>
          </a:bodyPr>
          <a:lstStyle/>
          <a:p>
            <a:pPr>
              <a:spcBef>
                <a:spcPct val="50000"/>
              </a:spcBef>
              <a:defRPr/>
            </a:pPr>
            <a:r>
              <a:rPr lang="en-GB" sz="1800" dirty="0" smtClean="0">
                <a:solidFill>
                  <a:schemeClr val="bg2">
                    <a:lumMod val="75000"/>
                  </a:schemeClr>
                </a:solidFill>
                <a:latin typeface="Calibri"/>
                <a:cs typeface="Calibri"/>
              </a:rPr>
              <a:t>source: Global Energy Assessment (IIASA)</a:t>
            </a:r>
            <a:endParaRPr lang="en-GB" sz="1800" dirty="0">
              <a:solidFill>
                <a:schemeClr val="bg2">
                  <a:lumMod val="75000"/>
                </a:schemeClr>
              </a:solidFill>
              <a:latin typeface="Calibri"/>
              <a:cs typeface="Calibri"/>
            </a:endParaRPr>
          </a:p>
        </p:txBody>
      </p:sp>
    </p:spTree>
    <p:extLst>
      <p:ext uri="{BB962C8B-B14F-4D97-AF65-F5344CB8AC3E}">
        <p14:creationId xmlns:p14="http://schemas.microsoft.com/office/powerpoint/2010/main" val="3638517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 name="Footer Placeholder 4"/>
          <p:cNvSpPr>
            <a:spLocks noGrp="1"/>
          </p:cNvSpPr>
          <p:nvPr>
            <p:ph type="ftr" sz="quarter" idx="11"/>
          </p:nvPr>
        </p:nvSpPr>
        <p:spPr/>
        <p:txBody>
          <a:bodyPr/>
          <a:lstStyle/>
          <a:p>
            <a:r>
              <a:rPr lang="en-GB">
                <a:solidFill>
                  <a:srgbClr val="000098"/>
                </a:solidFill>
                <a:latin typeface="Calibri"/>
                <a:cs typeface="Calibri"/>
              </a:rPr>
              <a:t>© GEO Secretariat</a:t>
            </a:r>
          </a:p>
        </p:txBody>
      </p:sp>
      <p:pic>
        <p:nvPicPr>
          <p:cNvPr id="3266562" name="Picture 2"/>
          <p:cNvPicPr>
            <a:picLocks noChangeAspect="1" noChangeArrowheads="1"/>
          </p:cNvPicPr>
          <p:nvPr/>
        </p:nvPicPr>
        <p:blipFill>
          <a:blip r:embed="rId3">
            <a:extLst>
              <a:ext uri="{28A0092B-C50C-407E-A947-70E740481C1C}">
                <a14:useLocalDpi xmlns:a14="http://schemas.microsoft.com/office/drawing/2010/main" val="0"/>
              </a:ext>
            </a:extLst>
          </a:blip>
          <a:srcRect t="13606" r="17761" b="1674"/>
          <a:stretch>
            <a:fillRect/>
          </a:stretch>
        </p:blipFill>
        <p:spPr bwMode="auto">
          <a:xfrm>
            <a:off x="508000" y="1725613"/>
            <a:ext cx="8467725" cy="514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66564" name="Text Box 4"/>
          <p:cNvSpPr txBox="1">
            <a:spLocks noChangeArrowheads="1"/>
          </p:cNvSpPr>
          <p:nvPr/>
        </p:nvSpPr>
        <p:spPr bwMode="auto">
          <a:xfrm>
            <a:off x="0" y="6202363"/>
            <a:ext cx="37084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0"/>
              </a:spcBef>
              <a:spcAft>
                <a:spcPct val="0"/>
              </a:spcAft>
            </a:pPr>
            <a:r>
              <a:rPr lang="fr-FR" sz="1200">
                <a:solidFill>
                  <a:srgbClr val="000098"/>
                </a:solidFill>
                <a:latin typeface="Calibri"/>
                <a:ea typeface="MS PGothic" charset="0"/>
                <a:cs typeface="Calibri"/>
              </a:rPr>
              <a:t>Source : WASDE december 2009</a:t>
            </a:r>
          </a:p>
        </p:txBody>
      </p:sp>
      <p:sp>
        <p:nvSpPr>
          <p:cNvPr id="3266565" name="Rectangle 5"/>
          <p:cNvSpPr>
            <a:spLocks noChangeArrowheads="1"/>
          </p:cNvSpPr>
          <p:nvPr/>
        </p:nvSpPr>
        <p:spPr bwMode="auto">
          <a:xfrm>
            <a:off x="1851025" y="1524000"/>
            <a:ext cx="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endParaRPr lang="en-US" sz="1000">
              <a:solidFill>
                <a:srgbClr val="000098"/>
              </a:solidFill>
              <a:latin typeface="Calibri"/>
              <a:ea typeface="MS PGothic" charset="0"/>
              <a:cs typeface="Calibri"/>
            </a:endParaRPr>
          </a:p>
        </p:txBody>
      </p:sp>
      <p:sp>
        <p:nvSpPr>
          <p:cNvPr id="3266566" name="Rectangle 6"/>
          <p:cNvSpPr>
            <a:spLocks noChangeArrowheads="1"/>
          </p:cNvSpPr>
          <p:nvPr/>
        </p:nvSpPr>
        <p:spPr bwMode="auto">
          <a:xfrm>
            <a:off x="1836738" y="1733550"/>
            <a:ext cx="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endParaRPr lang="en-US" sz="1000">
              <a:solidFill>
                <a:srgbClr val="000098"/>
              </a:solidFill>
              <a:latin typeface="Calibri"/>
              <a:ea typeface="MS PGothic" charset="0"/>
              <a:cs typeface="Calibri"/>
            </a:endParaRPr>
          </a:p>
        </p:txBody>
      </p:sp>
      <p:sp>
        <p:nvSpPr>
          <p:cNvPr id="3266567" name="Rectangle 7"/>
          <p:cNvSpPr>
            <a:spLocks noChangeArrowheads="1"/>
          </p:cNvSpPr>
          <p:nvPr/>
        </p:nvSpPr>
        <p:spPr bwMode="auto">
          <a:xfrm>
            <a:off x="1817688" y="1943100"/>
            <a:ext cx="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endParaRPr lang="en-US" sz="1000">
              <a:solidFill>
                <a:srgbClr val="000098"/>
              </a:solidFill>
              <a:latin typeface="Calibri"/>
              <a:ea typeface="MS PGothic" charset="0"/>
              <a:cs typeface="Calibri"/>
            </a:endParaRPr>
          </a:p>
        </p:txBody>
      </p:sp>
      <p:sp>
        <p:nvSpPr>
          <p:cNvPr id="3266568" name="Rectangle 8"/>
          <p:cNvSpPr>
            <a:spLocks noChangeArrowheads="1"/>
          </p:cNvSpPr>
          <p:nvPr/>
        </p:nvSpPr>
        <p:spPr bwMode="auto">
          <a:xfrm>
            <a:off x="1784350" y="2305050"/>
            <a:ext cx="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endParaRPr lang="en-US" sz="1000">
              <a:solidFill>
                <a:srgbClr val="000098"/>
              </a:solidFill>
              <a:latin typeface="Calibri"/>
              <a:ea typeface="MS PGothic" charset="0"/>
              <a:cs typeface="Calibri"/>
            </a:endParaRPr>
          </a:p>
        </p:txBody>
      </p:sp>
      <p:sp>
        <p:nvSpPr>
          <p:cNvPr id="3266569" name="Rectangle 9"/>
          <p:cNvSpPr>
            <a:spLocks noChangeArrowheads="1"/>
          </p:cNvSpPr>
          <p:nvPr/>
        </p:nvSpPr>
        <p:spPr bwMode="auto">
          <a:xfrm>
            <a:off x="1779588" y="2514600"/>
            <a:ext cx="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endParaRPr lang="en-US" sz="1000">
              <a:solidFill>
                <a:srgbClr val="000098"/>
              </a:solidFill>
              <a:latin typeface="Calibri"/>
              <a:ea typeface="MS PGothic" charset="0"/>
              <a:cs typeface="Calibri"/>
            </a:endParaRPr>
          </a:p>
        </p:txBody>
      </p:sp>
      <p:sp>
        <p:nvSpPr>
          <p:cNvPr id="3266570" name="Rectangle 10"/>
          <p:cNvSpPr>
            <a:spLocks noChangeArrowheads="1"/>
          </p:cNvSpPr>
          <p:nvPr/>
        </p:nvSpPr>
        <p:spPr bwMode="auto">
          <a:xfrm>
            <a:off x="3636963" y="1924050"/>
            <a:ext cx="395287"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algn="ctr" defTabSz="914400" eaLnBrk="0" fontAlgn="base" hangingPunct="0">
              <a:spcBef>
                <a:spcPct val="0"/>
              </a:spcBef>
              <a:spcAft>
                <a:spcPct val="0"/>
              </a:spcAft>
            </a:pPr>
            <a:endParaRPr lang="en-US" sz="1600">
              <a:solidFill>
                <a:srgbClr val="000098"/>
              </a:solidFill>
              <a:latin typeface="Calibri"/>
              <a:ea typeface="MS PGothic" charset="0"/>
              <a:cs typeface="Calibri"/>
            </a:endParaRPr>
          </a:p>
        </p:txBody>
      </p:sp>
      <p:sp>
        <p:nvSpPr>
          <p:cNvPr id="3266571" name="Rectangle 11"/>
          <p:cNvSpPr>
            <a:spLocks noChangeArrowheads="1"/>
          </p:cNvSpPr>
          <p:nvPr/>
        </p:nvSpPr>
        <p:spPr bwMode="auto">
          <a:xfrm>
            <a:off x="3636963" y="2133600"/>
            <a:ext cx="395287"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algn="ctr" defTabSz="914400" eaLnBrk="0" fontAlgn="base" hangingPunct="0">
              <a:spcBef>
                <a:spcPct val="0"/>
              </a:spcBef>
              <a:spcAft>
                <a:spcPct val="0"/>
              </a:spcAft>
            </a:pPr>
            <a:endParaRPr lang="en-US" sz="1600">
              <a:solidFill>
                <a:srgbClr val="000098"/>
              </a:solidFill>
              <a:latin typeface="Calibri"/>
              <a:ea typeface="MS PGothic" charset="0"/>
              <a:cs typeface="Calibri"/>
            </a:endParaRPr>
          </a:p>
        </p:txBody>
      </p:sp>
      <p:sp>
        <p:nvSpPr>
          <p:cNvPr id="3266572" name="Rectangle 12"/>
          <p:cNvSpPr>
            <a:spLocks noChangeArrowheads="1"/>
          </p:cNvSpPr>
          <p:nvPr/>
        </p:nvSpPr>
        <p:spPr bwMode="auto">
          <a:xfrm>
            <a:off x="3346450" y="3114675"/>
            <a:ext cx="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endParaRPr lang="en-US" sz="1000">
              <a:solidFill>
                <a:srgbClr val="000098"/>
              </a:solidFill>
              <a:latin typeface="Calibri"/>
              <a:ea typeface="MS PGothic" charset="0"/>
              <a:cs typeface="Calibri"/>
            </a:endParaRPr>
          </a:p>
        </p:txBody>
      </p:sp>
      <p:sp>
        <p:nvSpPr>
          <p:cNvPr id="3266573" name="Rectangle 13"/>
          <p:cNvSpPr>
            <a:spLocks noChangeArrowheads="1"/>
          </p:cNvSpPr>
          <p:nvPr/>
        </p:nvSpPr>
        <p:spPr bwMode="auto">
          <a:xfrm>
            <a:off x="3351213" y="3324225"/>
            <a:ext cx="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fontAlgn="base" hangingPunct="0">
              <a:spcBef>
                <a:spcPct val="0"/>
              </a:spcBef>
              <a:spcAft>
                <a:spcPct val="0"/>
              </a:spcAft>
            </a:pPr>
            <a:endParaRPr lang="en-US" sz="1000">
              <a:solidFill>
                <a:srgbClr val="000098"/>
              </a:solidFill>
              <a:latin typeface="Calibri"/>
              <a:ea typeface="MS PGothic" charset="0"/>
              <a:cs typeface="Calibri"/>
            </a:endParaRPr>
          </a:p>
        </p:txBody>
      </p:sp>
      <p:sp>
        <p:nvSpPr>
          <p:cNvPr id="3266574" name="Text Box 14"/>
          <p:cNvSpPr txBox="1">
            <a:spLocks noChangeArrowheads="1"/>
          </p:cNvSpPr>
          <p:nvPr/>
        </p:nvSpPr>
        <p:spPr bwMode="auto">
          <a:xfrm>
            <a:off x="2065358" y="2349500"/>
            <a:ext cx="436522" cy="271910"/>
          </a:xfrm>
          <a:prstGeom prst="rect">
            <a:avLst/>
          </a:prstGeom>
          <a:noFill/>
          <a:ln>
            <a:noFill/>
          </a:ln>
          <a:effectLst/>
          <a:extLst>
            <a:ext uri="{909E8E84-426E-40dd-AFC4-6F175D3DCCD1}">
              <a14:hiddenFill xmlns:a14="http://schemas.microsoft.com/office/drawing/2010/main">
                <a:solidFill>
                  <a:srgbClr val="8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800" tIns="43200" rIns="82800" bIns="43200">
            <a:spAutoFit/>
          </a:bodyPr>
          <a:lstStyle/>
          <a:p>
            <a:pPr algn="ctr" defTabSz="914400" eaLnBrk="0" fontAlgn="base" hangingPunct="0">
              <a:spcBef>
                <a:spcPct val="0"/>
              </a:spcBef>
              <a:spcAft>
                <a:spcPct val="0"/>
              </a:spcAft>
            </a:pPr>
            <a:r>
              <a:rPr lang="fr-FR" sz="1200" b="1">
                <a:solidFill>
                  <a:srgbClr val="FFFFFF"/>
                </a:solidFill>
                <a:latin typeface="Calibri"/>
                <a:ea typeface="MS PGothic" charset="0"/>
                <a:cs typeface="Calibri"/>
              </a:rPr>
              <a:t>18%</a:t>
            </a:r>
          </a:p>
        </p:txBody>
      </p:sp>
      <p:sp>
        <p:nvSpPr>
          <p:cNvPr id="3266575" name="Rectangle 15"/>
          <p:cNvSpPr>
            <a:spLocks noChangeArrowheads="1"/>
          </p:cNvSpPr>
          <p:nvPr/>
        </p:nvSpPr>
        <p:spPr bwMode="auto">
          <a:xfrm>
            <a:off x="0" y="868363"/>
            <a:ext cx="9144000" cy="57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defTabSz="914400" fontAlgn="base">
              <a:spcBef>
                <a:spcPct val="20000"/>
              </a:spcBef>
              <a:spcAft>
                <a:spcPct val="0"/>
              </a:spcAft>
            </a:pPr>
            <a:r>
              <a:rPr lang="fr-FR" sz="3600" b="1" dirty="0">
                <a:solidFill>
                  <a:srgbClr val="005FAA"/>
                </a:solidFill>
                <a:latin typeface="Calibri"/>
                <a:ea typeface="ＭＳ Ｐゴシック" charset="0"/>
                <a:cs typeface="Calibri"/>
              </a:rPr>
              <a:t>Food Security</a:t>
            </a:r>
            <a:r>
              <a:rPr lang="fr-FR" sz="2400" i="1" dirty="0">
                <a:solidFill>
                  <a:srgbClr val="339946"/>
                </a:solidFill>
                <a:latin typeface="Calibri"/>
                <a:ea typeface="ＭＳ Ｐゴシック" charset="0"/>
                <a:cs typeface="Calibri"/>
              </a:rPr>
              <a:t> </a:t>
            </a:r>
            <a:endParaRPr lang="fr-FR" sz="2400" dirty="0">
              <a:solidFill>
                <a:srgbClr val="000098"/>
              </a:solidFill>
              <a:latin typeface="Calibri"/>
              <a:ea typeface="ＭＳ Ｐゴシック" charset="0"/>
              <a:cs typeface="Calibri"/>
            </a:endParaRPr>
          </a:p>
        </p:txBody>
      </p:sp>
      <p:sp>
        <p:nvSpPr>
          <p:cNvPr id="3266576" name="Rectangle 16"/>
          <p:cNvSpPr>
            <a:spLocks noChangeArrowheads="1"/>
          </p:cNvSpPr>
          <p:nvPr/>
        </p:nvSpPr>
        <p:spPr bwMode="auto">
          <a:xfrm>
            <a:off x="8393113" y="1985963"/>
            <a:ext cx="622300" cy="26844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3600" b="1" u="sng">
              <a:solidFill>
                <a:srgbClr val="000098"/>
              </a:solidFill>
              <a:latin typeface="Calibri"/>
              <a:ea typeface="ＭＳ Ｐゴシック" charset="0"/>
              <a:cs typeface="Calibri"/>
            </a:endParaRPr>
          </a:p>
        </p:txBody>
      </p:sp>
      <p:sp>
        <p:nvSpPr>
          <p:cNvPr id="3266577" name="AutoShape 17"/>
          <p:cNvSpPr>
            <a:spLocks noChangeAspect="1" noChangeArrowheads="1" noTextEdit="1"/>
          </p:cNvSpPr>
          <p:nvPr/>
        </p:nvSpPr>
        <p:spPr bwMode="auto">
          <a:xfrm>
            <a:off x="1293813" y="2363788"/>
            <a:ext cx="1860550"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0"/>
              </a:spcBef>
              <a:spcAft>
                <a:spcPct val="0"/>
              </a:spcAft>
            </a:pPr>
            <a:endParaRPr lang="en-US" sz="3600" b="1" u="sng">
              <a:solidFill>
                <a:srgbClr val="000098"/>
              </a:solidFill>
              <a:latin typeface="Calibri"/>
              <a:ea typeface="ＭＳ Ｐゴシック" charset="0"/>
              <a:cs typeface="Calibri"/>
            </a:endParaRPr>
          </a:p>
        </p:txBody>
      </p:sp>
      <p:sp>
        <p:nvSpPr>
          <p:cNvPr id="3266578" name="Freeform 18"/>
          <p:cNvSpPr>
            <a:spLocks/>
          </p:cNvSpPr>
          <p:nvPr/>
        </p:nvSpPr>
        <p:spPr bwMode="auto">
          <a:xfrm>
            <a:off x="2293938" y="3032125"/>
            <a:ext cx="527050" cy="858838"/>
          </a:xfrm>
          <a:custGeom>
            <a:avLst/>
            <a:gdLst>
              <a:gd name="T0" fmla="*/ 48 w 62"/>
              <a:gd name="T1" fmla="*/ 101 h 101"/>
              <a:gd name="T2" fmla="*/ 62 w 62"/>
              <a:gd name="T3" fmla="*/ 62 h 101"/>
              <a:gd name="T4" fmla="*/ 0 w 62"/>
              <a:gd name="T5" fmla="*/ 0 h 101"/>
              <a:gd name="T6" fmla="*/ 0 w 62"/>
              <a:gd name="T7" fmla="*/ 62 h 101"/>
              <a:gd name="T8" fmla="*/ 48 w 62"/>
              <a:gd name="T9" fmla="*/ 101 h 101"/>
            </a:gdLst>
            <a:ahLst/>
            <a:cxnLst>
              <a:cxn ang="0">
                <a:pos x="T0" y="T1"/>
              </a:cxn>
              <a:cxn ang="0">
                <a:pos x="T2" y="T3"/>
              </a:cxn>
              <a:cxn ang="0">
                <a:pos x="T4" y="T5"/>
              </a:cxn>
              <a:cxn ang="0">
                <a:pos x="T6" y="T7"/>
              </a:cxn>
              <a:cxn ang="0">
                <a:pos x="T8" y="T9"/>
              </a:cxn>
            </a:cxnLst>
            <a:rect l="0" t="0" r="r" b="b"/>
            <a:pathLst>
              <a:path w="62" h="101">
                <a:moveTo>
                  <a:pt x="48" y="101"/>
                </a:moveTo>
                <a:cubicBezTo>
                  <a:pt x="57" y="90"/>
                  <a:pt x="62" y="76"/>
                  <a:pt x="62" y="62"/>
                </a:cubicBezTo>
                <a:cubicBezTo>
                  <a:pt x="62" y="27"/>
                  <a:pt x="34" y="0"/>
                  <a:pt x="0" y="0"/>
                </a:cubicBezTo>
                <a:lnTo>
                  <a:pt x="0" y="62"/>
                </a:lnTo>
                <a:lnTo>
                  <a:pt x="48" y="101"/>
                </a:lnTo>
                <a:close/>
              </a:path>
            </a:pathLst>
          </a:custGeom>
          <a:solidFill>
            <a:srgbClr val="3D60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z="3600" b="1" u="sng">
              <a:solidFill>
                <a:srgbClr val="000098"/>
              </a:solidFill>
              <a:latin typeface="Calibri"/>
              <a:ea typeface="ＭＳ Ｐゴシック" charset="0"/>
              <a:cs typeface="Calibri"/>
            </a:endParaRPr>
          </a:p>
        </p:txBody>
      </p:sp>
      <p:sp>
        <p:nvSpPr>
          <p:cNvPr id="3266579" name="Freeform 19"/>
          <p:cNvSpPr>
            <a:spLocks/>
          </p:cNvSpPr>
          <p:nvPr/>
        </p:nvSpPr>
        <p:spPr bwMode="auto">
          <a:xfrm>
            <a:off x="1835150" y="3559175"/>
            <a:ext cx="866775" cy="517525"/>
          </a:xfrm>
          <a:custGeom>
            <a:avLst/>
            <a:gdLst>
              <a:gd name="T0" fmla="*/ 0 w 102"/>
              <a:gd name="T1" fmla="*/ 30 h 61"/>
              <a:gd name="T2" fmla="*/ 54 w 102"/>
              <a:gd name="T3" fmla="*/ 61 h 61"/>
              <a:gd name="T4" fmla="*/ 102 w 102"/>
              <a:gd name="T5" fmla="*/ 39 h 61"/>
              <a:gd name="T6" fmla="*/ 54 w 102"/>
              <a:gd name="T7" fmla="*/ 0 h 61"/>
              <a:gd name="T8" fmla="*/ 0 w 102"/>
              <a:gd name="T9" fmla="*/ 30 h 61"/>
            </a:gdLst>
            <a:ahLst/>
            <a:cxnLst>
              <a:cxn ang="0">
                <a:pos x="T0" y="T1"/>
              </a:cxn>
              <a:cxn ang="0">
                <a:pos x="T2" y="T3"/>
              </a:cxn>
              <a:cxn ang="0">
                <a:pos x="T4" y="T5"/>
              </a:cxn>
              <a:cxn ang="0">
                <a:pos x="T6" y="T7"/>
              </a:cxn>
              <a:cxn ang="0">
                <a:pos x="T8" y="T9"/>
              </a:cxn>
            </a:cxnLst>
            <a:rect l="0" t="0" r="r" b="b"/>
            <a:pathLst>
              <a:path w="102" h="61">
                <a:moveTo>
                  <a:pt x="0" y="30"/>
                </a:moveTo>
                <a:cubicBezTo>
                  <a:pt x="11" y="50"/>
                  <a:pt x="31" y="61"/>
                  <a:pt x="54" y="61"/>
                </a:cubicBezTo>
                <a:cubicBezTo>
                  <a:pt x="72" y="61"/>
                  <a:pt x="90" y="53"/>
                  <a:pt x="102" y="39"/>
                </a:cubicBezTo>
                <a:lnTo>
                  <a:pt x="54" y="0"/>
                </a:lnTo>
                <a:lnTo>
                  <a:pt x="0" y="30"/>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z="3600" b="1" u="sng">
              <a:solidFill>
                <a:srgbClr val="000098"/>
              </a:solidFill>
              <a:latin typeface="Calibri"/>
              <a:ea typeface="ＭＳ Ｐゴシック" charset="0"/>
              <a:cs typeface="Calibri"/>
            </a:endParaRPr>
          </a:p>
        </p:txBody>
      </p:sp>
      <p:sp>
        <p:nvSpPr>
          <p:cNvPr id="3266580" name="Freeform 20"/>
          <p:cNvSpPr>
            <a:spLocks/>
          </p:cNvSpPr>
          <p:nvPr/>
        </p:nvSpPr>
        <p:spPr bwMode="auto">
          <a:xfrm>
            <a:off x="1758950" y="3209925"/>
            <a:ext cx="534988" cy="603250"/>
          </a:xfrm>
          <a:custGeom>
            <a:avLst/>
            <a:gdLst>
              <a:gd name="T0" fmla="*/ 16 w 63"/>
              <a:gd name="T1" fmla="*/ 0 h 71"/>
              <a:gd name="T2" fmla="*/ 1 w 63"/>
              <a:gd name="T3" fmla="*/ 40 h 71"/>
              <a:gd name="T4" fmla="*/ 9 w 63"/>
              <a:gd name="T5" fmla="*/ 71 h 71"/>
              <a:gd name="T6" fmla="*/ 63 w 63"/>
              <a:gd name="T7" fmla="*/ 41 h 71"/>
              <a:gd name="T8" fmla="*/ 16 w 63"/>
              <a:gd name="T9" fmla="*/ 0 h 71"/>
            </a:gdLst>
            <a:ahLst/>
            <a:cxnLst>
              <a:cxn ang="0">
                <a:pos x="T0" y="T1"/>
              </a:cxn>
              <a:cxn ang="0">
                <a:pos x="T2" y="T3"/>
              </a:cxn>
              <a:cxn ang="0">
                <a:pos x="T4" y="T5"/>
              </a:cxn>
              <a:cxn ang="0">
                <a:pos x="T6" y="T7"/>
              </a:cxn>
              <a:cxn ang="0">
                <a:pos x="T8" y="T9"/>
              </a:cxn>
            </a:cxnLst>
            <a:rect l="0" t="0" r="r" b="b"/>
            <a:pathLst>
              <a:path w="63" h="71">
                <a:moveTo>
                  <a:pt x="16" y="0"/>
                </a:moveTo>
                <a:cubicBezTo>
                  <a:pt x="6" y="11"/>
                  <a:pt x="1" y="26"/>
                  <a:pt x="1" y="40"/>
                </a:cubicBezTo>
                <a:cubicBezTo>
                  <a:pt x="0" y="51"/>
                  <a:pt x="3" y="62"/>
                  <a:pt x="9" y="71"/>
                </a:cubicBezTo>
                <a:lnTo>
                  <a:pt x="63" y="41"/>
                </a:lnTo>
                <a:lnTo>
                  <a:pt x="16" y="0"/>
                </a:lnTo>
                <a:close/>
              </a:path>
            </a:pathLst>
          </a:custGeom>
          <a:solidFill>
            <a:srgbClr val="FFB1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z="3600" b="1" u="sng">
              <a:solidFill>
                <a:srgbClr val="000098"/>
              </a:solidFill>
              <a:latin typeface="Calibri"/>
              <a:ea typeface="ＭＳ Ｐゴシック" charset="0"/>
              <a:cs typeface="Calibri"/>
            </a:endParaRPr>
          </a:p>
        </p:txBody>
      </p:sp>
      <p:sp>
        <p:nvSpPr>
          <p:cNvPr id="3266581" name="Freeform 21"/>
          <p:cNvSpPr>
            <a:spLocks/>
          </p:cNvSpPr>
          <p:nvPr/>
        </p:nvSpPr>
        <p:spPr bwMode="auto">
          <a:xfrm>
            <a:off x="1893888" y="3032125"/>
            <a:ext cx="400050" cy="527050"/>
          </a:xfrm>
          <a:custGeom>
            <a:avLst/>
            <a:gdLst>
              <a:gd name="T0" fmla="*/ 46 w 47"/>
              <a:gd name="T1" fmla="*/ 0 h 62"/>
              <a:gd name="T2" fmla="*/ 0 w 47"/>
              <a:gd name="T3" fmla="*/ 21 h 62"/>
              <a:gd name="T4" fmla="*/ 47 w 47"/>
              <a:gd name="T5" fmla="*/ 62 h 62"/>
              <a:gd name="T6" fmla="*/ 46 w 47"/>
              <a:gd name="T7" fmla="*/ 0 h 62"/>
            </a:gdLst>
            <a:ahLst/>
            <a:cxnLst>
              <a:cxn ang="0">
                <a:pos x="T0" y="T1"/>
              </a:cxn>
              <a:cxn ang="0">
                <a:pos x="T2" y="T3"/>
              </a:cxn>
              <a:cxn ang="0">
                <a:pos x="T4" y="T5"/>
              </a:cxn>
              <a:cxn ang="0">
                <a:pos x="T6" y="T7"/>
              </a:cxn>
            </a:cxnLst>
            <a:rect l="0" t="0" r="r" b="b"/>
            <a:pathLst>
              <a:path w="47" h="62">
                <a:moveTo>
                  <a:pt x="46" y="0"/>
                </a:moveTo>
                <a:cubicBezTo>
                  <a:pt x="29" y="0"/>
                  <a:pt x="12" y="7"/>
                  <a:pt x="0" y="21"/>
                </a:cubicBezTo>
                <a:lnTo>
                  <a:pt x="47" y="62"/>
                </a:lnTo>
                <a:lnTo>
                  <a:pt x="46" y="0"/>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z="3600" b="1" u="sng">
              <a:solidFill>
                <a:srgbClr val="000098"/>
              </a:solidFill>
              <a:latin typeface="Calibri"/>
              <a:ea typeface="ＭＳ Ｐゴシック" charset="0"/>
              <a:cs typeface="Calibri"/>
            </a:endParaRPr>
          </a:p>
        </p:txBody>
      </p:sp>
      <p:sp>
        <p:nvSpPr>
          <p:cNvPr id="3266582" name="Rectangle 22"/>
          <p:cNvSpPr>
            <a:spLocks noChangeArrowheads="1"/>
          </p:cNvSpPr>
          <p:nvPr/>
        </p:nvSpPr>
        <p:spPr bwMode="auto">
          <a:xfrm>
            <a:off x="1878013" y="4070350"/>
            <a:ext cx="4288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US" sz="1200" b="1">
                <a:solidFill>
                  <a:srgbClr val="CC6600"/>
                </a:solidFill>
                <a:latin typeface="Calibri"/>
                <a:ea typeface="MS PGothic" charset="0"/>
                <a:cs typeface="Calibri"/>
              </a:rPr>
              <a:t>Wheat</a:t>
            </a:r>
            <a:endParaRPr lang="en-US" sz="1200">
              <a:solidFill>
                <a:srgbClr val="CC6600"/>
              </a:solidFill>
              <a:latin typeface="Calibri"/>
              <a:ea typeface="MS PGothic" charset="0"/>
              <a:cs typeface="Calibri"/>
            </a:endParaRPr>
          </a:p>
        </p:txBody>
      </p:sp>
      <p:sp>
        <p:nvSpPr>
          <p:cNvPr id="3266583" name="Rectangle 23"/>
          <p:cNvSpPr>
            <a:spLocks noChangeArrowheads="1"/>
          </p:cNvSpPr>
          <p:nvPr/>
        </p:nvSpPr>
        <p:spPr bwMode="auto">
          <a:xfrm>
            <a:off x="1982788" y="4308475"/>
            <a:ext cx="2693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fr-FR" sz="1200" b="1">
                <a:solidFill>
                  <a:srgbClr val="CC6600"/>
                </a:solidFill>
                <a:latin typeface="Calibri"/>
                <a:ea typeface="MS PGothic" charset="0"/>
                <a:cs typeface="Calibri"/>
              </a:rPr>
              <a:t>31%</a:t>
            </a:r>
            <a:endParaRPr lang="fr-FR" sz="1200">
              <a:solidFill>
                <a:srgbClr val="CC6600"/>
              </a:solidFill>
              <a:latin typeface="Calibri"/>
              <a:ea typeface="MS PGothic" charset="0"/>
              <a:cs typeface="Calibri"/>
            </a:endParaRPr>
          </a:p>
        </p:txBody>
      </p:sp>
      <p:sp>
        <p:nvSpPr>
          <p:cNvPr id="3266584" name="Rectangle 24"/>
          <p:cNvSpPr>
            <a:spLocks noChangeArrowheads="1"/>
          </p:cNvSpPr>
          <p:nvPr/>
        </p:nvSpPr>
        <p:spPr bwMode="auto">
          <a:xfrm>
            <a:off x="1374775" y="3252788"/>
            <a:ext cx="2662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US" sz="1200" b="1">
                <a:solidFill>
                  <a:srgbClr val="B400B4"/>
                </a:solidFill>
                <a:latin typeface="Calibri"/>
                <a:ea typeface="MS PGothic" charset="0"/>
                <a:cs typeface="Calibri"/>
              </a:rPr>
              <a:t>Rice</a:t>
            </a:r>
            <a:endParaRPr lang="en-US" sz="1200">
              <a:solidFill>
                <a:srgbClr val="B400B4"/>
              </a:solidFill>
              <a:latin typeface="Calibri"/>
              <a:ea typeface="MS PGothic" charset="0"/>
              <a:cs typeface="Calibri"/>
            </a:endParaRPr>
          </a:p>
        </p:txBody>
      </p:sp>
      <p:sp>
        <p:nvSpPr>
          <p:cNvPr id="3266585" name="Rectangle 25"/>
          <p:cNvSpPr>
            <a:spLocks noChangeArrowheads="1"/>
          </p:cNvSpPr>
          <p:nvPr/>
        </p:nvSpPr>
        <p:spPr bwMode="auto">
          <a:xfrm>
            <a:off x="1331913" y="3490913"/>
            <a:ext cx="26930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fr-FR" sz="1200" b="1">
                <a:solidFill>
                  <a:srgbClr val="B400B4"/>
                </a:solidFill>
                <a:latin typeface="Calibri"/>
                <a:ea typeface="MS PGothic" charset="0"/>
                <a:cs typeface="Calibri"/>
              </a:rPr>
              <a:t>20%</a:t>
            </a:r>
            <a:endParaRPr lang="fr-FR" sz="1200">
              <a:solidFill>
                <a:srgbClr val="B400B4"/>
              </a:solidFill>
              <a:latin typeface="Calibri"/>
              <a:ea typeface="MS PGothic" charset="0"/>
              <a:cs typeface="Calibri"/>
            </a:endParaRPr>
          </a:p>
        </p:txBody>
      </p:sp>
      <p:sp>
        <p:nvSpPr>
          <p:cNvPr id="3266586" name="Rectangle 26"/>
          <p:cNvSpPr>
            <a:spLocks noChangeArrowheads="1"/>
          </p:cNvSpPr>
          <p:nvPr/>
        </p:nvSpPr>
        <p:spPr bwMode="auto">
          <a:xfrm>
            <a:off x="2811463" y="2938463"/>
            <a:ext cx="3869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US" sz="1200" b="1">
                <a:solidFill>
                  <a:srgbClr val="3D6017"/>
                </a:solidFill>
                <a:latin typeface="Calibri"/>
                <a:ea typeface="MS PGothic" charset="0"/>
                <a:cs typeface="Calibri"/>
              </a:rPr>
              <a:t>Maize</a:t>
            </a:r>
            <a:endParaRPr lang="en-US" sz="1200" b="1">
              <a:solidFill>
                <a:srgbClr val="000098"/>
              </a:solidFill>
              <a:latin typeface="Calibri"/>
              <a:ea typeface="MS PGothic" charset="0"/>
              <a:cs typeface="Calibri"/>
            </a:endParaRPr>
          </a:p>
        </p:txBody>
      </p:sp>
      <p:sp>
        <p:nvSpPr>
          <p:cNvPr id="3266587" name="Rectangle 27"/>
          <p:cNvSpPr>
            <a:spLocks noChangeArrowheads="1"/>
          </p:cNvSpPr>
          <p:nvPr/>
        </p:nvSpPr>
        <p:spPr bwMode="auto">
          <a:xfrm>
            <a:off x="2917825" y="3176588"/>
            <a:ext cx="2458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fr-FR" sz="1100" b="1">
                <a:solidFill>
                  <a:srgbClr val="3D6017"/>
                </a:solidFill>
                <a:latin typeface="Calibri"/>
                <a:ea typeface="MS PGothic" charset="0"/>
                <a:cs typeface="Calibri"/>
              </a:rPr>
              <a:t>35%</a:t>
            </a:r>
            <a:endParaRPr lang="fr-FR" sz="2400">
              <a:solidFill>
                <a:srgbClr val="000098"/>
              </a:solidFill>
              <a:latin typeface="Calibri"/>
              <a:ea typeface="MS PGothic" charset="0"/>
              <a:cs typeface="Calibri"/>
            </a:endParaRPr>
          </a:p>
        </p:txBody>
      </p:sp>
      <p:sp>
        <p:nvSpPr>
          <p:cNvPr id="3266588" name="Rectangle 28"/>
          <p:cNvSpPr>
            <a:spLocks noChangeArrowheads="1"/>
          </p:cNvSpPr>
          <p:nvPr/>
        </p:nvSpPr>
        <p:spPr bwMode="auto">
          <a:xfrm>
            <a:off x="1417638" y="2603500"/>
            <a:ext cx="39754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US" sz="1100" b="1">
                <a:solidFill>
                  <a:srgbClr val="800000"/>
                </a:solidFill>
                <a:latin typeface="Calibri"/>
                <a:ea typeface="MS PGothic" charset="0"/>
                <a:cs typeface="Calibri"/>
              </a:rPr>
              <a:t>Others</a:t>
            </a:r>
            <a:r>
              <a:rPr lang="fr-FR" sz="1100" b="1">
                <a:solidFill>
                  <a:srgbClr val="FF9900"/>
                </a:solidFill>
                <a:latin typeface="Calibri"/>
                <a:ea typeface="MS PGothic" charset="0"/>
                <a:cs typeface="Calibri"/>
              </a:rPr>
              <a:t> </a:t>
            </a:r>
            <a:endParaRPr lang="fr-FR" sz="2400">
              <a:solidFill>
                <a:srgbClr val="000098"/>
              </a:solidFill>
              <a:latin typeface="Calibri"/>
              <a:ea typeface="MS PGothic" charset="0"/>
              <a:cs typeface="Calibri"/>
            </a:endParaRPr>
          </a:p>
        </p:txBody>
      </p:sp>
      <p:sp>
        <p:nvSpPr>
          <p:cNvPr id="3266589" name="Rectangle 29"/>
          <p:cNvSpPr>
            <a:spLocks noChangeArrowheads="1"/>
          </p:cNvSpPr>
          <p:nvPr/>
        </p:nvSpPr>
        <p:spPr bwMode="auto">
          <a:xfrm>
            <a:off x="1571625" y="2827338"/>
            <a:ext cx="2458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fr-FR" sz="1100" b="1">
                <a:solidFill>
                  <a:srgbClr val="800000"/>
                </a:solidFill>
                <a:latin typeface="Calibri"/>
                <a:ea typeface="MS PGothic" charset="0"/>
                <a:cs typeface="Calibri"/>
              </a:rPr>
              <a:t>14%</a:t>
            </a:r>
            <a:endParaRPr lang="fr-FR" sz="2400">
              <a:solidFill>
                <a:srgbClr val="800000"/>
              </a:solidFill>
              <a:latin typeface="Calibri"/>
              <a:ea typeface="MS PGothic" charset="0"/>
              <a:cs typeface="Calibri"/>
            </a:endParaRPr>
          </a:p>
        </p:txBody>
      </p:sp>
      <p:sp>
        <p:nvSpPr>
          <p:cNvPr id="3266590" name="Text Box 30"/>
          <p:cNvSpPr txBox="1">
            <a:spLocks noChangeArrowheads="1"/>
          </p:cNvSpPr>
          <p:nvPr/>
        </p:nvSpPr>
        <p:spPr bwMode="auto">
          <a:xfrm>
            <a:off x="5651500" y="4043363"/>
            <a:ext cx="3384550" cy="581025"/>
          </a:xfrm>
          <a:prstGeom prst="rect">
            <a:avLst/>
          </a:prstGeom>
          <a:solidFill>
            <a:srgbClr val="FFFF99"/>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r" defTabSz="914400" fontAlgn="base">
              <a:spcBef>
                <a:spcPct val="0"/>
              </a:spcBef>
              <a:spcAft>
                <a:spcPct val="0"/>
              </a:spcAft>
              <a:buClr>
                <a:srgbClr val="86006C"/>
              </a:buClr>
              <a:buFont typeface="Wingdings" charset="0"/>
              <a:buNone/>
            </a:pPr>
            <a:r>
              <a:rPr lang="fr-FR" sz="1600" b="1">
                <a:solidFill>
                  <a:srgbClr val="FF9900"/>
                </a:solidFill>
                <a:latin typeface="Calibri"/>
                <a:ea typeface="MS PGothic" charset="0"/>
                <a:cs typeface="Calibri"/>
              </a:rPr>
              <a:t>Stock : 457 Mt = 2.5 mois</a:t>
            </a:r>
            <a:r>
              <a:rPr lang="fr-FR" sz="1600" b="1">
                <a:solidFill>
                  <a:srgbClr val="FFCC00"/>
                </a:solidFill>
                <a:latin typeface="Calibri"/>
                <a:ea typeface="MS PGothic" charset="0"/>
                <a:cs typeface="Calibri"/>
              </a:rPr>
              <a:t/>
            </a:r>
            <a:br>
              <a:rPr lang="fr-FR" sz="1600" b="1">
                <a:solidFill>
                  <a:srgbClr val="FFCC00"/>
                </a:solidFill>
                <a:latin typeface="Calibri"/>
                <a:ea typeface="MS PGothic" charset="0"/>
                <a:cs typeface="Calibri"/>
              </a:rPr>
            </a:br>
            <a:r>
              <a:rPr lang="fr-FR" sz="1600" b="1">
                <a:solidFill>
                  <a:srgbClr val="1C362E"/>
                </a:solidFill>
                <a:latin typeface="Calibri"/>
                <a:ea typeface="MS PGothic" charset="0"/>
                <a:cs typeface="Calibri"/>
              </a:rPr>
              <a:t>Trade : 265 Mt = 12% /utilis.</a:t>
            </a:r>
          </a:p>
        </p:txBody>
      </p:sp>
    </p:spTree>
    <p:extLst>
      <p:ext uri="{BB962C8B-B14F-4D97-AF65-F5344CB8AC3E}">
        <p14:creationId xmlns:p14="http://schemas.microsoft.com/office/powerpoint/2010/main" val="39638177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r>
              <a:rPr lang="en-US" dirty="0" smtClean="0">
                <a:latin typeface="Calibri" charset="0"/>
              </a:rPr>
              <a:t>Food challenge: prices are increasing</a:t>
            </a:r>
            <a:endParaRPr lang="en-US" dirty="0">
              <a:latin typeface="Calibri" charset="0"/>
            </a:endParaRPr>
          </a:p>
        </p:txBody>
      </p:sp>
      <p:pic>
        <p:nvPicPr>
          <p:cNvPr id="1064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099" y="1143000"/>
            <a:ext cx="8135101" cy="501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38450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dirty="0" smtClean="0">
                <a:latin typeface="Calibri" charset="0"/>
              </a:rPr>
              <a:t>Where is the food coming from and going to?</a:t>
            </a:r>
            <a:endParaRPr lang="en-US" dirty="0">
              <a:latin typeface="Calibri" charset="0"/>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324972"/>
            <a:ext cx="8153401" cy="516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496888" y="6488113"/>
            <a:ext cx="2554142" cy="369887"/>
          </a:xfrm>
          <a:prstGeom prst="rect">
            <a:avLst/>
          </a:prstGeom>
          <a:solidFill>
            <a:schemeClr val="accent6">
              <a:lumMod val="20000"/>
              <a:lumOff val="80000"/>
            </a:schemeClr>
          </a:solidFill>
          <a:ln>
            <a:noFill/>
          </a:ln>
          <a:effectLst/>
          <a:extLst/>
        </p:spPr>
        <p:txBody>
          <a:bodyPr wrap="square">
            <a:spAutoFit/>
          </a:bodyPr>
          <a:lstStyle/>
          <a:p>
            <a:pPr algn="ctr">
              <a:spcBef>
                <a:spcPct val="50000"/>
              </a:spcBef>
              <a:defRPr/>
            </a:pPr>
            <a:r>
              <a:rPr lang="en-GB" dirty="0" smtClean="0">
                <a:solidFill>
                  <a:srgbClr val="00007D">
                    <a:lumMod val="75000"/>
                  </a:srgbClr>
                </a:solidFill>
                <a:latin typeface="Calibri"/>
                <a:cs typeface="Calibri"/>
              </a:rPr>
              <a:t>graphics: </a:t>
            </a:r>
            <a:r>
              <a:rPr lang="en-GB" dirty="0">
                <a:solidFill>
                  <a:srgbClr val="00007D">
                    <a:lumMod val="75000"/>
                  </a:srgbClr>
                </a:solidFill>
                <a:latin typeface="Calibri"/>
                <a:cs typeface="Calibri"/>
              </a:rPr>
              <a:t>The Economist</a:t>
            </a:r>
          </a:p>
        </p:txBody>
      </p:sp>
    </p:spTree>
    <p:extLst>
      <p:ext uri="{BB962C8B-B14F-4D97-AF65-F5344CB8AC3E}">
        <p14:creationId xmlns:p14="http://schemas.microsoft.com/office/powerpoint/2010/main" val="18502099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etodo_cientifico">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ZapfHumnst BT"/>
        <a:ea typeface=""/>
        <a:cs typeface=""/>
      </a:majorFont>
      <a:minorFont>
        <a:latin typeface="Humnst777 BT"/>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EO_presentation_template">
  <a:themeElements>
    <a:clrScheme name="">
      <a:dk1>
        <a:srgbClr val="000098"/>
      </a:dk1>
      <a:lt1>
        <a:srgbClr val="FFFFFF"/>
      </a:lt1>
      <a:dk2>
        <a:srgbClr val="000098"/>
      </a:dk2>
      <a:lt2>
        <a:srgbClr val="808080"/>
      </a:lt2>
      <a:accent1>
        <a:srgbClr val="FFCC99"/>
      </a:accent1>
      <a:accent2>
        <a:srgbClr val="000098"/>
      </a:accent2>
      <a:accent3>
        <a:srgbClr val="FFFFFF"/>
      </a:accent3>
      <a:accent4>
        <a:srgbClr val="000081"/>
      </a:accent4>
      <a:accent5>
        <a:srgbClr val="FFE2CA"/>
      </a:accent5>
      <a:accent6>
        <a:srgbClr val="000089"/>
      </a:accent6>
      <a:hlink>
        <a:srgbClr val="000098"/>
      </a:hlink>
      <a:folHlink>
        <a:srgbClr val="000098"/>
      </a:folHlink>
    </a:clrScheme>
    <a:fontScheme name="GEO_presentation_templa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sz="3600" b="1" i="0" u="sng" strike="noStrike" cap="none" normalizeH="0" baseline="0">
            <a:ln>
              <a:noFill/>
            </a:ln>
            <a:solidFill>
              <a:schemeClr val="tx2"/>
            </a:solidFill>
            <a:effectLst/>
            <a:latin typeface="Tahom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sz="3600" b="1" i="0" u="sng" strike="noStrike" cap="none" normalizeH="0" baseline="0">
            <a:ln>
              <a:noFill/>
            </a:ln>
            <a:solidFill>
              <a:schemeClr val="tx2"/>
            </a:solidFill>
            <a:effectLst/>
            <a:latin typeface="Tahoma" charset="0"/>
            <a:ea typeface="ＭＳ Ｐゴシック" charset="0"/>
          </a:defRPr>
        </a:defPPr>
      </a:lstStyle>
    </a:lnDef>
  </a:objectDefaults>
  <a:extraClrSchemeLst>
    <a:extraClrScheme>
      <a:clrScheme name="GEO_presentation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_presentatio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_presentation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_presentation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_presentation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_presentation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_presentation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5805</TotalTime>
  <Words>1187</Words>
  <Application>Microsoft Macintosh PowerPoint</Application>
  <PresentationFormat>On-screen Show (4:3)</PresentationFormat>
  <Paragraphs>193</Paragraphs>
  <Slides>54</Slides>
  <Notes>11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58" baseType="lpstr">
      <vt:lpstr>metodo_cientifico</vt:lpstr>
      <vt:lpstr>GEO_presentation_template</vt:lpstr>
      <vt:lpstr>1_Tema do Office</vt:lpstr>
      <vt:lpstr>Image</vt:lpstr>
      <vt:lpstr>Biofuel production in Brazil: challenges for land use policy</vt:lpstr>
      <vt:lpstr>Global GHG emissions</vt:lpstr>
      <vt:lpstr>PowerPoint Presentation</vt:lpstr>
      <vt:lpstr>Evolution of energy sources (1850-2008)</vt:lpstr>
      <vt:lpstr>Renewable share of energy use (2009)</vt:lpstr>
      <vt:lpstr>Sustainable pathways?</vt:lpstr>
      <vt:lpstr>PowerPoint Presentation</vt:lpstr>
      <vt:lpstr>Food challenge: prices are increasing</vt:lpstr>
      <vt:lpstr>Where is the food coming from and going to?</vt:lpstr>
      <vt:lpstr>Forests and food production: potential conflicts</vt:lpstr>
      <vt:lpstr>The food challenge: search for new land</vt:lpstr>
      <vt:lpstr>The food challenge: technology gaps</vt:lpstr>
      <vt:lpstr>Brazil: a natural knowledge economy</vt:lpstr>
      <vt:lpstr>Brazil’s recent growth and reduced inequality</vt:lpstr>
      <vt:lpstr>PowerPoint Presentation</vt:lpstr>
      <vt:lpstr>PowerPoint Presentation</vt:lpstr>
      <vt:lpstr>PowerPoint Presentation</vt:lpstr>
      <vt:lpstr>PowerPoint Presentation</vt:lpstr>
      <vt:lpstr>PowerPoint Presentation</vt:lpstr>
      <vt:lpstr>PowerPoint Presentation</vt:lpstr>
      <vt:lpstr>Brazil: world’s largest sugarcane producer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biofuels replacing food production in Brazil?</vt:lpstr>
      <vt:lpstr>Are biofuels replacing food production in Brazil?</vt:lpstr>
      <vt:lpstr>Brazil: Do biofuels cause indirect land change?</vt:lpstr>
      <vt:lpstr>Brazil: Projected direct land change from biofuels (2020)</vt:lpstr>
      <vt:lpstr>Brazil: Projected indirect land change from biofuels (2020)</vt:lpstr>
      <vt:lpstr>INPE: Clear-cut deforestation mapping of Amazonia since 1988</vt:lpstr>
      <vt:lpstr>PowerPoint Presentation</vt:lpstr>
      <vt:lpstr>Policing actions: illegal wood seizure</vt:lpstr>
      <vt:lpstr>PowerPoint Presentation</vt:lpstr>
      <vt:lpstr>Transparency builds governance!</vt:lpstr>
      <vt:lpstr>PowerPoint Presentation</vt:lpstr>
      <vt:lpstr>How are we using the forest?</vt:lpstr>
      <vt:lpstr>The extent of illegal deforestation</vt:lpstr>
      <vt:lpstr>PowerPoint Presentation</vt:lpstr>
      <vt:lpstr>PowerPoint Presentation</vt:lpstr>
      <vt:lpstr>How much it takes to survey Amazonia?</vt:lpstr>
      <vt:lpstr>Impact of reforestation in Amazonia (30% of deforestation recovers from 2015-2025)</vt:lpstr>
      <vt:lpstr>PowerPoint Presentation</vt:lpstr>
      <vt:lpstr>PowerPoint Presentation</vt:lpstr>
      <vt:lpstr>PowerPoint Presentation</vt:lpstr>
      <vt:lpstr>PowerPoint Presentation</vt:lpstr>
      <vt:lpstr>Long term gains: understanding the tradeoffs between land use, emissions and biodiversity </vt:lpstr>
      <vt:lpstr>REDD-PAC project (IIASA, INPE, IPEA)</vt:lpstr>
      <vt:lpstr>GLOBIOM</vt:lpstr>
      <vt:lpstr>Joint research opportunity (FAPESP-DFG)</vt:lpstr>
    </vt:vector>
  </TitlesOfParts>
  <Manager/>
  <Company>INPE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Going global: geoinformatics and environmental change</dc:title>
  <dc:subject/>
  <dc:creator>Gilberto Camara</dc:creator>
  <cp:keywords/>
  <dc:description/>
  <cp:lastModifiedBy>Gilberto Camara</cp:lastModifiedBy>
  <cp:revision>65</cp:revision>
  <dcterms:created xsi:type="dcterms:W3CDTF">2012-07-05T08:10:21Z</dcterms:created>
  <dcterms:modified xsi:type="dcterms:W3CDTF">2012-11-22T12:47:28Z</dcterms:modified>
  <cp:category/>
</cp:coreProperties>
</file>