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4353" r:id="rId3"/>
    <p:sldMasterId id="2147484392" r:id="rId4"/>
    <p:sldMasterId id="2147484432" r:id="rId5"/>
    <p:sldMasterId id="2147484447" r:id="rId6"/>
    <p:sldMasterId id="2147484469" r:id="rId7"/>
    <p:sldMasterId id="2147484482" r:id="rId8"/>
    <p:sldMasterId id="2147484495" r:id="rId9"/>
  </p:sldMasterIdLst>
  <p:notesMasterIdLst>
    <p:notesMasterId r:id="rId46"/>
  </p:notesMasterIdLst>
  <p:sldIdLst>
    <p:sldId id="759" r:id="rId10"/>
    <p:sldId id="710" r:id="rId11"/>
    <p:sldId id="711" r:id="rId12"/>
    <p:sldId id="712" r:id="rId13"/>
    <p:sldId id="760" r:id="rId14"/>
    <p:sldId id="761" r:id="rId15"/>
    <p:sldId id="708" r:id="rId16"/>
    <p:sldId id="716" r:id="rId17"/>
    <p:sldId id="725" r:id="rId18"/>
    <p:sldId id="726" r:id="rId19"/>
    <p:sldId id="743" r:id="rId20"/>
    <p:sldId id="722" r:id="rId21"/>
    <p:sldId id="723" r:id="rId22"/>
    <p:sldId id="724" r:id="rId23"/>
    <p:sldId id="650" r:id="rId24"/>
    <p:sldId id="718" r:id="rId25"/>
    <p:sldId id="719" r:id="rId26"/>
    <p:sldId id="777" r:id="rId27"/>
    <p:sldId id="721" r:id="rId28"/>
    <p:sldId id="742" r:id="rId29"/>
    <p:sldId id="598" r:id="rId30"/>
    <p:sldId id="656" r:id="rId31"/>
    <p:sldId id="767" r:id="rId32"/>
    <p:sldId id="765" r:id="rId33"/>
    <p:sldId id="766" r:id="rId34"/>
    <p:sldId id="770" r:id="rId35"/>
    <p:sldId id="771" r:id="rId36"/>
    <p:sldId id="772" r:id="rId37"/>
    <p:sldId id="773" r:id="rId38"/>
    <p:sldId id="774" r:id="rId39"/>
    <p:sldId id="775" r:id="rId40"/>
    <p:sldId id="776" r:id="rId41"/>
    <p:sldId id="778" r:id="rId42"/>
    <p:sldId id="779" r:id="rId43"/>
    <p:sldId id="780" r:id="rId44"/>
    <p:sldId id="781" r:id="rId4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0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1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2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289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2346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199404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6462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0000"/>
    <a:srgbClr val="DFEBFA"/>
    <a:srgbClr val="003A00"/>
    <a:srgbClr val="6A9469"/>
    <a:srgbClr val="F9E896"/>
    <a:srgbClr val="F1DCBF"/>
    <a:srgbClr val="FAD592"/>
    <a:srgbClr val="FACD92"/>
    <a:srgbClr val="FABC8E"/>
    <a:srgbClr val="F2C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3" autoAdjust="0"/>
    <p:restoredTop sz="74014" autoAdjust="0"/>
  </p:normalViewPr>
  <p:slideViewPr>
    <p:cSldViewPr>
      <p:cViewPr varScale="1">
        <p:scale>
          <a:sx n="155" d="100"/>
          <a:sy n="155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2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39EFC95-6D7C-4147-AD5A-C0BE34EC5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60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23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7958" indent="-310753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43013" indent="-248603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740218" indent="-248603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237423" indent="-248603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734628" indent="-24860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231833" indent="-24860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729038" indent="-24860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226243" indent="-24860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7D831A3-183B-754F-96D0-CF1EC8261301}" type="slidenum">
              <a:rPr lang="pt-BR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BB2C17-82D6-6448-B5E3-243E182EF0D8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>
                <a:latin typeface="Times New Roman" charset="0"/>
              </a:rPr>
              <a:t>Cena de maior prioridade utilizou imagens CBRES na s tres principais areas: 166-112, 165-113 2 166-113. Sendo complementada por imagem TM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9488" y="768350"/>
            <a:ext cx="5111750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b="1" dirty="0">
                <a:latin typeface="Times New Roman" charset="0"/>
              </a:rPr>
              <a:t>Simulando padrões de incêndios no Parque Nacional das Emas </a:t>
            </a:r>
            <a:r>
              <a:rPr lang="pt-BR" dirty="0">
                <a:latin typeface="Times New Roman" charset="0"/>
              </a:rPr>
              <a:t/>
            </a:r>
            <a:br>
              <a:rPr lang="pt-BR" dirty="0">
                <a:latin typeface="Times New Roman" charset="0"/>
              </a:rPr>
            </a:br>
            <a:r>
              <a:rPr lang="pt-BR" i="1" dirty="0">
                <a:latin typeface="Times New Roman" charset="0"/>
              </a:rPr>
              <a:t>Rodolfo Almeida, </a:t>
            </a:r>
            <a:r>
              <a:rPr lang="pt-BR" i="1" dirty="0" err="1">
                <a:latin typeface="Times New Roman" charset="0"/>
              </a:rPr>
              <a:t>Elbert</a:t>
            </a:r>
            <a:r>
              <a:rPr lang="pt-BR" i="1" dirty="0">
                <a:latin typeface="Times New Roman" charset="0"/>
              </a:rPr>
              <a:t> Macau, Fernando Ramos, Helena França, Tiago Carneiro</a:t>
            </a:r>
            <a:r>
              <a:rPr lang="pt-BR" dirty="0">
                <a:latin typeface="Times New Roman" charset="0"/>
              </a:rPr>
              <a:t> </a:t>
            </a:r>
          </a:p>
          <a:p>
            <a:r>
              <a:rPr lang="pt-BR" dirty="0" err="1">
                <a:latin typeface="Times New Roman" charset="0"/>
              </a:rPr>
              <a:t>GeoInfo</a:t>
            </a:r>
            <a:r>
              <a:rPr lang="pt-BR" dirty="0">
                <a:latin typeface="Times New Roman" charset="0"/>
              </a:rPr>
              <a:t> 2008</a:t>
            </a:r>
          </a:p>
          <a:p>
            <a:r>
              <a:rPr lang="en-US" dirty="0">
                <a:latin typeface="Times New Roman" charset="0"/>
              </a:rPr>
              <a:t>CARNEIRO, T. Nested-CA: a foundation for </a:t>
            </a:r>
            <a:r>
              <a:rPr lang="en-US" dirty="0" err="1">
                <a:latin typeface="Times New Roman" charset="0"/>
              </a:rPr>
              <a:t>multiscale</a:t>
            </a:r>
            <a:r>
              <a:rPr lang="en-US" dirty="0">
                <a:latin typeface="Times New Roman" charset="0"/>
              </a:rPr>
              <a:t> modeling of land use and land change. PhD Thesis in Computer </a:t>
            </a:r>
            <a:r>
              <a:rPr lang="en-US" dirty="0" err="1">
                <a:latin typeface="Times New Roman" charset="0"/>
              </a:rPr>
              <a:t>Science.Sao</a:t>
            </a:r>
            <a:r>
              <a:rPr lang="en-US" dirty="0">
                <a:latin typeface="Times New Roman" charset="0"/>
              </a:rPr>
              <a:t> Jose dos Campos: INPE.</a:t>
            </a:r>
          </a:p>
          <a:p>
            <a:endParaRPr lang="pt-BR" dirty="0">
              <a:latin typeface="Times New Roman" charset="0"/>
            </a:endParaRPr>
          </a:p>
        </p:txBody>
      </p:sp>
      <p:sp>
        <p:nvSpPr>
          <p:cNvPr id="2355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802E3A-4CF7-4A4E-8915-3741882B6A3A}" type="slidenum">
              <a:rPr lang="pt-BR" sz="1300">
                <a:solidFill>
                  <a:srgbClr val="000000"/>
                </a:solidFill>
                <a:latin typeface="DejaVu Sans" charset="0"/>
                <a:cs typeface="Arial" charset="0"/>
              </a:rPr>
              <a:pPr eaLnBrk="1" hangingPunct="1"/>
              <a:t>22</a:t>
            </a:fld>
            <a:endParaRPr lang="pt-BR" sz="1300" dirty="0">
              <a:solidFill>
                <a:srgbClr val="000000"/>
              </a:solidFill>
              <a:latin typeface="DejaVu Sans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</a:t>
            </a:r>
            <a:r>
              <a:rPr lang="en-US" baseline="0" dirty="0" smtClean="0"/>
              <a:t> is another tool developed in the TerraLib ecosystem that integrates TerraLib to R.</a:t>
            </a:r>
          </a:p>
          <a:p>
            <a:r>
              <a:rPr lang="en-US" baseline="0" dirty="0" smtClean="0"/>
              <a:t>It allows the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users to perform spatial analysis through R.</a:t>
            </a:r>
          </a:p>
          <a:p>
            <a:r>
              <a:rPr lang="en-US" baseline="0" dirty="0" smtClean="0"/>
              <a:t>All the </a:t>
            </a:r>
            <a:r>
              <a:rPr lang="en-US" baseline="0" dirty="0" err="1" smtClean="0"/>
              <a:t>comunication</a:t>
            </a:r>
            <a:r>
              <a:rPr lang="en-US" baseline="0" dirty="0" smtClean="0"/>
              <a:t> between R and </a:t>
            </a:r>
            <a:r>
              <a:rPr lang="en-US" baseline="0" dirty="0" err="1" smtClean="0"/>
              <a:t>terrlib</a:t>
            </a:r>
            <a:r>
              <a:rPr lang="en-US" baseline="0" dirty="0" smtClean="0"/>
              <a:t> is done by the database.</a:t>
            </a:r>
          </a:p>
          <a:p>
            <a:r>
              <a:rPr lang="en-US" baseline="0" dirty="0" smtClean="0"/>
              <a:t>A user working with a spatial database in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can go to R access the same data and perform some spatial analysis an then come back to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to display the result and further analysis.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36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3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807958" indent="-31075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243013" indent="-24860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740218" indent="-24860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237423" indent="-24860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734628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3231833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729038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4226243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67EB9D99-6ABF-F549-B8BF-D219992A2026}" type="slidenum">
              <a:rPr lang="pt-BR" sz="1300">
                <a:solidFill>
                  <a:srgbClr val="000000"/>
                </a:solidFill>
              </a:rPr>
              <a:pPr eaLnBrk="1" hangingPunct="1"/>
              <a:t>8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544451-E1F5-B54E-A4B3-F86DF5D23981}" type="slidenum">
              <a:rPr lang="pt-BR" sz="1300">
                <a:solidFill>
                  <a:srgbClr val="000000"/>
                </a:solidFill>
              </a:rPr>
              <a:pPr eaLnBrk="1" hangingPunct="1"/>
              <a:t>11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D33F0A63-7D5F-0C44-9339-5BB500D9AD54}" type="slidenum">
              <a:rPr lang="pt-BR" sz="1300">
                <a:solidFill>
                  <a:srgbClr val="000000"/>
                </a:solidFill>
              </a:rPr>
              <a:pPr eaLnBrk="1" hangingPunct="1"/>
              <a:t>12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E7DB3BE2-E36B-3146-9A6E-68A34633F335}" type="slidenum">
              <a:rPr lang="pt-BR" sz="1300">
                <a:solidFill>
                  <a:srgbClr val="000000"/>
                </a:solidFill>
              </a:rPr>
              <a:pPr eaLnBrk="1" hangingPunct="1"/>
              <a:t>13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1B3FE35B-7C5E-004B-B2BB-4F79D4570EE0}" type="slidenum">
              <a:rPr lang="en-US" sz="1300">
                <a:solidFill>
                  <a:srgbClr val="000000"/>
                </a:solidFill>
              </a:rPr>
              <a:pPr eaLnBrk="1" hangingPunct="1"/>
              <a:t>18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0C4A2CCF-A289-E743-9554-A3D51161D714}" type="slidenum">
              <a:rPr lang="pt-BR" sz="1300">
                <a:cs typeface="Arial" charset="0"/>
              </a:rPr>
              <a:pPr eaLnBrk="1" hangingPunct="1"/>
              <a:t>19</a:t>
            </a:fld>
            <a:endParaRPr lang="pt-BR" sz="1300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marL="807958" indent="-31075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243013" indent="-24860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740218" indent="-24860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237423" indent="-248603" eaLnBrk="0" hangingPunct="0"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734628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3231833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729038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4226243" indent="-24860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B34020F5-A6FA-034F-87EE-B84D3E1665A3}" type="slidenum">
              <a:rPr lang="pt-BR" sz="1300"/>
              <a:pPr eaLnBrk="1" hangingPunct="1"/>
              <a:t>20</a:t>
            </a:fld>
            <a:endParaRPr lang="pt-BR" sz="13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2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w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9" y="1690688"/>
            <a:ext cx="7427912" cy="2533650"/>
          </a:xfrm>
          <a:prstGeom prst="rect">
            <a:avLst/>
          </a:prstGeom>
          <a:solidFill>
            <a:srgbClr val="08479C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>
              <a:defRPr/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2"/>
            <a:ext cx="6019800" cy="1752600"/>
          </a:xfrm>
        </p:spPr>
        <p:txBody>
          <a:bodyPr/>
          <a:lstStyle>
            <a:lvl1pPr marL="0" indent="0">
              <a:defRPr sz="30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8E613E86-E964-4FCA-B36E-6BB3CF8E8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8486" name="Picture 6" descr="http://www.globallandproject.org/imagens/INPE_logo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4664"/>
            <a:ext cx="3672408" cy="127310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partes pequenas de conteúd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3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221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500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726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523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94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4089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49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680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425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7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329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468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221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08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543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925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748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20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7516816" y="433388"/>
            <a:ext cx="1016000" cy="355600"/>
            <a:chOff x="98" y="28"/>
            <a:chExt cx="1289" cy="517"/>
          </a:xfrm>
        </p:grpSpPr>
        <p:pic>
          <p:nvPicPr>
            <p:cNvPr id="5" name="Picture 5" descr="top7_home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" y="28"/>
              <a:ext cx="552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top6_home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" y="29"/>
              <a:ext cx="348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top8_home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7" y="28"/>
              <a:ext cx="39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8"/>
          <p:cNvPicPr>
            <a:picLocks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111"/>
          <a:stretch>
            <a:fillRect/>
          </a:stretch>
        </p:blipFill>
        <p:spPr bwMode="auto">
          <a:xfrm>
            <a:off x="544513" y="438151"/>
            <a:ext cx="1082675" cy="288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4201169"/>
            <a:ext cx="5880100" cy="45909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ct val="25000"/>
              </a:spcBef>
              <a:defRPr sz="2400">
                <a:solidFill>
                  <a:srgbClr val="FFFF00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3166" y="5249863"/>
            <a:ext cx="4400550" cy="368976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2619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4010006"/>
            <a:ext cx="7772400" cy="39689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60490"/>
            <a:ext cx="4167188" cy="24295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76791" y="1360490"/>
            <a:ext cx="4168775" cy="24295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93884"/>
            <a:ext cx="8229600" cy="50450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46453"/>
            <a:ext cx="4040188" cy="8284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1224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346453"/>
            <a:ext cx="4041775" cy="8284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1224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latin typeface="Calibri" pitchFamily="34" charset="0"/>
                <a:ea typeface="DejaVu Sans" pitchFamily="34" charset="0"/>
                <a:cs typeface="DejaVu Sans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759229"/>
            <a:ext cx="3008313" cy="6758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3" y="273051"/>
            <a:ext cx="5111750" cy="27590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520645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983238"/>
            <a:ext cx="5486400" cy="38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1066999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30520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-1543431" y="1360488"/>
            <a:ext cx="10488997" cy="16986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634535" y="493713"/>
            <a:ext cx="1323924" cy="256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pt-BR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9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pt-BR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3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2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FB1026CC-2152-C044-9F89-06D5CB908E25}" type="slidenum">
              <a:rPr lang="pt-BR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64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89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52960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370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685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020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758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80361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76717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338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069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589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1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9"/>
          <p:cNvSpPr>
            <a:spLocks noChangeArrowheads="1"/>
          </p:cNvSpPr>
          <p:nvPr userDrawn="1"/>
        </p:nvSpPr>
        <p:spPr bwMode="hidden">
          <a:xfrm>
            <a:off x="1233488" y="1643063"/>
            <a:ext cx="7605712" cy="24034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hidden">
          <a:xfrm>
            <a:off x="1233488" y="1643063"/>
            <a:ext cx="7605712" cy="24034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68266"/>
            <a:ext cx="990600" cy="6713537"/>
            <a:chOff x="0" y="43"/>
            <a:chExt cx="624" cy="4229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0" y="4203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0" y="4239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0" y="4272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0" y="4113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0" y="4065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0" y="4158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0" y="366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0" y="3639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0" y="402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0" y="3894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0" y="3813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0" y="399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0" y="3687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0" y="3741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0" y="393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0" y="391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0" y="351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0" y="354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0" y="357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0" y="3420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0" y="3372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0" y="3465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0" y="2973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0" y="294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0" y="3327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0" y="3201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0" y="3120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0" y="330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0" y="299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0" y="304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0" y="324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0" y="322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0" y="2831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0" y="2750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0" y="267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0" y="287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0" y="285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0" y="255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0" y="2590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0" y="2623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0" y="2464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0" y="2416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0" y="250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0" y="2371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0" y="224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0" y="235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0" y="229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>
              <a:off x="0" y="226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>
              <a:off x="0" y="213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0" y="216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0" y="219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0" y="2040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0" y="1992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0" y="2085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0" y="1593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0" y="156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>
              <a:off x="0" y="1947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0" y="1821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0" y="1740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0" y="192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0" y="161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>
              <a:off x="0" y="166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9" name="Line 66"/>
            <p:cNvSpPr>
              <a:spLocks noChangeShapeType="1"/>
            </p:cNvSpPr>
            <p:nvPr/>
          </p:nvSpPr>
          <p:spPr bwMode="auto">
            <a:xfrm>
              <a:off x="0" y="186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0" y="184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0" y="1437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0" y="1473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0" y="150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0" y="1347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0" y="1392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0" y="101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0" y="989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0" y="1244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0" y="1163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0" y="1037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0" y="1091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0" y="128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3" name="Line 80"/>
            <p:cNvSpPr>
              <a:spLocks noChangeShapeType="1"/>
            </p:cNvSpPr>
            <p:nvPr/>
          </p:nvSpPr>
          <p:spPr bwMode="auto">
            <a:xfrm>
              <a:off x="0" y="12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>
              <a:off x="0" y="86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>
              <a:off x="0" y="89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>
              <a:off x="0" y="92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7" name="Line 84"/>
            <p:cNvSpPr>
              <a:spLocks noChangeShapeType="1"/>
            </p:cNvSpPr>
            <p:nvPr/>
          </p:nvSpPr>
          <p:spPr bwMode="auto">
            <a:xfrm>
              <a:off x="0" y="770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>
              <a:off x="0" y="815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>
              <a:off x="0" y="71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>
              <a:off x="0" y="646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1" name="Line 88"/>
            <p:cNvSpPr>
              <a:spLocks noChangeShapeType="1"/>
            </p:cNvSpPr>
            <p:nvPr/>
          </p:nvSpPr>
          <p:spPr bwMode="auto">
            <a:xfrm>
              <a:off x="0" y="52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>
              <a:off x="0" y="558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3" name="Line 90"/>
            <p:cNvSpPr>
              <a:spLocks noChangeShapeType="1"/>
            </p:cNvSpPr>
            <p:nvPr/>
          </p:nvSpPr>
          <p:spPr bwMode="auto">
            <a:xfrm>
              <a:off x="0" y="591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>
              <a:off x="0" y="432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5" name="Line 92"/>
            <p:cNvSpPr>
              <a:spLocks noChangeShapeType="1"/>
            </p:cNvSpPr>
            <p:nvPr/>
          </p:nvSpPr>
          <p:spPr bwMode="auto">
            <a:xfrm>
              <a:off x="0" y="38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>
              <a:off x="0" y="477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7" name="Line 94"/>
            <p:cNvSpPr>
              <a:spLocks noChangeShapeType="1"/>
            </p:cNvSpPr>
            <p:nvPr/>
          </p:nvSpPr>
          <p:spPr bwMode="auto">
            <a:xfrm>
              <a:off x="0" y="33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>
              <a:off x="0" y="31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9" name="Line 96"/>
            <p:cNvSpPr>
              <a:spLocks noChangeShapeType="1"/>
            </p:cNvSpPr>
            <p:nvPr/>
          </p:nvSpPr>
          <p:spPr bwMode="auto">
            <a:xfrm>
              <a:off x="0" y="258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>
              <a:off x="0" y="7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1" name="Line 98"/>
            <p:cNvSpPr>
              <a:spLocks noChangeShapeType="1"/>
            </p:cNvSpPr>
            <p:nvPr/>
          </p:nvSpPr>
          <p:spPr bwMode="auto">
            <a:xfrm>
              <a:off x="0" y="43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2" name="Line 99"/>
            <p:cNvSpPr>
              <a:spLocks noChangeShapeType="1"/>
            </p:cNvSpPr>
            <p:nvPr/>
          </p:nvSpPr>
          <p:spPr bwMode="auto">
            <a:xfrm>
              <a:off x="0" y="91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3" name="Line 100"/>
            <p:cNvSpPr>
              <a:spLocks noChangeShapeType="1"/>
            </p:cNvSpPr>
            <p:nvPr/>
          </p:nvSpPr>
          <p:spPr bwMode="auto">
            <a:xfrm>
              <a:off x="0" y="145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>
              <a:off x="0" y="202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 dirty="0">
                <a:solidFill>
                  <a:srgbClr val="000000"/>
                </a:solidFill>
                <a:latin typeface="Calibri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105" name="Rectangle 103"/>
          <p:cNvSpPr>
            <a:spLocks noChangeArrowheads="1"/>
          </p:cNvSpPr>
          <p:nvPr/>
        </p:nvSpPr>
        <p:spPr bwMode="hidden">
          <a:xfrm>
            <a:off x="1295400" y="1587500"/>
            <a:ext cx="6324600" cy="2403475"/>
          </a:xfrm>
          <a:prstGeom prst="rect">
            <a:avLst/>
          </a:prstGeom>
          <a:solidFill>
            <a:srgbClr val="5D7B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 flipV="1">
            <a:off x="1371603" y="1219203"/>
            <a:ext cx="1588" cy="28543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0" tIns="45706" rIns="91410" bIns="45706"/>
          <a:lstStyle/>
          <a:p>
            <a:pPr algn="ctr">
              <a:defRPr/>
            </a:pPr>
            <a:endParaRPr lang="en-US" sz="1400" b="1" u="sng" dirty="0">
              <a:solidFill>
                <a:srgbClr val="0000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7" name="Line 105"/>
          <p:cNvSpPr>
            <a:spLocks noChangeShapeType="1"/>
          </p:cNvSpPr>
          <p:nvPr/>
        </p:nvSpPr>
        <p:spPr bwMode="auto">
          <a:xfrm>
            <a:off x="1066800" y="1752600"/>
            <a:ext cx="5124450" cy="158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0" tIns="45706" rIns="91410" bIns="45706"/>
          <a:lstStyle/>
          <a:p>
            <a:pPr algn="ctr">
              <a:defRPr/>
            </a:pPr>
            <a:endParaRPr lang="en-US" sz="1400" b="1" u="sng" dirty="0">
              <a:solidFill>
                <a:srgbClr val="0000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8" name="Rectangle 106"/>
          <p:cNvSpPr>
            <a:spLocks noChangeArrowheads="1"/>
          </p:cNvSpPr>
          <p:nvPr/>
        </p:nvSpPr>
        <p:spPr bwMode="hidden">
          <a:xfrm>
            <a:off x="7467603" y="1587500"/>
            <a:ext cx="1219200" cy="2403475"/>
          </a:xfrm>
          <a:prstGeom prst="rect">
            <a:avLst/>
          </a:prstGeom>
          <a:gradFill rotWithShape="0">
            <a:gsLst>
              <a:gs pos="0">
                <a:srgbClr val="5D7BA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9" name="Picture 107" descr="logoco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04803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98" name="Rectangle 10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140200"/>
            <a:ext cx="7467600" cy="1727200"/>
          </a:xfrm>
        </p:spPr>
        <p:txBody>
          <a:bodyPr/>
          <a:lstStyle>
            <a:lvl1pPr marL="0" indent="0">
              <a:buFont typeface="Wingdings" charset="0"/>
              <a:buNone/>
              <a:defRPr sz="3000"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11404" name="Rectangle 108"/>
          <p:cNvSpPr>
            <a:spLocks noGrp="1" noChangeArrowheads="1"/>
          </p:cNvSpPr>
          <p:nvPr>
            <p:ph type="ctrTitle"/>
          </p:nvPr>
        </p:nvSpPr>
        <p:spPr>
          <a:xfrm>
            <a:off x="1447800" y="1828800"/>
            <a:ext cx="6172200" cy="20574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3258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7B2DF-6B28-D44E-830E-8BC6AC6A745C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81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FDC5-8AF8-ED45-AED5-E95F56D2AE97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buNone/>
              <a:defRPr sz="2800">
                <a:latin typeface="Calibri" pitchFamily="34" charset="0"/>
                <a:cs typeface="Calibri" pitchFamily="34" charset="0"/>
              </a:defRPr>
            </a:lvl1pPr>
            <a:lvl2pPr>
              <a:buNone/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buNone/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91" y="1143002"/>
            <a:ext cx="4405312" cy="5310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1" y="1143002"/>
            <a:ext cx="4406900" cy="5310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CFA47-E0F6-1F46-84AC-D16F110AF80B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46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529BB-AF09-4847-9A79-FE48D4E2A36E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20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9AC1-4BD7-834B-ACC2-E3CAEB7CE347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48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83F62-DD4B-8F48-A0FC-924B1AA7DE3E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6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05C07-64F9-A049-9FE0-F8ED701AC476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19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D0465-704B-DF4A-81B5-AF643886448F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56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F7C5A-867F-4C40-AC62-10343690BC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01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6453188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6453188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21FA5-A536-6845-BE8C-B2DB5AEB1487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76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Geneva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Geneva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Geneva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 pitchFamily="34" charset="0"/>
                <a:ea typeface="Linux Libertine O" pitchFamily="50" charset="0"/>
                <a:cs typeface="Times New Roman" pitchFamily="18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defRPr sz="3000">
                <a:latin typeface="Calibri" pitchFamily="34" charset="0"/>
                <a:ea typeface="Linux Libertine O" pitchFamily="50" charset="0"/>
                <a:cs typeface="Times New Roman" pitchFamily="18" charset="0"/>
              </a:defRPr>
            </a:lvl1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</a:defRPr>
            </a:lvl1pPr>
          </a:lstStyle>
          <a:p>
            <a:fld id="{AEEB639B-9131-974E-87DB-39E2AD7C612E}" type="slidenum">
              <a:rPr lang="pt-BR" smtClean="0">
                <a:solidFill>
                  <a:srgbClr val="000000"/>
                </a:solidFill>
                <a:ea typeface="Geneva" charset="0"/>
              </a:rPr>
              <a:pPr/>
              <a:t>‹#›</a:t>
            </a:fld>
            <a:endParaRPr lang="pt-BR" smtClean="0">
              <a:solidFill>
                <a:srgbClr val="000000"/>
              </a:solidFill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44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baseline="0">
                <a:latin typeface="Calibri" pitchFamily="34" charset="0"/>
                <a:ea typeface="Linux Libertine O" pitchFamily="50" charset="0"/>
                <a:cs typeface="Linux Libertine O" pitchFamily="50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itchFamily="34" charset="0"/>
                <a:ea typeface="Linux Libertine O" pitchFamily="50" charset="0"/>
                <a:cs typeface="Times New Roman" pitchFamily="18" charset="0"/>
              </a:defRPr>
            </a:lvl1pPr>
            <a:lvl2pPr>
              <a:defRPr>
                <a:latin typeface="Calibri" pitchFamily="34" charset="0"/>
                <a:ea typeface="Linux Libertine O" pitchFamily="50" charset="0"/>
                <a:cs typeface="Times New Roman" pitchFamily="18" charset="0"/>
              </a:defRPr>
            </a:lvl2pPr>
            <a:lvl3pPr>
              <a:defRPr>
                <a:latin typeface="Calibri" pitchFamily="34" charset="0"/>
                <a:ea typeface="Linux Libertine O" pitchFamily="50" charset="0"/>
                <a:cs typeface="Times New Roman" pitchFamily="18" charset="0"/>
              </a:defRPr>
            </a:lvl3pPr>
            <a:lvl4pPr>
              <a:defRPr>
                <a:latin typeface="Calibri" pitchFamily="34" charset="0"/>
                <a:ea typeface="Linux Libertine O" pitchFamily="50" charset="0"/>
                <a:cs typeface="Times New Roman" pitchFamily="18" charset="0"/>
              </a:defRPr>
            </a:lvl4pPr>
            <a:lvl5pPr>
              <a:defRPr>
                <a:latin typeface="Calibri" pitchFamily="34" charset="0"/>
                <a:ea typeface="Linux Libertine O" pitchFamily="50" charset="0"/>
                <a:cs typeface="Times New Roman" pitchFamily="18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466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60468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438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725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Linux Libertine O" pitchFamily="50" charset="0"/>
                <a:ea typeface="Linux Libertine O" pitchFamily="50" charset="0"/>
                <a:cs typeface="Linux Libertine O" pitchFamily="50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6647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905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32864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</p:spTree>
    <p:extLst>
      <p:ext uri="{BB962C8B-B14F-4D97-AF65-F5344CB8AC3E}">
        <p14:creationId xmlns:p14="http://schemas.microsoft.com/office/powerpoint/2010/main" val="1372557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partes pequenas de conteúd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3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0101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7994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76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8204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D46AAE9D-4A2E-F346-8F9E-BC013F7F4505}" type="slidenum">
              <a:rPr lang="pt-BR">
                <a:ea typeface="ＭＳ Ｐゴシック" charset="0"/>
                <a:cs typeface="ＭＳ Ｐゴシック" charset="0"/>
              </a:rPr>
              <a:pPr/>
              <a:t>‹#›</a:t>
            </a:fld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33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3909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06443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4074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37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5585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134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44438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5307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165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867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53228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02779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975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474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5501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795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6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6705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8633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741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506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60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545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126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73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5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720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5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365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98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146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646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53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842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6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5" Type="http://schemas.openxmlformats.org/officeDocument/2006/relationships/image" Target="../media/image6.png"/><Relationship Id="rId16" Type="http://schemas.openxmlformats.org/officeDocument/2006/relationships/image" Target="../media/image7.jpeg"/><Relationship Id="rId17" Type="http://schemas.openxmlformats.org/officeDocument/2006/relationships/image" Target="../media/image8.jpeg"/><Relationship Id="rId18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5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3" Type="http://schemas.openxmlformats.org/officeDocument/2006/relationships/image" Target="../media/image13.png"/><Relationship Id="rId14" Type="http://schemas.openxmlformats.org/officeDocument/2006/relationships/image" Target="../media/image14.jpe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<Relationship Id="rId14" Type="http://schemas.openxmlformats.org/officeDocument/2006/relationships/theme" Target="../theme/theme5.xml"/><Relationship Id="rId15" Type="http://schemas.openxmlformats.org/officeDocument/2006/relationships/image" Target="../media/image16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81.xml"/><Relationship Id="rId22" Type="http://schemas.openxmlformats.org/officeDocument/2006/relationships/theme" Target="../theme/theme6.xml"/><Relationship Id="rId23" Type="http://schemas.openxmlformats.org/officeDocument/2006/relationships/image" Target="../media/image18.jpeg"/><Relationship Id="rId10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7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685803" y="3810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 lIns="91410" tIns="45706" rIns="91410" bIns="45706"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pic>
        <p:nvPicPr>
          <p:cNvPr id="5125" name="Imagem 6" descr="borda_slid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58763"/>
            <a:ext cx="431800" cy="66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Imagem 6" descr="ìnpe_simbolo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5pPr>
      <a:lvl6pPr marL="457059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116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174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231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defRPr sz="28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•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3818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0876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7934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4991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"/>
          <p:cNvPicPr>
            <a:picLocks noChangeAspect="1" noChangeArrowheads="1"/>
          </p:cNvPicPr>
          <p:nvPr/>
        </p:nvPicPr>
        <p:blipFill>
          <a:blip r:embed="rId14" cstate="print">
            <a:lum bright="-34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489110"/>
            <a:ext cx="8499475" cy="504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706" tIns="44436" rIns="45706" bIns="4443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Template for Slide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360488"/>
            <a:ext cx="8488363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706" tIns="44436" rIns="45706" bIns="4443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612775" y="1130300"/>
            <a:ext cx="78105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91410" tIns="45706" rIns="91410" bIns="45706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612775" y="6034088"/>
            <a:ext cx="78105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91410" tIns="45706" rIns="91410" bIns="45706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51" name="Picture 7" descr="Image of small USGS Identifier"/>
          <p:cNvPicPr>
            <a:picLocks noChangeAspect="1" noChangeArrowheads="1"/>
          </p:cNvPicPr>
          <p:nvPr/>
        </p:nvPicPr>
        <p:blipFill>
          <a:blip r:embed="rId15" cstate="print">
            <a:lum bright="100000"/>
          </a:blip>
          <a:srcRect/>
          <a:stretch>
            <a:fillRect/>
          </a:stretch>
        </p:blipFill>
        <p:spPr bwMode="black">
          <a:xfrm>
            <a:off x="469900" y="6261100"/>
            <a:ext cx="11430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7048503" y="6464300"/>
            <a:ext cx="1497013" cy="2179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fld id="{73AC06F1-02C1-41B8-ACAB-AF2EDDB2A7EE}" type="slidenum">
              <a:rPr lang="en-US" sz="800">
                <a:solidFill>
                  <a:srgbClr val="FFFFFF"/>
                </a:solidFill>
                <a:latin typeface="Arial" charset="0"/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7085013" y="6249988"/>
            <a:ext cx="1104900" cy="495300"/>
            <a:chOff x="98" y="28"/>
            <a:chExt cx="1289" cy="517"/>
          </a:xfrm>
        </p:grpSpPr>
        <p:pic>
          <p:nvPicPr>
            <p:cNvPr id="6154" name="Picture 10" descr="top7_home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46" y="28"/>
              <a:ext cx="552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1" descr="top6_home"/>
            <p:cNvPicPr>
              <a:picLocks noChangeAspect="1"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8" y="29"/>
              <a:ext cx="348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12" descr="top8_home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97" y="28"/>
              <a:ext cx="39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5pPr>
      <a:lvl6pPr marL="45705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6pPr>
      <a:lvl7pPr marL="91411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7pPr>
      <a:lvl8pPr marL="137117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8pPr>
      <a:lvl9pPr marL="182823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Symbol" pitchFamily="18" charset="2"/>
        <a:buChar char="-"/>
        <a:defRPr sz="2000">
          <a:solidFill>
            <a:schemeClr val="bg1"/>
          </a:solidFill>
          <a:latin typeface="+mn-lt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Symbol" pitchFamily="18" charset="2"/>
        <a:buChar char="°"/>
        <a:defRPr>
          <a:solidFill>
            <a:schemeClr val="bg1"/>
          </a:solidFill>
          <a:latin typeface="+mn-lt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Symbol" pitchFamily="18" charset="2"/>
        <a:buChar char="-"/>
        <a:defRPr sz="1600">
          <a:solidFill>
            <a:schemeClr val="bg1"/>
          </a:solidFill>
          <a:latin typeface="+mn-lt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5pPr>
      <a:lvl6pPr marL="2513818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6pPr>
      <a:lvl7pPr marL="2970876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7pPr>
      <a:lvl8pPr marL="3427934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8pPr>
      <a:lvl9pPr marL="3884991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410" tIns="45706" rIns="91410" bIns="45706"/>
          <a:lstStyle/>
          <a:p>
            <a:endParaRPr lang="pt-BR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3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0" tIns="45706" rIns="91410" bIns="45706"/>
          <a:lstStyle/>
          <a:p>
            <a:endParaRPr lang="en-US" sz="1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9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05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11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174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23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2513818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0876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7934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4991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43002"/>
            <a:ext cx="8964612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1"/>
            <a:r>
              <a:rPr lang="pt-BR" dirty="0"/>
              <a:t>Quarto nível</a:t>
            </a:r>
          </a:p>
          <a:p>
            <a:pPr lvl="2"/>
            <a:r>
              <a:rPr lang="pt-BR" dirty="0"/>
              <a:t>Quinto nível</a:t>
            </a: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8229600" y="64135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0" tIns="45706" rIns="91410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400" u="sng" dirty="0">
              <a:solidFill>
                <a:srgbClr val="0000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16"/>
            <a:ext cx="9144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02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3"/>
            <a:ext cx="91440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Clique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estilo</a:t>
            </a:r>
            <a:r>
              <a:rPr lang="en-US" dirty="0"/>
              <a:t> do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pic>
        <p:nvPicPr>
          <p:cNvPr id="1030" name="Picture 6" descr="inpe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9" name="Rectangle 7"/>
          <p:cNvSpPr>
            <a:spLocks noChangeArrowheads="1"/>
          </p:cNvSpPr>
          <p:nvPr/>
        </p:nvSpPr>
        <p:spPr bwMode="auto">
          <a:xfrm>
            <a:off x="0" y="6534153"/>
            <a:ext cx="9144000" cy="252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5D7BAC"/>
              </a:gs>
            </a:gsLst>
            <a:lin ang="5400000" scaled="1"/>
          </a:gradFill>
          <a:ln w="9525">
            <a:solidFill>
              <a:srgbClr val="5D7BA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  <a:latin typeface="Calibri"/>
                <a:ea typeface="ヒラギノ角ゴ Pro W3" charset="0"/>
                <a:cs typeface="ヒラギノ角ゴ Pro W3" charset="0"/>
              </a:rPr>
              <a:t>Instituto Nacional de Pesquisas Espaciais (INPE)</a:t>
            </a:r>
          </a:p>
        </p:txBody>
      </p:sp>
      <p:sp>
        <p:nvSpPr>
          <p:cNvPr id="3102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10201" y="645795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u="none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48C15B4-0818-F440-9385-E89ECFEE7686}" type="slidenum">
              <a:rPr lang="pt-BR" sz="1400" b="1">
                <a:solidFill>
                  <a:srgbClr val="FFFFFF"/>
                </a:solidFill>
                <a:ea typeface="ヒラギノ角ゴ Pro W3" charset="0"/>
              </a:rPr>
              <a:pPr>
                <a:defRPr/>
              </a:pPr>
              <a:t>‹#›</a:t>
            </a:fld>
            <a:endParaRPr lang="pt-BR" sz="1400" b="1">
              <a:solidFill>
                <a:srgbClr val="FFFFFF"/>
              </a:solidFill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9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/>
          <a:ea typeface="+mj-ea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6pPr>
      <a:lvl7pPr marL="914116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7pPr>
      <a:lvl8pPr marL="1371174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8pPr>
      <a:lvl9pPr marL="1828231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9pPr>
    </p:titleStyle>
    <p:bodyStyle>
      <a:lvl1pPr marL="342793" indent="-342793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5D7BAC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/>
          <a:ea typeface="+mn-ea"/>
          <a:cs typeface="ヒラギノ角ゴ Pro W3" charset="0"/>
        </a:defRPr>
      </a:lvl1pPr>
      <a:lvl2pPr marL="742719" indent="-28566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400">
          <a:solidFill>
            <a:schemeClr val="tx1"/>
          </a:solidFill>
          <a:latin typeface="Calibri"/>
          <a:ea typeface="+mn-ea"/>
          <a:cs typeface="ヒラギノ角ゴ Pro W3" charset="0"/>
        </a:defRPr>
      </a:lvl2pPr>
      <a:lvl3pPr marL="1142646" indent="-228529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>
          <a:solidFill>
            <a:schemeClr val="tx1"/>
          </a:solidFill>
          <a:latin typeface="Calibri"/>
          <a:ea typeface="+mn-ea"/>
          <a:cs typeface="ヒラギノ角ゴ Pro W3" charset="0"/>
        </a:defRPr>
      </a:lvl3pPr>
      <a:lvl4pPr marL="1599702" indent="-228529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+mn-ea"/>
          <a:cs typeface="ヒラギノ角ゴ Pro W3" charset="0"/>
        </a:defRPr>
      </a:lvl4pPr>
      <a:lvl5pPr marL="2056760" indent="-228529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  <a:cs typeface="ヒラギノ角ゴ Pro W3" charset="0"/>
        </a:defRPr>
      </a:lvl5pPr>
      <a:lvl6pPr marL="2513818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6pPr>
      <a:lvl7pPr marL="2970876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7pPr>
      <a:lvl8pPr marL="3427934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8pPr>
      <a:lvl9pPr marL="3884991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400" dirty="0">
              <a:solidFill>
                <a:srgbClr val="000000"/>
              </a:solidFill>
              <a:latin typeface="Georgia" pitchFamily="18" charset="0"/>
              <a:ea typeface="Geneva" charset="0"/>
            </a:endParaRPr>
          </a:p>
        </p:txBody>
      </p:sp>
      <p:pic>
        <p:nvPicPr>
          <p:cNvPr id="3077" name="Imagem 6" descr="borda_slid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431800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m 6" descr="ìnpe_simbolo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06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  <p:sldLayoutId id="214748444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Linux Libertine O" pitchFamily="50" charset="0"/>
          <a:cs typeface="Linux Libertine O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Linux Libertine O" pitchFamily="50" charset="0"/>
          <a:cs typeface="Linux Libertine 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Linux Libertine O" pitchFamily="50" charset="0"/>
          <a:cs typeface="Linux Libertine 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Linux Libertine O" pitchFamily="50" charset="0"/>
          <a:cs typeface="Linux Libertine 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Linux Libertine O" pitchFamily="50" charset="0"/>
          <a:cs typeface="Linux Libertine O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q"/>
        <a:defRPr sz="2800">
          <a:solidFill>
            <a:srgbClr val="00005E"/>
          </a:solidFill>
          <a:latin typeface="Calibri" pitchFamily="34" charset="0"/>
          <a:ea typeface="Linux Libertine O" pitchFamily="50" charset="0"/>
          <a:cs typeface="Linux Libertine O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q"/>
        <a:defRPr sz="2400">
          <a:solidFill>
            <a:srgbClr val="00005E"/>
          </a:solidFill>
          <a:latin typeface="Calibri" pitchFamily="34" charset="0"/>
          <a:ea typeface="Linux Libertine O" pitchFamily="50" charset="0"/>
          <a:cs typeface="Linux Libertine O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q"/>
        <a:defRPr sz="2000">
          <a:solidFill>
            <a:srgbClr val="00005E"/>
          </a:solidFill>
          <a:latin typeface="Calibri" pitchFamily="34" charset="0"/>
          <a:ea typeface="Linux Libertine O" pitchFamily="50" charset="0"/>
          <a:cs typeface="Linux Libertine O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1600">
          <a:solidFill>
            <a:srgbClr val="00005E"/>
          </a:solidFill>
          <a:latin typeface="Calibri" pitchFamily="34" charset="0"/>
          <a:ea typeface="Linux Libertine O" pitchFamily="50" charset="0"/>
          <a:cs typeface="Linux Libertine O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q"/>
        <a:defRPr sz="2000">
          <a:solidFill>
            <a:srgbClr val="00005E"/>
          </a:solidFill>
          <a:latin typeface="Calibri" pitchFamily="34" charset="0"/>
          <a:ea typeface="Linux Libertine O" pitchFamily="50" charset="0"/>
          <a:cs typeface="Linux Libertine O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1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  <p:sldLayoutId id="2147484459" r:id="rId12"/>
    <p:sldLayoutId id="2147484460" r:id="rId13"/>
    <p:sldLayoutId id="2147484461" r:id="rId14"/>
    <p:sldLayoutId id="2147484462" r:id="rId15"/>
    <p:sldLayoutId id="2147484463" r:id="rId16"/>
    <p:sldLayoutId id="2147484464" r:id="rId17"/>
    <p:sldLayoutId id="2147484465" r:id="rId18"/>
    <p:sldLayoutId id="2147484466" r:id="rId19"/>
    <p:sldLayoutId id="2147484467" r:id="rId20"/>
    <p:sldLayoutId id="2147484468" r:id="rId2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9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8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14.03.15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  <p:sldLayoutId id="214748450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5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jpeg"/><Relationship Id="rId12" Type="http://schemas.openxmlformats.org/officeDocument/2006/relationships/image" Target="../media/image72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jpeg"/><Relationship Id="rId10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png"/><Relationship Id="rId7" Type="http://schemas.openxmlformats.org/officeDocument/2006/relationships/image" Target="../media/image94.jpeg"/><Relationship Id="rId8" Type="http://schemas.openxmlformats.org/officeDocument/2006/relationships/image" Target="../media/image95.jpe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9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3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We now have a Geo-</a:t>
            </a:r>
            <a:r>
              <a:rPr lang="en-GB" sz="4000" dirty="0"/>
              <a:t>L</a:t>
            </a:r>
            <a:r>
              <a:rPr lang="en-GB" sz="4000" dirty="0" smtClean="0"/>
              <a:t>inux. </a:t>
            </a:r>
            <a:br>
              <a:rPr lang="en-GB" sz="4000" dirty="0" smtClean="0"/>
            </a:br>
            <a:r>
              <a:rPr lang="en-GB" sz="4000" dirty="0" smtClean="0"/>
              <a:t>What’s next? </a:t>
            </a:r>
            <a:r>
              <a:rPr lang="en-US" sz="4000" dirty="0" smtClean="0"/>
              <a:t> </a:t>
            </a:r>
            <a:endParaRPr lang="pt-BR" sz="4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7688" y="4267200"/>
            <a:ext cx="8596312" cy="2330152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pt-BR" dirty="0">
                <a:solidFill>
                  <a:srgbClr val="00003F"/>
                </a:solidFill>
              </a:rPr>
              <a:t>Gilberto Câmara</a:t>
            </a:r>
          </a:p>
          <a:p>
            <a:pPr algn="ctr" eaLnBrk="1" hangingPunct="1">
              <a:buFont typeface="Wingdings" charset="0"/>
              <a:buNone/>
            </a:pPr>
            <a:r>
              <a:rPr lang="pt-BR" dirty="0" err="1">
                <a:solidFill>
                  <a:srgbClr val="00003F"/>
                </a:solidFill>
              </a:rPr>
              <a:t>National</a:t>
            </a:r>
            <a:r>
              <a:rPr lang="pt-BR" dirty="0">
                <a:solidFill>
                  <a:srgbClr val="00003F"/>
                </a:solidFill>
              </a:rPr>
              <a:t> </a:t>
            </a:r>
            <a:r>
              <a:rPr lang="pt-BR" dirty="0" err="1">
                <a:solidFill>
                  <a:srgbClr val="00003F"/>
                </a:solidFill>
              </a:rPr>
              <a:t>Institute</a:t>
            </a:r>
            <a:r>
              <a:rPr lang="pt-BR" dirty="0">
                <a:solidFill>
                  <a:srgbClr val="00003F"/>
                </a:solidFill>
              </a:rPr>
              <a:t> for Space </a:t>
            </a:r>
            <a:r>
              <a:rPr lang="pt-BR" dirty="0" err="1">
                <a:solidFill>
                  <a:srgbClr val="00003F"/>
                </a:solidFill>
              </a:rPr>
              <a:t>Research</a:t>
            </a:r>
            <a:r>
              <a:rPr lang="pt-BR" dirty="0">
                <a:solidFill>
                  <a:srgbClr val="00003F"/>
                </a:solidFill>
              </a:rPr>
              <a:t> (INPE), </a:t>
            </a:r>
            <a:r>
              <a:rPr lang="pt-BR" dirty="0" err="1">
                <a:solidFill>
                  <a:srgbClr val="00003F"/>
                </a:solidFill>
              </a:rPr>
              <a:t>Brazil</a:t>
            </a:r>
            <a:endParaRPr lang="pt-BR" dirty="0">
              <a:solidFill>
                <a:srgbClr val="00003F"/>
              </a:solidFill>
            </a:endParaRPr>
          </a:p>
          <a:p>
            <a:pPr algn="ctr" eaLnBrk="1" hangingPunct="1">
              <a:buFont typeface="Wingdings" charset="0"/>
              <a:buNone/>
            </a:pPr>
            <a:r>
              <a:rPr lang="pt-BR" dirty="0" err="1">
                <a:solidFill>
                  <a:srgbClr val="00003F"/>
                </a:solidFill>
              </a:rPr>
              <a:t>Institute</a:t>
            </a:r>
            <a:r>
              <a:rPr lang="pt-BR" dirty="0">
                <a:solidFill>
                  <a:srgbClr val="00003F"/>
                </a:solidFill>
              </a:rPr>
              <a:t> for Geoinformatics, </a:t>
            </a:r>
            <a:r>
              <a:rPr lang="pt-BR" dirty="0" err="1">
                <a:solidFill>
                  <a:srgbClr val="00003F"/>
                </a:solidFill>
              </a:rPr>
              <a:t>University</a:t>
            </a:r>
            <a:r>
              <a:rPr lang="pt-BR" dirty="0">
                <a:solidFill>
                  <a:srgbClr val="00003F"/>
                </a:solidFill>
              </a:rPr>
              <a:t> </a:t>
            </a:r>
            <a:r>
              <a:rPr lang="pt-BR" dirty="0" err="1">
                <a:solidFill>
                  <a:srgbClr val="00003F"/>
                </a:solidFill>
              </a:rPr>
              <a:t>of</a:t>
            </a:r>
            <a:r>
              <a:rPr lang="pt-BR" dirty="0">
                <a:solidFill>
                  <a:srgbClr val="00003F"/>
                </a:solidFill>
              </a:rPr>
              <a:t> Münster, </a:t>
            </a:r>
            <a:r>
              <a:rPr lang="pt-BR" dirty="0" err="1">
                <a:solidFill>
                  <a:srgbClr val="00003F"/>
                </a:solidFill>
              </a:rPr>
              <a:t>Germany</a:t>
            </a:r>
            <a:endParaRPr lang="pt-BR" dirty="0">
              <a:solidFill>
                <a:srgbClr val="00003F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944813" y="1176338"/>
            <a:ext cx="61991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None/>
              <a:defRPr/>
            </a:pPr>
            <a:r>
              <a:rPr lang="pt-BR" sz="2800" kern="0" dirty="0" smtClean="0">
                <a:solidFill>
                  <a:srgbClr val="002060"/>
                </a:solidFill>
                <a:latin typeface="Calibri"/>
                <a:ea typeface="ＭＳ Ｐゴシック" charset="0"/>
                <a:cs typeface="ＭＳ Ｐゴシック" charset="0"/>
              </a:rPr>
              <a:t>FOSSGIS </a:t>
            </a:r>
            <a:r>
              <a:rPr lang="pt-BR" sz="2800" kern="0" dirty="0" err="1" smtClean="0">
                <a:solidFill>
                  <a:srgbClr val="002060"/>
                </a:solidFill>
                <a:latin typeface="Calibri"/>
                <a:ea typeface="ＭＳ Ｐゴシック" charset="0"/>
                <a:cs typeface="ＭＳ Ｐゴシック" charset="0"/>
              </a:rPr>
              <a:t>Germany</a:t>
            </a:r>
            <a:r>
              <a:rPr lang="pt-BR" sz="2800" kern="0" dirty="0" smtClean="0">
                <a:solidFill>
                  <a:srgbClr val="002060"/>
                </a:solidFill>
                <a:latin typeface="Calibri"/>
                <a:ea typeface="ＭＳ Ｐゴシック" charset="0"/>
                <a:cs typeface="ＭＳ Ｐゴシック" charset="0"/>
              </a:rPr>
              <a:t>, Münster 2015</a:t>
            </a:r>
            <a:endParaRPr lang="pt-BR" sz="2800" kern="0" dirty="0">
              <a:solidFill>
                <a:srgbClr val="00206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1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5805264"/>
            <a:ext cx="3770313" cy="811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2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467600" y="731763"/>
            <a:ext cx="1676400" cy="347662"/>
          </a:xfrm>
          <a:prstGeom prst="rect">
            <a:avLst/>
          </a:prstGeom>
          <a:solidFill>
            <a:srgbClr val="C8D8FC"/>
          </a:solidFill>
          <a:ln>
            <a:noFill/>
          </a:ln>
          <a:extLst/>
        </p:spPr>
        <p:txBody>
          <a:bodyPr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Arial" charset="0"/>
              </a:rPr>
              <a:t>source: WMO</a:t>
            </a:r>
          </a:p>
        </p:txBody>
      </p:sp>
      <p:sp>
        <p:nvSpPr>
          <p:cNvPr id="150532" name="Retângulo 5"/>
          <p:cNvSpPr>
            <a:spLocks noChangeArrowheads="1"/>
          </p:cNvSpPr>
          <p:nvPr/>
        </p:nvSpPr>
        <p:spPr bwMode="auto">
          <a:xfrm>
            <a:off x="7939" y="5528431"/>
            <a:ext cx="4589462" cy="1323409"/>
          </a:xfrm>
          <a:prstGeom prst="rect">
            <a:avLst/>
          </a:prstGeom>
          <a:solidFill>
            <a:srgbClr val="C8D8FC">
              <a:alpha val="70000"/>
            </a:srgbClr>
          </a:solidFill>
          <a:ln>
            <a:noFill/>
          </a:ln>
          <a:extLst/>
        </p:spPr>
        <p:txBody>
          <a:bodyPr wrap="square" lIns="91412" tIns="45705" rIns="91412" bIns="45705">
            <a:spAutoFit/>
          </a:bodyPr>
          <a:lstStyle/>
          <a:p>
            <a:r>
              <a:rPr lang="pt-BR" sz="2000" b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11,000 land stations (3000 automated)</a:t>
            </a:r>
          </a:p>
          <a:p>
            <a:r>
              <a:rPr lang="en-US" sz="2000" b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900 radiosondes, 3000 aircraft </a:t>
            </a:r>
          </a:p>
          <a:p>
            <a:r>
              <a:rPr lang="en-US" sz="2000" b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6000 ships, 1300 buoys</a:t>
            </a:r>
          </a:p>
          <a:p>
            <a:r>
              <a:rPr lang="en-US" sz="2000" b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5 polar, 6 geostationary </a:t>
            </a:r>
            <a:r>
              <a:rPr lang="pt-BR" sz="2000" b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satellites</a:t>
            </a:r>
          </a:p>
        </p:txBody>
      </p:sp>
      <p:sp>
        <p:nvSpPr>
          <p:cNvPr id="150533" name="Rectangle 3"/>
          <p:cNvSpPr txBox="1">
            <a:spLocks noChangeArrowheads="1"/>
          </p:cNvSpPr>
          <p:nvPr/>
        </p:nvSpPr>
        <p:spPr bwMode="auto">
          <a:xfrm>
            <a:off x="772319" y="2636837"/>
            <a:ext cx="7650162" cy="792163"/>
          </a:xfrm>
          <a:prstGeom prst="rect">
            <a:avLst/>
          </a:prstGeom>
          <a:solidFill>
            <a:srgbClr val="96ACF8">
              <a:alpha val="7097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00038" indent="-300038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GB" sz="3600" b="1" dirty="0" smtClean="0">
                <a:solidFill>
                  <a:srgbClr val="000090"/>
                </a:solidFill>
                <a:latin typeface="Calibri" charset="0"/>
                <a:ea typeface="New MingLiu" charset="0"/>
                <a:cs typeface="New MingLiu" charset="0"/>
              </a:rPr>
              <a:t>Communicating </a:t>
            </a:r>
            <a:r>
              <a:rPr kumimoji="1" lang="en-GB" sz="3600" b="1" dirty="0">
                <a:solidFill>
                  <a:srgbClr val="000090"/>
                </a:solidFill>
                <a:latin typeface="Calibri" charset="0"/>
                <a:ea typeface="New MingLiu" charset="0"/>
                <a:cs typeface="New MingLiu" charset="0"/>
              </a:rPr>
              <a:t>data is </a:t>
            </a:r>
            <a:r>
              <a:rPr kumimoji="1" lang="en-GB" sz="3600" b="1" dirty="0">
                <a:solidFill>
                  <a:srgbClr val="800000"/>
                </a:solidFill>
                <a:latin typeface="Calibri" charset="0"/>
                <a:ea typeface="New MingLiu" charset="0"/>
                <a:cs typeface="New MingLiu" charset="0"/>
              </a:rPr>
              <a:t>feasible</a:t>
            </a:r>
          </a:p>
        </p:txBody>
      </p:sp>
      <p:sp>
        <p:nvSpPr>
          <p:cNvPr id="7" name="Title 10"/>
          <p:cNvSpPr txBox="1">
            <a:spLocks/>
          </p:cNvSpPr>
          <p:nvPr/>
        </p:nvSpPr>
        <p:spPr bwMode="auto">
          <a:xfrm>
            <a:off x="684213" y="0"/>
            <a:ext cx="8305800" cy="76200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What do we know?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0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827088" y="981075"/>
            <a:ext cx="9072562" cy="571500"/>
          </a:xfrm>
          <a:prstGeom prst="rect">
            <a:avLst/>
          </a:prstGeom>
          <a:noFill/>
        </p:spPr>
        <p:txBody>
          <a:bodyPr lIns="91412" tIns="45705" rIns="91412" bIns="45705"/>
          <a:lstStyle/>
          <a:p>
            <a:pPr eaLnBrk="0" hangingPunct="0">
              <a:defRPr/>
            </a:pPr>
            <a:endParaRPr lang="pt-BR" sz="30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53602" name="Text Box 4"/>
          <p:cNvSpPr txBox="1">
            <a:spLocks noChangeArrowheads="1"/>
          </p:cNvSpPr>
          <p:nvPr/>
        </p:nvSpPr>
        <p:spPr bwMode="auto">
          <a:xfrm>
            <a:off x="6480175" y="4365625"/>
            <a:ext cx="2663825" cy="473075"/>
          </a:xfrm>
          <a:prstGeom prst="rect">
            <a:avLst/>
          </a:prstGeom>
          <a:solidFill>
            <a:srgbClr val="C8D8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5" rIns="91412" bIns="45705">
            <a:spAutoFit/>
          </a:bodyPr>
          <a:lstStyle>
            <a:lvl1pPr marL="455613" indent="-45561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005E"/>
                </a:solidFill>
                <a:latin typeface="Calibri" charset="0"/>
              </a:rPr>
              <a:t>degradation</a:t>
            </a:r>
          </a:p>
        </p:txBody>
      </p:sp>
      <p:sp>
        <p:nvSpPr>
          <p:cNvPr id="153603" name="Título 10"/>
          <p:cNvSpPr>
            <a:spLocks noGrp="1"/>
          </p:cNvSpPr>
          <p:nvPr>
            <p:ph type="title"/>
          </p:nvPr>
        </p:nvSpPr>
        <p:spPr>
          <a:xfrm>
            <a:off x="684213" y="333375"/>
            <a:ext cx="8153400" cy="762000"/>
          </a:xfrm>
        </p:spPr>
        <p:txBody>
          <a:bodyPr/>
          <a:lstStyle/>
          <a:p>
            <a:pPr eaLnBrk="1" hangingPunct="1"/>
            <a:r>
              <a:rPr lang="pt-BR">
                <a:latin typeface="Calibri" charset="0"/>
              </a:rPr>
              <a:t>We’re bad at representing meaning </a:t>
            </a:r>
          </a:p>
        </p:txBody>
      </p:sp>
      <p:pic>
        <p:nvPicPr>
          <p:cNvPr id="153604" name="Picture 2" descr="C:\Users\Gilberto\Pictures\floresta_degrada_marceland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29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0"/>
          <p:cNvSpPr txBox="1">
            <a:spLocks/>
          </p:cNvSpPr>
          <p:nvPr/>
        </p:nvSpPr>
        <p:spPr bwMode="auto">
          <a:xfrm>
            <a:off x="827088" y="5994400"/>
            <a:ext cx="7489825" cy="762000"/>
          </a:xfrm>
          <a:prstGeom prst="rect">
            <a:avLst/>
          </a:prstGeom>
          <a:solidFill>
            <a:srgbClr val="E2FFDA">
              <a:alpha val="71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2" tIns="45705" rIns="91412" bIns="45705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charset="0"/>
                <a:ea typeface="ＭＳ Ｐゴシック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191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256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b="0" dirty="0" err="1">
                <a:latin typeface="Calibri" charset="0"/>
              </a:rPr>
              <a:t>d</a:t>
            </a:r>
            <a:r>
              <a:rPr lang="pt-BR" b="0" dirty="0" err="1" smtClean="0">
                <a:latin typeface="Calibri" charset="0"/>
              </a:rPr>
              <a:t>eforestation</a:t>
            </a:r>
            <a:r>
              <a:rPr lang="pt-BR" b="0" dirty="0" smtClean="0">
                <a:latin typeface="Calibri" charset="0"/>
              </a:rPr>
              <a:t>? </a:t>
            </a:r>
            <a:r>
              <a:rPr lang="pt-BR" b="0" dirty="0" err="1">
                <a:latin typeface="Calibri" charset="0"/>
              </a:rPr>
              <a:t>d</a:t>
            </a:r>
            <a:r>
              <a:rPr lang="pt-BR" b="0" dirty="0" err="1" smtClean="0">
                <a:latin typeface="Calibri" charset="0"/>
              </a:rPr>
              <a:t>egradation</a:t>
            </a:r>
            <a:r>
              <a:rPr lang="pt-BR" b="0" dirty="0" smtClean="0">
                <a:latin typeface="Calibri" charset="0"/>
              </a:rPr>
              <a:t>? </a:t>
            </a:r>
            <a:r>
              <a:rPr lang="pt-BR" b="0" dirty="0" err="1">
                <a:latin typeface="Calibri" charset="0"/>
              </a:rPr>
              <a:t>d</a:t>
            </a:r>
            <a:r>
              <a:rPr lang="pt-BR" b="0" dirty="0" err="1" smtClean="0">
                <a:latin typeface="Calibri" charset="0"/>
              </a:rPr>
              <a:t>isturbance</a:t>
            </a:r>
            <a:r>
              <a:rPr lang="pt-BR" b="0" dirty="0" smtClean="0">
                <a:latin typeface="Calibri" charset="0"/>
              </a:rPr>
              <a:t>?</a:t>
            </a:r>
            <a:endParaRPr lang="pt-BR" b="0" dirty="0">
              <a:latin typeface="Calibri" charset="0"/>
            </a:endParaRPr>
          </a:p>
        </p:txBody>
      </p:sp>
      <p:sp>
        <p:nvSpPr>
          <p:cNvPr id="153606" name="Título 10"/>
          <p:cNvSpPr txBox="1">
            <a:spLocks/>
          </p:cNvSpPr>
          <p:nvPr/>
        </p:nvSpPr>
        <p:spPr bwMode="auto">
          <a:xfrm>
            <a:off x="827088" y="2657702"/>
            <a:ext cx="7489826" cy="762000"/>
          </a:xfrm>
          <a:prstGeom prst="rect">
            <a:avLst/>
          </a:prstGeom>
          <a:solidFill>
            <a:srgbClr val="E2FFDA">
              <a:alpha val="70195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2" tIns="45705" rIns="91412" bIns="45705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3600" b="1" dirty="0" err="1" smtClean="0">
                <a:solidFill>
                  <a:srgbClr val="003366"/>
                </a:solidFill>
                <a:latin typeface="Calibri" charset="0"/>
                <a:cs typeface="Calibri" charset="0"/>
              </a:rPr>
              <a:t>Representing</a:t>
            </a:r>
            <a:r>
              <a:rPr lang="pt-BR" sz="3600" b="1" dirty="0" smtClean="0">
                <a:solidFill>
                  <a:srgbClr val="003366"/>
                </a:solidFill>
                <a:latin typeface="Calibri" charset="0"/>
                <a:cs typeface="Calibri" charset="0"/>
              </a:rPr>
              <a:t> </a:t>
            </a:r>
            <a:r>
              <a:rPr lang="pt-BR" sz="3600" b="1" dirty="0" err="1">
                <a:solidFill>
                  <a:srgbClr val="003366"/>
                </a:solidFill>
                <a:latin typeface="Calibri" charset="0"/>
                <a:cs typeface="Calibri" charset="0"/>
              </a:rPr>
              <a:t>concepts</a:t>
            </a:r>
            <a:r>
              <a:rPr lang="pt-BR" sz="3600" b="1" dirty="0">
                <a:solidFill>
                  <a:srgbClr val="003366"/>
                </a:solidFill>
                <a:latin typeface="Calibri" charset="0"/>
                <a:cs typeface="Calibri" charset="0"/>
              </a:rPr>
              <a:t> </a:t>
            </a:r>
            <a:r>
              <a:rPr lang="pt-BR" sz="3600" b="1" dirty="0" err="1">
                <a:solidFill>
                  <a:srgbClr val="003366"/>
                </a:solidFill>
                <a:latin typeface="Calibri" charset="0"/>
                <a:cs typeface="Calibri" charset="0"/>
              </a:rPr>
              <a:t>is</a:t>
            </a:r>
            <a:r>
              <a:rPr lang="pt-BR" sz="3600" b="1" dirty="0">
                <a:solidFill>
                  <a:srgbClr val="003366"/>
                </a:solidFill>
                <a:latin typeface="Calibri" charset="0"/>
                <a:cs typeface="Calibri" charset="0"/>
              </a:rPr>
              <a:t> </a:t>
            </a:r>
            <a:r>
              <a:rPr lang="pt-BR" sz="3600" b="1" dirty="0">
                <a:solidFill>
                  <a:srgbClr val="800000"/>
                </a:solidFill>
                <a:latin typeface="Calibri" charset="0"/>
                <a:cs typeface="Calibri" charset="0"/>
              </a:rPr>
              <a:t>hard</a:t>
            </a:r>
            <a:r>
              <a:rPr lang="pt-BR" sz="3600" b="1" dirty="0">
                <a:solidFill>
                  <a:srgbClr val="003366"/>
                </a:solidFill>
                <a:latin typeface="Calibri" charset="0"/>
                <a:cs typeface="Calibri" charset="0"/>
              </a:rPr>
              <a:t> 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 bwMode="auto">
          <a:xfrm>
            <a:off x="827088" y="33036"/>
            <a:ext cx="7489826" cy="762000"/>
          </a:xfrm>
          <a:prstGeom prst="rect">
            <a:avLst/>
          </a:prstGeom>
          <a:solidFill>
            <a:srgbClr val="E2FFDA">
              <a:alpha val="64000"/>
            </a:srgb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What do we know we don’t know?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5" descr="C:\Documents and Settings\livia\Desktop\i786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27088" y="981075"/>
            <a:ext cx="9072562" cy="571500"/>
          </a:xfrm>
          <a:prstGeom prst="rect">
            <a:avLst/>
          </a:prstGeom>
          <a:noFill/>
        </p:spPr>
        <p:txBody>
          <a:bodyPr lIns="91412" tIns="45705" rIns="91412" bIns="45705"/>
          <a:lstStyle/>
          <a:p>
            <a:pPr eaLnBrk="0" hangingPunct="0">
              <a:defRPr/>
            </a:pPr>
            <a:endParaRPr lang="pt-BR" sz="3000" b="1" kern="0" dirty="0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112643" name="Título 10"/>
          <p:cNvSpPr>
            <a:spLocks noGrp="1"/>
          </p:cNvSpPr>
          <p:nvPr>
            <p:ph type="title"/>
          </p:nvPr>
        </p:nvSpPr>
        <p:spPr>
          <a:xfrm>
            <a:off x="179388" y="3043238"/>
            <a:ext cx="8785225" cy="762000"/>
          </a:xfrm>
          <a:solidFill>
            <a:schemeClr val="bg1">
              <a:alpha val="76077"/>
            </a:schemeClr>
          </a:solidFill>
        </p:spPr>
        <p:txBody>
          <a:bodyPr/>
          <a:lstStyle/>
          <a:p>
            <a:pPr algn="ctr" eaLnBrk="1" hangingPunct="1"/>
            <a:r>
              <a:rPr lang="pt-BR" dirty="0" err="1" smtClean="0"/>
              <a:t>Representing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modelling</a:t>
            </a:r>
            <a:r>
              <a:rPr lang="pt-BR" dirty="0" smtClean="0"/>
              <a:t> </a:t>
            </a:r>
            <a:r>
              <a:rPr lang="pt-BR" dirty="0" err="1" smtClean="0">
                <a:solidFill>
                  <a:srgbClr val="800000"/>
                </a:solidFill>
              </a:rPr>
              <a:t>change</a:t>
            </a:r>
            <a:endParaRPr lang="pt-BR" dirty="0"/>
          </a:p>
        </p:txBody>
      </p:sp>
      <p:sp>
        <p:nvSpPr>
          <p:cNvPr id="9" name="Retângulo 5"/>
          <p:cNvSpPr/>
          <p:nvPr/>
        </p:nvSpPr>
        <p:spPr>
          <a:xfrm>
            <a:off x="1619250" y="5661025"/>
            <a:ext cx="5905500" cy="584776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7D">
                    <a:lumMod val="75000"/>
                  </a:srgbClr>
                </a:solidFill>
                <a:latin typeface="Calibri"/>
              </a:rPr>
              <a:t>e</a:t>
            </a:r>
            <a:r>
              <a:rPr lang="en-US" sz="3200" dirty="0" smtClean="0">
                <a:solidFill>
                  <a:srgbClr val="00007D">
                    <a:lumMod val="75000"/>
                  </a:srgbClr>
                </a:solidFill>
                <a:latin typeface="Calibri"/>
              </a:rPr>
              <a:t>vents and processes</a:t>
            </a:r>
            <a:endParaRPr lang="pt-BR" sz="3200" dirty="0">
              <a:solidFill>
                <a:srgbClr val="0000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 bwMode="auto">
          <a:xfrm>
            <a:off x="438150" y="33338"/>
            <a:ext cx="8305800" cy="76200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Semantics of complex geospatial data</a:t>
            </a:r>
            <a:endParaRPr lang="en-US" dirty="0">
              <a:solidFill>
                <a:srgbClr val="8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78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ítulo 10"/>
          <p:cNvSpPr>
            <a:spLocks noGrp="1"/>
          </p:cNvSpPr>
          <p:nvPr>
            <p:ph type="title"/>
          </p:nvPr>
        </p:nvSpPr>
        <p:spPr>
          <a:xfrm>
            <a:off x="990600" y="1993900"/>
            <a:ext cx="7112000" cy="762000"/>
          </a:xfrm>
          <a:solidFill>
            <a:schemeClr val="bg1">
              <a:alpha val="56862"/>
            </a:schemeClr>
          </a:solidFill>
        </p:spPr>
        <p:txBody>
          <a:bodyPr/>
          <a:lstStyle/>
          <a:p>
            <a:pPr algn="ctr" eaLnBrk="1" hangingPunct="1"/>
            <a:r>
              <a:rPr lang="en-GB" dirty="0"/>
              <a:t>Representing </a:t>
            </a:r>
            <a:r>
              <a:rPr lang="en-GB" dirty="0" smtClean="0">
                <a:solidFill>
                  <a:srgbClr val="800000"/>
                </a:solidFill>
              </a:rPr>
              <a:t>condition</a:t>
            </a:r>
            <a:endParaRPr lang="en-GB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372200" y="6446838"/>
            <a:ext cx="2744813" cy="400079"/>
          </a:xfrm>
          <a:prstGeom prst="rect">
            <a:avLst/>
          </a:prstGeom>
          <a:solidFill>
            <a:srgbClr val="E0E8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5E"/>
                </a:solidFill>
                <a:latin typeface="Calibri"/>
                <a:cs typeface="Calibri"/>
              </a:rPr>
              <a:t>Image source: WMO</a:t>
            </a:r>
          </a:p>
        </p:txBody>
      </p:sp>
      <p:sp>
        <p:nvSpPr>
          <p:cNvPr id="102404" name="Título 10"/>
          <p:cNvSpPr txBox="1">
            <a:spLocks/>
          </p:cNvSpPr>
          <p:nvPr/>
        </p:nvSpPr>
        <p:spPr bwMode="auto">
          <a:xfrm>
            <a:off x="539552" y="5661248"/>
            <a:ext cx="8075488" cy="762000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2" tIns="45705" rIns="91412" bIns="45705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pt-BR" sz="3200" dirty="0" err="1">
                <a:solidFill>
                  <a:srgbClr val="003366"/>
                </a:solidFill>
                <a:latin typeface="Calibri"/>
                <a:cs typeface="Calibri"/>
              </a:rPr>
              <a:t>vulnerability</a:t>
            </a:r>
            <a:r>
              <a:rPr lang="pt-BR" sz="3200" dirty="0">
                <a:solidFill>
                  <a:srgbClr val="003366"/>
                </a:solidFill>
                <a:latin typeface="Calibri"/>
                <a:cs typeface="Calibri"/>
              </a:rPr>
              <a:t>? </a:t>
            </a:r>
            <a:r>
              <a:rPr lang="pt-BR" sz="3200" dirty="0" err="1">
                <a:solidFill>
                  <a:srgbClr val="003366"/>
                </a:solidFill>
                <a:latin typeface="Calibri"/>
                <a:cs typeface="Calibri"/>
              </a:rPr>
              <a:t>climate</a:t>
            </a:r>
            <a:r>
              <a:rPr lang="pt-BR" sz="3200" dirty="0">
                <a:solidFill>
                  <a:srgbClr val="003366"/>
                </a:solidFill>
                <a:latin typeface="Calibri"/>
                <a:cs typeface="Calibri"/>
              </a:rPr>
              <a:t> </a:t>
            </a:r>
            <a:r>
              <a:rPr lang="pt-BR" sz="3200" dirty="0" err="1">
                <a:solidFill>
                  <a:srgbClr val="003366"/>
                </a:solidFill>
                <a:latin typeface="Calibri"/>
                <a:cs typeface="Calibri"/>
              </a:rPr>
              <a:t>change</a:t>
            </a:r>
            <a:r>
              <a:rPr lang="pt-BR" sz="3200" dirty="0">
                <a:solidFill>
                  <a:srgbClr val="003366"/>
                </a:solidFill>
                <a:latin typeface="Calibri"/>
                <a:cs typeface="Calibri"/>
              </a:rPr>
              <a:t>? </a:t>
            </a:r>
            <a:r>
              <a:rPr lang="pt-BR" sz="3200" dirty="0" err="1">
                <a:solidFill>
                  <a:srgbClr val="003366"/>
                </a:solidFill>
                <a:latin typeface="Calibri"/>
                <a:cs typeface="Calibri"/>
              </a:rPr>
              <a:t>poverty</a:t>
            </a:r>
            <a:r>
              <a:rPr lang="pt-BR" sz="3200" dirty="0">
                <a:solidFill>
                  <a:srgbClr val="003366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6" name="Title 10"/>
          <p:cNvSpPr txBox="1">
            <a:spLocks/>
          </p:cNvSpPr>
          <p:nvPr/>
        </p:nvSpPr>
        <p:spPr bwMode="auto">
          <a:xfrm>
            <a:off x="611560" y="35834"/>
            <a:ext cx="8208912" cy="872886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Semantics of complex geospatial data</a:t>
            </a:r>
            <a:endParaRPr lang="en-US" dirty="0">
              <a:solidFill>
                <a:srgbClr val="8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25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42400" cy="6836702"/>
          </a:xfrm>
          <a:prstGeom prst="rect">
            <a:avLst/>
          </a:prstGeom>
        </p:spPr>
      </p:pic>
      <p:sp>
        <p:nvSpPr>
          <p:cNvPr id="4" name="Title 10"/>
          <p:cNvSpPr txBox="1">
            <a:spLocks/>
          </p:cNvSpPr>
          <p:nvPr/>
        </p:nvSpPr>
        <p:spPr bwMode="auto">
          <a:xfrm>
            <a:off x="438150" y="33338"/>
            <a:ext cx="8305800" cy="76200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Semantics of complex geospatial data</a:t>
            </a:r>
            <a:endParaRPr lang="en-US" sz="3600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5" name="Título 10"/>
          <p:cNvSpPr txBox="1">
            <a:spLocks/>
          </p:cNvSpPr>
          <p:nvPr/>
        </p:nvSpPr>
        <p:spPr>
          <a:xfrm>
            <a:off x="179388" y="3043238"/>
            <a:ext cx="8785225" cy="762000"/>
          </a:xfrm>
          <a:prstGeom prst="rect">
            <a:avLst/>
          </a:prstGeom>
          <a:solidFill>
            <a:schemeClr val="bg1">
              <a:alpha val="76077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eaLnBrk="1" hangingPunct="1"/>
            <a:r>
              <a:rPr lang="pt-BR" sz="3600" dirty="0" err="1" smtClean="0">
                <a:latin typeface="Calibri"/>
              </a:rPr>
              <a:t>Representing</a:t>
            </a:r>
            <a:r>
              <a:rPr lang="pt-BR" sz="3600" dirty="0" smtClean="0">
                <a:latin typeface="Calibri"/>
              </a:rPr>
              <a:t> </a:t>
            </a:r>
            <a:r>
              <a:rPr lang="pt-BR" sz="3600" dirty="0" err="1" smtClean="0">
                <a:latin typeface="Calibri"/>
              </a:rPr>
              <a:t>and</a:t>
            </a:r>
            <a:r>
              <a:rPr lang="pt-BR" sz="3600" dirty="0" smtClean="0">
                <a:latin typeface="Calibri"/>
              </a:rPr>
              <a:t> </a:t>
            </a:r>
            <a:r>
              <a:rPr lang="pt-BR" sz="3600" dirty="0" err="1" smtClean="0">
                <a:latin typeface="Calibri"/>
              </a:rPr>
              <a:t>modelling</a:t>
            </a:r>
            <a:r>
              <a:rPr lang="pt-BR" sz="3600" dirty="0" smtClean="0">
                <a:latin typeface="Calibri"/>
              </a:rPr>
              <a:t> </a:t>
            </a:r>
            <a:r>
              <a:rPr lang="pt-BR" sz="3600" dirty="0" err="1" smtClean="0">
                <a:solidFill>
                  <a:srgbClr val="800000"/>
                </a:solidFill>
                <a:latin typeface="Calibri"/>
              </a:rPr>
              <a:t>behaviour</a:t>
            </a:r>
            <a:endParaRPr lang="pt-BR" sz="3600" dirty="0">
              <a:latin typeface="Calibri"/>
            </a:endParaRPr>
          </a:p>
        </p:txBody>
      </p:sp>
      <p:sp>
        <p:nvSpPr>
          <p:cNvPr id="6" name="Título 10"/>
          <p:cNvSpPr txBox="1">
            <a:spLocks/>
          </p:cNvSpPr>
          <p:nvPr/>
        </p:nvSpPr>
        <p:spPr>
          <a:xfrm>
            <a:off x="927101" y="5938838"/>
            <a:ext cx="7226300" cy="658514"/>
          </a:xfrm>
          <a:prstGeom prst="rect">
            <a:avLst/>
          </a:prstGeom>
          <a:solidFill>
            <a:schemeClr val="bg1">
              <a:alpha val="76077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eaLnBrk="1" hangingPunct="1"/>
            <a:r>
              <a:rPr lang="en-US" dirty="0" smtClean="0">
                <a:latin typeface="Calibri"/>
              </a:rPr>
              <a:t>How do social networks operate?</a:t>
            </a:r>
            <a:endParaRPr lang="pt-BR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32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3" y="3"/>
            <a:ext cx="4273366" cy="30084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4"/>
            <a:ext cx="4067944" cy="2376264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76259" y="3"/>
            <a:ext cx="2233473" cy="500063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	social network</a:t>
            </a:r>
          </a:p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3610437"/>
            <a:ext cx="4067943" cy="324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357938"/>
            <a:ext cx="2771800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sensors</a:t>
            </a: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everywhere</a:t>
            </a: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" y="3"/>
            <a:ext cx="2123728" cy="500063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mobile </a:t>
            </a: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devices</a:t>
            </a: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6" name="Imagem 17" descr="vroman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2" y="3657312"/>
            <a:ext cx="4211960" cy="319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516218" y="6357938"/>
            <a:ext cx="2627784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ubiquitous</a:t>
            </a: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imagery</a:t>
            </a: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2636912"/>
            <a:ext cx="9144000" cy="1080120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Big data, mobile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devices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crowdsourcing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massive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Earth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observation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sets: new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technologies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bringing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new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problems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 </a:t>
            </a: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4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motivation for “big data”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8823"/>
            <a:ext cx="7976744" cy="447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5389" y="6390259"/>
            <a:ext cx="347861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ource: Louis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Perrochon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(Google)</a:t>
            </a:r>
          </a:p>
        </p:txBody>
      </p:sp>
    </p:spTree>
    <p:extLst>
      <p:ext uri="{BB962C8B-B14F-4D97-AF65-F5344CB8AC3E}">
        <p14:creationId xmlns:p14="http://schemas.microsoft.com/office/powerpoint/2010/main" val="150785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Earth Engine: massive image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70260"/>
            <a:ext cx="8411636" cy="47888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5389" y="6390259"/>
            <a:ext cx="347861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ource: Louis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Perrochon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(Google)</a:t>
            </a:r>
          </a:p>
        </p:txBody>
      </p:sp>
    </p:spTree>
    <p:extLst>
      <p:ext uri="{BB962C8B-B14F-4D97-AF65-F5344CB8AC3E}">
        <p14:creationId xmlns:p14="http://schemas.microsoft.com/office/powerpoint/2010/main" val="29602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6" descr="landsat_lena_de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7" descr="landsat_nam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npo0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npo00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762000" y="0"/>
            <a:ext cx="7651750" cy="954107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800" dirty="0" smtClean="0">
                <a:solidFill>
                  <a:srgbClr val="000090"/>
                </a:solidFill>
                <a:latin typeface="Calibri"/>
              </a:rPr>
              <a:t>Earth observation satellites and </a:t>
            </a:r>
            <a:r>
              <a:rPr lang="en-US" sz="2800" dirty="0" err="1" smtClean="0">
                <a:solidFill>
                  <a:srgbClr val="000090"/>
                </a:solidFill>
                <a:latin typeface="Calibri"/>
              </a:rPr>
              <a:t>geosensor</a:t>
            </a:r>
            <a:r>
              <a:rPr lang="en-US" sz="2800" dirty="0" smtClean="0">
                <a:solidFill>
                  <a:srgbClr val="000090"/>
                </a:solidFill>
                <a:latin typeface="Calibri"/>
              </a:rPr>
              <a:t> webs provide key information about global change…</a:t>
            </a:r>
          </a:p>
        </p:txBody>
      </p:sp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827088" y="5902325"/>
            <a:ext cx="7651750" cy="954088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/>
                <a:cs typeface="+mn-cs"/>
              </a:rPr>
              <a:t>…but that information needs to be </a:t>
            </a:r>
            <a:r>
              <a:rPr lang="en-US" sz="2800" dirty="0" err="1" smtClean="0">
                <a:solidFill>
                  <a:srgbClr val="000066"/>
                </a:solidFill>
                <a:latin typeface="Calibri"/>
                <a:cs typeface="+mn-cs"/>
              </a:rPr>
              <a:t>modelled</a:t>
            </a:r>
            <a:r>
              <a:rPr lang="en-US" sz="2800" dirty="0" smtClean="0">
                <a:solidFill>
                  <a:srgbClr val="000066"/>
                </a:solidFill>
                <a:latin typeface="Calibri"/>
                <a:cs typeface="+mn-cs"/>
              </a:rPr>
              <a:t> and extracted</a:t>
            </a:r>
          </a:p>
        </p:txBody>
      </p:sp>
    </p:spTree>
    <p:extLst>
      <p:ext uri="{BB962C8B-B14F-4D97-AF65-F5344CB8AC3E}">
        <p14:creationId xmlns:p14="http://schemas.microsoft.com/office/powerpoint/2010/main" val="4198249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eart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988840"/>
            <a:ext cx="8532812" cy="1583878"/>
          </a:xfrm>
          <a:solidFill>
            <a:srgbClr val="D9D9D9">
              <a:alpha val="74901"/>
            </a:srgbClr>
          </a:solidFill>
        </p:spPr>
        <p:txBody>
          <a:bodyPr/>
          <a:lstStyle/>
          <a:p>
            <a:pPr marL="196850" indent="0" eaLnBrk="1" hangingPunct="1">
              <a:buFont typeface="Wingdings" charset="0"/>
              <a:buNone/>
            </a:pPr>
            <a:r>
              <a:rPr lang="en-GB" sz="3000" dirty="0">
                <a:solidFill>
                  <a:srgbClr val="800000"/>
                </a:solidFill>
              </a:rPr>
              <a:t>Data-intensive Geoinformatics </a:t>
            </a:r>
            <a:r>
              <a:rPr lang="en-GB" sz="3000" dirty="0">
                <a:solidFill>
                  <a:srgbClr val="00005E"/>
                </a:solidFill>
              </a:rPr>
              <a:t>=  principles and applications of spatial information science for handling </a:t>
            </a:r>
            <a:r>
              <a:rPr lang="en-GB" sz="3000" dirty="0" smtClean="0">
                <a:solidFill>
                  <a:srgbClr val="800000"/>
                </a:solidFill>
              </a:rPr>
              <a:t>large</a:t>
            </a:r>
            <a:r>
              <a:rPr lang="en-GB" sz="3000" dirty="0" smtClean="0">
                <a:solidFill>
                  <a:srgbClr val="00005E"/>
                </a:solidFill>
              </a:rPr>
              <a:t> and </a:t>
            </a:r>
            <a:r>
              <a:rPr lang="en-GB" sz="3000" dirty="0" smtClean="0">
                <a:solidFill>
                  <a:srgbClr val="800000"/>
                </a:solidFill>
              </a:rPr>
              <a:t>complex</a:t>
            </a:r>
            <a:r>
              <a:rPr lang="en-GB" sz="3000" dirty="0" smtClean="0">
                <a:solidFill>
                  <a:srgbClr val="00005E"/>
                </a:solidFill>
              </a:rPr>
              <a:t> data </a:t>
            </a:r>
            <a:r>
              <a:rPr lang="en-GB" sz="3000" dirty="0">
                <a:solidFill>
                  <a:srgbClr val="00005E"/>
                </a:solidFill>
              </a:rPr>
              <a:t>sets </a:t>
            </a:r>
          </a:p>
        </p:txBody>
      </p:sp>
    </p:spTree>
    <p:extLst>
      <p:ext uri="{BB962C8B-B14F-4D97-AF65-F5344CB8AC3E}">
        <p14:creationId xmlns:p14="http://schemas.microsoft.com/office/powerpoint/2010/main" val="308835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awareness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509120"/>
            <a:ext cx="2880320" cy="1334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509120"/>
            <a:ext cx="2327548" cy="1383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492896"/>
            <a:ext cx="1872208" cy="13556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3568" y="1124744"/>
            <a:ext cx="7992888" cy="936104"/>
          </a:xfrm>
          <a:prstGeom prst="rect">
            <a:avLst/>
          </a:prstGeom>
          <a:solidFill>
            <a:srgbClr val="E8E8F1">
              <a:alpha val="71000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Which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brands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first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come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to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your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mind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when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we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talk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about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open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source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?</a:t>
            </a: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492896"/>
            <a:ext cx="2880320" cy="13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1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Terra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8725"/>
            <a:ext cx="328612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LuaEclip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2292350"/>
            <a:ext cx="335756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8"/>
          <p:cNvSpPr>
            <a:spLocks noGrp="1" noChangeArrowheads="1"/>
          </p:cNvSpPr>
          <p:nvPr>
            <p:ph type="title"/>
          </p:nvPr>
        </p:nvSpPr>
        <p:spPr>
          <a:xfrm>
            <a:off x="714375" y="428625"/>
            <a:ext cx="8153400" cy="762000"/>
          </a:xfrm>
        </p:spPr>
        <p:txBody>
          <a:bodyPr/>
          <a:lstStyle/>
          <a:p>
            <a:pPr eaLnBrk="1" hangingPunct="1"/>
            <a:r>
              <a:rPr lang="pt-BR">
                <a:latin typeface="Calibri" charset="0"/>
                <a:cs typeface="Linux Libertine O" charset="0"/>
              </a:rPr>
              <a:t>TerraLib: spatio-temporal database as a basis for innovation</a:t>
            </a:r>
          </a:p>
        </p:txBody>
      </p:sp>
      <p:sp>
        <p:nvSpPr>
          <p:cNvPr id="20485" name="Rectangle 59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38688"/>
            <a:ext cx="8178800" cy="1181100"/>
          </a:xfrm>
        </p:spPr>
        <p:txBody>
          <a:bodyPr/>
          <a:lstStyle/>
          <a:p>
            <a:pPr eaLnBrk="1" hangingPunct="1"/>
            <a:endParaRPr lang="pt-BR">
              <a:latin typeface="Calibri" charset="0"/>
              <a:ea typeface="Linux Libertine O" charset="0"/>
            </a:endParaRPr>
          </a:p>
          <a:p>
            <a:pPr eaLnBrk="1" hangingPunct="1"/>
            <a:endParaRPr lang="pt-BR">
              <a:latin typeface="Calibri" charset="0"/>
              <a:ea typeface="Linux Libertine O" charset="0"/>
            </a:endParaRPr>
          </a:p>
          <a:p>
            <a:pPr eaLnBrk="1" hangingPunct="1"/>
            <a:endParaRPr lang="pt-BR">
              <a:latin typeface="Calibri" charset="0"/>
              <a:ea typeface="Linux Libertine O" charset="0"/>
            </a:endParaRPr>
          </a:p>
          <a:p>
            <a:pPr eaLnBrk="1" hangingPunct="1"/>
            <a:endParaRPr lang="pt-BR">
              <a:latin typeface="Calibri" charset="0"/>
              <a:ea typeface="Linux Libertine O" charset="0"/>
            </a:endParaRPr>
          </a:p>
        </p:txBody>
      </p:sp>
      <p:sp>
        <p:nvSpPr>
          <p:cNvPr id="329788" name="Rectangle 60"/>
          <p:cNvSpPr>
            <a:spLocks noChangeArrowheads="1"/>
          </p:cNvSpPr>
          <p:nvPr/>
        </p:nvSpPr>
        <p:spPr bwMode="auto">
          <a:xfrm>
            <a:off x="0" y="2509838"/>
            <a:ext cx="3571875" cy="461962"/>
          </a:xfrm>
          <a:prstGeom prst="rect">
            <a:avLst/>
          </a:prstGeom>
          <a:solidFill>
            <a:srgbClr val="D6D6EB"/>
          </a:solidFill>
          <a:ln w="25400" cap="sq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kumimoji="1" lang="en-US" sz="2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Visualization (</a:t>
            </a:r>
            <a:r>
              <a:rPr kumimoji="1" lang="en-US" sz="24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TerraView</a:t>
            </a:r>
            <a:r>
              <a:rPr kumimoji="1" lang="en-US" sz="2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)</a:t>
            </a:r>
            <a:endParaRPr kumimoji="1" lang="pt-BR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Linux Libertine O" pitchFamily="50" charset="0"/>
              <a:cs typeface="Linux Libertine O" pitchFamily="50" charset="0"/>
            </a:endParaRPr>
          </a:p>
        </p:txBody>
      </p:sp>
      <p:pic>
        <p:nvPicPr>
          <p:cNvPr id="20487" name="Picture 5" descr="npo0000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2714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175" y="4541838"/>
            <a:ext cx="355282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AutoShape 5"/>
          <p:cNvSpPr>
            <a:spLocks noChangeArrowheads="1"/>
          </p:cNvSpPr>
          <p:nvPr/>
        </p:nvSpPr>
        <p:spPr bwMode="auto">
          <a:xfrm>
            <a:off x="2679700" y="4273550"/>
            <a:ext cx="3581400" cy="1219200"/>
          </a:xfrm>
          <a:prstGeom prst="ca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Spatio-temporal</a:t>
            </a:r>
          </a:p>
          <a:p>
            <a:pPr algn="ctr">
              <a:defRPr/>
            </a:pPr>
            <a:r>
              <a:rPr lang="en-US" sz="240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Database (TerraLib)</a:t>
            </a:r>
          </a:p>
        </p:txBody>
      </p:sp>
      <p:sp>
        <p:nvSpPr>
          <p:cNvPr id="67" name="Rectangle 60"/>
          <p:cNvSpPr>
            <a:spLocks noChangeArrowheads="1"/>
          </p:cNvSpPr>
          <p:nvPr/>
        </p:nvSpPr>
        <p:spPr bwMode="auto">
          <a:xfrm>
            <a:off x="5572125" y="2474913"/>
            <a:ext cx="3571875" cy="461962"/>
          </a:xfrm>
          <a:prstGeom prst="rect">
            <a:avLst/>
          </a:prstGeom>
          <a:solidFill>
            <a:srgbClr val="D6D6EB"/>
          </a:solidFill>
          <a:ln w="25400" cap="sq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kumimoji="1" lang="en-US" sz="2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Modelling (</a:t>
            </a:r>
            <a:r>
              <a:rPr kumimoji="1" lang="en-US" sz="24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TerraME</a:t>
            </a:r>
            <a:r>
              <a:rPr kumimoji="1" lang="en-US" sz="2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)</a:t>
            </a:r>
            <a:endParaRPr kumimoji="1" lang="pt-BR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Linux Libertine O" pitchFamily="50" charset="0"/>
              <a:cs typeface="Linux Libertine O" pitchFamily="50" charset="0"/>
            </a:endParaRPr>
          </a:p>
        </p:txBody>
      </p:sp>
      <p:sp>
        <p:nvSpPr>
          <p:cNvPr id="68" name="Rectangle 60"/>
          <p:cNvSpPr>
            <a:spLocks noChangeArrowheads="1"/>
          </p:cNvSpPr>
          <p:nvPr/>
        </p:nvSpPr>
        <p:spPr bwMode="auto">
          <a:xfrm>
            <a:off x="5165725" y="6334125"/>
            <a:ext cx="3978275" cy="523875"/>
          </a:xfrm>
          <a:prstGeom prst="rect">
            <a:avLst/>
          </a:prstGeom>
          <a:solidFill>
            <a:srgbClr val="D6D6EB"/>
          </a:solidFill>
          <a:ln w="25400" cap="sq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1" lang="en-US" sz="2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Data Mining(</a:t>
            </a:r>
            <a:r>
              <a:rPr kumimoji="1" lang="en-US" sz="28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GeoDMA</a:t>
            </a:r>
            <a:r>
              <a:rPr kumimoji="1" lang="en-US" sz="2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)</a:t>
            </a:r>
            <a:endParaRPr kumimoji="1" lang="pt-BR" sz="28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Linux Libertine O" pitchFamily="50" charset="0"/>
              <a:cs typeface="Linux Libertine O" pitchFamily="50" charset="0"/>
            </a:endParaRPr>
          </a:p>
        </p:txBody>
      </p:sp>
      <p:sp>
        <p:nvSpPr>
          <p:cNvPr id="69" name="Rectangle 60"/>
          <p:cNvSpPr>
            <a:spLocks noChangeArrowheads="1"/>
          </p:cNvSpPr>
          <p:nvPr/>
        </p:nvSpPr>
        <p:spPr bwMode="auto">
          <a:xfrm>
            <a:off x="0" y="6396038"/>
            <a:ext cx="3571875" cy="461962"/>
          </a:xfrm>
          <a:prstGeom prst="rect">
            <a:avLst/>
          </a:prstGeom>
          <a:solidFill>
            <a:srgbClr val="D6D6EB"/>
          </a:solidFill>
          <a:ln w="25400" cap="sq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1" lang="en-US" sz="2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Statistics (</a:t>
            </a:r>
            <a:r>
              <a:rPr kumimoji="1" lang="en-US" sz="240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aRT</a:t>
            </a:r>
            <a:r>
              <a:rPr kumimoji="1" lang="en-US" sz="2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Linux Libertine O" pitchFamily="50" charset="0"/>
              </a:rPr>
              <a:t>)</a:t>
            </a:r>
            <a:endParaRPr kumimoji="1" lang="pt-BR" sz="240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Linux Libertine O" pitchFamily="50" charset="0"/>
              <a:cs typeface="Linux Libertine O" pitchFamily="50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42875" y="1333500"/>
            <a:ext cx="9001125" cy="101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5E"/>
                </a:solidFill>
                <a:latin typeface="Calibri" charset="0"/>
                <a:ea typeface="Linux Libertine O" charset="0"/>
                <a:cs typeface="Linux Libertine O" charset="0"/>
              </a:rPr>
              <a:t>G. Câmara et al.“TerraLib: An open-source GIS library for large-scale environmental and socio-economic applications”. In: B. Hall, M. Leahy (eds.), “Open Source Approaches to Spatial Data Handling”. Berlin, Springer, 2008.</a:t>
            </a:r>
            <a:endParaRPr lang="pt-BR" sz="2000">
              <a:solidFill>
                <a:srgbClr val="00005E"/>
              </a:solidFill>
              <a:latin typeface="Calibri" charset="0"/>
              <a:ea typeface="Linux Libertine O" charset="0"/>
              <a:cs typeface="Linux Libertine 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7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3"/>
          <p:cNvSpPr txBox="1">
            <a:spLocks noChangeArrowheads="1"/>
          </p:cNvSpPr>
          <p:nvPr/>
        </p:nvSpPr>
        <p:spPr bwMode="auto">
          <a:xfrm>
            <a:off x="5334000" y="4800600"/>
            <a:ext cx="1295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>
                <a:solidFill>
                  <a:schemeClr val="bg1"/>
                </a:solidFill>
              </a:rPr>
              <a:t>166-112</a:t>
            </a:r>
          </a:p>
          <a:p>
            <a:endParaRPr lang="pt-BR" sz="2400">
              <a:latin typeface="Times New Roman" charset="0"/>
            </a:endParaRPr>
          </a:p>
        </p:txBody>
      </p:sp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3260726" y="4303716"/>
            <a:ext cx="997518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>
                <a:solidFill>
                  <a:schemeClr val="bg1"/>
                </a:solidFill>
              </a:rPr>
              <a:t>116-113</a:t>
            </a:r>
            <a:endParaRPr lang="pt-BR" sz="2400">
              <a:latin typeface="Times New Roman" charset="0"/>
            </a:endParaRPr>
          </a:p>
          <a:p>
            <a:endParaRPr lang="pt-BR" sz="2400">
              <a:latin typeface="Times New Roman" charset="0"/>
            </a:endParaRPr>
          </a:p>
        </p:txBody>
      </p:sp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4022728" y="1789116"/>
            <a:ext cx="1003917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>
                <a:solidFill>
                  <a:schemeClr val="bg1"/>
                </a:solidFill>
              </a:rPr>
              <a:t>116-112</a:t>
            </a:r>
            <a:endParaRPr lang="pt-BR" sz="1800"/>
          </a:p>
        </p:txBody>
      </p:sp>
      <p:pic>
        <p:nvPicPr>
          <p:cNvPr id="9216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830968"/>
          </a:xfrm>
          <a:prstGeom prst="rect">
            <a:avLst/>
          </a:prstGeom>
          <a:solidFill>
            <a:srgbClr val="E1E6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err="1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TerraAmazon</a:t>
            </a: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data is freely available on the web</a:t>
            </a:r>
          </a:p>
          <a:p>
            <a:pPr algn="ctr" eaLnBrk="1" hangingPunct="1"/>
            <a:r>
              <a:rPr lang="en-US" sz="24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Data transparency helps society to put pressure on government</a:t>
            </a:r>
            <a:endParaRPr lang="en-US" sz="24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925" y="6093296"/>
            <a:ext cx="9109075" cy="708025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marL="179943">
              <a:defRPr/>
            </a:pP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Ribeiro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V., </a:t>
            </a: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Freitas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U., </a:t>
            </a: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Queiroz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G., </a:t>
            </a: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Petinatti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M., Abreu E. , “The Amazon Deforestation Monitoring System”. </a:t>
            </a:r>
            <a:r>
              <a:rPr lang="en-US" sz="2000" i="1" dirty="0" err="1">
                <a:solidFill>
                  <a:srgbClr val="000066"/>
                </a:solidFill>
                <a:latin typeface="Calibri"/>
                <a:cs typeface="Calibri"/>
              </a:rPr>
              <a:t>OSGeo</a:t>
            </a:r>
            <a:r>
              <a:rPr lang="en-US" sz="2000" i="1" dirty="0">
                <a:solidFill>
                  <a:srgbClr val="000066"/>
                </a:solidFill>
                <a:latin typeface="Calibri"/>
                <a:cs typeface="Calibri"/>
              </a:rPr>
              <a:t> Journal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3(1), 2008.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83568" y="2708920"/>
            <a:ext cx="8208963" cy="1081088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10" tIns="45706" rIns="91410" bIns="45706"/>
          <a:lstStyle/>
          <a:p>
            <a:pPr algn="ctr">
              <a:defRPr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Deforestation in Brazilian 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Amazonia was reduced</a:t>
            </a:r>
            <a:endParaRPr lang="en-GB" sz="3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from 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27,000 km</a:t>
            </a:r>
            <a:r>
              <a:rPr lang="en-GB" sz="3000" baseline="30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in 2004 to 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4,900 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km</a:t>
            </a:r>
            <a:r>
              <a:rPr lang="en-GB" sz="3000" baseline="30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in 2012</a:t>
            </a:r>
            <a:endParaRPr lang="en-GB" sz="3000" baseline="30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endParaRPr lang="en-GB" sz="3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433391"/>
            <a:ext cx="9144000" cy="547687"/>
          </a:xfrm>
        </p:spPr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Nature-</a:t>
            </a:r>
            <a:r>
              <a:rPr lang="pt-BR" sz="3000" dirty="0" err="1" smtClean="0">
                <a:latin typeface="Calibri" charset="0"/>
                <a:ea typeface="ＭＳ Ｐゴシック" charset="0"/>
                <a:cs typeface="DejaVu Sans" charset="0"/>
              </a:rPr>
              <a:t>Society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interaction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models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with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>
                <a:latin typeface="Calibri" charset="0"/>
                <a:ea typeface="ＭＳ Ｐゴシック" charset="0"/>
                <a:cs typeface="DejaVu Sans" charset="0"/>
              </a:rPr>
              <a:t>TerraME</a:t>
            </a:r>
            <a:endParaRPr lang="pt-BR" dirty="0">
              <a:latin typeface="Calibri" charset="0"/>
              <a:ea typeface="ＭＳ Ｐゴシック" charset="0"/>
              <a:cs typeface="DejaVu Sans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22302" y="5877275"/>
            <a:ext cx="8501063" cy="864841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400" dirty="0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lang="x-none" sz="2400" dirty="0">
                <a:solidFill>
                  <a:srgbClr val="000066"/>
                </a:solidFill>
                <a:latin typeface="Calibri"/>
                <a:cs typeface="Calibri"/>
              </a:rPr>
              <a:t>ugarscape model – </a:t>
            </a:r>
            <a:r>
              <a:rPr lang="x-none" sz="2400" dirty="0" smtClean="0">
                <a:solidFill>
                  <a:srgbClr val="000066"/>
                </a:solidFill>
                <a:latin typeface="Calibri"/>
                <a:cs typeface="Calibri"/>
              </a:rPr>
              <a:t>agents </a:t>
            </a:r>
            <a:r>
              <a:rPr lang="x-none" sz="2400" dirty="0">
                <a:solidFill>
                  <a:srgbClr val="000066"/>
                </a:solidFill>
                <a:latin typeface="Calibri"/>
                <a:cs typeface="Calibri"/>
              </a:rPr>
              <a:t>consuming renewable resources in a landscape (ants eating sugar) </a:t>
            </a:r>
            <a:endParaRPr lang="pt-BR" sz="24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  <p:pic>
        <p:nvPicPr>
          <p:cNvPr id="3" name="sugarscap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7166" y="1052736"/>
            <a:ext cx="8414880" cy="4572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docs\pesquisa\leg\apresentacoes\useR\parana-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1" y="764704"/>
            <a:ext cx="3851919" cy="36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aRT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: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R-TerraLib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programming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interface </a:t>
            </a:r>
            <a:endParaRPr lang="pt-BR" dirty="0">
              <a:latin typeface="Calibri" charset="0"/>
              <a:ea typeface="ＭＳ Ｐゴシック" charset="0"/>
              <a:cs typeface="DejaVu Sans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640" y="3136382"/>
            <a:ext cx="1158812" cy="88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02" name="Conector angulado 13"/>
          <p:cNvCxnSpPr>
            <a:cxnSpLocks noChangeShapeType="1"/>
          </p:cNvCxnSpPr>
          <p:nvPr/>
        </p:nvCxnSpPr>
        <p:spPr bwMode="auto">
          <a:xfrm rot="16200000" flipH="1">
            <a:off x="2722053" y="3467773"/>
            <a:ext cx="1222450" cy="2575895"/>
          </a:xfrm>
          <a:prstGeom prst="bentConnector3">
            <a:avLst>
              <a:gd name="adj1" fmla="val 26976"/>
            </a:avLst>
          </a:prstGeom>
          <a:noFill/>
          <a:ln w="44450">
            <a:solidFill>
              <a:schemeClr val="tx1"/>
            </a:solidFill>
            <a:miter lim="800000"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4" name="Picture 3" descr="D:\docs\pesquisa\leg\apresentacoes\useR\parana-t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202" y="1556792"/>
            <a:ext cx="3737700" cy="257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5410" y="3352406"/>
            <a:ext cx="1872208" cy="62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09" name="Conector angulado 13"/>
          <p:cNvCxnSpPr>
            <a:cxnSpLocks noChangeShapeType="1"/>
          </p:cNvCxnSpPr>
          <p:nvPr/>
        </p:nvCxnSpPr>
        <p:spPr bwMode="auto">
          <a:xfrm rot="5400000">
            <a:off x="5711187" y="3935021"/>
            <a:ext cx="1080186" cy="1787165"/>
          </a:xfrm>
          <a:prstGeom prst="bentConnector3">
            <a:avLst>
              <a:gd name="adj1" fmla="val 19484"/>
            </a:avLst>
          </a:prstGeom>
          <a:noFill/>
          <a:ln w="44450">
            <a:solidFill>
              <a:schemeClr val="tx1"/>
            </a:solidFill>
            <a:miter lim="800000"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Cilindro 5"/>
          <p:cNvSpPr>
            <a:spLocks noChangeArrowheads="1"/>
          </p:cNvSpPr>
          <p:nvPr/>
        </p:nvSpPr>
        <p:spPr bwMode="auto">
          <a:xfrm>
            <a:off x="3989546" y="5368631"/>
            <a:ext cx="2062162" cy="724666"/>
          </a:xfrm>
          <a:prstGeom prst="can">
            <a:avLst>
              <a:gd name="adj" fmla="val 25000"/>
            </a:avLst>
          </a:prstGeom>
          <a:solidFill>
            <a:srgbClr val="E2A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/>
          <a:lstStyle/>
          <a:p>
            <a:pPr algn="ctr"/>
            <a:r>
              <a:rPr lang="pt-BR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Database</a:t>
            </a:r>
            <a:endParaRPr lang="pt-BR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5157192"/>
            <a:ext cx="997563" cy="84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5"/>
          <p:cNvSpPr/>
          <p:nvPr/>
        </p:nvSpPr>
        <p:spPr>
          <a:xfrm>
            <a:off x="611560" y="980728"/>
            <a:ext cx="7920880" cy="527582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93600" rIns="91410" bIns="936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Accessing TerraLib databases using R-sp package standards</a:t>
            </a:r>
            <a:endParaRPr lang="en-US" sz="2200" kern="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536575" y="6237312"/>
            <a:ext cx="8607425" cy="548680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P. Andrade et al., “A </a:t>
            </a:r>
            <a:r>
              <a:rPr lang="en-US" sz="1800" dirty="0">
                <a:solidFill>
                  <a:srgbClr val="000066"/>
                </a:solidFill>
                <a:latin typeface="Calibri" charset="0"/>
              </a:rPr>
              <a:t>Process and Environment for Embedding The R Software into TerraLib.</a:t>
            </a: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” </a:t>
            </a:r>
            <a:r>
              <a:rPr lang="en-US" sz="1800" dirty="0" err="1" smtClean="0">
                <a:solidFill>
                  <a:srgbClr val="000066"/>
                </a:solidFill>
                <a:latin typeface="Calibri" charset="0"/>
              </a:rPr>
              <a:t>GeoInfo</a:t>
            </a: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 2005.</a:t>
            </a:r>
            <a:endParaRPr lang="en-US" sz="1800" dirty="0">
              <a:solidFill>
                <a:srgbClr val="00006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5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1560" y="5085184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Geometry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1187624" y="5229200"/>
            <a:ext cx="1872208" cy="1512168"/>
            <a:chOff x="2843808" y="1575842"/>
            <a:chExt cx="1368152" cy="1080120"/>
          </a:xfrm>
        </p:grpSpPr>
        <p:sp>
          <p:nvSpPr>
            <p:cNvPr id="22" name="Pentágono regular 21"/>
            <p:cNvSpPr/>
            <p:nvPr/>
          </p:nvSpPr>
          <p:spPr>
            <a:xfrm>
              <a:off x="2915816" y="1647106"/>
              <a:ext cx="1224136" cy="936848"/>
            </a:xfrm>
            <a:prstGeom prst="pent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4067944" y="193588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Elipse 23"/>
            <p:cNvSpPr/>
            <p:nvPr/>
          </p:nvSpPr>
          <p:spPr>
            <a:xfrm>
              <a:off x="2843808" y="193588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>
              <a:off x="3347864" y="2079898"/>
              <a:ext cx="288032" cy="216024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riângulo isósceles 25"/>
            <p:cNvSpPr/>
            <p:nvPr/>
          </p:nvSpPr>
          <p:spPr>
            <a:xfrm>
              <a:off x="3347864" y="2007890"/>
              <a:ext cx="360040" cy="288032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Elipse 26"/>
            <p:cNvSpPr/>
            <p:nvPr/>
          </p:nvSpPr>
          <p:spPr>
            <a:xfrm>
              <a:off x="3275856" y="2223914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3635896" y="2223914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Elipse 28"/>
            <p:cNvSpPr/>
            <p:nvPr/>
          </p:nvSpPr>
          <p:spPr>
            <a:xfrm>
              <a:off x="3454549" y="1953047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Elipse 29"/>
            <p:cNvSpPr/>
            <p:nvPr/>
          </p:nvSpPr>
          <p:spPr>
            <a:xfrm>
              <a:off x="3059832" y="2511946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3832870" y="2511946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>
              <a:off x="3463304" y="157584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0" name="CaixaDeTexto 49"/>
          <p:cNvSpPr txBox="1"/>
          <p:nvPr/>
        </p:nvSpPr>
        <p:spPr>
          <a:xfrm>
            <a:off x="6434776" y="4725144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Object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5085184"/>
            <a:ext cx="203643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" name="Picture 4" descr="casa2-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5157192"/>
            <a:ext cx="223949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015634"/>
          </a:xfrm>
          <a:prstGeom prst="rect">
            <a:avLst/>
          </a:prstGeom>
          <a:solidFill>
            <a:schemeClr val="accent6">
              <a:lumMod val="20000"/>
              <a:lumOff val="80000"/>
              <a:alpha val="79999"/>
            </a:schemeClr>
          </a:solidFill>
          <a:ln>
            <a:noFill/>
          </a:ln>
          <a:extLst/>
        </p:spPr>
        <p:txBody>
          <a:bodyPr wrap="squar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Data Types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in </a:t>
            </a:r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most GIS (open or closed source)</a:t>
            </a:r>
          </a:p>
          <a:p>
            <a:pPr algn="ctr" eaLnBrk="1" hangingPunct="1"/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date from the 1990s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843808" y="6237312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Coverage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 rot="16200000">
            <a:off x="-238576" y="6118295"/>
            <a:ext cx="793768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2002</a:t>
            </a: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 rot="16200000">
            <a:off x="-208187" y="3637180"/>
            <a:ext cx="728874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2010</a:t>
            </a:r>
          </a:p>
        </p:txBody>
      </p:sp>
      <p:sp>
        <p:nvSpPr>
          <p:cNvPr id="74" name="Text Box 26"/>
          <p:cNvSpPr txBox="1">
            <a:spLocks noChangeArrowheads="1"/>
          </p:cNvSpPr>
          <p:nvPr/>
        </p:nvSpPr>
        <p:spPr bwMode="auto">
          <a:xfrm rot="16200000">
            <a:off x="-247698" y="1135409"/>
            <a:ext cx="817764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2014</a:t>
            </a:r>
          </a:p>
        </p:txBody>
      </p:sp>
      <p:sp>
        <p:nvSpPr>
          <p:cNvPr id="75" name="Line 27"/>
          <p:cNvSpPr>
            <a:spLocks noChangeShapeType="1"/>
          </p:cNvSpPr>
          <p:nvPr/>
        </p:nvSpPr>
        <p:spPr bwMode="auto">
          <a:xfrm rot="16200000">
            <a:off x="-2465917" y="3626157"/>
            <a:ext cx="5724346" cy="1440"/>
          </a:xfrm>
          <a:prstGeom prst="line">
            <a:avLst/>
          </a:prstGeom>
          <a:noFill/>
          <a:ln w="108000">
            <a:solidFill>
              <a:srgbClr val="FF420E"/>
            </a:solidFill>
            <a:round/>
            <a:headEnd/>
            <a:tailEnd type="triangle" w="med" len="med"/>
          </a:ln>
          <a:effectLst>
            <a:outerShdw blurRad="63500"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000000"/>
              </a:solidFill>
              <a:latin typeface="Calibri"/>
              <a:ea typeface="Geneva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2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1560" y="5085184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Geometry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1187624" y="5229200"/>
            <a:ext cx="1872208" cy="1512168"/>
            <a:chOff x="2843808" y="1575842"/>
            <a:chExt cx="1368152" cy="1080120"/>
          </a:xfrm>
        </p:grpSpPr>
        <p:sp>
          <p:nvSpPr>
            <p:cNvPr id="22" name="Pentágono regular 21"/>
            <p:cNvSpPr/>
            <p:nvPr/>
          </p:nvSpPr>
          <p:spPr>
            <a:xfrm>
              <a:off x="2915816" y="1647106"/>
              <a:ext cx="1224136" cy="936848"/>
            </a:xfrm>
            <a:prstGeom prst="pent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4067944" y="193588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Elipse 23"/>
            <p:cNvSpPr/>
            <p:nvPr/>
          </p:nvSpPr>
          <p:spPr>
            <a:xfrm>
              <a:off x="2843808" y="193588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>
              <a:off x="3347864" y="2079898"/>
              <a:ext cx="288032" cy="216024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riângulo isósceles 25"/>
            <p:cNvSpPr/>
            <p:nvPr/>
          </p:nvSpPr>
          <p:spPr>
            <a:xfrm>
              <a:off x="3347864" y="2007890"/>
              <a:ext cx="360040" cy="288032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Elipse 26"/>
            <p:cNvSpPr/>
            <p:nvPr/>
          </p:nvSpPr>
          <p:spPr>
            <a:xfrm>
              <a:off x="3275856" y="2223914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3635896" y="2223914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Elipse 28"/>
            <p:cNvSpPr/>
            <p:nvPr/>
          </p:nvSpPr>
          <p:spPr>
            <a:xfrm>
              <a:off x="3454549" y="1953047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Elipse 29"/>
            <p:cNvSpPr/>
            <p:nvPr/>
          </p:nvSpPr>
          <p:spPr>
            <a:xfrm>
              <a:off x="3059832" y="2511946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3832870" y="2511946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>
              <a:off x="3463304" y="157584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539552" y="2708920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Cellular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Space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6407696" y="2996952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Social Network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6434776" y="4725144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Object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8" name="Picture 3" descr="hs_base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2123728" cy="128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5085184"/>
            <a:ext cx="203643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" name="Picture 4" descr="casa2-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5157192"/>
            <a:ext cx="223949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6630" y="3383978"/>
            <a:ext cx="2320697" cy="1313782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53970"/>
          </a:xfrm>
          <a:prstGeom prst="rect">
            <a:avLst/>
          </a:prstGeom>
          <a:solidFill>
            <a:schemeClr val="accent6">
              <a:lumMod val="20000"/>
              <a:lumOff val="80000"/>
              <a:alpha val="79999"/>
            </a:schemeClr>
          </a:solidFill>
          <a:ln>
            <a:noFill/>
          </a:ln>
          <a:extLst/>
        </p:spPr>
        <p:txBody>
          <a:bodyPr wrap="squar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Data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t</a:t>
            </a:r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ypes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in </a:t>
            </a:r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TerraLib: an example of GIS innovation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843808" y="6237312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Coverage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9" name="CaixaDeTexto 41"/>
          <p:cNvSpPr txBox="1"/>
          <p:nvPr/>
        </p:nvSpPr>
        <p:spPr>
          <a:xfrm>
            <a:off x="611560" y="620688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Time Series</a:t>
            </a:r>
          </a:p>
        </p:txBody>
      </p:sp>
      <p:sp>
        <p:nvSpPr>
          <p:cNvPr id="40" name="CaixaDeTexto 42"/>
          <p:cNvSpPr txBox="1"/>
          <p:nvPr/>
        </p:nvSpPr>
        <p:spPr>
          <a:xfrm>
            <a:off x="3559007" y="692696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Trajectory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2" name="CaixaDeTexto 48"/>
          <p:cNvSpPr txBox="1"/>
          <p:nvPr/>
        </p:nvSpPr>
        <p:spPr>
          <a:xfrm>
            <a:off x="6407059" y="764702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Field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703" y="1212044"/>
            <a:ext cx="2394446" cy="15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7039" y="1171203"/>
            <a:ext cx="2448272" cy="15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1626982" cy="146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" name="CaixaDeTexto 46"/>
          <p:cNvSpPr txBox="1"/>
          <p:nvPr/>
        </p:nvSpPr>
        <p:spPr>
          <a:xfrm>
            <a:off x="4499992" y="3212976"/>
            <a:ext cx="201622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Agent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 rot="16200000">
            <a:off x="-238576" y="6118295"/>
            <a:ext cx="793768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2002</a:t>
            </a: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 rot="16200000">
            <a:off x="-208187" y="3637180"/>
            <a:ext cx="728874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2010</a:t>
            </a:r>
          </a:p>
        </p:txBody>
      </p:sp>
      <p:sp>
        <p:nvSpPr>
          <p:cNvPr id="74" name="Text Box 26"/>
          <p:cNvSpPr txBox="1">
            <a:spLocks noChangeArrowheads="1"/>
          </p:cNvSpPr>
          <p:nvPr/>
        </p:nvSpPr>
        <p:spPr bwMode="auto">
          <a:xfrm rot="16200000">
            <a:off x="-247698" y="1135409"/>
            <a:ext cx="817764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2014</a:t>
            </a:r>
          </a:p>
        </p:txBody>
      </p:sp>
      <p:sp>
        <p:nvSpPr>
          <p:cNvPr id="75" name="Line 27"/>
          <p:cNvSpPr>
            <a:spLocks noChangeShapeType="1"/>
          </p:cNvSpPr>
          <p:nvPr/>
        </p:nvSpPr>
        <p:spPr bwMode="auto">
          <a:xfrm rot="16200000">
            <a:off x="-2465917" y="3626157"/>
            <a:ext cx="5724346" cy="1440"/>
          </a:xfrm>
          <a:prstGeom prst="line">
            <a:avLst/>
          </a:prstGeom>
          <a:noFill/>
          <a:ln w="108000">
            <a:solidFill>
              <a:srgbClr val="FF420E"/>
            </a:solidFill>
            <a:round/>
            <a:headEnd/>
            <a:tailEnd type="triangle" w="med" len="med"/>
          </a:ln>
          <a:effectLst>
            <a:outerShdw blurRad="63500"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000000"/>
              </a:solidFill>
              <a:latin typeface="Calibri"/>
              <a:ea typeface="Geneva" charset="0"/>
              <a:cs typeface="Calibri"/>
            </a:endParaRPr>
          </a:p>
        </p:txBody>
      </p:sp>
      <p:grpSp>
        <p:nvGrpSpPr>
          <p:cNvPr id="42" name="Group 1"/>
          <p:cNvGrpSpPr>
            <a:grpSpLocks/>
          </p:cNvGrpSpPr>
          <p:nvPr/>
        </p:nvGrpSpPr>
        <p:grpSpPr bwMode="auto">
          <a:xfrm>
            <a:off x="6732240" y="908720"/>
            <a:ext cx="2016224" cy="2016224"/>
            <a:chOff x="560388" y="591282"/>
            <a:chExt cx="7240812" cy="6247668"/>
          </a:xfrm>
        </p:grpSpPr>
        <p:sp>
          <p:nvSpPr>
            <p:cNvPr id="45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49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56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57" name="Picture 27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8" name="Picture 28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9" name="Picture 29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0" name="Picture 30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1" name="Picture 31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2" name="Picture 32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3" name="Picture 3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4" name="Picture 34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6" name="Picture 35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7" name="Picture 36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8" name="Picture 37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9" name="Picture 38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741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89" y="137592"/>
            <a:ext cx="8229600" cy="757774"/>
          </a:xfrm>
          <a:solidFill>
            <a:srgbClr val="DCE6F2"/>
          </a:solidFill>
        </p:spPr>
        <p:txBody>
          <a:bodyPr/>
          <a:lstStyle/>
          <a:p>
            <a:r>
              <a:rPr lang="en-GB" dirty="0" smtClean="0"/>
              <a:t>Conceptual models: built from abstractions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80" y="992917"/>
            <a:ext cx="7273170" cy="25154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43" y="3837282"/>
            <a:ext cx="7254895" cy="28890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34379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546"/>
            <a:ext cx="9144000" cy="739501"/>
          </a:xfrm>
          <a:solidFill>
            <a:srgbClr val="DCE6F2"/>
          </a:solidFill>
        </p:spPr>
        <p:txBody>
          <a:bodyPr/>
          <a:lstStyle/>
          <a:p>
            <a:r>
              <a:rPr lang="en-GB" dirty="0" smtClean="0"/>
              <a:t>OGC coverage and its subtypes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76" y="1509026"/>
            <a:ext cx="8616331" cy="347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83251" y="5463176"/>
            <a:ext cx="8662016" cy="830997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F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ocus on </a:t>
            </a:r>
            <a:r>
              <a:rPr lang="en-GB" sz="2400" dirty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concrete spatial 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representations: lots of complexity </a:t>
            </a:r>
            <a:r>
              <a:rPr lang="en-GB" sz="2400" dirty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and 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reduced generality</a:t>
            </a:r>
            <a:endParaRPr lang="en-GB" sz="2400" dirty="0">
              <a:solidFill>
                <a:srgbClr val="00009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3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1185332"/>
          </a:xfrm>
          <a:solidFill>
            <a:srgbClr val="E8E8F1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Layer-Based GIS: Few and different </a:t>
            </a:r>
            <a:r>
              <a:rPr lang="en-US" sz="3200" dirty="0"/>
              <a:t>d</a:t>
            </a:r>
            <a:r>
              <a:rPr lang="en-US" sz="3200" dirty="0" smtClean="0"/>
              <a:t>ata </a:t>
            </a:r>
            <a:r>
              <a:rPr lang="en-US" sz="3200" dirty="0"/>
              <a:t>s</a:t>
            </a:r>
            <a:r>
              <a:rPr lang="en-US" sz="3200" dirty="0" smtClean="0"/>
              <a:t>ources</a:t>
            </a:r>
            <a:br>
              <a:rPr lang="en-US" sz="3200" dirty="0" smtClean="0"/>
            </a:br>
            <a:r>
              <a:rPr lang="en-US" sz="3200" dirty="0" smtClean="0"/>
              <a:t>Big Data GIS: Lots of similar </a:t>
            </a:r>
            <a:r>
              <a:rPr lang="en-US" sz="3200" dirty="0"/>
              <a:t>d</a:t>
            </a:r>
            <a:r>
              <a:rPr lang="en-US" sz="3200" dirty="0" smtClean="0"/>
              <a:t>ata </a:t>
            </a:r>
            <a:r>
              <a:rPr lang="en-US" sz="3200" dirty="0"/>
              <a:t>s</a:t>
            </a:r>
            <a:r>
              <a:rPr lang="en-US" sz="3200" dirty="0" smtClean="0"/>
              <a:t>ources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85" y="1384137"/>
            <a:ext cx="4299780" cy="380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746" y="5776124"/>
            <a:ext cx="8855746" cy="523220"/>
          </a:xfrm>
          <a:prstGeom prst="rect">
            <a:avLst/>
          </a:prstGeom>
          <a:solidFill>
            <a:srgbClr val="E8E8F1">
              <a:alpha val="68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Big data does not fit into the “map as set of layers” model</a:t>
            </a:r>
            <a:endParaRPr lang="en-US" sz="2800" dirty="0">
              <a:solidFill>
                <a:srgbClr val="800000"/>
              </a:solidFill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4988529" y="1328071"/>
            <a:ext cx="4061227" cy="3872248"/>
            <a:chOff x="560388" y="591282"/>
            <a:chExt cx="7240812" cy="6247668"/>
          </a:xfrm>
        </p:grpSpPr>
        <p:sp>
          <p:nvSpPr>
            <p:cNvPr id="9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4D4D4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4D4D4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4D4D4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4" name="Picture 2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2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2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" name="Picture 3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" name="Picture 3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" name="Picture 3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-1" y="6519446"/>
            <a:ext cx="3951229" cy="338554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Image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sources: GAO, Geoscience Australia</a:t>
            </a:r>
            <a:endParaRPr lang="en-US" sz="1600" dirty="0">
              <a:solidFill>
                <a:srgbClr val="000090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73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0" y="2208240"/>
            <a:ext cx="9141120" cy="2453400"/>
          </a:xfrm>
          <a:prstGeom prst="rect">
            <a:avLst/>
          </a:prstGeom>
          <a:solidFill>
            <a:srgbClr val="D6D6EB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rgbClr val="00005E"/>
                </a:solidFill>
                <a:latin typeface="Calibri"/>
                <a:ea typeface="ヒラギノ角ゴ Pro W3"/>
              </a:rPr>
              <a:t>Fields as a Generic Data Type</a:t>
            </a:r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n-US" sz="2800" dirty="0" smtClean="0">
                <a:solidFill>
                  <a:srgbClr val="00005E"/>
                </a:solidFill>
                <a:latin typeface="Consolas"/>
                <a:ea typeface="ヒラギノ角ゴ Pro W3"/>
              </a:rPr>
              <a:t>estimate: </a:t>
            </a:r>
            <a:r>
              <a:rPr lang="en-US" sz="2800" dirty="0">
                <a:solidFill>
                  <a:srgbClr val="00005E"/>
                </a:solidFill>
                <a:latin typeface="Consolas"/>
                <a:ea typeface="ヒラギノ角ゴ Pro W3"/>
              </a:rPr>
              <a:t>Position </a:t>
            </a:r>
            <a:r>
              <a:rPr lang="en-US" sz="2800" dirty="0">
                <a:solidFill>
                  <a:srgbClr val="00005E"/>
                </a:solidFill>
                <a:latin typeface="Symbol"/>
                <a:ea typeface="ヒラギノ角ゴ Pro W3"/>
              </a:rPr>
              <a:t></a:t>
            </a:r>
            <a:r>
              <a:rPr lang="en-US" sz="2800" dirty="0">
                <a:solidFill>
                  <a:srgbClr val="00005E"/>
                </a:solidFill>
                <a:latin typeface="Consolas"/>
                <a:ea typeface="ヒラギノ角ゴ Pro W3"/>
              </a:rPr>
              <a:t> </a:t>
            </a:r>
            <a:r>
              <a:rPr lang="en-US" sz="2800" dirty="0" smtClean="0">
                <a:solidFill>
                  <a:srgbClr val="00005E"/>
                </a:solidFill>
                <a:latin typeface="Consolas"/>
                <a:ea typeface="ヒラギノ角ゴ Pro W3"/>
              </a:rPr>
              <a:t>Value</a:t>
            </a:r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800000"/>
                </a:solidFill>
                <a:latin typeface="Calibri"/>
                <a:ea typeface="ヒラギノ角ゴ Pro W3"/>
              </a:rPr>
              <a:t>Instances of Position: </a:t>
            </a:r>
            <a:r>
              <a:rPr lang="en-US" sz="2800" dirty="0">
                <a:solidFill>
                  <a:srgbClr val="00005E"/>
                </a:solidFill>
                <a:latin typeface="Calibri"/>
                <a:ea typeface="ヒラギノ角ゴ Pro W3"/>
              </a:rPr>
              <a:t>space, time, and space-time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800000"/>
                </a:solidFill>
                <a:latin typeface="Calibri"/>
                <a:ea typeface="ヒラギノ角ゴ Pro W3"/>
              </a:rPr>
              <a:t>Instances of Value: </a:t>
            </a:r>
            <a:r>
              <a:rPr lang="en-US" sz="2800" dirty="0" smtClean="0">
                <a:solidFill>
                  <a:srgbClr val="00005E"/>
                </a:solidFill>
                <a:latin typeface="Calibri"/>
                <a:ea typeface="ヒラギノ角ゴ Pro W3"/>
              </a:rPr>
              <a:t>numbers, strings, space-time</a:t>
            </a:r>
            <a:endParaRPr dirty="0">
              <a:solidFill>
                <a:srgbClr val="00005E"/>
              </a:solidFill>
            </a:endParaRPr>
          </a:p>
        </p:txBody>
      </p:sp>
      <p:pic>
        <p:nvPicPr>
          <p:cNvPr id="29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440" cy="2206440"/>
          </a:xfrm>
          <a:prstGeom prst="rect">
            <a:avLst/>
          </a:prstGeom>
          <a:ln>
            <a:noFill/>
          </a:ln>
        </p:spPr>
      </p:pic>
      <p:pic>
        <p:nvPicPr>
          <p:cNvPr id="29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663440"/>
            <a:ext cx="9141120" cy="2227680"/>
          </a:xfrm>
          <a:prstGeom prst="rect">
            <a:avLst/>
          </a:prstGeom>
          <a:ln>
            <a:noFill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15037" y="-17612"/>
            <a:ext cx="3528963" cy="400081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marL="179943">
              <a:defRPr/>
            </a:pPr>
            <a:r>
              <a:rPr lang="en-US" sz="2000" dirty="0" err="1" smtClean="0">
                <a:solidFill>
                  <a:srgbClr val="000066"/>
                </a:solidFill>
                <a:latin typeface="Calibri"/>
                <a:cs typeface="Calibri"/>
              </a:rPr>
              <a:t>Câmara</a:t>
            </a:r>
            <a:r>
              <a:rPr lang="en-US" sz="2000" dirty="0" smtClean="0">
                <a:solidFill>
                  <a:srgbClr val="000066"/>
                </a:solidFill>
                <a:latin typeface="Calibri"/>
                <a:cs typeface="Calibri"/>
              </a:rPr>
              <a:t> et al., </a:t>
            </a:r>
            <a:r>
              <a:rPr lang="en-US" sz="2000" dirty="0" err="1" smtClean="0">
                <a:solidFill>
                  <a:srgbClr val="000066"/>
                </a:solidFill>
                <a:latin typeface="Calibri"/>
                <a:cs typeface="Calibri"/>
              </a:rPr>
              <a:t>GIScience</a:t>
            </a:r>
            <a:r>
              <a:rPr lang="en-US" sz="2000" dirty="0" smtClean="0">
                <a:solidFill>
                  <a:srgbClr val="000066"/>
                </a:solidFill>
                <a:latin typeface="Calibri"/>
                <a:cs typeface="Calibri"/>
              </a:rPr>
              <a:t> 2014</a:t>
            </a:r>
            <a:endParaRPr lang="en-US" sz="20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0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2012 FOSSGIS software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6469120" cy="558924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55976" y="6316938"/>
            <a:ext cx="4788024" cy="531440"/>
          </a:xfrm>
          <a:prstGeom prst="rect">
            <a:avLst/>
          </a:prstGeom>
          <a:solidFill>
            <a:srgbClr val="E8E8F1">
              <a:alpha val="71000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Source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: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Steiniger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and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Hunter (2013)</a:t>
            </a:r>
            <a:endParaRPr lang="pt-BR" sz="22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0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210" y="3487045"/>
            <a:ext cx="4367790" cy="3370955"/>
          </a:xfrm>
          <a:prstGeom prst="rect">
            <a:avLst/>
          </a:prstGeom>
          <a:ln>
            <a:solidFill>
              <a:srgbClr val="00005E"/>
            </a:solidFill>
          </a:ln>
        </p:spPr>
      </p:pic>
      <p:pic>
        <p:nvPicPr>
          <p:cNvPr id="8" name="Picture 2" descr="npo00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964" y="0"/>
            <a:ext cx="4558035" cy="3663853"/>
          </a:xfrm>
          <a:prstGeom prst="rect">
            <a:avLst/>
          </a:prstGeom>
        </p:spPr>
      </p:pic>
      <p:pic>
        <p:nvPicPr>
          <p:cNvPr id="9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415114" cy="3278379"/>
          </a:xfrm>
          <a:prstGeom prst="rect">
            <a:avLst/>
          </a:prstGeom>
          <a:ln>
            <a:noFill/>
          </a:ln>
        </p:spPr>
      </p:pic>
      <p:sp>
        <p:nvSpPr>
          <p:cNvPr id="7" name="Título 10"/>
          <p:cNvSpPr txBox="1">
            <a:spLocks/>
          </p:cNvSpPr>
          <p:nvPr/>
        </p:nvSpPr>
        <p:spPr>
          <a:xfrm>
            <a:off x="0" y="3125280"/>
            <a:ext cx="9144000" cy="127431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eaLnBrk="1" hangingPunct="1"/>
            <a:r>
              <a:rPr lang="pt-BR" sz="3400" b="0" dirty="0" err="1" smtClean="0">
                <a:latin typeface="Calibri" charset="0"/>
              </a:rPr>
              <a:t>How</a:t>
            </a:r>
            <a:r>
              <a:rPr lang="pt-BR" sz="3400" b="0" dirty="0" smtClean="0">
                <a:latin typeface="Calibri" charset="0"/>
              </a:rPr>
              <a:t> </a:t>
            </a:r>
            <a:r>
              <a:rPr lang="pt-BR" sz="3400" b="0" dirty="0" err="1" smtClean="0">
                <a:latin typeface="Calibri" charset="0"/>
              </a:rPr>
              <a:t>can</a:t>
            </a:r>
            <a:r>
              <a:rPr lang="pt-BR" sz="3400" b="0" dirty="0" smtClean="0">
                <a:latin typeface="Calibri" charset="0"/>
              </a:rPr>
              <a:t> </a:t>
            </a:r>
            <a:r>
              <a:rPr lang="pt-BR" sz="3400" b="0" dirty="0" err="1" smtClean="0">
                <a:latin typeface="Calibri" charset="0"/>
              </a:rPr>
              <a:t>we</a:t>
            </a:r>
            <a:r>
              <a:rPr lang="pt-BR" sz="3400" b="0" dirty="0" smtClean="0">
                <a:latin typeface="Calibri" charset="0"/>
              </a:rPr>
              <a:t> </a:t>
            </a:r>
            <a:r>
              <a:rPr lang="pt-BR" sz="3400" b="0" dirty="0" err="1" smtClean="0">
                <a:latin typeface="Calibri" charset="0"/>
              </a:rPr>
              <a:t>make</a:t>
            </a:r>
            <a:r>
              <a:rPr lang="pt-BR" sz="3400" b="0" dirty="0" smtClean="0">
                <a:latin typeface="Calibri" charset="0"/>
              </a:rPr>
              <a:t> </a:t>
            </a:r>
            <a:r>
              <a:rPr lang="pt-BR" sz="3400" b="0" dirty="0" err="1" smtClean="0">
                <a:latin typeface="Calibri" charset="0"/>
              </a:rPr>
              <a:t>the</a:t>
            </a:r>
            <a:r>
              <a:rPr lang="pt-BR" sz="3400" b="0" dirty="0" smtClean="0">
                <a:latin typeface="Calibri" charset="0"/>
              </a:rPr>
              <a:t> </a:t>
            </a:r>
            <a:r>
              <a:rPr lang="pt-BR" sz="3400" b="0" dirty="0" err="1" smtClean="0">
                <a:latin typeface="Calibri" charset="0"/>
              </a:rPr>
              <a:t>Fields</a:t>
            </a:r>
            <a:r>
              <a:rPr lang="pt-BR" sz="3400" b="0" dirty="0" smtClean="0">
                <a:latin typeface="Calibri" charset="0"/>
              </a:rPr>
              <a:t> </a:t>
            </a:r>
            <a:r>
              <a:rPr lang="pt-BR" sz="3400" b="0" dirty="0" err="1" smtClean="0">
                <a:latin typeface="Calibri" charset="0"/>
              </a:rPr>
              <a:t>model</a:t>
            </a:r>
            <a:r>
              <a:rPr lang="pt-BR" sz="3400" b="0" dirty="0" smtClean="0">
                <a:latin typeface="Calibri" charset="0"/>
              </a:rPr>
              <a:t> </a:t>
            </a:r>
            <a:r>
              <a:rPr lang="pt-BR" sz="3400" b="0" dirty="0" err="1" smtClean="0">
                <a:latin typeface="Calibri" charset="0"/>
              </a:rPr>
              <a:t>work</a:t>
            </a:r>
            <a:r>
              <a:rPr lang="pt-BR" sz="3400" b="0" dirty="0" smtClean="0">
                <a:latin typeface="Calibri" charset="0"/>
              </a:rPr>
              <a:t> in </a:t>
            </a:r>
            <a:r>
              <a:rPr lang="pt-BR" sz="3400" b="0" dirty="0" err="1" smtClean="0">
                <a:latin typeface="Calibri" charset="0"/>
              </a:rPr>
              <a:t>practice</a:t>
            </a:r>
            <a:r>
              <a:rPr lang="pt-BR" sz="3400" b="0" dirty="0" smtClean="0">
                <a:latin typeface="Calibri" charset="0"/>
              </a:rPr>
              <a:t>?</a:t>
            </a:r>
            <a:endParaRPr lang="pt-BR" sz="3400" b="0" dirty="0"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19446"/>
            <a:ext cx="3951229" cy="338554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Image sources: INPE</a:t>
            </a:r>
            <a:r>
              <a:rPr lang="en-US" sz="1600" dirty="0">
                <a:solidFill>
                  <a:srgbClr val="000090"/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rgbClr val="000090"/>
                </a:solidFill>
                <a:latin typeface="Calibri"/>
                <a:cs typeface="Calibri"/>
              </a:rPr>
              <a:t>Filip</a:t>
            </a:r>
            <a:r>
              <a:rPr lang="en-US" sz="16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Biljecki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, UNAVCO</a:t>
            </a:r>
            <a:endParaRPr lang="en-US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77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742" y="284238"/>
            <a:ext cx="9024258" cy="762000"/>
          </a:xfrm>
          <a:solidFill>
            <a:srgbClr val="E8E8F1"/>
          </a:solidFill>
        </p:spPr>
        <p:txBody>
          <a:bodyPr>
            <a:normAutofit/>
          </a:bodyPr>
          <a:lstStyle/>
          <a:p>
            <a:r>
              <a:rPr lang="en-GB" b="0" dirty="0" smtClean="0">
                <a:latin typeface="Calibri"/>
              </a:rPr>
              <a:t>Scientific data</a:t>
            </a:r>
            <a:r>
              <a:rPr lang="en-GB" dirty="0">
                <a:latin typeface="Calibri"/>
              </a:rPr>
              <a:t>:</a:t>
            </a:r>
            <a:r>
              <a:rPr lang="en-GB" b="0" dirty="0" smtClean="0">
                <a:latin typeface="Calibri"/>
              </a:rPr>
              <a:t> </a:t>
            </a:r>
            <a:r>
              <a:rPr lang="en-GB" dirty="0">
                <a:latin typeface="Calibri"/>
              </a:rPr>
              <a:t>m</a:t>
            </a:r>
            <a:r>
              <a:rPr lang="en-GB" b="0" dirty="0" smtClean="0">
                <a:latin typeface="Calibri"/>
              </a:rPr>
              <a:t>ultidimensional </a:t>
            </a:r>
            <a:r>
              <a:rPr lang="en-GB" dirty="0">
                <a:latin typeface="Calibri"/>
              </a:rPr>
              <a:t>a</a:t>
            </a:r>
            <a:r>
              <a:rPr lang="en-GB" b="0" dirty="0" smtClean="0">
                <a:latin typeface="Calibri"/>
              </a:rPr>
              <a:t>rrays</a:t>
            </a:r>
            <a:endParaRPr lang="en-GB" b="0" dirty="0"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74" y="1735160"/>
            <a:ext cx="5126218" cy="339085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6300192" y="5301208"/>
            <a:ext cx="2160240" cy="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300192" y="3717032"/>
            <a:ext cx="1584176" cy="1584176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00192" y="3573016"/>
            <a:ext cx="0" cy="1728192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28384" y="4941168"/>
            <a:ext cx="31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/>
                <a:cs typeface="Calibri"/>
              </a:rPr>
              <a:t>X</a:t>
            </a: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3573016"/>
            <a:ext cx="30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/>
                <a:cs typeface="Calibri"/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0152" y="3717032"/>
            <a:ext cx="27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/>
                <a:cs typeface="Calibri"/>
              </a:rPr>
              <a:t>t</a:t>
            </a: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7524328" y="4293096"/>
            <a:ext cx="288032" cy="216024"/>
          </a:xfrm>
          <a:prstGeom prst="diamond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37810" y="5517232"/>
            <a:ext cx="5562382" cy="523220"/>
          </a:xfrm>
          <a:prstGeom prst="rect">
            <a:avLst/>
          </a:prstGeom>
          <a:solidFill>
            <a:srgbClr val="DDE1FF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g = f(&lt;</a:t>
            </a:r>
            <a:r>
              <a:rPr lang="en-GB" sz="2800" dirty="0" err="1">
                <a:solidFill>
                  <a:srgbClr val="00005E"/>
                </a:solidFill>
                <a:latin typeface="Consolas"/>
                <a:cs typeface="Consolas"/>
              </a:rPr>
              <a:t>x</a:t>
            </a:r>
            <a:r>
              <a:rPr lang="en-GB" sz="2800" dirty="0" err="1" smtClean="0">
                <a:solidFill>
                  <a:srgbClr val="00005E"/>
                </a:solidFill>
                <a:latin typeface="Consolas"/>
                <a:cs typeface="Consolas"/>
              </a:rPr>
              <a:t>,y,t</a:t>
            </a:r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&gt; [a</a:t>
            </a:r>
            <a:r>
              <a:rPr lang="en-GB" sz="2800" baseline="-25000" dirty="0" smtClean="0">
                <a:solidFill>
                  <a:srgbClr val="00005E"/>
                </a:solidFill>
                <a:latin typeface="Consolas"/>
                <a:cs typeface="Consolas"/>
              </a:rPr>
              <a:t>1</a:t>
            </a:r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, ….a</a:t>
            </a:r>
            <a:r>
              <a:rPr lang="en-GB" sz="2800" baseline="-25000" dirty="0" smtClean="0">
                <a:solidFill>
                  <a:srgbClr val="00005E"/>
                </a:solidFill>
                <a:latin typeface="Consolas"/>
                <a:cs typeface="Consolas"/>
              </a:rPr>
              <a:t>n</a:t>
            </a:r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])</a:t>
            </a:r>
            <a:endParaRPr lang="en-GB" sz="2800" dirty="0">
              <a:solidFill>
                <a:srgbClr val="00005E"/>
              </a:solidFill>
              <a:latin typeface="Consolas"/>
              <a:cs typeface="Consolas"/>
            </a:endParaRP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5004048" y="4509121"/>
            <a:ext cx="2520280" cy="1152128"/>
          </a:xfrm>
          <a:prstGeom prst="line">
            <a:avLst/>
          </a:prstGeom>
          <a:noFill/>
          <a:ln w="28575" cmpd="sng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6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35075"/>
          </a:xfrm>
          <a:solidFill>
            <a:srgbClr val="E8E8F1"/>
          </a:solidFill>
        </p:spPr>
        <p:txBody>
          <a:bodyPr>
            <a:normAutofit/>
          </a:bodyPr>
          <a:lstStyle/>
          <a:p>
            <a:r>
              <a:rPr lang="en-GB" sz="3400" b="0" dirty="0" smtClean="0"/>
              <a:t>Array </a:t>
            </a:r>
            <a:r>
              <a:rPr lang="en-GB" sz="3400" dirty="0" smtClean="0"/>
              <a:t>d</a:t>
            </a:r>
            <a:r>
              <a:rPr lang="en-GB" sz="3400" b="0" dirty="0" smtClean="0"/>
              <a:t>atabases: all data from a </a:t>
            </a:r>
            <a:r>
              <a:rPr lang="en-GB" sz="3400" dirty="0" smtClean="0"/>
              <a:t>s</a:t>
            </a:r>
            <a:r>
              <a:rPr lang="en-GB" sz="3400" b="0" dirty="0" smtClean="0"/>
              <a:t>ensor </a:t>
            </a:r>
            <a:br>
              <a:rPr lang="en-GB" sz="3400" b="0" dirty="0" smtClean="0"/>
            </a:br>
            <a:r>
              <a:rPr lang="en-GB" sz="3400" dirty="0" smtClean="0"/>
              <a:t>p</a:t>
            </a:r>
            <a:r>
              <a:rPr lang="en-GB" sz="3400" b="0" dirty="0" smtClean="0"/>
              <a:t>ut </a:t>
            </a:r>
            <a:r>
              <a:rPr lang="en-GB" sz="3400" dirty="0" smtClean="0"/>
              <a:t>t</a:t>
            </a:r>
            <a:r>
              <a:rPr lang="en-GB" sz="3400" b="0" dirty="0" smtClean="0"/>
              <a:t>ogether into a single </a:t>
            </a:r>
            <a:r>
              <a:rPr lang="en-GB" sz="3400" dirty="0" smtClean="0"/>
              <a:t>a</a:t>
            </a:r>
            <a:r>
              <a:rPr lang="en-GB" sz="3400" b="0" dirty="0" smtClean="0"/>
              <a:t>rray</a:t>
            </a:r>
            <a:endParaRPr lang="en-GB" sz="3400" b="0" dirty="0"/>
          </a:p>
        </p:txBody>
      </p:sp>
      <p:sp>
        <p:nvSpPr>
          <p:cNvPr id="16" name="Diamond 15"/>
          <p:cNvSpPr/>
          <p:nvPr/>
        </p:nvSpPr>
        <p:spPr>
          <a:xfrm>
            <a:off x="7524750" y="4292600"/>
            <a:ext cx="287338" cy="215900"/>
          </a:xfrm>
          <a:prstGeom prst="diamond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4892675" y="4508500"/>
            <a:ext cx="2632075" cy="149383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sp>
        <p:nvSpPr>
          <p:cNvPr id="16395" name="TextBox 14"/>
          <p:cNvSpPr txBox="1">
            <a:spLocks noChangeArrowheads="1"/>
          </p:cNvSpPr>
          <p:nvPr/>
        </p:nvSpPr>
        <p:spPr bwMode="auto">
          <a:xfrm>
            <a:off x="0" y="6030913"/>
            <a:ext cx="9144000" cy="523220"/>
          </a:xfrm>
          <a:prstGeom prst="rect">
            <a:avLst/>
          </a:prstGeom>
          <a:solidFill>
            <a:srgbClr val="E8E8F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GB" dirty="0" smtClean="0">
                <a:solidFill>
                  <a:srgbClr val="00005E"/>
                </a:solidFill>
                <a:latin typeface="Calibri"/>
                <a:cs typeface="Calibri"/>
              </a:rPr>
              <a:t>Field operations on positions in </a:t>
            </a:r>
            <a:r>
              <a:rPr lang="en-GB" dirty="0">
                <a:solidFill>
                  <a:srgbClr val="00005E"/>
                </a:solidFill>
                <a:latin typeface="Calibri"/>
                <a:cs typeface="Calibri"/>
              </a:rPr>
              <a:t>space-</a:t>
            </a:r>
            <a:r>
              <a:rPr lang="en-GB" dirty="0" smtClean="0">
                <a:solidFill>
                  <a:srgbClr val="00005E"/>
                </a:solidFill>
                <a:latin typeface="Calibri"/>
                <a:cs typeface="Calibri"/>
              </a:rPr>
              <a:t>time</a:t>
            </a:r>
            <a:endParaRPr lang="en-GB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pic>
        <p:nvPicPr>
          <p:cNvPr id="16396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989138"/>
            <a:ext cx="47545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47545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47545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7"/>
          <p:cNvSpPr>
            <a:spLocks noChangeShapeType="1"/>
          </p:cNvSpPr>
          <p:nvPr/>
        </p:nvSpPr>
        <p:spPr bwMode="auto">
          <a:xfrm>
            <a:off x="3203575" y="3860800"/>
            <a:ext cx="4392613" cy="4318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00192" y="5301208"/>
            <a:ext cx="2160240" cy="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00192" y="3717032"/>
            <a:ext cx="1584176" cy="1584176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300192" y="3573016"/>
            <a:ext cx="0" cy="1728192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28384" y="4941168"/>
            <a:ext cx="31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/>
                <a:cs typeface="Calibri"/>
              </a:rPr>
              <a:t>X</a:t>
            </a: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80312" y="3573016"/>
            <a:ext cx="30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/>
                <a:cs typeface="Calibri"/>
              </a:rPr>
              <a:t>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0152" y="3717032"/>
            <a:ext cx="27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/>
                <a:cs typeface="Calibri"/>
              </a:rPr>
              <a:t>t</a:t>
            </a: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25" name="Diamond 24"/>
          <p:cNvSpPr/>
          <p:nvPr/>
        </p:nvSpPr>
        <p:spPr>
          <a:xfrm>
            <a:off x="7524328" y="4293096"/>
            <a:ext cx="288032" cy="216024"/>
          </a:xfrm>
          <a:prstGeom prst="diamond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97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 idx="4294967295"/>
          </p:nvPr>
        </p:nvSpPr>
        <p:spPr>
          <a:xfrm>
            <a:off x="0" y="191030"/>
            <a:ext cx="9144000" cy="711200"/>
          </a:xfrm>
          <a:solidFill>
            <a:srgbClr val="E8E8F1"/>
          </a:solidFill>
        </p:spPr>
        <p:txBody>
          <a:bodyPr/>
          <a:lstStyle/>
          <a:p>
            <a:r>
              <a:rPr lang="en-US" altLang="zh-CN" sz="3600" b="0" dirty="0" err="1">
                <a:ea typeface="SimSun" charset="0"/>
                <a:cs typeface="SimSun" charset="0"/>
              </a:rPr>
              <a:t>SciDB</a:t>
            </a:r>
            <a:r>
              <a:rPr lang="en-US" altLang="zh-CN" sz="3600" b="0" dirty="0">
                <a:ea typeface="SimSun" charset="0"/>
                <a:cs typeface="SimSun" charset="0"/>
              </a:rPr>
              <a:t> </a:t>
            </a:r>
            <a:r>
              <a:rPr lang="en-US" altLang="zh-CN" dirty="0">
                <a:ea typeface="SimSun" charset="0"/>
                <a:cs typeface="SimSun" charset="0"/>
              </a:rPr>
              <a:t>a</a:t>
            </a:r>
            <a:r>
              <a:rPr lang="en-US" altLang="zh-CN" sz="3600" b="0" dirty="0" smtClean="0">
                <a:ea typeface="SimSun" charset="0"/>
                <a:cs typeface="SimSun" charset="0"/>
              </a:rPr>
              <a:t>rchitecture</a:t>
            </a:r>
            <a:r>
              <a:rPr lang="en-US" altLang="zh-CN" sz="3600" b="0" dirty="0">
                <a:ea typeface="SimSun" charset="0"/>
                <a:cs typeface="SimSun" charset="0"/>
              </a:rPr>
              <a:t>: </a:t>
            </a:r>
            <a:r>
              <a:rPr lang="en-US" altLang="zh-CN" sz="3600" b="0" dirty="0" smtClean="0">
                <a:ea typeface="SimSun" charset="0"/>
                <a:cs typeface="SimSun" charset="0"/>
              </a:rPr>
              <a:t>“Shared nothing</a:t>
            </a:r>
            <a:r>
              <a:rPr lang="en-US" altLang="zh-CN" sz="3600" b="0" dirty="0">
                <a:ea typeface="SimSun" charset="0"/>
                <a:cs typeface="SimSun" charset="0"/>
              </a:rPr>
              <a:t>”</a:t>
            </a:r>
            <a:endParaRPr lang="zh-CN" altLang="en-US" sz="3600" b="0" dirty="0">
              <a:ea typeface="SimSun" charset="0"/>
              <a:cs typeface="SimSun" charset="0"/>
            </a:endParaRP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461" y="1239038"/>
            <a:ext cx="7092462" cy="464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104869" y="5815309"/>
            <a:ext cx="8820653" cy="896937"/>
          </a:xfrm>
          <a:prstGeom prst="rect">
            <a:avLst/>
          </a:prstGeom>
          <a:solidFill>
            <a:srgbClr val="DDE1FF"/>
          </a:solidFill>
          <a:ln>
            <a:noFill/>
          </a:ln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marL="342900"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dirty="0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Large data is broken into chunks </a:t>
            </a:r>
          </a:p>
          <a:p>
            <a:pPr marL="342900"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dirty="0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Distributed server process data in </a:t>
            </a:r>
            <a:r>
              <a:rPr lang="en-US" dirty="0" smtClean="0">
                <a:solidFill>
                  <a:srgbClr val="00005E"/>
                </a:solidFill>
                <a:latin typeface="Calibri"/>
                <a:ea typeface="Geneva" charset="0"/>
                <a:cs typeface="Geneva" charset="0"/>
              </a:rPr>
              <a:t>parallel</a:t>
            </a:r>
            <a:r>
              <a:rPr lang="en-US" i="1" dirty="0">
                <a:solidFill>
                  <a:srgbClr val="FF0000"/>
                </a:solidFill>
                <a:latin typeface="Calibri"/>
                <a:ea typeface="Geneva" charset="0"/>
                <a:cs typeface="Geneva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92753"/>
            <a:ext cx="2569308" cy="307777"/>
          </a:xfrm>
          <a:prstGeom prst="rect">
            <a:avLst/>
          </a:prstGeom>
          <a:solidFill>
            <a:srgbClr val="8A8AB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7D">
                    <a:lumMod val="75000"/>
                  </a:srgbClr>
                </a:solidFill>
                <a:effectLst/>
                <a:uLnTx/>
                <a:uFillTx/>
                <a:latin typeface="Calibri"/>
                <a:cs typeface="Calibri"/>
              </a:rPr>
              <a:t>image: Paul Brown (Paradigm 4)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7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6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96925" y="457200"/>
            <a:ext cx="8080375" cy="584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3200" dirty="0" err="1" smtClean="0">
                <a:solidFill>
                  <a:srgbClr val="000066"/>
                </a:solidFill>
                <a:latin typeface="Calibri"/>
              </a:rPr>
              <a:t>SciDB</a:t>
            </a:r>
            <a:r>
              <a:rPr lang="en-US" sz="3200" dirty="0" smtClean="0">
                <a:solidFill>
                  <a:srgbClr val="000066"/>
                </a:solidFill>
                <a:latin typeface="Calibri"/>
              </a:rPr>
              <a:t> performance for large images</a:t>
            </a:r>
          </a:p>
        </p:txBody>
      </p:sp>
      <p:pic>
        <p:nvPicPr>
          <p:cNvPr id="2" name="Picture 1" descr="scidb-perform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84" y="1489679"/>
            <a:ext cx="7554173" cy="53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35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4" name="AutoShape 20"/>
          <p:cNvSpPr>
            <a:spLocks noChangeArrowheads="1"/>
          </p:cNvSpPr>
          <p:nvPr/>
        </p:nvSpPr>
        <p:spPr bwMode="auto">
          <a:xfrm>
            <a:off x="4918075" y="2106613"/>
            <a:ext cx="2447925" cy="2376487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41588" y="5922963"/>
            <a:ext cx="4392612" cy="504825"/>
          </a:xfrm>
          <a:solidFill>
            <a:srgbClr val="E6EFFF"/>
          </a:solidFill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</a:rPr>
              <a:t>Software goes where the data is!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3"/>
            <a:ext cx="9144000" cy="947737"/>
          </a:xfrm>
          <a:solidFill>
            <a:srgbClr val="E6EFFF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>
                <a:solidFill>
                  <a:srgbClr val="000090"/>
                </a:solidFill>
              </a:rPr>
              <a:t/>
            </a:r>
            <a:br>
              <a:rPr lang="en-US" sz="3600" dirty="0">
                <a:solidFill>
                  <a:srgbClr val="000090"/>
                </a:solidFill>
              </a:rPr>
            </a:br>
            <a:r>
              <a:rPr lang="en-US" sz="3600" dirty="0">
                <a:solidFill>
                  <a:srgbClr val="000090"/>
                </a:solidFill>
              </a:rPr>
              <a:t>Global Land Observatory: </a:t>
            </a:r>
            <a:br>
              <a:rPr lang="en-US" sz="3600" dirty="0">
                <a:solidFill>
                  <a:srgbClr val="000090"/>
                </a:solidFill>
              </a:rPr>
            </a:br>
            <a:r>
              <a:rPr lang="en-US" sz="3600" dirty="0">
                <a:solidFill>
                  <a:srgbClr val="000090"/>
                </a:solidFill>
              </a:rPr>
              <a:t>describing change in a connected world </a:t>
            </a:r>
            <a:br>
              <a:rPr lang="en-US" sz="3600" dirty="0">
                <a:solidFill>
                  <a:srgbClr val="000090"/>
                </a:solidFill>
              </a:rPr>
            </a:b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 flipH="1" flipV="1">
            <a:off x="7366000" y="3398838"/>
            <a:ext cx="1079500" cy="1011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 flipH="1">
            <a:off x="7366000" y="2527300"/>
            <a:ext cx="1079500" cy="860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263" y="1295400"/>
            <a:ext cx="1314450" cy="131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Imagem 61" descr="sentin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00" y="4467225"/>
            <a:ext cx="1320800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 27"/>
          <p:cNvSpPr>
            <a:spLocks noChangeShapeType="1"/>
          </p:cNvSpPr>
          <p:nvPr/>
        </p:nvSpPr>
        <p:spPr bwMode="auto">
          <a:xfrm flipH="1" flipV="1">
            <a:off x="885825" y="2682875"/>
            <a:ext cx="1295400" cy="715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356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601788"/>
            <a:ext cx="151288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3" y="4770438"/>
            <a:ext cx="15113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27"/>
          <p:cNvSpPr>
            <a:spLocks noChangeShapeType="1"/>
          </p:cNvSpPr>
          <p:nvPr/>
        </p:nvSpPr>
        <p:spPr bwMode="auto">
          <a:xfrm flipH="1">
            <a:off x="896938" y="3475038"/>
            <a:ext cx="130333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5" name="Rectangle 4"/>
          <p:cNvSpPr txBox="1">
            <a:spLocks noChangeArrowheads="1"/>
          </p:cNvSpPr>
          <p:nvPr/>
        </p:nvSpPr>
        <p:spPr bwMode="auto">
          <a:xfrm>
            <a:off x="4773613" y="4556125"/>
            <a:ext cx="2879725" cy="792163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400" dirty="0" err="1">
                <a:solidFill>
                  <a:srgbClr val="00005E"/>
                </a:solidFill>
                <a:latin typeface="Calibri"/>
                <a:cs typeface="Calibri"/>
              </a:rPr>
              <a:t>SciDB</a:t>
            </a: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: array database for big scientific data</a:t>
            </a:r>
          </a:p>
          <a:p>
            <a:pPr>
              <a:spcBef>
                <a:spcPct val="20000"/>
              </a:spcBef>
              <a:buFont typeface="Wingdings" charset="0"/>
              <a:buNone/>
            </a:pPr>
            <a:endParaRPr lang="en-US" sz="24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pic>
        <p:nvPicPr>
          <p:cNvPr id="23566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2682875"/>
            <a:ext cx="2089150" cy="162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Rectangle 4"/>
          <p:cNvSpPr txBox="1">
            <a:spLocks noChangeArrowheads="1"/>
          </p:cNvSpPr>
          <p:nvPr/>
        </p:nvSpPr>
        <p:spPr bwMode="auto">
          <a:xfrm>
            <a:off x="7823200" y="5516563"/>
            <a:ext cx="1320800" cy="1220787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Free satellite</a:t>
            </a:r>
          </a:p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images</a:t>
            </a:r>
          </a:p>
          <a:p>
            <a:pPr>
              <a:spcBef>
                <a:spcPct val="20000"/>
              </a:spcBef>
              <a:buFont typeface="Wingdings" charset="0"/>
              <a:buNone/>
            </a:pPr>
            <a:endParaRPr lang="en-US" sz="24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pic>
        <p:nvPicPr>
          <p:cNvPr id="23568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58596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2322513"/>
            <a:ext cx="2160588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70" name="Rectangle 4"/>
          <p:cNvSpPr txBox="1">
            <a:spLocks noChangeArrowheads="1"/>
          </p:cNvSpPr>
          <p:nvPr/>
        </p:nvSpPr>
        <p:spPr bwMode="auto">
          <a:xfrm>
            <a:off x="2036763" y="4554538"/>
            <a:ext cx="2449512" cy="792162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400" dirty="0" smtClean="0">
                <a:solidFill>
                  <a:srgbClr val="00005E"/>
                </a:solidFill>
                <a:latin typeface="Calibri"/>
                <a:cs typeface="Calibri"/>
              </a:rPr>
              <a:t>Powerful </a:t>
            </a: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data analysis methods</a:t>
            </a:r>
          </a:p>
          <a:p>
            <a:pPr>
              <a:spcBef>
                <a:spcPct val="20000"/>
              </a:spcBef>
              <a:buFont typeface="Wingdings" charset="0"/>
              <a:buNone/>
            </a:pPr>
            <a:endParaRPr lang="en-US" sz="24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sp>
        <p:nvSpPr>
          <p:cNvPr id="9" name="Left-Right Arrow 8"/>
          <p:cNvSpPr>
            <a:spLocks noChangeArrowheads="1"/>
          </p:cNvSpPr>
          <p:nvPr/>
        </p:nvSpPr>
        <p:spPr bwMode="auto">
          <a:xfrm>
            <a:off x="4341813" y="3254375"/>
            <a:ext cx="576262" cy="287338"/>
          </a:xfrm>
          <a:prstGeom prst="leftRightArrow">
            <a:avLst>
              <a:gd name="adj1" fmla="val 50000"/>
              <a:gd name="adj2" fmla="val 50138"/>
            </a:avLst>
          </a:prstGeom>
          <a:gradFill rotWithShape="1">
            <a:gsLst>
              <a:gs pos="0">
                <a:srgbClr val="8383FF"/>
              </a:gs>
              <a:gs pos="20000">
                <a:srgbClr val="8585FF"/>
              </a:gs>
              <a:gs pos="100000">
                <a:srgbClr val="6565C9"/>
              </a:gs>
            </a:gsLst>
            <a:lin ang="5400000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57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438" y="1385888"/>
            <a:ext cx="17272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412776"/>
            <a:ext cx="759815" cy="432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412776"/>
            <a:ext cx="404207" cy="432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484784"/>
            <a:ext cx="465460" cy="3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82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4" name="AutoShape 20"/>
          <p:cNvSpPr>
            <a:spLocks noChangeArrowheads="1"/>
          </p:cNvSpPr>
          <p:nvPr/>
        </p:nvSpPr>
        <p:spPr bwMode="auto">
          <a:xfrm>
            <a:off x="4918075" y="2106613"/>
            <a:ext cx="2447925" cy="2376487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81225" y="5922963"/>
            <a:ext cx="5184775" cy="814387"/>
          </a:xfrm>
          <a:solidFill>
            <a:srgbClr val="E6EFFF"/>
          </a:solidFill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</a:rPr>
              <a:t>Unique repository of knowledge and data about global land change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3"/>
            <a:ext cx="9144000" cy="947737"/>
          </a:xfrm>
          <a:solidFill>
            <a:srgbClr val="E6EFFF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>
                <a:solidFill>
                  <a:srgbClr val="000090"/>
                </a:solidFill>
              </a:rPr>
              <a:t/>
            </a:r>
            <a:br>
              <a:rPr lang="en-US" sz="3600" dirty="0">
                <a:solidFill>
                  <a:srgbClr val="000090"/>
                </a:solidFill>
              </a:rPr>
            </a:br>
            <a:r>
              <a:rPr lang="en-US" sz="3600" dirty="0">
                <a:solidFill>
                  <a:srgbClr val="000090"/>
                </a:solidFill>
              </a:rPr>
              <a:t>Global Land Observatory: </a:t>
            </a:r>
            <a:br>
              <a:rPr lang="en-US" sz="3600" dirty="0">
                <a:solidFill>
                  <a:srgbClr val="000090"/>
                </a:solidFill>
              </a:rPr>
            </a:br>
            <a:r>
              <a:rPr lang="en-US" sz="3600" dirty="0">
                <a:solidFill>
                  <a:srgbClr val="000090"/>
                </a:solidFill>
              </a:rPr>
              <a:t>describing change in a connected world </a:t>
            </a:r>
            <a:br>
              <a:rPr lang="en-US" sz="3600" dirty="0">
                <a:solidFill>
                  <a:srgbClr val="000090"/>
                </a:solidFill>
              </a:rPr>
            </a:b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 flipH="1" flipV="1">
            <a:off x="7366000" y="3398838"/>
            <a:ext cx="1079500" cy="1011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 flipH="1">
            <a:off x="7366000" y="2527300"/>
            <a:ext cx="1079500" cy="860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263" y="1295400"/>
            <a:ext cx="1314450" cy="131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Imagem 61" descr="sentin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00" y="4467225"/>
            <a:ext cx="1320800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 27"/>
          <p:cNvSpPr>
            <a:spLocks noChangeShapeType="1"/>
          </p:cNvSpPr>
          <p:nvPr/>
        </p:nvSpPr>
        <p:spPr bwMode="auto">
          <a:xfrm flipH="1" flipV="1">
            <a:off x="885825" y="2682875"/>
            <a:ext cx="1295400" cy="715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5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601788"/>
            <a:ext cx="151288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3" y="4770438"/>
            <a:ext cx="15113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27"/>
          <p:cNvSpPr>
            <a:spLocks noChangeShapeType="1"/>
          </p:cNvSpPr>
          <p:nvPr/>
        </p:nvSpPr>
        <p:spPr bwMode="auto">
          <a:xfrm flipH="1">
            <a:off x="896938" y="3475038"/>
            <a:ext cx="130333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9" name="Rectangle 4"/>
          <p:cNvSpPr txBox="1">
            <a:spLocks noChangeArrowheads="1"/>
          </p:cNvSpPr>
          <p:nvPr/>
        </p:nvSpPr>
        <p:spPr bwMode="auto">
          <a:xfrm>
            <a:off x="4773613" y="4556125"/>
            <a:ext cx="2879725" cy="960438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5E"/>
                </a:solidFill>
                <a:latin typeface="Calibri"/>
                <a:cs typeface="Calibri"/>
              </a:rPr>
              <a:t>40 years of LANDSAT +  12 years of MODIS + SENTINELs + CBERS</a:t>
            </a:r>
          </a:p>
        </p:txBody>
      </p:sp>
      <p:pic>
        <p:nvPicPr>
          <p:cNvPr id="24590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2682875"/>
            <a:ext cx="2089150" cy="162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1" name="Rectangle 4"/>
          <p:cNvSpPr txBox="1">
            <a:spLocks noChangeArrowheads="1"/>
          </p:cNvSpPr>
          <p:nvPr/>
        </p:nvSpPr>
        <p:spPr bwMode="auto">
          <a:xfrm>
            <a:off x="7823200" y="5516563"/>
            <a:ext cx="1320800" cy="1220787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Free satellite</a:t>
            </a:r>
          </a:p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images</a:t>
            </a:r>
          </a:p>
          <a:p>
            <a:pPr>
              <a:spcBef>
                <a:spcPct val="20000"/>
              </a:spcBef>
              <a:buFont typeface="Wingdings" charset="0"/>
              <a:buNone/>
            </a:pPr>
            <a:endParaRPr lang="en-US" sz="24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pic>
        <p:nvPicPr>
          <p:cNvPr id="2459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2322513"/>
            <a:ext cx="2160588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4" name="Rectangle 4"/>
          <p:cNvSpPr txBox="1">
            <a:spLocks noChangeArrowheads="1"/>
          </p:cNvSpPr>
          <p:nvPr/>
        </p:nvSpPr>
        <p:spPr bwMode="auto">
          <a:xfrm>
            <a:off x="2036763" y="4554538"/>
            <a:ext cx="2449512" cy="962025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5E"/>
                </a:solidFill>
                <a:latin typeface="Calibri"/>
                <a:cs typeface="Calibri"/>
              </a:rPr>
              <a:t>Methods for land change for forestry and agriculture uses</a:t>
            </a:r>
            <a:endParaRPr lang="en-US" sz="24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sp>
        <p:nvSpPr>
          <p:cNvPr id="9" name="Left-Right Arrow 8"/>
          <p:cNvSpPr>
            <a:spLocks noChangeArrowheads="1"/>
          </p:cNvSpPr>
          <p:nvPr/>
        </p:nvSpPr>
        <p:spPr bwMode="auto">
          <a:xfrm>
            <a:off x="4341813" y="3254375"/>
            <a:ext cx="576262" cy="287338"/>
          </a:xfrm>
          <a:prstGeom prst="left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8383FF"/>
              </a:gs>
              <a:gs pos="20000">
                <a:srgbClr val="8585FF"/>
              </a:gs>
              <a:gs pos="100000">
                <a:srgbClr val="6565C9"/>
              </a:gs>
            </a:gsLst>
            <a:lin ang="5400000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459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438" y="1385888"/>
            <a:ext cx="17272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58596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412776"/>
            <a:ext cx="759815" cy="432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412776"/>
            <a:ext cx="404207" cy="432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484784"/>
            <a:ext cx="465460" cy="3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41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there ever be a Geo-Linux?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6469120" cy="558924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7624" y="2636912"/>
            <a:ext cx="6408712" cy="936104"/>
          </a:xfrm>
          <a:prstGeom prst="rect">
            <a:avLst/>
          </a:prstGeom>
          <a:solidFill>
            <a:srgbClr val="E8E8F1">
              <a:alpha val="71000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will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there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ever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be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an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FOSS4G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equivalent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to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Linux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or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Apache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?</a:t>
            </a: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6316938"/>
            <a:ext cx="8748464" cy="531440"/>
          </a:xfrm>
          <a:prstGeom prst="rect">
            <a:avLst/>
          </a:prstGeom>
          <a:solidFill>
            <a:srgbClr val="E8E8F1">
              <a:alpha val="71000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Câmara et al., 2010: Open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Source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Geospatial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Research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Conference</a:t>
            </a:r>
            <a:endParaRPr lang="pt-BR" sz="22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2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3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FOSSGIS (2010 Geo-Linux paper)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6469120" cy="558924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7624" y="2060848"/>
            <a:ext cx="6408712" cy="2664296"/>
          </a:xfrm>
          <a:prstGeom prst="rect">
            <a:avLst/>
          </a:prstGeom>
          <a:solidFill>
            <a:srgbClr val="E8E8F1">
              <a:alpha val="71000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Leadership</a:t>
            </a:r>
            <a:endParaRPr lang="pt-BR" sz="2800" kern="0" dirty="0" smtClean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Modularity</a:t>
            </a:r>
            <a:endParaRPr lang="pt-BR" sz="2800" kern="0" dirty="0" smtClean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Code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stability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and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avoidance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of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forking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endParaRPr lang="pt-BR" sz="2800" kern="0" dirty="0" smtClean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Standards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and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shared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conceptualization</a:t>
            </a: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Innovation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endParaRPr lang="pt-BR" sz="2800" kern="0" dirty="0" smtClean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6316938"/>
            <a:ext cx="8748464" cy="531440"/>
          </a:xfrm>
          <a:prstGeom prst="rect">
            <a:avLst/>
          </a:prstGeom>
          <a:solidFill>
            <a:srgbClr val="E8E8F1">
              <a:alpha val="71000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Câmara et al., 2010: Open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Source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Geospatial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Research</a:t>
            </a:r>
            <a:r>
              <a:rPr lang="pt-BR" sz="22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2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Conference</a:t>
            </a:r>
            <a:endParaRPr lang="pt-BR" sz="22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2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9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awareness 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3568" y="1124744"/>
            <a:ext cx="7992888" cy="936104"/>
          </a:xfrm>
          <a:prstGeom prst="rect">
            <a:avLst/>
          </a:prstGeom>
          <a:solidFill>
            <a:srgbClr val="E8E8F1">
              <a:alpha val="71000"/>
            </a:srgbClr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Which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brands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first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come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to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your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mind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when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we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talk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about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FOSSGIS?</a:t>
            </a: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2492896"/>
            <a:ext cx="2736304" cy="116842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077072"/>
            <a:ext cx="2232248" cy="2227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077072"/>
            <a:ext cx="2399928" cy="2399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420888"/>
            <a:ext cx="3967088" cy="125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3717032"/>
            <a:ext cx="1584176" cy="1201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5085184"/>
            <a:ext cx="2337115" cy="13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2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</a:rPr>
              <a:t>Why</a:t>
            </a:r>
            <a:r>
              <a:rPr lang="pt-BR" dirty="0" smtClean="0">
                <a:latin typeface="Calibri" charset="0"/>
              </a:rPr>
              <a:t> do </a:t>
            </a:r>
            <a:r>
              <a:rPr lang="pt-BR" dirty="0" err="1" smtClean="0">
                <a:latin typeface="Calibri" charset="0"/>
              </a:rPr>
              <a:t>we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want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free</a:t>
            </a:r>
            <a:r>
              <a:rPr lang="pt-BR" dirty="0" smtClean="0">
                <a:latin typeface="Calibri" charset="0"/>
              </a:rPr>
              <a:t> GIS?</a:t>
            </a:r>
            <a:endParaRPr lang="pt-BR" dirty="0">
              <a:latin typeface="Calibri" charset="0"/>
            </a:endParaRPr>
          </a:p>
        </p:txBody>
      </p:sp>
      <p:sp>
        <p:nvSpPr>
          <p:cNvPr id="4" name="Rectangle 185"/>
          <p:cNvSpPr>
            <a:spLocks noChangeArrowheads="1"/>
          </p:cNvSpPr>
          <p:nvPr/>
        </p:nvSpPr>
        <p:spPr bwMode="auto">
          <a:xfrm>
            <a:off x="468313" y="4941888"/>
            <a:ext cx="4751387" cy="459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s-ES_tradnl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Alternative</a:t>
            </a:r>
            <a:r>
              <a:rPr lang="es-ES_tradnl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to</a:t>
            </a:r>
            <a:r>
              <a:rPr lang="es-ES_tradnl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proprietary</a:t>
            </a:r>
            <a:r>
              <a:rPr lang="es-ES_tradnl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systems</a:t>
            </a:r>
            <a:endParaRPr lang="es-ES_tradnl" sz="24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291" name="Imagem 4" descr="terraview_amazon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4815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213" y="1047750"/>
            <a:ext cx="3228975" cy="4181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5"/>
          <p:cNvSpPr>
            <a:spLocks noChangeArrowheads="1"/>
          </p:cNvSpPr>
          <p:nvPr/>
        </p:nvSpPr>
        <p:spPr bwMode="auto">
          <a:xfrm>
            <a:off x="5105400" y="5589588"/>
            <a:ext cx="4038600" cy="458787"/>
          </a:xfrm>
          <a:prstGeom prst="rect">
            <a:avLst/>
          </a:prstGeom>
          <a:solidFill>
            <a:srgbClr val="D6D6EB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s-ES_tradnl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Support</a:t>
            </a:r>
            <a:r>
              <a:rPr lang="es-ES_tradnl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for</a:t>
            </a:r>
            <a:r>
              <a:rPr lang="es-ES_tradnl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innovation</a:t>
            </a:r>
            <a:endParaRPr lang="es-ES_tradnl" sz="24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6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  <a:solidFill>
            <a:srgbClr val="D6D6EB"/>
          </a:solidFill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cs typeface="Linux Libertine O" charset="0"/>
              </a:rPr>
              <a:t>Open GIS can do much more: support decision-making in a changing world </a:t>
            </a:r>
          </a:p>
        </p:txBody>
      </p:sp>
      <p:pic>
        <p:nvPicPr>
          <p:cNvPr id="15363" name="Picture 3" descr="landsat_akpa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3672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npo00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5715000"/>
            <a:ext cx="3886200" cy="838200"/>
          </a:xfrm>
          <a:prstGeom prst="rect">
            <a:avLst/>
          </a:prstGeom>
          <a:solidFill>
            <a:srgbClr val="D6D6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Times New Roman" pitchFamily="18" charset="0"/>
              </a:rPr>
              <a:t>Nature: Physical equations </a:t>
            </a:r>
          </a:p>
          <a:p>
            <a:pPr algn="ctr">
              <a:defRPr/>
            </a:pPr>
            <a:r>
              <a:rPr lang="en-US" sz="240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Linux Libertine O" pitchFamily="50" charset="0"/>
                <a:cs typeface="Times New Roman" pitchFamily="18" charset="0"/>
              </a:rPr>
              <a:t>Describe processes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029200" y="5715000"/>
            <a:ext cx="4114800" cy="838200"/>
          </a:xfrm>
          <a:prstGeom prst="rect">
            <a:avLst/>
          </a:prstGeom>
          <a:solidFill>
            <a:srgbClr val="D6D6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00005E"/>
                </a:solidFill>
                <a:latin typeface="Calibri" charset="0"/>
                <a:ea typeface="Linux Libertine O" charset="0"/>
                <a:cs typeface="Linux Libertine O" charset="0"/>
              </a:rPr>
              <a:t>Society: Decisions on how to </a:t>
            </a:r>
          </a:p>
          <a:p>
            <a:pPr algn="ctr"/>
            <a:r>
              <a:rPr lang="en-US" sz="2400">
                <a:solidFill>
                  <a:srgbClr val="00005E"/>
                </a:solidFill>
                <a:latin typeface="Calibri" charset="0"/>
                <a:ea typeface="Linux Libertine O" charset="0"/>
                <a:cs typeface="Linux Libertine O" charset="0"/>
              </a:rPr>
              <a:t>Use Earth´s resources</a:t>
            </a: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4114800" y="5715000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solidFill>
            <a:srgbClr val="D6D6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4114800" y="6096000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rgbClr val="D6D6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12700"/>
            <a:ext cx="9244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3999" y="2654300"/>
            <a:ext cx="6470954" cy="762000"/>
          </a:xfrm>
          <a:solidFill>
            <a:srgbClr val="FFFFFF">
              <a:alpha val="64000"/>
            </a:srgbClr>
          </a:solidFill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Representing location is </a:t>
            </a:r>
            <a:r>
              <a:rPr lang="en-US" sz="3600" dirty="0" smtClean="0">
                <a:solidFill>
                  <a:srgbClr val="800000"/>
                </a:solidFill>
              </a:rPr>
              <a:t>easy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13" name="Retângulo 5"/>
          <p:cNvSpPr/>
          <p:nvPr/>
        </p:nvSpPr>
        <p:spPr>
          <a:xfrm>
            <a:off x="1523998" y="6261100"/>
            <a:ext cx="6470955" cy="585788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x-none" sz="3200" dirty="0">
                <a:solidFill>
                  <a:srgbClr val="00007D">
                    <a:lumMod val="75000"/>
                  </a:srgbClr>
                </a:solidFill>
                <a:latin typeface="Calibri" pitchFamily="34" charset="0"/>
              </a:rPr>
              <a:t>Deforestation hotspots in Amazonia</a:t>
            </a:r>
            <a:endParaRPr lang="pt-BR" sz="3200" dirty="0">
              <a:solidFill>
                <a:srgbClr val="0000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5" name="Title 10"/>
          <p:cNvSpPr txBox="1">
            <a:spLocks/>
          </p:cNvSpPr>
          <p:nvPr/>
        </p:nvSpPr>
        <p:spPr bwMode="auto">
          <a:xfrm>
            <a:off x="1523998" y="0"/>
            <a:ext cx="6350002" cy="76200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>
              <a:defRPr/>
            </a:pP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What do we know?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PE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ktop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skto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k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kt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delosergio8">
  <a:themeElements>
    <a:clrScheme name="modelosergio8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modelosergio8">
      <a:majorFont>
        <a:latin typeface="Humnst777 BT"/>
        <a:ea typeface="ヒラギノ角ゴ Pro W3"/>
        <a:cs typeface=""/>
      </a:majorFont>
      <a:minorFont>
        <a:latin typeface="Humnst777 BT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Humnst777 BT" charset="0"/>
            <a:ea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Humnst777 BT" charset="0"/>
            <a:ea typeface="ヒラギノ角ゴ Pro W3" charset="0"/>
          </a:defRPr>
        </a:defPPr>
      </a:lstStyle>
    </a:lnDef>
  </a:objectDefaults>
  <a:extraClrSchemeLst>
    <a:extraClrScheme>
      <a:clrScheme name="modelosergio8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INPE</Template>
  <TotalTime>13499</TotalTime>
  <Words>1063</Words>
  <Application>Microsoft Macintosh PowerPoint</Application>
  <PresentationFormat>On-screen Show (4:3)</PresentationFormat>
  <Paragraphs>175</Paragraphs>
  <Slides>36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INPE</vt:lpstr>
      <vt:lpstr>Desktop</vt:lpstr>
      <vt:lpstr>metodo_cientifico</vt:lpstr>
      <vt:lpstr>modelosergio8</vt:lpstr>
      <vt:lpstr>2_Pixel</vt:lpstr>
      <vt:lpstr>3_Pixel</vt:lpstr>
      <vt:lpstr>1_Custom Design</vt:lpstr>
      <vt:lpstr>Custom Design</vt:lpstr>
      <vt:lpstr>2_Custom Design</vt:lpstr>
      <vt:lpstr>We now have a Geo-Linux.  What’s next?  </vt:lpstr>
      <vt:lpstr>Brand awareness </vt:lpstr>
      <vt:lpstr>The 2012 FOSSGIS software map</vt:lpstr>
      <vt:lpstr>Will there ever be a Geo-Linux?</vt:lpstr>
      <vt:lpstr>Challenges to FOSSGIS (2010 Geo-Linux paper)</vt:lpstr>
      <vt:lpstr>Brand awareness </vt:lpstr>
      <vt:lpstr>Why do we want free GIS?</vt:lpstr>
      <vt:lpstr>Open GIS can do much more: support decision-making in a changing world </vt:lpstr>
      <vt:lpstr>Representing location is easy</vt:lpstr>
      <vt:lpstr>PowerPoint Presentation</vt:lpstr>
      <vt:lpstr>We’re bad at representing meaning </vt:lpstr>
      <vt:lpstr>Representing and modelling change</vt:lpstr>
      <vt:lpstr>Representing condition</vt:lpstr>
      <vt:lpstr>PowerPoint Presentation</vt:lpstr>
      <vt:lpstr>PowerPoint Presentation</vt:lpstr>
      <vt:lpstr>The motivation for “big data”</vt:lpstr>
      <vt:lpstr>Google Earth Engine: massive image data</vt:lpstr>
      <vt:lpstr>PowerPoint Presentation</vt:lpstr>
      <vt:lpstr>PowerPoint Presentation</vt:lpstr>
      <vt:lpstr>TerraLib: spatio-temporal database as a basis for innovation</vt:lpstr>
      <vt:lpstr>PowerPoint Presentation</vt:lpstr>
      <vt:lpstr>Nature-Society interaction models with TerraME</vt:lpstr>
      <vt:lpstr>aRT: R-TerraLib programming interface </vt:lpstr>
      <vt:lpstr>PowerPoint Presentation</vt:lpstr>
      <vt:lpstr>PowerPoint Presentation</vt:lpstr>
      <vt:lpstr>Conceptual models: built from abstractions</vt:lpstr>
      <vt:lpstr>OGC coverage and its subtypes</vt:lpstr>
      <vt:lpstr>Layer-Based GIS: Few and different data sources Big Data GIS: Lots of similar data sources</vt:lpstr>
      <vt:lpstr>PowerPoint Presentation</vt:lpstr>
      <vt:lpstr>PowerPoint Presentation</vt:lpstr>
      <vt:lpstr>Scientific data: multidimensional arrays</vt:lpstr>
      <vt:lpstr>Array databases: all data from a sensor  put together into a single array</vt:lpstr>
      <vt:lpstr>SciDB architecture: “Shared nothing”</vt:lpstr>
      <vt:lpstr>PowerPoint Presentation</vt:lpstr>
      <vt:lpstr> Global Land Observatory:  describing change in a connected world  </vt:lpstr>
      <vt:lpstr> Global Land Observatory:  describing change in a connected world  </vt:lpstr>
    </vt:vector>
  </TitlesOfParts>
  <Manager/>
  <Company>INPE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Suporte</dc:creator>
  <cp:keywords/>
  <dc:description/>
  <cp:lastModifiedBy>Gilberto Camara</cp:lastModifiedBy>
  <cp:revision>836</cp:revision>
  <dcterms:created xsi:type="dcterms:W3CDTF">2010-06-29T20:02:43Z</dcterms:created>
  <dcterms:modified xsi:type="dcterms:W3CDTF">2015-03-14T18:17:51Z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11925682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