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30"/>
  </p:notesMasterIdLst>
  <p:sldIdLst>
    <p:sldId id="256" r:id="rId3"/>
    <p:sldId id="324" r:id="rId4"/>
    <p:sldId id="329" r:id="rId5"/>
    <p:sldId id="330" r:id="rId6"/>
    <p:sldId id="325" r:id="rId7"/>
    <p:sldId id="338" r:id="rId8"/>
    <p:sldId id="339" r:id="rId9"/>
    <p:sldId id="331" r:id="rId10"/>
    <p:sldId id="332" r:id="rId11"/>
    <p:sldId id="333" r:id="rId12"/>
    <p:sldId id="335" r:id="rId13"/>
    <p:sldId id="336" r:id="rId14"/>
    <p:sldId id="326" r:id="rId15"/>
    <p:sldId id="327" r:id="rId16"/>
    <p:sldId id="340" r:id="rId17"/>
    <p:sldId id="341" r:id="rId18"/>
    <p:sldId id="343" r:id="rId19"/>
    <p:sldId id="342" r:id="rId20"/>
    <p:sldId id="269" r:id="rId21"/>
    <p:sldId id="328" r:id="rId22"/>
    <p:sldId id="319" r:id="rId23"/>
    <p:sldId id="321" r:id="rId24"/>
    <p:sldId id="320" r:id="rId25"/>
    <p:sldId id="344" r:id="rId26"/>
    <p:sldId id="347" r:id="rId27"/>
    <p:sldId id="345" r:id="rId28"/>
    <p:sldId id="34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ocuments:Apresentacoes:Palestras:Academia%20Bras%20Ciencias:prec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ilberto\Apresentacoes\Palestras\Academia%20Bras%20Ciencias\producao_cientifica_brasil_1998_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Laptop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Plan1!$B$1:$C$1</c:f>
              <c:numCache>
                <c:formatCode>General</c:formatCode>
                <c:ptCount val="2"/>
                <c:pt idx="0">
                  <c:v>1992.0</c:v>
                </c:pt>
                <c:pt idx="1">
                  <c:v>2014.0</c:v>
                </c:pt>
              </c:numCache>
            </c:numRef>
          </c:cat>
          <c:val>
            <c:numRef>
              <c:f>Plan1!$B$2:$C$2</c:f>
              <c:numCache>
                <c:formatCode>0</c:formatCode>
                <c:ptCount val="2"/>
                <c:pt idx="0">
                  <c:v>6.214285714285714</c:v>
                </c:pt>
                <c:pt idx="1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Soja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Plan1!$B$1:$C$1</c:f>
              <c:numCache>
                <c:formatCode>General</c:formatCode>
                <c:ptCount val="2"/>
                <c:pt idx="0">
                  <c:v>1992.0</c:v>
                </c:pt>
                <c:pt idx="1">
                  <c:v>2014.0</c:v>
                </c:pt>
              </c:numCache>
            </c:numRef>
          </c:cat>
          <c:val>
            <c:numRef>
              <c:f>Plan1!$B$3:$C$3</c:f>
              <c:numCache>
                <c:formatCode>0.0</c:formatCode>
                <c:ptCount val="2"/>
                <c:pt idx="0" formatCode="0">
                  <c:v>1.0</c:v>
                </c:pt>
                <c:pt idx="1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9850328"/>
        <c:axId val="-2114385576"/>
      </c:lineChart>
      <c:dateAx>
        <c:axId val="-208985032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"/>
                <a:cs typeface="Calibri"/>
              </a:defRPr>
            </a:pPr>
            <a:endParaRPr lang="en-US"/>
          </a:p>
        </c:txPr>
        <c:crossAx val="-2114385576"/>
        <c:crosses val="autoZero"/>
        <c:auto val="0"/>
        <c:lblOffset val="100"/>
        <c:baseTimeUnit val="days"/>
        <c:majorUnit val="6.0"/>
        <c:majorTimeUnit val="days"/>
      </c:dateAx>
      <c:valAx>
        <c:axId val="-21143855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Calibri"/>
                <a:cs typeface="Calibri"/>
              </a:defRPr>
            </a:pPr>
            <a:endParaRPr lang="en-US"/>
          </a:p>
        </c:txPr>
        <c:crossAx val="-2089850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0390207483385"/>
          <c:y val="0.024676533393956"/>
          <c:w val="0.69422710207558"/>
          <c:h val="0.902811905994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% in 1994-1998</c:v>
                </c:pt>
              </c:strCache>
            </c:strRef>
          </c:tx>
          <c:spPr>
            <a:solidFill>
              <a:srgbClr val="FCB7B2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Plan1!$B$5:$B$20</c:f>
              <c:numCache>
                <c:formatCode>General</c:formatCode>
                <c:ptCount val="16"/>
                <c:pt idx="0">
                  <c:v>2.19</c:v>
                </c:pt>
                <c:pt idx="1">
                  <c:v>1.65</c:v>
                </c:pt>
                <c:pt idx="2">
                  <c:v>1.51</c:v>
                </c:pt>
                <c:pt idx="3">
                  <c:v>1.06</c:v>
                </c:pt>
                <c:pt idx="4">
                  <c:v>0.97</c:v>
                </c:pt>
                <c:pt idx="5">
                  <c:v>1.58</c:v>
                </c:pt>
                <c:pt idx="6">
                  <c:v>0.92</c:v>
                </c:pt>
                <c:pt idx="7">
                  <c:v>1.72</c:v>
                </c:pt>
                <c:pt idx="8">
                  <c:v>1.04</c:v>
                </c:pt>
                <c:pt idx="9">
                  <c:v>0.870000000000001</c:v>
                </c:pt>
                <c:pt idx="10">
                  <c:v>1.11</c:v>
                </c:pt>
                <c:pt idx="11">
                  <c:v>0.660000000000001</c:v>
                </c:pt>
                <c:pt idx="12">
                  <c:v>0.54</c:v>
                </c:pt>
                <c:pt idx="13">
                  <c:v>0.620000000000001</c:v>
                </c:pt>
                <c:pt idx="14">
                  <c:v>0.59</c:v>
                </c:pt>
                <c:pt idx="1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% in 2004-2008</c:v>
                </c:pt>
              </c:strCache>
            </c:strRef>
          </c:tx>
          <c:spPr>
            <a:solidFill>
              <a:srgbClr val="860000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Plan1!$C$5:$C$20</c:f>
              <c:numCache>
                <c:formatCode>General</c:formatCode>
                <c:ptCount val="16"/>
                <c:pt idx="0">
                  <c:v>5.39</c:v>
                </c:pt>
                <c:pt idx="1">
                  <c:v>4.649999999999998</c:v>
                </c:pt>
                <c:pt idx="2">
                  <c:v>3.04</c:v>
                </c:pt>
                <c:pt idx="3">
                  <c:v>2.84</c:v>
                </c:pt>
                <c:pt idx="4">
                  <c:v>2.71</c:v>
                </c:pt>
                <c:pt idx="5">
                  <c:v>2.319999999999997</c:v>
                </c:pt>
                <c:pt idx="6">
                  <c:v>2.15</c:v>
                </c:pt>
                <c:pt idx="7">
                  <c:v>2.15</c:v>
                </c:pt>
                <c:pt idx="8">
                  <c:v>1.81</c:v>
                </c:pt>
                <c:pt idx="9">
                  <c:v>1.78</c:v>
                </c:pt>
                <c:pt idx="10">
                  <c:v>1.78</c:v>
                </c:pt>
                <c:pt idx="11">
                  <c:v>1.52</c:v>
                </c:pt>
                <c:pt idx="12">
                  <c:v>1.51</c:v>
                </c:pt>
                <c:pt idx="13">
                  <c:v>1.46</c:v>
                </c:pt>
                <c:pt idx="14">
                  <c:v>1.35</c:v>
                </c:pt>
                <c:pt idx="15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714648"/>
        <c:axId val="-2117277848"/>
      </c:barChart>
      <c:catAx>
        <c:axId val="-211771464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-2117277848"/>
        <c:crosses val="autoZero"/>
        <c:auto val="0"/>
        <c:lblAlgn val="ctr"/>
        <c:lblOffset val="100"/>
        <c:tickLblSkip val="1"/>
        <c:noMultiLvlLbl val="0"/>
      </c:catAx>
      <c:valAx>
        <c:axId val="-2117277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-211771464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5999204132563"/>
          <c:y val="0.0275723607988273"/>
          <c:w val="0.268768199889174"/>
          <c:h val="0.203862257251006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21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7D74F7B-4B98-874D-B789-CEDE12D42918}" type="slidenum">
              <a:rPr lang="pt-BR" sz="1200"/>
              <a:pPr algn="r" eaLnBrk="1" hangingPunct="1"/>
              <a:t>14</a:t>
            </a:fld>
            <a:endParaRPr 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4BE289-BC57-8F41-AEC4-E821E9410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822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7F7EF0-EFD5-EA42-B38D-EBABAE1D6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82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8C093-DB59-034E-949B-E3635ED4B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42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FAB38C-A283-4B4A-94C9-C48FEB06A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31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11032C-606A-E849-AE7A-2725B888A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642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426FC0-5B13-2745-8FC8-0934D26CA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2155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7239E-1F10-6340-994D-F77DFAFA7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899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B2FF5F-A380-EB42-BC6F-13B36DFA7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516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008435-34EA-E74C-A64F-1509CB3B8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044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57553-1C91-8E4E-ABA9-32E4C972C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064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52A7D9-2550-C149-BA90-C3F305587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74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E0646-8C7A-7348-9554-F0E68C4F4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799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3AAD0-74BF-D04D-81F0-24D9638A4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322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CE6F9-2EDE-8A40-984D-7E4C9950A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494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057400" cy="6858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6019800" cy="68580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A1025-B23E-A541-A03A-101140AA3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933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A8EEF-DE4F-7E40-A100-A5588164A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906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D4CA2-84A3-0D41-BAED-635AF587D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837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D4F548-2DF3-E14C-A07F-90CBCBC63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723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2CF9C9-B646-9149-A65E-0B9795EC3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59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B7FB5-C71A-394C-82C2-C53D7719F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608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AB9B58-80B7-4C42-9D8A-568690525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856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72C75-C1CF-FE48-B18A-D41C32AA1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319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74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85063" y="6399213"/>
            <a:ext cx="2682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F9339B-C541-2548-BD50-D6B3DDB9B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3200" b="1">
          <a:solidFill>
            <a:schemeClr val="accent6">
              <a:lumMod val="50000"/>
            </a:schemeClr>
          </a:solidFill>
          <a:latin typeface="+mn-lt"/>
          <a:ea typeface="+mj-ea"/>
          <a:cs typeface="+mj-cs"/>
          <a:sym typeface="Calibri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0">
            <a:gsLst>
              <a:gs pos="0">
                <a:srgbClr val="042148">
                  <a:alpha val="0"/>
                </a:srgbClr>
              </a:gs>
              <a:gs pos="100000">
                <a:srgbClr val="08479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683568" y="116632"/>
            <a:ext cx="8229600" cy="609600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1534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1639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62865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62741E-34E9-6245-8CF2-33EE1CE7FB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n-lt"/>
          <a:ea typeface="+mj-ea"/>
          <a:cs typeface="+mj-cs"/>
          <a:sym typeface="Calibri Bold" charset="0"/>
        </a:defRPr>
      </a:lvl1pPr>
      <a:lvl2pPr marL="396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marL="396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marL="396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marL="396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007D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9999CC"/>
        </a:buClr>
        <a:buSzPct val="80000"/>
        <a:buFont typeface="Wingdings" charset="0"/>
        <a:buChar char="¨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007D"/>
        </a:buClr>
        <a:buSzPct val="64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89088" indent="-228600" algn="l" rtl="0" fontAlgn="base">
        <a:spcBef>
          <a:spcPts val="400"/>
        </a:spcBef>
        <a:spcAft>
          <a:spcPct val="0"/>
        </a:spcAft>
        <a:buClr>
          <a:srgbClr val="9999CC"/>
        </a:buClr>
        <a:buSzPct val="69000"/>
        <a:buFont typeface="Wingdings" charset="0"/>
        <a:buChar char="¨"/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eg"/><Relationship Id="rId3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23927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0" y="2749550"/>
            <a:ext cx="9156700" cy="1193800"/>
          </a:xfrm>
          <a:prstGeom prst="rect">
            <a:avLst/>
          </a:prstGeom>
          <a:solidFill>
            <a:srgbClr val="C9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lnSpc>
                <a:spcPct val="120000"/>
              </a:lnSpc>
              <a:spcBef>
                <a:spcPts val="975"/>
              </a:spcBef>
            </a:pP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Mudar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é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preciso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por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um novo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modelo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gerencial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do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programa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espacial</a:t>
            </a:r>
            <a:r>
              <a:rPr lang="en-US" sz="3200" dirty="0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brasileiro</a:t>
            </a:r>
            <a:endParaRPr lang="en-US" sz="3200" dirty="0">
              <a:solidFill>
                <a:srgbClr val="17375E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2" y="4005063"/>
            <a:ext cx="3890746" cy="2806431"/>
          </a:xfrm>
          <a:prstGeom prst="rect">
            <a:avLst/>
          </a:prstGeom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024" y="3939563"/>
            <a:ext cx="4427339" cy="291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96925"/>
          </a:xfrm>
        </p:spPr>
        <p:txBody>
          <a:bodyPr/>
          <a:lstStyle/>
          <a:p>
            <a:pPr eaLnBrk="1" hangingPunct="1"/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O que diria </a:t>
            </a:r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Prebisch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 hoje?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467545" y="1107282"/>
            <a:ext cx="4032448" cy="1133872"/>
          </a:xfrm>
          <a:solidFill>
            <a:srgbClr val="EBEBF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1992 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IBM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®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ThinkPad 700, Windows 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3, Intel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® 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486  (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25 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MHz), 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10.4″ display,</a:t>
            </a:r>
            <a:r>
              <a:rPr lang="en-US" sz="2200" baseline="30000" dirty="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120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 MB </a:t>
            </a:r>
            <a:r>
              <a:rPr lang="en-US" sz="2200" dirty="0" smtClean="0">
                <a:solidFill>
                  <a:srgbClr val="00003F"/>
                </a:solidFill>
                <a:latin typeface="Calibri" charset="0"/>
              </a:rPr>
              <a:t>HD, 3 </a:t>
            </a:r>
            <a:r>
              <a:rPr lang="en-US" sz="2200" dirty="0">
                <a:solidFill>
                  <a:srgbClr val="00003F"/>
                </a:solidFill>
                <a:latin typeface="Calibri" charset="0"/>
              </a:rPr>
              <a:t>kg</a:t>
            </a:r>
            <a:endParaRPr lang="pt-BR" sz="2200" dirty="0">
              <a:solidFill>
                <a:srgbClr val="00003F"/>
              </a:solidFill>
              <a:latin typeface="Calibri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286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4000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Espaço Reservado para Conteúdo 2"/>
          <p:cNvSpPr txBox="1">
            <a:spLocks/>
          </p:cNvSpPr>
          <p:nvPr/>
        </p:nvSpPr>
        <p:spPr bwMode="auto">
          <a:xfrm>
            <a:off x="5072062" y="1071564"/>
            <a:ext cx="3892425" cy="1205309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dirty="0" smtClean="0">
                <a:solidFill>
                  <a:srgbClr val="00003F"/>
                </a:solidFill>
                <a:latin typeface="+mj-lt"/>
              </a:rPr>
              <a:t>2012 Lenovo ThinkPad Edge, Windows </a:t>
            </a:r>
            <a:r>
              <a:rPr lang="en-US" sz="2200" dirty="0">
                <a:solidFill>
                  <a:srgbClr val="00003F"/>
                </a:solidFill>
                <a:latin typeface="+mj-lt"/>
              </a:rPr>
              <a:t>7</a:t>
            </a:r>
            <a:r>
              <a:rPr lang="en-US" sz="2200" dirty="0" smtClean="0">
                <a:solidFill>
                  <a:srgbClr val="00003F"/>
                </a:solidFill>
                <a:latin typeface="+mj-lt"/>
              </a:rPr>
              <a:t>, Intel® i3 (2.3 GHz), </a:t>
            </a:r>
            <a:r>
              <a:rPr lang="pt-BR" sz="2200" dirty="0" smtClean="0">
                <a:solidFill>
                  <a:srgbClr val="00003F"/>
                </a:solidFill>
                <a:latin typeface="+mj-lt"/>
              </a:rPr>
              <a:t>14.1</a:t>
            </a:r>
            <a:r>
              <a:rPr lang="ja-JP" altLang="pt-BR" sz="2200" dirty="0" smtClean="0">
                <a:solidFill>
                  <a:srgbClr val="00003F"/>
                </a:solidFill>
                <a:latin typeface="+mj-lt"/>
              </a:rPr>
              <a:t>”</a:t>
            </a:r>
            <a:r>
              <a:rPr lang="pt-BR" sz="2200" dirty="0" smtClean="0">
                <a:solidFill>
                  <a:srgbClr val="00003F"/>
                </a:solidFill>
                <a:latin typeface="+mj-lt"/>
              </a:rPr>
              <a:t> display, 320 GB </a:t>
            </a:r>
            <a:r>
              <a:rPr lang="pt-BR" sz="2200" dirty="0">
                <a:solidFill>
                  <a:srgbClr val="00003F"/>
                </a:solidFill>
                <a:latin typeface="+mj-lt"/>
              </a:rPr>
              <a:t>HD, 3 </a:t>
            </a:r>
            <a:r>
              <a:rPr lang="pt-BR" sz="2200" dirty="0" smtClean="0">
                <a:solidFill>
                  <a:srgbClr val="00003F"/>
                </a:solidFill>
                <a:latin typeface="+mj-lt"/>
              </a:rPr>
              <a:t>kg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928938" y="5572125"/>
            <a:ext cx="3071812" cy="1143000"/>
          </a:xfrm>
          <a:prstGeom prst="rect">
            <a:avLst/>
          </a:prstGeom>
          <a:solidFill>
            <a:srgbClr val="EBEBF5"/>
          </a:solidFill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US$ 4,350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2012 –  US$  700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73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algn="l" eaLnBrk="1" hangingPunct="1"/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O que diria </a:t>
            </a:r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Prebisch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 hoje?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rgbClr val="EBEBF5"/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Tonelada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de </a:t>
            </a: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soja</a:t>
            </a:r>
            <a:endParaRPr lang="en-US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1985 – US$  200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2013 – US$  500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6442043"/>
            <a:ext cx="2216150" cy="419100"/>
          </a:xfrm>
          <a:prstGeom prst="rect">
            <a:avLst/>
          </a:prstGeom>
          <a:solidFill>
            <a:srgbClr val="EBEBF5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340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508104" y="6088063"/>
            <a:ext cx="3384376" cy="769937"/>
          </a:xfrm>
          <a:prstGeom prst="rect">
            <a:avLst/>
          </a:prstGeom>
          <a:solidFill>
            <a:srgbClr val="EBEBF5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   600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2008  </a:t>
            </a:r>
          </a:p>
        </p:txBody>
      </p:sp>
    </p:spTree>
    <p:extLst>
      <p:ext uri="{BB962C8B-B14F-4D97-AF65-F5344CB8AC3E}">
        <p14:creationId xmlns:p14="http://schemas.microsoft.com/office/powerpoint/2010/main" val="1340983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153400" cy="762000"/>
          </a:xfrm>
        </p:spPr>
        <p:txBody>
          <a:bodyPr/>
          <a:lstStyle/>
          <a:p>
            <a:pPr eaLnBrk="1" hangingPunct="1"/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O paradoxo de </a:t>
            </a:r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Prebisch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: mudança nos termos de troca</a:t>
            </a:r>
          </a:p>
        </p:txBody>
      </p:sp>
      <p:pic>
        <p:nvPicPr>
          <p:cNvPr id="15362" name="Picture 2" descr="http://i.telegraph.co.uk/telegraph/multimedia/archive/01360/computer_factory_c_136060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3" y="1628775"/>
            <a:ext cx="43703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71550" y="5157788"/>
            <a:ext cx="7929563" cy="1200150"/>
          </a:xfrm>
          <a:prstGeom prst="rect">
            <a:avLst/>
          </a:prstGeom>
          <a:solidFill>
            <a:srgbClr val="EBEBF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740000"/>
                </a:solidFill>
                <a:latin typeface="Calibri" charset="0"/>
                <a:cs typeface="Calibri" charset="0"/>
              </a:rPr>
              <a:t>Efeito China</a:t>
            </a: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: Transferência de fábricas para a China reduziu preço de bens manufaturados e aumentou demanda por produtos básicos 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4786313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Gráfico: G. Câmara, INPE  Idéia original: J. Furtado, USP</a:t>
            </a:r>
            <a:endParaRPr lang="en-US" sz="16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7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21670"/>
              </p:ext>
            </p:extLst>
          </p:nvPr>
        </p:nvGraphicFramePr>
        <p:xfrm>
          <a:off x="827584" y="1700808"/>
          <a:ext cx="37444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620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Brasil: economia do conhecimento da natureza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m 4" descr="embrapa_agronegoc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85875" y="4714875"/>
            <a:ext cx="7000875" cy="1938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Nossa tendência é considerar vantagens comparativas com base em recursos naturais como sinal de uma economia numa fase relativamente imatura no seu desenvolvimento. O Brasil do século 21 desafia essa visão tradicional.</a:t>
            </a: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1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1" descr="http://leifi.physik.uni-muenchen.de/web_ph08_g8/umwelt_technik/10wasser/itaipu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05063"/>
            <a:ext cx="3131840" cy="229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npo000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670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107504" y="3140968"/>
            <a:ext cx="3211959" cy="8620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2000" b="1">
                <a:solidFill>
                  <a:srgbClr val="000066"/>
                </a:solidFill>
                <a:latin typeface="Calibri" charset="0"/>
                <a:cs typeface="Calibri" charset="0"/>
              </a:rPr>
              <a:t>Reduzimos o desmatamento em 200% desde 2004</a:t>
            </a:r>
            <a:endParaRPr lang="en-US" sz="20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6008688" y="6215063"/>
            <a:ext cx="3135312" cy="6429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2000" b="1">
                <a:solidFill>
                  <a:srgbClr val="000066"/>
                </a:solidFill>
                <a:latin typeface="Calibri" charset="0"/>
                <a:cs typeface="Calibri" charset="0"/>
              </a:rPr>
              <a:t>46% da  matriz energética vem de fontes renováveis</a:t>
            </a:r>
            <a:endParaRPr lang="en-US" sz="20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3491880" y="4077072"/>
            <a:ext cx="2286000" cy="2686050"/>
            <a:chOff x="4032" y="768"/>
            <a:chExt cx="1440" cy="1692"/>
          </a:xfrm>
        </p:grpSpPr>
        <p:pic>
          <p:nvPicPr>
            <p:cNvPr id="18442" name="Picture 2" descr="http://www.cnpmf.embrapa.br/newsletter/admin/emdestaque/21-05-2008_14_44_13_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768"/>
              <a:ext cx="1421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4032" y="1920"/>
              <a:ext cx="1440" cy="540"/>
            </a:xfrm>
            <a:prstGeom prst="rect">
              <a:avLst/>
            </a:prstGeom>
            <a:solidFill>
              <a:srgbClr val="D0D0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pt-BR" sz="2000" b="1">
                  <a:solidFill>
                    <a:srgbClr val="000066"/>
                  </a:solidFill>
                  <a:latin typeface="Calibri" pitchFamily="34" charset="0"/>
                  <a:ea typeface="+mj-ea"/>
                  <a:cs typeface="Calibri" pitchFamily="34" charset="0"/>
                </a:rPr>
                <a:t>Competência em agricultura tropical</a:t>
              </a:r>
              <a:endParaRPr lang="en-US" sz="2000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</p:grpSp>
      <p:pic>
        <p:nvPicPr>
          <p:cNvPr id="18439" name="Group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792" y="1052736"/>
            <a:ext cx="31384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3419872" y="1052736"/>
            <a:ext cx="2500312" cy="2016224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400" b="1" dirty="0">
                <a:solidFill>
                  <a:srgbClr val="000066"/>
                </a:solidFill>
                <a:latin typeface="Calibri" charset="0"/>
                <a:cs typeface="Calibri" charset="0"/>
              </a:rPr>
              <a:t>Brasil é líder mundial em desenvolvimento sustentável</a:t>
            </a:r>
            <a:endParaRPr lang="en-US" sz="2400" b="1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18441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Brasil: economia do conhecimento da natureza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49080"/>
            <a:ext cx="3135483" cy="1872208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512" y="6015304"/>
            <a:ext cx="3096344" cy="8620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2000" b="1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De importador a 2º maior  exportador de milho</a:t>
            </a:r>
            <a:endParaRPr lang="en-US" sz="2000" b="1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35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2000"/>
          </a:xfrm>
        </p:spPr>
        <p:txBody>
          <a:bodyPr/>
          <a:lstStyle/>
          <a:p>
            <a:r>
              <a:rPr lang="pt-BR" dirty="0">
                <a:latin typeface="Calibri" charset="0"/>
              </a:rPr>
              <a:t>O paradoxo de </a:t>
            </a:r>
            <a:r>
              <a:rPr lang="pt-BR" dirty="0" err="1" smtClean="0">
                <a:latin typeface="Calibri" charset="0"/>
              </a:rPr>
              <a:t>Prebisch</a:t>
            </a:r>
            <a:r>
              <a:rPr lang="pt-BR" dirty="0" smtClean="0">
                <a:latin typeface="Calibri" charset="0"/>
              </a:rPr>
              <a:t> (e de muitos outros...)</a:t>
            </a:r>
            <a:endParaRPr lang="pt-BR" dirty="0">
              <a:latin typeface="Calibri" charset="0"/>
            </a:endParaRPr>
          </a:p>
        </p:txBody>
      </p:sp>
      <p:pic>
        <p:nvPicPr>
          <p:cNvPr id="5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1800199" cy="22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21178"/>
            <a:ext cx="3456384" cy="22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8699"/>
            <a:ext cx="3492432" cy="23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68760"/>
            <a:ext cx="3085976" cy="2177987"/>
          </a:xfrm>
          <a:prstGeom prst="rect">
            <a:avLst/>
          </a:prstGeom>
        </p:spPr>
      </p:pic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755576" y="3140968"/>
            <a:ext cx="8034337" cy="1569660"/>
          </a:xfrm>
          <a:prstGeom prst="rect">
            <a:avLst/>
          </a:prstGeom>
          <a:solidFill>
            <a:srgbClr val="D0D0E3">
              <a:alpha val="82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cs typeface="Calibri" charset="0"/>
              </a:rPr>
              <a:t>Como a substituição de importações criou uma indústria sem P&amp;D local, as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cs typeface="Calibri" charset="0"/>
              </a:rPr>
              <a:t>oportunidades para a C&amp;T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cs typeface="Calibri" charset="0"/>
              </a:rPr>
              <a:t>brasileira estão mais ligadas à nova economia do conhecimento da natureza do que à indústria instalada no País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84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Produção científica brasileira (% do mundo)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539552" y="1196751"/>
          <a:ext cx="8604448" cy="56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fonte: ISI </a:t>
            </a:r>
            <a:endParaRPr lang="en-US" sz="16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39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paradoxo de </a:t>
            </a:r>
            <a:r>
              <a:rPr lang="pt-BR" dirty="0" err="1">
                <a:latin typeface="Calibri" charset="0"/>
              </a:rPr>
              <a:t>Prebisch</a:t>
            </a:r>
            <a:endParaRPr lang="pt-BR" dirty="0">
              <a:latin typeface="Calibri" charset="0"/>
            </a:endParaRPr>
          </a:p>
        </p:txBody>
      </p:sp>
      <p:pic>
        <p:nvPicPr>
          <p:cNvPr id="38914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72188" y="5000625"/>
            <a:ext cx="3071812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8917" name="Retângulo 5"/>
          <p:cNvSpPr>
            <a:spLocks noChangeArrowheads="1"/>
          </p:cNvSpPr>
          <p:nvPr/>
        </p:nvSpPr>
        <p:spPr bwMode="auto">
          <a:xfrm>
            <a:off x="500063" y="5429250"/>
            <a:ext cx="8286750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 </a:t>
            </a:r>
            <a:r>
              <a:rPr lang="ja-JP" alt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400">
                <a:solidFill>
                  <a:srgbClr val="000066"/>
                </a:solidFill>
                <a:latin typeface="Calibri" charset="0"/>
                <a:cs typeface="Calibri" charset="0"/>
              </a:rPr>
              <a:t>economia do conhecimento da natureza</a:t>
            </a:r>
            <a:r>
              <a:rPr lang="ja-JP" alt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400">
                <a:solidFill>
                  <a:srgbClr val="000066"/>
                </a:solidFill>
                <a:latin typeface="Calibri" charset="0"/>
                <a:cs typeface="Calibri" charset="0"/>
              </a:rPr>
              <a:t> oferece mais oportunidades para C&amp;T brasileira do que a indústria de manufaturados instalada no Brasil</a:t>
            </a:r>
            <a:endParaRPr lang="pt-BR" sz="24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00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Desafio: tecnologias para energias renováveis</a:t>
            </a:r>
          </a:p>
        </p:txBody>
      </p:sp>
      <p:sp>
        <p:nvSpPr>
          <p:cNvPr id="55298" name="Retângulo 6"/>
          <p:cNvSpPr>
            <a:spLocks noChangeArrowheads="1"/>
          </p:cNvSpPr>
          <p:nvPr/>
        </p:nvSpPr>
        <p:spPr bwMode="auto">
          <a:xfrm>
            <a:off x="1214438" y="5857875"/>
            <a:ext cx="7429500" cy="523875"/>
          </a:xfrm>
          <a:prstGeom prst="rect">
            <a:avLst/>
          </a:prstGeom>
          <a:solidFill>
            <a:srgbClr val="EBEBF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Hidrólise ácida para geração de etanol de celulose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34369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000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 txBox="1">
            <a:spLocks noChangeArrowheads="1"/>
          </p:cNvSpPr>
          <p:nvPr/>
        </p:nvSpPr>
        <p:spPr bwMode="auto">
          <a:xfrm>
            <a:off x="0" y="6500813"/>
            <a:ext cx="3286125" cy="357187"/>
          </a:xfrm>
          <a:prstGeom prst="rect">
            <a:avLst/>
          </a:prstGeom>
          <a:solidFill>
            <a:srgbClr val="EBEBF5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800">
                <a:solidFill>
                  <a:srgbClr val="000066"/>
                </a:solidFill>
                <a:latin typeface="Calibri" charset="0"/>
                <a:cs typeface="Calibri" charset="0"/>
              </a:rPr>
              <a:t>Fonte: CH Brito Cruz,  FAPESP</a:t>
            </a:r>
            <a:endParaRPr lang="en-US" sz="18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23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30257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0" y="2143125"/>
            <a:ext cx="1663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Agricultura</a:t>
            </a:r>
            <a:r>
              <a:rPr lang="en-US" sz="2200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endParaRPr lang="en-US" sz="2200" dirty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3784600" y="0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Energia</a:t>
            </a:r>
            <a:endParaRPr lang="en-US" sz="2200" dirty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7518400" y="2143125"/>
            <a:ext cx="1638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Ecosistemas</a:t>
            </a:r>
            <a:endParaRPr lang="en-US" sz="2200" dirty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37895" name="Rectangle 7"/>
          <p:cNvSpPr>
            <a:spLocks/>
          </p:cNvSpPr>
          <p:nvPr/>
        </p:nvSpPr>
        <p:spPr bwMode="auto">
          <a:xfrm>
            <a:off x="3464" y="4005064"/>
            <a:ext cx="279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Mudanças</a:t>
            </a:r>
            <a:r>
              <a:rPr lang="en-US" sz="2200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climáticas</a:t>
            </a:r>
            <a:endParaRPr lang="en-US" sz="2200" dirty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37896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4011613"/>
            <a:ext cx="3297238" cy="211455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388938"/>
            <a:ext cx="30813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/>
          <p:cNvSpPr>
            <a:spLocks/>
          </p:cNvSpPr>
          <p:nvPr/>
        </p:nvSpPr>
        <p:spPr bwMode="auto">
          <a:xfrm>
            <a:off x="3275856" y="6309321"/>
            <a:ext cx="285750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Desastres</a:t>
            </a:r>
            <a:r>
              <a:rPr lang="en-US" sz="2200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naturais</a:t>
            </a:r>
            <a:endParaRPr lang="en-US" sz="2200" dirty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grpSp>
        <p:nvGrpSpPr>
          <p:cNvPr id="37899" name="Group 11"/>
          <p:cNvGrpSpPr>
            <a:grpSpLocks/>
          </p:cNvGrpSpPr>
          <p:nvPr/>
        </p:nvGrpSpPr>
        <p:grpSpPr bwMode="auto">
          <a:xfrm>
            <a:off x="0" y="2771775"/>
            <a:ext cx="9144000" cy="1092200"/>
            <a:chOff x="0" y="0"/>
            <a:chExt cx="5760" cy="688"/>
          </a:xfrm>
        </p:grpSpPr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0" y="54"/>
              <a:ext cx="5760" cy="580"/>
            </a:xfrm>
            <a:prstGeom prst="rect">
              <a:avLst/>
            </a:prstGeom>
            <a:solidFill>
              <a:srgbClr val="C9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901" name="Rectangle 13"/>
            <p:cNvSpPr>
              <a:spLocks/>
            </p:cNvSpPr>
            <p:nvPr/>
          </p:nvSpPr>
          <p:spPr bwMode="auto">
            <a:xfrm>
              <a:off x="0" y="0"/>
              <a:ext cx="5760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3200" b="1" dirty="0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Para </a:t>
              </a:r>
              <a:r>
                <a:rPr lang="en-US" sz="3200" b="1" dirty="0" err="1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que</a:t>
              </a:r>
              <a:r>
                <a:rPr lang="en-US" sz="3200" b="1" dirty="0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 </a:t>
              </a:r>
              <a:r>
                <a:rPr lang="en-US" sz="3200" b="1" dirty="0" err="1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queremos</a:t>
              </a:r>
              <a:r>
                <a:rPr lang="en-US" sz="3200" b="1" dirty="0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 </a:t>
              </a:r>
              <a:r>
                <a:rPr lang="en-US" sz="3200" b="1" dirty="0" err="1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satélites</a:t>
              </a:r>
              <a:r>
                <a:rPr lang="en-US" sz="3200" b="1" dirty="0" smtClean="0">
                  <a:solidFill>
                    <a:srgbClr val="003366"/>
                  </a:solidFill>
                  <a:latin typeface="+mn-lt"/>
                  <a:ea typeface="ＭＳ Ｐゴシック" charset="0"/>
                  <a:cs typeface="Calibri Bold" charset="0"/>
                  <a:sym typeface="Calibri Bold" charset="0"/>
                </a:rPr>
                <a:t>? </a:t>
              </a:r>
              <a:endParaRPr lang="en-US" sz="3200" b="1" dirty="0">
                <a:solidFill>
                  <a:srgbClr val="003366"/>
                </a:solidFill>
                <a:latin typeface="+mn-lt"/>
                <a:ea typeface="ＭＳ Ｐゴシック" charset="0"/>
                <a:cs typeface="Calibri Bold" charset="0"/>
                <a:sym typeface="Calibri Bold" charset="0"/>
              </a:endParaRPr>
            </a:p>
          </p:txBody>
        </p:sp>
      </p:grpSp>
      <p:pic>
        <p:nvPicPr>
          <p:cNvPr id="37902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4527550"/>
            <a:ext cx="26876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Rectangle 15"/>
          <p:cNvSpPr>
            <a:spLocks/>
          </p:cNvSpPr>
          <p:nvPr/>
        </p:nvSpPr>
        <p:spPr bwMode="auto">
          <a:xfrm>
            <a:off x="6429375" y="4000500"/>
            <a:ext cx="27146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2200" dirty="0" err="1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Megacidades</a:t>
            </a:r>
            <a:endParaRPr lang="en-US" sz="2200" dirty="0">
              <a:solidFill>
                <a:srgbClr val="00206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53400" cy="762000"/>
          </a:xfrm>
        </p:spPr>
        <p:txBody>
          <a:bodyPr/>
          <a:lstStyle/>
          <a:p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00063" y="3500438"/>
            <a:ext cx="3214687" cy="428625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>
                <a:solidFill>
                  <a:srgbClr val="00005E"/>
                </a:solidFill>
                <a:latin typeface="Calibri" charset="0"/>
                <a:cs typeface="Calibri" charset="0"/>
              </a:rPr>
              <a:t>Industria, ABC, Petrobrás 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500063" y="6286500"/>
            <a:ext cx="3214687" cy="454868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 dirty="0">
                <a:solidFill>
                  <a:srgbClr val="00005E"/>
                </a:solidFill>
                <a:latin typeface="Calibri" charset="0"/>
                <a:cs typeface="Calibri" charset="0"/>
              </a:rPr>
              <a:t>Privatização, superávit, </a:t>
            </a:r>
            <a:r>
              <a:rPr lang="pt-BR" sz="20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real</a:t>
            </a:r>
            <a:endParaRPr lang="pt-BR" sz="20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715000" y="6429375"/>
            <a:ext cx="3429000" cy="428625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Amazônia, soja, </a:t>
            </a:r>
            <a:r>
              <a:rPr lang="pt-BR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bioetanol</a:t>
            </a:r>
            <a:endParaRPr lang="pt-BR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228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 bwMode="auto">
          <a:xfrm>
            <a:off x="5715000" y="3357563"/>
            <a:ext cx="3429000" cy="642937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 dirty="0">
                <a:solidFill>
                  <a:srgbClr val="00005E"/>
                </a:solidFill>
                <a:latin typeface="Calibri" charset="0"/>
                <a:cs typeface="Calibri" charset="0"/>
              </a:rPr>
              <a:t>Itaipu, Angra, Embraer,</a:t>
            </a:r>
          </a:p>
          <a:p>
            <a:pPr algn="ctr">
              <a:defRPr/>
            </a:pPr>
            <a:r>
              <a:rPr lang="pt-BR" sz="20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subst</a:t>
            </a:r>
            <a:r>
              <a:rPr lang="pt-BR" sz="20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000" dirty="0">
                <a:solidFill>
                  <a:srgbClr val="00005E"/>
                </a:solidFill>
                <a:latin typeface="Calibri" charset="0"/>
                <a:cs typeface="Calibri" charset="0"/>
              </a:rPr>
              <a:t>importações</a:t>
            </a:r>
          </a:p>
          <a:p>
            <a:pPr algn="ctr">
              <a:defRPr/>
            </a:pPr>
            <a:endParaRPr lang="pt-BR" sz="20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82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Viadutos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satélites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F9C9-B646-9149-A65E-0B9795EC36A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484784"/>
            <a:ext cx="4128459" cy="3096344"/>
          </a:xfrm>
          <a:prstGeom prst="rect">
            <a:avLst/>
          </a:prstGeom>
        </p:spPr>
      </p:pic>
      <p:sp>
        <p:nvSpPr>
          <p:cNvPr id="5" name="Retângulo 11"/>
          <p:cNvSpPr/>
          <p:nvPr/>
        </p:nvSpPr>
        <p:spPr bwMode="auto">
          <a:xfrm>
            <a:off x="611560" y="4797152"/>
            <a:ext cx="3214687" cy="428625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2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Pont</a:t>
            </a: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2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du</a:t>
            </a: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2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Gard</a:t>
            </a: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(60 DC)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84784"/>
            <a:ext cx="4104456" cy="3096344"/>
          </a:xfrm>
          <a:prstGeom prst="rect">
            <a:avLst/>
          </a:prstGeom>
        </p:spPr>
      </p:pic>
      <p:sp>
        <p:nvSpPr>
          <p:cNvPr id="8" name="Retângulo 11"/>
          <p:cNvSpPr/>
          <p:nvPr/>
        </p:nvSpPr>
        <p:spPr bwMode="auto">
          <a:xfrm>
            <a:off x="5148064" y="4797152"/>
            <a:ext cx="3214687" cy="428625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CBERS-4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Retângulo 11"/>
          <p:cNvSpPr/>
          <p:nvPr/>
        </p:nvSpPr>
        <p:spPr bwMode="auto">
          <a:xfrm>
            <a:off x="1547664" y="5949280"/>
            <a:ext cx="5760640" cy="792088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Lei 8666: compra de </a:t>
            </a:r>
            <a:r>
              <a:rPr lang="pt-BR" sz="2200" dirty="0" smtClean="0">
                <a:solidFill>
                  <a:srgbClr val="800000"/>
                </a:solidFill>
                <a:latin typeface="Calibri" charset="0"/>
                <a:cs typeface="Calibri" charset="0"/>
              </a:rPr>
              <a:t>bem líquido e certo</a:t>
            </a:r>
          </a:p>
          <a:p>
            <a:pPr algn="ctr">
              <a:defRPr/>
            </a:pPr>
            <a:r>
              <a:rPr lang="pt-BR" sz="2200" dirty="0">
                <a:solidFill>
                  <a:srgbClr val="00005E"/>
                </a:solidFill>
                <a:latin typeface="Calibri" charset="0"/>
                <a:cs typeface="Calibri" charset="0"/>
              </a:rPr>
              <a:t>n</a:t>
            </a: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ão comporta risco tecnológico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28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 de </a:t>
            </a:r>
            <a:r>
              <a:rPr lang="en-US" dirty="0" err="1" smtClean="0"/>
              <a:t>contratos</a:t>
            </a:r>
            <a:r>
              <a:rPr lang="en-US" dirty="0" smtClean="0"/>
              <a:t> </a:t>
            </a:r>
            <a:r>
              <a:rPr lang="en-US" dirty="0" err="1" smtClean="0"/>
              <a:t>industriais</a:t>
            </a:r>
            <a:r>
              <a:rPr lang="en-US" dirty="0" smtClean="0"/>
              <a:t>: INPE</a:t>
            </a:r>
            <a:endParaRPr lang="en-US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23224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3762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2189892" cy="16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/>
          </p:cNvSpPr>
          <p:nvPr/>
        </p:nvSpPr>
        <p:spPr bwMode="auto">
          <a:xfrm>
            <a:off x="467544" y="6477000"/>
            <a:ext cx="2592288" cy="38100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Camara 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MUX (</a:t>
            </a:r>
            <a:r>
              <a:rPr lang="en-US" sz="2200" dirty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OPTO)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275856" y="6457950"/>
            <a:ext cx="2808312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CBERS comp (</a:t>
            </a:r>
            <a:r>
              <a:rPr lang="en-US" sz="2200" dirty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OMNISYS) 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300192" y="6457950"/>
            <a:ext cx="2664296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Painel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solar (</a:t>
            </a:r>
            <a:r>
              <a:rPr lang="en-US" sz="2200" dirty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ORBITAL)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1872208" cy="1053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36912"/>
            <a:ext cx="1543028" cy="129614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1115616" y="2132856"/>
            <a:ext cx="360040" cy="4320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1196752"/>
            <a:ext cx="2874392" cy="285576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 rot="16200000">
            <a:off x="2267744" y="2348880"/>
            <a:ext cx="360040" cy="4320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2915816" y="4077072"/>
            <a:ext cx="2592287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maître 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d’ouvrage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700808"/>
            <a:ext cx="2697328" cy="202299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 bwMode="auto">
          <a:xfrm rot="16200000">
            <a:off x="5832140" y="2384884"/>
            <a:ext cx="360040" cy="4320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6300192" y="4077072"/>
            <a:ext cx="2592287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satélite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11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industrial </a:t>
            </a:r>
            <a:r>
              <a:rPr lang="en-US" dirty="0" err="1" smtClean="0"/>
              <a:t>atual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1728192" cy="105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060849"/>
            <a:ext cx="1224136" cy="1028274"/>
          </a:xfrm>
          <a:prstGeom prst="rect">
            <a:avLst/>
          </a:prstGeom>
        </p:spPr>
      </p:pic>
      <p:sp>
        <p:nvSpPr>
          <p:cNvPr id="6" name="Retângulo 11"/>
          <p:cNvSpPr/>
          <p:nvPr/>
        </p:nvSpPr>
        <p:spPr bwMode="auto">
          <a:xfrm>
            <a:off x="3995936" y="3645024"/>
            <a:ext cx="1512168" cy="648072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Indústria</a:t>
            </a:r>
            <a:endParaRPr lang="pt-BR" sz="28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132856"/>
            <a:ext cx="2016224" cy="936104"/>
          </a:xfrm>
          <a:prstGeom prst="rect">
            <a:avLst/>
          </a:prstGeom>
        </p:spPr>
      </p:pic>
      <p:sp>
        <p:nvSpPr>
          <p:cNvPr id="10" name="Retângulo 11"/>
          <p:cNvSpPr/>
          <p:nvPr/>
        </p:nvSpPr>
        <p:spPr bwMode="auto">
          <a:xfrm>
            <a:off x="3923928" y="908720"/>
            <a:ext cx="1872208" cy="504056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Componentes</a:t>
            </a: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484784"/>
            <a:ext cx="1358900" cy="16204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195736" y="2636912"/>
            <a:ext cx="576064" cy="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139952" y="2564904"/>
            <a:ext cx="576064" cy="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07904" y="3140968"/>
            <a:ext cx="432048" cy="432048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364088" y="3140968"/>
            <a:ext cx="432048" cy="432048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948264" y="2636912"/>
            <a:ext cx="576064" cy="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707904" y="1556792"/>
            <a:ext cx="504056" cy="504056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221088"/>
            <a:ext cx="2880320" cy="1728192"/>
          </a:xfrm>
          <a:prstGeom prst="rect">
            <a:avLst/>
          </a:prstGeom>
        </p:spPr>
      </p:pic>
      <p:sp>
        <p:nvSpPr>
          <p:cNvPr id="27" name="Retângulo 11"/>
          <p:cNvSpPr/>
          <p:nvPr/>
        </p:nvSpPr>
        <p:spPr bwMode="auto">
          <a:xfrm>
            <a:off x="5940152" y="6021288"/>
            <a:ext cx="2880320" cy="836712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D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ependência </a:t>
            </a:r>
          </a:p>
          <a:p>
            <a:pPr algn="ctr">
              <a:defRPr/>
            </a:pP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g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overno - indústria </a:t>
            </a: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77072"/>
            <a:ext cx="2880320" cy="1872208"/>
          </a:xfrm>
          <a:prstGeom prst="rect">
            <a:avLst/>
          </a:prstGeom>
        </p:spPr>
      </p:pic>
      <p:sp>
        <p:nvSpPr>
          <p:cNvPr id="29" name="Retângulo 11"/>
          <p:cNvSpPr/>
          <p:nvPr/>
        </p:nvSpPr>
        <p:spPr bwMode="auto">
          <a:xfrm>
            <a:off x="755576" y="6030266"/>
            <a:ext cx="2880320" cy="836712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Infantilização </a:t>
            </a:r>
          </a:p>
          <a:p>
            <a:pPr algn="ctr">
              <a:defRPr/>
            </a:pP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p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ermanente </a:t>
            </a: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67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Modelo</a:t>
            </a:r>
            <a:r>
              <a:rPr lang="en-US" dirty="0" smtClean="0">
                <a:solidFill>
                  <a:srgbClr val="800000"/>
                </a:solidFill>
              </a:rPr>
              <a:t> industrial </a:t>
            </a:r>
            <a:r>
              <a:rPr lang="en-US" dirty="0" err="1" smtClean="0">
                <a:solidFill>
                  <a:srgbClr val="800000"/>
                </a:solidFill>
              </a:rPr>
              <a:t>faliu</a:t>
            </a:r>
            <a:r>
              <a:rPr lang="en-US" dirty="0" smtClean="0">
                <a:solidFill>
                  <a:srgbClr val="800000"/>
                </a:solidFill>
              </a:rPr>
              <a:t>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323528" y="6381328"/>
            <a:ext cx="2232248" cy="38100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Atrasos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275856" y="6457950"/>
            <a:ext cx="2592287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alta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de 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qualidade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156176" y="6457950"/>
            <a:ext cx="2808312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ineficiência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179512" y="3789040"/>
            <a:ext cx="2592287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Insegurança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jurídica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3131840" y="3789040"/>
            <a:ext cx="2592287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estrições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legais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2264383" cy="2376264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196752"/>
            <a:ext cx="2634959" cy="23762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196752"/>
            <a:ext cx="2353444" cy="2448272"/>
          </a:xfrm>
          <a:prstGeom prst="rect">
            <a:avLst/>
          </a:prstGeom>
        </p:spPr>
      </p:pic>
      <p:sp>
        <p:nvSpPr>
          <p:cNvPr id="22" name="Rectangle 6"/>
          <p:cNvSpPr>
            <a:spLocks/>
          </p:cNvSpPr>
          <p:nvPr/>
        </p:nvSpPr>
        <p:spPr bwMode="auto">
          <a:xfrm>
            <a:off x="6372200" y="3789040"/>
            <a:ext cx="2592287" cy="400050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200" dirty="0" err="1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quipes</a:t>
            </a:r>
            <a:r>
              <a:rPr lang="en-US" sz="22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2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envelhecidas</a:t>
            </a:r>
            <a:endParaRPr lang="en-US" sz="22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4509120"/>
            <a:ext cx="2448272" cy="1728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653136"/>
            <a:ext cx="1758045" cy="17228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4437112"/>
            <a:ext cx="220685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3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Modelo</a:t>
            </a:r>
            <a:r>
              <a:rPr lang="en-US" dirty="0" smtClean="0">
                <a:solidFill>
                  <a:srgbClr val="800000"/>
                </a:solidFill>
              </a:rPr>
              <a:t> industrial </a:t>
            </a:r>
            <a:r>
              <a:rPr lang="en-US" dirty="0" err="1" smtClean="0">
                <a:solidFill>
                  <a:srgbClr val="800000"/>
                </a:solidFill>
              </a:rPr>
              <a:t>faliu</a:t>
            </a:r>
            <a:r>
              <a:rPr lang="en-US" dirty="0" smtClean="0">
                <a:solidFill>
                  <a:srgbClr val="800000"/>
                </a:solidFill>
              </a:rPr>
              <a:t>!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3722646" cy="2808312"/>
          </a:xfrm>
          <a:prstGeom prst="rect">
            <a:avLst/>
          </a:prstGeom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755576" y="4365104"/>
            <a:ext cx="2592287" cy="1224136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Satélite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CBERS-4</a:t>
            </a:r>
          </a:p>
          <a:p>
            <a:pPr marL="39688" algn="ctr"/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 ton </a:t>
            </a:r>
          </a:p>
          <a:p>
            <a:pPr marL="39688" algn="ctr"/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Lógica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anos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80</a:t>
            </a:r>
          </a:p>
          <a:p>
            <a:pPr marL="39688" algn="ctr"/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340768"/>
            <a:ext cx="3321091" cy="2808312"/>
          </a:xfrm>
          <a:prstGeom prst="rect">
            <a:avLst/>
          </a:prstGeom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5364088" y="4365104"/>
            <a:ext cx="2592287" cy="1152128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Planet labs </a:t>
            </a:r>
          </a:p>
          <a:p>
            <a:pPr marL="39688" algn="ctr"/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120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satélites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</a:p>
          <a:p>
            <a:pPr marL="39688" algn="ctr"/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4 kg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cada</a:t>
            </a:r>
            <a:endParaRPr lang="en-US" sz="2400" dirty="0" smtClean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99592" y="5810552"/>
            <a:ext cx="7344816" cy="714792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Programa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focado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em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grandes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satélites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e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longos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prazos</a:t>
            </a:r>
            <a:endParaRPr lang="en-US" sz="2400" dirty="0" smtClean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Inovação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caminha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devagar</a:t>
            </a:r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63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Modelo</a:t>
            </a:r>
            <a:r>
              <a:rPr lang="en-US" dirty="0" smtClean="0">
                <a:solidFill>
                  <a:srgbClr val="800000"/>
                </a:solidFill>
              </a:rPr>
              <a:t> industrial </a:t>
            </a:r>
            <a:r>
              <a:rPr lang="en-US" dirty="0" err="1" smtClean="0">
                <a:solidFill>
                  <a:srgbClr val="800000"/>
                </a:solidFill>
              </a:rPr>
              <a:t>faliu</a:t>
            </a:r>
            <a:r>
              <a:rPr lang="en-US" dirty="0" smtClean="0">
                <a:solidFill>
                  <a:srgbClr val="800000"/>
                </a:solidFill>
              </a:rPr>
              <a:t>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99592" y="5949280"/>
            <a:ext cx="7344816" cy="714792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LIT -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Infraestrutura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chave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do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programa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espacial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está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em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risco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de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não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poder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mais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operar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!</a:t>
            </a:r>
            <a:endParaRPr lang="en-US" sz="2400" dirty="0">
              <a:solidFill>
                <a:srgbClr val="8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endParaRPr lang="en-US" sz="2400" dirty="0">
              <a:solidFill>
                <a:srgbClr val="8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1366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17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Novo </a:t>
            </a:r>
            <a:r>
              <a:rPr lang="en-US" dirty="0" err="1"/>
              <a:t>m</a:t>
            </a:r>
            <a:r>
              <a:rPr lang="en-US" dirty="0" err="1" smtClean="0"/>
              <a:t>odelo</a:t>
            </a:r>
            <a:r>
              <a:rPr lang="en-US" dirty="0" smtClean="0"/>
              <a:t> industrial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1728192" cy="105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980728"/>
            <a:ext cx="792088" cy="665354"/>
          </a:xfrm>
          <a:prstGeom prst="rect">
            <a:avLst/>
          </a:prstGeom>
        </p:spPr>
      </p:pic>
      <p:sp>
        <p:nvSpPr>
          <p:cNvPr id="6" name="Retângulo 11"/>
          <p:cNvSpPr/>
          <p:nvPr/>
        </p:nvSpPr>
        <p:spPr bwMode="auto">
          <a:xfrm>
            <a:off x="2339752" y="3717032"/>
            <a:ext cx="1512168" cy="504056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Indústria</a:t>
            </a: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132856"/>
            <a:ext cx="2016224" cy="936104"/>
          </a:xfrm>
          <a:prstGeom prst="rect">
            <a:avLst/>
          </a:prstGeom>
        </p:spPr>
      </p:pic>
      <p:sp>
        <p:nvSpPr>
          <p:cNvPr id="10" name="Retângulo 11"/>
          <p:cNvSpPr/>
          <p:nvPr/>
        </p:nvSpPr>
        <p:spPr bwMode="auto">
          <a:xfrm>
            <a:off x="4283968" y="1052736"/>
            <a:ext cx="2592288" cy="504056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Organização social</a:t>
            </a: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484784"/>
            <a:ext cx="1358900" cy="16204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123728" y="2636912"/>
            <a:ext cx="576064" cy="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55976" y="2564904"/>
            <a:ext cx="576064" cy="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131840" y="2852936"/>
            <a:ext cx="360040" cy="864096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948264" y="2636912"/>
            <a:ext cx="576064" cy="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Retângulo 11"/>
          <p:cNvSpPr/>
          <p:nvPr/>
        </p:nvSpPr>
        <p:spPr bwMode="auto">
          <a:xfrm>
            <a:off x="5940152" y="6281936"/>
            <a:ext cx="2880320" cy="576064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Liberdade para atuar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29" name="Retângulo 11"/>
          <p:cNvSpPr/>
          <p:nvPr/>
        </p:nvSpPr>
        <p:spPr bwMode="auto">
          <a:xfrm>
            <a:off x="611560" y="6290230"/>
            <a:ext cx="2880320" cy="567086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2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Amadurecimento</a:t>
            </a:r>
            <a:endParaRPr lang="pt-BR" sz="22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9" name="Retângulo 11"/>
          <p:cNvSpPr/>
          <p:nvPr/>
        </p:nvSpPr>
        <p:spPr bwMode="auto">
          <a:xfrm>
            <a:off x="2771800" y="2204864"/>
            <a:ext cx="1512168" cy="792088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Main</a:t>
            </a:r>
            <a:endParaRPr lang="pt-BR" sz="24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pt-BR" sz="2400" dirty="0" err="1" smtClean="0">
                <a:solidFill>
                  <a:srgbClr val="00005E"/>
                </a:solidFill>
                <a:latin typeface="Calibri" charset="0"/>
                <a:cs typeface="Calibri" charset="0"/>
              </a:rPr>
              <a:t>contractor</a:t>
            </a:r>
            <a:endParaRPr lang="pt-BR" sz="24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23" name="Retângulo 11"/>
          <p:cNvSpPr/>
          <p:nvPr/>
        </p:nvSpPr>
        <p:spPr bwMode="auto">
          <a:xfrm>
            <a:off x="3995936" y="3717032"/>
            <a:ext cx="1512168" cy="504056"/>
          </a:xfrm>
          <a:prstGeom prst="rect">
            <a:avLst/>
          </a:prstGeom>
          <a:solidFill>
            <a:srgbClr val="E0E6F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Indústria</a:t>
            </a:r>
            <a:endParaRPr lang="pt-BR" sz="24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923928" y="2996952"/>
            <a:ext cx="504056" cy="648072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835696" y="1484784"/>
            <a:ext cx="1440160" cy="720080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779912" y="1556792"/>
            <a:ext cx="0" cy="648072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67944" y="1628800"/>
            <a:ext cx="1008112" cy="504056"/>
          </a:xfrm>
          <a:prstGeom prst="straightConnector1">
            <a:avLst/>
          </a:prstGeom>
          <a:solidFill>
            <a:srgbClr val="9999FF"/>
          </a:solidFill>
          <a:ln w="57150" cap="flat" cmpd="sng" algn="ctr">
            <a:solidFill>
              <a:srgbClr val="16164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437112"/>
            <a:ext cx="2887100" cy="17860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37112"/>
            <a:ext cx="28083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7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novo </a:t>
            </a:r>
            <a:r>
              <a:rPr lang="en-US" dirty="0" err="1" smtClean="0"/>
              <a:t>modelo</a:t>
            </a:r>
            <a:r>
              <a:rPr lang="en-US" dirty="0" smtClean="0"/>
              <a:t> industrial</a:t>
            </a:r>
            <a:endParaRPr lang="en-US" dirty="0"/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755576" y="4365104"/>
            <a:ext cx="3096344" cy="864096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err="1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odelo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de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mestre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de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obras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público</a:t>
            </a:r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-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falido</a:t>
            </a:r>
            <a:endParaRPr lang="en-US" sz="2400" dirty="0" smtClean="0">
              <a:solidFill>
                <a:srgbClr val="8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364088" y="4365104"/>
            <a:ext cx="2592287" cy="864096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Main contractor</a:t>
            </a:r>
          </a:p>
          <a:p>
            <a:pPr marL="39688" algn="ctr"/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Realidade</a:t>
            </a:r>
            <a:r>
              <a:rPr lang="en-US" sz="2400" dirty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00004C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mundial</a:t>
            </a:r>
            <a:endParaRPr lang="en-US" sz="2400" dirty="0" smtClean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899592" y="5810552"/>
            <a:ext cx="7344816" cy="714792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Sem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uma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reforma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do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modelo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industrial,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não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há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futuro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para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o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programa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espacial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brasileiro</a:t>
            </a:r>
            <a:r>
              <a:rPr lang="en-US" sz="24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!</a:t>
            </a:r>
            <a:endParaRPr lang="en-US" sz="2400" dirty="0">
              <a:solidFill>
                <a:srgbClr val="8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9688" algn="ctr"/>
            <a:endParaRPr lang="en-US" sz="2400" dirty="0">
              <a:solidFill>
                <a:srgbClr val="00004C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92906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12776"/>
            <a:ext cx="248104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58200" cy="7620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a </a:t>
            </a:r>
            <a:r>
              <a:rPr lang="en-US" dirty="0" err="1" smtClean="0"/>
              <a:t>sociedade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tângulo 14"/>
          <p:cNvSpPr/>
          <p:nvPr/>
        </p:nvSpPr>
        <p:spPr bwMode="auto">
          <a:xfrm>
            <a:off x="827584" y="3501008"/>
            <a:ext cx="3214687" cy="432048"/>
          </a:xfrm>
          <a:prstGeom prst="rect">
            <a:avLst/>
          </a:prstGeom>
          <a:solidFill>
            <a:srgbClr val="EBEBF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Estado de seguridade social</a:t>
            </a:r>
            <a:endParaRPr lang="pt-BR" sz="20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Retângulo 14"/>
          <p:cNvSpPr/>
          <p:nvPr/>
        </p:nvSpPr>
        <p:spPr bwMode="auto">
          <a:xfrm>
            <a:off x="5004048" y="6425952"/>
            <a:ext cx="3358703" cy="432048"/>
          </a:xfrm>
          <a:prstGeom prst="rect">
            <a:avLst/>
          </a:prstGeom>
          <a:solidFill>
            <a:srgbClr val="EBEBF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tIns="45720" bIns="137160"/>
          <a:lstStyle/>
          <a:p>
            <a:pPr algn="ctr">
              <a:defRPr/>
            </a:pPr>
            <a:r>
              <a:rPr lang="pt-BR" sz="20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Sociedade de conhecimento</a:t>
            </a:r>
            <a:endParaRPr lang="pt-BR" sz="20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Retângulo 14"/>
          <p:cNvSpPr/>
          <p:nvPr/>
        </p:nvSpPr>
        <p:spPr bwMode="auto">
          <a:xfrm>
            <a:off x="755576" y="6453336"/>
            <a:ext cx="3384376" cy="404664"/>
          </a:xfrm>
          <a:prstGeom prst="rect">
            <a:avLst/>
          </a:prstGeom>
          <a:solidFill>
            <a:srgbClr val="EBEBF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tIns="45720" bIns="137160"/>
          <a:lstStyle/>
          <a:p>
            <a:pPr algn="ctr">
              <a:defRPr/>
            </a:pPr>
            <a:r>
              <a:rPr lang="pt-BR" sz="20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 Economia verde</a:t>
            </a:r>
            <a:endParaRPr lang="pt-BR" sz="20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47203"/>
            <a:ext cx="3312368" cy="2209789"/>
          </a:xfrm>
          <a:prstGeom prst="rect">
            <a:avLst/>
          </a:prstGeom>
        </p:spPr>
      </p:pic>
      <p:sp>
        <p:nvSpPr>
          <p:cNvPr id="14" name="Retângulo 14"/>
          <p:cNvSpPr/>
          <p:nvPr/>
        </p:nvSpPr>
        <p:spPr bwMode="auto">
          <a:xfrm>
            <a:off x="5029721" y="3501008"/>
            <a:ext cx="3214687" cy="432048"/>
          </a:xfrm>
          <a:prstGeom prst="rect">
            <a:avLst/>
          </a:prstGeom>
          <a:solidFill>
            <a:srgbClr val="EBEBF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Minha casa, minha vida</a:t>
            </a:r>
            <a:endParaRPr lang="pt-BR" sz="2000" dirty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77072"/>
            <a:ext cx="3277976" cy="2232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149080"/>
            <a:ext cx="3312368" cy="2232248"/>
          </a:xfrm>
          <a:prstGeom prst="rect">
            <a:avLst/>
          </a:prstGeom>
          <a:ln>
            <a:solidFill>
              <a:srgbClr val="292934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3312368" cy="22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93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uê</a:t>
            </a:r>
            <a:r>
              <a:rPr lang="en-US" dirty="0" smtClean="0"/>
              <a:t> a </a:t>
            </a:r>
            <a:r>
              <a:rPr lang="en-US" dirty="0" err="1" smtClean="0"/>
              <a:t>sociedade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F9C9-B646-9149-A65E-0B9795EC36A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5" y="1412776"/>
            <a:ext cx="8850005" cy="52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6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charset="0"/>
              </a:rPr>
              <a:t>O efeito China sobre </a:t>
            </a:r>
            <a:r>
              <a:rPr lang="pt-BR" dirty="0" smtClean="0">
                <a:latin typeface="Calibri" charset="0"/>
              </a:rPr>
              <a:t>a indústria brasileira</a:t>
            </a:r>
            <a:endParaRPr lang="pt-BR" dirty="0">
              <a:latin typeface="Calibri" charset="0"/>
            </a:endParaRPr>
          </a:p>
        </p:txBody>
      </p:sp>
      <p:pic>
        <p:nvPicPr>
          <p:cNvPr id="2" name="Picture 1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331640" y="6309320"/>
            <a:ext cx="6408712" cy="40011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Participação industrial no PIB é menor que nos anos 60</a:t>
            </a:r>
            <a:endParaRPr lang="pt-BR" sz="20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7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Intensidade de tecnologia não diz tudo – É preciso saber com quem fica o valor agregado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  <p:extLst>
      <p:ext uri="{BB962C8B-B14F-4D97-AF65-F5344CB8AC3E}">
        <p14:creationId xmlns:p14="http://schemas.microsoft.com/office/powerpoint/2010/main" val="3640987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ganha</a:t>
            </a:r>
            <a:r>
              <a:rPr lang="en-US" dirty="0" smtClean="0"/>
              <a:t> com o iphone4?</a:t>
            </a:r>
            <a:endParaRPr lang="en-US" dirty="0"/>
          </a:p>
        </p:txBody>
      </p:sp>
      <p:pic>
        <p:nvPicPr>
          <p:cNvPr id="3" name="Picture 2" descr="apple_iphone4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442200" cy="4381500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051720" y="5949280"/>
            <a:ext cx="3929062" cy="83099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m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argem da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Foxconn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1,2%</a:t>
            </a:r>
          </a:p>
          <a:p>
            <a:pPr algn="ctr"/>
            <a:r>
              <a:rPr lang="pt-BR" sz="2400" dirty="0">
                <a:solidFill>
                  <a:srgbClr val="000066"/>
                </a:solidFill>
                <a:latin typeface="Calibri" charset="0"/>
                <a:cs typeface="Calibri" charset="0"/>
              </a:rPr>
              <a:t>p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arte da Apple:  65%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76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15325" cy="762000"/>
          </a:xfrm>
        </p:spPr>
        <p:txBody>
          <a:bodyPr/>
          <a:lstStyle/>
          <a:p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rgbClr val="EBEBF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1267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87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rgbClr val="EBEBF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pPr>
              <a:defRPr/>
            </a:pPr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2291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When the facts change, I change my mind. </a:t>
            </a:r>
            <a:r>
              <a:rPr lang="en-US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What do you do, sir?</a:t>
            </a:r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 (J.M. Keynes)</a:t>
            </a:r>
            <a:endParaRPr lang="pt-BR" sz="28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63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99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CA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Pixel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2_Pix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2_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Pixel">
    <a:majorFont>
      <a:latin typeface="ZapfHumnst BT"/>
      <a:ea typeface=""/>
      <a:cs typeface=""/>
    </a:majorFont>
    <a:minorFont>
      <a:latin typeface="Humnst777 BT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Pages>0</Pages>
  <Words>779</Words>
  <Characters>0</Characters>
  <Application>Microsoft Macintosh PowerPoint</Application>
  <PresentationFormat>On-screen Show (4:3)</PresentationFormat>
  <Lines>0</Lines>
  <Paragraphs>123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Tema do Office</vt:lpstr>
      <vt:lpstr>12_Pixel</vt:lpstr>
      <vt:lpstr>PowerPoint Presentation</vt:lpstr>
      <vt:lpstr>Projetos nacionais – Brasil 1950-2010</vt:lpstr>
      <vt:lpstr>O que a sociedade brasileira quer?</vt:lpstr>
      <vt:lpstr>O quê a sociedade brasileira quer?</vt:lpstr>
      <vt:lpstr>O efeito China sobre a indústria brasileira</vt:lpstr>
      <vt:lpstr>PowerPoint Presentation</vt:lpstr>
      <vt:lpstr>Quem ganha com o iphone4?</vt:lpstr>
      <vt:lpstr>Anos 70: CEPAL e substituição de importações</vt:lpstr>
      <vt:lpstr>Anos 70: CEPAL e substituição de importações</vt:lpstr>
      <vt:lpstr>O que diria Prebisch hoje?</vt:lpstr>
      <vt:lpstr>O que diria Prebisch hoje?</vt:lpstr>
      <vt:lpstr>O paradoxo de Prebisch: mudança nos termos de troca</vt:lpstr>
      <vt:lpstr>Brasil: economia do conhecimento da natureza</vt:lpstr>
      <vt:lpstr>Brasil: economia do conhecimento da natureza</vt:lpstr>
      <vt:lpstr>O paradoxo de Prebisch (e de muitos outros...)</vt:lpstr>
      <vt:lpstr>Produção científica brasileira (% do mundo)</vt:lpstr>
      <vt:lpstr>O paradoxo de Prebisch</vt:lpstr>
      <vt:lpstr>Desafio: tecnologias para energias renováveis</vt:lpstr>
      <vt:lpstr>PowerPoint Presentation</vt:lpstr>
      <vt:lpstr>Viadutos não são satélites!</vt:lpstr>
      <vt:lpstr>Modelo atual de contratos industriais: INPE</vt:lpstr>
      <vt:lpstr>Modelo industrial atual </vt:lpstr>
      <vt:lpstr>Modelo industrial faliu!</vt:lpstr>
      <vt:lpstr>Modelo industrial faliu!</vt:lpstr>
      <vt:lpstr>Modelo industrial faliu!</vt:lpstr>
      <vt:lpstr>Novo modelo industrial</vt:lpstr>
      <vt:lpstr>Um novo modelo industrial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35</cp:revision>
  <dcterms:modified xsi:type="dcterms:W3CDTF">2015-08-13T16:40:05Z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1665223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