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9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0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40" r:id="rId1"/>
    <p:sldMasterId id="2147487496" r:id="rId2"/>
    <p:sldMasterId id="2147488179" r:id="rId3"/>
    <p:sldMasterId id="2147488226" r:id="rId4"/>
    <p:sldMasterId id="2147488239" r:id="rId5"/>
    <p:sldMasterId id="2147488252" r:id="rId6"/>
    <p:sldMasterId id="2147488265" r:id="rId7"/>
    <p:sldMasterId id="2147488278" r:id="rId8"/>
    <p:sldMasterId id="2147488291" r:id="rId9"/>
    <p:sldMasterId id="2147488304" r:id="rId10"/>
    <p:sldMasterId id="2147488317" r:id="rId11"/>
  </p:sldMasterIdLst>
  <p:notesMasterIdLst>
    <p:notesMasterId r:id="rId36"/>
  </p:notesMasterIdLst>
  <p:handoutMasterIdLst>
    <p:handoutMasterId r:id="rId37"/>
  </p:handoutMasterIdLst>
  <p:sldIdLst>
    <p:sldId id="1537" r:id="rId12"/>
    <p:sldId id="1636" r:id="rId13"/>
    <p:sldId id="1622" r:id="rId14"/>
    <p:sldId id="1743" r:id="rId15"/>
    <p:sldId id="1558" r:id="rId16"/>
    <p:sldId id="1696" r:id="rId17"/>
    <p:sldId id="1697" r:id="rId18"/>
    <p:sldId id="1698" r:id="rId19"/>
    <p:sldId id="1740" r:id="rId20"/>
    <p:sldId id="1699" r:id="rId21"/>
    <p:sldId id="1738" r:id="rId22"/>
    <p:sldId id="1741" r:id="rId23"/>
    <p:sldId id="1717" r:id="rId24"/>
    <p:sldId id="1734" r:id="rId25"/>
    <p:sldId id="1735" r:id="rId26"/>
    <p:sldId id="1737" r:id="rId27"/>
    <p:sldId id="1719" r:id="rId28"/>
    <p:sldId id="1720" r:id="rId29"/>
    <p:sldId id="1721" r:id="rId30"/>
    <p:sldId id="1722" r:id="rId31"/>
    <p:sldId id="1724" r:id="rId32"/>
    <p:sldId id="1725" r:id="rId33"/>
    <p:sldId id="1726" r:id="rId34"/>
    <p:sldId id="1742" r:id="rId35"/>
  </p:sldIdLst>
  <p:sldSz cx="9144000" cy="6858000" type="screen4x3"/>
  <p:notesSz cx="6858000" cy="90805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9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E6F1"/>
    <a:srgbClr val="F2ECFF"/>
    <a:srgbClr val="FFFFFF"/>
    <a:srgbClr val="005800"/>
    <a:srgbClr val="009701"/>
    <a:srgbClr val="DDE1FF"/>
    <a:srgbClr val="F7EFFF"/>
    <a:srgbClr val="B8DBFB"/>
    <a:srgbClr val="B8E0F7"/>
    <a:srgbClr val="B7D4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Estilo Claro 3 - Ênfas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Ênfas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7292A2E-F333-43FB-9621-5CBBE7FDCDCB}" styleName="Estilo Claro 2 - Ênfas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Estilo Médio 1 - Ênfas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Estilo Médio 1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78" autoAdjust="0"/>
    <p:restoredTop sz="93799"/>
  </p:normalViewPr>
  <p:slideViewPr>
    <p:cSldViewPr snapToGrid="0">
      <p:cViewPr varScale="1">
        <p:scale>
          <a:sx n="124" d="100"/>
          <a:sy n="124" d="100"/>
        </p:scale>
        <p:origin x="720" y="168"/>
      </p:cViewPr>
      <p:guideLst>
        <p:guide orient="horz" pos="2160"/>
        <p:guide pos="28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77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slide" Target="slides/slide17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9.xml"/><Relationship Id="rId31" Type="http://schemas.openxmlformats.org/officeDocument/2006/relationships/slide" Target="slides/slide20.xml"/><Relationship Id="rId32" Type="http://schemas.openxmlformats.org/officeDocument/2006/relationships/slide" Target="slides/slide21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2.xml"/><Relationship Id="rId34" Type="http://schemas.openxmlformats.org/officeDocument/2006/relationships/slide" Target="slides/slide23.xml"/><Relationship Id="rId35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37" Type="http://schemas.openxmlformats.org/officeDocument/2006/relationships/handoutMaster" Target="handoutMasters/handout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>
              <a:latin typeface="Calibri"/>
            </a:endParaRPr>
          </a:p>
        </p:txBody>
      </p:sp>
      <p:sp>
        <p:nvSpPr>
          <p:cNvPr id="72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>
              <a:latin typeface="Calibri"/>
            </a:endParaRPr>
          </a:p>
        </p:txBody>
      </p:sp>
      <p:sp>
        <p:nvSpPr>
          <p:cNvPr id="72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24888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>
              <a:latin typeface="Calibri"/>
            </a:endParaRPr>
          </a:p>
        </p:txBody>
      </p:sp>
      <p:sp>
        <p:nvSpPr>
          <p:cNvPr id="72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24888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84A435A-F653-494A-A61A-3AD2BB7010F8}" type="slidenum">
              <a:rPr lang="pt-BR">
                <a:latin typeface="Calibri"/>
              </a:rPr>
              <a:pPr/>
              <a:t>‹#›</a:t>
            </a:fld>
            <a:endParaRPr lang="pt-BR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3924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8875" y="681038"/>
            <a:ext cx="4540250" cy="34051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13238"/>
            <a:ext cx="5486400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24888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24888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</a:defRPr>
            </a:lvl1pPr>
          </a:lstStyle>
          <a:p>
            <a:fld id="{ACE6FE95-4C99-1245-BD33-F19C3AA9CDCC}" type="slidenum">
              <a:rPr lang="pt-BR" smtClean="0"/>
              <a:pPr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263361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0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6FE95-4C99-1245-BD33-F19C3AA9CDCC}" type="slidenum">
              <a:rPr lang="pt-BR" smtClean="0"/>
              <a:pPr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53373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066838C2-BFC7-5142-9BCB-39BC8DCC2AD1}" type="slidenum">
              <a:rPr lang="pt-BR" altLang="en-US" sz="1200"/>
              <a:pPr/>
              <a:t>9</a:t>
            </a:fld>
            <a:endParaRPr lang="pt-BR" altLang="en-US" sz="1200"/>
          </a:p>
        </p:txBody>
      </p:sp>
      <p:sp>
        <p:nvSpPr>
          <p:cNvPr id="123907" name="Text Box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8" name="Text Box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977" rIns="0" bIns="0" numCol="1" anchor="t" anchorCtr="0" compatLnSpc="1">
            <a:prstTxWarp prst="textNoShape">
              <a:avLst/>
            </a:prstTxWarp>
          </a:bodyPr>
          <a:lstStyle/>
          <a:p>
            <a:pPr marL="188913" indent="-187325" defTabSz="455613" eaLnBrk="1" hangingPunct="1">
              <a:lnSpc>
                <a:spcPct val="98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altLang="en-US" sz="1600">
                <a:solidFill>
                  <a:srgbClr val="000000"/>
                </a:solidFill>
                <a:latin typeface="Bitstream Vera Sans" charset="0"/>
                <a:ea typeface="ＭＳ Ｐゴシック" charset="-128"/>
              </a:rPr>
              <a:t>INPE has a project called PROARCO responsible for monitoring fire spots in South America, In this application, each fire is presented by its location and the time instant when it was detected.</a:t>
            </a:r>
          </a:p>
          <a:p>
            <a:pPr marL="188913" indent="-187325" defTabSz="455613" eaLnBrk="1" hangingPunct="1">
              <a:lnSpc>
                <a:spcPct val="98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altLang="en-US" sz="1600">
                <a:solidFill>
                  <a:srgbClr val="000000"/>
                </a:solidFill>
                <a:latin typeface="Bitstream Vera Sans" charset="0"/>
                <a:ea typeface="ＭＳ Ｐゴシック" charset="-128"/>
              </a:rPr>
              <a:t>This picture is an example of the detected fires in a Brazilian state called Pará in august 2003.</a:t>
            </a:r>
          </a:p>
          <a:p>
            <a:pPr marL="188913" indent="-187325" defTabSz="455613" eaLnBrk="1" hangingPunct="1">
              <a:lnSpc>
                <a:spcPct val="98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altLang="en-US" sz="1600">
              <a:solidFill>
                <a:srgbClr val="000000"/>
              </a:solidFill>
              <a:latin typeface="Bitstream Vera Sans" charset="0"/>
              <a:ea typeface="ＭＳ Ｐゴシック" charset="-128"/>
            </a:endParaRPr>
          </a:p>
          <a:p>
            <a:pPr marL="188913" indent="-187325" defTabSz="455613" eaLnBrk="1" hangingPunct="1">
              <a:lnSpc>
                <a:spcPct val="98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altLang="en-US" sz="1600">
                <a:solidFill>
                  <a:srgbClr val="000000"/>
                </a:solidFill>
                <a:latin typeface="Bitstream Vera Sans" charset="0"/>
                <a:ea typeface="ＭＳ Ｐゴシック" charset="-128"/>
              </a:rPr>
              <a:t>The second demand is related to a project responsible for monitoring the Amazon deforestation called PRODES. In this application, each deforested area is represented by a polygon that limits the deforested region and the time when it was detected.</a:t>
            </a:r>
          </a:p>
        </p:txBody>
      </p:sp>
    </p:spTree>
    <p:extLst>
      <p:ext uri="{BB962C8B-B14F-4D97-AF65-F5344CB8AC3E}">
        <p14:creationId xmlns:p14="http://schemas.microsoft.com/office/powerpoint/2010/main" val="40692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0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/>
          </a:p>
        </p:txBody>
      </p:sp>
      <p:sp>
        <p:nvSpPr>
          <p:cNvPr id="83971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D11CBE1B-7D93-A24D-BCAE-98E8CB41572A}" type="slidenum">
              <a:rPr lang="pt-BR" sz="1200"/>
              <a:pPr eaLnBrk="1" hangingPunct="1"/>
              <a:t>20</a:t>
            </a:fld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1783271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A41A32E-8ECD-A240-B0AC-3BE64E30A88F}" type="slidenum">
              <a:rPr lang="pt-BR" sz="1200">
                <a:cs typeface="Arial" charset="0"/>
              </a:rPr>
              <a:pPr eaLnBrk="1" hangingPunct="1"/>
              <a:t>24</a:t>
            </a:fld>
            <a:endParaRPr lang="pt-BR" sz="1200">
              <a:cs typeface="Arial" charset="0"/>
            </a:endParaRPr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557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e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0" y="0"/>
            <a:ext cx="3505200" cy="6858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hidden">
          <a:xfrm>
            <a:off x="1716088" y="1690688"/>
            <a:ext cx="7427912" cy="2533650"/>
          </a:xfrm>
          <a:prstGeom prst="rect">
            <a:avLst/>
          </a:prstGeom>
          <a:solidFill>
            <a:srgbClr val="08479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1066800"/>
            <a:ext cx="2867025" cy="3157538"/>
            <a:chOff x="0" y="672"/>
            <a:chExt cx="1806" cy="1989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1" y="2257"/>
              <a:ext cx="363" cy="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081" y="1065"/>
              <a:ext cx="362" cy="40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1437" y="672"/>
              <a:ext cx="369" cy="40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719" y="2257"/>
              <a:ext cx="368" cy="4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1437" y="1065"/>
              <a:ext cx="369" cy="4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719" y="1464"/>
              <a:ext cx="368" cy="39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0" y="1464"/>
              <a:ext cx="367" cy="3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1081" y="1464"/>
              <a:ext cx="362" cy="3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361" y="1857"/>
              <a:ext cx="363" cy="40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719" y="1857"/>
              <a:ext cx="368" cy="4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pic>
        <p:nvPicPr>
          <p:cNvPr id="17" name="Picture 20" descr="logoco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5029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7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sp>
        <p:nvSpPr>
          <p:cNvPr id="5139" name="Rectangle 19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>
                <a:latin typeface="Calibri"/>
              </a:defRPr>
            </a:lvl1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18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Arial Black" charset="0"/>
              </a:defRPr>
            </a:lvl1pPr>
          </a:lstStyle>
          <a:p>
            <a:fld id="{D46AAE9D-4A2E-F346-8F9E-BC013F7F4505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9244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853557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61742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02791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4973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57891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3567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04119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54638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2985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4770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384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2057400" cy="5867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599442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83656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8814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32198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67178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43636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93670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9724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85638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17343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897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691954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4996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39610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8307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95064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3758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42154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37139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52135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89094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120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609600" y="1524000"/>
            <a:ext cx="8229600" cy="4724400"/>
          </a:xfrm>
        </p:spPr>
        <p:txBody>
          <a:bodyPr/>
          <a:lstStyle/>
          <a:p>
            <a:pPr lvl="0"/>
            <a:endParaRPr lang="pt-BR" noProof="0" smtClean="0"/>
          </a:p>
        </p:txBody>
      </p:sp>
    </p:spTree>
    <p:extLst>
      <p:ext uri="{BB962C8B-B14F-4D97-AF65-F5344CB8AC3E}">
        <p14:creationId xmlns:p14="http://schemas.microsoft.com/office/powerpoint/2010/main" val="14169208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25033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11374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28736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06298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84960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58265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31489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76916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99184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427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4022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0" y="0"/>
            <a:ext cx="3505200" cy="6858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hidden">
          <a:xfrm>
            <a:off x="1716088" y="1690688"/>
            <a:ext cx="7427912" cy="2533650"/>
          </a:xfrm>
          <a:prstGeom prst="rect">
            <a:avLst/>
          </a:prstGeom>
          <a:solidFill>
            <a:srgbClr val="08479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1066800"/>
            <a:ext cx="2867025" cy="3157538"/>
            <a:chOff x="0" y="672"/>
            <a:chExt cx="1806" cy="1989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1" y="2257"/>
              <a:ext cx="363" cy="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081" y="1065"/>
              <a:ext cx="362" cy="40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1437" y="672"/>
              <a:ext cx="369" cy="40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719" y="2257"/>
              <a:ext cx="368" cy="4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1437" y="1065"/>
              <a:ext cx="369" cy="4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719" y="1464"/>
              <a:ext cx="368" cy="39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0" y="1464"/>
              <a:ext cx="367" cy="3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1081" y="1464"/>
              <a:ext cx="362" cy="3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361" y="1857"/>
              <a:ext cx="363" cy="40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719" y="1857"/>
              <a:ext cx="368" cy="4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pic>
        <p:nvPicPr>
          <p:cNvPr id="17" name="Picture 20" descr="logoco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5029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70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5139" name="Rectangle 19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8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Arial Black" charset="0"/>
                <a:cs typeface="Calibri"/>
              </a:defRPr>
            </a:lvl1pPr>
          </a:lstStyle>
          <a:p>
            <a:fld id="{93BBFFC5-5C5E-9245-A9B3-A95678BFF6DB}" type="slidenum">
              <a:rPr lang="pt-BR" smtClean="0"/>
              <a:pPr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07886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7170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0235278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9583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2574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40829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54533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6227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0380526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504641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80274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2057400" cy="5867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9683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381000"/>
            <a:ext cx="8229600" cy="5867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7985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clip-art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lip-art 2"/>
          <p:cNvSpPr>
            <a:spLocks noGrp="1"/>
          </p:cNvSpPr>
          <p:nvPr>
            <p:ph type="clipArt"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55823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70845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1091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9024196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47160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10173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81303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4363" y="1860550"/>
            <a:ext cx="7916862" cy="549275"/>
          </a:xfrm>
        </p:spPr>
        <p:txBody>
          <a:bodyPr lIns="90000" tIns="46800" rIns="90000" bIns="46800"/>
          <a:lstStyle>
            <a:lvl1pPr>
              <a:defRPr sz="3000">
                <a:solidFill>
                  <a:srgbClr val="4D4D4D"/>
                </a:solidFill>
              </a:defRPr>
            </a:lvl1pPr>
          </a:lstStyle>
          <a:p>
            <a:pPr lvl="0"/>
            <a:r>
              <a:rPr lang="en-AU" noProof="0" smtClean="0"/>
              <a:t>Click to edit Master Title style</a:t>
            </a:r>
          </a:p>
        </p:txBody>
      </p:sp>
      <p:sp>
        <p:nvSpPr>
          <p:cNvPr id="386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2482850"/>
            <a:ext cx="7916862" cy="396875"/>
          </a:xfrm>
        </p:spPr>
        <p:txBody>
          <a:bodyPr lIns="90000" tIns="46800" rIns="90000" bIns="46800">
            <a:spAutoFit/>
          </a:bodyPr>
          <a:lstStyle>
            <a:lvl1pPr>
              <a:defRPr sz="2000"/>
            </a:lvl1pPr>
          </a:lstStyle>
          <a:p>
            <a:pPr lvl="0"/>
            <a:r>
              <a:rPr lang="en-AU" noProof="0" smtClean="0"/>
              <a:t>Click to edit Master Author style</a:t>
            </a:r>
          </a:p>
        </p:txBody>
      </p:sp>
    </p:spTree>
    <p:extLst>
      <p:ext uri="{BB962C8B-B14F-4D97-AF65-F5344CB8AC3E}">
        <p14:creationId xmlns:p14="http://schemas.microsoft.com/office/powerpoint/2010/main" val="31676644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An Australian Geoscience Data Cube</a:t>
            </a:r>
            <a:endParaRPr lang="en-A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8071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An Australian Geoscience Data Cube</a:t>
            </a:r>
            <a:endParaRPr lang="en-A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083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81075"/>
            <a:ext cx="4038600" cy="5256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81075"/>
            <a:ext cx="4038600" cy="5256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An Australian Geoscience Data Cube</a:t>
            </a:r>
            <a:endParaRPr lang="en-A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87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An Australian Geoscience Data Cube</a:t>
            </a:r>
            <a:endParaRPr lang="en-A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9608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An Australian Geoscience Data Cube</a:t>
            </a:r>
            <a:endParaRPr lang="en-A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824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An Australian Geoscience Data Cube</a:t>
            </a:r>
            <a:endParaRPr lang="en-A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383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89807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An Australian Geoscience Data Cube</a:t>
            </a:r>
            <a:endParaRPr lang="en-A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8145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An Australian Geoscience Data Cube</a:t>
            </a:r>
            <a:endParaRPr lang="en-A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2306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An Australian Geoscience Data Cube</a:t>
            </a:r>
            <a:endParaRPr lang="en-A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8219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15925"/>
            <a:ext cx="2057400" cy="5821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5925"/>
            <a:ext cx="6019800" cy="5821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An Australian Geoscience Data Cube</a:t>
            </a:r>
            <a:endParaRPr lang="en-A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1028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1820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8638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3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0570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9570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719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07971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9769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6844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4783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0940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4515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4060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6127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0978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9264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321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563924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3963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1072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3074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5052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7873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932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8703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4122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8921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233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4120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9123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951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7446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7945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8254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0308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5326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2057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5143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844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214262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5057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9685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7917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0217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7894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1531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1429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3855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1667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335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12000752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5202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7979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2614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90995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324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9266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3183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52081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02556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496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27.xml"/><Relationship Id="rId13" Type="http://schemas.openxmlformats.org/officeDocument/2006/relationships/theme" Target="../theme/theme10.xml"/><Relationship Id="rId1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2.xml"/><Relationship Id="rId8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5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39.xml"/><Relationship Id="rId13" Type="http://schemas.openxmlformats.org/officeDocument/2006/relationships/theme" Target="../theme/theme11.xml"/><Relationship Id="rId1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4.xml"/><Relationship Id="rId8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7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20" Type="http://schemas.openxmlformats.org/officeDocument/2006/relationships/image" Target="../media/image3.jpeg"/><Relationship Id="rId10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2.xml"/><Relationship Id="rId19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5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67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79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1.xml"/><Relationship Id="rId13" Type="http://schemas.openxmlformats.org/officeDocument/2006/relationships/theme" Target="../theme/theme7.xml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Relationship Id="rId9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3.xml"/><Relationship Id="rId13" Type="http://schemas.openxmlformats.org/officeDocument/2006/relationships/theme" Target="../theme/theme8.xml"/><Relationship Id="rId1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3.xml"/><Relationship Id="rId3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6.xml"/><Relationship Id="rId6" Type="http://schemas.openxmlformats.org/officeDocument/2006/relationships/slideLayout" Target="../slideLayouts/slideLayout97.xml"/><Relationship Id="rId7" Type="http://schemas.openxmlformats.org/officeDocument/2006/relationships/slideLayout" Target="../slideLayouts/slideLayout98.xml"/><Relationship Id="rId8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1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5.xml"/><Relationship Id="rId13" Type="http://schemas.openxmlformats.org/officeDocument/2006/relationships/theme" Target="../theme/theme9.xml"/><Relationship Id="rId1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0.xml"/><Relationship Id="rId8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 rot="-5400000">
            <a:off x="-3009900" y="3390900"/>
            <a:ext cx="6477000" cy="457200"/>
          </a:xfrm>
          <a:prstGeom prst="rect">
            <a:avLst/>
          </a:prstGeom>
          <a:gradFill rotWithShape="1">
            <a:gsLst>
              <a:gs pos="0">
                <a:srgbClr val="08479C"/>
              </a:gs>
              <a:gs pos="100000">
                <a:srgbClr val="042148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 estilo do título mestre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1029" name="Picture 5" descr="inpe_logo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Freeform 6"/>
          <p:cNvSpPr>
            <a:spLocks noChangeArrowheads="1"/>
          </p:cNvSpPr>
          <p:nvPr/>
        </p:nvSpPr>
        <p:spPr bwMode="auto">
          <a:xfrm>
            <a:off x="685800" y="3810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669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dirty="0"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115" r:id="rId1"/>
    <p:sldLayoutId id="2147488089" r:id="rId2"/>
    <p:sldLayoutId id="2147488090" r:id="rId3"/>
    <p:sldLayoutId id="2147488091" r:id="rId4"/>
    <p:sldLayoutId id="2147488092" r:id="rId5"/>
    <p:sldLayoutId id="2147488093" r:id="rId6"/>
    <p:sldLayoutId id="2147488094" r:id="rId7"/>
    <p:sldLayoutId id="2147488095" r:id="rId8"/>
    <p:sldLayoutId id="2147488096" r:id="rId9"/>
    <p:sldLayoutId id="2147488097" r:id="rId10"/>
    <p:sldLayoutId id="2147488098" r:id="rId11"/>
    <p:sldLayoutId id="2147488099" r:id="rId12"/>
    <p:sldLayoutId id="2147488100" r:id="rId13"/>
    <p:sldLayoutId id="2147488330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/>
          <a:ea typeface="ＭＳ Ｐゴシック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Calibri"/>
          <a:ea typeface="ＭＳ Ｐゴシック" charset="0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2000">
          <a:solidFill>
            <a:schemeClr val="tx1"/>
          </a:solidFill>
          <a:latin typeface="Calibri"/>
          <a:ea typeface="ＭＳ Ｐゴシック" charset="0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Calibri"/>
          <a:ea typeface="ＭＳ Ｐゴシック" charset="0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1600">
          <a:solidFill>
            <a:schemeClr val="tx1"/>
          </a:solidFill>
          <a:latin typeface="Calibri"/>
          <a:ea typeface="ＭＳ Ｐゴシック" charset="0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Calibri"/>
          <a:ea typeface="ＭＳ Ｐゴシック" charset="0"/>
          <a:cs typeface="Calibri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429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05" r:id="rId1"/>
    <p:sldLayoutId id="2147488306" r:id="rId2"/>
    <p:sldLayoutId id="2147488307" r:id="rId3"/>
    <p:sldLayoutId id="2147488308" r:id="rId4"/>
    <p:sldLayoutId id="2147488309" r:id="rId5"/>
    <p:sldLayoutId id="2147488310" r:id="rId6"/>
    <p:sldLayoutId id="2147488311" r:id="rId7"/>
    <p:sldLayoutId id="2147488312" r:id="rId8"/>
    <p:sldLayoutId id="2147488313" r:id="rId9"/>
    <p:sldLayoutId id="2147488314" r:id="rId10"/>
    <p:sldLayoutId id="2147488315" r:id="rId11"/>
    <p:sldLayoutId id="2147488316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9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9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9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9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48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18" r:id="rId1"/>
    <p:sldLayoutId id="2147488319" r:id="rId2"/>
    <p:sldLayoutId id="2147488320" r:id="rId3"/>
    <p:sldLayoutId id="2147488321" r:id="rId4"/>
    <p:sldLayoutId id="2147488322" r:id="rId5"/>
    <p:sldLayoutId id="2147488323" r:id="rId6"/>
    <p:sldLayoutId id="2147488324" r:id="rId7"/>
    <p:sldLayoutId id="2147488325" r:id="rId8"/>
    <p:sldLayoutId id="2147488326" r:id="rId9"/>
    <p:sldLayoutId id="2147488327" r:id="rId10"/>
    <p:sldLayoutId id="2147488328" r:id="rId11"/>
    <p:sldLayoutId id="214748832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9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9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9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9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 rot="-5400000">
            <a:off x="-3009900" y="3390900"/>
            <a:ext cx="6477000" cy="457200"/>
          </a:xfrm>
          <a:prstGeom prst="rect">
            <a:avLst/>
          </a:prstGeom>
          <a:gradFill rotWithShape="1">
            <a:gsLst>
              <a:gs pos="0">
                <a:srgbClr val="08479C"/>
              </a:gs>
              <a:gs pos="100000">
                <a:srgbClr val="042148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 estilo do título mestre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053" name="Picture 5" descr="inpe_logo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Freeform 6"/>
          <p:cNvSpPr>
            <a:spLocks noChangeArrowheads="1"/>
          </p:cNvSpPr>
          <p:nvPr/>
        </p:nvSpPr>
        <p:spPr bwMode="auto">
          <a:xfrm>
            <a:off x="685800" y="3810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669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dirty="0"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117" r:id="rId1"/>
    <p:sldLayoutId id="2147488102" r:id="rId2"/>
    <p:sldLayoutId id="2147488103" r:id="rId3"/>
    <p:sldLayoutId id="2147488104" r:id="rId4"/>
    <p:sldLayoutId id="2147488105" r:id="rId5"/>
    <p:sldLayoutId id="2147488106" r:id="rId6"/>
    <p:sldLayoutId id="2147488107" r:id="rId7"/>
    <p:sldLayoutId id="2147488108" r:id="rId8"/>
    <p:sldLayoutId id="2147488109" r:id="rId9"/>
    <p:sldLayoutId id="2147488110" r:id="rId10"/>
    <p:sldLayoutId id="2147488111" r:id="rId11"/>
    <p:sldLayoutId id="2147488112" r:id="rId12"/>
    <p:sldLayoutId id="2147488113" r:id="rId13"/>
    <p:sldLayoutId id="2147488336" r:id="rId14"/>
    <p:sldLayoutId id="2147488337" r:id="rId15"/>
    <p:sldLayoutId id="2147488338" r:id="rId16"/>
    <p:sldLayoutId id="2147488339" r:id="rId17"/>
    <p:sldLayoutId id="2147488340" r:id="rId1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/>
          <a:ea typeface="ＭＳ Ｐゴシック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2800">
          <a:solidFill>
            <a:schemeClr val="tx1"/>
          </a:solidFill>
          <a:latin typeface="Calibri"/>
          <a:ea typeface="ＭＳ Ｐゴシック" charset="0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2000">
          <a:solidFill>
            <a:schemeClr val="tx1"/>
          </a:solidFill>
          <a:latin typeface="Calibri"/>
          <a:ea typeface="Calibri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Calibri"/>
          <a:ea typeface="Calibri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1600">
          <a:solidFill>
            <a:schemeClr val="tx1"/>
          </a:solidFill>
          <a:latin typeface="Calibri"/>
          <a:ea typeface="Calibri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Calibri"/>
          <a:ea typeface="Calibri"/>
          <a:cs typeface="Calibri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15925"/>
            <a:ext cx="8229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81075"/>
            <a:ext cx="8229600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385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84663" y="6459538"/>
            <a:ext cx="4751387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  <a:ea typeface="+mn-ea"/>
                <a:cs typeface="+mn-cs"/>
              </a:rPr>
              <a:t>An Australian Geoscience Data Cube</a:t>
            </a:r>
            <a:endParaRPr lang="en-AU">
              <a:solidFill>
                <a:srgbClr val="FFFFFF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590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80" r:id="rId1"/>
    <p:sldLayoutId id="2147488181" r:id="rId2"/>
    <p:sldLayoutId id="2147488182" r:id="rId3"/>
    <p:sldLayoutId id="2147488183" r:id="rId4"/>
    <p:sldLayoutId id="2147488184" r:id="rId5"/>
    <p:sldLayoutId id="2147488185" r:id="rId6"/>
    <p:sldLayoutId id="2147488186" r:id="rId7"/>
    <p:sldLayoutId id="2147488187" r:id="rId8"/>
    <p:sldLayoutId id="2147488188" r:id="rId9"/>
    <p:sldLayoutId id="2147488189" r:id="rId10"/>
    <p:sldLayoutId id="2147488190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9pPr>
    </p:titleStyle>
    <p:bodyStyle>
      <a:lvl1pPr algn="l" rtl="0" fontAlgn="base">
        <a:spcBef>
          <a:spcPct val="50000"/>
        </a:spcBef>
        <a:spcAft>
          <a:spcPct val="0"/>
        </a:spcAft>
        <a:defRPr sz="2200">
          <a:solidFill>
            <a:srgbClr val="4D4D4D"/>
          </a:solidFill>
          <a:latin typeface="+mn-lt"/>
          <a:ea typeface="+mn-ea"/>
          <a:cs typeface="+mn-cs"/>
        </a:defRPr>
      </a:lvl1pPr>
      <a:lvl2pPr marL="447675" indent="-268288" algn="l" rtl="0" fontAlgn="base">
        <a:spcBef>
          <a:spcPct val="50000"/>
        </a:spcBef>
        <a:spcAft>
          <a:spcPct val="0"/>
        </a:spcAft>
        <a:buChar char="•"/>
        <a:defRPr sz="2200">
          <a:solidFill>
            <a:srgbClr val="4D4D4D"/>
          </a:solidFill>
          <a:latin typeface="+mn-lt"/>
        </a:defRPr>
      </a:lvl2pPr>
      <a:lvl3pPr marL="895350" indent="-26828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3pPr>
      <a:lvl4pPr marL="1350963" indent="-271463" algn="l" rtl="0" fontAlgn="base">
        <a:spcBef>
          <a:spcPct val="25000"/>
        </a:spcBef>
        <a:spcAft>
          <a:spcPct val="0"/>
        </a:spcAft>
        <a:buChar char="•"/>
        <a:defRPr sz="2000">
          <a:solidFill>
            <a:srgbClr val="4D4D4D"/>
          </a:solidFill>
          <a:latin typeface="+mn-lt"/>
        </a:defRPr>
      </a:lvl4pPr>
      <a:lvl5pPr marL="17922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5pPr>
      <a:lvl6pPr marL="22494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6pPr>
      <a:lvl7pPr marL="27066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7pPr>
      <a:lvl8pPr marL="31638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8pPr>
      <a:lvl9pPr marL="36210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80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27" r:id="rId1"/>
    <p:sldLayoutId id="2147488228" r:id="rId2"/>
    <p:sldLayoutId id="2147488229" r:id="rId3"/>
    <p:sldLayoutId id="2147488230" r:id="rId4"/>
    <p:sldLayoutId id="2147488231" r:id="rId5"/>
    <p:sldLayoutId id="2147488232" r:id="rId6"/>
    <p:sldLayoutId id="2147488233" r:id="rId7"/>
    <p:sldLayoutId id="2147488234" r:id="rId8"/>
    <p:sldLayoutId id="2147488235" r:id="rId9"/>
    <p:sldLayoutId id="2147488236" r:id="rId10"/>
    <p:sldLayoutId id="2147488237" r:id="rId11"/>
    <p:sldLayoutId id="2147488238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9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9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9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9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454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40" r:id="rId1"/>
    <p:sldLayoutId id="2147488241" r:id="rId2"/>
    <p:sldLayoutId id="2147488242" r:id="rId3"/>
    <p:sldLayoutId id="2147488243" r:id="rId4"/>
    <p:sldLayoutId id="2147488244" r:id="rId5"/>
    <p:sldLayoutId id="2147488245" r:id="rId6"/>
    <p:sldLayoutId id="2147488246" r:id="rId7"/>
    <p:sldLayoutId id="2147488247" r:id="rId8"/>
    <p:sldLayoutId id="2147488248" r:id="rId9"/>
    <p:sldLayoutId id="2147488249" r:id="rId10"/>
    <p:sldLayoutId id="2147488250" r:id="rId11"/>
    <p:sldLayoutId id="2147488251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9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9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9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9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15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53" r:id="rId1"/>
    <p:sldLayoutId id="2147488254" r:id="rId2"/>
    <p:sldLayoutId id="2147488255" r:id="rId3"/>
    <p:sldLayoutId id="2147488256" r:id="rId4"/>
    <p:sldLayoutId id="2147488257" r:id="rId5"/>
    <p:sldLayoutId id="2147488258" r:id="rId6"/>
    <p:sldLayoutId id="2147488259" r:id="rId7"/>
    <p:sldLayoutId id="2147488260" r:id="rId8"/>
    <p:sldLayoutId id="2147488261" r:id="rId9"/>
    <p:sldLayoutId id="2147488262" r:id="rId10"/>
    <p:sldLayoutId id="2147488263" r:id="rId11"/>
    <p:sldLayoutId id="2147488264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9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9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9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9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127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66" r:id="rId1"/>
    <p:sldLayoutId id="2147488267" r:id="rId2"/>
    <p:sldLayoutId id="2147488268" r:id="rId3"/>
    <p:sldLayoutId id="2147488269" r:id="rId4"/>
    <p:sldLayoutId id="2147488270" r:id="rId5"/>
    <p:sldLayoutId id="2147488271" r:id="rId6"/>
    <p:sldLayoutId id="2147488272" r:id="rId7"/>
    <p:sldLayoutId id="2147488273" r:id="rId8"/>
    <p:sldLayoutId id="2147488274" r:id="rId9"/>
    <p:sldLayoutId id="2147488275" r:id="rId10"/>
    <p:sldLayoutId id="2147488276" r:id="rId11"/>
    <p:sldLayoutId id="2147488277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9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9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9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9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446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79" r:id="rId1"/>
    <p:sldLayoutId id="2147488280" r:id="rId2"/>
    <p:sldLayoutId id="2147488281" r:id="rId3"/>
    <p:sldLayoutId id="2147488282" r:id="rId4"/>
    <p:sldLayoutId id="2147488283" r:id="rId5"/>
    <p:sldLayoutId id="2147488284" r:id="rId6"/>
    <p:sldLayoutId id="2147488285" r:id="rId7"/>
    <p:sldLayoutId id="2147488286" r:id="rId8"/>
    <p:sldLayoutId id="2147488287" r:id="rId9"/>
    <p:sldLayoutId id="2147488288" r:id="rId10"/>
    <p:sldLayoutId id="2147488289" r:id="rId11"/>
    <p:sldLayoutId id="214748829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9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9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9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9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78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92" r:id="rId1"/>
    <p:sldLayoutId id="2147488293" r:id="rId2"/>
    <p:sldLayoutId id="2147488294" r:id="rId3"/>
    <p:sldLayoutId id="2147488295" r:id="rId4"/>
    <p:sldLayoutId id="2147488296" r:id="rId5"/>
    <p:sldLayoutId id="2147488297" r:id="rId6"/>
    <p:sldLayoutId id="2147488298" r:id="rId7"/>
    <p:sldLayoutId id="2147488299" r:id="rId8"/>
    <p:sldLayoutId id="2147488300" r:id="rId9"/>
    <p:sldLayoutId id="2147488301" r:id="rId10"/>
    <p:sldLayoutId id="2147488302" r:id="rId11"/>
    <p:sldLayoutId id="2147488303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9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9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9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9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tiff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8.png"/><Relationship Id="rId3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8.png"/><Relationship Id="rId5" Type="http://schemas.openxmlformats.org/officeDocument/2006/relationships/image" Target="../media/image570.png"/><Relationship Id="rId6" Type="http://schemas.openxmlformats.org/officeDocument/2006/relationships/image" Target="../media/image35.tiff"/><Relationship Id="rId7" Type="http://schemas.openxmlformats.org/officeDocument/2006/relationships/image" Target="../media/image39.tiff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8.png"/><Relationship Id="rId5" Type="http://schemas.openxmlformats.org/officeDocument/2006/relationships/image" Target="../media/image570.png"/><Relationship Id="rId6" Type="http://schemas.openxmlformats.org/officeDocument/2006/relationships/image" Target="../media/image35.tiff"/><Relationship Id="rId7" Type="http://schemas.openxmlformats.org/officeDocument/2006/relationships/image" Target="../media/image39.tiff"/><Relationship Id="rId8" Type="http://schemas.openxmlformats.org/officeDocument/2006/relationships/image" Target="../media/image59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5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600.png"/><Relationship Id="rId3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1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0.jpeg"/><Relationship Id="rId3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Mtetna.MPG" TargetMode="External"/><Relationship Id="rId3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95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34339"/>
            <a:ext cx="9144000" cy="2391561"/>
          </a:xfrm>
          <a:solidFill>
            <a:schemeClr val="bg1">
              <a:alpha val="48000"/>
            </a:schemeClr>
          </a:solidFill>
        </p:spPr>
        <p:txBody>
          <a:bodyPr/>
          <a:lstStyle/>
          <a:p>
            <a:pPr algn="ctr"/>
            <a:r>
              <a:rPr lang="en-US" sz="4000" dirty="0">
                <a:solidFill>
                  <a:schemeClr val="bg2">
                    <a:lumMod val="75000"/>
                  </a:schemeClr>
                </a:solidFill>
              </a:rPr>
              <a:t>Using dynamic geospatial ontologies to support information extraction from big Earth observation data sets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003465" cy="4567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5502408" y="0"/>
            <a:ext cx="3641592" cy="631312"/>
          </a:xfrm>
          <a:prstGeom prst="rect">
            <a:avLst/>
          </a:prstGeom>
          <a:solidFill>
            <a:schemeClr val="bg1">
              <a:alpha val="66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642785" y="4539772"/>
            <a:ext cx="79852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Gilberto </a:t>
            </a:r>
            <a:r>
              <a:rPr lang="en-US" sz="3200" dirty="0" err="1" smtClean="0">
                <a:solidFill>
                  <a:schemeClr val="bg1">
                    <a:lumMod val="9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Câmara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Adeline </a:t>
            </a:r>
            <a:r>
              <a:rPr lang="en-US" sz="3200" dirty="0" err="1" smtClean="0">
                <a:solidFill>
                  <a:schemeClr val="bg1">
                    <a:lumMod val="9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Maciel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Victor </a:t>
            </a:r>
            <a:r>
              <a:rPr lang="en-US" sz="3200" dirty="0" err="1" smtClean="0">
                <a:solidFill>
                  <a:schemeClr val="bg1">
                    <a:lumMod val="9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Maus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</a:p>
          <a:p>
            <a:pPr algn="ctr"/>
            <a:r>
              <a:rPr lang="en-US" sz="3200" dirty="0" err="1" smtClean="0">
                <a:solidFill>
                  <a:schemeClr val="bg1">
                    <a:lumMod val="9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Lubia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9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Vinhas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3200" dirty="0" err="1" smtClean="0">
                <a:solidFill>
                  <a:schemeClr val="bg1">
                    <a:lumMod val="9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Alber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Sanchez</a:t>
            </a:r>
            <a:endParaRPr lang="en-US" sz="3200" dirty="0" smtClean="0">
              <a:solidFill>
                <a:schemeClr val="bg1">
                  <a:lumMod val="9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3200" dirty="0" err="1" smtClean="0">
                <a:solidFill>
                  <a:schemeClr val="bg1">
                    <a:lumMod val="9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www.esensing.org</a:t>
            </a:r>
            <a:endParaRPr lang="en-US" sz="3200" dirty="0">
              <a:solidFill>
                <a:schemeClr val="bg1">
                  <a:lumMod val="9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Retângulo 4"/>
          <p:cNvSpPr>
            <a:spLocks noChangeArrowheads="1"/>
          </p:cNvSpPr>
          <p:nvPr/>
        </p:nvSpPr>
        <p:spPr bwMode="auto">
          <a:xfrm>
            <a:off x="1102541" y="6468472"/>
            <a:ext cx="8041460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t-BR" sz="1600" dirty="0" err="1" smtClean="0">
                <a:solidFill>
                  <a:srgbClr val="00005E"/>
                </a:solidFill>
                <a:latin typeface="Calibri" charset="0"/>
              </a:rPr>
              <a:t>Creative</a:t>
            </a:r>
            <a:r>
              <a:rPr lang="pt-BR" sz="1600" dirty="0" smtClean="0">
                <a:solidFill>
                  <a:srgbClr val="00005E"/>
                </a:solidFill>
                <a:latin typeface="Calibri" charset="0"/>
              </a:rPr>
              <a:t> 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</a:rPr>
              <a:t>Commons</a:t>
            </a:r>
            <a:r>
              <a:rPr lang="pt-BR" sz="1600" dirty="0">
                <a:solidFill>
                  <a:srgbClr val="00005E"/>
                </a:solidFill>
                <a:latin typeface="Calibri" charset="0"/>
              </a:rPr>
              <a:t> </a:t>
            </a:r>
            <a:r>
              <a:rPr lang="pt-BR" sz="1600" dirty="0" err="1" smtClean="0">
                <a:solidFill>
                  <a:srgbClr val="00005E"/>
                </a:solidFill>
                <a:latin typeface="Calibri" charset="0"/>
              </a:rPr>
              <a:t>License</a:t>
            </a:r>
            <a:r>
              <a:rPr lang="pt-BR" sz="1600" dirty="0" smtClean="0">
                <a:solidFill>
                  <a:srgbClr val="00005E"/>
                </a:solidFill>
                <a:latin typeface="Calibri" charset="0"/>
              </a:rPr>
              <a:t>: </a:t>
            </a:r>
            <a:r>
              <a:rPr lang="pt-BR" sz="1600" dirty="0" err="1" smtClean="0">
                <a:solidFill>
                  <a:srgbClr val="00005E"/>
                </a:solidFill>
                <a:latin typeface="Calibri" charset="0"/>
              </a:rPr>
              <a:t>By</a:t>
            </a:r>
            <a:r>
              <a:rPr lang="pt-BR" sz="1600" dirty="0" smtClean="0">
                <a:solidFill>
                  <a:srgbClr val="00005E"/>
                </a:solidFill>
                <a:latin typeface="Calibri" charset="0"/>
              </a:rPr>
              <a:t> </a:t>
            </a:r>
            <a:r>
              <a:rPr lang="pt-BR" sz="1600" dirty="0" err="1" smtClean="0">
                <a:solidFill>
                  <a:srgbClr val="00005E"/>
                </a:solidFill>
                <a:latin typeface="Calibri" charset="0"/>
              </a:rPr>
              <a:t>Attribution</a:t>
            </a:r>
            <a:r>
              <a:rPr lang="pt-BR" sz="1600" dirty="0" smtClean="0">
                <a:solidFill>
                  <a:srgbClr val="00005E"/>
                </a:solidFill>
                <a:latin typeface="Calibri" charset="0"/>
              </a:rPr>
              <a:t>  </a:t>
            </a:r>
            <a:r>
              <a:rPr lang="pt-BR" sz="1600" dirty="0">
                <a:solidFill>
                  <a:srgbClr val="00005E"/>
                </a:solidFill>
                <a:latin typeface="Calibri" charset="0"/>
              </a:rPr>
              <a:t>̶̶̶̶  Non 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</a:rPr>
              <a:t>Commercial</a:t>
            </a:r>
            <a:r>
              <a:rPr lang="pt-BR" sz="1600" dirty="0">
                <a:solidFill>
                  <a:srgbClr val="00005E"/>
                </a:solidFill>
                <a:latin typeface="Calibri" charset="0"/>
              </a:rPr>
              <a:t>  ̶̶̶̶  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</a:rPr>
              <a:t>Share</a:t>
            </a:r>
            <a:r>
              <a:rPr lang="pt-BR" sz="1600" dirty="0">
                <a:solidFill>
                  <a:srgbClr val="00005E"/>
                </a:solidFill>
                <a:latin typeface="Calibri" charset="0"/>
              </a:rPr>
              <a:t> </a:t>
            </a:r>
            <a:r>
              <a:rPr lang="pt-BR" sz="1600" dirty="0" err="1" smtClean="0">
                <a:solidFill>
                  <a:srgbClr val="00005E"/>
                </a:solidFill>
                <a:latin typeface="Calibri" charset="0"/>
              </a:rPr>
              <a:t>Alike</a:t>
            </a:r>
            <a:endParaRPr lang="pt-BR" sz="1600" dirty="0">
              <a:solidFill>
                <a:srgbClr val="00005E"/>
              </a:solidFill>
              <a:latin typeface="Calibri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68472"/>
            <a:ext cx="1102541" cy="38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63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Events, processes and </a:t>
            </a:r>
            <a:r>
              <a:rPr lang="en-US" dirty="0" smtClean="0"/>
              <a:t>states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47" y="1577206"/>
            <a:ext cx="8239821" cy="373593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673768" y="5977290"/>
            <a:ext cx="7950467" cy="808521"/>
          </a:xfrm>
          <a:prstGeom prst="rect">
            <a:avLst/>
          </a:prstGeom>
          <a:solidFill>
            <a:srgbClr val="E1E6F1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9pPr>
          </a:lstStyle>
          <a:p>
            <a:pPr algn="ctr" eaLnBrk="1" hangingPunct="1"/>
            <a:r>
              <a:rPr lang="en-US" altLang="en-US" sz="2400" dirty="0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”I walked for 15 minutes” (accomplishment)</a:t>
            </a:r>
          </a:p>
          <a:p>
            <a:pPr algn="ctr" eaLnBrk="1" hangingPunct="1"/>
            <a:r>
              <a:rPr lang="en-US" altLang="en-US" sz="2400" dirty="0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“I reached the Borges Centre” </a:t>
            </a:r>
            <a:r>
              <a:rPr lang="en-US" altLang="en-US" sz="2400" dirty="0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(achievement)</a:t>
            </a:r>
            <a:endParaRPr lang="en-US" altLang="en-US" sz="2400" dirty="0">
              <a:solidFill>
                <a:srgbClr val="00009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133672" y="982337"/>
            <a:ext cx="3010328" cy="507416"/>
          </a:xfrm>
          <a:prstGeom prst="rect">
            <a:avLst/>
          </a:prstGeom>
          <a:solidFill>
            <a:srgbClr val="E1E6F1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9pPr>
          </a:lstStyle>
          <a:p>
            <a:pPr algn="ctr" eaLnBrk="1" hangingPunct="1"/>
            <a:r>
              <a:rPr lang="en-US" altLang="en-US" sz="2000" dirty="0" err="1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Mourelatos</a:t>
            </a:r>
            <a:r>
              <a:rPr lang="en-US" altLang="en-US" sz="2000" dirty="0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en-US" altLang="en-US" sz="2000" dirty="0" err="1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Vendler</a:t>
            </a:r>
            <a:endParaRPr lang="en-US" altLang="en-US" sz="2000" dirty="0">
              <a:solidFill>
                <a:srgbClr val="00009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07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Reasoning with events (achievements)</a:t>
            </a:r>
            <a:endParaRPr lang="en-US" dirty="0"/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353" y="1746607"/>
            <a:ext cx="3811657" cy="2537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725139" y="4775213"/>
            <a:ext cx="3672199" cy="1152976"/>
          </a:xfrm>
          <a:prstGeom prst="rect">
            <a:avLst/>
          </a:prstGeom>
          <a:solidFill>
            <a:srgbClr val="E1E6F1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9pPr>
          </a:lstStyle>
          <a:p>
            <a:pPr algn="ctr" eaLnBrk="1" hangingPunct="1"/>
            <a:r>
              <a:rPr lang="en-US" altLang="en-US" sz="2400" dirty="0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“The cyclist crossed the finishing line at 1h35”</a:t>
            </a:r>
            <a:endParaRPr lang="en-US" altLang="en-US" sz="2400" dirty="0">
              <a:solidFill>
                <a:srgbClr val="00009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7079" y="1566943"/>
            <a:ext cx="3524035" cy="2565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5038572" y="4722130"/>
            <a:ext cx="3672199" cy="1152976"/>
          </a:xfrm>
          <a:prstGeom prst="rect">
            <a:avLst/>
          </a:prstGeom>
          <a:solidFill>
            <a:srgbClr val="E1E6F1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9pPr>
          </a:lstStyle>
          <a:p>
            <a:pPr algn="ctr" eaLnBrk="1" hangingPunct="1"/>
            <a:r>
              <a:rPr lang="en-US" altLang="en-US" sz="2400" dirty="0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“The submarine crossed the Gibraltar on March 29th”</a:t>
            </a:r>
            <a:endParaRPr lang="en-US" altLang="en-US" sz="2400" dirty="0">
              <a:solidFill>
                <a:srgbClr val="00009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49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786" y="1554163"/>
            <a:ext cx="8404225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Shape 7"/>
          <p:cNvSpPr txBox="1">
            <a:spLocks noChangeArrowheads="1"/>
          </p:cNvSpPr>
          <p:nvPr/>
        </p:nvSpPr>
        <p:spPr bwMode="auto">
          <a:xfrm>
            <a:off x="3041650" y="2571750"/>
            <a:ext cx="7747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Área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1</a:t>
            </a:r>
          </a:p>
        </p:txBody>
      </p:sp>
      <p:sp>
        <p:nvSpPr>
          <p:cNvPr id="22533" name="TextShape 8"/>
          <p:cNvSpPr txBox="1">
            <a:spLocks noChangeArrowheads="1"/>
          </p:cNvSpPr>
          <p:nvPr/>
        </p:nvSpPr>
        <p:spPr bwMode="auto">
          <a:xfrm>
            <a:off x="2986088" y="3833813"/>
            <a:ext cx="7747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Área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2</a:t>
            </a:r>
          </a:p>
        </p:txBody>
      </p:sp>
      <p:sp>
        <p:nvSpPr>
          <p:cNvPr id="22534" name="TextShape 9"/>
          <p:cNvSpPr txBox="1">
            <a:spLocks noChangeArrowheads="1"/>
          </p:cNvSpPr>
          <p:nvPr/>
        </p:nvSpPr>
        <p:spPr bwMode="auto">
          <a:xfrm>
            <a:off x="2959100" y="5059363"/>
            <a:ext cx="7747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Área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3</a:t>
            </a:r>
          </a:p>
        </p:txBody>
      </p:sp>
      <p:sp>
        <p:nvSpPr>
          <p:cNvPr id="2253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Reasonin</a:t>
            </a:r>
            <a:r>
              <a:rPr lang="en-US" dirty="0" smtClean="0"/>
              <a:t>g with events (accomplishments)</a:t>
            </a:r>
            <a:endParaRPr lang="en-US" dirty="0"/>
          </a:p>
        </p:txBody>
      </p:sp>
      <p:sp>
        <p:nvSpPr>
          <p:cNvPr id="22537" name="TextShape 3"/>
          <p:cNvSpPr txBox="1">
            <a:spLocks noChangeArrowheads="1"/>
          </p:cNvSpPr>
          <p:nvPr/>
        </p:nvSpPr>
        <p:spPr bwMode="auto">
          <a:xfrm>
            <a:off x="6270625" y="2878138"/>
            <a:ext cx="12128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Forest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38" name="TextShape 5"/>
          <p:cNvSpPr txBox="1">
            <a:spLocks noChangeArrowheads="1"/>
          </p:cNvSpPr>
          <p:nvPr/>
        </p:nvSpPr>
        <p:spPr bwMode="auto">
          <a:xfrm>
            <a:off x="6266988" y="1140082"/>
            <a:ext cx="1374775" cy="547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Pasture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39" name="TextShape 3"/>
          <p:cNvSpPr txBox="1">
            <a:spLocks noChangeArrowheads="1"/>
          </p:cNvSpPr>
          <p:nvPr/>
        </p:nvSpPr>
        <p:spPr bwMode="auto">
          <a:xfrm>
            <a:off x="5016500" y="1152986"/>
            <a:ext cx="1222375" cy="57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Forest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40" name="TextShape 3"/>
          <p:cNvSpPr txBox="1">
            <a:spLocks noChangeArrowheads="1"/>
          </p:cNvSpPr>
          <p:nvPr/>
        </p:nvSpPr>
        <p:spPr bwMode="auto">
          <a:xfrm>
            <a:off x="5065713" y="4187825"/>
            <a:ext cx="12128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Forest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41" name="TextShape 4"/>
          <p:cNvSpPr txBox="1">
            <a:spLocks noChangeArrowheads="1"/>
          </p:cNvSpPr>
          <p:nvPr/>
        </p:nvSpPr>
        <p:spPr bwMode="auto">
          <a:xfrm>
            <a:off x="7254875" y="4195763"/>
            <a:ext cx="1154113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Agriculture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" name="TextShape 4"/>
          <p:cNvSpPr txBox="1">
            <a:spLocks noChangeArrowheads="1"/>
          </p:cNvSpPr>
          <p:nvPr/>
        </p:nvSpPr>
        <p:spPr bwMode="auto">
          <a:xfrm>
            <a:off x="7859883" y="1180086"/>
            <a:ext cx="1154113" cy="48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dirty="0" err="1" smtClean="0">
                <a:solidFill>
                  <a:srgbClr val="FF0000"/>
                </a:solidFill>
                <a:latin typeface="Calibri"/>
                <a:cs typeface="Calibri"/>
              </a:rPr>
              <a:t>Agric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6" name="CaixaDeTexto 3"/>
          <p:cNvSpPr txBox="1">
            <a:spLocks noChangeArrowheads="1"/>
          </p:cNvSpPr>
          <p:nvPr/>
        </p:nvSpPr>
        <p:spPr bwMode="auto">
          <a:xfrm>
            <a:off x="616450" y="5747499"/>
            <a:ext cx="8387137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2400" dirty="0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”The area was a forest from 2000 to 2003, then it deforested from 2003 to 2005, and used for </a:t>
            </a:r>
            <a:r>
              <a:rPr lang="en-US" sz="2400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agriculture from 2005 to 2016”</a:t>
            </a:r>
            <a:endParaRPr lang="pt-BR" sz="2400" dirty="0">
              <a:solidFill>
                <a:srgbClr val="000066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05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Interval temporal logic (Allen)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095" y="1330075"/>
            <a:ext cx="8257905" cy="487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3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Space </a:t>
            </a:r>
            <a:r>
              <a:rPr lang="pt-BR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first</a:t>
            </a:r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, time later </a:t>
            </a:r>
            <a:r>
              <a:rPr lang="pt-BR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or</a:t>
            </a:r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 time </a:t>
            </a:r>
            <a:r>
              <a:rPr lang="pt-BR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first</a:t>
            </a:r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, </a:t>
            </a:r>
            <a:r>
              <a:rPr lang="pt-BR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space</a:t>
            </a:r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 later? </a:t>
            </a:r>
            <a:endParaRPr lang="pt-BR" dirty="0">
              <a:solidFill>
                <a:schemeClr val="bg2">
                  <a:lumMod val="75000"/>
                </a:schemeClr>
              </a:solidFill>
              <a:latin typeface="Calibri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81942" y="1729946"/>
            <a:ext cx="3174667" cy="1200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srgbClr val="800000"/>
                </a:solidFill>
                <a:latin typeface="Calibri"/>
                <a:cs typeface="Calibri"/>
              </a:rPr>
              <a:t>Space first</a:t>
            </a:r>
            <a:r>
              <a:rPr lang="en-US" sz="2400" dirty="0" smtClean="0">
                <a:latin typeface="Calibri"/>
                <a:cs typeface="Calibri"/>
              </a:rPr>
              <a:t>: 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classify </a:t>
            </a: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images separately</a:t>
            </a: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Compare results in time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46" y="1223434"/>
            <a:ext cx="4868541" cy="332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9583" y="4424379"/>
            <a:ext cx="5704417" cy="2433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476250" y="4983263"/>
            <a:ext cx="3111499" cy="1200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800000"/>
                </a:solidFill>
                <a:latin typeface="Calibri"/>
                <a:cs typeface="Calibri"/>
              </a:rPr>
              <a:t>Time first</a:t>
            </a:r>
            <a:r>
              <a:rPr lang="en-US" sz="2400" dirty="0" smtClean="0">
                <a:latin typeface="Calibri"/>
                <a:cs typeface="Calibri"/>
              </a:rPr>
              <a:t>: 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classify </a:t>
            </a:r>
          </a:p>
          <a:p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t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ime series separately</a:t>
            </a: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Join results to get maps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568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0999"/>
            <a:ext cx="8153400" cy="942833"/>
          </a:xfrm>
        </p:spPr>
        <p:txBody>
          <a:bodyPr/>
          <a:lstStyle/>
          <a:p>
            <a:r>
              <a:rPr lang="en-US" dirty="0" smtClean="0"/>
              <a:t>How to match land use patterns in a remote sensing time series?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41628"/>
            <a:ext cx="7868788" cy="29211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80958" y="5325567"/>
            <a:ext cx="6878471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A </a:t>
            </a:r>
            <a:r>
              <a:rPr lang="en-US" sz="240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good match needs 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shape similarity and </a:t>
            </a:r>
            <a:r>
              <a:rPr lang="en-US" sz="240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temporal coherence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277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0999"/>
            <a:ext cx="8153400" cy="1038367"/>
          </a:xfrm>
        </p:spPr>
        <p:txBody>
          <a:bodyPr/>
          <a:lstStyle/>
          <a:p>
            <a:r>
              <a:rPr lang="en-US" dirty="0" smtClean="0"/>
              <a:t>Land use change trajectories in the Amazonian biome of </a:t>
            </a:r>
            <a:r>
              <a:rPr lang="en-US" dirty="0" err="1" smtClean="0"/>
              <a:t>Mato</a:t>
            </a:r>
            <a:r>
              <a:rPr lang="en-US" dirty="0" smtClean="0"/>
              <a:t> Grosso state (2001-2014)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725" y="4940489"/>
            <a:ext cx="2721166" cy="19270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665026"/>
            <a:ext cx="3741725" cy="30843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499" y="1665026"/>
            <a:ext cx="3741725" cy="30843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234465" y="5288340"/>
            <a:ext cx="2797791" cy="830997"/>
          </a:xfrm>
          <a:prstGeom prst="rect">
            <a:avLst/>
          </a:prstGeom>
          <a:solidFill>
            <a:srgbClr val="E1E6F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33 million time series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107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</a:t>
            </a:r>
            <a:r>
              <a:rPr lang="en-US" dirty="0" err="1" smtClean="0"/>
              <a:t>pacetime</a:t>
            </a:r>
            <a:r>
              <a:rPr lang="en-US" dirty="0" smtClean="0"/>
              <a:t> event logic (discrete partitions)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47167" y="2780982"/>
                <a:ext cx="3440044" cy="830997"/>
              </a:xfrm>
              <a:prstGeom prst="rect">
                <a:avLst/>
              </a:prstGeom>
              <a:solidFill>
                <a:srgbClr val="E8E8F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𝑆</m:t>
                      </m:r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 = {</m:t>
                      </m:r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𝑠</m:t>
                      </m:r>
                      <m:r>
                        <a:rPr lang="en-US" sz="2400" i="1" baseline="-25000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  <m:r>
                        <a:rPr lang="en-US" sz="2400" i="1" dirty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, </m:t>
                      </m:r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𝑠</m:t>
                      </m:r>
                      <m:r>
                        <a:rPr lang="en-US" sz="2400" i="1" baseline="-25000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2</m:t>
                      </m:r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,</m:t>
                      </m:r>
                      <m:r>
                        <a:rPr lang="is-I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…,</m:t>
                      </m:r>
                      <m:r>
                        <a:rPr lang="en-US" sz="2400" i="1" dirty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 </m:t>
                      </m:r>
                      <m:r>
                        <a:rPr lang="en-US" sz="2400" i="1" dirty="0" err="1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𝑠</m:t>
                      </m:r>
                      <m:r>
                        <a:rPr lang="en-US" sz="2400" i="1" baseline="-25000" dirty="0" err="1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𝑛</m:t>
                      </m:r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} </m:t>
                      </m:r>
                    </m:oMath>
                  </m:oMathPara>
                </a14:m>
                <a:endParaRPr lang="en-US" sz="2400" dirty="0" smtClean="0">
                  <a:solidFill>
                    <a:srgbClr val="800000"/>
                  </a:solidFill>
                  <a:latin typeface="Calibri"/>
                  <a:cs typeface="Calibri"/>
                </a:endParaRPr>
              </a:p>
              <a:p>
                <a:r>
                  <a:rPr lang="en-US" sz="2400" i="1" dirty="0" smtClean="0">
                    <a:solidFill>
                      <a:srgbClr val="800000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Discrete space partitions</a:t>
                </a:r>
                <a:endParaRPr lang="en-US" sz="2400" dirty="0"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167" y="2780982"/>
                <a:ext cx="3440044" cy="830997"/>
              </a:xfrm>
              <a:prstGeom prst="rect">
                <a:avLst/>
              </a:prstGeom>
              <a:blipFill rotWithShape="0">
                <a:blip r:embed="rId2"/>
                <a:stretch>
                  <a:fillRect l="-2837" t="-56934" r="-1773" b="-27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19" y="1107820"/>
            <a:ext cx="2388457" cy="1632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9242" y="998008"/>
            <a:ext cx="4635062" cy="186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914802" y="2808894"/>
                <a:ext cx="3486150" cy="830997"/>
              </a:xfrm>
              <a:prstGeom prst="rect">
                <a:avLst/>
              </a:prstGeom>
              <a:solidFill>
                <a:srgbClr val="E8E8F1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800000"/>
                        </a:solidFill>
                        <a:latin typeface="Cambria Math" charset="0"/>
                        <a:cs typeface="Calibri"/>
                      </a:rPr>
                      <m:t>𝑇</m:t>
                    </m:r>
                    <m:r>
                      <a:rPr lang="en-US" sz="2400" b="0" i="1" smtClean="0">
                        <a:solidFill>
                          <a:srgbClr val="800000"/>
                        </a:solidFill>
                        <a:latin typeface="Cambria Math" charset="0"/>
                        <a:cs typeface="Calibri"/>
                      </a:rPr>
                      <m:t>={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rgbClr val="800000"/>
                    </a:solidFill>
                    <a:latin typeface="Calibri"/>
                    <a:cs typeface="Calibri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𝑡</m:t>
                        </m:r>
                      </m:e>
                      <m:sub>
                        <m:r>
                          <a:rPr lang="en-US" sz="2400" i="1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rgbClr val="800000"/>
                    </a:solidFill>
                    <a:latin typeface="Calibri"/>
                    <a:cs typeface="Calibri"/>
                  </a:rPr>
                  <a:t>, </a:t>
                </a:r>
                <a:r>
                  <a:rPr lang="is-IS" sz="2400" dirty="0" smtClean="0">
                    <a:solidFill>
                      <a:srgbClr val="800000"/>
                    </a:solidFill>
                    <a:latin typeface="Calibri"/>
                    <a:cs typeface="Calibri"/>
                  </a:rPr>
                  <a:t>…,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𝑛</m:t>
                        </m:r>
                      </m:sub>
                    </m:sSub>
                    <m:r>
                      <a:rPr lang="en-US" sz="2400" b="0" i="0" smtClean="0">
                        <a:solidFill>
                          <a:srgbClr val="800000"/>
                        </a:solidFill>
                        <a:latin typeface="Cambria Math" charset="0"/>
                        <a:cs typeface="Calibri"/>
                      </a:rPr>
                      <m:t>}</m:t>
                    </m:r>
                  </m:oMath>
                </a14:m>
                <a:endParaRPr lang="en-US" sz="2400" dirty="0" smtClean="0">
                  <a:solidFill>
                    <a:srgbClr val="800000"/>
                  </a:solidFill>
                  <a:latin typeface="Calibri"/>
                  <a:cs typeface="Calibri"/>
                </a:endParaRPr>
              </a:p>
              <a:p>
                <a:pPr algn="ctr"/>
                <a:r>
                  <a:rPr lang="en-US" sz="2400" i="1" dirty="0" smtClean="0">
                    <a:solidFill>
                      <a:srgbClr val="800000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Discrete time intervals </a:t>
                </a:r>
                <a:endParaRPr lang="en-US" sz="2400" i="1" dirty="0">
                  <a:solidFill>
                    <a:srgbClr val="800000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4802" y="2808894"/>
                <a:ext cx="3486150" cy="830997"/>
              </a:xfrm>
              <a:prstGeom prst="rect">
                <a:avLst/>
              </a:prstGeom>
              <a:blipFill rotWithShape="0">
                <a:blip r:embed="rId5"/>
                <a:stretch>
                  <a:fillRect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61" y="3963999"/>
            <a:ext cx="2556580" cy="18104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92349" y="5821383"/>
            <a:ext cx="3155073" cy="830997"/>
          </a:xfrm>
          <a:prstGeom prst="rect">
            <a:avLst/>
          </a:prstGeom>
          <a:solidFill>
            <a:srgbClr val="E8E8F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7E0F34"/>
                </a:solidFill>
                <a:latin typeface="Cambria Math" charset="0"/>
                <a:ea typeface="Cambria Math" charset="0"/>
                <a:cs typeface="Cambria Math" charset="0"/>
              </a:rPr>
              <a:t>P</a:t>
            </a:r>
            <a:r>
              <a:rPr lang="en-US" sz="2400" dirty="0" smtClean="0">
                <a:latin typeface="Cambria Math" charset="0"/>
                <a:ea typeface="Cambria Math" charset="0"/>
                <a:cs typeface="Cambria Math" charset="0"/>
              </a:rPr>
              <a:t> </a:t>
            </a:r>
            <a:r>
              <a:rPr lang="en-US" sz="2400" dirty="0" smtClean="0">
                <a:solidFill>
                  <a:srgbClr val="7E0F34"/>
                </a:solidFill>
                <a:latin typeface="Cambria Math" charset="0"/>
                <a:ea typeface="Cambria Math" charset="0"/>
                <a:cs typeface="Cambria Math" charset="0"/>
              </a:rPr>
              <a:t>= {</a:t>
            </a:r>
            <a:r>
              <a:rPr lang="en-US" sz="2400" dirty="0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p</a:t>
            </a:r>
            <a:r>
              <a:rPr lang="en-US" sz="2400" baseline="-25000" dirty="0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1</a:t>
            </a:r>
            <a:r>
              <a:rPr lang="en-US" sz="2400" dirty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, </a:t>
            </a:r>
            <a:r>
              <a:rPr lang="en-US" sz="2400" dirty="0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p</a:t>
            </a:r>
            <a:r>
              <a:rPr lang="en-US" sz="2400" baseline="-25000" dirty="0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2</a:t>
            </a:r>
            <a:r>
              <a:rPr lang="en-US" sz="2400" dirty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,</a:t>
            </a:r>
            <a:r>
              <a:rPr lang="is-IS" sz="2400" dirty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…,</a:t>
            </a:r>
            <a:r>
              <a:rPr lang="en-US" sz="2400" dirty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 </a:t>
            </a:r>
            <a:r>
              <a:rPr lang="en-US" sz="2400" dirty="0" err="1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p</a:t>
            </a:r>
            <a:r>
              <a:rPr lang="en-US" sz="2400" baseline="-25000" dirty="0" err="1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n</a:t>
            </a:r>
            <a:r>
              <a:rPr lang="en-US" sz="2400" dirty="0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}</a:t>
            </a:r>
          </a:p>
          <a:p>
            <a:pPr algn="ctr"/>
            <a:r>
              <a:rPr lang="en-US" sz="2400" i="1" dirty="0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Discrete properties</a:t>
            </a:r>
            <a:endParaRPr lang="en-US" sz="2400" i="1" dirty="0">
              <a:solidFill>
                <a:srgbClr val="800000"/>
              </a:solidFill>
              <a:latin typeface="Cambria Math" charset="0"/>
              <a:ea typeface="Cambria Math" charset="0"/>
              <a:cs typeface="Cambria Math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063" y="3982589"/>
            <a:ext cx="3342806" cy="19767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33600" y="6095767"/>
            <a:ext cx="3207625" cy="461665"/>
          </a:xfrm>
          <a:prstGeom prst="rect">
            <a:avLst/>
          </a:prstGeom>
          <a:solidFill>
            <a:srgbClr val="E8E8F1"/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7E0F34"/>
                </a:solidFill>
                <a:latin typeface="Cambria Math" charset="0"/>
                <a:ea typeface="Cambria Math" charset="0"/>
                <a:cs typeface="Cambria Math" charset="0"/>
              </a:rPr>
              <a:t>Allen’s interval logic</a:t>
            </a:r>
            <a:endParaRPr lang="en-US" sz="2400" dirty="0" smtClean="0">
              <a:solidFill>
                <a:srgbClr val="800000"/>
              </a:solidFill>
              <a:latin typeface="Cambria Math" charset="0"/>
              <a:ea typeface="Cambria Math" charset="0"/>
              <a:cs typeface="Cambria Math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20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</a:t>
            </a:r>
            <a:r>
              <a:rPr lang="en-US" dirty="0" err="1" smtClean="0"/>
              <a:t>pacetime</a:t>
            </a:r>
            <a:r>
              <a:rPr lang="en-US" dirty="0" smtClean="0"/>
              <a:t> event logic (discrete partitions)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47167" y="2780982"/>
                <a:ext cx="3440044" cy="830997"/>
              </a:xfrm>
              <a:prstGeom prst="rect">
                <a:avLst/>
              </a:prstGeom>
              <a:solidFill>
                <a:srgbClr val="E8E8F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𝑆</m:t>
                      </m:r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 = {</m:t>
                      </m:r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𝑠</m:t>
                      </m:r>
                      <m:r>
                        <a:rPr lang="en-US" sz="2400" i="1" baseline="-25000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  <m:r>
                        <a:rPr lang="en-US" sz="2400" i="1" dirty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, </m:t>
                      </m:r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𝑠</m:t>
                      </m:r>
                      <m:r>
                        <a:rPr lang="en-US" sz="2400" i="1" baseline="-25000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2</m:t>
                      </m:r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,</m:t>
                      </m:r>
                      <m:r>
                        <a:rPr lang="is-I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…,</m:t>
                      </m:r>
                      <m:r>
                        <a:rPr lang="en-US" sz="2400" i="1" dirty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 </m:t>
                      </m:r>
                      <m:r>
                        <a:rPr lang="en-US" sz="2400" i="1" dirty="0" err="1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𝑠</m:t>
                      </m:r>
                      <m:r>
                        <a:rPr lang="en-US" sz="2400" i="1" baseline="-25000" dirty="0" err="1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𝑛</m:t>
                      </m:r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} </m:t>
                      </m:r>
                    </m:oMath>
                  </m:oMathPara>
                </a14:m>
                <a:endParaRPr lang="en-US" sz="2400" dirty="0" smtClean="0">
                  <a:solidFill>
                    <a:srgbClr val="800000"/>
                  </a:solidFill>
                  <a:latin typeface="Calibri"/>
                  <a:cs typeface="Calibri"/>
                </a:endParaRPr>
              </a:p>
              <a:p>
                <a:r>
                  <a:rPr lang="en-US" sz="2400" i="1" dirty="0" smtClean="0">
                    <a:solidFill>
                      <a:srgbClr val="800000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Discrete space partitions</a:t>
                </a:r>
                <a:endParaRPr lang="en-US" sz="2400" dirty="0"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167" y="2780982"/>
                <a:ext cx="3440044" cy="830997"/>
              </a:xfrm>
              <a:prstGeom prst="rect">
                <a:avLst/>
              </a:prstGeom>
              <a:blipFill rotWithShape="0">
                <a:blip r:embed="rId2"/>
                <a:stretch>
                  <a:fillRect l="-2837" t="-56934" r="-1773" b="-27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19" y="1107820"/>
            <a:ext cx="2388457" cy="1632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9242" y="998008"/>
            <a:ext cx="4635062" cy="186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914802" y="2808894"/>
                <a:ext cx="3486150" cy="830997"/>
              </a:xfrm>
              <a:prstGeom prst="rect">
                <a:avLst/>
              </a:prstGeom>
              <a:solidFill>
                <a:srgbClr val="E8E8F1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800000"/>
                        </a:solidFill>
                        <a:latin typeface="Cambria Math" charset="0"/>
                        <a:cs typeface="Calibri"/>
                      </a:rPr>
                      <m:t>𝑇</m:t>
                    </m:r>
                    <m:r>
                      <a:rPr lang="en-US" sz="2400" b="0" i="1" smtClean="0">
                        <a:solidFill>
                          <a:srgbClr val="800000"/>
                        </a:solidFill>
                        <a:latin typeface="Cambria Math" charset="0"/>
                        <a:cs typeface="Calibri"/>
                      </a:rPr>
                      <m:t>={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rgbClr val="800000"/>
                    </a:solidFill>
                    <a:latin typeface="Calibri"/>
                    <a:cs typeface="Calibri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𝑡</m:t>
                        </m:r>
                      </m:e>
                      <m:sub>
                        <m:r>
                          <a:rPr lang="en-US" sz="2400" i="1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rgbClr val="800000"/>
                    </a:solidFill>
                    <a:latin typeface="Calibri"/>
                    <a:cs typeface="Calibri"/>
                  </a:rPr>
                  <a:t>, </a:t>
                </a:r>
                <a:r>
                  <a:rPr lang="is-IS" sz="2400" dirty="0" smtClean="0">
                    <a:solidFill>
                      <a:srgbClr val="800000"/>
                    </a:solidFill>
                    <a:latin typeface="Calibri"/>
                    <a:cs typeface="Calibri"/>
                  </a:rPr>
                  <a:t>…,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𝑛</m:t>
                        </m:r>
                      </m:sub>
                    </m:sSub>
                    <m:r>
                      <a:rPr lang="en-US" sz="2400" b="0" i="0" smtClean="0">
                        <a:solidFill>
                          <a:srgbClr val="800000"/>
                        </a:solidFill>
                        <a:latin typeface="Cambria Math" charset="0"/>
                        <a:cs typeface="Calibri"/>
                      </a:rPr>
                      <m:t>}</m:t>
                    </m:r>
                  </m:oMath>
                </a14:m>
                <a:endParaRPr lang="en-US" sz="2400" dirty="0" smtClean="0">
                  <a:solidFill>
                    <a:srgbClr val="800000"/>
                  </a:solidFill>
                  <a:latin typeface="Calibri"/>
                  <a:cs typeface="Calibri"/>
                </a:endParaRPr>
              </a:p>
              <a:p>
                <a:pPr algn="ctr"/>
                <a:r>
                  <a:rPr lang="en-US" sz="2400" i="1" dirty="0" smtClean="0">
                    <a:solidFill>
                      <a:srgbClr val="800000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Discrete time intervals </a:t>
                </a:r>
                <a:endParaRPr lang="en-US" sz="2400" i="1" dirty="0">
                  <a:solidFill>
                    <a:srgbClr val="800000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4802" y="2808894"/>
                <a:ext cx="3486150" cy="830997"/>
              </a:xfrm>
              <a:prstGeom prst="rect">
                <a:avLst/>
              </a:prstGeom>
              <a:blipFill rotWithShape="0">
                <a:blip r:embed="rId5"/>
                <a:stretch>
                  <a:fillRect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61" y="3963999"/>
            <a:ext cx="2556580" cy="18104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92349" y="5821383"/>
            <a:ext cx="3155073" cy="830997"/>
          </a:xfrm>
          <a:prstGeom prst="rect">
            <a:avLst/>
          </a:prstGeom>
          <a:solidFill>
            <a:srgbClr val="E8E8F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7E0F34"/>
                </a:solidFill>
                <a:latin typeface="Cambria Math" charset="0"/>
                <a:ea typeface="Cambria Math" charset="0"/>
                <a:cs typeface="Cambria Math" charset="0"/>
              </a:rPr>
              <a:t>P</a:t>
            </a:r>
            <a:r>
              <a:rPr lang="en-US" sz="2400" dirty="0" smtClean="0">
                <a:latin typeface="Cambria Math" charset="0"/>
                <a:ea typeface="Cambria Math" charset="0"/>
                <a:cs typeface="Cambria Math" charset="0"/>
              </a:rPr>
              <a:t> </a:t>
            </a:r>
            <a:r>
              <a:rPr lang="en-US" sz="2400" dirty="0" smtClean="0">
                <a:solidFill>
                  <a:srgbClr val="7E0F34"/>
                </a:solidFill>
                <a:latin typeface="Cambria Math" charset="0"/>
                <a:ea typeface="Cambria Math" charset="0"/>
                <a:cs typeface="Cambria Math" charset="0"/>
              </a:rPr>
              <a:t>= {</a:t>
            </a:r>
            <a:r>
              <a:rPr lang="en-US" sz="2400" dirty="0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p</a:t>
            </a:r>
            <a:r>
              <a:rPr lang="en-US" sz="2400" baseline="-25000" dirty="0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1</a:t>
            </a:r>
            <a:r>
              <a:rPr lang="en-US" sz="2400" dirty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, </a:t>
            </a:r>
            <a:r>
              <a:rPr lang="en-US" sz="2400" dirty="0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p</a:t>
            </a:r>
            <a:r>
              <a:rPr lang="en-US" sz="2400" baseline="-25000" dirty="0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2</a:t>
            </a:r>
            <a:r>
              <a:rPr lang="en-US" sz="2400" dirty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,</a:t>
            </a:r>
            <a:r>
              <a:rPr lang="is-IS" sz="2400" dirty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…,</a:t>
            </a:r>
            <a:r>
              <a:rPr lang="en-US" sz="2400" dirty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 </a:t>
            </a:r>
            <a:r>
              <a:rPr lang="en-US" sz="2400" dirty="0" err="1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p</a:t>
            </a:r>
            <a:r>
              <a:rPr lang="en-US" sz="2400" baseline="-25000" dirty="0" err="1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n</a:t>
            </a:r>
            <a:r>
              <a:rPr lang="en-US" sz="2400" dirty="0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}</a:t>
            </a:r>
          </a:p>
          <a:p>
            <a:pPr algn="ctr"/>
            <a:r>
              <a:rPr lang="en-US" sz="2400" i="1" dirty="0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Discrete properties</a:t>
            </a:r>
            <a:endParaRPr lang="en-US" sz="2400" i="1" dirty="0">
              <a:solidFill>
                <a:srgbClr val="800000"/>
              </a:solidFill>
              <a:latin typeface="Cambria Math" charset="0"/>
              <a:ea typeface="Cambria Math" charset="0"/>
              <a:cs typeface="Cambria Math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063" y="3982589"/>
            <a:ext cx="3342806" cy="19767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33600" y="6095767"/>
            <a:ext cx="3207625" cy="461665"/>
          </a:xfrm>
          <a:prstGeom prst="rect">
            <a:avLst/>
          </a:prstGeom>
          <a:solidFill>
            <a:srgbClr val="E8E8F1"/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7E0F34"/>
                </a:solidFill>
                <a:latin typeface="Cambria Math" charset="0"/>
                <a:ea typeface="Cambria Math" charset="0"/>
                <a:cs typeface="Cambria Math" charset="0"/>
              </a:rPr>
              <a:t>Allen’s interval logic</a:t>
            </a:r>
            <a:endParaRPr lang="en-US" sz="2400" dirty="0" smtClean="0">
              <a:solidFill>
                <a:srgbClr val="800000"/>
              </a:solidFill>
              <a:latin typeface="Cambria Math" charset="0"/>
              <a:ea typeface="Cambria Math" charset="0"/>
              <a:cs typeface="Cambria Math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322786" y="3840052"/>
                <a:ext cx="4361793" cy="954107"/>
              </a:xfrm>
              <a:prstGeom prst="rect">
                <a:avLst/>
              </a:prstGeom>
              <a:solidFill>
                <a:srgbClr val="E8E8F1"/>
              </a:solidFill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7E0F34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h𝑜𝑙𝑑𝑠</m:t>
                      </m:r>
                      <m:r>
                        <a:rPr lang="en-US" sz="2800" i="1" smtClean="0">
                          <a:solidFill>
                            <a:srgbClr val="7E0F34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7E0F34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7E0F34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800" i="1">
                              <a:solidFill>
                                <a:srgbClr val="7E0F34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 </m:t>
                          </m:r>
                          <m:r>
                            <a:rPr lang="en-US" sz="2800" i="1">
                              <a:solidFill>
                                <a:srgbClr val="7E0F34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</m:t>
                          </m:r>
                          <m:r>
                            <a:rPr lang="en-US" sz="2800" i="1">
                              <a:solidFill>
                                <a:srgbClr val="7E0F34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7E0F34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800" i="1">
                          <a:solidFill>
                            <a:srgbClr val="7E0F34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r>
                        <a:rPr lang="en-US" sz="2800" i="1">
                          <a:solidFill>
                            <a:srgbClr val="7E0F34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𝐵𝑜𝑜𝑙</m:t>
                      </m:r>
                    </m:oMath>
                  </m:oMathPara>
                </a14:m>
                <a:endParaRPr lang="en-US" sz="2800" i="1" dirty="0" smtClean="0">
                  <a:solidFill>
                    <a:srgbClr val="7E0F34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lvl="1"/>
                <a:r>
                  <a:rPr lang="en-US" sz="2800" i="1" dirty="0">
                    <a:solidFill>
                      <a:srgbClr val="7E0F34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o</a:t>
                </a:r>
                <a:r>
                  <a:rPr lang="en-US" sz="2800" i="1" dirty="0" smtClean="0">
                    <a:solidFill>
                      <a:srgbClr val="7E0F34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ccurs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rgbClr val="7E0F34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7E0F34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  <m:r>
                          <a:rPr lang="en-US" sz="2800" i="1">
                            <a:solidFill>
                              <a:srgbClr val="7E0F34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r>
                          <a:rPr lang="en-US" sz="2800" i="1">
                            <a:solidFill>
                              <a:srgbClr val="7E0F34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  <m:r>
                          <a:rPr lang="en-US" sz="2800" i="1">
                            <a:solidFill>
                              <a:srgbClr val="7E0F34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r>
                          <a:rPr lang="en-US" sz="2800" i="1">
                            <a:solidFill>
                              <a:srgbClr val="7E0F34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e>
                    </m:d>
                    <m:r>
                      <a:rPr lang="en-US" sz="2800" i="1">
                        <a:solidFill>
                          <a:srgbClr val="7E0F34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en-US" sz="2800" i="1">
                        <a:solidFill>
                          <a:srgbClr val="7E0F34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𝐵𝑜𝑜𝑙</m:t>
                    </m:r>
                  </m:oMath>
                </a14:m>
                <a:endParaRPr lang="en-US" sz="2800" i="1" dirty="0">
                  <a:solidFill>
                    <a:srgbClr val="7E0F34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786" y="3840052"/>
                <a:ext cx="4361793" cy="954107"/>
              </a:xfrm>
              <a:prstGeom prst="rect">
                <a:avLst/>
              </a:prstGeom>
              <a:blipFill rotWithShape="0">
                <a:blip r:embed="rId8"/>
                <a:stretch>
                  <a:fillRect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823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Spacetime</a:t>
            </a:r>
            <a:r>
              <a:rPr lang="en-US" dirty="0" smtClean="0"/>
              <a:t> event logic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72662" y="1172770"/>
                <a:ext cx="8338164" cy="1815882"/>
              </a:xfrm>
              <a:prstGeom prst="rect">
                <a:avLst/>
              </a:prstGeom>
              <a:solidFill>
                <a:srgbClr val="E1E6F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800" dirty="0" smtClean="0">
                    <a:solidFill>
                      <a:schemeClr val="bg2">
                        <a:lumMod val="75000"/>
                      </a:schemeClr>
                    </a:solidFill>
                    <a:latin typeface="Calibri"/>
                    <a:cs typeface="Calibri"/>
                  </a:rPr>
                  <a:t>What happens in a spatial partition in a minimal interval?</a:t>
                </a:r>
              </a:p>
              <a:p>
                <a:endParaRPr lang="en-US" sz="2800" i="1" dirty="0" smtClean="0">
                  <a:solidFill>
                    <a:schemeClr val="bg2">
                      <a:lumMod val="75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∀ </m:t>
                    </m:r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𝑠</m:t>
                    </m:r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∈</m:t>
                    </m:r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𝑆</m:t>
                    </m:r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∈</m:t>
                    </m:r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𝑃</m:t>
                    </m:r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</m:oMath>
                </a14:m>
                <a:r>
                  <a:rPr lang="en-US" sz="2800" dirty="0">
                    <a:solidFill>
                      <a:schemeClr val="bg2">
                        <a:lumMod val="75000"/>
                      </a:schemeClr>
                    </a:solidFill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𝑡</m:t>
                    </m:r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∈</m:t>
                    </m:r>
                    <m:r>
                      <a:rPr lang="en-US" sz="280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𝑇</m:t>
                    </m:r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   </m:t>
                    </m:r>
                    <m:r>
                      <a:rPr lang="en-US" sz="2800" b="0" i="1" smtClean="0">
                        <a:solidFill>
                          <a:srgbClr val="7E0F34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h𝑜𝑙𝑑𝑠</m:t>
                    </m:r>
                    <m:r>
                      <a:rPr lang="en-US" sz="2800" b="0" i="1" smtClean="0">
                        <a:solidFill>
                          <a:srgbClr val="7E0F34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7E0F34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7E0F34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  <m:r>
                          <a:rPr lang="en-US" sz="2800" b="0" i="1" smtClean="0">
                            <a:solidFill>
                              <a:srgbClr val="7E0F34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r>
                          <a:rPr lang="en-US" sz="2800" b="0" i="1" smtClean="0">
                            <a:solidFill>
                              <a:srgbClr val="7E0F34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  <m:r>
                          <a:rPr lang="en-US" sz="2800" b="0" i="1" smtClean="0">
                            <a:solidFill>
                              <a:srgbClr val="7E0F34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r>
                          <a:rPr lang="en-US" sz="2800" b="0" i="1" smtClean="0">
                            <a:solidFill>
                              <a:srgbClr val="7E0F34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𝐵𝑜𝑜𝑙</m:t>
                    </m:r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endParaRPr lang="en-US" sz="2800" dirty="0" smtClean="0">
                  <a:solidFill>
                    <a:schemeClr val="bg2">
                      <a:lumMod val="75000"/>
                    </a:schemeClr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662" y="1172770"/>
                <a:ext cx="8338164" cy="1815882"/>
              </a:xfrm>
              <a:prstGeom prst="rect">
                <a:avLst/>
              </a:prstGeom>
              <a:blipFill rotWithShape="0">
                <a:blip r:embed="rId2"/>
                <a:stretch>
                  <a:fillRect l="-1462" t="-3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95557" y="3534137"/>
                <a:ext cx="8359257" cy="3108543"/>
              </a:xfrm>
              <a:prstGeom prst="rect">
                <a:avLst/>
              </a:prstGeom>
              <a:solidFill>
                <a:srgbClr val="E1E6F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800" dirty="0" smtClean="0">
                    <a:solidFill>
                      <a:schemeClr val="bg2">
                        <a:lumMod val="75000"/>
                      </a:schemeClr>
                    </a:solidFill>
                    <a:latin typeface="Calibri"/>
                    <a:cs typeface="Calibri"/>
                  </a:rPr>
                  <a:t>When does an event happen?</a:t>
                </a:r>
              </a:p>
              <a:p>
                <a:endParaRPr lang="en-US" sz="2800" dirty="0" smtClean="0">
                  <a:solidFill>
                    <a:schemeClr val="bg2">
                      <a:lumMod val="75000"/>
                    </a:schemeClr>
                  </a:solidFill>
                  <a:latin typeface="Calibri"/>
                  <a:cs typeface="Calibri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𝐺𝑖𝑣𝑒𝑛</m:t>
                    </m:r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𝑠</m:t>
                    </m:r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∈</m:t>
                    </m:r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𝑆</m:t>
                    </m:r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 </m:t>
                    </m:r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∈</m:t>
                    </m:r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𝑃</m:t>
                    </m:r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</m:oMath>
                </a14:m>
                <a:r>
                  <a:rPr lang="en-US" sz="2800" dirty="0">
                    <a:solidFill>
                      <a:schemeClr val="bg2">
                        <a:lumMod val="75000"/>
                      </a:schemeClr>
                    </a:solidFill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𝑒</m:t>
                        </m:r>
                      </m:sub>
                    </m:sSub>
                    <m:r>
                      <a:rPr lang="en-US" sz="280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⊆</m:t>
                    </m:r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𝑇</m:t>
                    </m:r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 </m:t>
                    </m:r>
                    <m:sSub>
                      <m:sSubPr>
                        <m:ctrlPr>
                          <a:rPr lang="en-US" sz="28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   </m:t>
                        </m:r>
                        <m:r>
                          <a:rPr lang="en-US" sz="28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800" i="1" dirty="0" smtClean="0">
                    <a:solidFill>
                      <a:schemeClr val="bg2">
                        <a:lumMod val="75000"/>
                      </a:schemeClr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{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8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  <m:r>
                          <a:rPr lang="en-US" sz="28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+1</m:t>
                        </m:r>
                      </m:sub>
                    </m:sSub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 </m:t>
                    </m:r>
                  </m:oMath>
                </a14:m>
                <a:r>
                  <a:rPr lang="is-IS" sz="2800" i="1" dirty="0" smtClean="0">
                    <a:solidFill>
                      <a:schemeClr val="bg2">
                        <a:lumMod val="75000"/>
                      </a:schemeClr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…,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  <m:r>
                          <a:rPr lang="en-US" sz="28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}</m:t>
                    </m:r>
                  </m:oMath>
                </a14:m>
                <a:r>
                  <a:rPr lang="en-US" sz="2800" i="1" dirty="0" smtClean="0">
                    <a:solidFill>
                      <a:schemeClr val="bg2">
                        <a:lumMod val="75000"/>
                      </a:schemeClr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 </a:t>
                </a:r>
                <a:endParaRPr lang="en-US" sz="2800" i="1" dirty="0">
                  <a:solidFill>
                    <a:schemeClr val="bg2">
                      <a:lumMod val="75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endParaRPr lang="en-US" sz="2800" i="1" dirty="0" smtClean="0">
                  <a:solidFill>
                    <a:schemeClr val="bg2">
                      <a:lumMod val="75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E0F34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𝑜𝑐𝑐𝑢𝑟𝑠</m:t>
                      </m:r>
                      <m:r>
                        <a:rPr lang="en-US" sz="2800" b="0" i="1" smtClean="0">
                          <a:solidFill>
                            <a:srgbClr val="7E0F34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7E0F34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7E0F34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800" b="0" i="1" smtClean="0">
                              <a:solidFill>
                                <a:srgbClr val="7E0F34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 </m:t>
                          </m:r>
                          <m:r>
                            <a:rPr lang="en-US" sz="2800" b="0" i="1" smtClean="0">
                              <a:solidFill>
                                <a:srgbClr val="7E0F34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</m:t>
                          </m:r>
                          <m:r>
                            <a:rPr lang="en-US" sz="2800" b="0" i="1" smtClean="0">
                              <a:solidFill>
                                <a:srgbClr val="7E0F34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7E0F34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7E0F34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7E0F34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≡ ∀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28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∈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, </m:t>
                      </m:r>
                      <m:r>
                        <a:rPr lang="en-US" sz="28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h𝑜𝑙𝑑𝑠</m:t>
                      </m:r>
                      <m:r>
                        <a:rPr lang="en-US" sz="28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8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 </m:t>
                          </m:r>
                          <m:r>
                            <a:rPr lang="en-US" sz="28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</m:t>
                          </m:r>
                          <m:r>
                            <a:rPr lang="en-US" sz="28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lang="en-US" sz="2800" b="0" i="1" dirty="0" smtClean="0">
                  <a:solidFill>
                    <a:schemeClr val="bg2">
                      <a:lumMod val="75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∩ ¬</m:t>
                      </m:r>
                      <m:r>
                        <a:rPr lang="en-US" sz="28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h𝑜𝑙𝑑𝑠</m:t>
                      </m:r>
                      <m:r>
                        <a:rPr lang="en-US" sz="28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 </m:t>
                          </m:r>
                          <m: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</m:t>
                          </m:r>
                          <m: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  <m:r>
                        <a:rPr lang="en-US" sz="28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∩</m:t>
                      </m:r>
                      <m:r>
                        <a:rPr lang="en-US" sz="280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¬</m:t>
                      </m:r>
                      <m:r>
                        <a:rPr lang="en-US" sz="28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h𝑜𝑙𝑑𝑠</m:t>
                      </m:r>
                      <m:r>
                        <a:rPr lang="en-US" sz="28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 </m:t>
                          </m:r>
                          <m: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</m:t>
                          </m:r>
                          <m: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  <m:r>
                                <a:rPr lang="en-US" sz="28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𝑚</m:t>
                              </m:r>
                              <m:r>
                                <a:rPr lang="en-US" sz="28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 smtClean="0">
                  <a:solidFill>
                    <a:schemeClr val="bg2">
                      <a:lumMod val="75000"/>
                    </a:schemeClr>
                  </a:solidFill>
                  <a:latin typeface="Calibri"/>
                  <a:cs typeface="Calibri"/>
                </a:endParaRPr>
              </a:p>
              <a:p>
                <a:endParaRPr lang="en-US" sz="2800" dirty="0">
                  <a:solidFill>
                    <a:schemeClr val="bg2">
                      <a:lumMod val="75000"/>
                    </a:schemeClr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557" y="3534137"/>
                <a:ext cx="8359257" cy="3108543"/>
              </a:xfrm>
              <a:prstGeom prst="rect">
                <a:avLst/>
              </a:prstGeom>
              <a:blipFill rotWithShape="0">
                <a:blip r:embed="rId3"/>
                <a:stretch>
                  <a:fillRect l="-1532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065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79" y="0"/>
            <a:ext cx="8153400" cy="762000"/>
          </a:xfrm>
        </p:spPr>
        <p:txBody>
          <a:bodyPr/>
          <a:lstStyle/>
          <a:p>
            <a:pPr algn="ctr"/>
            <a:r>
              <a:rPr lang="en-US" sz="3200" dirty="0" smtClean="0"/>
              <a:t>With many thanks to </a:t>
            </a:r>
            <a:r>
              <a:rPr lang="en-US" sz="3200" dirty="0" smtClean="0"/>
              <a:t>my co-authors…</a:t>
            </a:r>
            <a:endParaRPr lang="en-US" sz="3200" dirty="0"/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094049" y="3791164"/>
            <a:ext cx="1803503" cy="2345005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49544" y="5610474"/>
            <a:ext cx="1440000" cy="400110"/>
          </a:xfrm>
          <a:prstGeom prst="rect">
            <a:avLst/>
          </a:prstGeom>
          <a:solidFill>
            <a:srgbClr val="DDE1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2000" dirty="0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Victor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7258877" y="2927850"/>
            <a:ext cx="1305332" cy="400110"/>
          </a:xfrm>
          <a:prstGeom prst="rect">
            <a:avLst/>
          </a:prstGeom>
          <a:solidFill>
            <a:srgbClr val="DDE1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2000" dirty="0" err="1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Lúbia</a:t>
            </a:r>
            <a:endParaRPr lang="en-US" sz="2000" dirty="0" smtClean="0">
              <a:solidFill>
                <a:srgbClr val="000066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707" y="948166"/>
            <a:ext cx="1913212" cy="23797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4050" y="1004803"/>
            <a:ext cx="1803503" cy="2323157"/>
          </a:xfrm>
          <a:prstGeom prst="rect">
            <a:avLst/>
          </a:prstGeom>
        </p:spPr>
      </p:pic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349544" y="2927850"/>
            <a:ext cx="1305332" cy="400110"/>
          </a:xfrm>
          <a:prstGeom prst="rect">
            <a:avLst/>
          </a:prstGeom>
          <a:solidFill>
            <a:srgbClr val="DDE1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2000" dirty="0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Adeline</a:t>
            </a:r>
          </a:p>
        </p:txBody>
      </p:sp>
      <p:sp>
        <p:nvSpPr>
          <p:cNvPr id="33" name="Text Box 3"/>
          <p:cNvSpPr txBox="1">
            <a:spLocks noChangeArrowheads="1"/>
          </p:cNvSpPr>
          <p:nvPr/>
        </p:nvSpPr>
        <p:spPr bwMode="auto">
          <a:xfrm>
            <a:off x="7096502" y="5736059"/>
            <a:ext cx="1360823" cy="400110"/>
          </a:xfrm>
          <a:prstGeom prst="rect">
            <a:avLst/>
          </a:prstGeom>
          <a:solidFill>
            <a:srgbClr val="DDE1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2000" dirty="0" err="1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Alber</a:t>
            </a:r>
            <a:endParaRPr lang="en-US" sz="2000" dirty="0" smtClean="0">
              <a:solidFill>
                <a:srgbClr val="000066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1638" y="3791164"/>
            <a:ext cx="1803966" cy="234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3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ítulo 1"/>
          <p:cNvSpPr>
            <a:spLocks noGrp="1"/>
          </p:cNvSpPr>
          <p:nvPr>
            <p:ph type="title"/>
          </p:nvPr>
        </p:nvSpPr>
        <p:spPr>
          <a:xfrm>
            <a:off x="622738" y="402020"/>
            <a:ext cx="8353096" cy="762000"/>
          </a:xfrm>
        </p:spPr>
        <p:txBody>
          <a:bodyPr/>
          <a:lstStyle/>
          <a:p>
            <a:pPr eaLnBrk="1" hangingPunct="1"/>
            <a:r>
              <a:rPr lang="pt-BR" dirty="0" err="1" smtClean="0">
                <a:latin typeface="Calibri" charset="0"/>
              </a:rPr>
              <a:t>Markets</a:t>
            </a:r>
            <a:r>
              <a:rPr lang="pt-BR" dirty="0" smtClean="0">
                <a:latin typeface="Calibri" charset="0"/>
              </a:rPr>
              <a:t> </a:t>
            </a:r>
            <a:r>
              <a:rPr lang="pt-BR" dirty="0" err="1" smtClean="0">
                <a:latin typeface="Calibri" charset="0"/>
              </a:rPr>
              <a:t>chain</a:t>
            </a:r>
            <a:r>
              <a:rPr lang="pt-BR" dirty="0" smtClean="0">
                <a:latin typeface="Calibri" charset="0"/>
              </a:rPr>
              <a:t> </a:t>
            </a:r>
            <a:r>
              <a:rPr lang="pt-BR" dirty="0" err="1" smtClean="0">
                <a:latin typeface="Calibri" charset="0"/>
              </a:rPr>
              <a:t>arrangements</a:t>
            </a:r>
            <a:r>
              <a:rPr lang="pt-BR" dirty="0" smtClean="0">
                <a:latin typeface="Calibri" charset="0"/>
              </a:rPr>
              <a:t>: are </a:t>
            </a:r>
            <a:r>
              <a:rPr lang="pt-BR" dirty="0" err="1" smtClean="0">
                <a:latin typeface="Calibri" charset="0"/>
              </a:rPr>
              <a:t>they</a:t>
            </a:r>
            <a:r>
              <a:rPr lang="pt-BR" dirty="0" smtClean="0">
                <a:latin typeface="Calibri" charset="0"/>
              </a:rPr>
              <a:t> </a:t>
            </a:r>
            <a:r>
              <a:rPr lang="pt-BR" dirty="0" err="1" smtClean="0">
                <a:latin typeface="Calibri" charset="0"/>
              </a:rPr>
              <a:t>working</a:t>
            </a:r>
            <a:r>
              <a:rPr lang="pt-BR" dirty="0" smtClean="0">
                <a:latin typeface="Calibri" charset="0"/>
              </a:rPr>
              <a:t>?</a:t>
            </a:r>
            <a:endParaRPr lang="pt-BR" dirty="0">
              <a:latin typeface="Calibri" charset="0"/>
            </a:endParaRPr>
          </a:p>
        </p:txBody>
      </p:sp>
      <p:pic>
        <p:nvPicPr>
          <p:cNvPr id="8294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031" y="1224948"/>
            <a:ext cx="8286750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756745" y="3857296"/>
            <a:ext cx="1524000" cy="966952"/>
          </a:xfrm>
          <a:prstGeom prst="rect">
            <a:avLst/>
          </a:prstGeom>
          <a:solidFill>
            <a:srgbClr val="E8E8F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Forest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806262" y="3857296"/>
            <a:ext cx="1671145" cy="966952"/>
          </a:xfrm>
          <a:prstGeom prst="rect">
            <a:avLst/>
          </a:prstGeom>
          <a:solidFill>
            <a:srgbClr val="E8E8F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Defor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013435" y="3836276"/>
            <a:ext cx="1534510" cy="966952"/>
          </a:xfrm>
          <a:prstGeom prst="rect">
            <a:avLst/>
          </a:prstGeom>
          <a:solidFill>
            <a:srgbClr val="E8E8F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Soy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2280745" y="4340772"/>
            <a:ext cx="525517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>
            <a:off x="4493173" y="4303986"/>
            <a:ext cx="525517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35" name="Rectangle 34"/>
          <p:cNvSpPr/>
          <p:nvPr/>
        </p:nvSpPr>
        <p:spPr bwMode="auto">
          <a:xfrm>
            <a:off x="730470" y="5439103"/>
            <a:ext cx="1524000" cy="966952"/>
          </a:xfrm>
          <a:prstGeom prst="rect">
            <a:avLst/>
          </a:prstGeom>
          <a:solidFill>
            <a:srgbClr val="E8E8F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Forest</a:t>
            </a:r>
          </a:p>
        </p:txBody>
      </p:sp>
      <p:sp>
        <p:nvSpPr>
          <p:cNvPr id="36" name="Rectangle 35"/>
          <p:cNvSpPr/>
          <p:nvPr/>
        </p:nvSpPr>
        <p:spPr bwMode="auto">
          <a:xfrm>
            <a:off x="2779987" y="5439103"/>
            <a:ext cx="1671145" cy="966952"/>
          </a:xfrm>
          <a:prstGeom prst="rect">
            <a:avLst/>
          </a:prstGeom>
          <a:solidFill>
            <a:srgbClr val="E8E8F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Defor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987160" y="5418083"/>
            <a:ext cx="1534510" cy="966952"/>
          </a:xfrm>
          <a:prstGeom prst="rect">
            <a:avLst/>
          </a:prstGeom>
          <a:solidFill>
            <a:srgbClr val="E8E8F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Pasture</a:t>
            </a:r>
          </a:p>
        </p:txBody>
      </p:sp>
      <p:cxnSp>
        <p:nvCxnSpPr>
          <p:cNvPr id="38" name="Straight Arrow Connector 37"/>
          <p:cNvCxnSpPr/>
          <p:nvPr/>
        </p:nvCxnSpPr>
        <p:spPr bwMode="auto">
          <a:xfrm>
            <a:off x="2254470" y="5922579"/>
            <a:ext cx="525517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>
            <a:off x="4466898" y="5885793"/>
            <a:ext cx="525517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40" name="Rectangle 39"/>
          <p:cNvSpPr/>
          <p:nvPr/>
        </p:nvSpPr>
        <p:spPr bwMode="auto">
          <a:xfrm>
            <a:off x="7041932" y="5391808"/>
            <a:ext cx="1534510" cy="966952"/>
          </a:xfrm>
          <a:prstGeom prst="rect">
            <a:avLst/>
          </a:prstGeom>
          <a:solidFill>
            <a:srgbClr val="E8E8F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Soy</a:t>
            </a:r>
          </a:p>
        </p:txBody>
      </p:sp>
      <p:cxnSp>
        <p:nvCxnSpPr>
          <p:cNvPr id="41" name="Straight Arrow Connector 40"/>
          <p:cNvCxnSpPr/>
          <p:nvPr/>
        </p:nvCxnSpPr>
        <p:spPr bwMode="auto">
          <a:xfrm>
            <a:off x="6542691" y="5870028"/>
            <a:ext cx="525517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42" name="Rectangle 41"/>
          <p:cNvSpPr/>
          <p:nvPr/>
        </p:nvSpPr>
        <p:spPr bwMode="auto">
          <a:xfrm>
            <a:off x="7220607" y="3962401"/>
            <a:ext cx="977461" cy="746233"/>
          </a:xfrm>
          <a:prstGeom prst="rect">
            <a:avLst/>
          </a:prstGeom>
          <a:solidFill>
            <a:srgbClr val="C0485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55221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Deduction using </a:t>
            </a:r>
            <a:r>
              <a:rPr lang="en-US" dirty="0" err="1"/>
              <a:t>s</a:t>
            </a:r>
            <a:r>
              <a:rPr lang="en-US" dirty="0" err="1" smtClean="0"/>
              <a:t>pacetime</a:t>
            </a:r>
            <a:r>
              <a:rPr lang="en-US" dirty="0" smtClean="0"/>
              <a:t> temporal logic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72894" y="1708798"/>
                <a:ext cx="8548443" cy="1582484"/>
              </a:xfrm>
              <a:prstGeom prst="rect">
                <a:avLst/>
              </a:prstGeom>
              <a:solidFill>
                <a:srgbClr val="E1E6F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400" dirty="0" smtClean="0">
                    <a:solidFill>
                      <a:schemeClr val="bg2">
                        <a:lumMod val="75000"/>
                      </a:schemeClr>
                    </a:solidFill>
                    <a:latin typeface="Calibri"/>
                    <a:cs typeface="Calibri"/>
                  </a:rPr>
                  <a:t>Which forest areas have been replaced by soybeans?</a:t>
                </a:r>
              </a:p>
              <a:p>
                <a:endParaRPr lang="en-US" sz="2400" dirty="0" smtClean="0">
                  <a:solidFill>
                    <a:schemeClr val="bg2">
                      <a:lumMod val="75000"/>
                    </a:schemeClr>
                  </a:solidFill>
                  <a:latin typeface="Calibri"/>
                  <a:cs typeface="Calibri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∀</m:t>
                      </m:r>
                      <m:r>
                        <a:rPr lang="en-US" sz="22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𝑠</m:t>
                      </m:r>
                      <m:r>
                        <a:rPr lang="en-US" sz="22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∈</m:t>
                      </m:r>
                      <m:r>
                        <a:rPr lang="en-US" sz="22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𝑆</m:t>
                      </m:r>
                      <m:r>
                        <a:rPr lang="en-US" sz="22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, </m:t>
                      </m:r>
                      <m:r>
                        <a:rPr lang="en-US" sz="22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𝑜𝑐𝑐𝑢𝑟</m:t>
                      </m:r>
                      <m:r>
                        <a:rPr lang="en-US" sz="22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2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 ”</m:t>
                          </m:r>
                          <m:r>
                            <a:rPr lang="en-US" sz="22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𝑑𝑒𝑓𝑜𝑟</m:t>
                          </m:r>
                          <m:r>
                            <a:rPr lang="en-US" sz="22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”, 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2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∩ 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𝑚𝑒𝑒𝑡𝑠</m:t>
                          </m:r>
                          <m:r>
                            <a:rPr lang="en-US" sz="22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22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∩</m:t>
                      </m:r>
                      <m:r>
                        <a:rPr lang="en-US" sz="22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𝑜𝑐𝑐𝑢𝑟</m:t>
                      </m:r>
                      <m:d>
                        <m:dPr>
                          <m:ctrlPr>
                            <a:rPr lang="en-US" sz="22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2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 ”</m:t>
                          </m:r>
                          <m:r>
                            <a:rPr lang="en-US" sz="22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𝑠𝑜𝑦</m:t>
                          </m:r>
                          <m:r>
                            <a:rPr lang="en-US" sz="22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”, </m:t>
                          </m:r>
                          <m:sSub>
                            <m:sSubPr>
                              <m:ctrlPr>
                                <a:rPr lang="en-US" sz="22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200" dirty="0" smtClean="0">
                  <a:solidFill>
                    <a:schemeClr val="bg2">
                      <a:lumMod val="75000"/>
                    </a:schemeClr>
                  </a:solidFill>
                  <a:latin typeface="Calibri"/>
                  <a:cs typeface="Calibri"/>
                </a:endParaRPr>
              </a:p>
              <a:p>
                <a:endParaRPr lang="en-US" sz="2400" dirty="0">
                  <a:solidFill>
                    <a:schemeClr val="bg2">
                      <a:lumMod val="75000"/>
                    </a:schemeClr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894" y="1708798"/>
                <a:ext cx="8548443" cy="1582484"/>
              </a:xfrm>
              <a:prstGeom prst="rect">
                <a:avLst/>
              </a:prstGeom>
              <a:blipFill rotWithShape="0">
                <a:blip r:embed="rId2"/>
                <a:stretch>
                  <a:fillRect l="-1141" t="-307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03270" y="3807405"/>
                <a:ext cx="8548443" cy="2333972"/>
              </a:xfrm>
              <a:prstGeom prst="rect">
                <a:avLst/>
              </a:prstGeom>
              <a:solidFill>
                <a:srgbClr val="E1E6F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400" dirty="0" smtClean="0">
                    <a:solidFill>
                      <a:schemeClr val="bg2">
                        <a:lumMod val="75000"/>
                      </a:schemeClr>
                    </a:solidFill>
                    <a:latin typeface="Calibri"/>
                    <a:cs typeface="Calibri"/>
                  </a:rPr>
                  <a:t>Which forest areas have been replaced by pasture and then turned into soybeans?</a:t>
                </a:r>
              </a:p>
              <a:p>
                <a:endParaRPr lang="en-US" sz="2400" dirty="0" smtClean="0">
                  <a:solidFill>
                    <a:schemeClr val="bg2">
                      <a:lumMod val="75000"/>
                    </a:schemeClr>
                  </a:solidFill>
                  <a:latin typeface="Calibri"/>
                  <a:cs typeface="Calibri"/>
                </a:endParaRPr>
              </a:p>
              <a:p>
                <a14:m>
                  <m:oMath xmlns:m="http://schemas.openxmlformats.org/officeDocument/2006/math">
                    <m:r>
                      <a:rPr lang="en-US" sz="220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∀</m:t>
                    </m:r>
                    <m:r>
                      <a:rPr lang="en-US" sz="22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𝑠</m:t>
                    </m:r>
                    <m:r>
                      <a:rPr lang="en-US" sz="22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∈</m:t>
                    </m:r>
                    <m:r>
                      <a:rPr lang="en-US" sz="22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𝑆</m:t>
                    </m:r>
                    <m:r>
                      <a:rPr lang="en-US" sz="22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 </m:t>
                    </m:r>
                    <m:r>
                      <a:rPr lang="en-US" sz="22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𝑜𝑐𝑐𝑢𝑟</m:t>
                    </m:r>
                    <m:r>
                      <a:rPr lang="en-US" sz="22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d>
                      <m:dPr>
                        <m:ctrlPr>
                          <a:rPr lang="en-US" sz="2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  <m:r>
                          <a:rPr lang="en-US" sz="2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 ”</m:t>
                        </m:r>
                        <m:r>
                          <a:rPr lang="en-US" sz="2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𝑑𝑒𝑓𝑜𝑟</m:t>
                        </m:r>
                        <m:r>
                          <a:rPr lang="en-US" sz="2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”, 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2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∩ </m:t>
                    </m:r>
                    <m:d>
                      <m:dPr>
                        <m:ctrlPr>
                          <a:rPr lang="en-US" sz="2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𝑚𝑒𝑒𝑡𝑠</m:t>
                        </m:r>
                        <m:r>
                          <a:rPr lang="en-US" sz="2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  <m:d>
                          <m:dPr>
                            <m:ctrlPr>
                              <a:rPr lang="en-US" sz="2200" b="0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00" i="1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200" i="1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200" b="0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200" i="1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sz="22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∩</m:t>
                    </m:r>
                    <m:r>
                      <a:rPr lang="en-US" sz="22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𝑜𝑐𝑐𝑢𝑟</m:t>
                    </m:r>
                    <m:d>
                      <m:dPr>
                        <m:ctrlPr>
                          <a:rPr lang="en-US" sz="22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  <m:r>
                          <a:rPr lang="en-US" sz="22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 ”</m:t>
                        </m:r>
                        <m:r>
                          <a:rPr lang="en-US" sz="2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𝑝𝑎𝑠𝑡𝑢𝑟𝑒</m:t>
                        </m:r>
                        <m:r>
                          <a:rPr lang="en-US" sz="22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”, </m:t>
                        </m:r>
                        <m:sSub>
                          <m:sSubPr>
                            <m:ctrlPr>
                              <a:rPr lang="en-US" sz="22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200" dirty="0" smtClean="0">
                    <a:solidFill>
                      <a:schemeClr val="bg2">
                        <a:lumMod val="75000"/>
                      </a:schemeClr>
                    </a:solidFill>
                    <a:latin typeface="Calibri"/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∩ </m:t>
                    </m:r>
                    <m:d>
                      <m:dPr>
                        <m:ctrlPr>
                          <a:rPr lang="en-US" sz="22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𝑏𝑒𝑓𝑜𝑟𝑒</m:t>
                        </m:r>
                        <m:d>
                          <m:dPr>
                            <m:ctrlPr>
                              <a:rPr lang="en-US" sz="22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00" i="1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2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200" i="1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sz="22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∩</m:t>
                    </m:r>
                    <m:r>
                      <a:rPr lang="en-US" sz="22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𝑜𝑐𝑐𝑢𝑟</m:t>
                    </m:r>
                    <m:d>
                      <m:dPr>
                        <m:ctrlPr>
                          <a:rPr lang="en-US" sz="22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  <m:r>
                          <a:rPr lang="en-US" sz="22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 ”</m:t>
                        </m:r>
                        <m:r>
                          <a:rPr lang="en-US" sz="2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𝑠𝑜𝑦</m:t>
                        </m:r>
                        <m:r>
                          <a:rPr lang="en-US" sz="22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”, </m:t>
                        </m:r>
                        <m:sSub>
                          <m:sSubPr>
                            <m:ctrlPr>
                              <a:rPr lang="en-US" sz="22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endParaRPr lang="en-US" sz="2200" dirty="0" smtClean="0">
                  <a:solidFill>
                    <a:schemeClr val="bg2">
                      <a:lumMod val="75000"/>
                    </a:schemeClr>
                  </a:solidFill>
                  <a:latin typeface="Calibri"/>
                  <a:cs typeface="Calibri"/>
                </a:endParaRPr>
              </a:p>
              <a:p>
                <a:endParaRPr lang="en-US" sz="2400" dirty="0">
                  <a:solidFill>
                    <a:schemeClr val="bg2">
                      <a:lumMod val="75000"/>
                    </a:schemeClr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270" y="3807405"/>
                <a:ext cx="8548443" cy="2333972"/>
              </a:xfrm>
              <a:prstGeom prst="rect">
                <a:avLst/>
              </a:prstGeom>
              <a:blipFill rotWithShape="0">
                <a:blip r:embed="rId3"/>
                <a:stretch>
                  <a:fillRect l="-1141" t="-2094" r="-713" b="-6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676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events to understand land transitions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422" y="1540266"/>
            <a:ext cx="8432697" cy="531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6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883" y="1183746"/>
            <a:ext cx="8404225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Shape 7"/>
          <p:cNvSpPr txBox="1">
            <a:spLocks noChangeArrowheads="1"/>
          </p:cNvSpPr>
          <p:nvPr/>
        </p:nvSpPr>
        <p:spPr bwMode="auto">
          <a:xfrm>
            <a:off x="3041650" y="2571750"/>
            <a:ext cx="7747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Área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1</a:t>
            </a:r>
          </a:p>
        </p:txBody>
      </p:sp>
      <p:sp>
        <p:nvSpPr>
          <p:cNvPr id="22533" name="TextShape 8"/>
          <p:cNvSpPr txBox="1">
            <a:spLocks noChangeArrowheads="1"/>
          </p:cNvSpPr>
          <p:nvPr/>
        </p:nvSpPr>
        <p:spPr bwMode="auto">
          <a:xfrm>
            <a:off x="2986088" y="3833813"/>
            <a:ext cx="7747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Área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2</a:t>
            </a:r>
          </a:p>
        </p:txBody>
      </p:sp>
      <p:sp>
        <p:nvSpPr>
          <p:cNvPr id="22534" name="TextShape 9"/>
          <p:cNvSpPr txBox="1">
            <a:spLocks noChangeArrowheads="1"/>
          </p:cNvSpPr>
          <p:nvPr/>
        </p:nvSpPr>
        <p:spPr bwMode="auto">
          <a:xfrm>
            <a:off x="2959100" y="5059363"/>
            <a:ext cx="7747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Área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3</a:t>
            </a:r>
          </a:p>
        </p:txBody>
      </p:sp>
      <p:sp>
        <p:nvSpPr>
          <p:cNvPr id="2253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trajectories as event composition</a:t>
            </a:r>
            <a:endParaRPr lang="en-US" dirty="0"/>
          </a:p>
        </p:txBody>
      </p:sp>
      <p:sp>
        <p:nvSpPr>
          <p:cNvPr id="22537" name="TextShape 3"/>
          <p:cNvSpPr txBox="1">
            <a:spLocks noChangeArrowheads="1"/>
          </p:cNvSpPr>
          <p:nvPr/>
        </p:nvSpPr>
        <p:spPr bwMode="auto">
          <a:xfrm>
            <a:off x="6238875" y="2613555"/>
            <a:ext cx="12128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2400" dirty="0">
                <a:solidFill>
                  <a:srgbClr val="008000"/>
                </a:solidFill>
                <a:latin typeface="Calibri"/>
                <a:cs typeface="Calibri"/>
              </a:rPr>
              <a:t>Forest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38" name="TextShape 5"/>
          <p:cNvSpPr txBox="1">
            <a:spLocks noChangeArrowheads="1"/>
          </p:cNvSpPr>
          <p:nvPr/>
        </p:nvSpPr>
        <p:spPr bwMode="auto">
          <a:xfrm>
            <a:off x="6266988" y="928415"/>
            <a:ext cx="1374775" cy="547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Pasture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39" name="TextShape 3"/>
          <p:cNvSpPr txBox="1">
            <a:spLocks noChangeArrowheads="1"/>
          </p:cNvSpPr>
          <p:nvPr/>
        </p:nvSpPr>
        <p:spPr bwMode="auto">
          <a:xfrm>
            <a:off x="4953000" y="920152"/>
            <a:ext cx="1222375" cy="57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2400" dirty="0">
                <a:solidFill>
                  <a:srgbClr val="008000"/>
                </a:solidFill>
                <a:latin typeface="Calibri"/>
                <a:cs typeface="Calibri"/>
              </a:rPr>
              <a:t>Forest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40" name="TextShape 3"/>
          <p:cNvSpPr txBox="1">
            <a:spLocks noChangeArrowheads="1"/>
          </p:cNvSpPr>
          <p:nvPr/>
        </p:nvSpPr>
        <p:spPr bwMode="auto">
          <a:xfrm>
            <a:off x="5002213" y="3965575"/>
            <a:ext cx="12128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2400" dirty="0">
                <a:solidFill>
                  <a:srgbClr val="008000"/>
                </a:solidFill>
                <a:latin typeface="Calibri"/>
                <a:cs typeface="Calibri"/>
              </a:rPr>
              <a:t>Forest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41" name="TextShape 4"/>
          <p:cNvSpPr txBox="1">
            <a:spLocks noChangeArrowheads="1"/>
          </p:cNvSpPr>
          <p:nvPr/>
        </p:nvSpPr>
        <p:spPr bwMode="auto">
          <a:xfrm>
            <a:off x="7276042" y="3962931"/>
            <a:ext cx="1154113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Calibri"/>
                <a:cs typeface="Calibri"/>
              </a:rPr>
              <a:t>Agriculture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" name="TextShape 4"/>
          <p:cNvSpPr txBox="1">
            <a:spLocks noChangeArrowheads="1"/>
          </p:cNvSpPr>
          <p:nvPr/>
        </p:nvSpPr>
        <p:spPr bwMode="auto">
          <a:xfrm>
            <a:off x="7542383" y="957836"/>
            <a:ext cx="1154113" cy="48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2400" dirty="0" err="1" smtClean="0">
                <a:solidFill>
                  <a:srgbClr val="FF0000"/>
                </a:solidFill>
                <a:latin typeface="Calibri"/>
                <a:cs typeface="Calibri"/>
              </a:rPr>
              <a:t>Agric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" name="CaixaDeTexto 3"/>
          <p:cNvSpPr txBox="1">
            <a:spLocks noChangeArrowheads="1"/>
          </p:cNvSpPr>
          <p:nvPr/>
        </p:nvSpPr>
        <p:spPr bwMode="auto">
          <a:xfrm>
            <a:off x="659508" y="5109141"/>
            <a:ext cx="8211223" cy="6199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 tIns="93600" bIns="93600">
            <a:spAutoFit/>
          </a:bodyPr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/>
            <a:r>
              <a:rPr lang="en-US" altLang="ja-JP" dirty="0" smtClean="0">
                <a:solidFill>
                  <a:srgbClr val="000066"/>
                </a:solidFill>
                <a:latin typeface="Calibri"/>
                <a:cs typeface="Calibri"/>
              </a:rPr>
              <a:t>Trajectory from forest to agriculture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30619" y="5755321"/>
                <a:ext cx="8282153" cy="86998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3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𝑜𝑐𝑐𝑢𝑟</m:t>
                      </m:r>
                      <m:r>
                        <a:rPr lang="en-US" sz="23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d>
                        <m:dPr>
                          <m:ctrlPr>
                            <a:rPr lang="en-US" sz="23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3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3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,”</m:t>
                          </m:r>
                          <m:r>
                            <a:rPr lang="en-US" sz="23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𝑓𝑜𝑟𝑒𝑠𝑡</m:t>
                          </m:r>
                          <m:r>
                            <a:rPr lang="en-US" sz="23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”,</m:t>
                          </m:r>
                          <m:sSub>
                            <m:sSubPr>
                              <m:ctrlPr>
                                <a:rPr lang="en-US" sz="230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3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3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3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∩</m:t>
                      </m:r>
                      <m:r>
                        <a:rPr lang="en-US" sz="23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𝑚𝑒𝑒𝑡𝑠</m:t>
                      </m:r>
                      <m:d>
                        <m:dPr>
                          <m:ctrlPr>
                            <a:rPr lang="en-US" sz="23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3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3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3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3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3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3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3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3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∩</m:t>
                      </m:r>
                      <m:r>
                        <a:rPr lang="en-US" sz="23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sz="23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𝑜𝑐𝑐𝑢𝑟</m:t>
                      </m:r>
                      <m:r>
                        <a:rPr lang="en-US" sz="23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d>
                        <m:dPr>
                          <m:ctrlPr>
                            <a:rPr lang="en-US" sz="23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3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3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 ”</m:t>
                          </m:r>
                          <m:r>
                            <a:rPr lang="en-US" sz="23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𝑑𝑒𝑓𝑜𝑟</m:t>
                          </m:r>
                          <m:r>
                            <a:rPr lang="en-US" sz="23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”, </m:t>
                          </m:r>
                          <m:sSub>
                            <m:sSubPr>
                              <m:ctrlPr>
                                <a:rPr lang="en-US" sz="23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3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3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3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a:rPr lang="en-US" sz="23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∩ </m:t>
                      </m:r>
                      <m:d>
                        <m:dPr>
                          <m:ctrlPr>
                            <a:rPr lang="en-US" sz="23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3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𝑚𝑒𝑒𝑡𝑠</m:t>
                          </m:r>
                          <m:r>
                            <a:rPr lang="en-US" sz="23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3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b="0" i="1" smtClean="0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300" b="0" i="1" smtClean="0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3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b="0" i="1" smtClean="0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300" b="0" i="1" smtClean="0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23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∩</m:t>
                      </m:r>
                      <m:r>
                        <a:rPr lang="en-US" sz="23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𝑜𝑐𝑐𝑢𝑟</m:t>
                      </m:r>
                      <m:d>
                        <m:dPr>
                          <m:ctrlPr>
                            <a:rPr lang="en-US" sz="23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3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3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 ”</m:t>
                          </m:r>
                          <m:r>
                            <a:rPr lang="en-US" sz="23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𝑎𝑔𝑟𝑖𝑐𝑢𝑙𝑡𝑢𝑟𝑒</m:t>
                          </m:r>
                          <m:r>
                            <a:rPr lang="en-US" sz="23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”, </m:t>
                          </m:r>
                          <m:sSub>
                            <m:sSubPr>
                              <m:ctrlPr>
                                <a:rPr lang="en-US" sz="23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3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3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3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619" y="5755321"/>
                <a:ext cx="8282153" cy="869982"/>
              </a:xfrm>
              <a:prstGeom prst="rect">
                <a:avLst/>
              </a:prstGeom>
              <a:blipFill rotWithShape="0">
                <a:blip r:embed="rId3"/>
                <a:stretch>
                  <a:fillRect t="-51748" b="-60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798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1" name="Picture 3" descr="earth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1325" y="2130425"/>
            <a:ext cx="8566800" cy="3862969"/>
          </a:xfrm>
          <a:solidFill>
            <a:srgbClr val="D9D9D9">
              <a:alpha val="74901"/>
            </a:srgbClr>
          </a:solidFill>
        </p:spPr>
        <p:txBody>
          <a:bodyPr/>
          <a:lstStyle/>
          <a:p>
            <a:pPr marL="342799" indent="0" eaLnBrk="1" hangingPunct="1">
              <a:buFont typeface="Wingdings" charset="0"/>
              <a:buNone/>
              <a:defRPr/>
            </a:pPr>
            <a:r>
              <a:rPr lang="en-GB" sz="3200" dirty="0">
                <a:solidFill>
                  <a:schemeClr val="bg2">
                    <a:lumMod val="75000"/>
                  </a:schemeClr>
                </a:solidFill>
                <a:latin typeface="Calibri" charset="0"/>
                <a:cs typeface="Times New Roman" charset="0"/>
              </a:rPr>
              <a:t>Managing change is a major challenge for the scientific community</a:t>
            </a:r>
          </a:p>
          <a:p>
            <a:pPr marL="342799" indent="0" eaLnBrk="1" hangingPunct="1">
              <a:buFont typeface="Wingdings" charset="0"/>
              <a:buNone/>
              <a:defRPr/>
            </a:pPr>
            <a:r>
              <a:rPr lang="en-GB" sz="32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cs typeface="Times New Roman" charset="0"/>
              </a:rPr>
              <a:t>Big data creates new challenges</a:t>
            </a:r>
            <a:endParaRPr lang="en-GB" sz="3200" dirty="0">
              <a:solidFill>
                <a:schemeClr val="bg2">
                  <a:lumMod val="75000"/>
                </a:schemeClr>
              </a:solidFill>
              <a:latin typeface="Calibri" charset="0"/>
              <a:cs typeface="Times New Roman" charset="0"/>
            </a:endParaRPr>
          </a:p>
          <a:p>
            <a:pPr marL="342799" indent="0" eaLnBrk="1" hangingPunct="1">
              <a:buFont typeface="Wingdings" charset="0"/>
              <a:buNone/>
              <a:defRPr/>
            </a:pPr>
            <a:r>
              <a:rPr lang="en-GB" sz="3200" dirty="0">
                <a:solidFill>
                  <a:schemeClr val="bg2">
                    <a:lumMod val="75000"/>
                  </a:schemeClr>
                </a:solidFill>
                <a:latin typeface="Calibri" charset="0"/>
                <a:cs typeface="Times New Roman" charset="0"/>
              </a:rPr>
              <a:t>O</a:t>
            </a:r>
            <a:r>
              <a:rPr lang="en-GB" sz="32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cs typeface="Times New Roman" charset="0"/>
              </a:rPr>
              <a:t>ntological thinking helps to understand big data</a:t>
            </a:r>
          </a:p>
          <a:p>
            <a:pPr marL="342799" indent="0" eaLnBrk="1" hangingPunct="1">
              <a:buNone/>
              <a:defRPr/>
            </a:pPr>
            <a:r>
              <a:rPr lang="en-GB" sz="32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cs typeface="Times New Roman" charset="0"/>
              </a:rPr>
              <a:t>We </a:t>
            </a:r>
            <a:r>
              <a:rPr lang="en-GB" sz="3200" dirty="0">
                <a:solidFill>
                  <a:schemeClr val="bg2">
                    <a:lumMod val="75000"/>
                  </a:schemeClr>
                </a:solidFill>
                <a:latin typeface="Calibri" charset="0"/>
                <a:cs typeface="Times New Roman" charset="0"/>
              </a:rPr>
              <a:t>need a mathematically and cognitively sound model of spatiotemporal events. </a:t>
            </a:r>
          </a:p>
          <a:p>
            <a:pPr marL="342799" indent="0" eaLnBrk="1" hangingPunct="1">
              <a:buNone/>
              <a:defRPr/>
            </a:pPr>
            <a:endParaRPr lang="en-GB" sz="3200" dirty="0">
              <a:solidFill>
                <a:schemeClr val="bg2">
                  <a:lumMod val="75000"/>
                </a:schemeClr>
              </a:solidFill>
              <a:latin typeface="Calibri" charset="0"/>
              <a:cs typeface="Times New Roman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143250" y="214313"/>
            <a:ext cx="2919413" cy="704850"/>
          </a:xfrm>
          <a:prstGeom prst="rect">
            <a:avLst/>
          </a:prstGeom>
          <a:solidFill>
            <a:srgbClr val="D9D9D9">
              <a:alpha val="74902"/>
            </a:srgbClr>
          </a:solidFill>
          <a:ln w="9525">
            <a:noFill/>
            <a:miter lim="800000"/>
            <a:headEnd/>
            <a:tailEnd/>
          </a:ln>
        </p:spPr>
        <p:txBody>
          <a:bodyPr lIns="91412" tIns="45705" rIns="91412" bIns="45705"/>
          <a:lstStyle/>
          <a:p>
            <a:pPr marL="342799" indent="-342799" algn="ctr"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GB" sz="3200" b="1" kern="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ea typeface="+mn-ea"/>
                <a:cs typeface="+mn-cs"/>
              </a:rPr>
              <a:t>Conclusions</a:t>
            </a:r>
            <a:endParaRPr lang="pt-BR" sz="3200" b="1" kern="0" dirty="0">
              <a:solidFill>
                <a:schemeClr val="bg2">
                  <a:lumMod val="50000"/>
                </a:schemeClr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76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673100" y="454025"/>
            <a:ext cx="9144000" cy="633413"/>
          </a:xfrm>
        </p:spPr>
        <p:txBody>
          <a:bodyPr/>
          <a:lstStyle/>
          <a:p>
            <a:r>
              <a:rPr lang="en-US" dirty="0" smtClean="0"/>
              <a:t>Earth Observation </a:t>
            </a:r>
            <a:r>
              <a:rPr lang="en-US" dirty="0"/>
              <a:t>data is now free…and big</a:t>
            </a:r>
          </a:p>
        </p:txBody>
      </p:sp>
      <p:sp>
        <p:nvSpPr>
          <p:cNvPr id="4" name="Rectangle 3"/>
          <p:cNvSpPr/>
          <p:nvPr/>
        </p:nvSpPr>
        <p:spPr>
          <a:xfrm>
            <a:off x="6635750" y="1094316"/>
            <a:ext cx="21478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graphics: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NASA</a:t>
            </a:r>
          </a:p>
        </p:txBody>
      </p:sp>
      <p:pic>
        <p:nvPicPr>
          <p:cNvPr id="922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501775"/>
            <a:ext cx="817245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11188" y="6099175"/>
            <a:ext cx="8156044" cy="584200"/>
          </a:xfrm>
          <a:prstGeom prst="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3200" dirty="0" smtClean="0">
                <a:solidFill>
                  <a:srgbClr val="000066"/>
                </a:solidFill>
                <a:latin typeface="Calibri"/>
              </a:rPr>
              <a:t>Sentinels + CBERS + LANDSAT + …: &gt; 10Tb/day</a:t>
            </a:r>
          </a:p>
        </p:txBody>
      </p:sp>
    </p:spTree>
    <p:extLst>
      <p:ext uri="{BB962C8B-B14F-4D97-AF65-F5344CB8AC3E}">
        <p14:creationId xmlns:p14="http://schemas.microsoft.com/office/powerpoint/2010/main" val="132603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urved Connector 12"/>
          <p:cNvCxnSpPr/>
          <p:nvPr/>
        </p:nvCxnSpPr>
        <p:spPr>
          <a:xfrm flipV="1">
            <a:off x="4932363" y="2565400"/>
            <a:ext cx="304800" cy="0"/>
          </a:xfrm>
          <a:prstGeom prst="curvedConnector3">
            <a:avLst>
              <a:gd name="adj1" fmla="val 411112"/>
            </a:avLst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6" name="Picture 4" descr="https://encrypted-tbn2.gstatic.com/images?q=tbn:ANd9GcT9yHlq_30feFvpEwL-AdD2jkEKjLLLa24M3_01HLuPs6DWtJIt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425" y="1557338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Calibri" charset="0"/>
                <a:ea typeface="ＭＳ Ｐゴシック" charset="-128"/>
              </a:rPr>
              <a:t>Where we want to get to</a:t>
            </a:r>
          </a:p>
        </p:txBody>
      </p:sp>
      <p:pic>
        <p:nvPicPr>
          <p:cNvPr id="21508" name="Picture 6" descr="https://encrypted-tbn2.gstatic.com/images?q=tbn:ANd9GcQmYX-r7w6lY9KxdFV1BlsYS2MSDDLbS8KullTgg0G5_ese9Yum1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1413" y="2060575"/>
            <a:ext cx="165735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urved Connector 4"/>
          <p:cNvCxnSpPr/>
          <p:nvPr/>
        </p:nvCxnSpPr>
        <p:spPr>
          <a:xfrm>
            <a:off x="2695575" y="2365375"/>
            <a:ext cx="1028700" cy="109538"/>
          </a:xfrm>
          <a:prstGeom prst="curvedConnector3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0" name="TextBox 19"/>
          <p:cNvSpPr txBox="1">
            <a:spLocks noChangeArrowheads="1"/>
          </p:cNvSpPr>
          <p:nvPr/>
        </p:nvSpPr>
        <p:spPr bwMode="auto">
          <a:xfrm>
            <a:off x="511175" y="3773488"/>
            <a:ext cx="39465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3366"/>
                </a:solidFill>
                <a:latin typeface="Calibri" charset="0"/>
              </a:rPr>
              <a:t>Remote visualization and </a:t>
            </a:r>
          </a:p>
          <a:p>
            <a:pPr algn="ctr" eaLnBrk="1" hangingPunct="1"/>
            <a:r>
              <a:rPr lang="en-US" altLang="en-US" sz="2800" b="1">
                <a:solidFill>
                  <a:srgbClr val="003366"/>
                </a:solidFill>
                <a:latin typeface="Calibri" charset="0"/>
              </a:rPr>
              <a:t>method development</a:t>
            </a:r>
          </a:p>
        </p:txBody>
      </p:sp>
      <p:sp>
        <p:nvSpPr>
          <p:cNvPr id="21511" name="TextBox 20"/>
          <p:cNvSpPr txBox="1">
            <a:spLocks noChangeArrowheads="1"/>
          </p:cNvSpPr>
          <p:nvPr/>
        </p:nvSpPr>
        <p:spPr bwMode="auto">
          <a:xfrm>
            <a:off x="5865813" y="3641725"/>
            <a:ext cx="295275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3366"/>
                </a:solidFill>
                <a:latin typeface="Calibri" charset="0"/>
              </a:rPr>
              <a:t>Big data EO management and analysis</a:t>
            </a:r>
          </a:p>
        </p:txBody>
      </p:sp>
      <p:sp>
        <p:nvSpPr>
          <p:cNvPr id="21512" name="Rectangle 3"/>
          <p:cNvSpPr txBox="1">
            <a:spLocks noChangeArrowheads="1"/>
          </p:cNvSpPr>
          <p:nvPr/>
        </p:nvSpPr>
        <p:spPr bwMode="auto">
          <a:xfrm>
            <a:off x="635000" y="5453063"/>
            <a:ext cx="8388350" cy="8969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/>
          <a:lstStyle>
            <a:lvl1pPr marL="3429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en-US" sz="2800">
                <a:solidFill>
                  <a:srgbClr val="00005E"/>
                </a:solidFill>
                <a:latin typeface="Calibri" charset="0"/>
              </a:rPr>
              <a:t>40 years of Earth Observation data of land change accessible for analysis and modelling.</a:t>
            </a:r>
            <a:r>
              <a:rPr lang="en-US" altLang="en-US" sz="2800" i="1">
                <a:solidFill>
                  <a:srgbClr val="FF0000"/>
                </a:solidFill>
                <a:latin typeface="Calibri" charset="0"/>
              </a:rPr>
              <a:t>	</a:t>
            </a:r>
          </a:p>
        </p:txBody>
      </p:sp>
      <p:pic>
        <p:nvPicPr>
          <p:cNvPr id="21513" name="Picture 2" descr="https://encrypted-tbn2.gstatic.com/images?q=tbn:ANd9GcR78QBafr7ozpeLwQnTg95U7k723qV_uIJMD73jNmshu02ToZj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1425" y="1747838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4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1092895" y="1184459"/>
            <a:ext cx="6410564" cy="4822974"/>
            <a:chOff x="560388" y="591282"/>
            <a:chExt cx="7240812" cy="6247668"/>
          </a:xfrm>
          <a:solidFill>
            <a:srgbClr val="E1E6F1"/>
          </a:solidFill>
        </p:grpSpPr>
        <p:sp>
          <p:nvSpPr>
            <p:cNvPr id="6" name="Line 20"/>
            <p:cNvSpPr>
              <a:spLocks noChangeShapeType="1"/>
            </p:cNvSpPr>
            <p:nvPr/>
          </p:nvSpPr>
          <p:spPr bwMode="auto">
            <a:xfrm flipV="1">
              <a:off x="699772" y="591282"/>
              <a:ext cx="4717608" cy="8757"/>
            </a:xfrm>
            <a:prstGeom prst="line">
              <a:avLst/>
            </a:prstGeom>
            <a:grpFill/>
            <a:ln w="9525">
              <a:solidFill>
                <a:schemeClr val="accent4"/>
              </a:solidFill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4D4D4F"/>
                </a:solidFill>
              </a:endParaRPr>
            </a:p>
          </p:txBody>
        </p:sp>
        <p:sp>
          <p:nvSpPr>
            <p:cNvPr id="8" name="Line 22"/>
            <p:cNvSpPr>
              <a:spLocks noChangeShapeType="1"/>
            </p:cNvSpPr>
            <p:nvPr/>
          </p:nvSpPr>
          <p:spPr bwMode="auto">
            <a:xfrm>
              <a:off x="560388" y="698124"/>
              <a:ext cx="0" cy="3720226"/>
            </a:xfrm>
            <a:prstGeom prst="line">
              <a:avLst/>
            </a:prstGeom>
            <a:grpFill/>
            <a:ln w="9525">
              <a:solidFill>
                <a:schemeClr val="accent4"/>
              </a:solidFill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4D4D4F"/>
                </a:solidFill>
              </a:endParaRPr>
            </a:p>
          </p:txBody>
        </p:sp>
        <p:sp>
          <p:nvSpPr>
            <p:cNvPr id="9" name="Line 24"/>
            <p:cNvSpPr>
              <a:spLocks noChangeShapeType="1"/>
            </p:cNvSpPr>
            <p:nvPr/>
          </p:nvSpPr>
          <p:spPr bwMode="auto">
            <a:xfrm>
              <a:off x="5417379" y="605294"/>
              <a:ext cx="2383821" cy="2389072"/>
            </a:xfrm>
            <a:prstGeom prst="line">
              <a:avLst/>
            </a:prstGeom>
            <a:grpFill/>
            <a:ln w="9525">
              <a:solidFill>
                <a:schemeClr val="accent4"/>
              </a:solidFill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4D4D4F"/>
                </a:solidFill>
              </a:endParaRPr>
            </a:p>
          </p:txBody>
        </p:sp>
        <p:pic>
          <p:nvPicPr>
            <p:cNvPr id="11" name="Picture 27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10494" y="680609"/>
              <a:ext cx="4601454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" name="Picture 28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924930" y="897798"/>
              <a:ext cx="4603241" cy="378153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3" name="Picture 29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141153" y="1113235"/>
              <a:ext cx="4603241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4" name="Picture 30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357378" y="1328671"/>
              <a:ext cx="4601454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5" name="Picture 3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573601" y="1544109"/>
              <a:ext cx="4601455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6" name="Picture 3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789825" y="1761297"/>
              <a:ext cx="4601454" cy="3781529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7" name="Picture 33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004262" y="1976733"/>
              <a:ext cx="4603241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8" name="Picture 34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220485" y="2192171"/>
              <a:ext cx="4603241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9" name="Picture 35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436709" y="2407607"/>
              <a:ext cx="4601454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0" name="Picture 36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652932" y="2624795"/>
              <a:ext cx="4601455" cy="378153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1" name="Picture 37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869156" y="2840233"/>
              <a:ext cx="4601454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" name="Picture 38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085380" y="3055669"/>
              <a:ext cx="4601455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23" name="TextBox 22"/>
          <p:cNvSpPr txBox="1"/>
          <p:nvPr/>
        </p:nvSpPr>
        <p:spPr>
          <a:xfrm>
            <a:off x="685800" y="6140247"/>
            <a:ext cx="8070883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tIns="137160" bIns="137160" rtlCol="0">
            <a:spAutoFit/>
          </a:bodyPr>
          <a:lstStyle/>
          <a:p>
            <a:pPr algn="ctr" eaLnBrk="0" hangingPunct="0"/>
            <a:r>
              <a:rPr lang="en-AU" sz="2800" smtClean="0">
                <a:solidFill>
                  <a:srgbClr val="000090"/>
                </a:solidFill>
                <a:latin typeface="Calibri"/>
                <a:cs typeface="Calibri"/>
              </a:rPr>
              <a:t>Searching </a:t>
            </a:r>
            <a:r>
              <a:rPr lang="en-AU" sz="2800" dirty="0" smtClean="0">
                <a:solidFill>
                  <a:srgbClr val="000090"/>
                </a:solidFill>
                <a:latin typeface="Calibri"/>
                <a:cs typeface="Calibri"/>
              </a:rPr>
              <a:t>for changes instead </a:t>
            </a:r>
            <a:r>
              <a:rPr lang="en-AU" sz="2800" smtClean="0">
                <a:solidFill>
                  <a:srgbClr val="000090"/>
                </a:solidFill>
                <a:latin typeface="Calibri"/>
                <a:cs typeface="Calibri"/>
              </a:rPr>
              <a:t>of searching </a:t>
            </a:r>
            <a:r>
              <a:rPr lang="en-AU" sz="2800" dirty="0" smtClean="0">
                <a:solidFill>
                  <a:srgbClr val="000090"/>
                </a:solidFill>
                <a:latin typeface="Calibri"/>
                <a:cs typeface="Calibri"/>
              </a:rPr>
              <a:t>for objects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002110" y="1189057"/>
            <a:ext cx="3141890" cy="369332"/>
          </a:xfrm>
          <a:prstGeom prst="rect">
            <a:avLst/>
          </a:prstGeom>
          <a:solidFill>
            <a:srgbClr val="E8E8F1"/>
          </a:solidFill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800" dirty="0" smtClean="0">
                <a:solidFill>
                  <a:srgbClr val="000090"/>
                </a:solidFill>
                <a:latin typeface="Calibri"/>
                <a:cs typeface="Calibri"/>
              </a:rPr>
              <a:t>graphics: Geoscience Australia</a:t>
            </a:r>
            <a:endParaRPr lang="en-US" sz="18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changes with big </a:t>
            </a:r>
            <a:r>
              <a:rPr lang="en-US" dirty="0" smtClean="0"/>
              <a:t>geospatial</a:t>
            </a:r>
            <a:r>
              <a:rPr lang="en-US" dirty="0" smtClean="0"/>
              <a:t> </a:t>
            </a:r>
            <a:r>
              <a:rPr lang="en-US" dirty="0" smtClean="0"/>
              <a:t>data?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56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Calibri" charset="0"/>
                <a:ea typeface="ＭＳ Ｐゴシック" charset="-128"/>
              </a:rPr>
              <a:t>How can we describe change?</a:t>
            </a:r>
            <a:endParaRPr lang="en-US" altLang="en-US" dirty="0">
              <a:latin typeface="Calibri" charset="0"/>
              <a:ea typeface="ＭＳ Ｐゴシック" charset="-128"/>
            </a:endParaRPr>
          </a:p>
        </p:txBody>
      </p:sp>
      <p:pic>
        <p:nvPicPr>
          <p:cNvPr id="7475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1196975"/>
            <a:ext cx="81788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13"/>
          <p:cNvSpPr txBox="1"/>
          <p:nvPr/>
        </p:nvSpPr>
        <p:spPr>
          <a:xfrm>
            <a:off x="755650" y="5695382"/>
            <a:ext cx="8181975" cy="1077103"/>
          </a:xfrm>
          <a:prstGeom prst="rect">
            <a:avLst/>
          </a:prstGeom>
          <a:solidFill>
            <a:schemeClr val="accent2">
              <a:lumMod val="40000"/>
              <a:lumOff val="60000"/>
              <a:alpha val="83000"/>
            </a:schemeClr>
          </a:solidFill>
        </p:spPr>
        <p:txBody>
          <a:bodyPr lIns="91322" tIns="45663" rIns="91322" bIns="45663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3200" smtClean="0">
                <a:solidFill>
                  <a:schemeClr val="bg2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T</a:t>
            </a:r>
            <a:r>
              <a:rPr lang="x-none" sz="3200" dirty="0">
                <a:solidFill>
                  <a:schemeClr val="bg2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he 2011 Tohoku tsunami </a:t>
            </a:r>
            <a:r>
              <a:rPr lang="en-US" sz="3200" dirty="0" smtClean="0">
                <a:solidFill>
                  <a:schemeClr val="bg2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changed the coast of Japan</a:t>
            </a:r>
            <a:endParaRPr lang="en-US" sz="3200" dirty="0">
              <a:solidFill>
                <a:schemeClr val="bg2">
                  <a:lumMod val="75000"/>
                </a:schemeClr>
              </a:solidFill>
              <a:latin typeface="Calibri"/>
              <a:ea typeface="ＭＳ Ｐゴシック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410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Calibri" charset="0"/>
                <a:ea typeface="ＭＳ Ｐゴシック" charset="-128"/>
              </a:rPr>
              <a:t>Temporal perception as event-ordering</a:t>
            </a:r>
          </a:p>
        </p:txBody>
      </p:sp>
      <p:pic>
        <p:nvPicPr>
          <p:cNvPr id="8704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2595563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1268413"/>
            <a:ext cx="260508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0900" y="1268413"/>
            <a:ext cx="3205163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13"/>
          <p:cNvSpPr txBox="1"/>
          <p:nvPr/>
        </p:nvSpPr>
        <p:spPr>
          <a:xfrm>
            <a:off x="539750" y="5734050"/>
            <a:ext cx="8604250" cy="952500"/>
          </a:xfrm>
          <a:prstGeom prst="rect">
            <a:avLst/>
          </a:prstGeom>
          <a:solidFill>
            <a:schemeClr val="accent2">
              <a:lumMod val="40000"/>
              <a:lumOff val="60000"/>
              <a:alpha val="83000"/>
            </a:schemeClr>
          </a:solidFill>
        </p:spPr>
        <p:txBody>
          <a:bodyPr lIns="91322" tIns="45663" rIns="91322" bIns="45663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The brain represents time by means of time: events are recorded as relevant personal experiences </a:t>
            </a:r>
          </a:p>
        </p:txBody>
      </p:sp>
    </p:spTree>
    <p:extLst>
      <p:ext uri="{BB962C8B-B14F-4D97-AF65-F5344CB8AC3E}">
        <p14:creationId xmlns:p14="http://schemas.microsoft.com/office/powerpoint/2010/main" val="86283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31325" cy="68580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403350" y="1588"/>
            <a:ext cx="6769100" cy="708025"/>
          </a:xfrm>
          <a:prstGeom prst="rect">
            <a:avLst/>
          </a:prstGeom>
          <a:solidFill>
            <a:schemeClr val="accent3">
              <a:lumMod val="95000"/>
              <a:alpha val="77000"/>
            </a:schemeClr>
          </a:solidFill>
        </p:spPr>
        <p:txBody>
          <a:bodyPr lIns="91330" tIns="45667" rIns="91330" bIns="45667">
            <a:spAutoFit/>
          </a:bodyPr>
          <a:lstStyle/>
          <a:p>
            <a:pPr algn="ctr">
              <a:defRPr/>
            </a:pPr>
            <a:r>
              <a:rPr lang="pt-BR" sz="4000" dirty="0" err="1">
                <a:solidFill>
                  <a:schemeClr val="accent6">
                    <a:lumMod val="50000"/>
                  </a:schemeClr>
                </a:solidFill>
                <a:latin typeface="Calibri"/>
                <a:ea typeface="+mn-ea"/>
                <a:cs typeface="Calibri"/>
              </a:rPr>
              <a:t>objects</a:t>
            </a:r>
            <a:r>
              <a:rPr lang="pt-BR" sz="4000" dirty="0">
                <a:solidFill>
                  <a:schemeClr val="accent6">
                    <a:lumMod val="50000"/>
                  </a:schemeClr>
                </a:solidFill>
                <a:latin typeface="Calibri"/>
                <a:ea typeface="+mn-ea"/>
                <a:cs typeface="Calibri"/>
              </a:rPr>
              <a:t> </a:t>
            </a:r>
            <a:r>
              <a:rPr lang="pt-BR" sz="4000" dirty="0" err="1">
                <a:solidFill>
                  <a:schemeClr val="accent6">
                    <a:lumMod val="50000"/>
                  </a:schemeClr>
                </a:solidFill>
                <a:latin typeface="Calibri"/>
                <a:ea typeface="+mn-ea"/>
                <a:cs typeface="Calibri"/>
              </a:rPr>
              <a:t>exist</a:t>
            </a:r>
            <a:r>
              <a:rPr lang="pt-BR" sz="4000" dirty="0">
                <a:solidFill>
                  <a:schemeClr val="accent6">
                    <a:lumMod val="50000"/>
                  </a:schemeClr>
                </a:solidFill>
                <a:latin typeface="Calibri"/>
                <a:ea typeface="+mn-ea"/>
                <a:cs typeface="Calibri"/>
              </a:rPr>
              <a:t>, </a:t>
            </a:r>
            <a:r>
              <a:rPr lang="pt-BR" sz="4000" dirty="0" err="1">
                <a:solidFill>
                  <a:schemeClr val="accent6">
                    <a:lumMod val="50000"/>
                  </a:schemeClr>
                </a:solidFill>
                <a:latin typeface="Calibri"/>
                <a:ea typeface="+mn-ea"/>
                <a:cs typeface="Calibri"/>
              </a:rPr>
              <a:t>events</a:t>
            </a:r>
            <a:r>
              <a:rPr lang="pt-BR" sz="4000" dirty="0">
                <a:solidFill>
                  <a:schemeClr val="accent6">
                    <a:lumMod val="50000"/>
                  </a:schemeClr>
                </a:solidFill>
                <a:latin typeface="Calibri"/>
                <a:ea typeface="+mn-ea"/>
                <a:cs typeface="Calibri"/>
              </a:rPr>
              <a:t> </a:t>
            </a:r>
            <a:r>
              <a:rPr lang="pt-BR" sz="4000" dirty="0" err="1">
                <a:solidFill>
                  <a:schemeClr val="accent6">
                    <a:lumMod val="50000"/>
                  </a:schemeClr>
                </a:solidFill>
                <a:latin typeface="Calibri"/>
                <a:ea typeface="+mn-ea"/>
                <a:cs typeface="Calibri"/>
              </a:rPr>
              <a:t>occur</a:t>
            </a:r>
            <a:endParaRPr lang="pt-BR" sz="4000" dirty="0">
              <a:solidFill>
                <a:schemeClr val="accent6">
                  <a:lumMod val="50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4" name="Retângulo 4"/>
          <p:cNvSpPr/>
          <p:nvPr/>
        </p:nvSpPr>
        <p:spPr>
          <a:xfrm>
            <a:off x="1476375" y="5589588"/>
            <a:ext cx="6767513" cy="1076325"/>
          </a:xfrm>
          <a:prstGeom prst="rect">
            <a:avLst/>
          </a:prstGeom>
          <a:solidFill>
            <a:schemeClr val="accent3">
              <a:lumMod val="95000"/>
              <a:alpha val="76000"/>
            </a:schemeClr>
          </a:solidFill>
        </p:spPr>
        <p:txBody>
          <a:bodyPr lIns="91330" tIns="45667" rIns="91330" bIns="45667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pt-BR" altLang="en-US" sz="3200" smtClean="0">
                <a:solidFill>
                  <a:srgbClr val="3C3C65"/>
                </a:solidFill>
                <a:latin typeface="Calibri" charset="0"/>
              </a:rPr>
              <a:t>Mount Etna is an object</a:t>
            </a:r>
          </a:p>
          <a:p>
            <a:pPr algn="ctr">
              <a:defRPr/>
            </a:pPr>
            <a:r>
              <a:rPr lang="pt-BR" altLang="en-US" sz="3200" smtClean="0">
                <a:solidFill>
                  <a:srgbClr val="3C3C65"/>
                </a:solidFill>
                <a:latin typeface="Calibri" charset="0"/>
              </a:rPr>
              <a:t>Etna’s  2002 eruption was an event</a:t>
            </a:r>
          </a:p>
        </p:txBody>
      </p:sp>
    </p:spTree>
    <p:extLst>
      <p:ext uri="{BB962C8B-B14F-4D97-AF65-F5344CB8AC3E}">
        <p14:creationId xmlns:p14="http://schemas.microsoft.com/office/powerpoint/2010/main" val="178889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Rectangle 1"/>
          <p:cNvSpPr>
            <a:spLocks noChangeArrowheads="1"/>
          </p:cNvSpPr>
          <p:nvPr/>
        </p:nvSpPr>
        <p:spPr bwMode="auto">
          <a:xfrm>
            <a:off x="868185" y="5063381"/>
            <a:ext cx="7632700" cy="1569574"/>
          </a:xfrm>
          <a:prstGeom prst="rect">
            <a:avLst/>
          </a:prstGeom>
          <a:solidFill>
            <a:srgbClr val="EB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0" tIns="45677" rIns="91350" bIns="45677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An event is an individual episode with a beginning and end, which define its character as a </a:t>
            </a:r>
            <a:r>
              <a:rPr lang="en-US" altLang="en-US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whole (Galton).  </a:t>
            </a:r>
            <a:endParaRPr lang="en-US" altLang="en-US" dirty="0">
              <a:solidFill>
                <a:schemeClr val="bg2">
                  <a:lumMod val="75000"/>
                </a:schemeClr>
              </a:solidFill>
              <a:latin typeface="Calibri" charset="0"/>
            </a:endParaRPr>
          </a:p>
          <a:p>
            <a:r>
              <a:rPr lang="en-US" altLang="en-US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An 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event does not exist by itself. Its occurrence is defined as a particular condition </a:t>
            </a:r>
            <a:r>
              <a:rPr lang="en-US" altLang="en-US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of an object.</a:t>
            </a:r>
            <a:endParaRPr lang="en-US" altLang="en-US" dirty="0">
              <a:solidFill>
                <a:schemeClr val="bg2">
                  <a:lumMod val="75000"/>
                </a:schemeClr>
              </a:solidFill>
              <a:latin typeface="Calibri" charset="0"/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7560" y="1110957"/>
            <a:ext cx="5856269" cy="366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an event?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0234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Pixel">
  <a:themeElements>
    <a:clrScheme name="2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2_Pixel">
      <a:majorFont>
        <a:latin typeface="ZapfHumnst BT"/>
        <a:ea typeface=""/>
        <a:cs typeface=""/>
      </a:majorFont>
      <a:minorFont>
        <a:latin typeface="Humnst777 B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Pixel">
  <a:themeElements>
    <a:clrScheme name="2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2_Pixel">
      <a:majorFont>
        <a:latin typeface="ZapfHumnst BT"/>
        <a:ea typeface=""/>
        <a:cs typeface=""/>
      </a:majorFont>
      <a:minorFont>
        <a:latin typeface="Humnst777 B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GA White Pages">
  <a:themeElements>
    <a:clrScheme name="GA White Pages 13">
      <a:dk1>
        <a:srgbClr val="4D4D4F"/>
      </a:dk1>
      <a:lt1>
        <a:srgbClr val="FFFFFF"/>
      </a:lt1>
      <a:dk2>
        <a:srgbClr val="267485"/>
      </a:dk2>
      <a:lt2>
        <a:srgbClr val="808080"/>
      </a:lt2>
      <a:accent1>
        <a:srgbClr val="A0D7E4"/>
      </a:accent1>
      <a:accent2>
        <a:srgbClr val="333399"/>
      </a:accent2>
      <a:accent3>
        <a:srgbClr val="FFFFFF"/>
      </a:accent3>
      <a:accent4>
        <a:srgbClr val="404042"/>
      </a:accent4>
      <a:accent5>
        <a:srgbClr val="CDE8EF"/>
      </a:accent5>
      <a:accent6>
        <a:srgbClr val="2D2D8A"/>
      </a:accent6>
      <a:hlink>
        <a:srgbClr val="0000FF"/>
      </a:hlink>
      <a:folHlink>
        <a:srgbClr val="99CC00"/>
      </a:folHlink>
    </a:clrScheme>
    <a:fontScheme name="GA White Pag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White Pag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3">
        <a:dk1>
          <a:srgbClr val="4D4D4F"/>
        </a:dk1>
        <a:lt1>
          <a:srgbClr val="FFFFFF"/>
        </a:lt1>
        <a:dk2>
          <a:srgbClr val="267485"/>
        </a:dk2>
        <a:lt2>
          <a:srgbClr val="808080"/>
        </a:lt2>
        <a:accent1>
          <a:srgbClr val="A0D7E4"/>
        </a:accent1>
        <a:accent2>
          <a:srgbClr val="333399"/>
        </a:accent2>
        <a:accent3>
          <a:srgbClr val="FFFFFF"/>
        </a:accent3>
        <a:accent4>
          <a:srgbClr val="404042"/>
        </a:accent4>
        <a:accent5>
          <a:srgbClr val="CDE8EF"/>
        </a:accent5>
        <a:accent6>
          <a:srgbClr val="2D2D8A"/>
        </a:accent6>
        <a:hlink>
          <a:srgbClr val="0000F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modelo_apres</Template>
  <TotalTime>39985</TotalTime>
  <Words>750</Words>
  <Application>Microsoft Macintosh PowerPoint</Application>
  <PresentationFormat>On-screen Show (4:3)</PresentationFormat>
  <Paragraphs>131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24</vt:i4>
      </vt:variant>
    </vt:vector>
  </HeadingPairs>
  <TitlesOfParts>
    <vt:vector size="46" baseType="lpstr">
      <vt:lpstr>Cambria Math</vt:lpstr>
      <vt:lpstr>ＭＳ Ｐゴシック</vt:lpstr>
      <vt:lpstr>Source Sans Pro</vt:lpstr>
      <vt:lpstr>ZapfHumnst BT</vt:lpstr>
      <vt:lpstr>Arial</vt:lpstr>
      <vt:lpstr>Arial Black</vt:lpstr>
      <vt:lpstr>Bitstream Vera Sans</vt:lpstr>
      <vt:lpstr>Calibri</vt:lpstr>
      <vt:lpstr>Times</vt:lpstr>
      <vt:lpstr>Times New Roman</vt:lpstr>
      <vt:lpstr>Wingdings</vt:lpstr>
      <vt:lpstr>3_Pixel</vt:lpstr>
      <vt:lpstr>6_Pixel</vt:lpstr>
      <vt:lpstr>1_GA White Pages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7_Custom Design</vt:lpstr>
      <vt:lpstr>Using dynamic geospatial ontologies to support information extraction from big Earth observation data sets</vt:lpstr>
      <vt:lpstr>With many thanks to my co-authors…</vt:lpstr>
      <vt:lpstr>Earth Observation data is now free…and big</vt:lpstr>
      <vt:lpstr>Where we want to get to</vt:lpstr>
      <vt:lpstr>What changes with big geospatial data? </vt:lpstr>
      <vt:lpstr>How can we describe change?</vt:lpstr>
      <vt:lpstr>Temporal perception as event-ordering</vt:lpstr>
      <vt:lpstr>PowerPoint Presentation</vt:lpstr>
      <vt:lpstr>What is an event?</vt:lpstr>
      <vt:lpstr>Events, processes and states</vt:lpstr>
      <vt:lpstr>Reasoning with events (achievements)</vt:lpstr>
      <vt:lpstr>Reasoning with events (accomplishments)</vt:lpstr>
      <vt:lpstr>Interval temporal logic (Allen)</vt:lpstr>
      <vt:lpstr>Space first, time later or time first, space later? </vt:lpstr>
      <vt:lpstr>How to match land use patterns in a remote sensing time series?</vt:lpstr>
      <vt:lpstr>Land use change trajectories in the Amazonian biome of Mato Grosso state (2001-2014)</vt:lpstr>
      <vt:lpstr>Spacetime event logic (discrete partitions)</vt:lpstr>
      <vt:lpstr>Spacetime event logic (discrete partitions)</vt:lpstr>
      <vt:lpstr>Spacetime event logic</vt:lpstr>
      <vt:lpstr>Markets chain arrangements: are they working?</vt:lpstr>
      <vt:lpstr>Deduction using spacetime temporal logic</vt:lpstr>
      <vt:lpstr>Using events to understand land transitions</vt:lpstr>
      <vt:lpstr>Land trajectories as event composition</vt:lpstr>
      <vt:lpstr>PowerPoint Presentation</vt:lpstr>
    </vt:vector>
  </TitlesOfParts>
  <Manager/>
  <Company>INPE</Company>
  <LinksUpToDate>false</LinksUpToDate>
  <SharedDoc>false</SharedDoc>
  <HyperlinkBase/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Perspectivas INPE: 2005-2009</dc:title>
  <dc:subject/>
  <dc:creator>Gilberto Camara</dc:creator>
  <cp:keywords/>
  <dc:description/>
  <cp:lastModifiedBy>Gilberto Camara</cp:lastModifiedBy>
  <cp:revision>737</cp:revision>
  <dcterms:created xsi:type="dcterms:W3CDTF">2005-12-21T01:35:03Z</dcterms:created>
  <dcterms:modified xsi:type="dcterms:W3CDTF">2016-09-29T15:36:21Z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14168149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D5.0.6</vt:lpwstr>
  </property>
</Properties>
</file>