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1"/>
  </p:notesMasterIdLst>
  <p:sldIdLst>
    <p:sldId id="257" r:id="rId2"/>
    <p:sldId id="393" r:id="rId3"/>
    <p:sldId id="394" r:id="rId4"/>
    <p:sldId id="473" r:id="rId5"/>
    <p:sldId id="490" r:id="rId6"/>
    <p:sldId id="403" r:id="rId7"/>
    <p:sldId id="466" r:id="rId8"/>
    <p:sldId id="259" r:id="rId9"/>
    <p:sldId id="489" r:id="rId10"/>
    <p:sldId id="337" r:id="rId11"/>
    <p:sldId id="268" r:id="rId12"/>
    <p:sldId id="301" r:id="rId13"/>
    <p:sldId id="279" r:id="rId14"/>
    <p:sldId id="280" r:id="rId15"/>
    <p:sldId id="305" r:id="rId16"/>
    <p:sldId id="395" r:id="rId17"/>
    <p:sldId id="396" r:id="rId18"/>
    <p:sldId id="397" r:id="rId19"/>
    <p:sldId id="459" r:id="rId20"/>
    <p:sldId id="451" r:id="rId21"/>
    <p:sldId id="452" r:id="rId22"/>
    <p:sldId id="441" r:id="rId23"/>
    <p:sldId id="442" r:id="rId24"/>
    <p:sldId id="443" r:id="rId25"/>
    <p:sldId id="444" r:id="rId26"/>
    <p:sldId id="446" r:id="rId27"/>
    <p:sldId id="447" r:id="rId28"/>
    <p:sldId id="448" r:id="rId29"/>
    <p:sldId id="449" r:id="rId30"/>
    <p:sldId id="402" r:id="rId31"/>
    <p:sldId id="488" r:id="rId32"/>
    <p:sldId id="376" r:id="rId33"/>
    <p:sldId id="404" r:id="rId34"/>
    <p:sldId id="468" r:id="rId35"/>
    <p:sldId id="469" r:id="rId36"/>
    <p:sldId id="424" r:id="rId37"/>
    <p:sldId id="425" r:id="rId38"/>
    <p:sldId id="400" r:id="rId39"/>
    <p:sldId id="401" r:id="rId40"/>
    <p:sldId id="450" r:id="rId41"/>
    <p:sldId id="405" r:id="rId42"/>
    <p:sldId id="415" r:id="rId43"/>
    <p:sldId id="432" r:id="rId44"/>
    <p:sldId id="440" r:id="rId45"/>
    <p:sldId id="461" r:id="rId46"/>
    <p:sldId id="462" r:id="rId47"/>
    <p:sldId id="463" r:id="rId48"/>
    <p:sldId id="464" r:id="rId49"/>
    <p:sldId id="465" r:id="rId50"/>
    <p:sldId id="416" r:id="rId51"/>
    <p:sldId id="417" r:id="rId52"/>
    <p:sldId id="418" r:id="rId53"/>
    <p:sldId id="419" r:id="rId54"/>
    <p:sldId id="421" r:id="rId55"/>
    <p:sldId id="422" r:id="rId56"/>
    <p:sldId id="481" r:id="rId57"/>
    <p:sldId id="476" r:id="rId58"/>
    <p:sldId id="478" r:id="rId59"/>
    <p:sldId id="485" r:id="rId60"/>
    <p:sldId id="486" r:id="rId61"/>
    <p:sldId id="479" r:id="rId62"/>
    <p:sldId id="480" r:id="rId63"/>
    <p:sldId id="482" r:id="rId64"/>
    <p:sldId id="483" r:id="rId65"/>
    <p:sldId id="474" r:id="rId66"/>
    <p:sldId id="475" r:id="rId67"/>
    <p:sldId id="484" r:id="rId68"/>
    <p:sldId id="436" r:id="rId69"/>
    <p:sldId id="379" r:id="rId70"/>
    <p:sldId id="340" r:id="rId71"/>
    <p:sldId id="343" r:id="rId72"/>
    <p:sldId id="380" r:id="rId73"/>
    <p:sldId id="477" r:id="rId74"/>
    <p:sldId id="437" r:id="rId75"/>
    <p:sldId id="487" r:id="rId76"/>
    <p:sldId id="439" r:id="rId77"/>
    <p:sldId id="456" r:id="rId78"/>
    <p:sldId id="457" r:id="rId79"/>
    <p:sldId id="423" r:id="rId8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FFDA"/>
    <a:srgbClr val="FFD780"/>
    <a:srgbClr val="C8D8FC"/>
    <a:srgbClr val="D3E6EB"/>
    <a:srgbClr val="B7DAEB"/>
    <a:srgbClr val="ABD8E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0" d="100"/>
          <a:sy n="100" d="100"/>
        </p:scale>
        <p:origin x="-944" y="-104"/>
      </p:cViewPr>
      <p:guideLst>
        <p:guide orient="horz" pos="2160"/>
        <p:guide pos="2896"/>
      </p:guideLst>
    </p:cSldViewPr>
  </p:slideViewPr>
  <p:notesTextViewPr>
    <p:cViewPr>
      <p:scale>
        <a:sx n="100" d="100"/>
        <a:sy n="100" d="100"/>
      </p:scale>
      <p:origin x="0" y="0"/>
    </p:cViewPr>
  </p:notesTextViewPr>
  <p:sorterViewPr>
    <p:cViewPr>
      <p:scale>
        <a:sx n="124" d="100"/>
        <a:sy n="124" d="100"/>
      </p:scale>
      <p:origin x="0" y="9984"/>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notesMaster" Target="notesMasters/notesMaster1.xml"/><Relationship Id="rId82" Type="http://schemas.openxmlformats.org/officeDocument/2006/relationships/printerSettings" Target="printerSettings/printerSettings1.bin"/><Relationship Id="rId83" Type="http://schemas.openxmlformats.org/officeDocument/2006/relationships/presProps" Target="presProps.xml"/><Relationship Id="rId84" Type="http://schemas.openxmlformats.org/officeDocument/2006/relationships/viewProps" Target="viewProps.xml"/><Relationship Id="rId85" Type="http://schemas.openxmlformats.org/officeDocument/2006/relationships/theme" Target="theme/theme1.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C92389-F682-F245-A804-C4BDB092A940}" type="datetimeFigureOut">
              <a:rPr lang="en-US" smtClean="0"/>
              <a:t>17/09/12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A9A777-9CDA-0F48-9B5F-BE8F36F3F8DF}" type="slidenum">
              <a:rPr lang="en-US" smtClean="0"/>
              <a:t>‹#›</a:t>
            </a:fld>
            <a:endParaRPr lang="en-US"/>
          </a:p>
        </p:txBody>
      </p:sp>
    </p:spTree>
    <p:extLst>
      <p:ext uri="{BB962C8B-B14F-4D97-AF65-F5344CB8AC3E}">
        <p14:creationId xmlns:p14="http://schemas.microsoft.com/office/powerpoint/2010/main" val="38823876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F9473FF3-450F-D14B-A795-A865C2BF94ED}" type="slidenum">
              <a:rPr lang="pt-BR" sz="1200">
                <a:solidFill>
                  <a:prstClr val="black"/>
                </a:solidFill>
                <a:latin typeface="Times New Roman" charset="0"/>
              </a:rPr>
              <a:pPr eaLnBrk="1" hangingPunct="1"/>
              <a:t>1</a:t>
            </a:fld>
            <a:endParaRPr lang="pt-BR" sz="1200">
              <a:solidFill>
                <a:prstClr val="black"/>
              </a:solidFill>
              <a:latin typeface="Times New Roman" charset="0"/>
            </a:endParaRPr>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pt-BR">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A5544451-E1F5-B54E-A4B3-F86DF5D23981}" type="slidenum">
              <a:rPr lang="pt-BR" sz="1200">
                <a:solidFill>
                  <a:srgbClr val="000000"/>
                </a:solidFill>
              </a:rPr>
              <a:pPr eaLnBrk="1" hangingPunct="1"/>
              <a:t>25</a:t>
            </a:fld>
            <a:endParaRPr lang="pt-BR" sz="1200">
              <a:solidFill>
                <a:srgbClr val="000000"/>
              </a:solidFill>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F78DB479-A782-3442-AC12-BE027327C055}" type="slidenum">
              <a:rPr lang="pt-BR" sz="1200"/>
              <a:pPr eaLnBrk="1" hangingPunct="1"/>
              <a:t>26</a:t>
            </a:fld>
            <a:endParaRPr lang="pt-BR" sz="1200"/>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27FE234C-7B2A-1F4C-B968-8EDB5352C224}" type="slidenum">
              <a:rPr lang="pt-BR" sz="1200"/>
              <a:pPr eaLnBrk="1" hangingPunct="1"/>
              <a:t>27</a:t>
            </a:fld>
            <a:endParaRPr lang="pt-BR" sz="1200"/>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1162EC69-B73B-3942-89C1-34BAB2FA4EE9}" type="slidenum">
              <a:rPr lang="pt-BR" sz="1200">
                <a:solidFill>
                  <a:srgbClr val="000000"/>
                </a:solidFill>
              </a:rPr>
              <a:pPr eaLnBrk="1" hangingPunct="1"/>
              <a:t>29</a:t>
            </a:fld>
            <a:endParaRPr lang="pt-BR" sz="1200">
              <a:solidFill>
                <a:srgbClr val="000000"/>
              </a:solidFill>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1E5A2550-C2BA-7542-A912-B76DED4A86BA}" type="slidenum">
              <a:rPr lang="pt-BR" sz="1200">
                <a:cs typeface="Arial" charset="0"/>
              </a:rPr>
              <a:pPr eaLnBrk="1" hangingPunct="1"/>
              <a:t>30</a:t>
            </a:fld>
            <a:endParaRPr lang="pt-BR" sz="1200">
              <a:cs typeface="Arial"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pt-BR">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1E5A2550-C2BA-7542-A912-B76DED4A86BA}" type="slidenum">
              <a:rPr lang="pt-BR" sz="1200">
                <a:cs typeface="Arial" charset="0"/>
              </a:rPr>
              <a:pPr eaLnBrk="1" hangingPunct="1"/>
              <a:t>31</a:t>
            </a:fld>
            <a:endParaRPr lang="pt-BR" sz="1200">
              <a:cs typeface="Arial"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pt-BR">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A52DEBCC-7BE3-814B-9D71-7C7A2D79FF64}" type="slidenum">
              <a:rPr lang="pt-BR" sz="1200"/>
              <a:pPr eaLnBrk="1" hangingPunct="1"/>
              <a:t>34</a:t>
            </a:fld>
            <a:endParaRPr lang="pt-BR" sz="1200"/>
          </a:p>
        </p:txBody>
      </p:sp>
      <p:sp>
        <p:nvSpPr>
          <p:cNvPr id="52226" name="Rectangle 2"/>
          <p:cNvSpPr>
            <a:spLocks noRo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CB561C95-97CB-1C4E-9E09-0A16BD0D4127}" type="slidenum">
              <a:rPr lang="pt-BR" sz="1200"/>
              <a:pPr eaLnBrk="1" hangingPunct="1"/>
              <a:t>35</a:t>
            </a:fld>
            <a:endParaRPr lang="pt-BR" sz="1200"/>
          </a:p>
        </p:txBody>
      </p:sp>
      <p:sp>
        <p:nvSpPr>
          <p:cNvPr id="54274" name="Rectangle 2"/>
          <p:cNvSpPr>
            <a:spLocks noRo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8519B6EB-1A69-CA47-9DAA-BE02F0F600D7}" type="slidenum">
              <a:rPr lang="pt-BR" sz="1200">
                <a:solidFill>
                  <a:srgbClr val="000000"/>
                </a:solidFill>
                <a:cs typeface="Arial" charset="0"/>
              </a:rPr>
              <a:pPr eaLnBrk="1" hangingPunct="1"/>
              <a:t>38</a:t>
            </a:fld>
            <a:endParaRPr lang="pt-BR" sz="1200">
              <a:solidFill>
                <a:srgbClr val="000000"/>
              </a:solidFill>
              <a:cs typeface="Arial"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pt-BR">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0EE4C2AB-D0CC-C845-95DF-6E9CD38C13D9}" type="slidenum">
              <a:rPr lang="en-US">
                <a:solidFill>
                  <a:prstClr val="black"/>
                </a:solidFill>
              </a:rPr>
              <a:pPr eaLnBrk="1" hangingPunct="1">
                <a:defRPr/>
              </a:pPr>
              <a:t>39</a:t>
            </a:fld>
            <a:endParaRPr lang="en-US">
              <a:solidFill>
                <a:prstClr val="black"/>
              </a:solidFill>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pt-BR">
                <a:latin typeface="Arial" charset="0"/>
              </a:rPr>
              <a:t>Cena de maior prioridade utilizou imagens CBRES na s tres principais areas: 166-112, 165-113 2 166-113. Sendo complementada por imagem TM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6950FB73-0843-0044-B13B-E742EF8EB422}" type="slidenum">
              <a:rPr lang="pt-BR" sz="1200">
                <a:cs typeface="Arial" charset="0"/>
              </a:rPr>
              <a:pPr eaLnBrk="1" hangingPunct="1"/>
              <a:t>5</a:t>
            </a:fld>
            <a:endParaRPr lang="pt-BR" sz="1200">
              <a:cs typeface="Arial" charset="0"/>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pt-BR">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3BA7B2D-4EB1-8540-B71F-CF0B0E66789F}" type="slidenum">
              <a:rPr lang="pt-BR" sz="1200">
                <a:solidFill>
                  <a:srgbClr val="000000"/>
                </a:solidFill>
                <a:cs typeface="Arial" charset="0"/>
              </a:rPr>
              <a:pPr eaLnBrk="1" hangingPunct="1"/>
              <a:t>41</a:t>
            </a:fld>
            <a:endParaRPr lang="pt-BR" sz="1200">
              <a:solidFill>
                <a:srgbClr val="000000"/>
              </a:solidFill>
              <a:cs typeface="Arial" charset="0"/>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pt-BR">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EB7858A8-41AE-5F4E-BE3B-C6342FFB6ACF}" type="slidenum">
              <a:rPr lang="en-US" sz="1200">
                <a:cs typeface="Arial" charset="0"/>
              </a:rPr>
              <a:pPr eaLnBrk="1" hangingPunct="1"/>
              <a:t>42</a:t>
            </a:fld>
            <a:endParaRPr lang="en-US" sz="1200">
              <a:cs typeface="Arial" charset="0"/>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pt-BR">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79959EA9-4384-0648-9CEB-20284A7ADBE8}" type="slidenum">
              <a:rPr lang="en-US" sz="1200">
                <a:cs typeface="Arial" charset="0"/>
              </a:rPr>
              <a:pPr eaLnBrk="1" hangingPunct="1"/>
              <a:t>43</a:t>
            </a:fld>
            <a:endParaRPr lang="en-US" sz="1200">
              <a:cs typeface="Arial" charset="0"/>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pt-BR">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080A849A-08FF-674E-B83E-6264436C86CB}" type="slidenum">
              <a:rPr lang="en-US" sz="1200">
                <a:solidFill>
                  <a:srgbClr val="000000"/>
                </a:solidFill>
              </a:rPr>
              <a:pPr eaLnBrk="1" hangingPunct="1"/>
              <a:t>44</a:t>
            </a:fld>
            <a:endParaRPr lang="en-US" sz="1200">
              <a:solidFill>
                <a:srgbClr val="000000"/>
              </a:solidFill>
            </a:endParaRPr>
          </a:p>
        </p:txBody>
      </p:sp>
      <p:sp>
        <p:nvSpPr>
          <p:cNvPr id="32770" name="Rectangle 2"/>
          <p:cNvSpPr>
            <a:spLocks noRo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pt-BR">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7CF408E6-4B19-9244-AAD8-09EEC78894E1}" type="slidenum">
              <a:rPr lang="pt-BR" sz="1200">
                <a:solidFill>
                  <a:srgbClr val="000000"/>
                </a:solidFill>
                <a:cs typeface="Arial" charset="0"/>
              </a:rPr>
              <a:pPr eaLnBrk="1" hangingPunct="1"/>
              <a:t>56</a:t>
            </a:fld>
            <a:endParaRPr lang="pt-BR" sz="1200">
              <a:solidFill>
                <a:srgbClr val="000000"/>
              </a:solidFill>
              <a:cs typeface="Arial" charset="0"/>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8F0B8916-337B-764B-857D-1B3AF44C62B0}" type="slidenum">
              <a:rPr lang="pt-BR" sz="1200"/>
              <a:pPr eaLnBrk="1" hangingPunct="1"/>
              <a:t>57</a:t>
            </a:fld>
            <a:endParaRPr lang="pt-BR" sz="120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41C21661-11F8-3744-A2A2-0549C3988658}" type="slidenum">
              <a:rPr lang="en-US" sz="1200"/>
              <a:pPr eaLnBrk="1" hangingPunct="1"/>
              <a:t>58</a:t>
            </a:fld>
            <a:endParaRPr lang="en-US" sz="120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algn="r" eaLnBrk="1" hangingPunct="1"/>
            <a:fld id="{757B98A9-63B5-BB48-B326-8A221C7E5238}" type="slidenum">
              <a:rPr lang="pt-BR" sz="1200"/>
              <a:pPr algn="r" eaLnBrk="1" hangingPunct="1"/>
              <a:t>59</a:t>
            </a:fld>
            <a:endParaRPr lang="pt-BR" sz="120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Espaço Reservado para Imagem de Slide 1"/>
          <p:cNvSpPr>
            <a:spLocks noGrp="1" noRot="1" noChangeAspect="1" noTextEdit="1"/>
          </p:cNvSpPr>
          <p:nvPr>
            <p:ph type="sldImg"/>
          </p:nvPr>
        </p:nvSpPr>
        <p:spPr>
          <a:ln/>
        </p:spPr>
      </p:sp>
      <p:sp>
        <p:nvSpPr>
          <p:cNvPr id="50178"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
        <p:nvSpPr>
          <p:cNvPr id="50179"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algn="r" eaLnBrk="1" hangingPunct="1"/>
            <a:fld id="{69D38FFF-B810-D04A-862A-7DF6A83F5129}" type="slidenum">
              <a:rPr lang="pt-BR" sz="1200"/>
              <a:pPr algn="r" eaLnBrk="1" hangingPunct="1"/>
              <a:t>60</a:t>
            </a:fld>
            <a:endParaRPr lang="pt-BR"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9F190665-EB3A-1743-BDD1-700C0435F97C}" type="slidenum">
              <a:rPr lang="en-US" sz="1200">
                <a:solidFill>
                  <a:srgbClr val="000000"/>
                </a:solidFill>
              </a:rPr>
              <a:pPr eaLnBrk="1" hangingPunct="1"/>
              <a:t>65</a:t>
            </a:fld>
            <a:endParaRPr lang="en-US" sz="1200">
              <a:solidFill>
                <a:srgbClr val="000000"/>
              </a:solidFill>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5122ECA3-7508-464D-83D7-187EDF58EA49}" type="slidenum">
              <a:rPr lang="pt-BR" sz="1200">
                <a:cs typeface="Arial" charset="0"/>
              </a:rPr>
              <a:pPr eaLnBrk="1" hangingPunct="1"/>
              <a:t>6</a:t>
            </a:fld>
            <a:endParaRPr lang="pt-BR" sz="1200">
              <a:cs typeface="Arial" charset="0"/>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pt-BR">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1791687A-145C-164B-925A-8B4EADF62455}" type="slidenum">
              <a:rPr lang="en-US" sz="1200"/>
              <a:pPr eaLnBrk="1" hangingPunct="1"/>
              <a:t>66</a:t>
            </a:fld>
            <a:endParaRPr lang="en-US" sz="1200"/>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pt-BR">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DF7997C0-C529-CD47-98F5-62DB7B9FDC58}" type="slidenum">
              <a:rPr lang="pt-BR" sz="1200"/>
              <a:pPr eaLnBrk="1" hangingPunct="1"/>
              <a:t>67</a:t>
            </a:fld>
            <a:endParaRPr lang="pt-BR" sz="1200"/>
          </a:p>
        </p:txBody>
      </p:sp>
      <p:sp>
        <p:nvSpPr>
          <p:cNvPr id="88066" name="Rectangle 2"/>
          <p:cNvSpPr>
            <a:spLocks noRo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t>Temos que avaliar a potencialidade de uso das area em relacao aos seus usos</a:t>
            </a: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2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1664A3AE-3ECE-DB40-A137-11404F08C474}" type="slidenum">
              <a:rPr lang="en-GB" sz="1200"/>
              <a:pPr eaLnBrk="1" hangingPunct="1"/>
              <a:t>68</a:t>
            </a:fld>
            <a:endParaRPr lang="en-GB" sz="1200"/>
          </a:p>
        </p:txBody>
      </p:sp>
      <p:sp>
        <p:nvSpPr>
          <p:cNvPr id="10547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endParaRPr lang="en-US"/>
          </a:p>
        </p:txBody>
      </p:sp>
      <p:sp>
        <p:nvSpPr>
          <p:cNvPr id="105476" name="Rectangle 2"/>
          <p:cNvSpPr>
            <a:spLocks noChangeArrowheads="1"/>
          </p:cNvSpPr>
          <p:nvPr>
            <p:ph type="body"/>
          </p:nvPr>
        </p:nvSpPr>
        <p:spPr>
          <a:xfrm>
            <a:off x="685800" y="4343400"/>
            <a:ext cx="54610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439113B4-9FFF-D849-BD0D-D4514D251357}" type="slidenum">
              <a:rPr lang="en-GB" sz="1200">
                <a:solidFill>
                  <a:srgbClr val="000000"/>
                </a:solidFill>
              </a:rPr>
              <a:pPr eaLnBrk="1" hangingPunct="1"/>
              <a:t>69</a:t>
            </a:fld>
            <a:endParaRPr lang="en-GB" sz="1200">
              <a:solidFill>
                <a:srgbClr val="000000"/>
              </a:solidFill>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165B30E5-04C7-5243-BF1C-ACFE49026459}" type="slidenum">
              <a:rPr lang="pt-BR" sz="1200"/>
              <a:pPr eaLnBrk="1" hangingPunct="1"/>
              <a:t>70</a:t>
            </a:fld>
            <a:endParaRPr lang="pt-BR" sz="120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4B12C39C-423B-491A-9DCF-7FBF2627ADA4}" type="slidenum">
              <a:rPr lang="pt-BR" smtClean="0"/>
              <a:pPr/>
              <a:t>71</a:t>
            </a:fld>
            <a:endParaRPr lang="pt-BR"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2260B7E5-4C5F-B945-BE41-2FC70988AC3E}" type="slidenum">
              <a:rPr lang="en-GB" sz="1200">
                <a:solidFill>
                  <a:srgbClr val="000000"/>
                </a:solidFill>
              </a:rPr>
              <a:pPr eaLnBrk="1" hangingPunct="1"/>
              <a:t>72</a:t>
            </a:fld>
            <a:endParaRPr lang="en-GB" sz="1200">
              <a:solidFill>
                <a:srgbClr val="000000"/>
              </a:solidFill>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1FF43143-1BFA-9E4F-920D-48D10C75BAAD}" type="slidenum">
              <a:rPr lang="pt-BR" sz="1200"/>
              <a:pPr eaLnBrk="1" hangingPunct="1"/>
              <a:t>75</a:t>
            </a:fld>
            <a:endParaRPr lang="pt-BR" sz="1200"/>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2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525E66AF-DC09-1A46-83B2-97FBFB5DDE82}" type="slidenum">
              <a:rPr lang="en-GB" sz="1200">
                <a:latin typeface="DejaVu Sans" charset="0"/>
              </a:rPr>
              <a:pPr eaLnBrk="1" hangingPunct="1"/>
              <a:t>76</a:t>
            </a:fld>
            <a:endParaRPr lang="en-GB" sz="1200">
              <a:latin typeface="DejaVu Sans" charset="0"/>
            </a:endParaRPr>
          </a:p>
        </p:txBody>
      </p:sp>
      <p:sp>
        <p:nvSpPr>
          <p:cNvPr id="9113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endParaRPr lang="en-US"/>
          </a:p>
        </p:txBody>
      </p:sp>
      <p:sp>
        <p:nvSpPr>
          <p:cNvPr id="91140" name="Rectangle 2"/>
          <p:cNvSpPr>
            <a:spLocks noChangeArrowheads="1"/>
          </p:cNvSpPr>
          <p:nvPr>
            <p:ph type="body"/>
          </p:nvPr>
        </p:nvSpPr>
        <p:spPr>
          <a:xfrm>
            <a:off x="685800" y="4343400"/>
            <a:ext cx="54610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EA41A32E-8ECD-A240-B0AC-3BE64E30A88F}" type="slidenum">
              <a:rPr lang="pt-BR" sz="1200">
                <a:cs typeface="Arial" charset="0"/>
              </a:rPr>
              <a:pPr eaLnBrk="1" hangingPunct="1"/>
              <a:t>79</a:t>
            </a:fld>
            <a:endParaRPr lang="pt-BR" sz="1200">
              <a:cs typeface="Arial" charset="0"/>
            </a:endParaRPr>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41A332DF-44C1-DB49-870D-6ED1B0C5BB1C}" type="slidenum">
              <a:rPr lang="en-US" sz="1200"/>
              <a:pPr eaLnBrk="1" hangingPunct="1"/>
              <a:t>10</a:t>
            </a:fld>
            <a:endParaRPr lang="en-US" sz="120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7E284A37-C249-2946-AAF1-D1A1827B353D}" type="slidenum">
              <a:rPr lang="pt-BR" sz="1200"/>
              <a:pPr eaLnBrk="1" hangingPunct="1"/>
              <a:t>16</a:t>
            </a:fld>
            <a:endParaRPr lang="pt-BR" sz="120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39CA1E19-CDBF-5E4A-9494-50137EA94193}" type="slidenum">
              <a:rPr lang="en-US" sz="1200"/>
              <a:pPr eaLnBrk="1" hangingPunct="1"/>
              <a:t>17</a:t>
            </a:fld>
            <a:endParaRPr lang="en-US" sz="120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DCB609FD-F83D-F74C-B2CD-B5CEBD8F891F}" type="slidenum">
              <a:rPr lang="pt-BR" sz="1200">
                <a:solidFill>
                  <a:srgbClr val="000000"/>
                </a:solidFill>
              </a:rPr>
              <a:pPr eaLnBrk="1" hangingPunct="1"/>
              <a:t>18</a:t>
            </a:fld>
            <a:endParaRPr lang="pt-BR" sz="1200">
              <a:solidFill>
                <a:srgbClr val="000000"/>
              </a:solidFill>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pt-BR">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C4A1A4A4-A9F8-7D4A-936C-7B77FCD6FBE7}" type="slidenum">
              <a:rPr lang="pt-BR" sz="1200">
                <a:solidFill>
                  <a:srgbClr val="000000"/>
                </a:solidFill>
              </a:rPr>
              <a:pPr eaLnBrk="1" hangingPunct="1"/>
              <a:t>19</a:t>
            </a:fld>
            <a:endParaRPr lang="pt-BR" sz="1200">
              <a:solidFill>
                <a:srgbClr val="000000"/>
              </a:solidFill>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C60E7051-AC4E-874D-8666-7A38BB186987}" type="slidenum">
              <a:rPr lang="pt-BR" sz="1200">
                <a:solidFill>
                  <a:srgbClr val="000000"/>
                </a:solidFill>
              </a:rPr>
              <a:pPr eaLnBrk="1" hangingPunct="1"/>
              <a:t>24</a:t>
            </a:fld>
            <a:endParaRPr lang="pt-BR" sz="1200">
              <a:solidFill>
                <a:srgbClr val="000000"/>
              </a:solidFill>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4" name="Rectangle 2"/>
          <p:cNvSpPr>
            <a:spLocks noChangeArrowheads="1"/>
          </p:cNvSpPr>
          <p:nvPr/>
        </p:nvSpPr>
        <p:spPr bwMode="hidden">
          <a:xfrm>
            <a:off x="0" y="0"/>
            <a:ext cx="3505200" cy="6858000"/>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pt-BR" sz="2400">
              <a:solidFill>
                <a:srgbClr val="000000"/>
              </a:solidFill>
              <a:latin typeface="Times New Roman" charset="0"/>
              <a:ea typeface="ＭＳ Ｐゴシック" charset="0"/>
              <a:cs typeface="ＭＳ Ｐゴシック" charset="0"/>
            </a:endParaRPr>
          </a:p>
        </p:txBody>
      </p:sp>
      <p:sp>
        <p:nvSpPr>
          <p:cNvPr id="5" name="Rectangle 3"/>
          <p:cNvSpPr>
            <a:spLocks noChangeArrowheads="1"/>
          </p:cNvSpPr>
          <p:nvPr/>
        </p:nvSpPr>
        <p:spPr bwMode="hidden">
          <a:xfrm>
            <a:off x="1716088" y="1690688"/>
            <a:ext cx="7427912" cy="2533650"/>
          </a:xfrm>
          <a:prstGeom prst="rect">
            <a:avLst/>
          </a:prstGeom>
          <a:solidFill>
            <a:srgbClr val="08479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a:solidFill>
                <a:srgbClr val="000000"/>
              </a:solidFill>
              <a:latin typeface="Times New Roman" charset="0"/>
              <a:ea typeface="ＭＳ Ｐゴシック" charset="0"/>
              <a:cs typeface="ＭＳ Ｐゴシック" charset="0"/>
            </a:endParaRPr>
          </a:p>
        </p:txBody>
      </p:sp>
      <p:grpSp>
        <p:nvGrpSpPr>
          <p:cNvPr id="6" name="Group 4"/>
          <p:cNvGrpSpPr>
            <a:grpSpLocks/>
          </p:cNvGrpSpPr>
          <p:nvPr/>
        </p:nvGrpSpPr>
        <p:grpSpPr bwMode="auto">
          <a:xfrm>
            <a:off x="0" y="1066800"/>
            <a:ext cx="2867025" cy="3157538"/>
            <a:chOff x="0" y="672"/>
            <a:chExt cx="1806" cy="1989"/>
          </a:xfrm>
        </p:grpSpPr>
        <p:sp>
          <p:nvSpPr>
            <p:cNvPr id="7" name="Rectangle 5"/>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a:solidFill>
                  <a:srgbClr val="000000"/>
                </a:solidFill>
                <a:latin typeface="Times New Roman" charset="0"/>
                <a:ea typeface="ＭＳ Ｐゴシック" charset="0"/>
                <a:cs typeface="ＭＳ Ｐゴシック" charset="0"/>
              </a:endParaRPr>
            </a:p>
          </p:txBody>
        </p:sp>
        <p:sp>
          <p:nvSpPr>
            <p:cNvPr id="8" name="Rectangle 6"/>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a:solidFill>
                  <a:srgbClr val="000000"/>
                </a:solidFill>
                <a:latin typeface="Times New Roman" charset="0"/>
                <a:ea typeface="ＭＳ Ｐゴシック" charset="0"/>
                <a:cs typeface="ＭＳ Ｐゴシック" charset="0"/>
              </a:endParaRPr>
            </a:p>
          </p:txBody>
        </p:sp>
        <p:sp>
          <p:nvSpPr>
            <p:cNvPr id="9" name="Rectangle 7"/>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a:solidFill>
                  <a:srgbClr val="000000"/>
                </a:solidFill>
                <a:latin typeface="Times New Roman" charset="0"/>
                <a:ea typeface="ＭＳ Ｐゴシック" charset="0"/>
                <a:cs typeface="ＭＳ Ｐゴシック" charset="0"/>
              </a:endParaRPr>
            </a:p>
          </p:txBody>
        </p:sp>
        <p:sp>
          <p:nvSpPr>
            <p:cNvPr id="10" name="Rectangle 8"/>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a:solidFill>
                  <a:srgbClr val="000000"/>
                </a:solidFill>
                <a:latin typeface="Times New Roman" charset="0"/>
                <a:ea typeface="ＭＳ Ｐゴシック" charset="0"/>
                <a:cs typeface="ＭＳ Ｐゴシック" charset="0"/>
              </a:endParaRPr>
            </a:p>
          </p:txBody>
        </p:sp>
        <p:sp>
          <p:nvSpPr>
            <p:cNvPr id="11" name="Rectangle 9"/>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a:solidFill>
                  <a:srgbClr val="000000"/>
                </a:solidFill>
                <a:latin typeface="Times New Roman" charset="0"/>
                <a:ea typeface="ＭＳ Ｐゴシック" charset="0"/>
                <a:cs typeface="ＭＳ Ｐゴシック" charset="0"/>
              </a:endParaRPr>
            </a:p>
          </p:txBody>
        </p:sp>
        <p:sp>
          <p:nvSpPr>
            <p:cNvPr id="12" name="Rectangle 10"/>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a:solidFill>
                  <a:srgbClr val="000000"/>
                </a:solidFill>
                <a:latin typeface="Times New Roman" charset="0"/>
                <a:ea typeface="ＭＳ Ｐゴシック" charset="0"/>
                <a:cs typeface="ＭＳ Ｐゴシック" charset="0"/>
              </a:endParaRPr>
            </a:p>
          </p:txBody>
        </p:sp>
        <p:sp>
          <p:nvSpPr>
            <p:cNvPr id="13" name="Rectangle 11"/>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a:solidFill>
                  <a:srgbClr val="000000"/>
                </a:solidFill>
                <a:latin typeface="Times New Roman" charset="0"/>
                <a:ea typeface="ＭＳ Ｐゴシック" charset="0"/>
                <a:cs typeface="ＭＳ Ｐゴシック" charset="0"/>
              </a:endParaRPr>
            </a:p>
          </p:txBody>
        </p:sp>
        <p:sp>
          <p:nvSpPr>
            <p:cNvPr id="14" name="Rectangle 12"/>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a:solidFill>
                  <a:srgbClr val="000000"/>
                </a:solidFill>
                <a:latin typeface="Times New Roman" charset="0"/>
                <a:ea typeface="ＭＳ Ｐゴシック" charset="0"/>
                <a:cs typeface="ＭＳ Ｐゴシック" charset="0"/>
              </a:endParaRPr>
            </a:p>
          </p:txBody>
        </p:sp>
        <p:sp>
          <p:nvSpPr>
            <p:cNvPr id="15" name="Rectangle 13"/>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a:solidFill>
                  <a:srgbClr val="000000"/>
                </a:solidFill>
                <a:latin typeface="Times New Roman" charset="0"/>
                <a:ea typeface="ＭＳ Ｐゴシック" charset="0"/>
                <a:cs typeface="ＭＳ Ｐゴシック" charset="0"/>
              </a:endParaRPr>
            </a:p>
          </p:txBody>
        </p:sp>
        <p:sp>
          <p:nvSpPr>
            <p:cNvPr id="16" name="Rectangle 14"/>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a:solidFill>
                  <a:srgbClr val="000000"/>
                </a:solidFill>
                <a:latin typeface="Times New Roman" charset="0"/>
                <a:ea typeface="ＭＳ Ｐゴシック" charset="0"/>
                <a:cs typeface="ＭＳ Ｐゴシック" charset="0"/>
              </a:endParaRPr>
            </a:p>
          </p:txBody>
        </p:sp>
      </p:grpSp>
      <p:pic>
        <p:nvPicPr>
          <p:cNvPr id="17" name="Picture 20" descr="logocom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8400" y="152400"/>
            <a:ext cx="50292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8" name="Rectangle 18"/>
          <p:cNvSpPr>
            <a:spLocks noGrp="1" noChangeArrowheads="1"/>
          </p:cNvSpPr>
          <p:nvPr>
            <p:ph type="ctrTitle"/>
          </p:nvPr>
        </p:nvSpPr>
        <p:spPr>
          <a:xfrm>
            <a:off x="2971800" y="1828800"/>
            <a:ext cx="6019800" cy="2209800"/>
          </a:xfrm>
        </p:spPr>
        <p:txBody>
          <a:bodyPr/>
          <a:lstStyle>
            <a:lvl1pPr>
              <a:defRPr sz="3800">
                <a:solidFill>
                  <a:srgbClr val="FFFFFF"/>
                </a:solidFill>
              </a:defRPr>
            </a:lvl1pPr>
          </a:lstStyle>
          <a:p>
            <a:r>
              <a:rPr lang="pt-BR" smtClean="0"/>
              <a:t>Clique para editar o estilo do título mestre</a:t>
            </a:r>
            <a:endParaRPr lang="pt-BR"/>
          </a:p>
        </p:txBody>
      </p:sp>
      <p:sp>
        <p:nvSpPr>
          <p:cNvPr id="81939" name="Rectangle 19"/>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2600"/>
            </a:lvl1pPr>
          </a:lstStyle>
          <a:p>
            <a:r>
              <a:rPr lang="pt-BR" smtClean="0"/>
              <a:t>Clique para editar o estilo do subtítulo mestre</a:t>
            </a:r>
            <a:endParaRPr lang="pt-BR"/>
          </a:p>
        </p:txBody>
      </p:sp>
      <p:sp>
        <p:nvSpPr>
          <p:cNvPr id="18" name="Rectangle 15"/>
          <p:cNvSpPr>
            <a:spLocks noGrp="1" noChangeArrowheads="1"/>
          </p:cNvSpPr>
          <p:nvPr>
            <p:ph type="dt" sz="half" idx="10"/>
          </p:nvPr>
        </p:nvSpPr>
        <p:spPr bwMode="auto">
          <a:xfrm>
            <a:off x="457200" y="6248400"/>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defTabSz="914400" fontAlgn="base">
              <a:spcBef>
                <a:spcPct val="0"/>
              </a:spcBef>
              <a:spcAft>
                <a:spcPct val="0"/>
              </a:spcAft>
              <a:defRPr/>
            </a:pPr>
            <a:endParaRPr lang="pt-BR">
              <a:solidFill>
                <a:srgbClr val="000000"/>
              </a:solidFill>
            </a:endParaRPr>
          </a:p>
        </p:txBody>
      </p:sp>
      <p:sp>
        <p:nvSpPr>
          <p:cNvPr id="19" name="Rectangle 1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latin typeface="Arial" charset="0"/>
                <a:ea typeface="+mn-ea"/>
                <a:cs typeface="+mn-cs"/>
              </a:defRPr>
            </a:lvl1pPr>
          </a:lstStyle>
          <a:p>
            <a:pPr defTabSz="914400" fontAlgn="base">
              <a:spcBef>
                <a:spcPct val="0"/>
              </a:spcBef>
              <a:spcAft>
                <a:spcPct val="0"/>
              </a:spcAft>
              <a:defRPr/>
            </a:pPr>
            <a:endParaRPr lang="pt-BR">
              <a:solidFill>
                <a:srgbClr val="000000"/>
              </a:solidFill>
            </a:endParaRPr>
          </a:p>
        </p:txBody>
      </p:sp>
      <p:sp>
        <p:nvSpPr>
          <p:cNvPr id="20" name="Rectangle 17"/>
          <p:cNvSpPr>
            <a:spLocks noGrp="1" noChangeArrowheads="1"/>
          </p:cNvSpPr>
          <p:nvPr>
            <p:ph type="sldNum" sz="quarter" idx="12"/>
          </p:nvPr>
        </p:nvSpPr>
        <p:spPr bwMode="auto">
          <a:xfrm>
            <a:off x="6553200" y="6248400"/>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latin typeface="Arial Black" charset="0"/>
                <a:cs typeface="+mn-cs"/>
              </a:defRPr>
            </a:lvl1pPr>
          </a:lstStyle>
          <a:p>
            <a:pPr defTabSz="914400" fontAlgn="base">
              <a:spcBef>
                <a:spcPct val="0"/>
              </a:spcBef>
              <a:spcAft>
                <a:spcPct val="0"/>
              </a:spcAft>
              <a:defRPr/>
            </a:pPr>
            <a:fld id="{FD98D422-FC95-3543-ABDB-BBBAD5762917}" type="slidenum">
              <a:rPr lang="pt-BR">
                <a:solidFill>
                  <a:srgbClr val="000000"/>
                </a:solidFill>
                <a:ea typeface="ＭＳ Ｐゴシック" charset="0"/>
              </a:rPr>
              <a:pPr defTabSz="914400" fontAlgn="base">
                <a:spcBef>
                  <a:spcPct val="0"/>
                </a:spcBef>
                <a:spcAft>
                  <a:spcPct val="0"/>
                </a:spcAft>
                <a:defRPr/>
              </a:pPr>
              <a:t>‹#›</a:t>
            </a:fld>
            <a:endParaRPr lang="pt-BR">
              <a:solidFill>
                <a:srgbClr val="000000"/>
              </a:solidFill>
              <a:ea typeface="ＭＳ Ｐゴシック" charset="0"/>
            </a:endParaRPr>
          </a:p>
        </p:txBody>
      </p:sp>
    </p:spTree>
    <p:extLst>
      <p:ext uri="{BB962C8B-B14F-4D97-AF65-F5344CB8AC3E}">
        <p14:creationId xmlns:p14="http://schemas.microsoft.com/office/powerpoint/2010/main" val="115687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913715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781800" y="381000"/>
            <a:ext cx="2057400" cy="5867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09600" y="381000"/>
            <a:ext cx="6019800" cy="5867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056043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975198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ítulo e text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85800" y="381000"/>
            <a:ext cx="8153400" cy="762000"/>
          </a:xfrm>
        </p:spPr>
        <p:txBody>
          <a:bodyPr/>
          <a:lstStyle/>
          <a:p>
            <a:r>
              <a:rPr lang="pt-BR" smtClean="0"/>
              <a:t>Clique para editar o estilo do título mestre</a:t>
            </a:r>
            <a:endParaRPr lang="pt-BR"/>
          </a:p>
        </p:txBody>
      </p:sp>
      <p:sp>
        <p:nvSpPr>
          <p:cNvPr id="3" name="Espaço Reservado para Texto 2"/>
          <p:cNvSpPr>
            <a:spLocks noGrp="1"/>
          </p:cNvSpPr>
          <p:nvPr>
            <p:ph type="body" sz="half" idx="1"/>
          </p:nvPr>
        </p:nvSpPr>
        <p:spPr>
          <a:xfrm>
            <a:off x="609600" y="1524000"/>
            <a:ext cx="4038600" cy="47244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4800600" y="1524000"/>
            <a:ext cx="4038600" cy="2286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4800600" y="3962400"/>
            <a:ext cx="4038600" cy="2286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086139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3627758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8153400" cy="762000"/>
          </a:xfrm>
        </p:spPr>
        <p:txBody>
          <a:bodyPr/>
          <a:lstStyle/>
          <a:p>
            <a:r>
              <a:rPr lang="x-none" smtClean="0"/>
              <a:t>Click to edit Master title style</a:t>
            </a:r>
            <a:endParaRPr lang="en-US"/>
          </a:p>
        </p:txBody>
      </p:sp>
      <p:sp>
        <p:nvSpPr>
          <p:cNvPr id="3" name="Content Placeholder 2"/>
          <p:cNvSpPr>
            <a:spLocks noGrp="1"/>
          </p:cNvSpPr>
          <p:nvPr>
            <p:ph sz="quarter" idx="1"/>
          </p:nvPr>
        </p:nvSpPr>
        <p:spPr>
          <a:xfrm>
            <a:off x="609600" y="1524000"/>
            <a:ext cx="4038600" cy="2286000"/>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quarter" idx="2"/>
          </p:nvPr>
        </p:nvSpPr>
        <p:spPr>
          <a:xfrm>
            <a:off x="4800600" y="1524000"/>
            <a:ext cx="4038600" cy="2286000"/>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Content Placeholder 4"/>
          <p:cNvSpPr>
            <a:spLocks noGrp="1"/>
          </p:cNvSpPr>
          <p:nvPr>
            <p:ph sz="quarter" idx="3"/>
          </p:nvPr>
        </p:nvSpPr>
        <p:spPr>
          <a:xfrm>
            <a:off x="609600" y="3962400"/>
            <a:ext cx="4038600" cy="2286000"/>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6" name="Content Placeholder 5"/>
          <p:cNvSpPr>
            <a:spLocks noGrp="1"/>
          </p:cNvSpPr>
          <p:nvPr>
            <p:ph sz="quarter" idx="4"/>
          </p:nvPr>
        </p:nvSpPr>
        <p:spPr>
          <a:xfrm>
            <a:off x="4800600" y="3962400"/>
            <a:ext cx="4038600" cy="2286000"/>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36122047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x-none" smtClean="0"/>
              <a:t>Click to edit Master title style</a:t>
            </a:r>
            <a:endParaRPr lang="en-US"/>
          </a:p>
        </p:txBody>
      </p:sp>
      <p:sp>
        <p:nvSpPr>
          <p:cNvPr id="3" name="Text Placeholder 2"/>
          <p:cNvSpPr>
            <a:spLocks noGrp="1"/>
          </p:cNvSpPr>
          <p:nvPr>
            <p:ph type="body" sz="half" idx="1"/>
          </p:nvPr>
        </p:nvSpPr>
        <p:spPr>
          <a:xfrm>
            <a:off x="457200" y="1600205"/>
            <a:ext cx="4038600" cy="4525963"/>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5"/>
            <a:ext cx="4038600" cy="4525963"/>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a:xfrm>
            <a:off x="457200" y="6245225"/>
            <a:ext cx="2133600" cy="476250"/>
          </a:xfrm>
          <a:prstGeom prst="rect">
            <a:avLst/>
          </a:prstGeom>
        </p:spPr>
        <p:txBody>
          <a:bodyPr lIns="91412" tIns="45705" rIns="91412" bIns="45705"/>
          <a:lstStyle>
            <a:lvl1pPr>
              <a:defRPr>
                <a:cs typeface="+mn-cs"/>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lIns="91412" tIns="45705" rIns="91412" bIns="45705"/>
          <a:lstStyle>
            <a:lvl1pPr>
              <a:defRPr>
                <a:cs typeface="+mn-cs"/>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a:prstGeom prst="rect">
            <a:avLst/>
          </a:prstGeom>
        </p:spPr>
        <p:txBody>
          <a:bodyPr lIns="91412" tIns="45705" rIns="91412" bIns="45705"/>
          <a:lstStyle>
            <a:lvl1pPr>
              <a:defRPr>
                <a:cs typeface="+mn-cs"/>
              </a:defRPr>
            </a:lvl1pPr>
          </a:lstStyle>
          <a:p>
            <a:pPr>
              <a:defRPr/>
            </a:pPr>
            <a:fld id="{574BE865-2A61-AD45-8893-BB0C32B361CD}" type="slidenum">
              <a:rPr lang="en-US"/>
              <a:pPr>
                <a:defRPr/>
              </a:pPr>
              <a:t>‹#›</a:t>
            </a:fld>
            <a:endParaRPr lang="en-US"/>
          </a:p>
        </p:txBody>
      </p:sp>
    </p:spTree>
    <p:extLst>
      <p:ext uri="{BB962C8B-B14F-4D97-AF65-F5344CB8AC3E}">
        <p14:creationId xmlns:p14="http://schemas.microsoft.com/office/powerpoint/2010/main" val="2018612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815062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Tree>
    <p:extLst>
      <p:ext uri="{BB962C8B-B14F-4D97-AF65-F5344CB8AC3E}">
        <p14:creationId xmlns:p14="http://schemas.microsoft.com/office/powerpoint/2010/main" val="2130495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09600" y="15240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800600" y="15240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021162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353385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2581261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637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Tree>
    <p:extLst>
      <p:ext uri="{BB962C8B-B14F-4D97-AF65-F5344CB8AC3E}">
        <p14:creationId xmlns:p14="http://schemas.microsoft.com/office/powerpoint/2010/main" val="1463614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t-BR" noProof="0" smtClean="0"/>
              <a:t>Clique no ícone para adicionar uma imagem</a:t>
            </a: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Tree>
    <p:extLst>
      <p:ext uri="{BB962C8B-B14F-4D97-AF65-F5344CB8AC3E}">
        <p14:creationId xmlns:p14="http://schemas.microsoft.com/office/powerpoint/2010/main" val="175161688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rot="-5400000">
            <a:off x="-3009900" y="3390900"/>
            <a:ext cx="6477000" cy="457200"/>
          </a:xfrm>
          <a:prstGeom prst="rect">
            <a:avLst/>
          </a:prstGeom>
          <a:gradFill rotWithShape="1">
            <a:gsLst>
              <a:gs pos="0">
                <a:srgbClr val="08479C"/>
              </a:gs>
              <a:gs pos="100000">
                <a:srgbClr val="042148">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lstStyle/>
          <a:p>
            <a:pPr defTabSz="914400" fontAlgn="base">
              <a:spcBef>
                <a:spcPct val="0"/>
              </a:spcBef>
              <a:spcAft>
                <a:spcPct val="0"/>
              </a:spcAft>
            </a:pPr>
            <a:endParaRPr lang="pt-BR" sz="2400">
              <a:solidFill>
                <a:srgbClr val="000000"/>
              </a:solidFill>
              <a:latin typeface="Times New Roman" charset="0"/>
              <a:ea typeface="ＭＳ Ｐゴシック" charset="0"/>
              <a:cs typeface="ＭＳ Ｐゴシック" charset="0"/>
            </a:endParaRPr>
          </a:p>
        </p:txBody>
      </p:sp>
      <p:sp>
        <p:nvSpPr>
          <p:cNvPr id="1027" name="Rectangle 3"/>
          <p:cNvSpPr>
            <a:spLocks noGrp="1" noChangeArrowheads="1"/>
          </p:cNvSpPr>
          <p:nvPr>
            <p:ph type="title"/>
          </p:nvPr>
        </p:nvSpPr>
        <p:spPr bwMode="auto">
          <a:xfrm>
            <a:off x="685800" y="381000"/>
            <a:ext cx="815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pt-BR"/>
              <a:t>Clique para editar o estilo do título mestre</a:t>
            </a:r>
          </a:p>
        </p:txBody>
      </p:sp>
      <p:sp>
        <p:nvSpPr>
          <p:cNvPr id="1028" name="Rectangle 4"/>
          <p:cNvSpPr>
            <a:spLocks noGrp="1" noChangeArrowheads="1"/>
          </p:cNvSpPr>
          <p:nvPr>
            <p:ph type="body" idx="1"/>
          </p:nvPr>
        </p:nvSpPr>
        <p:spPr bwMode="auto">
          <a:xfrm>
            <a:off x="609600" y="15240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pic>
        <p:nvPicPr>
          <p:cNvPr id="1029" name="Picture 5" descr="inpe_logo"/>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0" y="0"/>
            <a:ext cx="7620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Freeform 6"/>
          <p:cNvSpPr>
            <a:spLocks noChangeArrowheads="1"/>
          </p:cNvSpPr>
          <p:nvPr/>
        </p:nvSpPr>
        <p:spPr bwMode="auto">
          <a:xfrm>
            <a:off x="685800" y="381000"/>
            <a:ext cx="8229600" cy="609600"/>
          </a:xfrm>
          <a:custGeom>
            <a:avLst/>
            <a:gdLst>
              <a:gd name="T0" fmla="*/ 0 w 1000"/>
              <a:gd name="T1" fmla="*/ 3716121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00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1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97831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715" r:id="rId15"/>
    <p:sldLayoutId id="2147483716" r:id="rId16"/>
  </p:sldLayoutIdLst>
  <p:txStyles>
    <p:titleStyle>
      <a:lvl1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1pPr>
      <a:lvl2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rgbClr val="003366"/>
          </a:solidFill>
          <a:latin typeface="ZapfHumnst BT" pitchFamily="34" charset="0"/>
        </a:defRPr>
      </a:lvl6pPr>
      <a:lvl7pPr marL="914400" algn="l" rtl="0" eaLnBrk="1" fontAlgn="base" hangingPunct="1">
        <a:spcBef>
          <a:spcPct val="0"/>
        </a:spcBef>
        <a:spcAft>
          <a:spcPct val="0"/>
        </a:spcAft>
        <a:defRPr sz="3200" b="1">
          <a:solidFill>
            <a:srgbClr val="003366"/>
          </a:solidFill>
          <a:latin typeface="ZapfHumnst BT" pitchFamily="34" charset="0"/>
        </a:defRPr>
      </a:lvl7pPr>
      <a:lvl8pPr marL="1371600" algn="l" rtl="0" eaLnBrk="1" fontAlgn="base" hangingPunct="1">
        <a:spcBef>
          <a:spcPct val="0"/>
        </a:spcBef>
        <a:spcAft>
          <a:spcPct val="0"/>
        </a:spcAft>
        <a:defRPr sz="3200" b="1">
          <a:solidFill>
            <a:srgbClr val="003366"/>
          </a:solidFill>
          <a:latin typeface="ZapfHumnst BT" pitchFamily="34" charset="0"/>
        </a:defRPr>
      </a:lvl8pPr>
      <a:lvl9pPr marL="1828800" algn="l" rtl="0" eaLnBrk="1" fontAlgn="base" hangingPunct="1">
        <a:spcBef>
          <a:spcPct val="0"/>
        </a:spcBef>
        <a:spcAft>
          <a:spcPct val="0"/>
        </a:spcAft>
        <a:defRPr sz="3200" b="1">
          <a:solidFill>
            <a:srgbClr val="003366"/>
          </a:solidFill>
          <a:latin typeface="ZapfHumnst BT" pitchFamily="34" charset="0"/>
        </a:defRPr>
      </a:lvl9pPr>
    </p:titleStyle>
    <p:bodyStyle>
      <a:lvl1pPr marL="342900" indent="-342900" algn="l" rtl="0" eaLnBrk="0" fontAlgn="base" hangingPunct="0">
        <a:spcBef>
          <a:spcPct val="20000"/>
        </a:spcBef>
        <a:spcAft>
          <a:spcPct val="0"/>
        </a:spcAft>
        <a:buClr>
          <a:schemeClr val="bg2"/>
        </a:buClr>
        <a:buSzPct val="75000"/>
        <a:buFont typeface="Wingdings" charset="0"/>
        <a:buChar char="n"/>
        <a:defRPr sz="2400">
          <a:solidFill>
            <a:schemeClr val="tx1"/>
          </a:solidFill>
          <a:latin typeface="Calibri" pitchFamily="34" charset="0"/>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80000"/>
        <a:buFont typeface="Wingdings" charset="0"/>
        <a:buChar char="¨"/>
        <a:defRPr sz="2000">
          <a:solidFill>
            <a:schemeClr val="tx1"/>
          </a:solidFill>
          <a:latin typeface="Calibri" pitchFamily="34" charset="0"/>
          <a:ea typeface="ＭＳ Ｐゴシック" charset="0"/>
        </a:defRPr>
      </a:lvl2pPr>
      <a:lvl3pPr marL="1143000" indent="-228600" algn="l" rtl="0" eaLnBrk="0" fontAlgn="base" hangingPunct="0">
        <a:spcBef>
          <a:spcPct val="20000"/>
        </a:spcBef>
        <a:spcAft>
          <a:spcPct val="0"/>
        </a:spcAft>
        <a:buClr>
          <a:schemeClr val="bg2"/>
        </a:buClr>
        <a:buSzPct val="65000"/>
        <a:buFont typeface="Wingdings" charset="0"/>
        <a:buChar char="n"/>
        <a:defRPr sz="2400">
          <a:solidFill>
            <a:schemeClr val="tx1"/>
          </a:solidFill>
          <a:latin typeface="Calibri" pitchFamily="34" charset="0"/>
          <a:ea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charset="0"/>
        <a:buChar char="¨"/>
        <a:defRPr sz="1600">
          <a:solidFill>
            <a:schemeClr val="tx1"/>
          </a:solidFill>
          <a:latin typeface="Calibri" pitchFamily="34" charset="0"/>
          <a:ea typeface="ＭＳ Ｐゴシック" charset="0"/>
        </a:defRPr>
      </a:lvl4pPr>
      <a:lvl5pPr marL="2057400" indent="-228600" algn="l" rtl="0" eaLnBrk="0" fontAlgn="base" hangingPunct="0">
        <a:spcBef>
          <a:spcPct val="20000"/>
        </a:spcBef>
        <a:spcAft>
          <a:spcPct val="0"/>
        </a:spcAft>
        <a:buClr>
          <a:schemeClr val="bg2"/>
        </a:buClr>
        <a:buFont typeface="Wingdings" charset="0"/>
        <a:buChar char="§"/>
        <a:defRPr sz="2000">
          <a:solidFill>
            <a:schemeClr val="tx1"/>
          </a:solidFill>
          <a:latin typeface="Calibri" pitchFamily="34" charset="0"/>
          <a:ea typeface="ＭＳ Ｐゴシック" charset="0"/>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wmf"/><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wmf"/><Relationship Id="rId8" Type="http://schemas.openxmlformats.org/officeDocument/2006/relationships/image" Target="../media/image28.wmf"/><Relationship Id="rId9" Type="http://schemas.openxmlformats.org/officeDocument/2006/relationships/image" Target="../media/image29.jpeg"/><Relationship Id="rId10" Type="http://schemas.openxmlformats.org/officeDocument/2006/relationships/image" Target="../media/image30.jpe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23.wmf"/></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3.jpe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3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39.jpe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4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4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4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6.jpe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12.xml"/><Relationship Id="rId2"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image" Target="../media/image53.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59.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6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jpeg"/><Relationship Id="rId3"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63.png"/><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64.jpeg"/><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64.jpeg"/><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jpeg"/><Relationship Id="rId6" Type="http://schemas.openxmlformats.org/officeDocument/2006/relationships/image" Target="../media/image68.jpeg"/><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4.wmf"/><Relationship Id="rId3" Type="http://schemas.openxmlformats.org/officeDocument/2006/relationships/image" Target="../media/image7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4.wmf"/><Relationship Id="rId3" Type="http://schemas.openxmlformats.org/officeDocument/2006/relationships/image" Target="../media/image7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6.png"/></Relationships>
</file>

<file path=ppt/slides/_rels/slide53.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5" Type="http://schemas.openxmlformats.org/officeDocument/2006/relationships/image" Target="../media/image80.jpeg"/><Relationship Id="rId6" Type="http://schemas.openxmlformats.org/officeDocument/2006/relationships/image" Target="../media/image81.jpeg"/><Relationship Id="rId7" Type="http://schemas.openxmlformats.org/officeDocument/2006/relationships/image" Target="../media/image82.jpeg"/><Relationship Id="rId8" Type="http://schemas.openxmlformats.org/officeDocument/2006/relationships/image" Target="../media/image83.jpeg"/><Relationship Id="rId9" Type="http://schemas.openxmlformats.org/officeDocument/2006/relationships/image" Target="../media/image84.jpeg"/><Relationship Id="rId10" Type="http://schemas.openxmlformats.org/officeDocument/2006/relationships/image" Target="../media/image85.wmf"/><Relationship Id="rId1" Type="http://schemas.openxmlformats.org/officeDocument/2006/relationships/slideLayout" Target="../slideLayouts/slideLayout16.xml"/><Relationship Id="rId2" Type="http://schemas.openxmlformats.org/officeDocument/2006/relationships/image" Target="../media/image7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5.w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5.wmf"/></Relationships>
</file>

<file path=ppt/slides/_rels/slide56.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90.pn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58.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jpeg"/><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jpe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98.jpe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9.jpeg"/><Relationship Id="rId3" Type="http://schemas.openxmlformats.org/officeDocument/2006/relationships/image" Target="../media/image10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1.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1.png"/></Relationships>
</file>

<file path=ppt/slides/_rels/slide65.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102.jpeg"/><Relationship Id="rId5" Type="http://schemas.openxmlformats.org/officeDocument/2006/relationships/image" Target="../media/image103.jpeg"/><Relationship Id="rId6" Type="http://schemas.openxmlformats.org/officeDocument/2006/relationships/image" Target="../media/image104.jpeg"/><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66.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64.jpeg"/><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67.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jpeg"/><Relationship Id="rId5" Type="http://schemas.openxmlformats.org/officeDocument/2006/relationships/image" Target="../media/image107.jpeg"/><Relationship Id="rId6" Type="http://schemas.openxmlformats.org/officeDocument/2006/relationships/image" Target="../media/image108.jpeg"/><Relationship Id="rId7" Type="http://schemas.openxmlformats.org/officeDocument/2006/relationships/image" Target="../media/image109.jpeg"/><Relationship Id="rId1" Type="http://schemas.openxmlformats.org/officeDocument/2006/relationships/slideLayout" Target="../slideLayouts/slideLayout15.xml"/><Relationship Id="rId2" Type="http://schemas.openxmlformats.org/officeDocument/2006/relationships/notesSlide" Target="../notesSlides/notesSlide31.xml"/></Relationships>
</file>

<file path=ppt/slides/_rels/slide68.xml.rels><?xml version="1.0" encoding="UTF-8" standalone="yes"?>
<Relationships xmlns="http://schemas.openxmlformats.org/package/2006/relationships"><Relationship Id="rId3" Type="http://schemas.openxmlformats.org/officeDocument/2006/relationships/image" Target="../media/image110.jpeg"/><Relationship Id="rId4" Type="http://schemas.openxmlformats.org/officeDocument/2006/relationships/image" Target="../media/image111.jpeg"/><Relationship Id="rId5" Type="http://schemas.openxmlformats.org/officeDocument/2006/relationships/image" Target="../media/image112.jpeg"/><Relationship Id="rId6" Type="http://schemas.openxmlformats.org/officeDocument/2006/relationships/image" Target="../media/image113.jpeg"/><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jpeg"/><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71.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jpeg"/><Relationship Id="rId5" Type="http://schemas.openxmlformats.org/officeDocument/2006/relationships/image" Target="../media/image118.jpeg"/><Relationship Id="rId6" Type="http://schemas.openxmlformats.org/officeDocument/2006/relationships/image" Target="../media/image119.jpe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72.xml.rels><?xml version="1.0" encoding="UTF-8" standalone="yes"?>
<Relationships xmlns="http://schemas.openxmlformats.org/package/2006/relationships"><Relationship Id="rId3" Type="http://schemas.openxmlformats.org/officeDocument/2006/relationships/image" Target="../media/image120.jpeg"/><Relationship Id="rId4" Type="http://schemas.openxmlformats.org/officeDocument/2006/relationships/image" Target="../media/image121.jpeg"/><Relationship Id="rId5" Type="http://schemas.openxmlformats.org/officeDocument/2006/relationships/image" Target="../media/image122.jpeg"/><Relationship Id="rId6" Type="http://schemas.openxmlformats.org/officeDocument/2006/relationships/image" Target="../media/image123.jpeg"/><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4.jpeg"/></Relationships>
</file>

<file path=ppt/slides/_rels/slide74.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image" Target="../media/image127.jpeg"/><Relationship Id="rId5" Type="http://schemas.openxmlformats.org/officeDocument/2006/relationships/image" Target="../media/image128.jpeg"/><Relationship Id="rId1" Type="http://schemas.openxmlformats.org/officeDocument/2006/relationships/slideLayout" Target="../slideLayouts/slideLayout12.xml"/><Relationship Id="rId2" Type="http://schemas.openxmlformats.org/officeDocument/2006/relationships/image" Target="../media/image125.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76.xml.rels><?xml version="1.0" encoding="UTF-8" standalone="yes"?>
<Relationships xmlns="http://schemas.openxmlformats.org/package/2006/relationships"><Relationship Id="rId3" Type="http://schemas.openxmlformats.org/officeDocument/2006/relationships/image" Target="../media/image129.jpeg"/><Relationship Id="rId4" Type="http://schemas.openxmlformats.org/officeDocument/2006/relationships/image" Target="../media/image130.jpeg"/><Relationship Id="rId5" Type="http://schemas.openxmlformats.org/officeDocument/2006/relationships/image" Target="../media/image131.jpeg"/><Relationship Id="rId6" Type="http://schemas.openxmlformats.org/officeDocument/2006/relationships/image" Target="../media/image132.jpeg"/><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3.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4.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ctrTitle"/>
          </p:nvPr>
        </p:nvSpPr>
        <p:spPr/>
        <p:txBody>
          <a:bodyPr/>
          <a:lstStyle/>
          <a:p>
            <a:r>
              <a:rPr lang="en-GB" dirty="0"/>
              <a:t>Data-intensive Geoinformatics: using big geospatial data to address global change questions</a:t>
            </a:r>
            <a:endParaRPr lang="pt-BR" dirty="0"/>
          </a:p>
        </p:txBody>
      </p:sp>
      <p:sp>
        <p:nvSpPr>
          <p:cNvPr id="7171" name="Rectangle 3"/>
          <p:cNvSpPr>
            <a:spLocks noGrp="1" noChangeArrowheads="1"/>
          </p:cNvSpPr>
          <p:nvPr>
            <p:ph type="subTitle" idx="1"/>
          </p:nvPr>
        </p:nvSpPr>
        <p:spPr>
          <a:xfrm>
            <a:off x="2971800" y="4267200"/>
            <a:ext cx="6172200" cy="1752600"/>
          </a:xfrm>
        </p:spPr>
        <p:txBody>
          <a:bodyPr/>
          <a:lstStyle/>
          <a:p>
            <a:pPr eaLnBrk="1" hangingPunct="1">
              <a:defRPr/>
            </a:pPr>
            <a:r>
              <a:rPr lang="pt-BR" sz="2800" dirty="0" smtClean="0">
                <a:solidFill>
                  <a:schemeClr val="bg2">
                    <a:lumMod val="75000"/>
                  </a:schemeClr>
                </a:solidFill>
                <a:ea typeface="+mn-ea"/>
                <a:cs typeface="+mn-cs"/>
              </a:rPr>
              <a:t>Gilberto Câmara</a:t>
            </a:r>
          </a:p>
          <a:p>
            <a:pPr eaLnBrk="1" hangingPunct="1">
              <a:defRPr/>
            </a:pPr>
            <a:r>
              <a:rPr lang="pt-BR" sz="2800" dirty="0" err="1" smtClean="0">
                <a:solidFill>
                  <a:schemeClr val="bg2">
                    <a:lumMod val="75000"/>
                  </a:schemeClr>
                </a:solidFill>
                <a:ea typeface="+mn-ea"/>
                <a:cs typeface="+mn-cs"/>
              </a:rPr>
              <a:t>GIScience</a:t>
            </a:r>
            <a:r>
              <a:rPr lang="pt-BR" sz="2800" dirty="0" smtClean="0">
                <a:solidFill>
                  <a:schemeClr val="bg2">
                    <a:lumMod val="75000"/>
                  </a:schemeClr>
                </a:solidFill>
                <a:ea typeface="+mn-ea"/>
                <a:cs typeface="+mn-cs"/>
              </a:rPr>
              <a:t> 2012</a:t>
            </a:r>
          </a:p>
          <a:p>
            <a:pPr eaLnBrk="1" hangingPunct="1">
              <a:defRPr/>
            </a:pPr>
            <a:r>
              <a:rPr lang="pt-BR" sz="2800" dirty="0" smtClean="0">
                <a:solidFill>
                  <a:schemeClr val="bg2">
                    <a:lumMod val="75000"/>
                  </a:schemeClr>
                </a:solidFill>
                <a:ea typeface="+mn-ea"/>
                <a:cs typeface="+mn-cs"/>
              </a:rPr>
              <a:t>Workshop </a:t>
            </a:r>
            <a:r>
              <a:rPr lang="pt-BR" sz="2800" dirty="0" err="1" smtClean="0">
                <a:solidFill>
                  <a:schemeClr val="bg2">
                    <a:lumMod val="75000"/>
                  </a:schemeClr>
                </a:solidFill>
                <a:ea typeface="+mn-ea"/>
                <a:cs typeface="+mn-cs"/>
              </a:rPr>
              <a:t>on</a:t>
            </a:r>
            <a:r>
              <a:rPr lang="pt-BR" sz="2800" dirty="0" smtClean="0">
                <a:solidFill>
                  <a:schemeClr val="bg2">
                    <a:lumMod val="75000"/>
                  </a:schemeClr>
                </a:solidFill>
                <a:ea typeface="+mn-ea"/>
                <a:cs typeface="+mn-cs"/>
              </a:rPr>
              <a:t> Big Data</a:t>
            </a:r>
            <a:endParaRPr lang="pt-BR" sz="2800" dirty="0" smtClean="0">
              <a:solidFill>
                <a:schemeClr val="bg2">
                  <a:lumMod val="75000"/>
                </a:schemeClr>
              </a:solidFill>
              <a:ea typeface="+mn-ea"/>
              <a:cs typeface="+mn-cs"/>
            </a:endParaRPr>
          </a:p>
        </p:txBody>
      </p:sp>
      <p:sp>
        <p:nvSpPr>
          <p:cNvPr id="4" name="Rectangle 3"/>
          <p:cNvSpPr txBox="1">
            <a:spLocks noChangeArrowheads="1"/>
          </p:cNvSpPr>
          <p:nvPr/>
        </p:nvSpPr>
        <p:spPr bwMode="auto">
          <a:xfrm>
            <a:off x="3143250" y="857250"/>
            <a:ext cx="6000750" cy="857250"/>
          </a:xfrm>
          <a:prstGeom prst="rect">
            <a:avLst/>
          </a:prstGeom>
          <a:noFill/>
          <a:ln w="9525">
            <a:noFill/>
            <a:miter lim="800000"/>
            <a:headEnd/>
            <a:tailEnd/>
          </a:ln>
        </p:spPr>
        <p:txBody>
          <a:bodyPr/>
          <a:lstStyle/>
          <a:p>
            <a:pPr defTabSz="914400" fontAlgn="base">
              <a:spcBef>
                <a:spcPct val="20000"/>
              </a:spcBef>
              <a:spcAft>
                <a:spcPct val="0"/>
              </a:spcAft>
              <a:buClr>
                <a:srgbClr val="00007D"/>
              </a:buClr>
              <a:buSzPct val="75000"/>
              <a:buFont typeface="Wingdings" pitchFamily="2" charset="2"/>
              <a:buNone/>
              <a:defRPr/>
            </a:pPr>
            <a:endParaRPr lang="pt-BR" sz="2000" kern="0" dirty="0">
              <a:solidFill>
                <a:srgbClr val="000000"/>
              </a:solidFill>
              <a:latin typeface="Humnst777 BT"/>
              <a:ea typeface="ＭＳ Ｐゴシック" charset="0"/>
              <a:cs typeface="ＭＳ Ｐゴシック" charset="0"/>
            </a:endParaRPr>
          </a:p>
        </p:txBody>
      </p:sp>
      <p:sp>
        <p:nvSpPr>
          <p:cNvPr id="5" name="Retângulo 4"/>
          <p:cNvSpPr/>
          <p:nvPr/>
        </p:nvSpPr>
        <p:spPr>
          <a:xfrm>
            <a:off x="1449388" y="6119813"/>
            <a:ext cx="7342187" cy="584200"/>
          </a:xfrm>
          <a:prstGeom prst="rect">
            <a:avLst/>
          </a:prstGeom>
          <a:solidFill>
            <a:srgbClr val="D3E6EB"/>
          </a:solidFill>
        </p:spPr>
        <p:txBody>
          <a:bodyPr>
            <a:spAutoFit/>
          </a:bodyPr>
          <a:lstStyle/>
          <a:p>
            <a:pPr defTabSz="914400" fontAlgn="base">
              <a:spcBef>
                <a:spcPct val="0"/>
              </a:spcBef>
              <a:spcAft>
                <a:spcPct val="0"/>
              </a:spcAft>
              <a:defRPr/>
            </a:pPr>
            <a:r>
              <a:rPr lang="pt-BR" sz="1600">
                <a:solidFill>
                  <a:srgbClr val="00005E"/>
                </a:solidFill>
                <a:latin typeface="Calibri" charset="0"/>
                <a:ea typeface="ＭＳ Ｐゴシック" charset="0"/>
                <a:cs typeface="ＭＳ Ｐゴシック" charset="0"/>
              </a:rPr>
              <a:t>Licence: Creative Commons  ̶̶̶̶  By Attribution  ̶̶̶̶  Non Commercial  ̶̶̶̶  Share Alike</a:t>
            </a:r>
          </a:p>
          <a:p>
            <a:pPr defTabSz="914400" fontAlgn="base">
              <a:spcBef>
                <a:spcPct val="0"/>
              </a:spcBef>
              <a:spcAft>
                <a:spcPct val="0"/>
              </a:spcAft>
              <a:defRPr/>
            </a:pPr>
            <a:r>
              <a:rPr lang="pt-BR" sz="1600">
                <a:solidFill>
                  <a:srgbClr val="00005E"/>
                </a:solidFill>
                <a:latin typeface="Calibri" charset="0"/>
                <a:ea typeface="ＭＳ Ｐゴシック" charset="0"/>
                <a:cs typeface="ＭＳ Ｐゴシック" charset="0"/>
              </a:rPr>
              <a:t>http://creativecommons.org/licenses/by-nc-sa/2.5/</a:t>
            </a:r>
          </a:p>
        </p:txBody>
      </p:sp>
      <p:pic>
        <p:nvPicPr>
          <p:cNvPr id="1229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350" y="6196013"/>
            <a:ext cx="1298575"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095482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npo000006"/>
          <p:cNvPicPr>
            <a:picLocks noChangeAspect="1" noChangeArrowheads="1"/>
          </p:cNvPicPr>
          <p:nvPr/>
        </p:nvPicPr>
        <p:blipFill>
          <a:blip r:embed="rId3">
            <a:lum bright="54000" contrast="-5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4" descr="npo000007"/>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0" y="0"/>
            <a:ext cx="914400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a:xfrm>
            <a:off x="1502107" y="755047"/>
            <a:ext cx="6072979" cy="1017142"/>
          </a:xfrm>
          <a:prstGeom prst="rect">
            <a:avLst/>
          </a:prstGeom>
          <a:solidFill>
            <a:srgbClr val="C7DFFD">
              <a:alpha val="66000"/>
            </a:srgbClr>
          </a:solidFill>
        </p:spPr>
        <p:txBody>
          <a:bodyPr/>
          <a:lstStyle>
            <a:lvl1pPr marL="342900" indent="-342900" algn="l" rtl="0" eaLnBrk="0" fontAlgn="base" hangingPunct="0">
              <a:spcBef>
                <a:spcPct val="20000"/>
              </a:spcBef>
              <a:spcAft>
                <a:spcPct val="0"/>
              </a:spcAft>
              <a:buClr>
                <a:schemeClr val="bg2"/>
              </a:buClr>
              <a:buSzPct val="75000"/>
              <a:buFont typeface="Wingdings" charset="0"/>
              <a:buChar char="n"/>
              <a:defRPr sz="2400">
                <a:solidFill>
                  <a:schemeClr val="tx1"/>
                </a:solidFill>
                <a:latin typeface="Calibri" pitchFamily="34" charset="0"/>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80000"/>
              <a:buFont typeface="Wingdings" charset="0"/>
              <a:buChar char="¨"/>
              <a:defRPr sz="2000">
                <a:solidFill>
                  <a:schemeClr val="tx1"/>
                </a:solidFill>
                <a:latin typeface="Calibri" pitchFamily="34" charset="0"/>
                <a:ea typeface="ＭＳ Ｐゴシック" charset="0"/>
              </a:defRPr>
            </a:lvl2pPr>
            <a:lvl3pPr marL="1143000" indent="-228600" algn="l" rtl="0" eaLnBrk="0" fontAlgn="base" hangingPunct="0">
              <a:spcBef>
                <a:spcPct val="20000"/>
              </a:spcBef>
              <a:spcAft>
                <a:spcPct val="0"/>
              </a:spcAft>
              <a:buClr>
                <a:schemeClr val="bg2"/>
              </a:buClr>
              <a:buSzPct val="65000"/>
              <a:buFont typeface="Wingdings" charset="0"/>
              <a:buChar char="n"/>
              <a:defRPr sz="2400">
                <a:solidFill>
                  <a:schemeClr val="tx1"/>
                </a:solidFill>
                <a:latin typeface="Calibri" pitchFamily="34" charset="0"/>
                <a:ea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charset="0"/>
              <a:buChar char="¨"/>
              <a:defRPr sz="1600">
                <a:solidFill>
                  <a:schemeClr val="tx1"/>
                </a:solidFill>
                <a:latin typeface="Calibri" pitchFamily="34" charset="0"/>
                <a:ea typeface="ＭＳ Ｐゴシック" charset="0"/>
              </a:defRPr>
            </a:lvl4pPr>
            <a:lvl5pPr marL="2057400" indent="-228600" algn="l" rtl="0" eaLnBrk="0" fontAlgn="base" hangingPunct="0">
              <a:spcBef>
                <a:spcPct val="20000"/>
              </a:spcBef>
              <a:spcAft>
                <a:spcPct val="0"/>
              </a:spcAft>
              <a:buClr>
                <a:schemeClr val="bg2"/>
              </a:buClr>
              <a:buFont typeface="Wingdings" charset="0"/>
              <a:buChar char="§"/>
              <a:defRPr sz="2000">
                <a:solidFill>
                  <a:schemeClr val="tx1"/>
                </a:solidFill>
                <a:latin typeface="Calibri" pitchFamily="34" charset="0"/>
                <a:ea typeface="ＭＳ Ｐゴシック" charset="0"/>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a:lstStyle>
          <a:p>
            <a:pPr marL="0" indent="0" eaLnBrk="1" hangingPunct="1">
              <a:spcBef>
                <a:spcPts val="0"/>
              </a:spcBef>
              <a:buFont typeface="Wingdings" pitchFamily="2" charset="2"/>
              <a:buNone/>
              <a:defRPr/>
            </a:pPr>
            <a:r>
              <a:rPr lang="en-GB" sz="2600" dirty="0" smtClean="0">
                <a:solidFill>
                  <a:schemeClr val="bg2">
                    <a:lumMod val="75000"/>
                  </a:schemeClr>
                </a:solidFill>
                <a:ea typeface="+mn-ea"/>
              </a:rPr>
              <a:t>In the last 10,000 years, Earth’s  average temperature has not varied more than 1</a:t>
            </a:r>
            <a:r>
              <a:rPr lang="en-GB" sz="2600" baseline="30000" dirty="0" smtClean="0">
                <a:solidFill>
                  <a:schemeClr val="bg2">
                    <a:lumMod val="75000"/>
                  </a:schemeClr>
                </a:solidFill>
                <a:ea typeface="+mn-ea"/>
              </a:rPr>
              <a:t>0</a:t>
            </a:r>
            <a:r>
              <a:rPr lang="en-GB" sz="2600" dirty="0" smtClean="0">
                <a:solidFill>
                  <a:schemeClr val="bg2">
                    <a:lumMod val="75000"/>
                  </a:schemeClr>
                </a:solidFill>
                <a:ea typeface="+mn-ea"/>
              </a:rPr>
              <a:t>C</a:t>
            </a:r>
          </a:p>
        </p:txBody>
      </p:sp>
      <p:sp>
        <p:nvSpPr>
          <p:cNvPr id="3" name="Oval 2"/>
          <p:cNvSpPr/>
          <p:nvPr/>
        </p:nvSpPr>
        <p:spPr bwMode="auto">
          <a:xfrm>
            <a:off x="7176397" y="2613978"/>
            <a:ext cx="649715" cy="575961"/>
          </a:xfrm>
          <a:prstGeom prst="ellipse">
            <a:avLst/>
          </a:prstGeom>
          <a:noFill/>
          <a:ln w="28575" cap="flat" cmpd="sng" algn="ctr">
            <a:solidFill>
              <a:srgbClr val="8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cxnSp>
        <p:nvCxnSpPr>
          <p:cNvPr id="6" name="Straight Arrow Connector 5"/>
          <p:cNvCxnSpPr/>
          <p:nvPr/>
        </p:nvCxnSpPr>
        <p:spPr bwMode="auto">
          <a:xfrm>
            <a:off x="6762942" y="1654043"/>
            <a:ext cx="561118" cy="959935"/>
          </a:xfrm>
          <a:prstGeom prst="straightConnector1">
            <a:avLst/>
          </a:prstGeom>
          <a:solidFill>
            <a:schemeClr val="accent1"/>
          </a:solidFill>
          <a:ln w="28575" cap="flat" cmpd="sng" algn="ctr">
            <a:solidFill>
              <a:schemeClr val="tx1"/>
            </a:solidFill>
            <a:prstDash val="solid"/>
            <a:miter lim="800000"/>
            <a:headEnd type="none" w="med" len="med"/>
            <a:tailEnd type="arrow"/>
          </a:ln>
          <a:effectLst/>
        </p:spPr>
      </p:cxnSp>
    </p:spTree>
    <p:extLst>
      <p:ext uri="{BB962C8B-B14F-4D97-AF65-F5344CB8AC3E}">
        <p14:creationId xmlns:p14="http://schemas.microsoft.com/office/powerpoint/2010/main" val="320899167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Will the Artic become an ice-free ocean?</a:t>
            </a:r>
            <a:endParaRPr lang="en-US" dirty="0"/>
          </a:p>
        </p:txBody>
      </p:sp>
      <p:sp>
        <p:nvSpPr>
          <p:cNvPr id="5" name="Text Box 3"/>
          <p:cNvSpPr txBox="1">
            <a:spLocks noChangeArrowheads="1"/>
          </p:cNvSpPr>
          <p:nvPr/>
        </p:nvSpPr>
        <p:spPr bwMode="auto">
          <a:xfrm>
            <a:off x="6510480" y="6488113"/>
            <a:ext cx="2554142" cy="369887"/>
          </a:xfrm>
          <a:prstGeom prst="rect">
            <a:avLst/>
          </a:prstGeom>
          <a:solidFill>
            <a:schemeClr val="accent6">
              <a:lumMod val="20000"/>
              <a:lumOff val="80000"/>
            </a:schemeClr>
          </a:solidFill>
          <a:ln>
            <a:noFill/>
          </a:ln>
          <a:effectLst/>
          <a:extLst/>
        </p:spPr>
        <p:txBody>
          <a:bodyPr wrap="square">
            <a:spAutoFit/>
          </a:bodyPr>
          <a:lstStyle/>
          <a:p>
            <a:pPr algn="r">
              <a:spcBef>
                <a:spcPct val="50000"/>
              </a:spcBef>
              <a:defRPr/>
            </a:pPr>
            <a:r>
              <a:rPr lang="en-GB" sz="1800" dirty="0" smtClean="0">
                <a:solidFill>
                  <a:schemeClr val="bg2">
                    <a:lumMod val="75000"/>
                  </a:schemeClr>
                </a:solidFill>
                <a:latin typeface="Calibri"/>
                <a:cs typeface="Calibri"/>
              </a:rPr>
              <a:t>The </a:t>
            </a:r>
            <a:r>
              <a:rPr lang="en-GB" sz="1800" dirty="0">
                <a:solidFill>
                  <a:schemeClr val="bg2">
                    <a:lumMod val="75000"/>
                  </a:schemeClr>
                </a:solidFill>
                <a:latin typeface="Calibri"/>
                <a:cs typeface="Calibri"/>
              </a:rPr>
              <a:t>Economist</a:t>
            </a:r>
          </a:p>
        </p:txBody>
      </p:sp>
      <p:pic>
        <p:nvPicPr>
          <p:cNvPr id="6" name="Picture 5"/>
          <p:cNvPicPr>
            <a:picLocks noChangeAspect="1"/>
          </p:cNvPicPr>
          <p:nvPr/>
        </p:nvPicPr>
        <p:blipFill>
          <a:blip r:embed="rId2"/>
          <a:stretch>
            <a:fillRect/>
          </a:stretch>
        </p:blipFill>
        <p:spPr>
          <a:xfrm>
            <a:off x="5188957" y="1142999"/>
            <a:ext cx="3875665" cy="2906683"/>
          </a:xfrm>
          <a:prstGeom prst="rect">
            <a:avLst/>
          </a:prstGeom>
        </p:spPr>
      </p:pic>
      <p:pic>
        <p:nvPicPr>
          <p:cNvPr id="7" name="Picture 6"/>
          <p:cNvPicPr>
            <a:picLocks noChangeAspect="1"/>
          </p:cNvPicPr>
          <p:nvPr/>
        </p:nvPicPr>
        <p:blipFill>
          <a:blip r:embed="rId3"/>
          <a:stretch>
            <a:fillRect/>
          </a:stretch>
        </p:blipFill>
        <p:spPr>
          <a:xfrm>
            <a:off x="971904" y="1143000"/>
            <a:ext cx="4132286" cy="3450460"/>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98738" y="4049682"/>
            <a:ext cx="5822120" cy="2808316"/>
          </a:xfrm>
          <a:prstGeom prst="rect">
            <a:avLst/>
          </a:prstGeom>
        </p:spPr>
      </p:pic>
    </p:spTree>
    <p:extLst>
      <p:ext uri="{BB962C8B-B14F-4D97-AF65-F5344CB8AC3E}">
        <p14:creationId xmlns:p14="http://schemas.microsoft.com/office/powerpoint/2010/main" val="355270196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28095" y="601492"/>
            <a:ext cx="6913268" cy="6256507"/>
          </a:xfrm>
          <a:prstGeom prst="rect">
            <a:avLst/>
          </a:prstGeom>
        </p:spPr>
      </p:pic>
      <p:sp>
        <p:nvSpPr>
          <p:cNvPr id="2" name="Title 1"/>
          <p:cNvSpPr>
            <a:spLocks noGrp="1"/>
          </p:cNvSpPr>
          <p:nvPr>
            <p:ph type="title"/>
          </p:nvPr>
        </p:nvSpPr>
        <p:spPr>
          <a:xfrm>
            <a:off x="532795" y="0"/>
            <a:ext cx="8153400" cy="762000"/>
          </a:xfrm>
        </p:spPr>
        <p:txBody>
          <a:bodyPr/>
          <a:lstStyle/>
          <a:p>
            <a:pPr algn="ctr"/>
            <a:r>
              <a:rPr lang="en-US" dirty="0" smtClean="0"/>
              <a:t>Are we crossing planetary boundaries? </a:t>
            </a:r>
            <a:endParaRPr lang="en-US" dirty="0"/>
          </a:p>
        </p:txBody>
      </p:sp>
      <p:sp>
        <p:nvSpPr>
          <p:cNvPr id="5" name="Text Box 4"/>
          <p:cNvSpPr txBox="1">
            <a:spLocks noChangeArrowheads="1"/>
          </p:cNvSpPr>
          <p:nvPr/>
        </p:nvSpPr>
        <p:spPr bwMode="auto">
          <a:xfrm>
            <a:off x="6011333" y="6426295"/>
            <a:ext cx="3132666" cy="400110"/>
          </a:xfrm>
          <a:prstGeom prst="rect">
            <a:avLst/>
          </a:prstGeom>
          <a:solidFill>
            <a:srgbClr val="C8D8FC"/>
          </a:solidFill>
          <a:ln w="9525">
            <a:noFill/>
            <a:miter lim="800000"/>
            <a:headEnd/>
            <a:tailEnd/>
          </a:ln>
        </p:spPr>
        <p:txBody>
          <a:bodyPr wrap="square">
            <a:spAutoFit/>
          </a:bodyPr>
          <a:lstStyle/>
          <a:p>
            <a:pPr marL="457200" indent="-457200" algn="r">
              <a:defRPr/>
            </a:pPr>
            <a:r>
              <a:rPr lang="en-US" sz="2000" dirty="0" smtClean="0">
                <a:solidFill>
                  <a:schemeClr val="bg2">
                    <a:lumMod val="75000"/>
                  </a:schemeClr>
                </a:solidFill>
                <a:latin typeface="Calibri" pitchFamily="34" charset="0"/>
                <a:ea typeface="+mn-ea"/>
                <a:cs typeface="+mn-cs"/>
              </a:rPr>
              <a:t>Stockholm Resilience Centre</a:t>
            </a:r>
            <a:endParaRPr lang="en-US" sz="2000" dirty="0">
              <a:solidFill>
                <a:schemeClr val="bg2">
                  <a:lumMod val="75000"/>
                </a:schemeClr>
              </a:solidFill>
              <a:latin typeface="Calibri" pitchFamily="34" charset="0"/>
              <a:ea typeface="+mn-ea"/>
              <a:cs typeface="+mn-cs"/>
            </a:endParaRPr>
          </a:p>
        </p:txBody>
      </p:sp>
    </p:spTree>
    <p:extLst>
      <p:ext uri="{BB962C8B-B14F-4D97-AF65-F5344CB8AC3E}">
        <p14:creationId xmlns:p14="http://schemas.microsoft.com/office/powerpoint/2010/main" val="189747659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032125"/>
            <a:ext cx="9144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877050" y="0"/>
            <a:ext cx="2266950"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3479293"/>
      </p:ext>
    </p:extLst>
  </p:cSld>
  <p:clrMapOvr>
    <a:masterClrMapping/>
  </p:clrMapOvr>
  <p:transition xmlns:p14="http://schemas.microsoft.com/office/powerpoint/2010/main" spd="slow" advClick="0"/>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8"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77050" y="0"/>
            <a:ext cx="2266950"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81025" y="2135188"/>
            <a:ext cx="8242300" cy="3057525"/>
          </a:xfrm>
          <a:prstGeom prst="rect">
            <a:avLst/>
          </a:prstGeom>
          <a:solidFill>
            <a:schemeClr val="accent2">
              <a:lumMod val="40000"/>
              <a:lumOff val="60000"/>
              <a:alpha val="79000"/>
            </a:schemeClr>
          </a:solidFill>
        </p:spPr>
        <p:txBody>
          <a:bodyPr lIns="180000" tIns="234000" rIns="180000" bIns="187200">
            <a:spAutoFit/>
          </a:bodyPr>
          <a:lstStyle/>
          <a:p>
            <a:pPr>
              <a:spcBef>
                <a:spcPts val="1200"/>
              </a:spcBef>
              <a:spcAft>
                <a:spcPts val="1200"/>
              </a:spcAft>
              <a:defRPr/>
            </a:pPr>
            <a:r>
              <a:rPr lang="en-US" sz="2800" dirty="0">
                <a:solidFill>
                  <a:schemeClr val="bg2">
                    <a:lumMod val="75000"/>
                  </a:schemeClr>
                </a:solidFill>
                <a:latin typeface="Georgia"/>
                <a:cs typeface="Georgia"/>
              </a:rPr>
              <a:t>There is an urgent need for the international scientific community to develop the knowledge that can </a:t>
            </a:r>
            <a:r>
              <a:rPr lang="en-US" sz="2800" dirty="0">
                <a:solidFill>
                  <a:srgbClr val="800000"/>
                </a:solidFill>
                <a:latin typeface="Georgia"/>
                <a:cs typeface="Georgia"/>
              </a:rPr>
              <a:t>inform and shape effective responses </a:t>
            </a:r>
            <a:r>
              <a:rPr lang="en-US" sz="2800" dirty="0">
                <a:solidFill>
                  <a:schemeClr val="bg2">
                    <a:lumMod val="75000"/>
                  </a:schemeClr>
                </a:solidFill>
                <a:latin typeface="Georgia"/>
                <a:cs typeface="Georgia"/>
              </a:rPr>
              <a:t>to these threats in ways that foster global justice and facilitate progress toward sustainable development goals.</a:t>
            </a:r>
          </a:p>
        </p:txBody>
      </p:sp>
    </p:spTree>
    <p:extLst>
      <p:ext uri="{BB962C8B-B14F-4D97-AF65-F5344CB8AC3E}">
        <p14:creationId xmlns:p14="http://schemas.microsoft.com/office/powerpoint/2010/main" val="560024255"/>
      </p:ext>
    </p:extLst>
  </p:cSld>
  <p:clrMapOvr>
    <a:masterClrMapping/>
  </p:clrMapOvr>
  <p:transition xmlns:p14="http://schemas.microsoft.com/office/powerpoint/2010/main" spd="slow" advClick="0"/>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5" name="Title 1"/>
          <p:cNvSpPr>
            <a:spLocks noGrp="1"/>
          </p:cNvSpPr>
          <p:nvPr>
            <p:ph type="title" idx="4294967295"/>
          </p:nvPr>
        </p:nvSpPr>
        <p:spPr>
          <a:xfrm>
            <a:off x="0" y="0"/>
            <a:ext cx="9144000" cy="762000"/>
          </a:xfrm>
          <a:solidFill>
            <a:srgbClr val="C8D8FC"/>
          </a:solidFill>
        </p:spPr>
        <p:txBody>
          <a:bodyPr/>
          <a:lstStyle/>
          <a:p>
            <a:pPr algn="ctr"/>
            <a:r>
              <a:rPr lang="en-US">
                <a:latin typeface="Calibri" charset="0"/>
              </a:rPr>
              <a:t>ICSU “Grand challenges”</a:t>
            </a:r>
          </a:p>
        </p:txBody>
      </p:sp>
      <p:pic>
        <p:nvPicPr>
          <p:cNvPr id="10342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4463" y="942975"/>
            <a:ext cx="5003800" cy="4594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5259388" y="3551238"/>
            <a:ext cx="3738562" cy="1833562"/>
          </a:xfrm>
          <a:prstGeom prst="rect">
            <a:avLst/>
          </a:prstGeom>
          <a:solidFill>
            <a:srgbClr val="C8D8FC"/>
          </a:solidFill>
          <a:ln>
            <a:solidFill>
              <a:srgbClr val="81D9A9"/>
            </a:solidFill>
          </a:ln>
        </p:spPr>
        <p:txBody>
          <a:bodyPr tIns="93600">
            <a:spAutoFit/>
          </a:bodyPr>
          <a:lstStyle/>
          <a:p>
            <a:pPr>
              <a:spcBef>
                <a:spcPts val="1200"/>
              </a:spcBef>
              <a:spcAft>
                <a:spcPts val="600"/>
              </a:spcAft>
              <a:defRPr/>
            </a:pPr>
            <a:r>
              <a:rPr lang="en-US" sz="2200" dirty="0">
                <a:solidFill>
                  <a:schemeClr val="bg2">
                    <a:lumMod val="50000"/>
                  </a:schemeClr>
                </a:solidFill>
                <a:latin typeface="Calibri"/>
                <a:cs typeface="Calibri"/>
              </a:rPr>
              <a:t>Develop, enhance and integrate the observation systems needed to manage global and regional environmental change.</a:t>
            </a:r>
          </a:p>
        </p:txBody>
      </p:sp>
      <p:sp>
        <p:nvSpPr>
          <p:cNvPr id="5" name="Rectangle 4"/>
          <p:cNvSpPr/>
          <p:nvPr/>
        </p:nvSpPr>
        <p:spPr>
          <a:xfrm>
            <a:off x="5219700" y="887413"/>
            <a:ext cx="3836988" cy="1495425"/>
          </a:xfrm>
          <a:prstGeom prst="rect">
            <a:avLst/>
          </a:prstGeom>
          <a:solidFill>
            <a:srgbClr val="C8D8FC"/>
          </a:solidFill>
          <a:ln>
            <a:solidFill>
              <a:srgbClr val="81D9A9"/>
            </a:solidFill>
          </a:ln>
        </p:spPr>
        <p:txBody>
          <a:bodyPr lIns="108000" tIns="93600">
            <a:spAutoFit/>
          </a:bodyPr>
          <a:lstStyle/>
          <a:p>
            <a:pPr>
              <a:spcBef>
                <a:spcPts val="1200"/>
              </a:spcBef>
              <a:spcAft>
                <a:spcPts val="600"/>
              </a:spcAft>
              <a:defRPr/>
            </a:pPr>
            <a:r>
              <a:rPr lang="en-US" sz="2200" dirty="0">
                <a:solidFill>
                  <a:schemeClr val="bg2">
                    <a:lumMod val="50000"/>
                  </a:schemeClr>
                </a:solidFill>
                <a:latin typeface="Calibri"/>
                <a:cs typeface="Calibri"/>
              </a:rPr>
              <a:t>Improve the usefulness of forecasts of future environmental conditions and their consequences for people. </a:t>
            </a:r>
          </a:p>
        </p:txBody>
      </p:sp>
      <p:sp>
        <p:nvSpPr>
          <p:cNvPr id="103429" name="Rectangle 5"/>
          <p:cNvSpPr>
            <a:spLocks noChangeArrowheads="1"/>
          </p:cNvSpPr>
          <p:nvPr/>
        </p:nvSpPr>
        <p:spPr bwMode="auto">
          <a:xfrm>
            <a:off x="139700" y="5561013"/>
            <a:ext cx="5132388" cy="1157287"/>
          </a:xfrm>
          <a:prstGeom prst="rect">
            <a:avLst/>
          </a:prstGeom>
          <a:solidFill>
            <a:srgbClr val="D6E0FE"/>
          </a:solidFill>
          <a:ln w="9525">
            <a:solidFill>
              <a:srgbClr val="81D9A9"/>
            </a:solidFill>
            <a:miter lim="800000"/>
            <a:headEnd/>
            <a:tailEnd/>
          </a:ln>
        </p:spPr>
        <p:txBody>
          <a:bodyPr tIns="93600">
            <a:spAutoFit/>
          </a:bodyPr>
          <a:lstStyle/>
          <a:p>
            <a:r>
              <a:rPr lang="en-US" sz="2200">
                <a:solidFill>
                  <a:srgbClr val="00003F"/>
                </a:solidFill>
                <a:latin typeface="Calibri" charset="0"/>
                <a:cs typeface="Calibri" charset="0"/>
              </a:rPr>
              <a:t>Determine what institutional, economic and behavioural changes can enable effective steps toward global sustainability. </a:t>
            </a:r>
          </a:p>
        </p:txBody>
      </p:sp>
      <p:sp>
        <p:nvSpPr>
          <p:cNvPr id="103430" name="Right Arrow 6"/>
          <p:cNvSpPr>
            <a:spLocks noChangeArrowheads="1"/>
          </p:cNvSpPr>
          <p:nvPr/>
        </p:nvSpPr>
        <p:spPr bwMode="auto">
          <a:xfrm>
            <a:off x="4025900" y="1114425"/>
            <a:ext cx="538163" cy="300038"/>
          </a:xfrm>
          <a:prstGeom prst="rightArrow">
            <a:avLst>
              <a:gd name="adj1" fmla="val 50000"/>
              <a:gd name="adj2" fmla="val 49832"/>
            </a:avLst>
          </a:prstGeom>
          <a:solidFill>
            <a:srgbClr val="CAD8FE"/>
          </a:solidFill>
          <a:ln w="9525">
            <a:solidFill>
              <a:schemeClr val="tx1"/>
            </a:solidFill>
            <a:miter lim="800000"/>
            <a:headEnd/>
            <a:tailEnd/>
          </a:ln>
        </p:spPr>
        <p:txBody>
          <a:bodyPr wrap="none"/>
          <a:lstStyle/>
          <a:p>
            <a:endParaRPr lang="en-US"/>
          </a:p>
        </p:txBody>
      </p:sp>
      <p:sp>
        <p:nvSpPr>
          <p:cNvPr id="103431" name="Right Arrow 8"/>
          <p:cNvSpPr>
            <a:spLocks noChangeArrowheads="1"/>
          </p:cNvSpPr>
          <p:nvPr/>
        </p:nvSpPr>
        <p:spPr bwMode="auto">
          <a:xfrm rot="1929448">
            <a:off x="4851400" y="3114675"/>
            <a:ext cx="450850" cy="334963"/>
          </a:xfrm>
          <a:prstGeom prst="rightArrow">
            <a:avLst>
              <a:gd name="adj1" fmla="val 50000"/>
              <a:gd name="adj2" fmla="val 50038"/>
            </a:avLst>
          </a:prstGeom>
          <a:solidFill>
            <a:srgbClr val="CAD8FE"/>
          </a:solidFill>
          <a:ln w="9525">
            <a:solidFill>
              <a:schemeClr val="tx1"/>
            </a:solidFill>
            <a:miter lim="800000"/>
            <a:headEnd/>
            <a:tailEnd/>
          </a:ln>
        </p:spPr>
        <p:txBody>
          <a:bodyPr wrap="none"/>
          <a:lstStyle/>
          <a:p>
            <a:endParaRPr lang="en-US"/>
          </a:p>
        </p:txBody>
      </p:sp>
      <p:sp>
        <p:nvSpPr>
          <p:cNvPr id="103432" name="Right Arrow 9"/>
          <p:cNvSpPr>
            <a:spLocks noChangeArrowheads="1"/>
          </p:cNvSpPr>
          <p:nvPr/>
        </p:nvSpPr>
        <p:spPr bwMode="auto">
          <a:xfrm rot="5400000">
            <a:off x="1499395" y="5212556"/>
            <a:ext cx="334962" cy="333375"/>
          </a:xfrm>
          <a:prstGeom prst="rightArrow">
            <a:avLst>
              <a:gd name="adj1" fmla="val 50000"/>
              <a:gd name="adj2" fmla="val 49838"/>
            </a:avLst>
          </a:prstGeom>
          <a:solidFill>
            <a:srgbClr val="CAD8FE"/>
          </a:solidFill>
          <a:ln w="9525">
            <a:solidFill>
              <a:schemeClr val="tx1"/>
            </a:solidFill>
            <a:miter lim="800000"/>
            <a:headEnd/>
            <a:tailEnd/>
          </a:ln>
        </p:spPr>
        <p:txBody>
          <a:bodyPr wrap="none"/>
          <a:lstStyle/>
          <a:p>
            <a:endParaRPr lang="en-US"/>
          </a:p>
        </p:txBody>
      </p:sp>
    </p:spTree>
    <p:extLst>
      <p:ext uri="{BB962C8B-B14F-4D97-AF65-F5344CB8AC3E}">
        <p14:creationId xmlns:p14="http://schemas.microsoft.com/office/powerpoint/2010/main" val="3715266271"/>
      </p:ext>
    </p:extLst>
  </p:cSld>
  <p:clrMapOvr>
    <a:masterClrMapping/>
  </p:clrMapOvr>
  <p:transition xmlns:p14="http://schemas.microsoft.com/office/powerpoint/2010/main" spd="slow" advClick="0"/>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type="title"/>
          </p:nvPr>
        </p:nvSpPr>
        <p:spPr/>
        <p:txBody>
          <a:bodyPr/>
          <a:lstStyle/>
          <a:p>
            <a:r>
              <a:rPr lang="pt-BR" dirty="0" err="1" smtClean="0">
                <a:latin typeface="Calibri" charset="0"/>
              </a:rPr>
              <a:t>What</a:t>
            </a:r>
            <a:r>
              <a:rPr lang="pt-BR" dirty="0" smtClean="0">
                <a:latin typeface="Calibri" charset="0"/>
              </a:rPr>
              <a:t> do </a:t>
            </a:r>
            <a:r>
              <a:rPr lang="pt-BR" dirty="0" err="1" smtClean="0">
                <a:latin typeface="Calibri" charset="0"/>
              </a:rPr>
              <a:t>we</a:t>
            </a:r>
            <a:r>
              <a:rPr lang="pt-BR" dirty="0" smtClean="0">
                <a:latin typeface="Calibri" charset="0"/>
              </a:rPr>
              <a:t> (Geoinformatics </a:t>
            </a:r>
            <a:r>
              <a:rPr lang="pt-BR" dirty="0" err="1" smtClean="0">
                <a:latin typeface="Calibri" charset="0"/>
              </a:rPr>
              <a:t>scientists</a:t>
            </a:r>
            <a:r>
              <a:rPr lang="pt-BR" dirty="0" smtClean="0">
                <a:latin typeface="Calibri" charset="0"/>
              </a:rPr>
              <a:t>) </a:t>
            </a:r>
            <a:r>
              <a:rPr lang="pt-BR" dirty="0" err="1" smtClean="0">
                <a:latin typeface="Calibri" charset="0"/>
              </a:rPr>
              <a:t>know</a:t>
            </a:r>
            <a:r>
              <a:rPr lang="pt-BR" dirty="0">
                <a:latin typeface="Calibri" charset="0"/>
              </a:rPr>
              <a:t>?</a:t>
            </a:r>
            <a:endParaRPr lang="en-US" dirty="0">
              <a:latin typeface="Calibri" charset="0"/>
            </a:endParaRPr>
          </a:p>
        </p:txBody>
      </p:sp>
      <p:sp>
        <p:nvSpPr>
          <p:cNvPr id="33795" name="Rectangle 4"/>
          <p:cNvSpPr>
            <a:spLocks noChangeArrowheads="1"/>
          </p:cNvSpPr>
          <p:nvPr/>
        </p:nvSpPr>
        <p:spPr bwMode="auto">
          <a:xfrm>
            <a:off x="522288" y="4727575"/>
            <a:ext cx="8902700" cy="19685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796" name="AutoShape 5"/>
          <p:cNvSpPr>
            <a:spLocks noChangeArrowheads="1"/>
          </p:cNvSpPr>
          <p:nvPr/>
        </p:nvSpPr>
        <p:spPr bwMode="auto">
          <a:xfrm flipH="1">
            <a:off x="573088" y="2974975"/>
            <a:ext cx="2254250" cy="1606550"/>
          </a:xfrm>
          <a:prstGeom prst="cloudCallout">
            <a:avLst>
              <a:gd name="adj1" fmla="val -47324"/>
              <a:gd name="adj2" fmla="val 29245"/>
            </a:avLst>
          </a:prstGeom>
          <a:solidFill>
            <a:srgbClr val="FFFFFF"/>
          </a:solidFill>
          <a:ln w="9525">
            <a:solidFill>
              <a:srgbClr val="000000"/>
            </a:solidFill>
            <a:round/>
            <a:headEnd/>
            <a:tailEnd/>
          </a:ln>
        </p:spPr>
        <p:txBody>
          <a:bodyPr/>
          <a:lstStyle/>
          <a:p>
            <a:pPr algn="ctr" eaLnBrk="0" hangingPunct="0"/>
            <a:endParaRPr lang="en-US" b="1">
              <a:latin typeface="Times New Roman" charset="0"/>
            </a:endParaRPr>
          </a:p>
        </p:txBody>
      </p:sp>
      <p:pic>
        <p:nvPicPr>
          <p:cNvPr id="33797" name="Picture 6" descr="PE01561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86038" y="3975100"/>
            <a:ext cx="3529012"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AutoShape 7"/>
          <p:cNvSpPr>
            <a:spLocks noChangeArrowheads="1"/>
          </p:cNvSpPr>
          <p:nvPr/>
        </p:nvSpPr>
        <p:spPr bwMode="auto">
          <a:xfrm>
            <a:off x="6294438" y="4397375"/>
            <a:ext cx="2741612" cy="1911350"/>
          </a:xfrm>
          <a:prstGeom prst="cloudCallout">
            <a:avLst>
              <a:gd name="adj1" fmla="val -82310"/>
              <a:gd name="adj2" fmla="val -63787"/>
            </a:avLst>
          </a:prstGeom>
          <a:solidFill>
            <a:srgbClr val="FFFFFF"/>
          </a:solidFill>
          <a:ln w="9525">
            <a:solidFill>
              <a:srgbClr val="000000"/>
            </a:solidFill>
            <a:round/>
            <a:headEnd/>
            <a:tailEnd/>
          </a:ln>
        </p:spPr>
        <p:txBody>
          <a:bodyPr/>
          <a:lstStyle/>
          <a:p>
            <a:pPr algn="ctr" eaLnBrk="0" hangingPunct="0"/>
            <a:endParaRPr lang="en-US" b="1">
              <a:latin typeface="Times New Roman" charset="0"/>
            </a:endParaRPr>
          </a:p>
        </p:txBody>
      </p:sp>
      <p:pic>
        <p:nvPicPr>
          <p:cNvPr id="33799" name="Picture 8" descr="npo00000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10250" y="3338513"/>
            <a:ext cx="111125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9" descr="npo00000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70588" y="3821113"/>
            <a:ext cx="1023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Text Box 10"/>
          <p:cNvSpPr txBox="1">
            <a:spLocks noChangeArrowheads="1"/>
          </p:cNvSpPr>
          <p:nvPr/>
        </p:nvSpPr>
        <p:spPr bwMode="auto">
          <a:xfrm>
            <a:off x="6408738" y="3557588"/>
            <a:ext cx="12938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a:r>
              <a:rPr lang="pt-BR">
                <a:latin typeface="Times New Roman" charset="0"/>
              </a:rPr>
              <a:t>If (... ? ) then ...</a:t>
            </a:r>
            <a:endParaRPr lang="en-US">
              <a:latin typeface="Times New Roman" charset="0"/>
            </a:endParaRPr>
          </a:p>
        </p:txBody>
      </p:sp>
      <p:sp>
        <p:nvSpPr>
          <p:cNvPr id="33802" name="AutoShape 11"/>
          <p:cNvSpPr>
            <a:spLocks noChangeArrowheads="1"/>
          </p:cNvSpPr>
          <p:nvPr/>
        </p:nvSpPr>
        <p:spPr bwMode="auto">
          <a:xfrm>
            <a:off x="5405438" y="3165475"/>
            <a:ext cx="2876550" cy="1047750"/>
          </a:xfrm>
          <a:prstGeom prst="cloudCallout">
            <a:avLst>
              <a:gd name="adj1" fmla="val -75495"/>
              <a:gd name="adj2" fmla="val -9699"/>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b="1">
              <a:latin typeface="Times New Roman" charset="0"/>
            </a:endParaRPr>
          </a:p>
        </p:txBody>
      </p:sp>
      <p:pic>
        <p:nvPicPr>
          <p:cNvPr id="33803" name="Object 12" descr="npo00000d"/>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134225" y="4627563"/>
            <a:ext cx="1435100"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13" descr="BD04972_"/>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38200" y="3198813"/>
            <a:ext cx="1044575"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14" descr="BD05545_"/>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673225" y="3581400"/>
            <a:ext cx="82232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6" name="AutoShape 15"/>
          <p:cNvSpPr>
            <a:spLocks noChangeArrowheads="1"/>
          </p:cNvSpPr>
          <p:nvPr/>
        </p:nvSpPr>
        <p:spPr bwMode="auto">
          <a:xfrm>
            <a:off x="2916238" y="2708275"/>
            <a:ext cx="2279650" cy="1009650"/>
          </a:xfrm>
          <a:prstGeom prst="cloudCallout">
            <a:avLst>
              <a:gd name="adj1" fmla="val -24792"/>
              <a:gd name="adj2" fmla="val 32074"/>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b="1">
              <a:latin typeface="Times New Roman" charset="0"/>
            </a:endParaRPr>
          </a:p>
        </p:txBody>
      </p:sp>
      <p:pic>
        <p:nvPicPr>
          <p:cNvPr id="33807" name="Picture 16" descr="npo00000f"/>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201988" y="2925763"/>
            <a:ext cx="8255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8" name="Picture 17" descr="npo000011"/>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05288" y="2794000"/>
            <a:ext cx="5286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9" name="Text Box 18"/>
          <p:cNvSpPr txBox="1">
            <a:spLocks noChangeArrowheads="1"/>
          </p:cNvSpPr>
          <p:nvPr/>
        </p:nvSpPr>
        <p:spPr bwMode="auto">
          <a:xfrm>
            <a:off x="3132138" y="6308725"/>
            <a:ext cx="24479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pt-BR" sz="2000" b="1">
                <a:latin typeface="Humnst777 BT" charset="0"/>
              </a:rPr>
              <a:t>Desforestation?</a:t>
            </a:r>
          </a:p>
          <a:p>
            <a:pPr eaLnBrk="1" hangingPunct="1"/>
            <a:endParaRPr lang="pt-BR" sz="2000">
              <a:latin typeface="Humnst777 BT" charset="0"/>
            </a:endParaRPr>
          </a:p>
          <a:p>
            <a:pPr eaLnBrk="1" hangingPunct="1"/>
            <a:endParaRPr lang="pt-BR" sz="2000">
              <a:latin typeface="Humnst777 BT" charset="0"/>
            </a:endParaRPr>
          </a:p>
        </p:txBody>
      </p:sp>
      <p:sp>
        <p:nvSpPr>
          <p:cNvPr id="19" name="Retângulo 18"/>
          <p:cNvSpPr/>
          <p:nvPr/>
        </p:nvSpPr>
        <p:spPr>
          <a:xfrm>
            <a:off x="1476375" y="1341438"/>
            <a:ext cx="5899497" cy="954107"/>
          </a:xfrm>
          <a:prstGeom prst="rect">
            <a:avLst/>
          </a:prstGeom>
          <a:solidFill>
            <a:srgbClr val="D6D6EB"/>
          </a:solidFill>
        </p:spPr>
        <p:txBody>
          <a:bodyPr wrap="none">
            <a:spAutoFit/>
          </a:bodyPr>
          <a:lstStyle/>
          <a:p>
            <a:pPr marL="0" lvl="1">
              <a:defRPr/>
            </a:pPr>
            <a:r>
              <a:rPr lang="en-US" sz="2800" dirty="0" smtClean="0">
                <a:solidFill>
                  <a:schemeClr val="bg2">
                    <a:lumMod val="75000"/>
                  </a:schemeClr>
                </a:solidFill>
                <a:latin typeface="Calibri" pitchFamily="34" charset="0"/>
                <a:ea typeface="+mn-ea"/>
                <a:cs typeface="Calibri" pitchFamily="34" charset="0"/>
              </a:rPr>
              <a:t>Connect </a:t>
            </a:r>
            <a:r>
              <a:rPr lang="en-US" sz="2800" dirty="0">
                <a:solidFill>
                  <a:schemeClr val="bg2">
                    <a:lumMod val="75000"/>
                  </a:schemeClr>
                </a:solidFill>
                <a:latin typeface="Calibri" pitchFamily="34" charset="0"/>
                <a:ea typeface="+mn-ea"/>
                <a:cs typeface="Calibri" pitchFamily="34" charset="0"/>
              </a:rPr>
              <a:t>expertise from different fields</a:t>
            </a:r>
          </a:p>
          <a:p>
            <a:pPr marL="0" lvl="1">
              <a:defRPr/>
            </a:pPr>
            <a:r>
              <a:rPr lang="en-US" sz="2800" dirty="0">
                <a:solidFill>
                  <a:schemeClr val="bg2">
                    <a:lumMod val="75000"/>
                  </a:schemeClr>
                </a:solidFill>
                <a:latin typeface="Calibri" pitchFamily="34" charset="0"/>
                <a:ea typeface="+mn-ea"/>
                <a:cs typeface="Calibri" pitchFamily="34" charset="0"/>
              </a:rPr>
              <a:t>Make the different conceptions explicit</a:t>
            </a:r>
          </a:p>
        </p:txBody>
      </p:sp>
    </p:spTree>
    <p:extLst>
      <p:ext uri="{BB962C8B-B14F-4D97-AF65-F5344CB8AC3E}">
        <p14:creationId xmlns:p14="http://schemas.microsoft.com/office/powerpoint/2010/main" val="116915166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pt-BR" dirty="0" err="1">
                <a:latin typeface="Calibri" charset="0"/>
              </a:rPr>
              <a:t>What</a:t>
            </a:r>
            <a:r>
              <a:rPr lang="pt-BR" dirty="0">
                <a:latin typeface="Calibri" charset="0"/>
              </a:rPr>
              <a:t> do </a:t>
            </a:r>
            <a:r>
              <a:rPr lang="pt-BR" dirty="0" err="1">
                <a:latin typeface="Calibri" charset="0"/>
              </a:rPr>
              <a:t>we</a:t>
            </a:r>
            <a:r>
              <a:rPr lang="pt-BR" dirty="0">
                <a:latin typeface="Calibri" charset="0"/>
              </a:rPr>
              <a:t> (Geoinformatics </a:t>
            </a:r>
            <a:r>
              <a:rPr lang="pt-BR" dirty="0" err="1">
                <a:latin typeface="Calibri" charset="0"/>
              </a:rPr>
              <a:t>scientists</a:t>
            </a:r>
            <a:r>
              <a:rPr lang="pt-BR" dirty="0">
                <a:latin typeface="Calibri" charset="0"/>
              </a:rPr>
              <a:t>) </a:t>
            </a:r>
            <a:r>
              <a:rPr lang="pt-BR" dirty="0" err="1">
                <a:latin typeface="Calibri" charset="0"/>
              </a:rPr>
              <a:t>know</a:t>
            </a:r>
            <a:r>
              <a:rPr lang="pt-BR" dirty="0">
                <a:latin typeface="Calibri" charset="0"/>
              </a:rPr>
              <a:t>?</a:t>
            </a:r>
            <a:endParaRPr lang="pt-BR" dirty="0">
              <a:latin typeface="Calibri" charset="0"/>
              <a:ea typeface="ＭＳ Ｐゴシック" charset="0"/>
              <a:cs typeface="DejaVu Sans" charset="0"/>
            </a:endParaRPr>
          </a:p>
        </p:txBody>
      </p:sp>
      <p:pic>
        <p:nvPicPr>
          <p:cNvPr id="34819" name="Picture 3" descr="PE01561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27313" y="2276475"/>
            <a:ext cx="3529012" cy="2273300"/>
          </a:xfrm>
          <a:prstGeom prst="rect">
            <a:avLst/>
          </a:prstGeom>
          <a:solidFill>
            <a:srgbClr val="D6D6E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7108" name="Rectangle 4"/>
          <p:cNvSpPr>
            <a:spLocks noChangeArrowheads="1"/>
          </p:cNvSpPr>
          <p:nvPr/>
        </p:nvSpPr>
        <p:spPr bwMode="auto">
          <a:xfrm>
            <a:off x="828675" y="4437063"/>
            <a:ext cx="1727200" cy="909637"/>
          </a:xfrm>
          <a:prstGeom prst="rect">
            <a:avLst/>
          </a:prstGeom>
          <a:solidFill>
            <a:srgbClr val="D6D6EB"/>
          </a:solidFill>
          <a:ln w="9525">
            <a:solidFill>
              <a:schemeClr val="tx1"/>
            </a:solidFill>
            <a:miter lim="800000"/>
            <a:headEnd/>
            <a:tailEnd/>
          </a:ln>
        </p:spPr>
        <p:txBody>
          <a:bodyPr wrap="none" anchor="ctr"/>
          <a:lstStyle/>
          <a:p>
            <a:pPr algn="ctr">
              <a:defRPr/>
            </a:pPr>
            <a:r>
              <a:rPr lang="pt-BR" sz="2400">
                <a:solidFill>
                  <a:schemeClr val="bg2">
                    <a:lumMod val="75000"/>
                  </a:schemeClr>
                </a:solidFill>
                <a:latin typeface="Calibri" pitchFamily="34" charset="0"/>
                <a:ea typeface="+mn-ea"/>
                <a:cs typeface="Calibri" pitchFamily="34" charset="0"/>
              </a:rPr>
              <a:t>Territory</a:t>
            </a:r>
          </a:p>
          <a:p>
            <a:pPr algn="ctr">
              <a:defRPr/>
            </a:pPr>
            <a:r>
              <a:rPr lang="pt-BR" sz="2400">
                <a:solidFill>
                  <a:schemeClr val="bg2">
                    <a:lumMod val="75000"/>
                  </a:schemeClr>
                </a:solidFill>
                <a:latin typeface="Calibri" pitchFamily="34" charset="0"/>
                <a:ea typeface="+mn-ea"/>
                <a:cs typeface="Calibri" pitchFamily="34" charset="0"/>
              </a:rPr>
              <a:t>(Geography)</a:t>
            </a:r>
          </a:p>
        </p:txBody>
      </p:sp>
      <p:sp>
        <p:nvSpPr>
          <p:cNvPr id="47109" name="Rectangle 5"/>
          <p:cNvSpPr>
            <a:spLocks noChangeArrowheads="1"/>
          </p:cNvSpPr>
          <p:nvPr/>
        </p:nvSpPr>
        <p:spPr bwMode="auto">
          <a:xfrm>
            <a:off x="3565525" y="4437063"/>
            <a:ext cx="1727200" cy="909637"/>
          </a:xfrm>
          <a:prstGeom prst="rect">
            <a:avLst/>
          </a:prstGeom>
          <a:solidFill>
            <a:srgbClr val="D6D6EB"/>
          </a:solidFill>
          <a:ln w="9525">
            <a:solidFill>
              <a:schemeClr val="tx1"/>
            </a:solidFill>
            <a:miter lim="800000"/>
            <a:headEnd/>
            <a:tailEnd/>
          </a:ln>
        </p:spPr>
        <p:txBody>
          <a:bodyPr wrap="none" anchor="ctr"/>
          <a:lstStyle/>
          <a:p>
            <a:pPr algn="ctr">
              <a:defRPr/>
            </a:pPr>
            <a:r>
              <a:rPr lang="pt-BR" sz="2400">
                <a:solidFill>
                  <a:schemeClr val="bg2">
                    <a:lumMod val="75000"/>
                  </a:schemeClr>
                </a:solidFill>
                <a:latin typeface="Calibri" pitchFamily="34" charset="0"/>
                <a:ea typeface="+mn-ea"/>
                <a:cs typeface="Calibri" pitchFamily="34" charset="0"/>
              </a:rPr>
              <a:t>Money</a:t>
            </a:r>
          </a:p>
          <a:p>
            <a:pPr algn="ctr">
              <a:defRPr/>
            </a:pPr>
            <a:r>
              <a:rPr lang="pt-BR" sz="2400">
                <a:solidFill>
                  <a:schemeClr val="bg2">
                    <a:lumMod val="75000"/>
                  </a:schemeClr>
                </a:solidFill>
                <a:latin typeface="Calibri" pitchFamily="34" charset="0"/>
                <a:ea typeface="+mn-ea"/>
                <a:cs typeface="Calibri" pitchFamily="34" charset="0"/>
              </a:rPr>
              <a:t>(Economy)</a:t>
            </a:r>
          </a:p>
        </p:txBody>
      </p:sp>
      <p:sp>
        <p:nvSpPr>
          <p:cNvPr id="47110" name="Rectangle 6"/>
          <p:cNvSpPr>
            <a:spLocks noChangeArrowheads="1"/>
          </p:cNvSpPr>
          <p:nvPr/>
        </p:nvSpPr>
        <p:spPr bwMode="auto">
          <a:xfrm>
            <a:off x="6300788" y="4437063"/>
            <a:ext cx="1727200" cy="909637"/>
          </a:xfrm>
          <a:prstGeom prst="rect">
            <a:avLst/>
          </a:prstGeom>
          <a:solidFill>
            <a:srgbClr val="D6D6EB"/>
          </a:solidFill>
          <a:ln w="9525">
            <a:solidFill>
              <a:schemeClr val="tx1"/>
            </a:solidFill>
            <a:miter lim="800000"/>
            <a:headEnd/>
            <a:tailEnd/>
          </a:ln>
        </p:spPr>
        <p:txBody>
          <a:bodyPr wrap="none" anchor="ctr"/>
          <a:lstStyle/>
          <a:p>
            <a:pPr algn="ctr">
              <a:defRPr/>
            </a:pPr>
            <a:r>
              <a:rPr lang="pt-BR" sz="2400">
                <a:solidFill>
                  <a:schemeClr val="bg2">
                    <a:lumMod val="75000"/>
                  </a:schemeClr>
                </a:solidFill>
                <a:latin typeface="Calibri" pitchFamily="34" charset="0"/>
                <a:ea typeface="+mn-ea"/>
                <a:cs typeface="Calibri" pitchFamily="34" charset="0"/>
              </a:rPr>
              <a:t>Culture</a:t>
            </a:r>
          </a:p>
          <a:p>
            <a:pPr algn="ctr">
              <a:defRPr/>
            </a:pPr>
            <a:r>
              <a:rPr lang="pt-BR" sz="2400">
                <a:solidFill>
                  <a:schemeClr val="bg2">
                    <a:lumMod val="75000"/>
                  </a:schemeClr>
                </a:solidFill>
                <a:latin typeface="Calibri" pitchFamily="34" charset="0"/>
                <a:ea typeface="+mn-ea"/>
                <a:cs typeface="Calibri" pitchFamily="34" charset="0"/>
              </a:rPr>
              <a:t>(Antropology)</a:t>
            </a:r>
          </a:p>
        </p:txBody>
      </p:sp>
      <p:sp>
        <p:nvSpPr>
          <p:cNvPr id="47111" name="Rectangle 7"/>
          <p:cNvSpPr>
            <a:spLocks noChangeArrowheads="1"/>
          </p:cNvSpPr>
          <p:nvPr/>
        </p:nvSpPr>
        <p:spPr bwMode="auto">
          <a:xfrm>
            <a:off x="3565525" y="5948363"/>
            <a:ext cx="1727200" cy="909637"/>
          </a:xfrm>
          <a:prstGeom prst="rect">
            <a:avLst/>
          </a:prstGeom>
          <a:solidFill>
            <a:srgbClr val="D6D6EB"/>
          </a:solidFill>
          <a:ln w="9525">
            <a:solidFill>
              <a:schemeClr val="tx1"/>
            </a:solidFill>
            <a:miter lim="800000"/>
            <a:headEnd/>
            <a:tailEnd/>
          </a:ln>
        </p:spPr>
        <p:txBody>
          <a:bodyPr wrap="none" anchor="ctr"/>
          <a:lstStyle/>
          <a:p>
            <a:pPr algn="ctr">
              <a:defRPr/>
            </a:pPr>
            <a:r>
              <a:rPr lang="pt-BR" sz="2400">
                <a:solidFill>
                  <a:schemeClr val="bg2">
                    <a:lumMod val="75000"/>
                  </a:schemeClr>
                </a:solidFill>
                <a:latin typeface="Calibri" pitchFamily="34" charset="0"/>
                <a:ea typeface="+mn-ea"/>
                <a:cs typeface="Calibri" pitchFamily="34" charset="0"/>
              </a:rPr>
              <a:t>Modelling</a:t>
            </a:r>
          </a:p>
          <a:p>
            <a:pPr algn="ctr">
              <a:defRPr/>
            </a:pPr>
            <a:r>
              <a:rPr lang="pt-BR" sz="2400">
                <a:solidFill>
                  <a:schemeClr val="bg2">
                    <a:lumMod val="75000"/>
                  </a:schemeClr>
                </a:solidFill>
                <a:latin typeface="Calibri" pitchFamily="34" charset="0"/>
                <a:ea typeface="+mn-ea"/>
                <a:cs typeface="Calibri" pitchFamily="34" charset="0"/>
              </a:rPr>
              <a:t>(GIScience)</a:t>
            </a:r>
          </a:p>
        </p:txBody>
      </p:sp>
      <p:cxnSp>
        <p:nvCxnSpPr>
          <p:cNvPr id="34824" name="AutoShape 8"/>
          <p:cNvCxnSpPr>
            <a:cxnSpLocks noChangeShapeType="1"/>
            <a:stCxn id="47108" idx="2"/>
            <a:endCxn id="47111" idx="1"/>
          </p:cNvCxnSpPr>
          <p:nvPr/>
        </p:nvCxnSpPr>
        <p:spPr bwMode="auto">
          <a:xfrm rot="16200000" flipH="1">
            <a:off x="2100262" y="4938713"/>
            <a:ext cx="1057275" cy="1873250"/>
          </a:xfrm>
          <a:prstGeom prst="bentConnector2">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47113" name="Line 9"/>
          <p:cNvSpPr>
            <a:spLocks noChangeShapeType="1"/>
          </p:cNvSpPr>
          <p:nvPr/>
        </p:nvSpPr>
        <p:spPr bwMode="auto">
          <a:xfrm>
            <a:off x="4500563" y="5464175"/>
            <a:ext cx="0" cy="485775"/>
          </a:xfrm>
          <a:prstGeom prst="line">
            <a:avLst/>
          </a:prstGeom>
          <a:noFill/>
          <a:ln w="38100">
            <a:solidFill>
              <a:schemeClr val="tx1"/>
            </a:solidFill>
            <a:miter lim="800000"/>
            <a:headEnd/>
            <a:tailEnd type="triangle" w="med" len="med"/>
          </a:ln>
        </p:spPr>
        <p:txBody>
          <a:bodyPr wrap="none"/>
          <a:lstStyle/>
          <a:p>
            <a:pPr>
              <a:defRPr/>
            </a:pPr>
            <a:endParaRPr lang="pt-BR">
              <a:solidFill>
                <a:schemeClr val="bg2">
                  <a:lumMod val="75000"/>
                </a:schemeClr>
              </a:solidFill>
              <a:latin typeface="Arial" pitchFamily="34" charset="0"/>
              <a:ea typeface="+mn-ea"/>
            </a:endParaRPr>
          </a:p>
        </p:txBody>
      </p:sp>
      <p:sp>
        <p:nvSpPr>
          <p:cNvPr id="11" name="Retângulo 10"/>
          <p:cNvSpPr/>
          <p:nvPr/>
        </p:nvSpPr>
        <p:spPr>
          <a:xfrm>
            <a:off x="1403350" y="1196975"/>
            <a:ext cx="5868988" cy="954088"/>
          </a:xfrm>
          <a:prstGeom prst="rect">
            <a:avLst/>
          </a:prstGeom>
          <a:solidFill>
            <a:srgbClr val="D6D6EB"/>
          </a:solidFill>
        </p:spPr>
        <p:txBody>
          <a:bodyPr wrap="none">
            <a:spAutoFit/>
          </a:bodyPr>
          <a:lstStyle/>
          <a:p>
            <a:pPr marL="0" lvl="1">
              <a:defRPr/>
            </a:pPr>
            <a:r>
              <a:rPr lang="en-US" sz="2800" dirty="0">
                <a:solidFill>
                  <a:schemeClr val="bg2">
                    <a:lumMod val="50000"/>
                  </a:schemeClr>
                </a:solidFill>
                <a:latin typeface="Calibri" pitchFamily="34" charset="0"/>
                <a:ea typeface="+mn-ea"/>
                <a:cs typeface="Calibri" pitchFamily="34" charset="0"/>
              </a:rPr>
              <a:t>Connect expertise from different fields</a:t>
            </a:r>
          </a:p>
          <a:p>
            <a:pPr marL="0" lvl="1">
              <a:defRPr/>
            </a:pPr>
            <a:r>
              <a:rPr lang="en-US" sz="2800" dirty="0">
                <a:solidFill>
                  <a:schemeClr val="bg2">
                    <a:lumMod val="50000"/>
                  </a:schemeClr>
                </a:solidFill>
                <a:latin typeface="Calibri" pitchFamily="34" charset="0"/>
                <a:ea typeface="+mn-ea"/>
                <a:cs typeface="Calibri" pitchFamily="34" charset="0"/>
              </a:rPr>
              <a:t>Make the different conceptions explicit</a:t>
            </a:r>
          </a:p>
        </p:txBody>
      </p:sp>
      <p:cxnSp>
        <p:nvCxnSpPr>
          <p:cNvPr id="34827" name="Conector angulado 17"/>
          <p:cNvCxnSpPr>
            <a:cxnSpLocks noChangeShapeType="1"/>
            <a:stCxn id="47110" idx="2"/>
            <a:endCxn id="47111" idx="3"/>
          </p:cNvCxnSpPr>
          <p:nvPr/>
        </p:nvCxnSpPr>
        <p:spPr bwMode="auto">
          <a:xfrm rot="5400000">
            <a:off x="5699919" y="4939506"/>
            <a:ext cx="1057275" cy="1871663"/>
          </a:xfrm>
          <a:prstGeom prst="bentConnector2">
            <a:avLst/>
          </a:prstGeom>
          <a:noFill/>
          <a:ln w="25400">
            <a:solidFill>
              <a:schemeClr val="tx1"/>
            </a:solidFill>
            <a:miter lim="800000"/>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09421401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0" y="0"/>
            <a:ext cx="9144000" cy="892470"/>
          </a:xfrm>
          <a:solidFill>
            <a:srgbClr val="D6D6EB"/>
          </a:solidFill>
        </p:spPr>
        <p:txBody>
          <a:bodyPr/>
          <a:lstStyle/>
          <a:p>
            <a:pPr algn="ctr" eaLnBrk="1" hangingPunct="1"/>
            <a:r>
              <a:rPr lang="en-US" dirty="0" smtClean="0">
                <a:latin typeface="Calibri" charset="0"/>
              </a:rPr>
              <a:t>What do we know </a:t>
            </a:r>
            <a:r>
              <a:rPr lang="en-US" dirty="0" smtClean="0">
                <a:latin typeface="Calibri" charset="0"/>
              </a:rPr>
              <a:t>most of them don’t </a:t>
            </a:r>
            <a:r>
              <a:rPr lang="en-US" dirty="0" smtClean="0">
                <a:latin typeface="Calibri" charset="0"/>
              </a:rPr>
              <a:t>know? </a:t>
            </a:r>
            <a:endParaRPr lang="en-US" dirty="0">
              <a:latin typeface="Calibri" charset="0"/>
            </a:endParaRPr>
          </a:p>
        </p:txBody>
      </p:sp>
      <p:pic>
        <p:nvPicPr>
          <p:cNvPr id="28674" name="Picture 3" descr="landsat_akpato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71600"/>
            <a:ext cx="436721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2" descr="npo00000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43400" y="1371600"/>
            <a:ext cx="4800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ctangle 5"/>
          <p:cNvSpPr>
            <a:spLocks noChangeArrowheads="1"/>
          </p:cNvSpPr>
          <p:nvPr/>
        </p:nvSpPr>
        <p:spPr bwMode="auto">
          <a:xfrm>
            <a:off x="-1" y="5714999"/>
            <a:ext cx="4119931" cy="991977"/>
          </a:xfrm>
          <a:prstGeom prst="rect">
            <a:avLst/>
          </a:prstGeom>
          <a:solidFill>
            <a:srgbClr val="D6D6EB"/>
          </a:solidFill>
          <a:ln w="9525">
            <a:solidFill>
              <a:schemeClr val="tx1"/>
            </a:solidFill>
            <a:miter lim="800000"/>
            <a:headEnd/>
            <a:tailEnd/>
          </a:ln>
        </p:spPr>
        <p:txBody>
          <a:bodyPr wrap="square" anchor="ctr"/>
          <a:lstStyle/>
          <a:p>
            <a:pPr algn="ctr"/>
            <a:r>
              <a:rPr lang="en-US" sz="2400" dirty="0" smtClean="0">
                <a:solidFill>
                  <a:srgbClr val="000066"/>
                </a:solidFill>
                <a:latin typeface="Calibri" charset="0"/>
              </a:rPr>
              <a:t>Earth Science </a:t>
            </a:r>
            <a:r>
              <a:rPr lang="en-US" sz="2400" dirty="0" smtClean="0">
                <a:solidFill>
                  <a:srgbClr val="000066"/>
                </a:solidFill>
                <a:latin typeface="Calibri" charset="0"/>
              </a:rPr>
              <a:t>explains how nature works by proposing laws</a:t>
            </a:r>
            <a:endParaRPr lang="en-US" sz="2400" dirty="0">
              <a:solidFill>
                <a:srgbClr val="000066"/>
              </a:solidFill>
              <a:latin typeface="Calibri" charset="0"/>
            </a:endParaRPr>
          </a:p>
        </p:txBody>
      </p:sp>
      <p:sp>
        <p:nvSpPr>
          <p:cNvPr id="28677" name="Rectangle 6"/>
          <p:cNvSpPr>
            <a:spLocks noChangeArrowheads="1"/>
          </p:cNvSpPr>
          <p:nvPr/>
        </p:nvSpPr>
        <p:spPr bwMode="auto">
          <a:xfrm>
            <a:off x="4832400" y="5715000"/>
            <a:ext cx="4311600" cy="991976"/>
          </a:xfrm>
          <a:prstGeom prst="rect">
            <a:avLst/>
          </a:prstGeom>
          <a:solidFill>
            <a:srgbClr val="D6D6EB"/>
          </a:solidFill>
          <a:ln w="9525">
            <a:solidFill>
              <a:schemeClr val="tx1"/>
            </a:solidFill>
            <a:miter lim="800000"/>
            <a:headEnd/>
            <a:tailEnd/>
          </a:ln>
        </p:spPr>
        <p:txBody>
          <a:bodyPr wrap="square" anchor="ctr"/>
          <a:lstStyle/>
          <a:p>
            <a:pPr algn="ctr"/>
            <a:r>
              <a:rPr lang="en-US" sz="2400" dirty="0" err="1" smtClean="0">
                <a:solidFill>
                  <a:srgbClr val="000066"/>
                </a:solidFill>
                <a:latin typeface="Calibri" charset="0"/>
              </a:rPr>
              <a:t>GIScience</a:t>
            </a:r>
            <a:r>
              <a:rPr lang="en-US" sz="2400" dirty="0" smtClean="0">
                <a:solidFill>
                  <a:srgbClr val="000066"/>
                </a:solidFill>
                <a:latin typeface="Calibri" charset="0"/>
              </a:rPr>
              <a:t> </a:t>
            </a:r>
            <a:r>
              <a:rPr lang="en-US" sz="2400" dirty="0" smtClean="0">
                <a:solidFill>
                  <a:srgbClr val="000066"/>
                </a:solidFill>
                <a:latin typeface="Calibri" charset="0"/>
              </a:rPr>
              <a:t>explains how society work by describing interactions </a:t>
            </a:r>
            <a:endParaRPr lang="en-US" sz="2400" dirty="0">
              <a:solidFill>
                <a:srgbClr val="000066"/>
              </a:solidFill>
              <a:latin typeface="Calibri" charset="0"/>
            </a:endParaRPr>
          </a:p>
        </p:txBody>
      </p:sp>
    </p:spTree>
    <p:extLst>
      <p:ext uri="{BB962C8B-B14F-4D97-AF65-F5344CB8AC3E}">
        <p14:creationId xmlns:p14="http://schemas.microsoft.com/office/powerpoint/2010/main" val="55523692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3" descr="landsat_akpato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9750" y="1700213"/>
            <a:ext cx="3944938"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6" name="Picture 2" descr="npo00000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8538" y="1658938"/>
            <a:ext cx="4335462"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5"/>
          <p:cNvSpPr>
            <a:spLocks noChangeArrowheads="1"/>
          </p:cNvSpPr>
          <p:nvPr/>
        </p:nvSpPr>
        <p:spPr bwMode="auto">
          <a:xfrm>
            <a:off x="539750" y="5516563"/>
            <a:ext cx="3527425" cy="838200"/>
          </a:xfrm>
          <a:prstGeom prst="rect">
            <a:avLst/>
          </a:prstGeom>
          <a:solidFill>
            <a:srgbClr val="C8D8FC"/>
          </a:solidFill>
          <a:ln w="9525">
            <a:solidFill>
              <a:schemeClr val="tx1"/>
            </a:solidFill>
            <a:miter lim="800000"/>
            <a:headEnd/>
            <a:tailEnd/>
          </a:ln>
        </p:spPr>
        <p:txBody>
          <a:bodyPr wrap="none" anchor="ctr"/>
          <a:lstStyle/>
          <a:p>
            <a:pPr algn="ctr">
              <a:defRPr/>
            </a:pPr>
            <a:r>
              <a:rPr lang="en-US" sz="2200" b="1" dirty="0">
                <a:solidFill>
                  <a:schemeClr val="accent1">
                    <a:lumMod val="25000"/>
                  </a:schemeClr>
                </a:solidFill>
                <a:latin typeface="Calibri" pitchFamily="34" charset="0"/>
                <a:ea typeface="+mn-ea"/>
                <a:cs typeface="+mn-cs"/>
              </a:rPr>
              <a:t>Nature: Physical equations </a:t>
            </a:r>
          </a:p>
          <a:p>
            <a:pPr algn="ctr">
              <a:defRPr/>
            </a:pPr>
            <a:r>
              <a:rPr lang="en-US" sz="2200" b="1" dirty="0">
                <a:solidFill>
                  <a:schemeClr val="accent1">
                    <a:lumMod val="25000"/>
                  </a:schemeClr>
                </a:solidFill>
                <a:latin typeface="Calibri" pitchFamily="34" charset="0"/>
                <a:ea typeface="+mn-ea"/>
                <a:cs typeface="+mn-cs"/>
              </a:rPr>
              <a:t>Describe processes</a:t>
            </a:r>
          </a:p>
        </p:txBody>
      </p:sp>
      <p:sp>
        <p:nvSpPr>
          <p:cNvPr id="36868" name="Rectangle 6"/>
          <p:cNvSpPr>
            <a:spLocks noChangeArrowheads="1"/>
          </p:cNvSpPr>
          <p:nvPr/>
        </p:nvSpPr>
        <p:spPr bwMode="auto">
          <a:xfrm>
            <a:off x="5029200" y="5516563"/>
            <a:ext cx="3935413" cy="838200"/>
          </a:xfrm>
          <a:prstGeom prst="rect">
            <a:avLst/>
          </a:prstGeom>
          <a:solidFill>
            <a:srgbClr val="C8D8FC"/>
          </a:solidFill>
          <a:ln w="9525">
            <a:solidFill>
              <a:schemeClr val="tx1"/>
            </a:solidFill>
            <a:miter lim="800000"/>
            <a:headEnd/>
            <a:tailEnd/>
          </a:ln>
        </p:spPr>
        <p:txBody>
          <a:bodyPr wrap="none" anchor="ctr"/>
          <a:lstStyle/>
          <a:p>
            <a:pPr algn="ctr"/>
            <a:r>
              <a:rPr lang="en-US" sz="2200" b="1">
                <a:solidFill>
                  <a:srgbClr val="000066"/>
                </a:solidFill>
                <a:latin typeface="Calibri" charset="0"/>
              </a:rPr>
              <a:t>Society: Decisions on how to </a:t>
            </a:r>
          </a:p>
          <a:p>
            <a:pPr algn="ctr"/>
            <a:r>
              <a:rPr lang="en-US" sz="2200" b="1">
                <a:solidFill>
                  <a:srgbClr val="000066"/>
                </a:solidFill>
                <a:latin typeface="Calibri" charset="0"/>
              </a:rPr>
              <a:t>Use Earth´s resources</a:t>
            </a:r>
          </a:p>
        </p:txBody>
      </p:sp>
      <p:sp>
        <p:nvSpPr>
          <p:cNvPr id="36869" name="AutoShape 7"/>
          <p:cNvSpPr>
            <a:spLocks noChangeArrowheads="1"/>
          </p:cNvSpPr>
          <p:nvPr/>
        </p:nvSpPr>
        <p:spPr bwMode="auto">
          <a:xfrm>
            <a:off x="4114800" y="5516563"/>
            <a:ext cx="838200" cy="304800"/>
          </a:xfrm>
          <a:prstGeom prst="rightArrow">
            <a:avLst>
              <a:gd name="adj1" fmla="val 50000"/>
              <a:gd name="adj2" fmla="val 68750"/>
            </a:avLst>
          </a:prstGeom>
          <a:solidFill>
            <a:srgbClr val="C8D8FC"/>
          </a:solidFill>
          <a:ln w="9525">
            <a:solidFill>
              <a:schemeClr val="tx1"/>
            </a:solidFill>
            <a:miter lim="800000"/>
            <a:headEnd/>
            <a:tailEnd/>
          </a:ln>
        </p:spPr>
        <p:txBody>
          <a:bodyPr wrap="none" anchor="ctr"/>
          <a:lstStyle/>
          <a:p>
            <a:endParaRPr lang="en-US" sz="2200">
              <a:solidFill>
                <a:srgbClr val="000000"/>
              </a:solidFill>
            </a:endParaRPr>
          </a:p>
        </p:txBody>
      </p:sp>
      <p:sp>
        <p:nvSpPr>
          <p:cNvPr id="36870" name="AutoShape 8"/>
          <p:cNvSpPr>
            <a:spLocks noChangeArrowheads="1"/>
          </p:cNvSpPr>
          <p:nvPr/>
        </p:nvSpPr>
        <p:spPr bwMode="auto">
          <a:xfrm>
            <a:off x="4114800" y="5897563"/>
            <a:ext cx="838200" cy="304800"/>
          </a:xfrm>
          <a:prstGeom prst="leftArrow">
            <a:avLst>
              <a:gd name="adj1" fmla="val 50000"/>
              <a:gd name="adj2" fmla="val 68750"/>
            </a:avLst>
          </a:prstGeom>
          <a:solidFill>
            <a:srgbClr val="C8D8FC"/>
          </a:solidFill>
          <a:ln w="9525">
            <a:solidFill>
              <a:schemeClr val="tx1"/>
            </a:solidFill>
            <a:miter lim="800000"/>
            <a:headEnd/>
            <a:tailEnd/>
          </a:ln>
        </p:spPr>
        <p:txBody>
          <a:bodyPr wrap="none" anchor="ctr"/>
          <a:lstStyle/>
          <a:p>
            <a:endParaRPr lang="en-US" sz="2200">
              <a:solidFill>
                <a:srgbClr val="000000"/>
              </a:solidFill>
            </a:endParaRPr>
          </a:p>
        </p:txBody>
      </p:sp>
      <p:sp>
        <p:nvSpPr>
          <p:cNvPr id="36871" name="Título 8"/>
          <p:cNvSpPr>
            <a:spLocks noGrp="1"/>
          </p:cNvSpPr>
          <p:nvPr>
            <p:ph type="title"/>
          </p:nvPr>
        </p:nvSpPr>
        <p:spPr>
          <a:xfrm>
            <a:off x="685800" y="381000"/>
            <a:ext cx="8153400" cy="887413"/>
          </a:xfrm>
        </p:spPr>
        <p:txBody>
          <a:bodyPr/>
          <a:lstStyle/>
          <a:p>
            <a:r>
              <a:rPr lang="en-US">
                <a:latin typeface="Calibri" charset="0"/>
                <a:ea typeface="DejaVu Sans" charset="0"/>
              </a:rPr>
              <a:t>We need spatially explicit models to understand human-environment interactions </a:t>
            </a:r>
            <a:endParaRPr lang="pt-BR">
              <a:latin typeface="Calibri" charset="0"/>
              <a:ea typeface="DejaVu Sans" charset="0"/>
            </a:endParaRPr>
          </a:p>
        </p:txBody>
      </p:sp>
    </p:spTree>
    <p:extLst>
      <p:ext uri="{BB962C8B-B14F-4D97-AF65-F5344CB8AC3E}">
        <p14:creationId xmlns:p14="http://schemas.microsoft.com/office/powerpoint/2010/main" val="98736853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a:t>
            </a:r>
            <a:r>
              <a:rPr lang="en-US" dirty="0" smtClean="0"/>
              <a:t>’s it all about… </a:t>
            </a:r>
            <a:endParaRPr lang="en-US" dirty="0"/>
          </a:p>
        </p:txBody>
      </p:sp>
      <p:pic>
        <p:nvPicPr>
          <p:cNvPr id="4" name="Picture 3"/>
          <p:cNvPicPr>
            <a:picLocks noChangeAspect="1"/>
          </p:cNvPicPr>
          <p:nvPr/>
        </p:nvPicPr>
        <p:blipFill>
          <a:blip r:embed="rId2"/>
          <a:stretch>
            <a:fillRect/>
          </a:stretch>
        </p:blipFill>
        <p:spPr>
          <a:xfrm>
            <a:off x="685799" y="1676400"/>
            <a:ext cx="3263757" cy="4094532"/>
          </a:xfrm>
          <a:prstGeom prst="rect">
            <a:avLst/>
          </a:prstGeom>
        </p:spPr>
      </p:pic>
      <p:sp>
        <p:nvSpPr>
          <p:cNvPr id="5" name="Rectangle 4"/>
          <p:cNvSpPr/>
          <p:nvPr/>
        </p:nvSpPr>
        <p:spPr>
          <a:xfrm>
            <a:off x="4184952" y="2166411"/>
            <a:ext cx="4779478" cy="2677656"/>
          </a:xfrm>
          <a:prstGeom prst="rect">
            <a:avLst/>
          </a:prstGeom>
          <a:solidFill>
            <a:schemeClr val="accent2">
              <a:lumMod val="40000"/>
              <a:lumOff val="60000"/>
            </a:schemeClr>
          </a:solidFill>
        </p:spPr>
        <p:txBody>
          <a:bodyPr wrap="square">
            <a:spAutoFit/>
          </a:bodyPr>
          <a:lstStyle/>
          <a:p>
            <a:r>
              <a:rPr lang="en-US" sz="2800" dirty="0" smtClean="0">
                <a:solidFill>
                  <a:schemeClr val="bg2">
                    <a:lumMod val="75000"/>
                  </a:schemeClr>
                </a:solidFill>
                <a:latin typeface="Calibri"/>
                <a:cs typeface="Calibri"/>
              </a:rPr>
              <a:t>There </a:t>
            </a:r>
            <a:r>
              <a:rPr lang="en-US" sz="2800" dirty="0">
                <a:solidFill>
                  <a:schemeClr val="bg2">
                    <a:lumMod val="75000"/>
                  </a:schemeClr>
                </a:solidFill>
                <a:latin typeface="Calibri"/>
                <a:cs typeface="Calibri"/>
              </a:rPr>
              <a:t>are known </a:t>
            </a:r>
            <a:r>
              <a:rPr lang="en-US" sz="2800" dirty="0" err="1" smtClean="0">
                <a:solidFill>
                  <a:schemeClr val="bg2">
                    <a:lumMod val="75000"/>
                  </a:schemeClr>
                </a:solidFill>
                <a:latin typeface="Calibri"/>
                <a:cs typeface="Calibri"/>
              </a:rPr>
              <a:t>knowns</a:t>
            </a:r>
            <a:r>
              <a:rPr lang="en-US" sz="2800" dirty="0" smtClean="0">
                <a:solidFill>
                  <a:schemeClr val="bg2">
                    <a:lumMod val="75000"/>
                  </a:schemeClr>
                </a:solidFill>
                <a:latin typeface="Calibri"/>
                <a:cs typeface="Calibri"/>
              </a:rPr>
              <a:t>…</a:t>
            </a:r>
          </a:p>
          <a:p>
            <a:endParaRPr lang="en-US" sz="2800" dirty="0">
              <a:solidFill>
                <a:schemeClr val="bg2">
                  <a:lumMod val="75000"/>
                </a:schemeClr>
              </a:solidFill>
              <a:latin typeface="Calibri"/>
              <a:cs typeface="Calibri"/>
            </a:endParaRPr>
          </a:p>
          <a:p>
            <a:r>
              <a:rPr lang="en-US" sz="2800" dirty="0" smtClean="0">
                <a:solidFill>
                  <a:schemeClr val="bg2">
                    <a:lumMod val="75000"/>
                  </a:schemeClr>
                </a:solidFill>
                <a:latin typeface="Calibri"/>
                <a:cs typeface="Calibri"/>
              </a:rPr>
              <a:t>There </a:t>
            </a:r>
            <a:r>
              <a:rPr lang="en-US" sz="2800" dirty="0">
                <a:solidFill>
                  <a:schemeClr val="bg2">
                    <a:lumMod val="75000"/>
                  </a:schemeClr>
                </a:solidFill>
                <a:latin typeface="Calibri"/>
                <a:cs typeface="Calibri"/>
              </a:rPr>
              <a:t>are known </a:t>
            </a:r>
            <a:r>
              <a:rPr lang="en-US" sz="2800" dirty="0" smtClean="0">
                <a:solidFill>
                  <a:schemeClr val="bg2">
                    <a:lumMod val="75000"/>
                  </a:schemeClr>
                </a:solidFill>
                <a:latin typeface="Calibri"/>
                <a:cs typeface="Calibri"/>
              </a:rPr>
              <a:t>unknowns…</a:t>
            </a:r>
          </a:p>
          <a:p>
            <a:endParaRPr lang="en-US" sz="2800" dirty="0">
              <a:solidFill>
                <a:schemeClr val="bg2">
                  <a:lumMod val="75000"/>
                </a:schemeClr>
              </a:solidFill>
              <a:latin typeface="Calibri"/>
              <a:cs typeface="Calibri"/>
            </a:endParaRPr>
          </a:p>
          <a:p>
            <a:r>
              <a:rPr lang="en-US" sz="2800" dirty="0" smtClean="0">
                <a:solidFill>
                  <a:schemeClr val="bg2">
                    <a:lumMod val="75000"/>
                  </a:schemeClr>
                </a:solidFill>
                <a:latin typeface="Calibri"/>
                <a:cs typeface="Calibri"/>
              </a:rPr>
              <a:t>But </a:t>
            </a:r>
            <a:r>
              <a:rPr lang="en-US" sz="2800" dirty="0">
                <a:solidFill>
                  <a:schemeClr val="bg2">
                    <a:lumMod val="75000"/>
                  </a:schemeClr>
                </a:solidFill>
                <a:latin typeface="Calibri"/>
                <a:cs typeface="Calibri"/>
              </a:rPr>
              <a:t>there are also unknown </a:t>
            </a:r>
            <a:r>
              <a:rPr lang="en-US" sz="2800" dirty="0" smtClean="0">
                <a:solidFill>
                  <a:schemeClr val="bg2">
                    <a:lumMod val="75000"/>
                  </a:schemeClr>
                </a:solidFill>
                <a:latin typeface="Calibri"/>
                <a:cs typeface="Calibri"/>
              </a:rPr>
              <a:t>unknowns…</a:t>
            </a:r>
            <a:endParaRPr lang="en-US" sz="2800" dirty="0">
              <a:solidFill>
                <a:schemeClr val="bg2">
                  <a:lumMod val="75000"/>
                </a:schemeClr>
              </a:solidFill>
              <a:latin typeface="Calibri"/>
              <a:cs typeface="Calibri"/>
            </a:endParaRPr>
          </a:p>
        </p:txBody>
      </p:sp>
    </p:spTree>
    <p:extLst>
      <p:ext uri="{BB962C8B-B14F-4D97-AF65-F5344CB8AC3E}">
        <p14:creationId xmlns:p14="http://schemas.microsoft.com/office/powerpoint/2010/main" val="89184648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8458200" cy="762000"/>
          </a:xfrm>
        </p:spPr>
        <p:txBody>
          <a:bodyPr/>
          <a:lstStyle/>
          <a:p>
            <a:r>
              <a:rPr lang="en-US" dirty="0" smtClean="0"/>
              <a:t>Negative consequences of the green revolution?</a:t>
            </a:r>
            <a:endParaRPr lang="en-US" dirty="0"/>
          </a:p>
        </p:txBody>
      </p:sp>
      <p:pic>
        <p:nvPicPr>
          <p:cNvPr id="3" name="Picture 2"/>
          <p:cNvPicPr>
            <a:picLocks noChangeAspect="1"/>
          </p:cNvPicPr>
          <p:nvPr/>
        </p:nvPicPr>
        <p:blipFill>
          <a:blip r:embed="rId2"/>
          <a:stretch>
            <a:fillRect/>
          </a:stretch>
        </p:blipFill>
        <p:spPr>
          <a:xfrm>
            <a:off x="605715" y="1659275"/>
            <a:ext cx="8538285" cy="3989316"/>
          </a:xfrm>
          <a:prstGeom prst="rect">
            <a:avLst/>
          </a:prstGeom>
        </p:spPr>
      </p:pic>
      <p:sp>
        <p:nvSpPr>
          <p:cNvPr id="4" name="Text Box 3"/>
          <p:cNvSpPr txBox="1">
            <a:spLocks noChangeArrowheads="1"/>
          </p:cNvSpPr>
          <p:nvPr/>
        </p:nvSpPr>
        <p:spPr bwMode="auto">
          <a:xfrm>
            <a:off x="496888" y="6488113"/>
            <a:ext cx="2554142" cy="369887"/>
          </a:xfrm>
          <a:prstGeom prst="rect">
            <a:avLst/>
          </a:prstGeom>
          <a:solidFill>
            <a:schemeClr val="accent6">
              <a:lumMod val="20000"/>
              <a:lumOff val="80000"/>
            </a:schemeClr>
          </a:solidFill>
          <a:ln>
            <a:noFill/>
          </a:ln>
          <a:effectLst/>
          <a:extLst/>
        </p:spPr>
        <p:txBody>
          <a:bodyPr wrap="square">
            <a:spAutoFit/>
          </a:bodyPr>
          <a:lstStyle/>
          <a:p>
            <a:pPr algn="ctr">
              <a:spcBef>
                <a:spcPct val="50000"/>
              </a:spcBef>
              <a:defRPr/>
            </a:pPr>
            <a:r>
              <a:rPr lang="en-GB" sz="1800" dirty="0" smtClean="0">
                <a:solidFill>
                  <a:schemeClr val="bg2">
                    <a:lumMod val="75000"/>
                  </a:schemeClr>
                </a:solidFill>
                <a:latin typeface="Calibri"/>
                <a:cs typeface="Calibri"/>
              </a:rPr>
              <a:t>graphics: </a:t>
            </a:r>
            <a:r>
              <a:rPr lang="en-GB" sz="1800" dirty="0">
                <a:solidFill>
                  <a:schemeClr val="bg2">
                    <a:lumMod val="75000"/>
                  </a:schemeClr>
                </a:solidFill>
                <a:latin typeface="Calibri"/>
                <a:cs typeface="Calibri"/>
              </a:rPr>
              <a:t>The Economist</a:t>
            </a:r>
          </a:p>
        </p:txBody>
      </p:sp>
    </p:spTree>
    <p:extLst>
      <p:ext uri="{BB962C8B-B14F-4D97-AF65-F5344CB8AC3E}">
        <p14:creationId xmlns:p14="http://schemas.microsoft.com/office/powerpoint/2010/main" val="388723054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 consequences of green revolution</a:t>
            </a:r>
            <a:endParaRPr lang="en-US" dirty="0"/>
          </a:p>
        </p:txBody>
      </p:sp>
      <p:pic>
        <p:nvPicPr>
          <p:cNvPr id="3" name="Picture 2"/>
          <p:cNvPicPr>
            <a:picLocks noChangeAspect="1"/>
          </p:cNvPicPr>
          <p:nvPr/>
        </p:nvPicPr>
        <p:blipFill>
          <a:blip r:embed="rId2"/>
          <a:stretch>
            <a:fillRect/>
          </a:stretch>
        </p:blipFill>
        <p:spPr>
          <a:xfrm>
            <a:off x="685800" y="1347738"/>
            <a:ext cx="8153400" cy="4614561"/>
          </a:xfrm>
          <a:prstGeom prst="rect">
            <a:avLst/>
          </a:prstGeom>
        </p:spPr>
      </p:pic>
      <p:sp>
        <p:nvSpPr>
          <p:cNvPr id="4" name="Text Box 3"/>
          <p:cNvSpPr txBox="1">
            <a:spLocks noChangeArrowheads="1"/>
          </p:cNvSpPr>
          <p:nvPr/>
        </p:nvSpPr>
        <p:spPr bwMode="auto">
          <a:xfrm>
            <a:off x="496888" y="6488113"/>
            <a:ext cx="2554142" cy="369887"/>
          </a:xfrm>
          <a:prstGeom prst="rect">
            <a:avLst/>
          </a:prstGeom>
          <a:solidFill>
            <a:schemeClr val="accent6">
              <a:lumMod val="20000"/>
              <a:lumOff val="80000"/>
            </a:schemeClr>
          </a:solidFill>
          <a:ln>
            <a:noFill/>
          </a:ln>
          <a:effectLst/>
          <a:extLst/>
        </p:spPr>
        <p:txBody>
          <a:bodyPr wrap="square">
            <a:spAutoFit/>
          </a:bodyPr>
          <a:lstStyle/>
          <a:p>
            <a:pPr algn="ctr">
              <a:spcBef>
                <a:spcPct val="50000"/>
              </a:spcBef>
              <a:defRPr/>
            </a:pPr>
            <a:r>
              <a:rPr lang="en-GB" sz="1800" dirty="0" smtClean="0">
                <a:solidFill>
                  <a:schemeClr val="bg2">
                    <a:lumMod val="75000"/>
                  </a:schemeClr>
                </a:solidFill>
                <a:latin typeface="Calibri"/>
                <a:cs typeface="Calibri"/>
              </a:rPr>
              <a:t>graphics: </a:t>
            </a:r>
            <a:r>
              <a:rPr lang="en-GB" sz="1800" dirty="0">
                <a:solidFill>
                  <a:schemeClr val="bg2">
                    <a:lumMod val="75000"/>
                  </a:schemeClr>
                </a:solidFill>
                <a:latin typeface="Calibri"/>
                <a:cs typeface="Calibri"/>
              </a:rPr>
              <a:t>The Economist</a:t>
            </a:r>
          </a:p>
        </p:txBody>
      </p:sp>
    </p:spTree>
    <p:extLst>
      <p:ext uri="{BB962C8B-B14F-4D97-AF65-F5344CB8AC3E}">
        <p14:creationId xmlns:p14="http://schemas.microsoft.com/office/powerpoint/2010/main" val="81962497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9"/>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050" y="12700"/>
            <a:ext cx="92440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0"/>
          <p:cNvSpPr>
            <a:spLocks noGrp="1"/>
          </p:cNvSpPr>
          <p:nvPr>
            <p:ph type="title"/>
          </p:nvPr>
        </p:nvSpPr>
        <p:spPr>
          <a:xfrm>
            <a:off x="1523999" y="2654300"/>
            <a:ext cx="6470954" cy="762000"/>
          </a:xfrm>
          <a:solidFill>
            <a:srgbClr val="FFFFFF">
              <a:alpha val="64000"/>
            </a:srgbClr>
          </a:solidFill>
        </p:spPr>
        <p:txBody>
          <a:bodyPr/>
          <a:lstStyle/>
          <a:p>
            <a:pPr algn="ctr">
              <a:defRPr/>
            </a:pPr>
            <a:r>
              <a:rPr lang="en-US" sz="3600" dirty="0" smtClean="0">
                <a:solidFill>
                  <a:schemeClr val="bg2">
                    <a:lumMod val="75000"/>
                  </a:schemeClr>
                </a:solidFill>
              </a:rPr>
              <a:t>Representing </a:t>
            </a:r>
            <a:r>
              <a:rPr lang="en-US" sz="3600" dirty="0" smtClean="0">
                <a:solidFill>
                  <a:schemeClr val="bg2">
                    <a:lumMod val="75000"/>
                  </a:schemeClr>
                </a:solidFill>
              </a:rPr>
              <a:t>location is </a:t>
            </a:r>
            <a:r>
              <a:rPr lang="en-US" sz="3600" dirty="0" smtClean="0">
                <a:solidFill>
                  <a:srgbClr val="800000"/>
                </a:solidFill>
              </a:rPr>
              <a:t>easy</a:t>
            </a:r>
            <a:endParaRPr lang="en-US" sz="3600" dirty="0">
              <a:solidFill>
                <a:srgbClr val="800000"/>
              </a:solidFill>
            </a:endParaRPr>
          </a:p>
        </p:txBody>
      </p:sp>
      <p:sp>
        <p:nvSpPr>
          <p:cNvPr id="13" name="Retângulo 5"/>
          <p:cNvSpPr/>
          <p:nvPr/>
        </p:nvSpPr>
        <p:spPr>
          <a:xfrm>
            <a:off x="1523998" y="6261100"/>
            <a:ext cx="6470955" cy="585788"/>
          </a:xfrm>
          <a:prstGeom prst="rect">
            <a:avLst/>
          </a:prstGeom>
          <a:solidFill>
            <a:schemeClr val="accent6">
              <a:lumMod val="20000"/>
              <a:lumOff val="80000"/>
              <a:alpha val="70000"/>
            </a:schemeClr>
          </a:solidFill>
        </p:spPr>
        <p:txBody>
          <a:bodyPr wrap="square">
            <a:spAutoFit/>
          </a:bodyPr>
          <a:lstStyle/>
          <a:p>
            <a:pPr algn="ctr">
              <a:defRPr/>
            </a:pPr>
            <a:r>
              <a:rPr lang="x-none" sz="3200" dirty="0">
                <a:solidFill>
                  <a:srgbClr val="00007D">
                    <a:lumMod val="75000"/>
                  </a:srgbClr>
                </a:solidFill>
                <a:latin typeface="Calibri" pitchFamily="34" charset="0"/>
              </a:rPr>
              <a:t>Deforestation hotspots in Amazonia</a:t>
            </a:r>
            <a:endParaRPr lang="pt-BR" sz="3200" dirty="0">
              <a:solidFill>
                <a:srgbClr val="00007D">
                  <a:lumMod val="75000"/>
                </a:srgbClr>
              </a:solidFill>
              <a:latin typeface="Calibri" pitchFamily="34" charset="0"/>
            </a:endParaRPr>
          </a:p>
        </p:txBody>
      </p:sp>
      <p:sp>
        <p:nvSpPr>
          <p:cNvPr id="5" name="Title 10"/>
          <p:cNvSpPr txBox="1">
            <a:spLocks/>
          </p:cNvSpPr>
          <p:nvPr/>
        </p:nvSpPr>
        <p:spPr bwMode="auto">
          <a:xfrm>
            <a:off x="1523998" y="0"/>
            <a:ext cx="6350002" cy="762000"/>
          </a:xfrm>
          <a:prstGeom prst="rect">
            <a:avLst/>
          </a:prstGeom>
          <a:solidFill>
            <a:srgbClr val="FFFFFF">
              <a:alpha val="64000"/>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1pPr>
            <a:lvl2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rgbClr val="003366"/>
                </a:solidFill>
                <a:latin typeface="ZapfHumnst BT" pitchFamily="34" charset="0"/>
              </a:defRPr>
            </a:lvl6pPr>
            <a:lvl7pPr marL="914400" algn="l" rtl="0" eaLnBrk="1" fontAlgn="base" hangingPunct="1">
              <a:spcBef>
                <a:spcPct val="0"/>
              </a:spcBef>
              <a:spcAft>
                <a:spcPct val="0"/>
              </a:spcAft>
              <a:defRPr sz="3200" b="1">
                <a:solidFill>
                  <a:srgbClr val="003366"/>
                </a:solidFill>
                <a:latin typeface="ZapfHumnst BT" pitchFamily="34" charset="0"/>
              </a:defRPr>
            </a:lvl7pPr>
            <a:lvl8pPr marL="1371600" algn="l" rtl="0" eaLnBrk="1" fontAlgn="base" hangingPunct="1">
              <a:spcBef>
                <a:spcPct val="0"/>
              </a:spcBef>
              <a:spcAft>
                <a:spcPct val="0"/>
              </a:spcAft>
              <a:defRPr sz="3200" b="1">
                <a:solidFill>
                  <a:srgbClr val="003366"/>
                </a:solidFill>
                <a:latin typeface="ZapfHumnst BT" pitchFamily="34" charset="0"/>
              </a:defRPr>
            </a:lvl8pPr>
            <a:lvl9pPr marL="1828800" algn="l" rtl="0" eaLnBrk="1" fontAlgn="base" hangingPunct="1">
              <a:spcBef>
                <a:spcPct val="0"/>
              </a:spcBef>
              <a:spcAft>
                <a:spcPct val="0"/>
              </a:spcAft>
              <a:defRPr sz="3200" b="1">
                <a:solidFill>
                  <a:srgbClr val="003366"/>
                </a:solidFill>
                <a:latin typeface="ZapfHumnst BT" pitchFamily="34" charset="0"/>
              </a:defRPr>
            </a:lvl9pPr>
          </a:lstStyle>
          <a:p>
            <a:pPr algn="ctr">
              <a:defRPr/>
            </a:pPr>
            <a:r>
              <a:rPr lang="en-US" sz="3600" dirty="0" smtClean="0">
                <a:solidFill>
                  <a:schemeClr val="bg2">
                    <a:lumMod val="75000"/>
                  </a:schemeClr>
                </a:solidFill>
              </a:rPr>
              <a:t>What do we know?</a:t>
            </a:r>
            <a:endParaRPr lang="en-US" sz="3600" dirty="0">
              <a:solidFill>
                <a:srgbClr val="800000"/>
              </a:solidFill>
            </a:endParaRPr>
          </a:p>
        </p:txBody>
      </p:sp>
    </p:spTree>
    <p:extLst>
      <p:ext uri="{BB962C8B-B14F-4D97-AF65-F5344CB8AC3E}">
        <p14:creationId xmlns:p14="http://schemas.microsoft.com/office/powerpoint/2010/main" val="329050386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668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p:cNvSpPr txBox="1">
            <a:spLocks noChangeArrowheads="1"/>
          </p:cNvSpPr>
          <p:nvPr/>
        </p:nvSpPr>
        <p:spPr bwMode="auto">
          <a:xfrm>
            <a:off x="7467600" y="731763"/>
            <a:ext cx="1676400" cy="347662"/>
          </a:xfrm>
          <a:prstGeom prst="rect">
            <a:avLst/>
          </a:prstGeom>
          <a:solidFill>
            <a:srgbClr val="C8D8FC"/>
          </a:solidFill>
          <a:ln>
            <a:noFill/>
          </a:ln>
          <a:extLst/>
        </p:spPr>
        <p:txBody>
          <a:bodyPr lIns="91412" tIns="45705" rIns="91412" bIns="45705">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ct val="50000"/>
              </a:spcBef>
            </a:pPr>
            <a:r>
              <a:rPr lang="en-US" sz="1600" b="1">
                <a:solidFill>
                  <a:srgbClr val="000000"/>
                </a:solidFill>
                <a:latin typeface="Humnst777 BT" charset="0"/>
                <a:cs typeface="Arial" charset="0"/>
              </a:rPr>
              <a:t>source: WMO</a:t>
            </a:r>
          </a:p>
        </p:txBody>
      </p:sp>
      <p:sp>
        <p:nvSpPr>
          <p:cNvPr id="150532" name="Retângulo 5"/>
          <p:cNvSpPr>
            <a:spLocks noChangeArrowheads="1"/>
          </p:cNvSpPr>
          <p:nvPr/>
        </p:nvSpPr>
        <p:spPr bwMode="auto">
          <a:xfrm>
            <a:off x="7939" y="5528431"/>
            <a:ext cx="4589462" cy="1323409"/>
          </a:xfrm>
          <a:prstGeom prst="rect">
            <a:avLst/>
          </a:prstGeom>
          <a:solidFill>
            <a:srgbClr val="C8D8FC">
              <a:alpha val="70000"/>
            </a:srgbClr>
          </a:solidFill>
          <a:ln>
            <a:noFill/>
          </a:ln>
          <a:extLst/>
        </p:spPr>
        <p:txBody>
          <a:bodyPr wrap="square" lIns="91412" tIns="45705" rIns="91412" bIns="45705">
            <a:spAutoFit/>
          </a:bodyPr>
          <a:lstStyle/>
          <a:p>
            <a:r>
              <a:rPr lang="pt-BR" sz="2000" b="1">
                <a:solidFill>
                  <a:schemeClr val="bg2">
                    <a:lumMod val="75000"/>
                  </a:schemeClr>
                </a:solidFill>
                <a:latin typeface="Calibri"/>
                <a:cs typeface="Calibri"/>
              </a:rPr>
              <a:t>11,000 land stations (3000 automated)</a:t>
            </a:r>
          </a:p>
          <a:p>
            <a:r>
              <a:rPr lang="en-US" sz="2000" b="1">
                <a:solidFill>
                  <a:schemeClr val="bg2">
                    <a:lumMod val="75000"/>
                  </a:schemeClr>
                </a:solidFill>
                <a:latin typeface="Calibri"/>
                <a:cs typeface="Calibri"/>
              </a:rPr>
              <a:t>900 radiosondes, 3000 aircraft </a:t>
            </a:r>
          </a:p>
          <a:p>
            <a:r>
              <a:rPr lang="en-US" sz="2000" b="1">
                <a:solidFill>
                  <a:schemeClr val="bg2">
                    <a:lumMod val="75000"/>
                  </a:schemeClr>
                </a:solidFill>
                <a:latin typeface="Calibri"/>
                <a:cs typeface="Calibri"/>
              </a:rPr>
              <a:t>6000 ships, 1300 buoys</a:t>
            </a:r>
          </a:p>
          <a:p>
            <a:r>
              <a:rPr lang="en-US" sz="2000" b="1">
                <a:solidFill>
                  <a:schemeClr val="bg2">
                    <a:lumMod val="75000"/>
                  </a:schemeClr>
                </a:solidFill>
                <a:latin typeface="Calibri"/>
                <a:cs typeface="Calibri"/>
              </a:rPr>
              <a:t>5 polar, 6 geostationary </a:t>
            </a:r>
            <a:r>
              <a:rPr lang="pt-BR" sz="2000" b="1">
                <a:solidFill>
                  <a:schemeClr val="bg2">
                    <a:lumMod val="75000"/>
                  </a:schemeClr>
                </a:solidFill>
                <a:latin typeface="Calibri"/>
                <a:cs typeface="Calibri"/>
              </a:rPr>
              <a:t>satellites</a:t>
            </a:r>
          </a:p>
        </p:txBody>
      </p:sp>
      <p:sp>
        <p:nvSpPr>
          <p:cNvPr id="150533" name="Rectangle 3"/>
          <p:cNvSpPr txBox="1">
            <a:spLocks noChangeArrowheads="1"/>
          </p:cNvSpPr>
          <p:nvPr/>
        </p:nvSpPr>
        <p:spPr bwMode="auto">
          <a:xfrm>
            <a:off x="772319" y="2636837"/>
            <a:ext cx="7650162" cy="792163"/>
          </a:xfrm>
          <a:prstGeom prst="rect">
            <a:avLst/>
          </a:prstGeom>
          <a:solidFill>
            <a:srgbClr val="96ACF8">
              <a:alpha val="70979"/>
            </a:srgbClr>
          </a:solidFill>
          <a:ln w="9525">
            <a:solidFill>
              <a:schemeClr val="tx1"/>
            </a:solidFill>
            <a:miter lim="800000"/>
            <a:headEnd/>
            <a:tailEnd/>
          </a:ln>
        </p:spPr>
        <p:txBody>
          <a:bodyPr/>
          <a:lstStyle>
            <a:lvl1pPr marL="300038" indent="-300038"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a:r>
              <a:rPr kumimoji="1" lang="en-GB" sz="3600" b="1" dirty="0" smtClean="0">
                <a:solidFill>
                  <a:srgbClr val="000090"/>
                </a:solidFill>
                <a:latin typeface="Calibri" charset="0"/>
                <a:ea typeface="New MingLiu" charset="0"/>
                <a:cs typeface="New MingLiu" charset="0"/>
              </a:rPr>
              <a:t>Communicating </a:t>
            </a:r>
            <a:r>
              <a:rPr kumimoji="1" lang="en-GB" sz="3600" b="1" dirty="0">
                <a:solidFill>
                  <a:srgbClr val="000090"/>
                </a:solidFill>
                <a:latin typeface="Calibri" charset="0"/>
                <a:ea typeface="New MingLiu" charset="0"/>
                <a:cs typeface="New MingLiu" charset="0"/>
              </a:rPr>
              <a:t>data is </a:t>
            </a:r>
            <a:r>
              <a:rPr kumimoji="1" lang="en-GB" sz="3600" b="1" dirty="0">
                <a:solidFill>
                  <a:srgbClr val="800000"/>
                </a:solidFill>
                <a:latin typeface="Calibri" charset="0"/>
                <a:ea typeface="New MingLiu" charset="0"/>
                <a:cs typeface="New MingLiu" charset="0"/>
              </a:rPr>
              <a:t>feasible</a:t>
            </a:r>
          </a:p>
        </p:txBody>
      </p:sp>
      <p:sp>
        <p:nvSpPr>
          <p:cNvPr id="7" name="Title 10"/>
          <p:cNvSpPr txBox="1">
            <a:spLocks/>
          </p:cNvSpPr>
          <p:nvPr/>
        </p:nvSpPr>
        <p:spPr bwMode="auto">
          <a:xfrm>
            <a:off x="684213" y="0"/>
            <a:ext cx="8305800" cy="762000"/>
          </a:xfrm>
          <a:prstGeom prst="rect">
            <a:avLst/>
          </a:prstGeom>
          <a:solidFill>
            <a:srgbClr val="FFFFFF">
              <a:alpha val="64000"/>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1pPr>
            <a:lvl2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rgbClr val="003366"/>
                </a:solidFill>
                <a:latin typeface="ZapfHumnst BT" pitchFamily="34" charset="0"/>
              </a:defRPr>
            </a:lvl6pPr>
            <a:lvl7pPr marL="914400" algn="l" rtl="0" eaLnBrk="1" fontAlgn="base" hangingPunct="1">
              <a:spcBef>
                <a:spcPct val="0"/>
              </a:spcBef>
              <a:spcAft>
                <a:spcPct val="0"/>
              </a:spcAft>
              <a:defRPr sz="3200" b="1">
                <a:solidFill>
                  <a:srgbClr val="003366"/>
                </a:solidFill>
                <a:latin typeface="ZapfHumnst BT" pitchFamily="34" charset="0"/>
              </a:defRPr>
            </a:lvl7pPr>
            <a:lvl8pPr marL="1371600" algn="l" rtl="0" eaLnBrk="1" fontAlgn="base" hangingPunct="1">
              <a:spcBef>
                <a:spcPct val="0"/>
              </a:spcBef>
              <a:spcAft>
                <a:spcPct val="0"/>
              </a:spcAft>
              <a:defRPr sz="3200" b="1">
                <a:solidFill>
                  <a:srgbClr val="003366"/>
                </a:solidFill>
                <a:latin typeface="ZapfHumnst BT" pitchFamily="34" charset="0"/>
              </a:defRPr>
            </a:lvl8pPr>
            <a:lvl9pPr marL="1828800" algn="l" rtl="0" eaLnBrk="1" fontAlgn="base" hangingPunct="1">
              <a:spcBef>
                <a:spcPct val="0"/>
              </a:spcBef>
              <a:spcAft>
                <a:spcPct val="0"/>
              </a:spcAft>
              <a:defRPr sz="3200" b="1">
                <a:solidFill>
                  <a:srgbClr val="003366"/>
                </a:solidFill>
                <a:latin typeface="ZapfHumnst BT" pitchFamily="34" charset="0"/>
              </a:defRPr>
            </a:lvl9pPr>
          </a:lstStyle>
          <a:p>
            <a:pPr algn="ctr">
              <a:defRPr/>
            </a:pPr>
            <a:r>
              <a:rPr lang="en-US" sz="3600" dirty="0" smtClean="0">
                <a:solidFill>
                  <a:schemeClr val="bg2">
                    <a:lumMod val="75000"/>
                  </a:schemeClr>
                </a:solidFill>
              </a:rPr>
              <a:t>What do we know?</a:t>
            </a:r>
            <a:endParaRPr lang="en-US" sz="3600" dirty="0">
              <a:solidFill>
                <a:srgbClr val="800000"/>
              </a:solidFill>
            </a:endParaRPr>
          </a:p>
        </p:txBody>
      </p:sp>
    </p:spTree>
    <p:extLst>
      <p:ext uri="{BB962C8B-B14F-4D97-AF65-F5344CB8AC3E}">
        <p14:creationId xmlns:p14="http://schemas.microsoft.com/office/powerpoint/2010/main" val="28555404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4" name="Título 10"/>
          <p:cNvSpPr>
            <a:spLocks noGrp="1"/>
          </p:cNvSpPr>
          <p:nvPr>
            <p:ph type="title"/>
          </p:nvPr>
        </p:nvSpPr>
        <p:spPr>
          <a:xfrm>
            <a:off x="990600" y="1993900"/>
            <a:ext cx="7112000" cy="762000"/>
          </a:xfrm>
          <a:solidFill>
            <a:schemeClr val="bg1">
              <a:alpha val="56862"/>
            </a:schemeClr>
          </a:solidFill>
        </p:spPr>
        <p:txBody>
          <a:bodyPr/>
          <a:lstStyle/>
          <a:p>
            <a:pPr algn="ctr" eaLnBrk="1" hangingPunct="1"/>
            <a:r>
              <a:rPr lang="en-GB" sz="3600" dirty="0" smtClean="0">
                <a:latin typeface="Calibri" charset="0"/>
              </a:rPr>
              <a:t>Representing </a:t>
            </a:r>
            <a:r>
              <a:rPr lang="en-GB" sz="3600" dirty="0">
                <a:latin typeface="Calibri" charset="0"/>
              </a:rPr>
              <a:t>concepts is </a:t>
            </a:r>
            <a:r>
              <a:rPr lang="en-GB" sz="3600" dirty="0">
                <a:solidFill>
                  <a:srgbClr val="800000"/>
                </a:solidFill>
                <a:latin typeface="Calibri" charset="0"/>
              </a:rPr>
              <a:t>hard</a:t>
            </a:r>
            <a:r>
              <a:rPr lang="en-GB" sz="3600" dirty="0">
                <a:latin typeface="Calibri" charset="0"/>
              </a:rPr>
              <a:t> </a:t>
            </a:r>
          </a:p>
        </p:txBody>
      </p:sp>
      <p:sp>
        <p:nvSpPr>
          <p:cNvPr id="9" name="Text Box 2"/>
          <p:cNvSpPr txBox="1">
            <a:spLocks noChangeArrowheads="1"/>
          </p:cNvSpPr>
          <p:nvPr/>
        </p:nvSpPr>
        <p:spPr bwMode="auto">
          <a:xfrm>
            <a:off x="6588125" y="6446838"/>
            <a:ext cx="2528888" cy="411162"/>
          </a:xfrm>
          <a:prstGeom prst="rect">
            <a:avLst/>
          </a:prstGeom>
          <a:solidFill>
            <a:srgbClr val="E0E8FF">
              <a:alpha val="7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12" tIns="45705" rIns="91412" bIns="45705">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r" eaLnBrk="1" hangingPunct="1">
              <a:spcBef>
                <a:spcPct val="50000"/>
              </a:spcBef>
            </a:pPr>
            <a:r>
              <a:rPr lang="en-US" sz="2000" dirty="0">
                <a:solidFill>
                  <a:srgbClr val="00005E"/>
                </a:solidFill>
                <a:latin typeface="Calibri" charset="0"/>
                <a:cs typeface="Calibri" charset="0"/>
              </a:rPr>
              <a:t>Image source: WMO</a:t>
            </a:r>
          </a:p>
        </p:txBody>
      </p:sp>
      <p:sp>
        <p:nvSpPr>
          <p:cNvPr id="151556" name="Título 10"/>
          <p:cNvSpPr txBox="1">
            <a:spLocks/>
          </p:cNvSpPr>
          <p:nvPr/>
        </p:nvSpPr>
        <p:spPr bwMode="auto">
          <a:xfrm>
            <a:off x="939800" y="5684838"/>
            <a:ext cx="7315200" cy="762000"/>
          </a:xfrm>
          <a:prstGeom prst="rect">
            <a:avLst/>
          </a:prstGeom>
          <a:solidFill>
            <a:srgbClr val="FFFFFF">
              <a:alpha val="54117"/>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12" tIns="45705" rIns="91412" bIns="45705" anchor="ct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pt-BR" sz="3200" dirty="0" err="1" smtClean="0">
                <a:solidFill>
                  <a:srgbClr val="003366"/>
                </a:solidFill>
                <a:latin typeface="Calibri" charset="0"/>
                <a:cs typeface="Calibri" charset="0"/>
              </a:rPr>
              <a:t>vulnerability</a:t>
            </a:r>
            <a:r>
              <a:rPr lang="pt-BR" sz="3200" dirty="0" smtClean="0">
                <a:solidFill>
                  <a:srgbClr val="003366"/>
                </a:solidFill>
                <a:latin typeface="Calibri" charset="0"/>
                <a:cs typeface="Calibri" charset="0"/>
              </a:rPr>
              <a:t>? </a:t>
            </a:r>
            <a:r>
              <a:rPr lang="pt-BR" sz="3200" dirty="0" err="1">
                <a:solidFill>
                  <a:srgbClr val="003366"/>
                </a:solidFill>
                <a:latin typeface="Calibri" charset="0"/>
                <a:cs typeface="Calibri" charset="0"/>
              </a:rPr>
              <a:t>climate</a:t>
            </a:r>
            <a:r>
              <a:rPr lang="pt-BR" sz="3200" dirty="0">
                <a:solidFill>
                  <a:srgbClr val="003366"/>
                </a:solidFill>
                <a:latin typeface="Calibri" charset="0"/>
                <a:cs typeface="Calibri" charset="0"/>
              </a:rPr>
              <a:t> </a:t>
            </a:r>
            <a:r>
              <a:rPr lang="pt-BR" sz="3200" dirty="0" err="1">
                <a:solidFill>
                  <a:srgbClr val="003366"/>
                </a:solidFill>
                <a:latin typeface="Calibri" charset="0"/>
                <a:cs typeface="Calibri" charset="0"/>
              </a:rPr>
              <a:t>change</a:t>
            </a:r>
            <a:r>
              <a:rPr lang="pt-BR" sz="3200" dirty="0">
                <a:solidFill>
                  <a:srgbClr val="003366"/>
                </a:solidFill>
                <a:latin typeface="Calibri" charset="0"/>
                <a:cs typeface="Calibri" charset="0"/>
              </a:rPr>
              <a:t>? </a:t>
            </a:r>
            <a:r>
              <a:rPr lang="pt-BR" sz="3200" dirty="0" err="1">
                <a:solidFill>
                  <a:srgbClr val="003366"/>
                </a:solidFill>
                <a:latin typeface="Calibri" charset="0"/>
                <a:cs typeface="Calibri" charset="0"/>
              </a:rPr>
              <a:t>poverty</a:t>
            </a:r>
            <a:r>
              <a:rPr lang="pt-BR" sz="3200" dirty="0">
                <a:solidFill>
                  <a:srgbClr val="003366"/>
                </a:solidFill>
                <a:latin typeface="Calibri" charset="0"/>
                <a:cs typeface="Calibri" charset="0"/>
              </a:rPr>
              <a:t>?</a:t>
            </a:r>
          </a:p>
        </p:txBody>
      </p:sp>
      <p:sp>
        <p:nvSpPr>
          <p:cNvPr id="6" name="Title 10"/>
          <p:cNvSpPr txBox="1">
            <a:spLocks/>
          </p:cNvSpPr>
          <p:nvPr/>
        </p:nvSpPr>
        <p:spPr bwMode="auto">
          <a:xfrm>
            <a:off x="990600" y="24190"/>
            <a:ext cx="7112000" cy="762000"/>
          </a:xfrm>
          <a:prstGeom prst="rect">
            <a:avLst/>
          </a:prstGeom>
          <a:solidFill>
            <a:srgbClr val="FFFFFF">
              <a:alpha val="64000"/>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1pPr>
            <a:lvl2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rgbClr val="003366"/>
                </a:solidFill>
                <a:latin typeface="ZapfHumnst BT" pitchFamily="34" charset="0"/>
              </a:defRPr>
            </a:lvl6pPr>
            <a:lvl7pPr marL="914400" algn="l" rtl="0" eaLnBrk="1" fontAlgn="base" hangingPunct="1">
              <a:spcBef>
                <a:spcPct val="0"/>
              </a:spcBef>
              <a:spcAft>
                <a:spcPct val="0"/>
              </a:spcAft>
              <a:defRPr sz="3200" b="1">
                <a:solidFill>
                  <a:srgbClr val="003366"/>
                </a:solidFill>
                <a:latin typeface="ZapfHumnst BT" pitchFamily="34" charset="0"/>
              </a:defRPr>
            </a:lvl7pPr>
            <a:lvl8pPr marL="1371600" algn="l" rtl="0" eaLnBrk="1" fontAlgn="base" hangingPunct="1">
              <a:spcBef>
                <a:spcPct val="0"/>
              </a:spcBef>
              <a:spcAft>
                <a:spcPct val="0"/>
              </a:spcAft>
              <a:defRPr sz="3200" b="1">
                <a:solidFill>
                  <a:srgbClr val="003366"/>
                </a:solidFill>
                <a:latin typeface="ZapfHumnst BT" pitchFamily="34" charset="0"/>
              </a:defRPr>
            </a:lvl8pPr>
            <a:lvl9pPr marL="1828800" algn="l" rtl="0" eaLnBrk="1" fontAlgn="base" hangingPunct="1">
              <a:spcBef>
                <a:spcPct val="0"/>
              </a:spcBef>
              <a:spcAft>
                <a:spcPct val="0"/>
              </a:spcAft>
              <a:defRPr sz="3200" b="1">
                <a:solidFill>
                  <a:srgbClr val="003366"/>
                </a:solidFill>
                <a:latin typeface="ZapfHumnst BT" pitchFamily="34" charset="0"/>
              </a:defRPr>
            </a:lvl9pPr>
          </a:lstStyle>
          <a:p>
            <a:pPr algn="ctr">
              <a:defRPr/>
            </a:pPr>
            <a:r>
              <a:rPr lang="en-US" sz="3600" dirty="0" smtClean="0">
                <a:solidFill>
                  <a:schemeClr val="bg2">
                    <a:lumMod val="75000"/>
                  </a:schemeClr>
                </a:solidFill>
              </a:rPr>
              <a:t>What do we know we don</a:t>
            </a:r>
            <a:r>
              <a:rPr lang="en-US" sz="3600" dirty="0" smtClean="0">
                <a:solidFill>
                  <a:schemeClr val="bg2">
                    <a:lumMod val="75000"/>
                  </a:schemeClr>
                </a:solidFill>
              </a:rPr>
              <a:t>’t know</a:t>
            </a:r>
            <a:r>
              <a:rPr lang="en-US" sz="3600" dirty="0" smtClean="0">
                <a:solidFill>
                  <a:schemeClr val="bg2">
                    <a:lumMod val="75000"/>
                  </a:schemeClr>
                </a:solidFill>
              </a:rPr>
              <a:t>?</a:t>
            </a:r>
            <a:endParaRPr lang="en-US" sz="3600" dirty="0">
              <a:solidFill>
                <a:srgbClr val="800000"/>
              </a:solidFill>
            </a:endParaRPr>
          </a:p>
        </p:txBody>
      </p:sp>
    </p:spTree>
    <p:extLst>
      <p:ext uri="{BB962C8B-B14F-4D97-AF65-F5344CB8AC3E}">
        <p14:creationId xmlns:p14="http://schemas.microsoft.com/office/powerpoint/2010/main" val="35419901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827088" y="981075"/>
            <a:ext cx="9072562" cy="571500"/>
          </a:xfrm>
          <a:prstGeom prst="rect">
            <a:avLst/>
          </a:prstGeom>
          <a:noFill/>
        </p:spPr>
        <p:txBody>
          <a:bodyPr lIns="91412" tIns="45705" rIns="91412" bIns="45705"/>
          <a:lstStyle/>
          <a:p>
            <a:pPr eaLnBrk="0" hangingPunct="0">
              <a:defRPr/>
            </a:pPr>
            <a:endParaRPr lang="pt-BR" sz="3000" b="1" kern="0" dirty="0">
              <a:solidFill>
                <a:srgbClr val="003366"/>
              </a:solidFill>
              <a:latin typeface="Calibri" pitchFamily="34" charset="0"/>
            </a:endParaRPr>
          </a:p>
        </p:txBody>
      </p:sp>
      <p:sp>
        <p:nvSpPr>
          <p:cNvPr id="153602" name="Text Box 4"/>
          <p:cNvSpPr txBox="1">
            <a:spLocks noChangeArrowheads="1"/>
          </p:cNvSpPr>
          <p:nvPr/>
        </p:nvSpPr>
        <p:spPr bwMode="auto">
          <a:xfrm>
            <a:off x="6480175" y="4365625"/>
            <a:ext cx="2663825" cy="473075"/>
          </a:xfrm>
          <a:prstGeom prst="rect">
            <a:avLst/>
          </a:prstGeom>
          <a:solidFill>
            <a:srgbClr val="C8D8F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12" tIns="45705" rIns="91412" bIns="45705">
            <a:spAutoFit/>
          </a:bodyPr>
          <a:lstStyle>
            <a:lvl1pPr marL="455613" indent="-455613"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en-US" sz="2400">
                <a:solidFill>
                  <a:srgbClr val="00005E"/>
                </a:solidFill>
                <a:latin typeface="Calibri" charset="0"/>
              </a:rPr>
              <a:t>degradation</a:t>
            </a:r>
          </a:p>
        </p:txBody>
      </p:sp>
      <p:sp>
        <p:nvSpPr>
          <p:cNvPr id="153603" name="Título 10"/>
          <p:cNvSpPr>
            <a:spLocks noGrp="1"/>
          </p:cNvSpPr>
          <p:nvPr>
            <p:ph type="title"/>
          </p:nvPr>
        </p:nvSpPr>
        <p:spPr>
          <a:xfrm>
            <a:off x="684213" y="333375"/>
            <a:ext cx="8153400" cy="762000"/>
          </a:xfrm>
        </p:spPr>
        <p:txBody>
          <a:bodyPr/>
          <a:lstStyle/>
          <a:p>
            <a:pPr eaLnBrk="1" hangingPunct="1"/>
            <a:r>
              <a:rPr lang="pt-BR">
                <a:latin typeface="Calibri" charset="0"/>
              </a:rPr>
              <a:t>We’re bad at representing meaning </a:t>
            </a:r>
          </a:p>
        </p:txBody>
      </p:sp>
      <p:pic>
        <p:nvPicPr>
          <p:cNvPr id="153604" name="Picture 2" descr="C:\Users\Gilberto\Pictures\floresta_degrada_marcelandia_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50" y="0"/>
            <a:ext cx="9291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ítulo 10"/>
          <p:cNvSpPr txBox="1">
            <a:spLocks/>
          </p:cNvSpPr>
          <p:nvPr/>
        </p:nvSpPr>
        <p:spPr bwMode="auto">
          <a:xfrm>
            <a:off x="827088" y="5994400"/>
            <a:ext cx="7489825" cy="762000"/>
          </a:xfrm>
          <a:prstGeom prst="rect">
            <a:avLst/>
          </a:prstGeom>
          <a:solidFill>
            <a:srgbClr val="E2FFDA">
              <a:alpha val="71000"/>
            </a:srgbClr>
          </a:solidFill>
          <a:ln>
            <a:noFill/>
          </a:ln>
          <a:extLst>
            <a:ext uri="{FAA26D3D-D897-4be2-8F04-BA451C77F1D7}">
              <ma14:placeholderFlag xmlns:ma14="http://schemas.microsoft.com/office/mac/drawingml/2011/main" val="1"/>
            </a:ext>
          </a:extLst>
        </p:spPr>
        <p:txBody>
          <a:bodyPr lIns="91412" tIns="45705" rIns="91412" bIns="45705" anchor="ctr"/>
          <a:lstStyle>
            <a:lvl1pPr algn="l" rtl="0" eaLnBrk="0" fontAlgn="base" hangingPunct="0">
              <a:spcBef>
                <a:spcPct val="0"/>
              </a:spcBef>
              <a:spcAft>
                <a:spcPct val="0"/>
              </a:spcAft>
              <a:defRPr sz="3200" b="1">
                <a:solidFill>
                  <a:srgbClr val="003366"/>
                </a:solidFill>
                <a:latin typeface="Calibri"/>
                <a:ea typeface="ＭＳ Ｐゴシック" charset="0"/>
                <a:cs typeface="Calibri"/>
              </a:defRPr>
            </a:lvl1pPr>
            <a:lvl2pPr algn="l" rtl="0" eaLnBrk="0" fontAlgn="base" hangingPunct="0">
              <a:spcBef>
                <a:spcPct val="0"/>
              </a:spcBef>
              <a:spcAft>
                <a:spcPct val="0"/>
              </a:spcAft>
              <a:defRPr sz="3200" b="1">
                <a:solidFill>
                  <a:srgbClr val="003366"/>
                </a:solidFill>
                <a:latin typeface="Calibri" charset="0"/>
                <a:ea typeface="ＭＳ Ｐゴシック" charset="0"/>
              </a:defRPr>
            </a:lvl2pPr>
            <a:lvl3pPr algn="l" rtl="0" eaLnBrk="0" fontAlgn="base" hangingPunct="0">
              <a:spcBef>
                <a:spcPct val="0"/>
              </a:spcBef>
              <a:spcAft>
                <a:spcPct val="0"/>
              </a:spcAft>
              <a:defRPr sz="3200" b="1">
                <a:solidFill>
                  <a:srgbClr val="003366"/>
                </a:solidFill>
                <a:latin typeface="Calibri" charset="0"/>
                <a:ea typeface="ＭＳ Ｐゴシック" charset="0"/>
              </a:defRPr>
            </a:lvl3pPr>
            <a:lvl4pPr algn="l" rtl="0" eaLnBrk="0" fontAlgn="base" hangingPunct="0">
              <a:spcBef>
                <a:spcPct val="0"/>
              </a:spcBef>
              <a:spcAft>
                <a:spcPct val="0"/>
              </a:spcAft>
              <a:defRPr sz="3200" b="1">
                <a:solidFill>
                  <a:srgbClr val="003366"/>
                </a:solidFill>
                <a:latin typeface="Calibri" charset="0"/>
                <a:ea typeface="ＭＳ Ｐゴシック" charset="0"/>
              </a:defRPr>
            </a:lvl4pPr>
            <a:lvl5pPr algn="l" rtl="0" eaLnBrk="0" fontAlgn="base" hangingPunct="0">
              <a:spcBef>
                <a:spcPct val="0"/>
              </a:spcBef>
              <a:spcAft>
                <a:spcPct val="0"/>
              </a:spcAft>
              <a:defRPr sz="3200" b="1">
                <a:solidFill>
                  <a:srgbClr val="003366"/>
                </a:solidFill>
                <a:latin typeface="Calibri" charset="0"/>
                <a:ea typeface="ＭＳ Ｐゴシック" charset="0"/>
              </a:defRPr>
            </a:lvl5pPr>
            <a:lvl6pPr marL="457065" algn="l" rtl="0" eaLnBrk="1" fontAlgn="base" hangingPunct="1">
              <a:spcBef>
                <a:spcPct val="0"/>
              </a:spcBef>
              <a:spcAft>
                <a:spcPct val="0"/>
              </a:spcAft>
              <a:defRPr sz="3200" b="1">
                <a:solidFill>
                  <a:srgbClr val="003366"/>
                </a:solidFill>
                <a:latin typeface="ZapfHumnst BT" pitchFamily="34" charset="0"/>
              </a:defRPr>
            </a:lvl6pPr>
            <a:lvl7pPr marL="914127" algn="l" rtl="0" eaLnBrk="1" fontAlgn="base" hangingPunct="1">
              <a:spcBef>
                <a:spcPct val="0"/>
              </a:spcBef>
              <a:spcAft>
                <a:spcPct val="0"/>
              </a:spcAft>
              <a:defRPr sz="3200" b="1">
                <a:solidFill>
                  <a:srgbClr val="003366"/>
                </a:solidFill>
                <a:latin typeface="ZapfHumnst BT" pitchFamily="34" charset="0"/>
              </a:defRPr>
            </a:lvl7pPr>
            <a:lvl8pPr marL="1371191" algn="l" rtl="0" eaLnBrk="1" fontAlgn="base" hangingPunct="1">
              <a:spcBef>
                <a:spcPct val="0"/>
              </a:spcBef>
              <a:spcAft>
                <a:spcPct val="0"/>
              </a:spcAft>
              <a:defRPr sz="3200" b="1">
                <a:solidFill>
                  <a:srgbClr val="003366"/>
                </a:solidFill>
                <a:latin typeface="ZapfHumnst BT" pitchFamily="34" charset="0"/>
              </a:defRPr>
            </a:lvl8pPr>
            <a:lvl9pPr marL="1828256" algn="l" rtl="0" eaLnBrk="1" fontAlgn="base" hangingPunct="1">
              <a:spcBef>
                <a:spcPct val="0"/>
              </a:spcBef>
              <a:spcAft>
                <a:spcPct val="0"/>
              </a:spcAft>
              <a:defRPr sz="3200" b="1">
                <a:solidFill>
                  <a:srgbClr val="003366"/>
                </a:solidFill>
                <a:latin typeface="ZapfHumnst BT" pitchFamily="34" charset="0"/>
              </a:defRPr>
            </a:lvl9pPr>
          </a:lstStyle>
          <a:p>
            <a:pPr algn="ctr" eaLnBrk="1" hangingPunct="1">
              <a:defRPr/>
            </a:pPr>
            <a:r>
              <a:rPr lang="pt-BR" b="0" dirty="0" err="1">
                <a:latin typeface="Calibri" charset="0"/>
              </a:rPr>
              <a:t>d</a:t>
            </a:r>
            <a:r>
              <a:rPr lang="pt-BR" b="0" dirty="0" err="1" smtClean="0">
                <a:latin typeface="Calibri" charset="0"/>
              </a:rPr>
              <a:t>eforestation</a:t>
            </a:r>
            <a:r>
              <a:rPr lang="pt-BR" b="0" dirty="0" smtClean="0">
                <a:latin typeface="Calibri" charset="0"/>
              </a:rPr>
              <a:t>? </a:t>
            </a:r>
            <a:r>
              <a:rPr lang="pt-BR" b="0" dirty="0" err="1">
                <a:latin typeface="Calibri" charset="0"/>
              </a:rPr>
              <a:t>d</a:t>
            </a:r>
            <a:r>
              <a:rPr lang="pt-BR" b="0" dirty="0" err="1" smtClean="0">
                <a:latin typeface="Calibri" charset="0"/>
              </a:rPr>
              <a:t>egradation</a:t>
            </a:r>
            <a:r>
              <a:rPr lang="pt-BR" b="0" dirty="0" smtClean="0">
                <a:latin typeface="Calibri" charset="0"/>
              </a:rPr>
              <a:t>? </a:t>
            </a:r>
            <a:r>
              <a:rPr lang="pt-BR" b="0" dirty="0" err="1">
                <a:latin typeface="Calibri" charset="0"/>
              </a:rPr>
              <a:t>d</a:t>
            </a:r>
            <a:r>
              <a:rPr lang="pt-BR" b="0" dirty="0" err="1" smtClean="0">
                <a:latin typeface="Calibri" charset="0"/>
              </a:rPr>
              <a:t>isturbance</a:t>
            </a:r>
            <a:r>
              <a:rPr lang="pt-BR" b="0" dirty="0" smtClean="0">
                <a:latin typeface="Calibri" charset="0"/>
              </a:rPr>
              <a:t>?</a:t>
            </a:r>
            <a:endParaRPr lang="pt-BR" b="0" dirty="0">
              <a:latin typeface="Calibri" charset="0"/>
            </a:endParaRPr>
          </a:p>
        </p:txBody>
      </p:sp>
      <p:sp>
        <p:nvSpPr>
          <p:cNvPr id="153606" name="Título 10"/>
          <p:cNvSpPr txBox="1">
            <a:spLocks/>
          </p:cNvSpPr>
          <p:nvPr/>
        </p:nvSpPr>
        <p:spPr bwMode="auto">
          <a:xfrm>
            <a:off x="827088" y="2657702"/>
            <a:ext cx="7489826" cy="762000"/>
          </a:xfrm>
          <a:prstGeom prst="rect">
            <a:avLst/>
          </a:prstGeom>
          <a:solidFill>
            <a:srgbClr val="E2FFDA">
              <a:alpha val="70195"/>
            </a:srgbClr>
          </a:solidFill>
          <a:ln>
            <a:noFill/>
          </a:ln>
          <a:extLst>
            <a:ext uri="{FAA26D3D-D897-4be2-8F04-BA451C77F1D7}">
              <ma14:placeholderFlag xmlns:ma14="http://schemas.microsoft.com/office/mac/drawingml/2011/main" val="1"/>
            </a:ext>
          </a:extLst>
        </p:spPr>
        <p:txBody>
          <a:bodyPr lIns="91412" tIns="45705" rIns="91412" bIns="45705" anchor="ct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pt-BR" sz="3600" b="1" dirty="0" err="1" smtClean="0">
                <a:solidFill>
                  <a:srgbClr val="003366"/>
                </a:solidFill>
                <a:latin typeface="Calibri" charset="0"/>
                <a:cs typeface="Calibri" charset="0"/>
              </a:rPr>
              <a:t>Representing</a:t>
            </a:r>
            <a:r>
              <a:rPr lang="pt-BR" sz="3600" b="1" dirty="0" smtClean="0">
                <a:solidFill>
                  <a:srgbClr val="003366"/>
                </a:solidFill>
                <a:latin typeface="Calibri" charset="0"/>
                <a:cs typeface="Calibri" charset="0"/>
              </a:rPr>
              <a:t> </a:t>
            </a:r>
            <a:r>
              <a:rPr lang="pt-BR" sz="3600" b="1" dirty="0" err="1">
                <a:solidFill>
                  <a:srgbClr val="003366"/>
                </a:solidFill>
                <a:latin typeface="Calibri" charset="0"/>
                <a:cs typeface="Calibri" charset="0"/>
              </a:rPr>
              <a:t>concepts</a:t>
            </a:r>
            <a:r>
              <a:rPr lang="pt-BR" sz="3600" b="1" dirty="0">
                <a:solidFill>
                  <a:srgbClr val="003366"/>
                </a:solidFill>
                <a:latin typeface="Calibri" charset="0"/>
                <a:cs typeface="Calibri" charset="0"/>
              </a:rPr>
              <a:t> </a:t>
            </a:r>
            <a:r>
              <a:rPr lang="pt-BR" sz="3600" b="1" dirty="0" err="1">
                <a:solidFill>
                  <a:srgbClr val="003366"/>
                </a:solidFill>
                <a:latin typeface="Calibri" charset="0"/>
                <a:cs typeface="Calibri" charset="0"/>
              </a:rPr>
              <a:t>is</a:t>
            </a:r>
            <a:r>
              <a:rPr lang="pt-BR" sz="3600" b="1" dirty="0">
                <a:solidFill>
                  <a:srgbClr val="003366"/>
                </a:solidFill>
                <a:latin typeface="Calibri" charset="0"/>
                <a:cs typeface="Calibri" charset="0"/>
              </a:rPr>
              <a:t> </a:t>
            </a:r>
            <a:r>
              <a:rPr lang="pt-BR" sz="3600" b="1" dirty="0">
                <a:solidFill>
                  <a:srgbClr val="800000"/>
                </a:solidFill>
                <a:latin typeface="Calibri" charset="0"/>
                <a:cs typeface="Calibri" charset="0"/>
              </a:rPr>
              <a:t>hard</a:t>
            </a:r>
            <a:r>
              <a:rPr lang="pt-BR" sz="3600" b="1" dirty="0">
                <a:solidFill>
                  <a:srgbClr val="003366"/>
                </a:solidFill>
                <a:latin typeface="Calibri" charset="0"/>
                <a:cs typeface="Calibri" charset="0"/>
              </a:rPr>
              <a:t> </a:t>
            </a:r>
          </a:p>
        </p:txBody>
      </p:sp>
      <p:sp>
        <p:nvSpPr>
          <p:cNvPr id="8" name="Title 10"/>
          <p:cNvSpPr txBox="1">
            <a:spLocks/>
          </p:cNvSpPr>
          <p:nvPr/>
        </p:nvSpPr>
        <p:spPr bwMode="auto">
          <a:xfrm>
            <a:off x="827088" y="33036"/>
            <a:ext cx="7489826" cy="762000"/>
          </a:xfrm>
          <a:prstGeom prst="rect">
            <a:avLst/>
          </a:prstGeom>
          <a:solidFill>
            <a:srgbClr val="E2FFDA">
              <a:alpha val="64000"/>
            </a:srgbClr>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1pPr>
            <a:lvl2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rgbClr val="003366"/>
                </a:solidFill>
                <a:latin typeface="ZapfHumnst BT" pitchFamily="34" charset="0"/>
              </a:defRPr>
            </a:lvl6pPr>
            <a:lvl7pPr marL="914400" algn="l" rtl="0" eaLnBrk="1" fontAlgn="base" hangingPunct="1">
              <a:spcBef>
                <a:spcPct val="0"/>
              </a:spcBef>
              <a:spcAft>
                <a:spcPct val="0"/>
              </a:spcAft>
              <a:defRPr sz="3200" b="1">
                <a:solidFill>
                  <a:srgbClr val="003366"/>
                </a:solidFill>
                <a:latin typeface="ZapfHumnst BT" pitchFamily="34" charset="0"/>
              </a:defRPr>
            </a:lvl7pPr>
            <a:lvl8pPr marL="1371600" algn="l" rtl="0" eaLnBrk="1" fontAlgn="base" hangingPunct="1">
              <a:spcBef>
                <a:spcPct val="0"/>
              </a:spcBef>
              <a:spcAft>
                <a:spcPct val="0"/>
              </a:spcAft>
              <a:defRPr sz="3200" b="1">
                <a:solidFill>
                  <a:srgbClr val="003366"/>
                </a:solidFill>
                <a:latin typeface="ZapfHumnst BT" pitchFamily="34" charset="0"/>
              </a:defRPr>
            </a:lvl8pPr>
            <a:lvl9pPr marL="1828800" algn="l" rtl="0" eaLnBrk="1" fontAlgn="base" hangingPunct="1">
              <a:spcBef>
                <a:spcPct val="0"/>
              </a:spcBef>
              <a:spcAft>
                <a:spcPct val="0"/>
              </a:spcAft>
              <a:defRPr sz="3200" b="1">
                <a:solidFill>
                  <a:srgbClr val="003366"/>
                </a:solidFill>
                <a:latin typeface="ZapfHumnst BT" pitchFamily="34" charset="0"/>
              </a:defRPr>
            </a:lvl9pPr>
          </a:lstStyle>
          <a:p>
            <a:pPr algn="ctr">
              <a:defRPr/>
            </a:pPr>
            <a:r>
              <a:rPr lang="en-US" sz="3600" dirty="0" smtClean="0">
                <a:solidFill>
                  <a:schemeClr val="bg2">
                    <a:lumMod val="75000"/>
                  </a:schemeClr>
                </a:solidFill>
              </a:rPr>
              <a:t>What do we know we don</a:t>
            </a:r>
            <a:r>
              <a:rPr lang="en-US" sz="3600" dirty="0" smtClean="0">
                <a:solidFill>
                  <a:schemeClr val="bg2">
                    <a:lumMod val="75000"/>
                  </a:schemeClr>
                </a:solidFill>
              </a:rPr>
              <a:t>’t know</a:t>
            </a:r>
            <a:r>
              <a:rPr lang="en-US" sz="3600" dirty="0" smtClean="0">
                <a:solidFill>
                  <a:schemeClr val="bg2">
                    <a:lumMod val="75000"/>
                  </a:schemeClr>
                </a:solidFill>
              </a:rPr>
              <a:t>?</a:t>
            </a:r>
            <a:endParaRPr lang="en-US" sz="3600" dirty="0">
              <a:solidFill>
                <a:srgbClr val="800000"/>
              </a:solidFill>
            </a:endParaRPr>
          </a:p>
        </p:txBody>
      </p:sp>
    </p:spTree>
    <p:extLst>
      <p:ext uri="{BB962C8B-B14F-4D97-AF65-F5344CB8AC3E}">
        <p14:creationId xmlns:p14="http://schemas.microsoft.com/office/powerpoint/2010/main" val="310814002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827088" y="981075"/>
            <a:ext cx="9072562" cy="571500"/>
          </a:xfrm>
          <a:prstGeom prst="rect">
            <a:avLst/>
          </a:prstGeom>
          <a:noFill/>
        </p:spPr>
        <p:txBody>
          <a:bodyPr/>
          <a:lstStyle/>
          <a:p>
            <a:pPr eaLnBrk="0" hangingPunct="0">
              <a:defRPr/>
            </a:pPr>
            <a:endParaRPr lang="pt-BR" sz="3000" b="1" kern="0" dirty="0">
              <a:solidFill>
                <a:srgbClr val="003366"/>
              </a:solidFill>
              <a:latin typeface="Calibri" pitchFamily="34" charset="0"/>
              <a:ea typeface="+mj-ea"/>
              <a:cs typeface="+mj-cs"/>
            </a:endParaRPr>
          </a:p>
        </p:txBody>
      </p:sp>
      <p:sp>
        <p:nvSpPr>
          <p:cNvPr id="8" name="Text Box 4"/>
          <p:cNvSpPr txBox="1">
            <a:spLocks noChangeArrowheads="1"/>
          </p:cNvSpPr>
          <p:nvPr/>
        </p:nvSpPr>
        <p:spPr bwMode="auto">
          <a:xfrm>
            <a:off x="6480175" y="4365625"/>
            <a:ext cx="2663825" cy="461963"/>
          </a:xfrm>
          <a:prstGeom prst="rect">
            <a:avLst/>
          </a:prstGeom>
          <a:solidFill>
            <a:srgbClr val="C8D8FC"/>
          </a:solidFill>
          <a:ln w="9525">
            <a:noFill/>
            <a:miter lim="800000"/>
            <a:headEnd/>
            <a:tailEnd/>
          </a:ln>
        </p:spPr>
        <p:txBody>
          <a:bodyPr>
            <a:spAutoFit/>
          </a:bodyPr>
          <a:lstStyle/>
          <a:p>
            <a:pPr marL="457200" indent="-457200" algn="ctr">
              <a:defRPr/>
            </a:pPr>
            <a:r>
              <a:rPr lang="en-US" sz="2400" dirty="0">
                <a:solidFill>
                  <a:schemeClr val="bg2">
                    <a:lumMod val="75000"/>
                  </a:schemeClr>
                </a:solidFill>
                <a:latin typeface="Calibri" pitchFamily="34" charset="0"/>
                <a:ea typeface="+mn-ea"/>
                <a:cs typeface="+mn-cs"/>
              </a:rPr>
              <a:t>degradation</a:t>
            </a:r>
          </a:p>
        </p:txBody>
      </p:sp>
      <p:sp>
        <p:nvSpPr>
          <p:cNvPr id="100355" name="Título 10"/>
          <p:cNvSpPr>
            <a:spLocks noGrp="1"/>
          </p:cNvSpPr>
          <p:nvPr>
            <p:ph type="title"/>
          </p:nvPr>
        </p:nvSpPr>
        <p:spPr>
          <a:xfrm>
            <a:off x="684213" y="333375"/>
            <a:ext cx="8153400" cy="762000"/>
          </a:xfrm>
        </p:spPr>
        <p:txBody>
          <a:bodyPr/>
          <a:lstStyle/>
          <a:p>
            <a:r>
              <a:rPr lang="pt-BR" sz="3200" dirty="0" err="1" smtClean="0">
                <a:latin typeface="Calibri" charset="0"/>
              </a:rPr>
              <a:t>Representing</a:t>
            </a:r>
            <a:r>
              <a:rPr lang="pt-BR" sz="3200" dirty="0" smtClean="0">
                <a:latin typeface="Calibri" charset="0"/>
              </a:rPr>
              <a:t> </a:t>
            </a:r>
            <a:r>
              <a:rPr lang="pt-BR" sz="3200" dirty="0" err="1" smtClean="0">
                <a:latin typeface="Calibri" charset="0"/>
              </a:rPr>
              <a:t>concepts</a:t>
            </a:r>
            <a:r>
              <a:rPr lang="pt-BR" sz="3200" dirty="0" smtClean="0">
                <a:latin typeface="Calibri" charset="0"/>
              </a:rPr>
              <a:t> </a:t>
            </a:r>
            <a:r>
              <a:rPr lang="pt-BR" sz="3200" dirty="0" err="1" smtClean="0">
                <a:latin typeface="Calibri" charset="0"/>
              </a:rPr>
              <a:t>is</a:t>
            </a:r>
            <a:r>
              <a:rPr lang="pt-BR" sz="3200" dirty="0" smtClean="0">
                <a:latin typeface="Calibri" charset="0"/>
              </a:rPr>
              <a:t> </a:t>
            </a:r>
            <a:r>
              <a:rPr lang="pt-BR" sz="3200" dirty="0" smtClean="0">
                <a:solidFill>
                  <a:srgbClr val="800000"/>
                </a:solidFill>
                <a:latin typeface="Calibri" charset="0"/>
              </a:rPr>
              <a:t>hard</a:t>
            </a:r>
            <a:endParaRPr lang="pt-BR" sz="3200" dirty="0">
              <a:solidFill>
                <a:srgbClr val="800000"/>
              </a:solidFill>
              <a:latin typeface="Calibri" charset="0"/>
            </a:endParaRPr>
          </a:p>
        </p:txBody>
      </p:sp>
      <p:sp>
        <p:nvSpPr>
          <p:cNvPr id="13" name="Text Box 4"/>
          <p:cNvSpPr txBox="1">
            <a:spLocks noChangeArrowheads="1"/>
          </p:cNvSpPr>
          <p:nvPr/>
        </p:nvSpPr>
        <p:spPr bwMode="auto">
          <a:xfrm>
            <a:off x="468313" y="2708275"/>
            <a:ext cx="2951162" cy="461963"/>
          </a:xfrm>
          <a:prstGeom prst="rect">
            <a:avLst/>
          </a:prstGeom>
          <a:solidFill>
            <a:srgbClr val="C8D8FC"/>
          </a:solidFill>
          <a:ln w="9525">
            <a:noFill/>
            <a:miter lim="800000"/>
            <a:headEnd/>
            <a:tailEnd/>
          </a:ln>
        </p:spPr>
        <p:txBody>
          <a:bodyPr>
            <a:spAutoFit/>
          </a:bodyPr>
          <a:lstStyle/>
          <a:p>
            <a:pPr algn="ctr">
              <a:defRPr/>
            </a:pPr>
            <a:r>
              <a:rPr lang="en-US" sz="2400" dirty="0">
                <a:solidFill>
                  <a:schemeClr val="bg2">
                    <a:lumMod val="75000"/>
                  </a:schemeClr>
                </a:solidFill>
                <a:latin typeface="Calibri" pitchFamily="34" charset="0"/>
                <a:ea typeface="+mn-ea"/>
                <a:cs typeface="+mn-cs"/>
              </a:rPr>
              <a:t>vulnerability</a:t>
            </a:r>
          </a:p>
        </p:txBody>
      </p:sp>
      <p:pic>
        <p:nvPicPr>
          <p:cNvPr id="100357" name="Imagem 9" descr="Yann Arthus Bertrand Bangla Des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8313" y="3213100"/>
            <a:ext cx="559435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Picture 2" descr="C:\Users\Gilberto\Pictures\floresta_degrada_marcelandia_2.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40200" y="981075"/>
            <a:ext cx="500380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940735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4"/>
          <p:cNvSpPr txBox="1">
            <a:spLocks noChangeArrowheads="1"/>
          </p:cNvSpPr>
          <p:nvPr/>
        </p:nvSpPr>
        <p:spPr bwMode="auto">
          <a:xfrm>
            <a:off x="857250" y="6027738"/>
            <a:ext cx="7500938" cy="830262"/>
          </a:xfrm>
          <a:prstGeom prst="rect">
            <a:avLst/>
          </a:prstGeom>
          <a:solidFill>
            <a:srgbClr val="C8D8FC"/>
          </a:solidFill>
          <a:ln w="9525">
            <a:noFill/>
            <a:miter lim="800000"/>
            <a:headEnd/>
            <a:tailEnd/>
          </a:ln>
        </p:spPr>
        <p:txBody>
          <a:bodyPr>
            <a:spAutoFit/>
          </a:bodyPr>
          <a:lstStyle/>
          <a:p>
            <a:pPr marL="457200" indent="-457200">
              <a:defRPr/>
            </a:pPr>
            <a:r>
              <a:rPr lang="en-US" sz="2400" dirty="0">
                <a:solidFill>
                  <a:schemeClr val="accent1">
                    <a:lumMod val="25000"/>
                  </a:schemeClr>
                </a:solidFill>
                <a:latin typeface="Calibri" pitchFamily="34" charset="0"/>
                <a:ea typeface="+mn-ea"/>
                <a:cs typeface="+mn-cs"/>
              </a:rPr>
              <a:t>Human-environmental models need to describe complex concepts (and store their attributes in a database)</a:t>
            </a:r>
          </a:p>
        </p:txBody>
      </p:sp>
      <p:sp>
        <p:nvSpPr>
          <p:cNvPr id="102403" name="Text Box 4"/>
          <p:cNvSpPr txBox="1">
            <a:spLocks noChangeArrowheads="1"/>
          </p:cNvSpPr>
          <p:nvPr/>
        </p:nvSpPr>
        <p:spPr bwMode="auto">
          <a:xfrm>
            <a:off x="3132138" y="5300663"/>
            <a:ext cx="2952750" cy="523875"/>
          </a:xfrm>
          <a:prstGeom prst="rect">
            <a:avLst/>
          </a:prstGeom>
          <a:solidFill>
            <a:srgbClr val="C8D8F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algn="ctr" eaLnBrk="1" hangingPunct="1"/>
            <a:r>
              <a:rPr lang="en-US" sz="2800" b="1">
                <a:solidFill>
                  <a:srgbClr val="800000"/>
                </a:solidFill>
                <a:latin typeface="Calibri" charset="0"/>
              </a:rPr>
              <a:t>and much more…</a:t>
            </a:r>
          </a:p>
        </p:txBody>
      </p:sp>
      <p:sp>
        <p:nvSpPr>
          <p:cNvPr id="13" name="Text Box 4"/>
          <p:cNvSpPr txBox="1">
            <a:spLocks noChangeArrowheads="1"/>
          </p:cNvSpPr>
          <p:nvPr/>
        </p:nvSpPr>
        <p:spPr bwMode="auto">
          <a:xfrm>
            <a:off x="5915555" y="4699983"/>
            <a:ext cx="2665412" cy="461962"/>
          </a:xfrm>
          <a:prstGeom prst="rect">
            <a:avLst/>
          </a:prstGeom>
          <a:solidFill>
            <a:srgbClr val="C8D8FC"/>
          </a:solidFill>
          <a:ln w="9525">
            <a:noFill/>
            <a:miter lim="800000"/>
            <a:headEnd/>
            <a:tailEnd/>
          </a:ln>
        </p:spPr>
        <p:txBody>
          <a:bodyPr>
            <a:spAutoFit/>
          </a:bodyPr>
          <a:lstStyle/>
          <a:p>
            <a:pPr marL="457200" indent="-457200" algn="ctr">
              <a:defRPr/>
            </a:pPr>
            <a:r>
              <a:rPr lang="en-US" sz="2400" dirty="0" smtClean="0">
                <a:solidFill>
                  <a:schemeClr val="bg2">
                    <a:lumMod val="75000"/>
                  </a:schemeClr>
                </a:solidFill>
                <a:latin typeface="Calibri" pitchFamily="34" charset="0"/>
                <a:ea typeface="+mn-ea"/>
                <a:cs typeface="+mn-cs"/>
              </a:rPr>
              <a:t>resilience</a:t>
            </a:r>
            <a:endParaRPr lang="en-US" sz="2400" dirty="0">
              <a:solidFill>
                <a:schemeClr val="bg2">
                  <a:lumMod val="75000"/>
                </a:schemeClr>
              </a:solidFill>
              <a:latin typeface="Calibri" pitchFamily="34" charset="0"/>
              <a:ea typeface="+mn-ea"/>
              <a:cs typeface="+mn-cs"/>
            </a:endParaRPr>
          </a:p>
        </p:txBody>
      </p:sp>
      <p:sp>
        <p:nvSpPr>
          <p:cNvPr id="15" name="Título 10"/>
          <p:cNvSpPr txBox="1">
            <a:spLocks/>
          </p:cNvSpPr>
          <p:nvPr/>
        </p:nvSpPr>
        <p:spPr>
          <a:xfrm>
            <a:off x="684213" y="404813"/>
            <a:ext cx="8153400" cy="762000"/>
          </a:xfrm>
          <a:prstGeom prst="rect">
            <a:avLst/>
          </a:prstGeom>
        </p:spPr>
        <p:txBody>
          <a:bodyPr/>
          <a:lstStyle/>
          <a:p>
            <a:pPr eaLnBrk="0" hangingPunct="0">
              <a:defRPr/>
            </a:pPr>
            <a:endParaRPr lang="pt-BR" sz="3200" b="1" kern="0" dirty="0">
              <a:solidFill>
                <a:srgbClr val="003366"/>
              </a:solidFill>
              <a:latin typeface="Calibri" pitchFamily="34" charset="0"/>
              <a:ea typeface="+mj-ea"/>
              <a:cs typeface="Calibri" pitchFamily="34" charset="0"/>
            </a:endParaRPr>
          </a:p>
        </p:txBody>
      </p:sp>
      <p:pic>
        <p:nvPicPr>
          <p:cNvPr id="102406" name="Imagem 15" descr="Yann Arthus BertrandMal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1019" y="1123950"/>
            <a:ext cx="5202237"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4"/>
          <p:cNvSpPr txBox="1">
            <a:spLocks noChangeArrowheads="1"/>
          </p:cNvSpPr>
          <p:nvPr/>
        </p:nvSpPr>
        <p:spPr bwMode="auto">
          <a:xfrm>
            <a:off x="987501" y="4699983"/>
            <a:ext cx="2663825" cy="461962"/>
          </a:xfrm>
          <a:prstGeom prst="rect">
            <a:avLst/>
          </a:prstGeom>
          <a:solidFill>
            <a:srgbClr val="C8D8FC"/>
          </a:solidFill>
          <a:ln w="9525">
            <a:noFill/>
            <a:miter lim="800000"/>
            <a:headEnd/>
            <a:tailEnd/>
          </a:ln>
        </p:spPr>
        <p:txBody>
          <a:bodyPr>
            <a:spAutoFit/>
          </a:bodyPr>
          <a:lstStyle/>
          <a:p>
            <a:pPr marL="457200" indent="-457200" algn="ctr">
              <a:defRPr/>
            </a:pPr>
            <a:r>
              <a:rPr lang="en-US" sz="2400" dirty="0" smtClean="0">
                <a:solidFill>
                  <a:schemeClr val="bg2">
                    <a:lumMod val="75000"/>
                  </a:schemeClr>
                </a:solidFill>
                <a:latin typeface="Calibri" pitchFamily="34" charset="0"/>
                <a:ea typeface="+mn-ea"/>
                <a:cs typeface="+mn-cs"/>
              </a:rPr>
              <a:t>sustainability</a:t>
            </a:r>
            <a:endParaRPr lang="en-US" sz="2400" dirty="0">
              <a:solidFill>
                <a:schemeClr val="bg2">
                  <a:lumMod val="75000"/>
                </a:schemeClr>
              </a:solidFill>
              <a:latin typeface="Calibri" pitchFamily="34" charset="0"/>
              <a:ea typeface="+mn-ea"/>
              <a:cs typeface="+mn-cs"/>
            </a:endParaRPr>
          </a:p>
        </p:txBody>
      </p:sp>
      <p:pic>
        <p:nvPicPr>
          <p:cNvPr id="9" name="Picture 5" descr="http://greensilkmuse.files.wordpress.com/2010/04/resilience-means.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42471" y="1166813"/>
            <a:ext cx="4301529" cy="3155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ítulo 10"/>
          <p:cNvSpPr txBox="1">
            <a:spLocks/>
          </p:cNvSpPr>
          <p:nvPr/>
        </p:nvSpPr>
        <p:spPr>
          <a:xfrm>
            <a:off x="684213" y="392944"/>
            <a:ext cx="8153400" cy="762000"/>
          </a:xfrm>
          <a:prstGeom prst="rect">
            <a:avLst/>
          </a:prstGeom>
        </p:spPr>
        <p:txBody>
          <a:bodyPr/>
          <a:lstStyle>
            <a:lvl1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1pPr>
            <a:lvl2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rgbClr val="003366"/>
                </a:solidFill>
                <a:latin typeface="ZapfHumnst BT" pitchFamily="34" charset="0"/>
              </a:defRPr>
            </a:lvl6pPr>
            <a:lvl7pPr marL="914400" algn="l" rtl="0" eaLnBrk="1" fontAlgn="base" hangingPunct="1">
              <a:spcBef>
                <a:spcPct val="0"/>
              </a:spcBef>
              <a:spcAft>
                <a:spcPct val="0"/>
              </a:spcAft>
              <a:defRPr sz="3200" b="1">
                <a:solidFill>
                  <a:srgbClr val="003366"/>
                </a:solidFill>
                <a:latin typeface="ZapfHumnst BT" pitchFamily="34" charset="0"/>
              </a:defRPr>
            </a:lvl7pPr>
            <a:lvl8pPr marL="1371600" algn="l" rtl="0" eaLnBrk="1" fontAlgn="base" hangingPunct="1">
              <a:spcBef>
                <a:spcPct val="0"/>
              </a:spcBef>
              <a:spcAft>
                <a:spcPct val="0"/>
              </a:spcAft>
              <a:defRPr sz="3200" b="1">
                <a:solidFill>
                  <a:srgbClr val="003366"/>
                </a:solidFill>
                <a:latin typeface="ZapfHumnst BT" pitchFamily="34" charset="0"/>
              </a:defRPr>
            </a:lvl8pPr>
            <a:lvl9pPr marL="1828800" algn="l" rtl="0" eaLnBrk="1" fontAlgn="base" hangingPunct="1">
              <a:spcBef>
                <a:spcPct val="0"/>
              </a:spcBef>
              <a:spcAft>
                <a:spcPct val="0"/>
              </a:spcAft>
              <a:defRPr sz="3200" b="1">
                <a:solidFill>
                  <a:srgbClr val="003366"/>
                </a:solidFill>
                <a:latin typeface="ZapfHumnst BT" pitchFamily="34" charset="0"/>
              </a:defRPr>
            </a:lvl9pPr>
          </a:lstStyle>
          <a:p>
            <a:r>
              <a:rPr lang="pt-BR" dirty="0" err="1" smtClean="0">
                <a:latin typeface="Calibri" charset="0"/>
              </a:rPr>
              <a:t>Representing</a:t>
            </a:r>
            <a:r>
              <a:rPr lang="pt-BR" dirty="0" smtClean="0">
                <a:latin typeface="Calibri" charset="0"/>
              </a:rPr>
              <a:t> </a:t>
            </a:r>
            <a:r>
              <a:rPr lang="pt-BR" dirty="0" err="1" smtClean="0">
                <a:latin typeface="Calibri" charset="0"/>
              </a:rPr>
              <a:t>concepts</a:t>
            </a:r>
            <a:r>
              <a:rPr lang="pt-BR" dirty="0" smtClean="0">
                <a:latin typeface="Calibri" charset="0"/>
              </a:rPr>
              <a:t> </a:t>
            </a:r>
            <a:r>
              <a:rPr lang="pt-BR" dirty="0" err="1" smtClean="0">
                <a:latin typeface="Calibri" charset="0"/>
              </a:rPr>
              <a:t>is</a:t>
            </a:r>
            <a:r>
              <a:rPr lang="pt-BR" dirty="0" smtClean="0">
                <a:latin typeface="Calibri" charset="0"/>
              </a:rPr>
              <a:t> </a:t>
            </a:r>
            <a:r>
              <a:rPr lang="pt-BR" dirty="0" smtClean="0">
                <a:solidFill>
                  <a:srgbClr val="800000"/>
                </a:solidFill>
                <a:latin typeface="Calibri" charset="0"/>
              </a:rPr>
              <a:t>hard</a:t>
            </a:r>
            <a:endParaRPr lang="pt-BR" dirty="0">
              <a:solidFill>
                <a:srgbClr val="800000"/>
              </a:solidFill>
              <a:latin typeface="Calibri" charset="0"/>
            </a:endParaRPr>
          </a:p>
        </p:txBody>
      </p:sp>
    </p:spTree>
    <p:extLst>
      <p:ext uri="{BB962C8B-B14F-4D97-AF65-F5344CB8AC3E}">
        <p14:creationId xmlns:p14="http://schemas.microsoft.com/office/powerpoint/2010/main" val="387840062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5649" name="Picture 3" descr="Landsat_Gallery_378_1_ful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50" y="1628775"/>
            <a:ext cx="9144000"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95300" y="5848804"/>
            <a:ext cx="8153400" cy="762000"/>
          </a:xfrm>
          <a:solidFill>
            <a:srgbClr val="ABC0FF"/>
          </a:solidFill>
        </p:spPr>
        <p:txBody>
          <a:bodyPr/>
          <a:lstStyle/>
          <a:p>
            <a:pPr algn="ctr">
              <a:defRPr/>
            </a:pPr>
            <a:r>
              <a:rPr lang="en-US" sz="3600" dirty="0" smtClean="0">
                <a:solidFill>
                  <a:schemeClr val="bg2">
                    <a:lumMod val="75000"/>
                  </a:schemeClr>
                </a:solidFill>
              </a:rPr>
              <a:t>Representing </a:t>
            </a:r>
            <a:r>
              <a:rPr lang="en-US" sz="3600" dirty="0" smtClean="0">
                <a:solidFill>
                  <a:schemeClr val="bg2">
                    <a:lumMod val="75000"/>
                  </a:schemeClr>
                </a:solidFill>
              </a:rPr>
              <a:t>change is </a:t>
            </a:r>
            <a:r>
              <a:rPr lang="en-US" sz="3600" dirty="0" smtClean="0">
                <a:solidFill>
                  <a:srgbClr val="800000"/>
                </a:solidFill>
              </a:rPr>
              <a:t>very</a:t>
            </a:r>
            <a:r>
              <a:rPr lang="en-US" sz="3600" dirty="0" smtClean="0">
                <a:solidFill>
                  <a:schemeClr val="bg2">
                    <a:lumMod val="75000"/>
                  </a:schemeClr>
                </a:solidFill>
              </a:rPr>
              <a:t> hard</a:t>
            </a:r>
            <a:endParaRPr lang="en-US" sz="3600" dirty="0">
              <a:solidFill>
                <a:schemeClr val="bg2">
                  <a:lumMod val="75000"/>
                </a:schemeClr>
              </a:solidFill>
            </a:endParaRPr>
          </a:p>
        </p:txBody>
      </p:sp>
      <p:sp>
        <p:nvSpPr>
          <p:cNvPr id="5" name="Title 10"/>
          <p:cNvSpPr txBox="1">
            <a:spLocks/>
          </p:cNvSpPr>
          <p:nvPr/>
        </p:nvSpPr>
        <p:spPr bwMode="auto">
          <a:xfrm>
            <a:off x="438302" y="178179"/>
            <a:ext cx="8305800" cy="762000"/>
          </a:xfrm>
          <a:prstGeom prst="rect">
            <a:avLst/>
          </a:prstGeom>
          <a:solidFill>
            <a:srgbClr val="FFFFFF">
              <a:alpha val="64000"/>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1pPr>
            <a:lvl2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rgbClr val="003366"/>
                </a:solidFill>
                <a:latin typeface="ZapfHumnst BT" pitchFamily="34" charset="0"/>
              </a:defRPr>
            </a:lvl6pPr>
            <a:lvl7pPr marL="914400" algn="l" rtl="0" eaLnBrk="1" fontAlgn="base" hangingPunct="1">
              <a:spcBef>
                <a:spcPct val="0"/>
              </a:spcBef>
              <a:spcAft>
                <a:spcPct val="0"/>
              </a:spcAft>
              <a:defRPr sz="3200" b="1">
                <a:solidFill>
                  <a:srgbClr val="003366"/>
                </a:solidFill>
                <a:latin typeface="ZapfHumnst BT" pitchFamily="34" charset="0"/>
              </a:defRPr>
            </a:lvl7pPr>
            <a:lvl8pPr marL="1371600" algn="l" rtl="0" eaLnBrk="1" fontAlgn="base" hangingPunct="1">
              <a:spcBef>
                <a:spcPct val="0"/>
              </a:spcBef>
              <a:spcAft>
                <a:spcPct val="0"/>
              </a:spcAft>
              <a:defRPr sz="3200" b="1">
                <a:solidFill>
                  <a:srgbClr val="003366"/>
                </a:solidFill>
                <a:latin typeface="ZapfHumnst BT" pitchFamily="34" charset="0"/>
              </a:defRPr>
            </a:lvl8pPr>
            <a:lvl9pPr marL="1828800" algn="l" rtl="0" eaLnBrk="1" fontAlgn="base" hangingPunct="1">
              <a:spcBef>
                <a:spcPct val="0"/>
              </a:spcBef>
              <a:spcAft>
                <a:spcPct val="0"/>
              </a:spcAft>
              <a:defRPr sz="3200" b="1">
                <a:solidFill>
                  <a:srgbClr val="003366"/>
                </a:solidFill>
                <a:latin typeface="ZapfHumnst BT" pitchFamily="34" charset="0"/>
              </a:defRPr>
            </a:lvl9pPr>
          </a:lstStyle>
          <a:p>
            <a:pPr algn="ctr">
              <a:defRPr/>
            </a:pPr>
            <a:r>
              <a:rPr lang="en-US" sz="4000" dirty="0" smtClean="0">
                <a:solidFill>
                  <a:schemeClr val="bg2">
                    <a:lumMod val="75000"/>
                  </a:schemeClr>
                </a:solidFill>
              </a:rPr>
              <a:t>What do we know we don</a:t>
            </a:r>
            <a:r>
              <a:rPr lang="en-US" sz="4000" dirty="0" smtClean="0">
                <a:solidFill>
                  <a:schemeClr val="bg2">
                    <a:lumMod val="75000"/>
                  </a:schemeClr>
                </a:solidFill>
              </a:rPr>
              <a:t>’t know</a:t>
            </a:r>
            <a:r>
              <a:rPr lang="en-US" sz="4000" dirty="0" smtClean="0">
                <a:solidFill>
                  <a:schemeClr val="bg2">
                    <a:lumMod val="75000"/>
                  </a:schemeClr>
                </a:solidFill>
              </a:rPr>
              <a:t>?</a:t>
            </a:r>
            <a:endParaRPr lang="en-US" sz="4000" dirty="0">
              <a:solidFill>
                <a:srgbClr val="800000"/>
              </a:solidFill>
            </a:endParaRPr>
          </a:p>
        </p:txBody>
      </p:sp>
    </p:spTree>
    <p:extLst>
      <p:ext uri="{BB962C8B-B14F-4D97-AF65-F5344CB8AC3E}">
        <p14:creationId xmlns:p14="http://schemas.microsoft.com/office/powerpoint/2010/main" val="263313169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5" descr="C:\Documents and Settings\livia\Desktop\i78695.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ítulo 1"/>
          <p:cNvSpPr txBox="1">
            <a:spLocks/>
          </p:cNvSpPr>
          <p:nvPr/>
        </p:nvSpPr>
        <p:spPr>
          <a:xfrm>
            <a:off x="827088" y="981075"/>
            <a:ext cx="9072562" cy="571500"/>
          </a:xfrm>
          <a:prstGeom prst="rect">
            <a:avLst/>
          </a:prstGeom>
          <a:noFill/>
        </p:spPr>
        <p:txBody>
          <a:bodyPr lIns="91412" tIns="45705" rIns="91412" bIns="45705"/>
          <a:lstStyle/>
          <a:p>
            <a:pPr eaLnBrk="0" hangingPunct="0">
              <a:defRPr/>
            </a:pPr>
            <a:endParaRPr lang="pt-BR" sz="3000" b="1" kern="0" dirty="0">
              <a:solidFill>
                <a:srgbClr val="003366"/>
              </a:solidFill>
              <a:latin typeface="Calibri" pitchFamily="34" charset="0"/>
            </a:endParaRPr>
          </a:p>
        </p:txBody>
      </p:sp>
      <p:sp>
        <p:nvSpPr>
          <p:cNvPr id="156675" name="Título 10"/>
          <p:cNvSpPr>
            <a:spLocks noGrp="1"/>
          </p:cNvSpPr>
          <p:nvPr>
            <p:ph type="title"/>
          </p:nvPr>
        </p:nvSpPr>
        <p:spPr>
          <a:xfrm>
            <a:off x="179388" y="3043389"/>
            <a:ext cx="8785225" cy="762000"/>
          </a:xfrm>
          <a:solidFill>
            <a:schemeClr val="bg1">
              <a:alpha val="76077"/>
            </a:schemeClr>
          </a:solidFill>
        </p:spPr>
        <p:txBody>
          <a:bodyPr/>
          <a:lstStyle/>
          <a:p>
            <a:pPr algn="ctr" eaLnBrk="1" hangingPunct="1"/>
            <a:r>
              <a:rPr lang="pt-BR" sz="3600">
                <a:latin typeface="Calibri" charset="0"/>
              </a:rPr>
              <a:t>Describing events and processes is </a:t>
            </a:r>
            <a:r>
              <a:rPr lang="pt-BR" sz="3600">
                <a:solidFill>
                  <a:srgbClr val="800000"/>
                </a:solidFill>
                <a:latin typeface="Calibri" charset="0"/>
              </a:rPr>
              <a:t>very</a:t>
            </a:r>
            <a:r>
              <a:rPr lang="pt-BR" sz="3600">
                <a:latin typeface="Calibri" charset="0"/>
              </a:rPr>
              <a:t> hard</a:t>
            </a:r>
          </a:p>
        </p:txBody>
      </p:sp>
      <p:sp>
        <p:nvSpPr>
          <p:cNvPr id="9" name="Retângulo 5"/>
          <p:cNvSpPr/>
          <p:nvPr/>
        </p:nvSpPr>
        <p:spPr>
          <a:xfrm>
            <a:off x="1619250" y="5661025"/>
            <a:ext cx="5905500" cy="646113"/>
          </a:xfrm>
          <a:prstGeom prst="rect">
            <a:avLst/>
          </a:prstGeom>
          <a:solidFill>
            <a:schemeClr val="accent6">
              <a:lumMod val="20000"/>
              <a:lumOff val="80000"/>
              <a:alpha val="70000"/>
            </a:schemeClr>
          </a:solidFill>
        </p:spPr>
        <p:txBody>
          <a:bodyPr>
            <a:spAutoFit/>
          </a:bodyPr>
          <a:lstStyle/>
          <a:p>
            <a:pPr algn="ctr">
              <a:defRPr/>
            </a:pPr>
            <a:r>
              <a:rPr lang="en-US" sz="3600" dirty="0">
                <a:solidFill>
                  <a:srgbClr val="00007D">
                    <a:lumMod val="75000"/>
                  </a:srgbClr>
                </a:solidFill>
                <a:latin typeface="Calibri" pitchFamily="34" charset="0"/>
              </a:rPr>
              <a:t>When did the flood occur? </a:t>
            </a:r>
            <a:endParaRPr lang="pt-BR" sz="3600" dirty="0">
              <a:solidFill>
                <a:srgbClr val="00007D">
                  <a:lumMod val="75000"/>
                </a:srgbClr>
              </a:solidFill>
              <a:latin typeface="Calibri" pitchFamily="34" charset="0"/>
            </a:endParaRPr>
          </a:p>
        </p:txBody>
      </p:sp>
      <p:sp>
        <p:nvSpPr>
          <p:cNvPr id="6" name="Title 10"/>
          <p:cNvSpPr txBox="1">
            <a:spLocks/>
          </p:cNvSpPr>
          <p:nvPr/>
        </p:nvSpPr>
        <p:spPr bwMode="auto">
          <a:xfrm>
            <a:off x="438302" y="33036"/>
            <a:ext cx="8305800" cy="762000"/>
          </a:xfrm>
          <a:prstGeom prst="rect">
            <a:avLst/>
          </a:prstGeom>
          <a:solidFill>
            <a:srgbClr val="FFFFFF">
              <a:alpha val="64000"/>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1pPr>
            <a:lvl2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rgbClr val="003366"/>
                </a:solidFill>
                <a:latin typeface="ZapfHumnst BT" pitchFamily="34" charset="0"/>
              </a:defRPr>
            </a:lvl6pPr>
            <a:lvl7pPr marL="914400" algn="l" rtl="0" eaLnBrk="1" fontAlgn="base" hangingPunct="1">
              <a:spcBef>
                <a:spcPct val="0"/>
              </a:spcBef>
              <a:spcAft>
                <a:spcPct val="0"/>
              </a:spcAft>
              <a:defRPr sz="3200" b="1">
                <a:solidFill>
                  <a:srgbClr val="003366"/>
                </a:solidFill>
                <a:latin typeface="ZapfHumnst BT" pitchFamily="34" charset="0"/>
              </a:defRPr>
            </a:lvl7pPr>
            <a:lvl8pPr marL="1371600" algn="l" rtl="0" eaLnBrk="1" fontAlgn="base" hangingPunct="1">
              <a:spcBef>
                <a:spcPct val="0"/>
              </a:spcBef>
              <a:spcAft>
                <a:spcPct val="0"/>
              </a:spcAft>
              <a:defRPr sz="3200" b="1">
                <a:solidFill>
                  <a:srgbClr val="003366"/>
                </a:solidFill>
                <a:latin typeface="ZapfHumnst BT" pitchFamily="34" charset="0"/>
              </a:defRPr>
            </a:lvl8pPr>
            <a:lvl9pPr marL="1828800" algn="l" rtl="0" eaLnBrk="1" fontAlgn="base" hangingPunct="1">
              <a:spcBef>
                <a:spcPct val="0"/>
              </a:spcBef>
              <a:spcAft>
                <a:spcPct val="0"/>
              </a:spcAft>
              <a:defRPr sz="3200" b="1">
                <a:solidFill>
                  <a:srgbClr val="003366"/>
                </a:solidFill>
                <a:latin typeface="ZapfHumnst BT" pitchFamily="34" charset="0"/>
              </a:defRPr>
            </a:lvl9pPr>
          </a:lstStyle>
          <a:p>
            <a:pPr algn="ctr">
              <a:defRPr/>
            </a:pPr>
            <a:r>
              <a:rPr lang="en-US" sz="4000" dirty="0" smtClean="0">
                <a:solidFill>
                  <a:schemeClr val="bg2">
                    <a:lumMod val="75000"/>
                  </a:schemeClr>
                </a:solidFill>
              </a:rPr>
              <a:t>What do we know we don</a:t>
            </a:r>
            <a:r>
              <a:rPr lang="en-US" sz="4000" dirty="0" smtClean="0">
                <a:solidFill>
                  <a:schemeClr val="bg2">
                    <a:lumMod val="75000"/>
                  </a:schemeClr>
                </a:solidFill>
              </a:rPr>
              <a:t>’t know</a:t>
            </a:r>
            <a:r>
              <a:rPr lang="en-US" sz="4000" dirty="0" smtClean="0">
                <a:solidFill>
                  <a:schemeClr val="bg2">
                    <a:lumMod val="75000"/>
                  </a:schemeClr>
                </a:solidFill>
              </a:rPr>
              <a:t>?</a:t>
            </a:r>
            <a:endParaRPr lang="en-US" sz="4000" dirty="0">
              <a:solidFill>
                <a:srgbClr val="800000"/>
              </a:solidFill>
            </a:endParaRPr>
          </a:p>
        </p:txBody>
      </p:sp>
    </p:spTree>
    <p:extLst>
      <p:ext uri="{BB962C8B-B14F-4D97-AF65-F5344CB8AC3E}">
        <p14:creationId xmlns:p14="http://schemas.microsoft.com/office/powerpoint/2010/main" val="306993032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283396" cy="6858000"/>
          </a:xfrm>
          <a:prstGeom prst="rect">
            <a:avLst/>
          </a:prstGeom>
        </p:spPr>
      </p:pic>
      <p:sp>
        <p:nvSpPr>
          <p:cNvPr id="3" name="Rectangle 2"/>
          <p:cNvSpPr/>
          <p:nvPr/>
        </p:nvSpPr>
        <p:spPr>
          <a:xfrm>
            <a:off x="236635" y="2549128"/>
            <a:ext cx="8907365" cy="4031873"/>
          </a:xfrm>
          <a:prstGeom prst="rect">
            <a:avLst/>
          </a:prstGeom>
          <a:solidFill>
            <a:schemeClr val="accent2">
              <a:lumMod val="20000"/>
              <a:lumOff val="80000"/>
              <a:alpha val="60000"/>
            </a:schemeClr>
          </a:solidFill>
        </p:spPr>
        <p:txBody>
          <a:bodyPr wrap="square">
            <a:spAutoFit/>
          </a:bodyPr>
          <a:lstStyle/>
          <a:p>
            <a:pPr>
              <a:spcBef>
                <a:spcPts val="600"/>
              </a:spcBef>
              <a:spcAft>
                <a:spcPts val="600"/>
              </a:spcAft>
            </a:pPr>
            <a:r>
              <a:rPr lang="en-US" sz="2400" dirty="0">
                <a:solidFill>
                  <a:schemeClr val="bg2">
                    <a:lumMod val="75000"/>
                  </a:schemeClr>
                </a:solidFill>
                <a:latin typeface="Georgia"/>
                <a:cs typeface="Georgia"/>
              </a:rPr>
              <a:t>One who knows and knows that he knows... His horse of wisdom will reach the skies.</a:t>
            </a:r>
          </a:p>
          <a:p>
            <a:pPr>
              <a:spcBef>
                <a:spcPts val="600"/>
              </a:spcBef>
              <a:spcAft>
                <a:spcPts val="600"/>
              </a:spcAft>
            </a:pPr>
            <a:r>
              <a:rPr lang="en-US" sz="2400" dirty="0">
                <a:solidFill>
                  <a:schemeClr val="bg2">
                    <a:lumMod val="75000"/>
                  </a:schemeClr>
                </a:solidFill>
                <a:latin typeface="Georgia"/>
                <a:cs typeface="Georgia"/>
              </a:rPr>
              <a:t>One who knows, but doesn't know that he knows... He is fast asleep, so you should wake him up!</a:t>
            </a:r>
          </a:p>
          <a:p>
            <a:pPr>
              <a:spcBef>
                <a:spcPts val="600"/>
              </a:spcBef>
              <a:spcAft>
                <a:spcPts val="600"/>
              </a:spcAft>
            </a:pPr>
            <a:r>
              <a:rPr lang="en-US" sz="2400" dirty="0">
                <a:solidFill>
                  <a:schemeClr val="bg2">
                    <a:lumMod val="75000"/>
                  </a:schemeClr>
                </a:solidFill>
                <a:latin typeface="Georgia"/>
                <a:cs typeface="Georgia"/>
              </a:rPr>
              <a:t>One who doesn't know, but knows that he doesn't know... His limping mule will eventually get him home.</a:t>
            </a:r>
          </a:p>
          <a:p>
            <a:pPr>
              <a:spcBef>
                <a:spcPts val="600"/>
              </a:spcBef>
              <a:spcAft>
                <a:spcPts val="600"/>
              </a:spcAft>
            </a:pPr>
            <a:r>
              <a:rPr lang="en-US" sz="2400" dirty="0">
                <a:solidFill>
                  <a:schemeClr val="bg2">
                    <a:lumMod val="75000"/>
                  </a:schemeClr>
                </a:solidFill>
                <a:latin typeface="Georgia"/>
                <a:cs typeface="Georgia"/>
              </a:rPr>
              <a:t>One who doesn't know and doesn't know that he doesn't know... He will be eternally lost in his hopeless oblivion</a:t>
            </a:r>
            <a:r>
              <a:rPr lang="en-US" sz="2400" dirty="0" smtClean="0">
                <a:solidFill>
                  <a:schemeClr val="bg2">
                    <a:lumMod val="75000"/>
                  </a:schemeClr>
                </a:solidFill>
                <a:latin typeface="Georgia"/>
                <a:cs typeface="Georgia"/>
              </a:rPr>
              <a:t>!</a:t>
            </a:r>
          </a:p>
          <a:p>
            <a:pPr>
              <a:spcBef>
                <a:spcPts val="600"/>
              </a:spcBef>
              <a:spcAft>
                <a:spcPts val="600"/>
              </a:spcAft>
            </a:pPr>
            <a:r>
              <a:rPr lang="en-US" sz="2400" dirty="0" smtClean="0">
                <a:solidFill>
                  <a:schemeClr val="bg2">
                    <a:lumMod val="75000"/>
                  </a:schemeClr>
                </a:solidFill>
                <a:latin typeface="Georgia"/>
                <a:cs typeface="Georgia"/>
              </a:rPr>
              <a:t>(</a:t>
            </a:r>
            <a:r>
              <a:rPr lang="en-US" sz="2400" dirty="0" err="1" smtClean="0">
                <a:solidFill>
                  <a:schemeClr val="bg2">
                    <a:lumMod val="75000"/>
                  </a:schemeClr>
                </a:solidFill>
                <a:latin typeface="Georgia"/>
                <a:cs typeface="Georgia"/>
              </a:rPr>
              <a:t>Ybn</a:t>
            </a:r>
            <a:r>
              <a:rPr lang="en-US" sz="2400" dirty="0" smtClean="0">
                <a:solidFill>
                  <a:schemeClr val="bg2">
                    <a:lumMod val="75000"/>
                  </a:schemeClr>
                </a:solidFill>
                <a:latin typeface="Georgia"/>
                <a:cs typeface="Georgia"/>
              </a:rPr>
              <a:t> </a:t>
            </a:r>
            <a:r>
              <a:rPr lang="en-US" sz="2400" dirty="0" err="1" smtClean="0">
                <a:solidFill>
                  <a:schemeClr val="bg2">
                    <a:lumMod val="75000"/>
                  </a:schemeClr>
                </a:solidFill>
                <a:latin typeface="Georgia"/>
                <a:cs typeface="Georgia"/>
              </a:rPr>
              <a:t>Yamin</a:t>
            </a:r>
            <a:r>
              <a:rPr lang="en-US" sz="2400" dirty="0" smtClean="0">
                <a:solidFill>
                  <a:schemeClr val="bg2">
                    <a:lumMod val="75000"/>
                  </a:schemeClr>
                </a:solidFill>
                <a:latin typeface="Georgia"/>
                <a:cs typeface="Georgia"/>
              </a:rPr>
              <a:t>, Persia, 14</a:t>
            </a:r>
            <a:r>
              <a:rPr lang="en-US" sz="2400" baseline="30000" dirty="0" smtClean="0">
                <a:solidFill>
                  <a:schemeClr val="bg2">
                    <a:lumMod val="75000"/>
                  </a:schemeClr>
                </a:solidFill>
                <a:latin typeface="Georgia"/>
                <a:cs typeface="Georgia"/>
              </a:rPr>
              <a:t>th</a:t>
            </a:r>
            <a:r>
              <a:rPr lang="en-US" sz="2400" dirty="0" smtClean="0">
                <a:solidFill>
                  <a:schemeClr val="bg2">
                    <a:lumMod val="75000"/>
                  </a:schemeClr>
                </a:solidFill>
                <a:latin typeface="Georgia"/>
                <a:cs typeface="Georgia"/>
              </a:rPr>
              <a:t> Century)</a:t>
            </a:r>
            <a:endParaRPr lang="en-US" sz="2400" dirty="0">
              <a:solidFill>
                <a:schemeClr val="bg2">
                  <a:lumMod val="75000"/>
                </a:schemeClr>
              </a:solidFill>
              <a:latin typeface="Georgia"/>
              <a:cs typeface="Georgia"/>
            </a:endParaRPr>
          </a:p>
        </p:txBody>
      </p:sp>
    </p:spTree>
    <p:extLst>
      <p:ext uri="{BB962C8B-B14F-4D97-AF65-F5344CB8AC3E}">
        <p14:creationId xmlns:p14="http://schemas.microsoft.com/office/powerpoint/2010/main" val="191604502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Text Box 3"/>
          <p:cNvSpPr txBox="1">
            <a:spLocks noChangeArrowheads="1"/>
          </p:cNvSpPr>
          <p:nvPr/>
        </p:nvSpPr>
        <p:spPr bwMode="auto">
          <a:xfrm>
            <a:off x="7200900" y="142875"/>
            <a:ext cx="1790700" cy="307975"/>
          </a:xfrm>
          <a:prstGeom prst="rect">
            <a:avLst/>
          </a:prstGeom>
          <a:noFill/>
          <a:ln w="12700">
            <a:noFill/>
            <a:miter lim="800000"/>
            <a:headEnd type="none" w="sm" len="sm"/>
            <a:tailEnd type="none" w="sm" len="sm"/>
          </a:ln>
          <a:effectLst>
            <a:outerShdw dist="53882" dir="2700000" algn="ctr" rotWithShape="0">
              <a:srgbClr val="000032">
                <a:alpha val="50000"/>
              </a:srgbClr>
            </a:outerShdw>
          </a:effectLst>
        </p:spPr>
        <p:txBody>
          <a:bodyPr lIns="91412" tIns="45705" rIns="91412" bIns="45705" anchor="ctr">
            <a:spAutoFit/>
          </a:bodyPr>
          <a:lstStyle/>
          <a:p>
            <a:pPr algn="ctr" eaLnBrk="0" hangingPunct="0">
              <a:defRPr/>
            </a:pPr>
            <a:endParaRPr lang="pt-BR" b="1">
              <a:ea typeface="+mn-ea"/>
              <a:cs typeface="+mn-cs"/>
            </a:endParaRPr>
          </a:p>
        </p:txBody>
      </p:sp>
      <p:sp>
        <p:nvSpPr>
          <p:cNvPr id="137220" name="Rectangle 4"/>
          <p:cNvSpPr>
            <a:spLocks noGrp="1" noChangeArrowheads="1"/>
          </p:cNvSpPr>
          <p:nvPr>
            <p:ph type="title"/>
          </p:nvPr>
        </p:nvSpPr>
        <p:spPr/>
        <p:txBody>
          <a:bodyPr/>
          <a:lstStyle/>
          <a:p>
            <a:pPr eaLnBrk="1" hangingPunct="1">
              <a:defRPr/>
            </a:pPr>
            <a:r>
              <a:rPr lang="en-US" sz="3400" dirty="0">
                <a:ea typeface="+mj-ea"/>
              </a:rPr>
              <a:t>Data chain in Earth System Science</a:t>
            </a:r>
          </a:p>
        </p:txBody>
      </p:sp>
      <p:pic>
        <p:nvPicPr>
          <p:cNvPr id="134148" name="Picture 5" descr="npo0000d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0206" y="1557642"/>
            <a:ext cx="8383782" cy="487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9" name="Text Box 6"/>
          <p:cNvSpPr txBox="1">
            <a:spLocks noChangeArrowheads="1"/>
          </p:cNvSpPr>
          <p:nvPr/>
        </p:nvSpPr>
        <p:spPr bwMode="auto">
          <a:xfrm>
            <a:off x="7623175" y="1096963"/>
            <a:ext cx="1235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2" tIns="45705" rIns="91412" bIns="45705" anchor="b" anchorCtr="1">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pt-BR" b="1">
                <a:cs typeface="Arial" charset="0"/>
              </a:rPr>
              <a:t>fonte: NASA</a:t>
            </a:r>
          </a:p>
        </p:txBody>
      </p:sp>
    </p:spTree>
    <p:extLst>
      <p:ext uri="{BB962C8B-B14F-4D97-AF65-F5344CB8AC3E}">
        <p14:creationId xmlns:p14="http://schemas.microsoft.com/office/powerpoint/2010/main" val="68438801"/>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npo0000d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0206" y="1557642"/>
            <a:ext cx="8383782" cy="487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5" name="Text Box 3"/>
          <p:cNvSpPr txBox="1">
            <a:spLocks noChangeArrowheads="1"/>
          </p:cNvSpPr>
          <p:nvPr/>
        </p:nvSpPr>
        <p:spPr bwMode="auto">
          <a:xfrm>
            <a:off x="7200900" y="142875"/>
            <a:ext cx="1790700" cy="307975"/>
          </a:xfrm>
          <a:prstGeom prst="rect">
            <a:avLst/>
          </a:prstGeom>
          <a:noFill/>
          <a:ln w="12700">
            <a:noFill/>
            <a:miter lim="800000"/>
            <a:headEnd type="none" w="sm" len="sm"/>
            <a:tailEnd type="none" w="sm" len="sm"/>
          </a:ln>
          <a:effectLst>
            <a:outerShdw dist="53882" dir="2700000" algn="ctr" rotWithShape="0">
              <a:srgbClr val="000032">
                <a:alpha val="50000"/>
              </a:srgbClr>
            </a:outerShdw>
          </a:effectLst>
        </p:spPr>
        <p:txBody>
          <a:bodyPr lIns="91412" tIns="45705" rIns="91412" bIns="45705" anchor="ctr">
            <a:spAutoFit/>
          </a:bodyPr>
          <a:lstStyle/>
          <a:p>
            <a:pPr algn="ctr" eaLnBrk="0" hangingPunct="0">
              <a:defRPr/>
            </a:pPr>
            <a:endParaRPr lang="pt-BR" b="1">
              <a:ea typeface="+mn-ea"/>
              <a:cs typeface="+mn-cs"/>
            </a:endParaRPr>
          </a:p>
        </p:txBody>
      </p:sp>
      <p:sp>
        <p:nvSpPr>
          <p:cNvPr id="137220" name="Rectangle 4"/>
          <p:cNvSpPr>
            <a:spLocks noGrp="1" noChangeArrowheads="1"/>
          </p:cNvSpPr>
          <p:nvPr>
            <p:ph type="title"/>
          </p:nvPr>
        </p:nvSpPr>
        <p:spPr/>
        <p:txBody>
          <a:bodyPr/>
          <a:lstStyle/>
          <a:p>
            <a:pPr eaLnBrk="1" hangingPunct="1">
              <a:defRPr/>
            </a:pPr>
            <a:r>
              <a:rPr lang="en-US" sz="3400" dirty="0">
                <a:ea typeface="+mj-ea"/>
              </a:rPr>
              <a:t>Data chain in Earth System Science</a:t>
            </a:r>
          </a:p>
        </p:txBody>
      </p:sp>
      <p:sp>
        <p:nvSpPr>
          <p:cNvPr id="134149" name="Text Box 6"/>
          <p:cNvSpPr txBox="1">
            <a:spLocks noChangeArrowheads="1"/>
          </p:cNvSpPr>
          <p:nvPr/>
        </p:nvSpPr>
        <p:spPr bwMode="auto">
          <a:xfrm>
            <a:off x="7623175" y="1096963"/>
            <a:ext cx="1235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2" tIns="45705" rIns="91412" bIns="45705" anchor="b" anchorCtr="1">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pt-BR" b="1">
                <a:cs typeface="Arial" charset="0"/>
              </a:rPr>
              <a:t>fonte: NASA</a:t>
            </a:r>
          </a:p>
        </p:txBody>
      </p:sp>
      <p:sp>
        <p:nvSpPr>
          <p:cNvPr id="7" name="Retângulo 5"/>
          <p:cNvSpPr>
            <a:spLocks noChangeArrowheads="1"/>
          </p:cNvSpPr>
          <p:nvPr/>
        </p:nvSpPr>
        <p:spPr bwMode="auto">
          <a:xfrm rot="21128228">
            <a:off x="984509" y="3285446"/>
            <a:ext cx="7858125" cy="768350"/>
          </a:xfrm>
          <a:prstGeom prst="rect">
            <a:avLst/>
          </a:prstGeom>
          <a:solidFill>
            <a:srgbClr val="D0D0E3">
              <a:alpha val="76077"/>
            </a:srgbClr>
          </a:solidFill>
          <a:ln w="9525">
            <a:solidFill>
              <a:schemeClr val="tx1"/>
            </a:solidFill>
            <a:miter lim="800000"/>
            <a:headEnd/>
            <a:tailEnd/>
          </a:ln>
        </p:spPr>
        <p:txBody>
          <a:bodyPr>
            <a:spAutoFit/>
          </a:bodyPr>
          <a:lstStyle/>
          <a:p>
            <a:pPr algn="ctr"/>
            <a:r>
              <a:rPr lang="en-US" altLang="ja-JP" sz="4400" b="1" dirty="0" smtClean="0">
                <a:solidFill>
                  <a:srgbClr val="740000"/>
                </a:solidFill>
                <a:latin typeface="Calibri" charset="0"/>
                <a:cs typeface="Calibri" charset="0"/>
              </a:rPr>
              <a:t>Why is this </a:t>
            </a:r>
            <a:r>
              <a:rPr lang="en-US" altLang="ja-JP" sz="4400" b="1" dirty="0" smtClean="0">
                <a:solidFill>
                  <a:srgbClr val="740000"/>
                </a:solidFill>
                <a:latin typeface="Calibri" charset="0"/>
                <a:cs typeface="Calibri" charset="0"/>
              </a:rPr>
              <a:t>misleading?</a:t>
            </a:r>
            <a:endParaRPr lang="pt-BR" sz="4400" b="1" dirty="0">
              <a:solidFill>
                <a:srgbClr val="740000"/>
              </a:solidFill>
              <a:latin typeface="Calibri" charset="0"/>
              <a:cs typeface="Calibri" charset="0"/>
            </a:endParaRPr>
          </a:p>
        </p:txBody>
      </p:sp>
    </p:spTree>
    <p:extLst>
      <p:ext uri="{BB962C8B-B14F-4D97-AF65-F5344CB8AC3E}">
        <p14:creationId xmlns:p14="http://schemas.microsoft.com/office/powerpoint/2010/main" val="774703504"/>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ítulo 1"/>
          <p:cNvSpPr>
            <a:spLocks noGrp="1"/>
          </p:cNvSpPr>
          <p:nvPr>
            <p:ph type="title"/>
          </p:nvPr>
        </p:nvSpPr>
        <p:spPr/>
        <p:txBody>
          <a:bodyPr/>
          <a:lstStyle/>
          <a:p>
            <a:endParaRPr lang="en-US">
              <a:latin typeface="Calibri" charset="0"/>
            </a:endParaRPr>
          </a:p>
        </p:txBody>
      </p:sp>
      <p:pic>
        <p:nvPicPr>
          <p:cNvPr id="1044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390063" cy="6830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Rectangle 1031"/>
          <p:cNvSpPr>
            <a:spLocks noChangeArrowheads="1"/>
          </p:cNvSpPr>
          <p:nvPr/>
        </p:nvSpPr>
        <p:spPr bwMode="auto">
          <a:xfrm>
            <a:off x="5219700" y="6575042"/>
            <a:ext cx="41703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sz="1600" dirty="0" err="1">
                <a:solidFill>
                  <a:srgbClr val="00003F"/>
                </a:solidFill>
                <a:latin typeface="Calibri" charset="0"/>
                <a:cs typeface="Calibri" charset="0"/>
              </a:rPr>
              <a:t>source</a:t>
            </a:r>
            <a:r>
              <a:rPr lang="de-DE" sz="1600" dirty="0">
                <a:solidFill>
                  <a:srgbClr val="00003F"/>
                </a:solidFill>
                <a:latin typeface="Calibri" charset="0"/>
                <a:cs typeface="Calibri" charset="0"/>
              </a:rPr>
              <a:t>: Global Land Project Science Plan (IGBP) </a:t>
            </a:r>
            <a:endParaRPr lang="en-US" sz="1600" dirty="0">
              <a:solidFill>
                <a:srgbClr val="00003F"/>
              </a:solidFill>
              <a:latin typeface="Calibri" charset="0"/>
              <a:cs typeface="Calibri" charset="0"/>
            </a:endParaRPr>
          </a:p>
        </p:txBody>
      </p:sp>
    </p:spTree>
    <p:extLst>
      <p:ext uri="{BB962C8B-B14F-4D97-AF65-F5344CB8AC3E}">
        <p14:creationId xmlns:p14="http://schemas.microsoft.com/office/powerpoint/2010/main" val="20622724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ítulo 1"/>
          <p:cNvSpPr>
            <a:spLocks noGrp="1"/>
          </p:cNvSpPr>
          <p:nvPr>
            <p:ph type="title"/>
          </p:nvPr>
        </p:nvSpPr>
        <p:spPr/>
        <p:txBody>
          <a:bodyPr/>
          <a:lstStyle/>
          <a:p>
            <a:pPr eaLnBrk="1" hangingPunct="1"/>
            <a:r>
              <a:rPr lang="pt-BR">
                <a:latin typeface="Calibri" charset="0"/>
              </a:rPr>
              <a:t>Land change is crucial for the world</a:t>
            </a:r>
          </a:p>
        </p:txBody>
      </p:sp>
      <p:pic>
        <p:nvPicPr>
          <p:cNvPr id="19458" name="Picture 5" descr="Tomorrow&amp;#8217;s cover today: The world&amp;#8217;s lungs. There is hope for forests, but mankind needs to move faster if they are to be save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5650" y="1484313"/>
            <a:ext cx="381000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1" descr="amazonia_desmatamento_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73600" y="1074738"/>
            <a:ext cx="4338638"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Imagem 4" descr="embrapa_agronegocio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87900" y="3995738"/>
            <a:ext cx="4176713"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762600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npo00002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31750"/>
            <a:ext cx="4741863"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2" name="Picture 3" descr="npo00002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81525" y="-12700"/>
            <a:ext cx="4578350" cy="300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4" descr="npo00002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5575" y="3494088"/>
            <a:ext cx="5135563"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descr="npo00003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645025" y="2935288"/>
            <a:ext cx="4502150"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6"/>
          <p:cNvSpPr txBox="1">
            <a:spLocks noChangeArrowheads="1"/>
          </p:cNvSpPr>
          <p:nvPr/>
        </p:nvSpPr>
        <p:spPr bwMode="auto">
          <a:xfrm>
            <a:off x="-180975" y="6491288"/>
            <a:ext cx="3105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r>
              <a:rPr lang="pt-BR" sz="1800" b="1">
                <a:solidFill>
                  <a:schemeClr val="folHlink"/>
                </a:solidFill>
                <a:latin typeface="ZapfHumnst BT" charset="0"/>
              </a:rPr>
              <a:t>Source:  Carlos Nobre (INPE)</a:t>
            </a:r>
          </a:p>
        </p:txBody>
      </p:sp>
      <p:sp>
        <p:nvSpPr>
          <p:cNvPr id="51206" name="Text Box 7"/>
          <p:cNvSpPr txBox="1">
            <a:spLocks noChangeArrowheads="1"/>
          </p:cNvSpPr>
          <p:nvPr/>
        </p:nvSpPr>
        <p:spPr bwMode="auto">
          <a:xfrm>
            <a:off x="0" y="3505200"/>
            <a:ext cx="63309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algn="r" eaLnBrk="1" hangingPunct="1"/>
            <a:r>
              <a:rPr lang="en-US" sz="4000" b="1">
                <a:solidFill>
                  <a:schemeClr val="bg2"/>
                </a:solidFill>
              </a:rPr>
              <a:t>Can we avoid that this….</a:t>
            </a:r>
          </a:p>
        </p:txBody>
      </p:sp>
    </p:spTree>
    <p:extLst>
      <p:ext uri="{BB962C8B-B14F-4D97-AF65-F5344CB8AC3E}">
        <p14:creationId xmlns:p14="http://schemas.microsoft.com/office/powerpoint/2010/main" val="331689209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npo00003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59300" y="38100"/>
            <a:ext cx="5126038"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 name="Picture 3" descr="npo00003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613" y="0"/>
            <a:ext cx="4638676"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5" descr="npo0000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8900" y="4241800"/>
            <a:ext cx="44450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 Box 5"/>
          <p:cNvSpPr txBox="1">
            <a:spLocks noChangeArrowheads="1"/>
          </p:cNvSpPr>
          <p:nvPr/>
        </p:nvSpPr>
        <p:spPr bwMode="auto">
          <a:xfrm>
            <a:off x="149225" y="168275"/>
            <a:ext cx="903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defTabSz="762000" eaLnBrk="0" hangingPunct="0">
              <a:defRPr sz="1400">
                <a:solidFill>
                  <a:schemeClr val="tx1"/>
                </a:solidFill>
                <a:latin typeface="Arial" charset="0"/>
                <a:ea typeface="ＭＳ Ｐゴシック" charset="0"/>
                <a:cs typeface="ＭＳ Ｐゴシック" charset="0"/>
              </a:defRPr>
            </a:lvl1pPr>
            <a:lvl2pPr marL="742950" indent="-285750" defTabSz="762000" eaLnBrk="0" hangingPunct="0">
              <a:defRPr sz="1400">
                <a:solidFill>
                  <a:schemeClr val="tx1"/>
                </a:solidFill>
                <a:latin typeface="Arial" charset="0"/>
                <a:ea typeface="ＭＳ Ｐゴシック" charset="0"/>
                <a:cs typeface="ＭＳ Ｐゴシック" charset="0"/>
              </a:defRPr>
            </a:lvl2pPr>
            <a:lvl3pPr marL="1143000" indent="-228600" defTabSz="762000" eaLnBrk="0" hangingPunct="0">
              <a:defRPr sz="1400">
                <a:solidFill>
                  <a:schemeClr val="tx1"/>
                </a:solidFill>
                <a:latin typeface="Arial" charset="0"/>
                <a:ea typeface="ＭＳ Ｐゴシック" charset="0"/>
                <a:cs typeface="ＭＳ Ｐゴシック" charset="0"/>
              </a:defRPr>
            </a:lvl3pPr>
            <a:lvl4pPr marL="1600200" indent="-228600" defTabSz="762000" eaLnBrk="0" hangingPunct="0">
              <a:defRPr sz="1400">
                <a:solidFill>
                  <a:schemeClr val="tx1"/>
                </a:solidFill>
                <a:latin typeface="Arial" charset="0"/>
                <a:ea typeface="ＭＳ Ｐゴシック" charset="0"/>
                <a:cs typeface="ＭＳ Ｐゴシック" charset="0"/>
              </a:defRPr>
            </a:lvl4pPr>
            <a:lvl5pPr marL="2057400" indent="-228600" defTabSz="762000" eaLnBrk="0" hangingPunct="0">
              <a:defRPr sz="1400">
                <a:solidFill>
                  <a:schemeClr val="tx1"/>
                </a:solidFill>
                <a:latin typeface="Arial" charset="0"/>
                <a:ea typeface="ＭＳ Ｐゴシック" charset="0"/>
                <a:cs typeface="ＭＳ Ｐゴシック" charset="0"/>
              </a:defRPr>
            </a:lvl5pPr>
            <a:lvl6pPr marL="2514600" indent="-228600" defTabSz="7620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defTabSz="7620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defTabSz="7620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defTabSz="7620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r>
              <a:rPr lang="en-US">
                <a:latin typeface="Times New Roman" charset="0"/>
              </a:rPr>
              <a:t>Fire...</a:t>
            </a:r>
          </a:p>
        </p:txBody>
      </p:sp>
      <p:pic>
        <p:nvPicPr>
          <p:cNvPr id="53253" name="Picture 6" descr="npo00004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233863" y="3352800"/>
            <a:ext cx="4903787"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Text Box 7"/>
          <p:cNvSpPr txBox="1">
            <a:spLocks noChangeArrowheads="1"/>
          </p:cNvSpPr>
          <p:nvPr/>
        </p:nvSpPr>
        <p:spPr bwMode="auto">
          <a:xfrm>
            <a:off x="5651500" y="6308725"/>
            <a:ext cx="3105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r>
              <a:rPr lang="pt-BR" sz="1800" b="1">
                <a:solidFill>
                  <a:schemeClr val="bg1"/>
                </a:solidFill>
                <a:latin typeface="ZapfHumnst BT" charset="0"/>
              </a:rPr>
              <a:t>Source:  Carlos Nobre (INPE)</a:t>
            </a:r>
          </a:p>
        </p:txBody>
      </p:sp>
      <p:sp>
        <p:nvSpPr>
          <p:cNvPr id="53255" name="Text Box 8"/>
          <p:cNvSpPr txBox="1">
            <a:spLocks noChangeArrowheads="1"/>
          </p:cNvSpPr>
          <p:nvPr/>
        </p:nvSpPr>
        <p:spPr bwMode="auto">
          <a:xfrm>
            <a:off x="2495550" y="685800"/>
            <a:ext cx="43132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algn="r" eaLnBrk="1" hangingPunct="1"/>
            <a:r>
              <a:rPr lang="en-US" sz="4000" b="1">
                <a:solidFill>
                  <a:srgbClr val="FFFF00"/>
                </a:solidFill>
              </a:rPr>
              <a:t>….becomes this?</a:t>
            </a:r>
          </a:p>
        </p:txBody>
      </p:sp>
    </p:spTree>
    <p:extLst>
      <p:ext uri="{BB962C8B-B14F-4D97-AF65-F5344CB8AC3E}">
        <p14:creationId xmlns:p14="http://schemas.microsoft.com/office/powerpoint/2010/main" val="345614642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9" name="Título 1"/>
          <p:cNvSpPr>
            <a:spLocks noGrp="1"/>
          </p:cNvSpPr>
          <p:nvPr>
            <p:ph type="title"/>
          </p:nvPr>
        </p:nvSpPr>
        <p:spPr/>
        <p:txBody>
          <a:bodyPr/>
          <a:lstStyle/>
          <a:p>
            <a:endParaRPr lang="en-US">
              <a:latin typeface="Calibri" charset="0"/>
            </a:endParaRPr>
          </a:p>
        </p:txBody>
      </p:sp>
      <p:pic>
        <p:nvPicPr>
          <p:cNvPr id="37890"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39238" cy="655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ângulo 6"/>
          <p:cNvSpPr/>
          <p:nvPr/>
        </p:nvSpPr>
        <p:spPr>
          <a:xfrm>
            <a:off x="6283325" y="0"/>
            <a:ext cx="2860675" cy="461963"/>
          </a:xfrm>
          <a:prstGeom prst="rect">
            <a:avLst/>
          </a:prstGeom>
          <a:solidFill>
            <a:srgbClr val="C9D6FF"/>
          </a:solidFill>
        </p:spPr>
        <p:txBody>
          <a:bodyPr>
            <a:spAutoFit/>
          </a:bodyPr>
          <a:lstStyle/>
          <a:p>
            <a:pPr>
              <a:defRPr/>
            </a:pPr>
            <a:r>
              <a:rPr lang="en-US" sz="2400" b="1" dirty="0">
                <a:solidFill>
                  <a:schemeClr val="bg2">
                    <a:lumMod val="75000"/>
                  </a:schemeClr>
                </a:solidFill>
                <a:latin typeface="Calibri" pitchFamily="34" charset="0"/>
                <a:ea typeface="+mn-ea"/>
                <a:cs typeface="Calibri" pitchFamily="34" charset="0"/>
              </a:rPr>
              <a:t>Nature, 29 July 2010</a:t>
            </a:r>
          </a:p>
        </p:txBody>
      </p:sp>
    </p:spTree>
    <p:extLst>
      <p:ext uri="{BB962C8B-B14F-4D97-AF65-F5344CB8AC3E}">
        <p14:creationId xmlns:p14="http://schemas.microsoft.com/office/powerpoint/2010/main" val="1011395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3" name="Título 1"/>
          <p:cNvSpPr>
            <a:spLocks noGrp="1"/>
          </p:cNvSpPr>
          <p:nvPr>
            <p:ph type="title"/>
          </p:nvPr>
        </p:nvSpPr>
        <p:spPr/>
        <p:txBody>
          <a:bodyPr/>
          <a:lstStyle/>
          <a:p>
            <a:endParaRPr lang="en-US">
              <a:latin typeface="Calibri" charset="0"/>
            </a:endParaRPr>
          </a:p>
        </p:txBody>
      </p:sp>
      <p:pic>
        <p:nvPicPr>
          <p:cNvPr id="38914"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39238" cy="655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ângulo 6"/>
          <p:cNvSpPr/>
          <p:nvPr/>
        </p:nvSpPr>
        <p:spPr>
          <a:xfrm>
            <a:off x="6283325" y="0"/>
            <a:ext cx="2860675" cy="461963"/>
          </a:xfrm>
          <a:prstGeom prst="rect">
            <a:avLst/>
          </a:prstGeom>
          <a:solidFill>
            <a:srgbClr val="C9D6FF"/>
          </a:solidFill>
        </p:spPr>
        <p:txBody>
          <a:bodyPr>
            <a:spAutoFit/>
          </a:bodyPr>
          <a:lstStyle/>
          <a:p>
            <a:pPr>
              <a:defRPr/>
            </a:pPr>
            <a:r>
              <a:rPr lang="en-US" sz="2400" b="1" dirty="0">
                <a:solidFill>
                  <a:schemeClr val="bg2">
                    <a:lumMod val="75000"/>
                  </a:schemeClr>
                </a:solidFill>
                <a:latin typeface="Calibri" pitchFamily="34" charset="0"/>
                <a:ea typeface="+mn-ea"/>
                <a:cs typeface="Calibri" pitchFamily="34" charset="0"/>
              </a:rPr>
              <a:t>Nature, 29 July 2010</a:t>
            </a:r>
          </a:p>
        </p:txBody>
      </p:sp>
      <p:sp>
        <p:nvSpPr>
          <p:cNvPr id="5" name="Título 1"/>
          <p:cNvSpPr txBox="1">
            <a:spLocks/>
          </p:cNvSpPr>
          <p:nvPr/>
        </p:nvSpPr>
        <p:spPr bwMode="auto">
          <a:xfrm>
            <a:off x="0" y="2065338"/>
            <a:ext cx="9144000" cy="1911350"/>
          </a:xfrm>
          <a:prstGeom prst="rect">
            <a:avLst/>
          </a:prstGeom>
          <a:solidFill>
            <a:schemeClr val="accent6">
              <a:lumMod val="40000"/>
              <a:lumOff val="60000"/>
            </a:schemeClr>
          </a:solidFill>
          <a:ln w="9525">
            <a:noFill/>
            <a:miter lim="800000"/>
            <a:headEnd/>
            <a:tailEnd/>
          </a:ln>
          <a:effectLst>
            <a:outerShdw blurRad="50800" dist="38100" dir="2700000" algn="tl" rotWithShape="0">
              <a:prstClr val="black">
                <a:alpha val="40000"/>
              </a:prstClr>
            </a:outerShdw>
          </a:effectLst>
        </p:spPr>
        <p:txBody>
          <a:bodyPr anchor="ctr"/>
          <a:lstStyle/>
          <a:p>
            <a:pPr algn="ctr" eaLnBrk="0" hangingPunct="0">
              <a:defRPr/>
            </a:pPr>
            <a:endParaRPr lang="en-US" sz="2800" dirty="0">
              <a:solidFill>
                <a:srgbClr val="003366"/>
              </a:solidFill>
              <a:latin typeface="Calibri" pitchFamily="34" charset="0"/>
              <a:ea typeface="ＭＳ Ｐゴシック" pitchFamily="34" charset="-128"/>
              <a:cs typeface="+mn-cs"/>
            </a:endParaRPr>
          </a:p>
          <a:p>
            <a:pPr algn="ctr" eaLnBrk="0" hangingPunct="0">
              <a:defRPr/>
            </a:pPr>
            <a:r>
              <a:rPr lang="en-US" sz="2800" dirty="0">
                <a:solidFill>
                  <a:srgbClr val="003366"/>
                </a:solidFill>
                <a:latin typeface="Calibri" pitchFamily="34" charset="0"/>
                <a:ea typeface="ＭＳ Ｐゴシック" pitchFamily="34" charset="-128"/>
                <a:cs typeface="+mn-cs"/>
              </a:rPr>
              <a:t>Brazil is the world’s current largest experiment on land change and its effects: </a:t>
            </a:r>
            <a:r>
              <a:rPr lang="en-US" sz="2800" dirty="0">
                <a:solidFill>
                  <a:srgbClr val="800000"/>
                </a:solidFill>
                <a:latin typeface="Calibri" pitchFamily="34" charset="0"/>
                <a:ea typeface="ＭＳ Ｐゴシック" pitchFamily="34" charset="-128"/>
                <a:cs typeface="+mn-cs"/>
              </a:rPr>
              <a:t>will it also happen elsewhere?</a:t>
            </a:r>
          </a:p>
          <a:p>
            <a:pPr algn="ctr" eaLnBrk="0" hangingPunct="0">
              <a:defRPr/>
            </a:pPr>
            <a:r>
              <a:rPr lang="en-US" sz="2800" dirty="0">
                <a:solidFill>
                  <a:srgbClr val="003366"/>
                </a:solidFill>
                <a:latin typeface="Calibri" pitchFamily="34" charset="0"/>
                <a:ea typeface="ＭＳ Ｐゴシック" pitchFamily="34" charset="-128"/>
                <a:cs typeface="+mn-cs"/>
              </a:rPr>
              <a:t>Today’s questions about Brazil could be tomorrow’s questions for other countries</a:t>
            </a:r>
          </a:p>
          <a:p>
            <a:pPr algn="ctr" eaLnBrk="0" hangingPunct="0">
              <a:defRPr/>
            </a:pPr>
            <a:endParaRPr lang="pt-BR" sz="2800" dirty="0">
              <a:solidFill>
                <a:srgbClr val="003366"/>
              </a:solidFill>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336146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ext Box 3"/>
          <p:cNvSpPr txBox="1">
            <a:spLocks noChangeArrowheads="1"/>
          </p:cNvSpPr>
          <p:nvPr/>
        </p:nvSpPr>
        <p:spPr bwMode="auto">
          <a:xfrm>
            <a:off x="7200900" y="142875"/>
            <a:ext cx="1790700" cy="307975"/>
          </a:xfrm>
          <a:prstGeom prst="rect">
            <a:avLst/>
          </a:prstGeom>
          <a:noFill/>
          <a:ln>
            <a:noFill/>
          </a:ln>
          <a:effectLst>
            <a:outerShdw dist="53882" dir="2700000" algn="ctr" rotWithShape="0">
              <a:srgbClr val="000032">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12" tIns="45705" rIns="91412" bIns="45705" anchor="ct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a:endParaRPr lang="pt-BR" b="1">
              <a:solidFill>
                <a:srgbClr val="000000"/>
              </a:solidFill>
            </a:endParaRPr>
          </a:p>
        </p:txBody>
      </p:sp>
      <p:sp>
        <p:nvSpPr>
          <p:cNvPr id="137220" name="Rectangle 4"/>
          <p:cNvSpPr>
            <a:spLocks noGrp="1" noChangeArrowheads="1"/>
          </p:cNvSpPr>
          <p:nvPr>
            <p:ph type="title"/>
          </p:nvPr>
        </p:nvSpPr>
        <p:spPr/>
        <p:txBody>
          <a:bodyPr/>
          <a:lstStyle/>
          <a:p>
            <a:pPr eaLnBrk="1" hangingPunct="1">
              <a:defRPr/>
            </a:pPr>
            <a:r>
              <a:rPr lang="en-US" sz="4000" dirty="0" smtClean="0">
                <a:ea typeface="+mj-ea"/>
              </a:rPr>
              <a:t>Data (we need a lot of it)</a:t>
            </a:r>
            <a:endParaRPr lang="en-US" sz="4000" dirty="0">
              <a:ea typeface="+mj-ea"/>
            </a:endParaRPr>
          </a:p>
        </p:txBody>
      </p:sp>
      <p:pic>
        <p:nvPicPr>
          <p:cNvPr id="13005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5551" y="1484313"/>
            <a:ext cx="8265574" cy="3885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2" name="Rectangle 7"/>
          <p:cNvSpPr>
            <a:spLocks noChangeArrowheads="1"/>
          </p:cNvSpPr>
          <p:nvPr/>
        </p:nvSpPr>
        <p:spPr bwMode="auto">
          <a:xfrm>
            <a:off x="755650" y="5661025"/>
            <a:ext cx="8208963" cy="1081088"/>
          </a:xfrm>
          <a:prstGeom prst="rect">
            <a:avLst/>
          </a:prstGeom>
          <a:solidFill>
            <a:srgbClr val="AFC7FF"/>
          </a:solidFill>
          <a:ln w="9525">
            <a:solidFill>
              <a:schemeClr val="tx1"/>
            </a:solidFill>
            <a:miter lim="800000"/>
            <a:headEnd/>
            <a:tailEnd/>
          </a:ln>
        </p:spPr>
        <p:txBody>
          <a:bodyPr wrap="none"/>
          <a:lstStyle/>
          <a:p>
            <a:pPr algn="ctr"/>
            <a:r>
              <a:rPr lang="en-GB" sz="3000">
                <a:solidFill>
                  <a:srgbClr val="00005E"/>
                </a:solidFill>
                <a:latin typeface="Calibri" charset="0"/>
                <a:cs typeface="Calibri" charset="0"/>
              </a:rPr>
              <a:t>Deforestation in Brazilian Amazonia (1988-2011)</a:t>
            </a:r>
          </a:p>
          <a:p>
            <a:pPr algn="ctr"/>
            <a:r>
              <a:rPr lang="en-GB" sz="3000">
                <a:solidFill>
                  <a:srgbClr val="00005E"/>
                </a:solidFill>
                <a:latin typeface="Calibri" charset="0"/>
                <a:cs typeface="Calibri" charset="0"/>
              </a:rPr>
              <a:t>dropped from 27,000 km</a:t>
            </a:r>
            <a:r>
              <a:rPr lang="en-GB" sz="3000" baseline="30000">
                <a:solidFill>
                  <a:srgbClr val="00005E"/>
                </a:solidFill>
                <a:latin typeface="Calibri" charset="0"/>
                <a:cs typeface="Calibri" charset="0"/>
              </a:rPr>
              <a:t>2</a:t>
            </a:r>
            <a:r>
              <a:rPr lang="en-GB" sz="3000">
                <a:solidFill>
                  <a:srgbClr val="00005E"/>
                </a:solidFill>
                <a:latin typeface="Calibri" charset="0"/>
                <a:cs typeface="Calibri" charset="0"/>
              </a:rPr>
              <a:t> to 6,200 km</a:t>
            </a:r>
            <a:r>
              <a:rPr lang="en-GB" sz="3000" baseline="30000">
                <a:solidFill>
                  <a:srgbClr val="00005E"/>
                </a:solidFill>
                <a:latin typeface="Calibri" charset="0"/>
                <a:cs typeface="Calibri" charset="0"/>
              </a:rPr>
              <a:t>2</a:t>
            </a:r>
          </a:p>
          <a:p>
            <a:pPr algn="ctr"/>
            <a:endParaRPr lang="en-GB" sz="3000">
              <a:solidFill>
                <a:srgbClr val="00005E"/>
              </a:solidFill>
              <a:latin typeface="Calibri" charset="0"/>
              <a:cs typeface="Calibri" charset="0"/>
            </a:endParaRPr>
          </a:p>
        </p:txBody>
      </p:sp>
    </p:spTree>
    <p:extLst>
      <p:ext uri="{BB962C8B-B14F-4D97-AF65-F5344CB8AC3E}">
        <p14:creationId xmlns:p14="http://schemas.microsoft.com/office/powerpoint/2010/main" val="4124559031"/>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2097" name="Picture 2" descr="terraAmaz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840" y="0"/>
            <a:ext cx="922084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8" name="Text Box 3"/>
          <p:cNvSpPr txBox="1">
            <a:spLocks noChangeArrowheads="1"/>
          </p:cNvSpPr>
          <p:nvPr/>
        </p:nvSpPr>
        <p:spPr bwMode="auto">
          <a:xfrm>
            <a:off x="5334000" y="4800600"/>
            <a:ext cx="1295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r>
              <a:rPr lang="pt-BR">
                <a:solidFill>
                  <a:srgbClr val="FFFFFF"/>
                </a:solidFill>
              </a:rPr>
              <a:t>166-112</a:t>
            </a:r>
          </a:p>
          <a:p>
            <a:endParaRPr lang="pt-BR" sz="2400">
              <a:solidFill>
                <a:srgbClr val="000000"/>
              </a:solidFill>
              <a:latin typeface="Times New Roman" charset="0"/>
            </a:endParaRPr>
          </a:p>
        </p:txBody>
      </p:sp>
      <p:sp>
        <p:nvSpPr>
          <p:cNvPr id="132099" name="Text Box 4"/>
          <p:cNvSpPr txBox="1">
            <a:spLocks noChangeArrowheads="1"/>
          </p:cNvSpPr>
          <p:nvPr/>
        </p:nvSpPr>
        <p:spPr bwMode="auto">
          <a:xfrm>
            <a:off x="3260725" y="4303713"/>
            <a:ext cx="10223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r>
              <a:rPr lang="pt-BR">
                <a:solidFill>
                  <a:srgbClr val="FFFFFF"/>
                </a:solidFill>
              </a:rPr>
              <a:t>116-113</a:t>
            </a:r>
            <a:endParaRPr lang="pt-BR" sz="2400">
              <a:solidFill>
                <a:srgbClr val="000000"/>
              </a:solidFill>
              <a:latin typeface="Times New Roman" charset="0"/>
            </a:endParaRPr>
          </a:p>
          <a:p>
            <a:endParaRPr lang="pt-BR" sz="2400">
              <a:solidFill>
                <a:srgbClr val="000000"/>
              </a:solidFill>
              <a:latin typeface="Times New Roman" charset="0"/>
            </a:endParaRPr>
          </a:p>
        </p:txBody>
      </p:sp>
      <p:sp>
        <p:nvSpPr>
          <p:cNvPr id="132100" name="Text Box 5"/>
          <p:cNvSpPr txBox="1">
            <a:spLocks noChangeArrowheads="1"/>
          </p:cNvSpPr>
          <p:nvPr/>
        </p:nvSpPr>
        <p:spPr bwMode="auto">
          <a:xfrm>
            <a:off x="4022725" y="1789113"/>
            <a:ext cx="1022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r>
              <a:rPr lang="pt-BR">
                <a:solidFill>
                  <a:srgbClr val="FFFFFF"/>
                </a:solidFill>
              </a:rPr>
              <a:t>116-112</a:t>
            </a:r>
            <a:endParaRPr lang="pt-BR">
              <a:solidFill>
                <a:srgbClr val="000000"/>
              </a:solidFill>
            </a:endParaRPr>
          </a:p>
        </p:txBody>
      </p:sp>
      <p:sp>
        <p:nvSpPr>
          <p:cNvPr id="132101" name="Text Box 6"/>
          <p:cNvSpPr txBox="1">
            <a:spLocks noChangeArrowheads="1"/>
          </p:cNvSpPr>
          <p:nvPr/>
        </p:nvSpPr>
        <p:spPr bwMode="auto">
          <a:xfrm>
            <a:off x="1763713" y="2205038"/>
            <a:ext cx="6032500" cy="2308225"/>
          </a:xfrm>
          <a:prstGeom prst="rect">
            <a:avLst/>
          </a:prstGeom>
          <a:solidFill>
            <a:srgbClr val="AFC7FF">
              <a:alpha val="8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en-US" sz="3600">
                <a:solidFill>
                  <a:srgbClr val="000090"/>
                </a:solidFill>
                <a:latin typeface="Calibri" charset="0"/>
                <a:cs typeface="Calibri" charset="0"/>
              </a:rPr>
              <a:t>30 Tb of data</a:t>
            </a:r>
          </a:p>
          <a:p>
            <a:pPr algn="ctr" eaLnBrk="1" hangingPunct="1"/>
            <a:r>
              <a:rPr lang="en-US" sz="3600">
                <a:solidFill>
                  <a:srgbClr val="000090"/>
                </a:solidFill>
                <a:latin typeface="Calibri" charset="0"/>
                <a:cs typeface="Calibri" charset="0"/>
              </a:rPr>
              <a:t>500.000 lines of code</a:t>
            </a:r>
          </a:p>
          <a:p>
            <a:pPr algn="ctr" eaLnBrk="1" hangingPunct="1"/>
            <a:r>
              <a:rPr lang="en-US" sz="3600">
                <a:solidFill>
                  <a:srgbClr val="000090"/>
                </a:solidFill>
                <a:latin typeface="Calibri" charset="0"/>
                <a:cs typeface="Calibri" charset="0"/>
              </a:rPr>
              <a:t>150 man/years of software dev</a:t>
            </a:r>
          </a:p>
          <a:p>
            <a:pPr algn="ctr" eaLnBrk="1" hangingPunct="1"/>
            <a:r>
              <a:rPr lang="en-US" sz="3600">
                <a:solidFill>
                  <a:srgbClr val="000090"/>
                </a:solidFill>
                <a:latin typeface="Calibri" charset="0"/>
                <a:cs typeface="Calibri" charset="0"/>
              </a:rPr>
              <a:t>200 man/years of interpreters</a:t>
            </a:r>
          </a:p>
        </p:txBody>
      </p:sp>
      <p:sp>
        <p:nvSpPr>
          <p:cNvPr id="132102" name="Título 9"/>
          <p:cNvSpPr>
            <a:spLocks noGrp="1"/>
          </p:cNvSpPr>
          <p:nvPr>
            <p:ph type="title"/>
          </p:nvPr>
        </p:nvSpPr>
        <p:spPr>
          <a:xfrm>
            <a:off x="0" y="0"/>
            <a:ext cx="9144000" cy="838200"/>
          </a:xfrm>
          <a:solidFill>
            <a:srgbClr val="AFC7FF">
              <a:alpha val="87057"/>
            </a:srgbClr>
          </a:solidFill>
        </p:spPr>
        <p:txBody>
          <a:bodyPr/>
          <a:lstStyle/>
          <a:p>
            <a:pPr algn="ctr" eaLnBrk="1" hangingPunct="1"/>
            <a:r>
              <a:rPr lang="en-US" sz="4000" b="0">
                <a:solidFill>
                  <a:srgbClr val="000090"/>
                </a:solidFill>
                <a:latin typeface="Calibri" charset="0"/>
              </a:rPr>
              <a:t>How much it takes to survey Amazonia?</a:t>
            </a:r>
            <a:endParaRPr lang="pt-BR" sz="4000" b="0">
              <a:solidFill>
                <a:srgbClr val="000090"/>
              </a:solidFill>
              <a:latin typeface="Calibri" charset="0"/>
            </a:endParaRPr>
          </a:p>
        </p:txBody>
      </p:sp>
    </p:spTree>
    <p:extLst>
      <p:ext uri="{BB962C8B-B14F-4D97-AF65-F5344CB8AC3E}">
        <p14:creationId xmlns:p14="http://schemas.microsoft.com/office/powerpoint/2010/main" val="32240399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5800" y="5691090"/>
            <a:ext cx="8337248" cy="1002455"/>
          </a:xfrm>
          <a:prstGeom prst="rect">
            <a:avLst/>
          </a:prstGeom>
          <a:solidFill>
            <a:srgbClr val="C8D8FC"/>
          </a:solidFill>
          <a:ln>
            <a:solidFill>
              <a:srgbClr val="81D9A9"/>
            </a:solidFill>
          </a:ln>
        </p:spPr>
        <p:txBody>
          <a:bodyPr wrap="square" tIns="93600">
            <a:spAutoFit/>
          </a:bodyPr>
          <a:lstStyle/>
          <a:p>
            <a:pPr algn="ctr">
              <a:defRPr/>
            </a:pPr>
            <a:r>
              <a:rPr lang="en-US" sz="2800" dirty="0" smtClean="0">
                <a:solidFill>
                  <a:schemeClr val="bg2">
                    <a:lumMod val="75000"/>
                  </a:schemeClr>
                </a:solidFill>
                <a:latin typeface="Calibri"/>
                <a:cs typeface="Calibri"/>
              </a:rPr>
              <a:t>If you know yourself and your enemy, you need not fear  the result of the battle…. </a:t>
            </a:r>
            <a:r>
              <a:rPr lang="en-US" sz="2800" dirty="0" smtClean="0">
                <a:solidFill>
                  <a:schemeClr val="bg2">
                    <a:lumMod val="75000"/>
                  </a:schemeClr>
                </a:solidFill>
                <a:latin typeface="Calibri"/>
                <a:cs typeface="Calibri"/>
              </a:rPr>
              <a:t>(Sun Tzu, </a:t>
            </a:r>
            <a:r>
              <a:rPr lang="en-US" sz="2800" dirty="0" smtClean="0">
                <a:solidFill>
                  <a:schemeClr val="bg2">
                    <a:lumMod val="75000"/>
                  </a:schemeClr>
                </a:solidFill>
                <a:latin typeface="Calibri"/>
                <a:cs typeface="Calibri"/>
              </a:rPr>
              <a:t> 5</a:t>
            </a:r>
            <a:r>
              <a:rPr lang="en-US" sz="2800" baseline="30000" dirty="0" smtClean="0">
                <a:solidFill>
                  <a:schemeClr val="bg2">
                    <a:lumMod val="75000"/>
                  </a:schemeClr>
                </a:solidFill>
                <a:latin typeface="Calibri"/>
                <a:cs typeface="Calibri"/>
              </a:rPr>
              <a:t>th</a:t>
            </a:r>
            <a:r>
              <a:rPr lang="en-US" sz="2800" dirty="0" smtClean="0">
                <a:solidFill>
                  <a:schemeClr val="bg2">
                    <a:lumMod val="75000"/>
                  </a:schemeClr>
                </a:solidFill>
                <a:latin typeface="Calibri"/>
                <a:cs typeface="Calibri"/>
              </a:rPr>
              <a:t> Century)</a:t>
            </a:r>
            <a:endParaRPr lang="en-US" sz="2800" dirty="0">
              <a:solidFill>
                <a:schemeClr val="bg2">
                  <a:lumMod val="75000"/>
                </a:schemeClr>
              </a:solidFill>
              <a:latin typeface="Calibri"/>
              <a:cs typeface="Calibri"/>
            </a:endParaRPr>
          </a:p>
        </p:txBody>
      </p:sp>
      <p:sp>
        <p:nvSpPr>
          <p:cNvPr id="2" name="Title 1"/>
          <p:cNvSpPr>
            <a:spLocks noGrp="1"/>
          </p:cNvSpPr>
          <p:nvPr>
            <p:ph type="title"/>
          </p:nvPr>
        </p:nvSpPr>
        <p:spPr/>
        <p:txBody>
          <a:bodyPr/>
          <a:lstStyle/>
          <a:p>
            <a:r>
              <a:rPr lang="en-US" dirty="0" smtClean="0"/>
              <a:t>A bit of ancient wisdom</a:t>
            </a:r>
            <a:endParaRPr lang="en-US"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2581" y="1143000"/>
            <a:ext cx="5530848" cy="4424679"/>
          </a:xfrm>
          <a:prstGeom prst="rect">
            <a:avLst/>
          </a:prstGeom>
        </p:spPr>
      </p:pic>
    </p:spTree>
    <p:extLst>
      <p:ext uri="{BB962C8B-B14F-4D97-AF65-F5344CB8AC3E}">
        <p14:creationId xmlns:p14="http://schemas.microsoft.com/office/powerpoint/2010/main" val="1221465271"/>
      </p:ext>
    </p:extLst>
  </p:cSld>
  <p:clrMapOvr>
    <a:masterClrMapping/>
  </p:clrMapOvr>
  <p:transition xmlns:p14="http://schemas.microsoft.com/office/powerpoint/2010/main" spd="slow" advClick="0"/>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3473450" y="474663"/>
            <a:ext cx="5432425" cy="1200150"/>
          </a:xfrm>
          <a:prstGeom prst="rect">
            <a:avLst/>
          </a:prstGeom>
          <a:solidFill>
            <a:schemeClr val="accent2">
              <a:lumMod val="20000"/>
              <a:lumOff val="80000"/>
            </a:schemeClr>
          </a:solidFill>
        </p:spPr>
        <p:txBody>
          <a:bodyPr>
            <a:spAutoFit/>
          </a:bodyPr>
          <a:lstStyle/>
          <a:p>
            <a:pPr>
              <a:defRPr/>
            </a:pPr>
            <a:r>
              <a:rPr lang="pt-BR" sz="2400" dirty="0">
                <a:solidFill>
                  <a:srgbClr val="00005E"/>
                </a:solidFill>
                <a:latin typeface="Calibri" charset="0"/>
                <a:cs typeface="Calibri" charset="0"/>
              </a:rPr>
              <a:t>“</a:t>
            </a:r>
            <a:r>
              <a:rPr lang="pt-BR" sz="2400" dirty="0" err="1">
                <a:solidFill>
                  <a:srgbClr val="00005E"/>
                </a:solidFill>
                <a:latin typeface="Calibri" charset="0"/>
                <a:cs typeface="Calibri" charset="0"/>
              </a:rPr>
              <a:t>By</a:t>
            </a:r>
            <a:r>
              <a:rPr lang="pt-BR" sz="2400" dirty="0">
                <a:solidFill>
                  <a:srgbClr val="00005E"/>
                </a:solidFill>
                <a:latin typeface="Calibri" charset="0"/>
                <a:cs typeface="Calibri" charset="0"/>
              </a:rPr>
              <a:t> 2020, </a:t>
            </a:r>
            <a:r>
              <a:rPr lang="pt-BR" sz="2400" dirty="0" err="1">
                <a:solidFill>
                  <a:srgbClr val="00005E"/>
                </a:solidFill>
                <a:latin typeface="Calibri" charset="0"/>
                <a:cs typeface="Calibri" charset="0"/>
              </a:rPr>
              <a:t>Brazil</a:t>
            </a:r>
            <a:r>
              <a:rPr lang="pt-BR" sz="2400" dirty="0">
                <a:solidFill>
                  <a:srgbClr val="00005E"/>
                </a:solidFill>
                <a:latin typeface="Calibri" charset="0"/>
                <a:cs typeface="Calibri" charset="0"/>
              </a:rPr>
              <a:t> </a:t>
            </a:r>
            <a:r>
              <a:rPr lang="pt-BR" sz="2400" dirty="0" err="1">
                <a:solidFill>
                  <a:srgbClr val="00005E"/>
                </a:solidFill>
                <a:latin typeface="Calibri" charset="0"/>
                <a:cs typeface="Calibri" charset="0"/>
              </a:rPr>
              <a:t>will</a:t>
            </a:r>
            <a:r>
              <a:rPr lang="pt-BR" sz="2400" dirty="0">
                <a:solidFill>
                  <a:srgbClr val="00005E"/>
                </a:solidFill>
                <a:latin typeface="Calibri" charset="0"/>
                <a:cs typeface="Calibri" charset="0"/>
              </a:rPr>
              <a:t> </a:t>
            </a:r>
            <a:r>
              <a:rPr lang="pt-BR" sz="2400" dirty="0" err="1">
                <a:solidFill>
                  <a:srgbClr val="00005E"/>
                </a:solidFill>
                <a:latin typeface="Calibri" charset="0"/>
                <a:cs typeface="Calibri" charset="0"/>
              </a:rPr>
              <a:t>reduce</a:t>
            </a:r>
            <a:r>
              <a:rPr lang="pt-BR" sz="2400" dirty="0">
                <a:solidFill>
                  <a:srgbClr val="00005E"/>
                </a:solidFill>
                <a:latin typeface="Calibri" charset="0"/>
                <a:cs typeface="Calibri" charset="0"/>
              </a:rPr>
              <a:t> </a:t>
            </a:r>
            <a:r>
              <a:rPr lang="pt-BR" sz="2400" dirty="0" err="1">
                <a:solidFill>
                  <a:srgbClr val="00005E"/>
                </a:solidFill>
                <a:latin typeface="Calibri" charset="0"/>
                <a:cs typeface="Calibri" charset="0"/>
              </a:rPr>
              <a:t>deforestation</a:t>
            </a:r>
            <a:r>
              <a:rPr lang="pt-BR" sz="2400" dirty="0">
                <a:solidFill>
                  <a:srgbClr val="00005E"/>
                </a:solidFill>
                <a:latin typeface="Calibri" charset="0"/>
                <a:cs typeface="Calibri" charset="0"/>
              </a:rPr>
              <a:t> </a:t>
            </a:r>
            <a:r>
              <a:rPr lang="pt-BR" sz="2400" dirty="0" err="1">
                <a:solidFill>
                  <a:srgbClr val="00005E"/>
                </a:solidFill>
                <a:latin typeface="Calibri" charset="0"/>
                <a:cs typeface="Calibri" charset="0"/>
              </a:rPr>
              <a:t>by</a:t>
            </a:r>
            <a:r>
              <a:rPr lang="pt-BR" sz="2400" dirty="0">
                <a:solidFill>
                  <a:srgbClr val="00005E"/>
                </a:solidFill>
                <a:latin typeface="Calibri" charset="0"/>
                <a:cs typeface="Calibri" charset="0"/>
              </a:rPr>
              <a:t> 80% </a:t>
            </a:r>
            <a:r>
              <a:rPr lang="pt-BR" sz="2400" dirty="0" err="1">
                <a:solidFill>
                  <a:srgbClr val="00005E"/>
                </a:solidFill>
                <a:latin typeface="Calibri" charset="0"/>
                <a:cs typeface="Calibri" charset="0"/>
              </a:rPr>
              <a:t>relative</a:t>
            </a:r>
            <a:r>
              <a:rPr lang="pt-BR" sz="2400" dirty="0">
                <a:solidFill>
                  <a:srgbClr val="00005E"/>
                </a:solidFill>
                <a:latin typeface="Calibri" charset="0"/>
                <a:cs typeface="Calibri" charset="0"/>
              </a:rPr>
              <a:t> </a:t>
            </a:r>
            <a:r>
              <a:rPr lang="pt-BR" sz="2400" dirty="0" err="1">
                <a:solidFill>
                  <a:srgbClr val="00005E"/>
                </a:solidFill>
                <a:latin typeface="Calibri" charset="0"/>
                <a:cs typeface="Calibri" charset="0"/>
              </a:rPr>
              <a:t>to</a:t>
            </a:r>
            <a:r>
              <a:rPr lang="pt-BR" sz="2400" dirty="0">
                <a:solidFill>
                  <a:srgbClr val="00005E"/>
                </a:solidFill>
                <a:latin typeface="Calibri" charset="0"/>
                <a:cs typeface="Calibri" charset="0"/>
              </a:rPr>
              <a:t> 2005.” (pres. Lula in Copenhagen COP-15)</a:t>
            </a:r>
          </a:p>
        </p:txBody>
      </p:sp>
      <p:pic>
        <p:nvPicPr>
          <p:cNvPr id="56322" name="Picture 6" descr="http://www.ergoeco.org/img/COP%2015%20LULA%20DA%20SILVA%20181209.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32893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306638"/>
            <a:ext cx="9144000" cy="45513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6119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3" descr="landsat_akpato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1188" y="1130300"/>
            <a:ext cx="367347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2" name="Rectangle 5"/>
          <p:cNvSpPr>
            <a:spLocks noChangeArrowheads="1"/>
          </p:cNvSpPr>
          <p:nvPr/>
        </p:nvSpPr>
        <p:spPr bwMode="auto">
          <a:xfrm>
            <a:off x="4356100" y="1484313"/>
            <a:ext cx="4762500" cy="1512887"/>
          </a:xfrm>
          <a:prstGeom prst="rect">
            <a:avLst/>
          </a:prstGeom>
          <a:solidFill>
            <a:srgbClr val="D6D6EB"/>
          </a:solidFill>
          <a:ln w="9525">
            <a:solidFill>
              <a:schemeClr val="tx1"/>
            </a:solidFill>
            <a:miter lim="800000"/>
            <a:headEnd/>
            <a:tailEnd/>
          </a:ln>
        </p:spPr>
        <p:txBody>
          <a:bodyPr wrap="none" lIns="91412" tIns="45705" rIns="91412" bIns="45705" anchor="ctr"/>
          <a:lstStyle/>
          <a:p>
            <a:pPr algn="ctr"/>
            <a:r>
              <a:rPr lang="en-US" sz="2400">
                <a:solidFill>
                  <a:srgbClr val="000000"/>
                </a:solidFill>
                <a:latin typeface="Calibri" charset="0"/>
                <a:cs typeface="Calibri" charset="0"/>
              </a:rPr>
              <a:t>Which data is out there?</a:t>
            </a:r>
          </a:p>
          <a:p>
            <a:pPr algn="ctr"/>
            <a:r>
              <a:rPr lang="en-US" sz="2400">
                <a:solidFill>
                  <a:srgbClr val="000000"/>
                </a:solidFill>
                <a:latin typeface="Calibri" charset="0"/>
                <a:cs typeface="Calibri" charset="0"/>
              </a:rPr>
              <a:t>How to find the data I need?</a:t>
            </a:r>
          </a:p>
          <a:p>
            <a:pPr algn="ctr"/>
            <a:r>
              <a:rPr lang="en-US" sz="2400">
                <a:solidFill>
                  <a:srgbClr val="000000"/>
                </a:solidFill>
                <a:latin typeface="Calibri" charset="0"/>
                <a:cs typeface="Calibri" charset="0"/>
              </a:rPr>
              <a:t>How to organize global spatial data?</a:t>
            </a:r>
          </a:p>
        </p:txBody>
      </p:sp>
      <p:sp>
        <p:nvSpPr>
          <p:cNvPr id="143363" name="Title 1"/>
          <p:cNvSpPr>
            <a:spLocks noGrp="1"/>
          </p:cNvSpPr>
          <p:nvPr>
            <p:ph type="title"/>
          </p:nvPr>
        </p:nvSpPr>
        <p:spPr/>
        <p:txBody>
          <a:bodyPr/>
          <a:lstStyle/>
          <a:p>
            <a:r>
              <a:rPr lang="en-US">
                <a:latin typeface="Calibri" charset="0"/>
              </a:rPr>
              <a:t>Challenges for data-intensive GIScience </a:t>
            </a:r>
          </a:p>
        </p:txBody>
      </p:sp>
      <p:pic>
        <p:nvPicPr>
          <p:cNvPr id="143364" name="Picture 9"/>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076825" y="3789363"/>
            <a:ext cx="4067175"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5" name="Rectangle 5"/>
          <p:cNvSpPr>
            <a:spLocks noChangeArrowheads="1"/>
          </p:cNvSpPr>
          <p:nvPr/>
        </p:nvSpPr>
        <p:spPr bwMode="auto">
          <a:xfrm>
            <a:off x="539750" y="4652963"/>
            <a:ext cx="4464050" cy="1512887"/>
          </a:xfrm>
          <a:prstGeom prst="rect">
            <a:avLst/>
          </a:prstGeom>
          <a:solidFill>
            <a:srgbClr val="D6D6EB"/>
          </a:solidFill>
          <a:ln w="9525">
            <a:solidFill>
              <a:schemeClr val="tx1"/>
            </a:solidFill>
            <a:miter lim="800000"/>
            <a:headEnd/>
            <a:tailEnd/>
          </a:ln>
        </p:spPr>
        <p:txBody>
          <a:bodyPr wrap="none" lIns="91412" tIns="45705" rIns="91412" bIns="45705" anchor="ctr"/>
          <a:lstStyle/>
          <a:p>
            <a:pPr algn="ctr"/>
            <a:r>
              <a:rPr lang="en-US" sz="2400">
                <a:solidFill>
                  <a:srgbClr val="000000"/>
                </a:solidFill>
                <a:latin typeface="Calibri" charset="0"/>
                <a:cs typeface="Calibri" charset="0"/>
              </a:rPr>
              <a:t>How to get the data I need?</a:t>
            </a:r>
          </a:p>
          <a:p>
            <a:pPr algn="ctr"/>
            <a:r>
              <a:rPr lang="en-US" sz="2400">
                <a:solidFill>
                  <a:srgbClr val="000000"/>
                </a:solidFill>
                <a:latin typeface="Calibri" charset="0"/>
                <a:cs typeface="Calibri" charset="0"/>
              </a:rPr>
              <a:t>How to model global change data?</a:t>
            </a:r>
          </a:p>
          <a:p>
            <a:pPr algn="ctr"/>
            <a:r>
              <a:rPr lang="en-US" sz="2400">
                <a:solidFill>
                  <a:srgbClr val="000000"/>
                </a:solidFill>
                <a:latin typeface="Calibri" charset="0"/>
                <a:cs typeface="Calibri" charset="0"/>
              </a:rPr>
              <a:t>How to use global change data?</a:t>
            </a:r>
          </a:p>
        </p:txBody>
      </p:sp>
    </p:spTree>
    <p:extLst>
      <p:ext uri="{BB962C8B-B14F-4D97-AF65-F5344CB8AC3E}">
        <p14:creationId xmlns:p14="http://schemas.microsoft.com/office/powerpoint/2010/main" val="318509169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3" descr="Landsat_Gallery_378_1_fu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298" name="Picture 4" descr="Landsat_Gallery_381_1_ful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500438"/>
            <a:ext cx="9144000"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9" name="Text Box 13"/>
          <p:cNvSpPr txBox="1">
            <a:spLocks noChangeArrowheads="1"/>
          </p:cNvSpPr>
          <p:nvPr/>
        </p:nvSpPr>
        <p:spPr bwMode="auto">
          <a:xfrm>
            <a:off x="7524750" y="0"/>
            <a:ext cx="1619250" cy="347663"/>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12" tIns="45705" rIns="91412" bIns="45705">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ct val="50000"/>
              </a:spcBef>
            </a:pPr>
            <a:r>
              <a:rPr lang="en-US" sz="1600">
                <a:cs typeface="Arial" charset="0"/>
              </a:rPr>
              <a:t>source: USGS</a:t>
            </a:r>
          </a:p>
        </p:txBody>
      </p:sp>
      <p:sp>
        <p:nvSpPr>
          <p:cNvPr id="14" name="CaixaDeTexto 13"/>
          <p:cNvSpPr txBox="1"/>
          <p:nvPr/>
        </p:nvSpPr>
        <p:spPr>
          <a:xfrm>
            <a:off x="3175" y="1916113"/>
            <a:ext cx="9144000" cy="2986087"/>
          </a:xfrm>
          <a:prstGeom prst="rect">
            <a:avLst/>
          </a:prstGeom>
          <a:solidFill>
            <a:schemeClr val="accent2">
              <a:lumMod val="40000"/>
              <a:lumOff val="60000"/>
              <a:alpha val="83000"/>
            </a:schemeClr>
          </a:solidFill>
        </p:spPr>
        <p:txBody>
          <a:bodyPr lIns="91412" tIns="45705" rIns="91412" bIns="45705">
            <a:spAutoFit/>
          </a:bodyPr>
          <a:lstStyle/>
          <a:p>
            <a:pPr algn="ctr">
              <a:spcBef>
                <a:spcPts val="1200"/>
              </a:spcBef>
              <a:spcAft>
                <a:spcPts val="1200"/>
              </a:spcAft>
              <a:defRPr/>
            </a:pPr>
            <a:r>
              <a:rPr lang="en-US" sz="3200" b="1" dirty="0">
                <a:latin typeface="Calibri"/>
                <a:ea typeface="+mn-ea"/>
                <a:cs typeface="Calibri"/>
              </a:rPr>
              <a:t>Using the Data</a:t>
            </a:r>
            <a:endParaRPr lang="en-US" sz="3200" dirty="0">
              <a:latin typeface="Calibri"/>
              <a:ea typeface="+mn-ea"/>
              <a:cs typeface="Calibri"/>
            </a:endParaRPr>
          </a:p>
          <a:p>
            <a:pPr algn="ctr">
              <a:spcBef>
                <a:spcPts val="1200"/>
              </a:spcBef>
              <a:spcAft>
                <a:spcPts val="1200"/>
              </a:spcAft>
              <a:defRPr/>
            </a:pPr>
            <a:r>
              <a:rPr lang="en-US" sz="3200" dirty="0">
                <a:latin typeface="Calibri"/>
                <a:ea typeface="+mn-ea"/>
                <a:cs typeface="Calibri"/>
              </a:rPr>
              <a:t>How to get the data I need?</a:t>
            </a:r>
          </a:p>
          <a:p>
            <a:pPr algn="ctr">
              <a:spcBef>
                <a:spcPts val="1200"/>
              </a:spcBef>
              <a:spcAft>
                <a:spcPts val="1200"/>
              </a:spcAft>
              <a:defRPr/>
            </a:pPr>
            <a:r>
              <a:rPr lang="en-US" sz="3200" dirty="0">
                <a:latin typeface="Calibri"/>
                <a:ea typeface="+mn-ea"/>
                <a:cs typeface="Calibri"/>
              </a:rPr>
              <a:t>How to model global change data?</a:t>
            </a:r>
          </a:p>
          <a:p>
            <a:pPr algn="ctr">
              <a:spcBef>
                <a:spcPts val="1200"/>
              </a:spcBef>
              <a:spcAft>
                <a:spcPts val="1200"/>
              </a:spcAft>
              <a:defRPr/>
            </a:pPr>
            <a:r>
              <a:rPr lang="en-US" sz="3200" dirty="0">
                <a:latin typeface="Calibri"/>
                <a:ea typeface="+mn-ea"/>
                <a:cs typeface="Calibri"/>
              </a:rPr>
              <a:t>How to use global change data?</a:t>
            </a:r>
          </a:p>
        </p:txBody>
      </p:sp>
    </p:spTree>
    <p:extLst>
      <p:ext uri="{BB962C8B-B14F-4D97-AF65-F5344CB8AC3E}">
        <p14:creationId xmlns:p14="http://schemas.microsoft.com/office/powerpoint/2010/main" val="286730170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3" descr="Landsat_Gallery_378_1_fu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0" name="Picture 4" descr="Landsat_Gallery_381_1_ful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500438"/>
            <a:ext cx="9144000"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Text Box 13"/>
          <p:cNvSpPr txBox="1">
            <a:spLocks noChangeArrowheads="1"/>
          </p:cNvSpPr>
          <p:nvPr/>
        </p:nvSpPr>
        <p:spPr bwMode="auto">
          <a:xfrm>
            <a:off x="7524750" y="0"/>
            <a:ext cx="1619250" cy="347663"/>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12" tIns="45705" rIns="91412" bIns="45705">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ct val="50000"/>
              </a:spcBef>
            </a:pPr>
            <a:r>
              <a:rPr lang="en-US" sz="1600">
                <a:cs typeface="Arial" charset="0"/>
              </a:rPr>
              <a:t>source: USGS</a:t>
            </a:r>
          </a:p>
        </p:txBody>
      </p:sp>
      <p:sp>
        <p:nvSpPr>
          <p:cNvPr id="14" name="CaixaDeTexto 13"/>
          <p:cNvSpPr txBox="1"/>
          <p:nvPr/>
        </p:nvSpPr>
        <p:spPr>
          <a:xfrm>
            <a:off x="3175" y="1916113"/>
            <a:ext cx="9144000" cy="2986087"/>
          </a:xfrm>
          <a:prstGeom prst="rect">
            <a:avLst/>
          </a:prstGeom>
          <a:solidFill>
            <a:schemeClr val="accent2">
              <a:lumMod val="40000"/>
              <a:lumOff val="60000"/>
              <a:alpha val="83000"/>
            </a:schemeClr>
          </a:solidFill>
        </p:spPr>
        <p:txBody>
          <a:bodyPr lIns="91412" tIns="45705" rIns="91412" bIns="45705">
            <a:spAutoFit/>
          </a:bodyPr>
          <a:lstStyle/>
          <a:p>
            <a:pPr algn="ctr">
              <a:spcBef>
                <a:spcPts val="1200"/>
              </a:spcBef>
              <a:spcAft>
                <a:spcPts val="1200"/>
              </a:spcAft>
              <a:defRPr/>
            </a:pPr>
            <a:r>
              <a:rPr lang="en-US" sz="3200" b="1" dirty="0">
                <a:latin typeface="Calibri"/>
                <a:ea typeface="+mn-ea"/>
                <a:cs typeface="Calibri"/>
              </a:rPr>
              <a:t>Getting to the Data</a:t>
            </a:r>
            <a:endParaRPr lang="en-US" sz="3200" dirty="0">
              <a:latin typeface="Calibri"/>
              <a:ea typeface="+mn-ea"/>
              <a:cs typeface="Calibri"/>
            </a:endParaRPr>
          </a:p>
          <a:p>
            <a:pPr algn="ctr">
              <a:spcBef>
                <a:spcPts val="1200"/>
              </a:spcBef>
              <a:spcAft>
                <a:spcPts val="1200"/>
              </a:spcAft>
              <a:defRPr/>
            </a:pPr>
            <a:r>
              <a:rPr lang="en-US" sz="3200" dirty="0">
                <a:latin typeface="Calibri"/>
                <a:ea typeface="+mn-ea"/>
                <a:cs typeface="Calibri"/>
              </a:rPr>
              <a:t>Which data is out there? </a:t>
            </a:r>
          </a:p>
          <a:p>
            <a:pPr algn="ctr">
              <a:spcBef>
                <a:spcPts val="1200"/>
              </a:spcBef>
              <a:spcAft>
                <a:spcPts val="1200"/>
              </a:spcAft>
              <a:defRPr/>
            </a:pPr>
            <a:r>
              <a:rPr lang="en-US" sz="3200" dirty="0">
                <a:latin typeface="Calibri"/>
                <a:ea typeface="+mn-ea"/>
                <a:cs typeface="Calibri"/>
              </a:rPr>
              <a:t>How to find the data I need? </a:t>
            </a:r>
          </a:p>
          <a:p>
            <a:pPr algn="ctr">
              <a:spcBef>
                <a:spcPts val="1200"/>
              </a:spcBef>
              <a:spcAft>
                <a:spcPts val="1200"/>
              </a:spcAft>
              <a:defRPr/>
            </a:pPr>
            <a:r>
              <a:rPr lang="en-US" sz="3200" dirty="0">
                <a:latin typeface="Calibri"/>
                <a:ea typeface="+mn-ea"/>
                <a:cs typeface="Calibri"/>
              </a:rPr>
              <a:t>How to organize global spatial data? </a:t>
            </a:r>
            <a:endParaRPr lang="pt-BR" sz="3200" dirty="0">
              <a:latin typeface="Calibri"/>
              <a:ea typeface="+mn-ea"/>
              <a:cs typeface="Calibri"/>
            </a:endParaRPr>
          </a:p>
        </p:txBody>
      </p:sp>
    </p:spTree>
    <p:extLst>
      <p:ext uri="{BB962C8B-B14F-4D97-AF65-F5344CB8AC3E}">
        <p14:creationId xmlns:p14="http://schemas.microsoft.com/office/powerpoint/2010/main" val="212834733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6" descr="landsat_lena_delt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03800" cy="351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7" descr="landsat_namibi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59338" y="0"/>
            <a:ext cx="4284662" cy="361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2" descr="npo00001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500438"/>
            <a:ext cx="4859338"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2" descr="npo00001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27538" y="3500438"/>
            <a:ext cx="4716462"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3"/>
          <p:cNvSpPr txBox="1">
            <a:spLocks noChangeArrowheads="1"/>
          </p:cNvSpPr>
          <p:nvPr/>
        </p:nvSpPr>
        <p:spPr bwMode="auto">
          <a:xfrm>
            <a:off x="762000" y="0"/>
            <a:ext cx="7651750" cy="1570038"/>
          </a:xfrm>
          <a:prstGeom prst="rect">
            <a:avLst/>
          </a:prstGeom>
          <a:solidFill>
            <a:srgbClr val="D6D6E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algn="ctr" eaLnBrk="1" hangingPunct="1">
              <a:spcBef>
                <a:spcPct val="20000"/>
              </a:spcBef>
              <a:buClr>
                <a:srgbClr val="00007D"/>
              </a:buClr>
              <a:buSzPct val="75000"/>
              <a:buFont typeface="Wingdings" charset="0"/>
              <a:buNone/>
            </a:pPr>
            <a:r>
              <a:rPr lang="en-US" sz="3200">
                <a:solidFill>
                  <a:srgbClr val="000066"/>
                </a:solidFill>
                <a:latin typeface="Calibri" charset="0"/>
              </a:rPr>
              <a:t>Earth observation satellites and geosensor webs provide key information about global change…</a:t>
            </a:r>
          </a:p>
        </p:txBody>
      </p:sp>
      <p:sp>
        <p:nvSpPr>
          <p:cNvPr id="17415" name="Text Box 3"/>
          <p:cNvSpPr txBox="1">
            <a:spLocks noChangeArrowheads="1"/>
          </p:cNvSpPr>
          <p:nvPr/>
        </p:nvSpPr>
        <p:spPr bwMode="auto">
          <a:xfrm>
            <a:off x="857250" y="5780088"/>
            <a:ext cx="7651750" cy="1077912"/>
          </a:xfrm>
          <a:prstGeom prst="rect">
            <a:avLst/>
          </a:prstGeom>
          <a:solidFill>
            <a:schemeClr val="accent2">
              <a:lumMod val="40000"/>
              <a:lumOff val="60000"/>
            </a:schemeClr>
          </a:solidFill>
          <a:ln w="9525">
            <a:noFill/>
            <a:miter lim="800000"/>
            <a:headEnd/>
            <a:tailEnd/>
          </a:ln>
        </p:spPr>
        <p:txBody>
          <a:bodyPr>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ct val="20000"/>
              </a:spcBef>
              <a:buClr>
                <a:srgbClr val="00007D"/>
              </a:buClr>
              <a:buSzPct val="75000"/>
              <a:buFont typeface="Wingdings" charset="0"/>
              <a:buNone/>
              <a:defRPr/>
            </a:pPr>
            <a:r>
              <a:rPr lang="en-US" sz="3200" smtClean="0">
                <a:solidFill>
                  <a:srgbClr val="000066"/>
                </a:solidFill>
                <a:latin typeface="Calibri" charset="0"/>
                <a:cs typeface="+mn-cs"/>
              </a:rPr>
              <a:t>…but that information needs to be modelled and extracted</a:t>
            </a:r>
          </a:p>
        </p:txBody>
      </p:sp>
    </p:spTree>
    <p:extLst>
      <p:ext uri="{BB962C8B-B14F-4D97-AF65-F5344CB8AC3E}">
        <p14:creationId xmlns:p14="http://schemas.microsoft.com/office/powerpoint/2010/main" val="26070499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l="10504" t="9346" r="-1012" b="5786"/>
          <a:stretch>
            <a:fillRect/>
          </a:stretch>
        </p:blipFill>
        <p:spPr bwMode="auto">
          <a:xfrm>
            <a:off x="7938" y="0"/>
            <a:ext cx="9099550" cy="682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Text Box 3"/>
          <p:cNvSpPr txBox="1">
            <a:spLocks noChangeArrowheads="1"/>
          </p:cNvSpPr>
          <p:nvPr/>
        </p:nvSpPr>
        <p:spPr bwMode="auto">
          <a:xfrm>
            <a:off x="5938838" y="6488113"/>
            <a:ext cx="3205162"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defRPr/>
            </a:pPr>
            <a:r>
              <a:rPr lang="en-GB" sz="1800" dirty="0">
                <a:latin typeface="Calibri"/>
                <a:cs typeface="Calibri"/>
              </a:rPr>
              <a:t>source: INPE</a:t>
            </a:r>
          </a:p>
        </p:txBody>
      </p:sp>
    </p:spTree>
    <p:extLst>
      <p:ext uri="{BB962C8B-B14F-4D97-AF65-F5344CB8AC3E}">
        <p14:creationId xmlns:p14="http://schemas.microsoft.com/office/powerpoint/2010/main" val="255293075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l="10603" t="8900" r="-1747" b="6168"/>
          <a:stretch>
            <a:fillRect/>
          </a:stretch>
        </p:blipFill>
        <p:spPr bwMode="auto">
          <a:xfrm>
            <a:off x="26988" y="-11113"/>
            <a:ext cx="9144000" cy="681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Text Box 3"/>
          <p:cNvSpPr txBox="1">
            <a:spLocks noChangeArrowheads="1"/>
          </p:cNvSpPr>
          <p:nvPr/>
        </p:nvSpPr>
        <p:spPr bwMode="auto">
          <a:xfrm>
            <a:off x="5938838" y="6488113"/>
            <a:ext cx="3205162"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defRPr/>
            </a:pPr>
            <a:r>
              <a:rPr lang="en-GB" sz="1800" dirty="0">
                <a:latin typeface="Calibri"/>
                <a:cs typeface="Calibri"/>
              </a:rPr>
              <a:t>source: INPE</a:t>
            </a:r>
          </a:p>
        </p:txBody>
      </p:sp>
    </p:spTree>
    <p:extLst>
      <p:ext uri="{BB962C8B-B14F-4D97-AF65-F5344CB8AC3E}">
        <p14:creationId xmlns:p14="http://schemas.microsoft.com/office/powerpoint/2010/main" val="236696512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ítulo 1"/>
          <p:cNvSpPr>
            <a:spLocks noGrp="1"/>
          </p:cNvSpPr>
          <p:nvPr>
            <p:ph type="title"/>
          </p:nvPr>
        </p:nvSpPr>
        <p:spPr/>
        <p:txBody>
          <a:bodyPr/>
          <a:lstStyle/>
          <a:p>
            <a:pPr eaLnBrk="1" hangingPunct="1"/>
            <a:r>
              <a:rPr lang="pt-BR">
                <a:latin typeface="Calibri" charset="0"/>
              </a:rPr>
              <a:t>EVI soybean dynamic</a:t>
            </a:r>
          </a:p>
        </p:txBody>
      </p:sp>
      <p:pic>
        <p:nvPicPr>
          <p:cNvPr id="12185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 y="1506538"/>
            <a:ext cx="8229600" cy="4453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5938838" y="6488113"/>
            <a:ext cx="3205162"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defRPr/>
            </a:pPr>
            <a:r>
              <a:rPr lang="en-GB" sz="1800" dirty="0">
                <a:latin typeface="Calibri"/>
                <a:cs typeface="Calibri"/>
              </a:rPr>
              <a:t>source: INPE</a:t>
            </a:r>
          </a:p>
        </p:txBody>
      </p:sp>
    </p:spTree>
    <p:extLst>
      <p:ext uri="{BB962C8B-B14F-4D97-AF65-F5344CB8AC3E}">
        <p14:creationId xmlns:p14="http://schemas.microsoft.com/office/powerpoint/2010/main" val="39107746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l="10783" t="8821" r="-874" b="6117"/>
          <a:stretch>
            <a:fillRect/>
          </a:stretch>
        </p:blipFill>
        <p:spPr bwMode="auto">
          <a:xfrm>
            <a:off x="50800" y="-11113"/>
            <a:ext cx="9056688" cy="684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Text Box 3"/>
          <p:cNvSpPr txBox="1">
            <a:spLocks noChangeArrowheads="1"/>
          </p:cNvSpPr>
          <p:nvPr/>
        </p:nvSpPr>
        <p:spPr bwMode="auto">
          <a:xfrm>
            <a:off x="5938838" y="6488113"/>
            <a:ext cx="3205162"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defRPr/>
            </a:pPr>
            <a:r>
              <a:rPr lang="en-GB" sz="1800" dirty="0">
                <a:latin typeface="Calibri"/>
                <a:cs typeface="Calibri"/>
              </a:rPr>
              <a:t>source: INPE</a:t>
            </a:r>
          </a:p>
        </p:txBody>
      </p:sp>
    </p:spTree>
    <p:extLst>
      <p:ext uri="{BB962C8B-B14F-4D97-AF65-F5344CB8AC3E}">
        <p14:creationId xmlns:p14="http://schemas.microsoft.com/office/powerpoint/2010/main" val="347302961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Espaço Reservado para Número de Slide 3"/>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988F87AD-D1B0-A64F-9CFE-567EDF876C29}" type="slidenum">
              <a:rPr lang="pt-BR"/>
              <a:pPr eaLnBrk="1" hangingPunct="1"/>
              <a:t>49</a:t>
            </a:fld>
            <a:endParaRPr lang="pt-BR"/>
          </a:p>
        </p:txBody>
      </p:sp>
      <p:sp>
        <p:nvSpPr>
          <p:cNvPr id="123906" name="Rectangle 3"/>
          <p:cNvSpPr>
            <a:spLocks noGrp="1" noChangeArrowheads="1"/>
          </p:cNvSpPr>
          <p:nvPr>
            <p:ph type="title"/>
          </p:nvPr>
        </p:nvSpPr>
        <p:spPr/>
        <p:txBody>
          <a:bodyPr/>
          <a:lstStyle/>
          <a:p>
            <a:pPr eaLnBrk="1" hangingPunct="1"/>
            <a:r>
              <a:rPr lang="pt-BR" sz="2800" dirty="0">
                <a:latin typeface="Calibri" charset="0"/>
              </a:rPr>
              <a:t>Land </a:t>
            </a:r>
            <a:r>
              <a:rPr lang="pt-BR" sz="2800" dirty="0" smtClean="0">
                <a:latin typeface="Calibri" charset="0"/>
              </a:rPr>
              <a:t>use </a:t>
            </a:r>
            <a:r>
              <a:rPr lang="pt-BR" sz="2800" dirty="0" err="1" smtClean="0">
                <a:latin typeface="Calibri" charset="0"/>
              </a:rPr>
              <a:t>change</a:t>
            </a:r>
            <a:r>
              <a:rPr lang="pt-BR" sz="2800" dirty="0" smtClean="0">
                <a:latin typeface="Calibri" charset="0"/>
              </a:rPr>
              <a:t> </a:t>
            </a:r>
            <a:r>
              <a:rPr lang="pt-BR" sz="2800" dirty="0" err="1">
                <a:latin typeface="Calibri" charset="0"/>
              </a:rPr>
              <a:t>by</a:t>
            </a:r>
            <a:r>
              <a:rPr lang="pt-BR" sz="2800" dirty="0">
                <a:latin typeface="Calibri" charset="0"/>
              </a:rPr>
              <a:t> </a:t>
            </a:r>
            <a:r>
              <a:rPr lang="pt-BR" sz="2800" dirty="0" err="1" smtClean="0">
                <a:latin typeface="Calibri" charset="0"/>
              </a:rPr>
              <a:t>sugarcane</a:t>
            </a:r>
            <a:r>
              <a:rPr lang="pt-BR" sz="2800" dirty="0" smtClean="0">
                <a:latin typeface="Calibri" charset="0"/>
              </a:rPr>
              <a:t> </a:t>
            </a:r>
            <a:r>
              <a:rPr lang="pt-BR" sz="2800" dirty="0" err="1">
                <a:latin typeface="Calibri" charset="0"/>
              </a:rPr>
              <a:t>expansion</a:t>
            </a:r>
            <a:endParaRPr lang="pt-BR" sz="2800" dirty="0">
              <a:latin typeface="Calibri" charset="0"/>
            </a:endParaRPr>
          </a:p>
        </p:txBody>
      </p:sp>
      <p:pic>
        <p:nvPicPr>
          <p:cNvPr id="12390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4375" y="1571625"/>
            <a:ext cx="7929563"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5938838" y="6488113"/>
            <a:ext cx="3205162"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defRPr/>
            </a:pPr>
            <a:r>
              <a:rPr lang="en-GB" sz="1800" dirty="0">
                <a:latin typeface="Calibri"/>
                <a:cs typeface="Calibri"/>
              </a:rPr>
              <a:t>source: INPE</a:t>
            </a:r>
          </a:p>
        </p:txBody>
      </p:sp>
    </p:spTree>
    <p:extLst>
      <p:ext uri="{BB962C8B-B14F-4D97-AF65-F5344CB8AC3E}">
        <p14:creationId xmlns:p14="http://schemas.microsoft.com/office/powerpoint/2010/main" val="242172927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3" descr="earth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2" name="Rectangle 3"/>
          <p:cNvSpPr>
            <a:spLocks noGrp="1" noChangeArrowheads="1"/>
          </p:cNvSpPr>
          <p:nvPr>
            <p:ph type="body" idx="1"/>
          </p:nvPr>
        </p:nvSpPr>
        <p:spPr>
          <a:xfrm>
            <a:off x="611188" y="1989138"/>
            <a:ext cx="8229600" cy="1639433"/>
          </a:xfrm>
          <a:solidFill>
            <a:srgbClr val="D9D9D9">
              <a:alpha val="74901"/>
            </a:srgbClr>
          </a:solidFill>
        </p:spPr>
        <p:txBody>
          <a:bodyPr/>
          <a:lstStyle/>
          <a:p>
            <a:pPr marL="196850" indent="0" eaLnBrk="1" hangingPunct="1">
              <a:buFont typeface="Wingdings" charset="0"/>
              <a:buNone/>
            </a:pPr>
            <a:r>
              <a:rPr lang="en-GB" sz="3200" dirty="0">
                <a:solidFill>
                  <a:srgbClr val="800000"/>
                </a:solidFill>
                <a:latin typeface="Calibri" charset="0"/>
              </a:rPr>
              <a:t>Data-intensive </a:t>
            </a:r>
            <a:r>
              <a:rPr lang="en-GB" sz="3200" dirty="0" smtClean="0">
                <a:solidFill>
                  <a:srgbClr val="800000"/>
                </a:solidFill>
                <a:latin typeface="Calibri" charset="0"/>
              </a:rPr>
              <a:t>Geoinformatics </a:t>
            </a:r>
            <a:r>
              <a:rPr lang="en-GB" sz="3200" dirty="0">
                <a:solidFill>
                  <a:srgbClr val="00005E"/>
                </a:solidFill>
                <a:latin typeface="Calibri" charset="0"/>
              </a:rPr>
              <a:t>=  principles and applications of spatial information science for handling very large data sets </a:t>
            </a:r>
          </a:p>
        </p:txBody>
      </p:sp>
    </p:spTree>
    <p:extLst>
      <p:ext uri="{BB962C8B-B14F-4D97-AF65-F5344CB8AC3E}">
        <p14:creationId xmlns:p14="http://schemas.microsoft.com/office/powerpoint/2010/main" val="342686376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Grp="1" noChangeArrowheads="1"/>
          </p:cNvSpPr>
          <p:nvPr>
            <p:ph type="title"/>
          </p:nvPr>
        </p:nvSpPr>
        <p:spPr/>
        <p:txBody>
          <a:bodyPr/>
          <a:lstStyle/>
          <a:p>
            <a:pPr eaLnBrk="1" hangingPunct="1"/>
            <a:r>
              <a:rPr lang="en-US">
                <a:latin typeface="Calibri" charset="0"/>
              </a:rPr>
              <a:t>Data Access Hitting a Wall </a:t>
            </a:r>
          </a:p>
        </p:txBody>
      </p:sp>
      <p:sp>
        <p:nvSpPr>
          <p:cNvPr id="185346" name="Rectangle 3"/>
          <p:cNvSpPr>
            <a:spLocks noGrp="1" noChangeArrowheads="1"/>
          </p:cNvSpPr>
          <p:nvPr>
            <p:ph type="body" sz="half" idx="4294967295"/>
          </p:nvPr>
        </p:nvSpPr>
        <p:spPr>
          <a:xfrm>
            <a:off x="0" y="1239838"/>
            <a:ext cx="9144000" cy="747712"/>
          </a:xfrm>
        </p:spPr>
        <p:txBody>
          <a:bodyPr/>
          <a:lstStyle/>
          <a:p>
            <a:pPr algn="ctr" eaLnBrk="1" hangingPunct="1">
              <a:lnSpc>
                <a:spcPct val="90000"/>
              </a:lnSpc>
              <a:buFontTx/>
              <a:buNone/>
            </a:pPr>
            <a:r>
              <a:rPr lang="en-US" sz="2800">
                <a:latin typeface="Calibri" charset="0"/>
              </a:rPr>
              <a:t>Current science practice based on data download</a:t>
            </a:r>
            <a:br>
              <a:rPr lang="en-US" sz="2800">
                <a:latin typeface="Calibri" charset="0"/>
              </a:rPr>
            </a:br>
            <a:endParaRPr lang="en-US" sz="2800">
              <a:latin typeface="Calibri" charset="0"/>
            </a:endParaRPr>
          </a:p>
        </p:txBody>
      </p:sp>
      <p:pic>
        <p:nvPicPr>
          <p:cNvPr id="185347" name="Picture 5" descr="j0197718[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1063" y="1946275"/>
            <a:ext cx="2046287"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29063" y="1854200"/>
            <a:ext cx="3884612"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txBox="1">
            <a:spLocks noChangeArrowheads="1"/>
          </p:cNvSpPr>
          <p:nvPr/>
        </p:nvSpPr>
        <p:spPr bwMode="auto">
          <a:xfrm>
            <a:off x="649288" y="5519738"/>
            <a:ext cx="7951787"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12" tIns="45705" rIns="91412" bIns="45705"/>
          <a:lstStyle>
            <a:lvl1pPr marL="342900" indent="-342900" algn="l" rtl="0" eaLnBrk="0" fontAlgn="base" hangingPunct="0">
              <a:spcBef>
                <a:spcPct val="20000"/>
              </a:spcBef>
              <a:spcAft>
                <a:spcPct val="0"/>
              </a:spcAft>
              <a:buClr>
                <a:schemeClr val="bg2"/>
              </a:buClr>
              <a:buSzPct val="75000"/>
              <a:buFont typeface="Wingdings" charset="0"/>
              <a:buChar char="n"/>
              <a:defRPr sz="2400">
                <a:solidFill>
                  <a:schemeClr val="tx1"/>
                </a:solidFill>
                <a:latin typeface="Calibri" pitchFamily="34" charset="0"/>
                <a:ea typeface="ＭＳ Ｐゴシック" charset="0"/>
                <a:cs typeface="Calibri" pitchFamily="34" charset="0"/>
              </a:defRPr>
            </a:lvl1pPr>
            <a:lvl2pPr marL="742950" indent="-285750" algn="l" rtl="0" eaLnBrk="0" fontAlgn="base" hangingPunct="0">
              <a:spcBef>
                <a:spcPct val="20000"/>
              </a:spcBef>
              <a:spcAft>
                <a:spcPct val="0"/>
              </a:spcAft>
              <a:buClr>
                <a:schemeClr val="accent2"/>
              </a:buClr>
              <a:buSzPct val="80000"/>
              <a:buFont typeface="Wingdings" charset="0"/>
              <a:buChar char="¨"/>
              <a:defRPr sz="2000">
                <a:solidFill>
                  <a:schemeClr val="tx1"/>
                </a:solidFill>
                <a:latin typeface="Calibri" pitchFamily="34" charset="0"/>
                <a:ea typeface="Calibri" charset="0"/>
                <a:cs typeface="Calibri" pitchFamily="34" charset="0"/>
              </a:defRPr>
            </a:lvl2pPr>
            <a:lvl3pPr marL="1143000" indent="-228600" algn="l" rtl="0" eaLnBrk="0" fontAlgn="base" hangingPunct="0">
              <a:spcBef>
                <a:spcPct val="20000"/>
              </a:spcBef>
              <a:spcAft>
                <a:spcPct val="0"/>
              </a:spcAft>
              <a:buClr>
                <a:schemeClr val="bg2"/>
              </a:buClr>
              <a:buSzPct val="65000"/>
              <a:buFont typeface="Wingdings" charset="0"/>
              <a:buChar char="n"/>
              <a:defRPr sz="2000">
                <a:solidFill>
                  <a:schemeClr val="tx1"/>
                </a:solidFill>
                <a:latin typeface="Calibri" pitchFamily="34" charset="0"/>
                <a:ea typeface="Calibri" charset="0"/>
                <a:cs typeface="Calibri" pitchFamily="34" charset="0"/>
              </a:defRPr>
            </a:lvl3pPr>
            <a:lvl4pPr marL="1600200" indent="-228600" algn="l" rtl="0" eaLnBrk="0" fontAlgn="base" hangingPunct="0">
              <a:spcBef>
                <a:spcPct val="20000"/>
              </a:spcBef>
              <a:spcAft>
                <a:spcPct val="0"/>
              </a:spcAft>
              <a:buClr>
                <a:schemeClr val="accent2"/>
              </a:buClr>
              <a:buSzPct val="70000"/>
              <a:buFont typeface="Wingdings" charset="0"/>
              <a:buChar char="¨"/>
              <a:defRPr sz="1600">
                <a:solidFill>
                  <a:schemeClr val="tx1"/>
                </a:solidFill>
                <a:latin typeface="Calibri" pitchFamily="34" charset="0"/>
                <a:ea typeface="Calibri" charset="0"/>
                <a:cs typeface="Calibri" pitchFamily="34" charset="0"/>
              </a:defRPr>
            </a:lvl4pPr>
            <a:lvl5pPr marL="2057400" indent="-228600" algn="l" rtl="0" eaLnBrk="0" fontAlgn="base" hangingPunct="0">
              <a:spcBef>
                <a:spcPct val="20000"/>
              </a:spcBef>
              <a:spcAft>
                <a:spcPct val="0"/>
              </a:spcAft>
              <a:buClr>
                <a:schemeClr val="bg2"/>
              </a:buClr>
              <a:buFont typeface="Wingdings" charset="0"/>
              <a:buChar char="§"/>
              <a:defRPr sz="2000">
                <a:solidFill>
                  <a:schemeClr val="tx1"/>
                </a:solidFill>
                <a:latin typeface="Calibri" pitchFamily="34" charset="0"/>
                <a:ea typeface="Calibri" charset="0"/>
                <a:cs typeface="Calibri" pitchFamily="34" charset="0"/>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algn="ctr">
              <a:lnSpc>
                <a:spcPct val="90000"/>
              </a:lnSpc>
              <a:buFontTx/>
              <a:buNone/>
              <a:defRPr/>
            </a:pPr>
            <a:r>
              <a:rPr lang="en-US" sz="2800" dirty="0">
                <a:solidFill>
                  <a:schemeClr val="accent5">
                    <a:lumMod val="10000"/>
                  </a:schemeClr>
                </a:solidFill>
                <a:latin typeface="Calibri"/>
                <a:cs typeface="Calibri"/>
              </a:rPr>
              <a:t>How do you download a petabyte?</a:t>
            </a:r>
          </a:p>
        </p:txBody>
      </p:sp>
    </p:spTree>
    <p:extLst>
      <p:ext uri="{BB962C8B-B14F-4D97-AF65-F5344CB8AC3E}">
        <p14:creationId xmlns:p14="http://schemas.microsoft.com/office/powerpoint/2010/main" val="14032136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Grp="1" noChangeArrowheads="1"/>
          </p:cNvSpPr>
          <p:nvPr>
            <p:ph type="title"/>
          </p:nvPr>
        </p:nvSpPr>
        <p:spPr/>
        <p:txBody>
          <a:bodyPr/>
          <a:lstStyle/>
          <a:p>
            <a:pPr eaLnBrk="1" hangingPunct="1"/>
            <a:r>
              <a:rPr lang="en-US">
                <a:latin typeface="Calibri" charset="0"/>
              </a:rPr>
              <a:t>Data Access Hitting a Wall </a:t>
            </a:r>
          </a:p>
        </p:txBody>
      </p:sp>
      <p:sp>
        <p:nvSpPr>
          <p:cNvPr id="186370" name="Rectangle 3"/>
          <p:cNvSpPr>
            <a:spLocks noGrp="1" noChangeArrowheads="1"/>
          </p:cNvSpPr>
          <p:nvPr>
            <p:ph type="body" sz="half" idx="4294967295"/>
          </p:nvPr>
        </p:nvSpPr>
        <p:spPr>
          <a:xfrm>
            <a:off x="0" y="1239838"/>
            <a:ext cx="9144000" cy="747712"/>
          </a:xfrm>
        </p:spPr>
        <p:txBody>
          <a:bodyPr/>
          <a:lstStyle/>
          <a:p>
            <a:pPr algn="ctr" eaLnBrk="1" hangingPunct="1">
              <a:lnSpc>
                <a:spcPct val="90000"/>
              </a:lnSpc>
              <a:buFontTx/>
              <a:buNone/>
            </a:pPr>
            <a:r>
              <a:rPr lang="en-US" sz="2800">
                <a:latin typeface="Calibri" charset="0"/>
              </a:rPr>
              <a:t>Current science practice based on data download</a:t>
            </a:r>
            <a:br>
              <a:rPr lang="en-US" sz="2800">
                <a:latin typeface="Calibri" charset="0"/>
              </a:rPr>
            </a:br>
            <a:endParaRPr lang="en-US" sz="2800">
              <a:latin typeface="Calibri" charset="0"/>
            </a:endParaRPr>
          </a:p>
        </p:txBody>
      </p:sp>
      <p:pic>
        <p:nvPicPr>
          <p:cNvPr id="186371" name="Picture 5" descr="j0197718[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1063" y="1946275"/>
            <a:ext cx="2046287"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29063" y="1854200"/>
            <a:ext cx="3884612"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txBox="1">
            <a:spLocks noChangeArrowheads="1"/>
          </p:cNvSpPr>
          <p:nvPr/>
        </p:nvSpPr>
        <p:spPr bwMode="auto">
          <a:xfrm>
            <a:off x="649288" y="5519738"/>
            <a:ext cx="7951787"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12" tIns="45705" rIns="91412" bIns="45705"/>
          <a:lstStyle>
            <a:lvl1pPr marL="342900" indent="-342900" algn="l" rtl="0" eaLnBrk="0" fontAlgn="base" hangingPunct="0">
              <a:spcBef>
                <a:spcPct val="20000"/>
              </a:spcBef>
              <a:spcAft>
                <a:spcPct val="0"/>
              </a:spcAft>
              <a:buClr>
                <a:schemeClr val="bg2"/>
              </a:buClr>
              <a:buSzPct val="75000"/>
              <a:buFont typeface="Wingdings" charset="0"/>
              <a:buChar char="n"/>
              <a:defRPr sz="2400">
                <a:solidFill>
                  <a:schemeClr val="tx1"/>
                </a:solidFill>
                <a:latin typeface="Calibri" pitchFamily="34" charset="0"/>
                <a:ea typeface="ＭＳ Ｐゴシック" charset="0"/>
                <a:cs typeface="Calibri" pitchFamily="34" charset="0"/>
              </a:defRPr>
            </a:lvl1pPr>
            <a:lvl2pPr marL="742950" indent="-285750" algn="l" rtl="0" eaLnBrk="0" fontAlgn="base" hangingPunct="0">
              <a:spcBef>
                <a:spcPct val="20000"/>
              </a:spcBef>
              <a:spcAft>
                <a:spcPct val="0"/>
              </a:spcAft>
              <a:buClr>
                <a:schemeClr val="accent2"/>
              </a:buClr>
              <a:buSzPct val="80000"/>
              <a:buFont typeface="Wingdings" charset="0"/>
              <a:buChar char="¨"/>
              <a:defRPr sz="2000">
                <a:solidFill>
                  <a:schemeClr val="tx1"/>
                </a:solidFill>
                <a:latin typeface="Calibri" pitchFamily="34" charset="0"/>
                <a:ea typeface="Calibri" charset="0"/>
                <a:cs typeface="Calibri" pitchFamily="34" charset="0"/>
              </a:defRPr>
            </a:lvl2pPr>
            <a:lvl3pPr marL="1143000" indent="-228600" algn="l" rtl="0" eaLnBrk="0" fontAlgn="base" hangingPunct="0">
              <a:spcBef>
                <a:spcPct val="20000"/>
              </a:spcBef>
              <a:spcAft>
                <a:spcPct val="0"/>
              </a:spcAft>
              <a:buClr>
                <a:schemeClr val="bg2"/>
              </a:buClr>
              <a:buSzPct val="65000"/>
              <a:buFont typeface="Wingdings" charset="0"/>
              <a:buChar char="n"/>
              <a:defRPr sz="2000">
                <a:solidFill>
                  <a:schemeClr val="tx1"/>
                </a:solidFill>
                <a:latin typeface="Calibri" pitchFamily="34" charset="0"/>
                <a:ea typeface="Calibri" charset="0"/>
                <a:cs typeface="Calibri" pitchFamily="34" charset="0"/>
              </a:defRPr>
            </a:lvl3pPr>
            <a:lvl4pPr marL="1600200" indent="-228600" algn="l" rtl="0" eaLnBrk="0" fontAlgn="base" hangingPunct="0">
              <a:spcBef>
                <a:spcPct val="20000"/>
              </a:spcBef>
              <a:spcAft>
                <a:spcPct val="0"/>
              </a:spcAft>
              <a:buClr>
                <a:schemeClr val="accent2"/>
              </a:buClr>
              <a:buSzPct val="70000"/>
              <a:buFont typeface="Wingdings" charset="0"/>
              <a:buChar char="¨"/>
              <a:defRPr sz="1600">
                <a:solidFill>
                  <a:schemeClr val="tx1"/>
                </a:solidFill>
                <a:latin typeface="Calibri" pitchFamily="34" charset="0"/>
                <a:ea typeface="Calibri" charset="0"/>
                <a:cs typeface="Calibri" pitchFamily="34" charset="0"/>
              </a:defRPr>
            </a:lvl4pPr>
            <a:lvl5pPr marL="2057400" indent="-228600" algn="l" rtl="0" eaLnBrk="0" fontAlgn="base" hangingPunct="0">
              <a:spcBef>
                <a:spcPct val="20000"/>
              </a:spcBef>
              <a:spcAft>
                <a:spcPct val="0"/>
              </a:spcAft>
              <a:buClr>
                <a:schemeClr val="bg2"/>
              </a:buClr>
              <a:buFont typeface="Wingdings" charset="0"/>
              <a:buChar char="§"/>
              <a:defRPr sz="2000">
                <a:solidFill>
                  <a:schemeClr val="tx1"/>
                </a:solidFill>
                <a:latin typeface="Calibri" pitchFamily="34" charset="0"/>
                <a:ea typeface="Calibri" charset="0"/>
                <a:cs typeface="Calibri" pitchFamily="34" charset="0"/>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algn="ctr">
              <a:lnSpc>
                <a:spcPct val="90000"/>
              </a:lnSpc>
              <a:buFontTx/>
              <a:buNone/>
              <a:defRPr/>
            </a:pPr>
            <a:r>
              <a:rPr lang="en-US" sz="2800" dirty="0">
                <a:solidFill>
                  <a:schemeClr val="accent5">
                    <a:lumMod val="10000"/>
                  </a:schemeClr>
                </a:solidFill>
                <a:latin typeface="Calibri"/>
                <a:cs typeface="Calibri"/>
              </a:rPr>
              <a:t>How do you download a petabyte?</a:t>
            </a:r>
          </a:p>
          <a:p>
            <a:pPr algn="ctr">
              <a:lnSpc>
                <a:spcPct val="90000"/>
              </a:lnSpc>
              <a:buFontTx/>
              <a:buNone/>
              <a:defRPr/>
            </a:pPr>
            <a:r>
              <a:rPr lang="en-US" sz="2800" dirty="0">
                <a:solidFill>
                  <a:srgbClr val="800000"/>
                </a:solidFill>
                <a:latin typeface="Calibri"/>
                <a:cs typeface="Calibri"/>
              </a:rPr>
              <a:t>You don’t! Move the software to the archive</a:t>
            </a:r>
          </a:p>
        </p:txBody>
      </p:sp>
    </p:spTree>
    <p:extLst>
      <p:ext uri="{BB962C8B-B14F-4D97-AF65-F5344CB8AC3E}">
        <p14:creationId xmlns:p14="http://schemas.microsoft.com/office/powerpoint/2010/main" val="40022192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itle 1"/>
          <p:cNvSpPr>
            <a:spLocks noGrp="1"/>
          </p:cNvSpPr>
          <p:nvPr>
            <p:ph type="title"/>
          </p:nvPr>
        </p:nvSpPr>
        <p:spPr>
          <a:xfrm>
            <a:off x="684213" y="476250"/>
            <a:ext cx="8153400" cy="762000"/>
          </a:xfrm>
        </p:spPr>
        <p:txBody>
          <a:bodyPr/>
          <a:lstStyle/>
          <a:p>
            <a:r>
              <a:rPr lang="en-US">
                <a:latin typeface="Calibri" charset="0"/>
              </a:rPr>
              <a:t>Scientific Data Management in the Coming Decade (Jim Gray, 2005)</a:t>
            </a:r>
          </a:p>
        </p:txBody>
      </p:sp>
      <p:pic>
        <p:nvPicPr>
          <p:cNvPr id="18739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77050" y="1773238"/>
            <a:ext cx="2235200"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684213" y="1844675"/>
            <a:ext cx="5954712" cy="4997450"/>
          </a:xfrm>
          <a:prstGeom prst="rect">
            <a:avLst/>
          </a:prstGeom>
          <a:ln>
            <a:solidFill>
              <a:schemeClr val="tx1">
                <a:lumMod val="65000"/>
                <a:lumOff val="35000"/>
              </a:schemeClr>
            </a:solidFill>
          </a:ln>
        </p:spPr>
        <p:txBody>
          <a:bodyPr lIns="91412" tIns="45705" rIns="91412" bIns="45705">
            <a:spAutoFit/>
          </a:bodyPr>
          <a:lstStyle/>
          <a:p>
            <a:pPr>
              <a:defRPr/>
            </a:pPr>
            <a:r>
              <a:rPr lang="en-US" sz="2400" dirty="0">
                <a:latin typeface="Georgia"/>
                <a:cs typeface="Georgia"/>
              </a:rPr>
              <a:t>Next-generation science instruments and simulations will produce </a:t>
            </a:r>
            <a:r>
              <a:rPr lang="en-US" sz="2400" dirty="0" err="1">
                <a:latin typeface="Georgia"/>
                <a:cs typeface="Georgia"/>
              </a:rPr>
              <a:t>peta</a:t>
            </a:r>
            <a:r>
              <a:rPr lang="en-US" sz="2400" dirty="0">
                <a:latin typeface="Georgia"/>
                <a:cs typeface="Georgia"/>
              </a:rPr>
              <a:t>-scale datasets. </a:t>
            </a:r>
            <a:r>
              <a:rPr lang="en-US" sz="2400" dirty="0">
                <a:solidFill>
                  <a:srgbClr val="800000"/>
                </a:solidFill>
                <a:latin typeface="Georgia"/>
                <a:cs typeface="Georgia"/>
              </a:rPr>
              <a:t>Such </a:t>
            </a:r>
            <a:r>
              <a:rPr lang="en-US" sz="2400" dirty="0" err="1">
                <a:solidFill>
                  <a:srgbClr val="800000"/>
                </a:solidFill>
                <a:latin typeface="Georgia"/>
                <a:cs typeface="Georgia"/>
              </a:rPr>
              <a:t>peta</a:t>
            </a:r>
            <a:r>
              <a:rPr lang="en-US" sz="2400" dirty="0">
                <a:solidFill>
                  <a:srgbClr val="800000"/>
                </a:solidFill>
                <a:latin typeface="Georgia"/>
                <a:cs typeface="Georgia"/>
              </a:rPr>
              <a:t>-scale datasets will be housed by science centers that provide substantial storage and processing for scientists who access the data via smart notebooks. </a:t>
            </a:r>
            <a:r>
              <a:rPr lang="en-US" sz="2400" dirty="0">
                <a:latin typeface="Georgia"/>
                <a:cs typeface="Georgia"/>
              </a:rPr>
              <a:t>The procedural stream-of-bytes-file-centric approach to data analysis is both too cumbersome and too serial for such large datasets. Database systems will be judged by their support of common metadata standards and by their ability to manage and access </a:t>
            </a:r>
            <a:r>
              <a:rPr lang="en-US" sz="2400" dirty="0" err="1">
                <a:latin typeface="Georgia"/>
                <a:cs typeface="Georgia"/>
              </a:rPr>
              <a:t>peta</a:t>
            </a:r>
            <a:r>
              <a:rPr lang="en-US" sz="2400" dirty="0">
                <a:latin typeface="Georgia"/>
                <a:cs typeface="Georgia"/>
              </a:rPr>
              <a:t>-scale datasets. </a:t>
            </a:r>
          </a:p>
        </p:txBody>
      </p:sp>
    </p:spTree>
    <p:extLst>
      <p:ext uri="{BB962C8B-B14F-4D97-AF65-F5344CB8AC3E}">
        <p14:creationId xmlns:p14="http://schemas.microsoft.com/office/powerpoint/2010/main" val="234237733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EAA147BC-B843-224B-A263-72D8ABA097D7}" type="slidenum">
              <a:rPr lang="en-US"/>
              <a:pPr eaLnBrk="1" hangingPunct="1"/>
              <a:t>53</a:t>
            </a:fld>
            <a:endParaRPr lang="en-US"/>
          </a:p>
        </p:txBody>
      </p:sp>
      <p:sp>
        <p:nvSpPr>
          <p:cNvPr id="188418" name="Rectangle 3"/>
          <p:cNvSpPr>
            <a:spLocks noGrp="1" noChangeArrowheads="1"/>
          </p:cNvSpPr>
          <p:nvPr>
            <p:ph type="title"/>
          </p:nvPr>
        </p:nvSpPr>
        <p:spPr>
          <a:xfrm>
            <a:off x="774095" y="0"/>
            <a:ext cx="7226904" cy="1446817"/>
          </a:xfrm>
        </p:spPr>
        <p:txBody>
          <a:bodyPr/>
          <a:lstStyle/>
          <a:p>
            <a:pPr eaLnBrk="1" hangingPunct="1"/>
            <a:r>
              <a:rPr lang="en-US" dirty="0">
                <a:latin typeface="Calibri" charset="0"/>
              </a:rPr>
              <a:t/>
            </a:r>
            <a:br>
              <a:rPr lang="en-US" dirty="0">
                <a:latin typeface="Calibri" charset="0"/>
              </a:rPr>
            </a:br>
            <a:r>
              <a:rPr lang="en-US" sz="4000" dirty="0">
                <a:latin typeface="Calibri" charset="0"/>
              </a:rPr>
              <a:t>Virtual Observatory</a:t>
            </a:r>
            <a:r>
              <a:rPr lang="en-US" dirty="0">
                <a:latin typeface="Calibri" charset="0"/>
              </a:rPr>
              <a:t/>
            </a:r>
            <a:br>
              <a:rPr lang="en-US" dirty="0">
                <a:latin typeface="Calibri" charset="0"/>
              </a:rPr>
            </a:br>
            <a:endParaRPr lang="en-US" sz="2800" dirty="0">
              <a:latin typeface="Calibri" charset="0"/>
            </a:endParaRPr>
          </a:p>
        </p:txBody>
      </p:sp>
      <p:sp>
        <p:nvSpPr>
          <p:cNvPr id="188419" name="Rectangle 4"/>
          <p:cNvSpPr>
            <a:spLocks noGrp="1" noChangeArrowheads="1"/>
          </p:cNvSpPr>
          <p:nvPr>
            <p:ph type="body" sz="half" idx="1"/>
          </p:nvPr>
        </p:nvSpPr>
        <p:spPr>
          <a:xfrm>
            <a:off x="628951" y="1700212"/>
            <a:ext cx="3904155" cy="1574164"/>
          </a:xfrm>
          <a:solidFill>
            <a:srgbClr val="D9D9D9"/>
          </a:solidFill>
        </p:spPr>
        <p:txBody>
          <a:bodyPr/>
          <a:lstStyle/>
          <a:p>
            <a:pPr marL="0" indent="0" eaLnBrk="1" hangingPunct="1">
              <a:buFont typeface="Wingdings" charset="0"/>
              <a:buNone/>
            </a:pPr>
            <a:r>
              <a:rPr lang="en-US" sz="2800" dirty="0">
                <a:solidFill>
                  <a:srgbClr val="00005E"/>
                </a:solidFill>
                <a:latin typeface="Calibri" charset="0"/>
              </a:rPr>
              <a:t>If data is online, internet is the world</a:t>
            </a:r>
            <a:r>
              <a:rPr lang="ja-JP" altLang="en-US" sz="2800" dirty="0">
                <a:solidFill>
                  <a:srgbClr val="00005E"/>
                </a:solidFill>
                <a:latin typeface="Arial" charset="0"/>
              </a:rPr>
              <a:t>’</a:t>
            </a:r>
            <a:r>
              <a:rPr lang="en-US" altLang="ja-JP" sz="2800" dirty="0">
                <a:solidFill>
                  <a:srgbClr val="00005E"/>
                </a:solidFill>
                <a:latin typeface="Calibri" charset="0"/>
              </a:rPr>
              <a:t>s best </a:t>
            </a:r>
            <a:r>
              <a:rPr lang="en-US" altLang="ja-JP" sz="2800" dirty="0" smtClean="0">
                <a:solidFill>
                  <a:srgbClr val="00005E"/>
                </a:solidFill>
                <a:latin typeface="Calibri" charset="0"/>
              </a:rPr>
              <a:t>telescope (Jim Gray)</a:t>
            </a:r>
            <a:endParaRPr lang="en-US" sz="2800" dirty="0">
              <a:solidFill>
                <a:srgbClr val="00005E"/>
              </a:solidFill>
              <a:latin typeface="Calibri" charset="0"/>
            </a:endParaRPr>
          </a:p>
        </p:txBody>
      </p:sp>
      <p:grpSp>
        <p:nvGrpSpPr>
          <p:cNvPr id="188420" name="Group 30"/>
          <p:cNvGrpSpPr>
            <a:grpSpLocks/>
          </p:cNvGrpSpPr>
          <p:nvPr/>
        </p:nvGrpSpPr>
        <p:grpSpPr bwMode="auto">
          <a:xfrm>
            <a:off x="3132138" y="0"/>
            <a:ext cx="6164262" cy="7010400"/>
            <a:chOff x="3744" y="0"/>
            <a:chExt cx="2112" cy="4419"/>
          </a:xfrm>
        </p:grpSpPr>
        <p:pic>
          <p:nvPicPr>
            <p:cNvPr id="188422" name="Picture 5" descr="chandr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92" y="0"/>
              <a:ext cx="864" cy="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3" name="Picture 6" descr="ng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92" y="432"/>
              <a:ext cx="81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4" name="Picture 7" descr="GLAST_in_orbi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92" y="960"/>
              <a:ext cx="816" cy="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5" name="Picture 8" descr="hubble-2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92" y="1584"/>
              <a:ext cx="864"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6" name="Picture 9" descr="ImageMonth"/>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992" y="3744"/>
              <a:ext cx="816" cy="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7" name="Picture 10" descr="vla-w40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992" y="3264"/>
              <a:ext cx="816"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8" name="Picture 11" descr="Keck"/>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992" y="2592"/>
              <a:ext cx="853"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6" name="Picture 12" descr="The Telescope"/>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992" y="2064"/>
              <a:ext cx="816" cy="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7837" name="AutoShape 13"/>
            <p:cNvSpPr>
              <a:spLocks noChangeArrowheads="1"/>
            </p:cNvSpPr>
            <p:nvPr/>
          </p:nvSpPr>
          <p:spPr bwMode="auto">
            <a:xfrm>
              <a:off x="4416" y="0"/>
              <a:ext cx="576" cy="384"/>
            </a:xfrm>
            <a:prstGeom prst="can">
              <a:avLst>
                <a:gd name="adj" fmla="val 25000"/>
              </a:avLst>
            </a:prstGeom>
            <a:gradFill rotWithShape="0">
              <a:gsLst>
                <a:gs pos="0">
                  <a:srgbClr val="CC9900"/>
                </a:gs>
                <a:gs pos="50000">
                  <a:srgbClr val="CC9900">
                    <a:gamma/>
                    <a:tint val="54510"/>
                    <a:invGamma/>
                  </a:srgbClr>
                </a:gs>
                <a:gs pos="100000">
                  <a:srgbClr val="CC9900"/>
                </a:gs>
              </a:gsLst>
              <a:lin ang="0" scaled="1"/>
            </a:gra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838" name="AutoShape 14"/>
            <p:cNvSpPr>
              <a:spLocks noChangeArrowheads="1"/>
            </p:cNvSpPr>
            <p:nvPr/>
          </p:nvSpPr>
          <p:spPr bwMode="auto">
            <a:xfrm>
              <a:off x="4416" y="562"/>
              <a:ext cx="576" cy="377"/>
            </a:xfrm>
            <a:prstGeom prst="can">
              <a:avLst>
                <a:gd name="adj" fmla="val 25000"/>
              </a:avLst>
            </a:prstGeom>
            <a:gradFill rotWithShape="0">
              <a:gsLst>
                <a:gs pos="0">
                  <a:srgbClr val="CC9900"/>
                </a:gs>
                <a:gs pos="50000">
                  <a:srgbClr val="CC9900">
                    <a:gamma/>
                    <a:tint val="54510"/>
                    <a:invGamma/>
                  </a:srgbClr>
                </a:gs>
                <a:gs pos="100000">
                  <a:srgbClr val="CC9900"/>
                </a:gs>
              </a:gsLst>
              <a:lin ang="0" scaled="1"/>
            </a:gra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839" name="AutoShape 15"/>
            <p:cNvSpPr>
              <a:spLocks noChangeArrowheads="1"/>
            </p:cNvSpPr>
            <p:nvPr/>
          </p:nvSpPr>
          <p:spPr bwMode="auto">
            <a:xfrm>
              <a:off x="4416" y="1124"/>
              <a:ext cx="576" cy="384"/>
            </a:xfrm>
            <a:prstGeom prst="can">
              <a:avLst>
                <a:gd name="adj" fmla="val 25000"/>
              </a:avLst>
            </a:prstGeom>
            <a:gradFill rotWithShape="0">
              <a:gsLst>
                <a:gs pos="0">
                  <a:srgbClr val="CC9900"/>
                </a:gs>
                <a:gs pos="50000">
                  <a:srgbClr val="CC9900">
                    <a:gamma/>
                    <a:tint val="54510"/>
                    <a:invGamma/>
                  </a:srgbClr>
                </a:gs>
                <a:gs pos="100000">
                  <a:srgbClr val="CC9900"/>
                </a:gs>
              </a:gsLst>
              <a:lin ang="0" scaled="1"/>
            </a:gra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840" name="AutoShape 16"/>
            <p:cNvSpPr>
              <a:spLocks noChangeArrowheads="1"/>
            </p:cNvSpPr>
            <p:nvPr/>
          </p:nvSpPr>
          <p:spPr bwMode="auto">
            <a:xfrm>
              <a:off x="4416" y="2249"/>
              <a:ext cx="576" cy="384"/>
            </a:xfrm>
            <a:prstGeom prst="can">
              <a:avLst>
                <a:gd name="adj" fmla="val 25000"/>
              </a:avLst>
            </a:prstGeom>
            <a:gradFill rotWithShape="0">
              <a:gsLst>
                <a:gs pos="0">
                  <a:srgbClr val="CC9900"/>
                </a:gs>
                <a:gs pos="50000">
                  <a:srgbClr val="CC9900">
                    <a:gamma/>
                    <a:tint val="54510"/>
                    <a:invGamma/>
                  </a:srgbClr>
                </a:gs>
                <a:gs pos="100000">
                  <a:srgbClr val="CC9900"/>
                </a:gs>
              </a:gsLst>
              <a:lin ang="0" scaled="1"/>
            </a:gra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841" name="AutoShape 17"/>
            <p:cNvSpPr>
              <a:spLocks noChangeArrowheads="1"/>
            </p:cNvSpPr>
            <p:nvPr/>
          </p:nvSpPr>
          <p:spPr bwMode="auto">
            <a:xfrm>
              <a:off x="4416" y="2811"/>
              <a:ext cx="576" cy="384"/>
            </a:xfrm>
            <a:prstGeom prst="can">
              <a:avLst>
                <a:gd name="adj" fmla="val 25000"/>
              </a:avLst>
            </a:prstGeom>
            <a:gradFill rotWithShape="0">
              <a:gsLst>
                <a:gs pos="0">
                  <a:srgbClr val="CC9900"/>
                </a:gs>
                <a:gs pos="50000">
                  <a:srgbClr val="CC9900">
                    <a:gamma/>
                    <a:tint val="54510"/>
                    <a:invGamma/>
                  </a:srgbClr>
                </a:gs>
                <a:gs pos="100000">
                  <a:srgbClr val="CC9900"/>
                </a:gs>
              </a:gsLst>
              <a:lin ang="0" scaled="1"/>
            </a:gra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842" name="AutoShape 18"/>
            <p:cNvSpPr>
              <a:spLocks noChangeArrowheads="1"/>
            </p:cNvSpPr>
            <p:nvPr/>
          </p:nvSpPr>
          <p:spPr bwMode="auto">
            <a:xfrm>
              <a:off x="4416" y="3373"/>
              <a:ext cx="576" cy="377"/>
            </a:xfrm>
            <a:prstGeom prst="can">
              <a:avLst>
                <a:gd name="adj" fmla="val 25000"/>
              </a:avLst>
            </a:prstGeom>
            <a:gradFill rotWithShape="0">
              <a:gsLst>
                <a:gs pos="0">
                  <a:srgbClr val="CC9900"/>
                </a:gs>
                <a:gs pos="50000">
                  <a:srgbClr val="CC9900">
                    <a:gamma/>
                    <a:tint val="54510"/>
                    <a:invGamma/>
                  </a:srgbClr>
                </a:gs>
                <a:gs pos="100000">
                  <a:srgbClr val="CC9900"/>
                </a:gs>
              </a:gsLst>
              <a:lin ang="0" scaled="1"/>
            </a:gra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843" name="AutoShape 19"/>
            <p:cNvSpPr>
              <a:spLocks noChangeArrowheads="1"/>
            </p:cNvSpPr>
            <p:nvPr/>
          </p:nvSpPr>
          <p:spPr bwMode="auto">
            <a:xfrm>
              <a:off x="4416" y="3936"/>
              <a:ext cx="576" cy="384"/>
            </a:xfrm>
            <a:prstGeom prst="can">
              <a:avLst>
                <a:gd name="adj" fmla="val 25000"/>
              </a:avLst>
            </a:prstGeom>
            <a:gradFill rotWithShape="0">
              <a:gsLst>
                <a:gs pos="0">
                  <a:srgbClr val="CC9900"/>
                </a:gs>
                <a:gs pos="50000">
                  <a:srgbClr val="CC9900">
                    <a:gamma/>
                    <a:tint val="54510"/>
                    <a:invGamma/>
                  </a:srgbClr>
                </a:gs>
                <a:gs pos="100000">
                  <a:srgbClr val="CC9900"/>
                </a:gs>
              </a:gsLst>
              <a:lin ang="0" scaled="1"/>
            </a:gra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844" name="AutoShape 20"/>
            <p:cNvSpPr>
              <a:spLocks noChangeArrowheads="1"/>
            </p:cNvSpPr>
            <p:nvPr/>
          </p:nvSpPr>
          <p:spPr bwMode="auto">
            <a:xfrm>
              <a:off x="4416" y="1686"/>
              <a:ext cx="576" cy="384"/>
            </a:xfrm>
            <a:prstGeom prst="can">
              <a:avLst>
                <a:gd name="adj" fmla="val 25000"/>
              </a:avLst>
            </a:prstGeom>
            <a:gradFill rotWithShape="0">
              <a:gsLst>
                <a:gs pos="0">
                  <a:srgbClr val="CC9900"/>
                </a:gs>
                <a:gs pos="50000">
                  <a:srgbClr val="CC9900">
                    <a:gamma/>
                    <a:tint val="54510"/>
                    <a:invGamma/>
                  </a:srgbClr>
                </a:gs>
                <a:gs pos="100000">
                  <a:srgbClr val="CC9900"/>
                </a:gs>
              </a:gsLst>
              <a:lin ang="0" scaled="1"/>
            </a:gra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188438" name="Picture 21" descr="j0195384"/>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flipH="1">
              <a:off x="3744" y="3792"/>
              <a:ext cx="571"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46" name="Line 22"/>
            <p:cNvSpPr>
              <a:spLocks noChangeShapeType="1"/>
            </p:cNvSpPr>
            <p:nvPr/>
          </p:nvSpPr>
          <p:spPr bwMode="auto">
            <a:xfrm flipH="1">
              <a:off x="4032" y="336"/>
              <a:ext cx="384" cy="344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7847" name="Line 23"/>
            <p:cNvSpPr>
              <a:spLocks noChangeShapeType="1"/>
            </p:cNvSpPr>
            <p:nvPr/>
          </p:nvSpPr>
          <p:spPr bwMode="auto">
            <a:xfrm flipH="1" flipV="1">
              <a:off x="4272" y="3936"/>
              <a:ext cx="144" cy="4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7848" name="Line 24"/>
            <p:cNvSpPr>
              <a:spLocks noChangeShapeType="1"/>
            </p:cNvSpPr>
            <p:nvPr/>
          </p:nvSpPr>
          <p:spPr bwMode="auto">
            <a:xfrm flipH="1">
              <a:off x="4320" y="3696"/>
              <a:ext cx="96"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7849" name="Line 25"/>
            <p:cNvSpPr>
              <a:spLocks noChangeShapeType="1"/>
            </p:cNvSpPr>
            <p:nvPr/>
          </p:nvSpPr>
          <p:spPr bwMode="auto">
            <a:xfrm flipH="1">
              <a:off x="4272" y="3120"/>
              <a:ext cx="144" cy="66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7850" name="Line 26"/>
            <p:cNvSpPr>
              <a:spLocks noChangeShapeType="1"/>
            </p:cNvSpPr>
            <p:nvPr/>
          </p:nvSpPr>
          <p:spPr bwMode="auto">
            <a:xfrm flipH="1">
              <a:off x="4224" y="2592"/>
              <a:ext cx="192" cy="1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7851" name="Line 27"/>
            <p:cNvSpPr>
              <a:spLocks noChangeShapeType="1"/>
            </p:cNvSpPr>
            <p:nvPr/>
          </p:nvSpPr>
          <p:spPr bwMode="auto">
            <a:xfrm flipH="1">
              <a:off x="4176" y="2064"/>
              <a:ext cx="240" cy="172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7852" name="Line 28"/>
            <p:cNvSpPr>
              <a:spLocks noChangeShapeType="1"/>
            </p:cNvSpPr>
            <p:nvPr/>
          </p:nvSpPr>
          <p:spPr bwMode="auto">
            <a:xfrm flipH="1">
              <a:off x="4128" y="1488"/>
              <a:ext cx="336" cy="230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7853" name="Line 29"/>
            <p:cNvSpPr>
              <a:spLocks noChangeShapeType="1"/>
            </p:cNvSpPr>
            <p:nvPr/>
          </p:nvSpPr>
          <p:spPr bwMode="auto">
            <a:xfrm flipH="1">
              <a:off x="4080" y="912"/>
              <a:ext cx="336" cy="288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Tree>
    <p:extLst>
      <p:ext uri="{BB962C8B-B14F-4D97-AF65-F5344CB8AC3E}">
        <p14:creationId xmlns:p14="http://schemas.microsoft.com/office/powerpoint/2010/main" val="33649069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itle 4"/>
          <p:cNvSpPr>
            <a:spLocks noGrp="1"/>
          </p:cNvSpPr>
          <p:nvPr>
            <p:ph type="title"/>
          </p:nvPr>
        </p:nvSpPr>
        <p:spPr>
          <a:xfrm>
            <a:off x="685800" y="260350"/>
            <a:ext cx="8458200" cy="762000"/>
          </a:xfrm>
        </p:spPr>
        <p:txBody>
          <a:bodyPr/>
          <a:lstStyle/>
          <a:p>
            <a:r>
              <a:rPr lang="en-US">
                <a:latin typeface="Calibri" charset="0"/>
              </a:rPr>
              <a:t>Current geospatial information systems</a:t>
            </a:r>
          </a:p>
        </p:txBody>
      </p:sp>
      <p:pic>
        <p:nvPicPr>
          <p:cNvPr id="190466" name="Picture 16" descr="j019538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92500" y="1125538"/>
            <a:ext cx="1584325"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7" name="AutoShape 10"/>
          <p:cNvSpPr>
            <a:spLocks noChangeArrowheads="1"/>
          </p:cNvSpPr>
          <p:nvPr/>
        </p:nvSpPr>
        <p:spPr bwMode="auto">
          <a:xfrm>
            <a:off x="3851275" y="5013325"/>
            <a:ext cx="1225550" cy="1008063"/>
          </a:xfrm>
          <a:prstGeom prst="can">
            <a:avLst>
              <a:gd name="adj" fmla="val 27204"/>
            </a:avLst>
          </a:prstGeom>
          <a:solidFill>
            <a:srgbClr val="CCFFCC"/>
          </a:solidFill>
          <a:ln w="9525">
            <a:solidFill>
              <a:schemeClr val="tx1"/>
            </a:solidFill>
            <a:round/>
            <a:headEnd/>
            <a:tailEnd/>
          </a:ln>
        </p:spPr>
        <p:txBody>
          <a:bodyPr wrap="none" anchor="ctr"/>
          <a:lstStyle/>
          <a:p>
            <a:pPr algn="ctr"/>
            <a:r>
              <a:rPr lang="en-US" sz="2000">
                <a:solidFill>
                  <a:srgbClr val="000000"/>
                </a:solidFill>
                <a:latin typeface="Calibri" charset="0"/>
                <a:cs typeface="Calibri" charset="0"/>
              </a:rPr>
              <a:t>Local </a:t>
            </a:r>
          </a:p>
          <a:p>
            <a:pPr algn="ctr"/>
            <a:r>
              <a:rPr lang="en-US" sz="2000">
                <a:solidFill>
                  <a:srgbClr val="000000"/>
                </a:solidFill>
                <a:latin typeface="Calibri" charset="0"/>
                <a:cs typeface="Calibri" charset="0"/>
              </a:rPr>
              <a:t>database</a:t>
            </a:r>
          </a:p>
        </p:txBody>
      </p:sp>
      <p:sp>
        <p:nvSpPr>
          <p:cNvPr id="14" name="TextBox 13"/>
          <p:cNvSpPr txBox="1"/>
          <p:nvPr/>
        </p:nvSpPr>
        <p:spPr>
          <a:xfrm>
            <a:off x="3563938" y="2636838"/>
            <a:ext cx="1800225" cy="685800"/>
          </a:xfrm>
          <a:prstGeom prst="rect">
            <a:avLst/>
          </a:prstGeom>
          <a:solidFill>
            <a:srgbClr val="CCFFCC"/>
          </a:solidFill>
          <a:ln>
            <a:solidFill>
              <a:schemeClr val="tx1">
                <a:lumMod val="95000"/>
                <a:lumOff val="5000"/>
              </a:schemeClr>
            </a:solidFill>
          </a:ln>
        </p:spPr>
        <p:txBody>
          <a:bodyPr tIns="187200" bIns="187200">
            <a:spAutoFit/>
          </a:bodyPr>
          <a:lstStyle/>
          <a:p>
            <a:pPr algn="ctr">
              <a:spcBef>
                <a:spcPts val="1800"/>
              </a:spcBef>
              <a:spcAft>
                <a:spcPts val="1800"/>
              </a:spcAft>
              <a:defRPr/>
            </a:pPr>
            <a:r>
              <a:rPr lang="en-US" sz="2000" dirty="0">
                <a:latin typeface="Calibri"/>
                <a:cs typeface="Calibri"/>
              </a:rPr>
              <a:t>User interface </a:t>
            </a:r>
          </a:p>
        </p:txBody>
      </p:sp>
      <p:sp>
        <p:nvSpPr>
          <p:cNvPr id="15" name="TextBox 14"/>
          <p:cNvSpPr txBox="1"/>
          <p:nvPr/>
        </p:nvSpPr>
        <p:spPr>
          <a:xfrm>
            <a:off x="900113" y="3860800"/>
            <a:ext cx="2078037" cy="685800"/>
          </a:xfrm>
          <a:prstGeom prst="rect">
            <a:avLst/>
          </a:prstGeom>
          <a:solidFill>
            <a:srgbClr val="CCFFCC"/>
          </a:solidFill>
          <a:ln>
            <a:solidFill>
              <a:schemeClr val="tx1">
                <a:lumMod val="95000"/>
                <a:lumOff val="5000"/>
              </a:schemeClr>
            </a:solidFill>
          </a:ln>
        </p:spPr>
        <p:txBody>
          <a:bodyPr wrap="none" tIns="187200" bIns="187200">
            <a:spAutoFit/>
          </a:bodyPr>
          <a:lstStyle/>
          <a:p>
            <a:pPr algn="ctr">
              <a:spcBef>
                <a:spcPts val="1800"/>
              </a:spcBef>
              <a:spcAft>
                <a:spcPts val="1800"/>
              </a:spcAft>
              <a:defRPr/>
            </a:pPr>
            <a:r>
              <a:rPr lang="en-US" sz="2000" dirty="0">
                <a:latin typeface="Calibri"/>
                <a:cs typeface="Calibri"/>
              </a:rPr>
              <a:t>Database creation </a:t>
            </a:r>
          </a:p>
        </p:txBody>
      </p:sp>
      <p:sp>
        <p:nvSpPr>
          <p:cNvPr id="17" name="TextBox 16"/>
          <p:cNvSpPr txBox="1"/>
          <p:nvPr/>
        </p:nvSpPr>
        <p:spPr>
          <a:xfrm>
            <a:off x="6227763" y="3860800"/>
            <a:ext cx="1800225" cy="685800"/>
          </a:xfrm>
          <a:prstGeom prst="rect">
            <a:avLst/>
          </a:prstGeom>
          <a:solidFill>
            <a:srgbClr val="CCFFCC"/>
          </a:solidFill>
          <a:ln>
            <a:solidFill>
              <a:schemeClr val="tx1">
                <a:lumMod val="95000"/>
                <a:lumOff val="5000"/>
              </a:schemeClr>
            </a:solidFill>
          </a:ln>
        </p:spPr>
        <p:txBody>
          <a:bodyPr tIns="187200" bIns="187200">
            <a:spAutoFit/>
          </a:bodyPr>
          <a:lstStyle/>
          <a:p>
            <a:pPr algn="ctr">
              <a:spcBef>
                <a:spcPts val="1800"/>
              </a:spcBef>
              <a:spcAft>
                <a:spcPts val="1800"/>
              </a:spcAft>
              <a:defRPr/>
            </a:pPr>
            <a:r>
              <a:rPr lang="en-US" sz="2000" dirty="0">
                <a:latin typeface="Calibri"/>
                <a:cs typeface="Calibri"/>
              </a:rPr>
              <a:t>Analysis</a:t>
            </a:r>
          </a:p>
        </p:txBody>
      </p:sp>
      <p:cxnSp>
        <p:nvCxnSpPr>
          <p:cNvPr id="190471" name="Straight Arrow Connector 47"/>
          <p:cNvCxnSpPr>
            <a:cxnSpLocks noChangeShapeType="1"/>
            <a:stCxn id="14" idx="2"/>
          </p:cNvCxnSpPr>
          <p:nvPr/>
        </p:nvCxnSpPr>
        <p:spPr bwMode="auto">
          <a:xfrm>
            <a:off x="4464050" y="3322638"/>
            <a:ext cx="0" cy="538162"/>
          </a:xfrm>
          <a:prstGeom prst="straightConnector1">
            <a:avLst/>
          </a:prstGeom>
          <a:noFill/>
          <a:ln w="57150">
            <a:solidFill>
              <a:srgbClr val="6A9469"/>
            </a:solidFill>
            <a:miter lim="800000"/>
            <a:headEnd/>
            <a:tailEnd type="arrow" w="med" len="med"/>
          </a:ln>
        </p:spPr>
      </p:cxnSp>
      <p:cxnSp>
        <p:nvCxnSpPr>
          <p:cNvPr id="190472" name="Elbow Connector 49"/>
          <p:cNvCxnSpPr>
            <a:cxnSpLocks noChangeShapeType="1"/>
            <a:stCxn id="14" idx="3"/>
            <a:endCxn id="17" idx="0"/>
          </p:cNvCxnSpPr>
          <p:nvPr/>
        </p:nvCxnSpPr>
        <p:spPr bwMode="auto">
          <a:xfrm>
            <a:off x="5364163" y="2979738"/>
            <a:ext cx="1763712" cy="881062"/>
          </a:xfrm>
          <a:prstGeom prst="bentConnector2">
            <a:avLst/>
          </a:prstGeom>
          <a:noFill/>
          <a:ln w="57150">
            <a:solidFill>
              <a:srgbClr val="6A9469"/>
            </a:solidFill>
            <a:miter lim="800000"/>
            <a:headEnd type="triangle" w="med" len="med"/>
            <a:tailEnd type="triangle" w="med" len="med"/>
          </a:ln>
        </p:spPr>
      </p:cxnSp>
      <p:cxnSp>
        <p:nvCxnSpPr>
          <p:cNvPr id="190473" name="Elbow Connector 52"/>
          <p:cNvCxnSpPr>
            <a:cxnSpLocks noChangeShapeType="1"/>
            <a:stCxn id="14" idx="1"/>
            <a:endCxn id="15" idx="0"/>
          </p:cNvCxnSpPr>
          <p:nvPr/>
        </p:nvCxnSpPr>
        <p:spPr bwMode="auto">
          <a:xfrm rot="10800000" flipV="1">
            <a:off x="1938338" y="2979738"/>
            <a:ext cx="1625600" cy="881062"/>
          </a:xfrm>
          <a:prstGeom prst="bentConnector2">
            <a:avLst/>
          </a:prstGeom>
          <a:noFill/>
          <a:ln w="57150">
            <a:solidFill>
              <a:srgbClr val="6A9469"/>
            </a:solidFill>
            <a:miter lim="800000"/>
            <a:headEnd/>
            <a:tailEnd type="arrow" w="med" len="med"/>
          </a:ln>
        </p:spPr>
      </p:cxnSp>
      <p:cxnSp>
        <p:nvCxnSpPr>
          <p:cNvPr id="190474" name="Straight Arrow Connector 75"/>
          <p:cNvCxnSpPr>
            <a:cxnSpLocks noChangeShapeType="1"/>
            <a:stCxn id="79" idx="3"/>
            <a:endCxn id="17" idx="1"/>
          </p:cNvCxnSpPr>
          <p:nvPr/>
        </p:nvCxnSpPr>
        <p:spPr bwMode="auto">
          <a:xfrm>
            <a:off x="5422900" y="4203700"/>
            <a:ext cx="804863" cy="0"/>
          </a:xfrm>
          <a:prstGeom prst="straightConnector1">
            <a:avLst/>
          </a:prstGeom>
          <a:noFill/>
          <a:ln w="57150">
            <a:solidFill>
              <a:srgbClr val="6A9469"/>
            </a:solidFill>
            <a:miter lim="800000"/>
            <a:headEnd/>
            <a:tailEnd type="arrow" w="med" len="med"/>
          </a:ln>
        </p:spPr>
      </p:cxnSp>
      <p:sp>
        <p:nvSpPr>
          <p:cNvPr id="79" name="TextBox 78"/>
          <p:cNvSpPr txBox="1"/>
          <p:nvPr/>
        </p:nvSpPr>
        <p:spPr>
          <a:xfrm>
            <a:off x="3536950" y="3860800"/>
            <a:ext cx="1885950" cy="685800"/>
          </a:xfrm>
          <a:prstGeom prst="rect">
            <a:avLst/>
          </a:prstGeom>
          <a:solidFill>
            <a:srgbClr val="CCFFCC"/>
          </a:solidFill>
          <a:ln>
            <a:solidFill>
              <a:schemeClr val="tx1">
                <a:lumMod val="95000"/>
                <a:lumOff val="5000"/>
              </a:schemeClr>
            </a:solidFill>
          </a:ln>
        </p:spPr>
        <p:txBody>
          <a:bodyPr wrap="none" tIns="187200" bIns="187200">
            <a:spAutoFit/>
          </a:bodyPr>
          <a:lstStyle/>
          <a:p>
            <a:pPr algn="ctr">
              <a:spcBef>
                <a:spcPts val="1800"/>
              </a:spcBef>
              <a:spcAft>
                <a:spcPts val="1800"/>
              </a:spcAft>
              <a:defRPr/>
            </a:pPr>
            <a:r>
              <a:rPr lang="en-US" sz="2000" dirty="0">
                <a:latin typeface="Calibri"/>
                <a:cs typeface="Calibri"/>
              </a:rPr>
              <a:t>Database access </a:t>
            </a:r>
          </a:p>
        </p:txBody>
      </p:sp>
      <p:cxnSp>
        <p:nvCxnSpPr>
          <p:cNvPr id="190476" name="Straight Arrow Connector 79"/>
          <p:cNvCxnSpPr>
            <a:cxnSpLocks noChangeShapeType="1"/>
          </p:cNvCxnSpPr>
          <p:nvPr/>
        </p:nvCxnSpPr>
        <p:spPr bwMode="auto">
          <a:xfrm>
            <a:off x="4500563" y="4508500"/>
            <a:ext cx="0" cy="538163"/>
          </a:xfrm>
          <a:prstGeom prst="straightConnector1">
            <a:avLst/>
          </a:prstGeom>
          <a:noFill/>
          <a:ln w="57150">
            <a:solidFill>
              <a:srgbClr val="6A9469"/>
            </a:solidFill>
            <a:miter lim="800000"/>
            <a:headEnd type="triangle" w="med" len="med"/>
            <a:tailEnd type="triangle" w="med" len="med"/>
          </a:ln>
        </p:spPr>
      </p:cxnSp>
      <p:cxnSp>
        <p:nvCxnSpPr>
          <p:cNvPr id="190477" name="Elbow Connector 88"/>
          <p:cNvCxnSpPr>
            <a:cxnSpLocks noChangeShapeType="1"/>
            <a:stCxn id="15" idx="2"/>
            <a:endCxn id="190467" idx="2"/>
          </p:cNvCxnSpPr>
          <p:nvPr/>
        </p:nvCxnSpPr>
        <p:spPr bwMode="auto">
          <a:xfrm rot="16200000" flipH="1">
            <a:off x="2409825" y="4075113"/>
            <a:ext cx="969963" cy="1912937"/>
          </a:xfrm>
          <a:prstGeom prst="bentConnector2">
            <a:avLst/>
          </a:prstGeom>
          <a:noFill/>
          <a:ln w="57150">
            <a:solidFill>
              <a:srgbClr val="6A9469"/>
            </a:solidFill>
            <a:miter lim="800000"/>
            <a:headEnd/>
            <a:tailEnd type="arrow" w="med" len="med"/>
          </a:ln>
        </p:spPr>
      </p:cxnSp>
    </p:spTree>
    <p:extLst>
      <p:ext uri="{BB962C8B-B14F-4D97-AF65-F5344CB8AC3E}">
        <p14:creationId xmlns:p14="http://schemas.microsoft.com/office/powerpoint/2010/main" val="394885396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itle 4"/>
          <p:cNvSpPr>
            <a:spLocks noGrp="1"/>
          </p:cNvSpPr>
          <p:nvPr>
            <p:ph type="title"/>
          </p:nvPr>
        </p:nvSpPr>
        <p:spPr>
          <a:xfrm>
            <a:off x="685800" y="260350"/>
            <a:ext cx="8458200" cy="762000"/>
          </a:xfrm>
        </p:spPr>
        <p:txBody>
          <a:bodyPr/>
          <a:lstStyle/>
          <a:p>
            <a:r>
              <a:rPr lang="en-US" dirty="0" smtClean="0">
                <a:latin typeface="Calibri" charset="0"/>
              </a:rPr>
              <a:t>Future </a:t>
            </a:r>
            <a:r>
              <a:rPr lang="en-US" dirty="0">
                <a:latin typeface="Calibri" charset="0"/>
              </a:rPr>
              <a:t>geospatial information systems</a:t>
            </a:r>
          </a:p>
        </p:txBody>
      </p:sp>
      <p:pic>
        <p:nvPicPr>
          <p:cNvPr id="191490" name="Picture 16" descr="j019538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92500" y="1125538"/>
            <a:ext cx="1584325"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1" name="AutoShape 10"/>
          <p:cNvSpPr>
            <a:spLocks noChangeArrowheads="1"/>
          </p:cNvSpPr>
          <p:nvPr/>
        </p:nvSpPr>
        <p:spPr bwMode="auto">
          <a:xfrm>
            <a:off x="1331913" y="5373688"/>
            <a:ext cx="1223962" cy="1008062"/>
          </a:xfrm>
          <a:prstGeom prst="can">
            <a:avLst>
              <a:gd name="adj" fmla="val 27204"/>
            </a:avLst>
          </a:prstGeom>
          <a:solidFill>
            <a:srgbClr val="E3E3B5"/>
          </a:solidFill>
          <a:ln w="9525">
            <a:solidFill>
              <a:schemeClr val="tx1"/>
            </a:solidFill>
            <a:round/>
            <a:headEnd/>
            <a:tailEnd/>
          </a:ln>
        </p:spPr>
        <p:txBody>
          <a:bodyPr wrap="none" anchor="ctr"/>
          <a:lstStyle/>
          <a:p>
            <a:pPr algn="ctr"/>
            <a:r>
              <a:rPr lang="en-US" sz="2000">
                <a:solidFill>
                  <a:srgbClr val="000000"/>
                </a:solidFill>
                <a:latin typeface="Calibri" charset="0"/>
                <a:cs typeface="Calibri" charset="0"/>
              </a:rPr>
              <a:t>Data </a:t>
            </a:r>
          </a:p>
          <a:p>
            <a:pPr algn="ctr"/>
            <a:r>
              <a:rPr lang="en-US" sz="2000">
                <a:solidFill>
                  <a:srgbClr val="000000"/>
                </a:solidFill>
                <a:latin typeface="Calibri" charset="0"/>
                <a:cs typeface="Calibri" charset="0"/>
              </a:rPr>
              <a:t>source</a:t>
            </a:r>
          </a:p>
        </p:txBody>
      </p:sp>
      <p:sp>
        <p:nvSpPr>
          <p:cNvPr id="191492" name="AutoShape 10"/>
          <p:cNvSpPr>
            <a:spLocks noChangeArrowheads="1"/>
          </p:cNvSpPr>
          <p:nvPr/>
        </p:nvSpPr>
        <p:spPr bwMode="auto">
          <a:xfrm>
            <a:off x="3851275" y="5373688"/>
            <a:ext cx="1225550" cy="1008062"/>
          </a:xfrm>
          <a:prstGeom prst="can">
            <a:avLst>
              <a:gd name="adj" fmla="val 27204"/>
            </a:avLst>
          </a:prstGeom>
          <a:solidFill>
            <a:srgbClr val="E3E3B5"/>
          </a:solidFill>
          <a:ln w="9525">
            <a:solidFill>
              <a:schemeClr val="tx1"/>
            </a:solidFill>
            <a:round/>
            <a:headEnd/>
            <a:tailEnd/>
          </a:ln>
        </p:spPr>
        <p:txBody>
          <a:bodyPr wrap="none" anchor="ctr"/>
          <a:lstStyle/>
          <a:p>
            <a:pPr algn="ctr"/>
            <a:r>
              <a:rPr lang="en-US" sz="2000">
                <a:solidFill>
                  <a:srgbClr val="000000"/>
                </a:solidFill>
                <a:latin typeface="Calibri" charset="0"/>
                <a:cs typeface="Calibri" charset="0"/>
              </a:rPr>
              <a:t>Data </a:t>
            </a:r>
          </a:p>
          <a:p>
            <a:pPr algn="ctr"/>
            <a:r>
              <a:rPr lang="en-US" sz="2000">
                <a:solidFill>
                  <a:srgbClr val="000000"/>
                </a:solidFill>
                <a:latin typeface="Calibri" charset="0"/>
                <a:cs typeface="Calibri" charset="0"/>
              </a:rPr>
              <a:t>source</a:t>
            </a:r>
          </a:p>
        </p:txBody>
      </p:sp>
      <p:sp>
        <p:nvSpPr>
          <p:cNvPr id="191493" name="AutoShape 10"/>
          <p:cNvSpPr>
            <a:spLocks noChangeArrowheads="1"/>
          </p:cNvSpPr>
          <p:nvPr/>
        </p:nvSpPr>
        <p:spPr bwMode="auto">
          <a:xfrm>
            <a:off x="6300788" y="5373688"/>
            <a:ext cx="1223962" cy="1008062"/>
          </a:xfrm>
          <a:prstGeom prst="can">
            <a:avLst>
              <a:gd name="adj" fmla="val 27204"/>
            </a:avLst>
          </a:prstGeom>
          <a:solidFill>
            <a:srgbClr val="E3E3B5"/>
          </a:solidFill>
          <a:ln w="9525">
            <a:solidFill>
              <a:schemeClr val="tx1"/>
            </a:solidFill>
            <a:round/>
            <a:headEnd/>
            <a:tailEnd/>
          </a:ln>
        </p:spPr>
        <p:txBody>
          <a:bodyPr wrap="none" anchor="ctr"/>
          <a:lstStyle/>
          <a:p>
            <a:pPr algn="ctr"/>
            <a:r>
              <a:rPr lang="en-US" sz="2000">
                <a:solidFill>
                  <a:srgbClr val="000000"/>
                </a:solidFill>
                <a:latin typeface="Calibri" charset="0"/>
                <a:cs typeface="Calibri" charset="0"/>
              </a:rPr>
              <a:t>Data </a:t>
            </a:r>
          </a:p>
          <a:p>
            <a:pPr algn="ctr"/>
            <a:r>
              <a:rPr lang="en-US" sz="2000">
                <a:solidFill>
                  <a:srgbClr val="000000"/>
                </a:solidFill>
                <a:latin typeface="Calibri" charset="0"/>
                <a:cs typeface="Calibri" charset="0"/>
              </a:rPr>
              <a:t>source</a:t>
            </a:r>
          </a:p>
        </p:txBody>
      </p:sp>
      <p:sp>
        <p:nvSpPr>
          <p:cNvPr id="2" name="TextBox 1"/>
          <p:cNvSpPr txBox="1"/>
          <p:nvPr/>
        </p:nvSpPr>
        <p:spPr>
          <a:xfrm>
            <a:off x="5435600" y="1557338"/>
            <a:ext cx="1501775" cy="685800"/>
          </a:xfrm>
          <a:prstGeom prst="rect">
            <a:avLst/>
          </a:prstGeom>
          <a:solidFill>
            <a:srgbClr val="CCFFCC"/>
          </a:solidFill>
          <a:ln>
            <a:solidFill>
              <a:schemeClr val="tx1">
                <a:lumMod val="95000"/>
                <a:lumOff val="5000"/>
              </a:schemeClr>
            </a:solidFill>
          </a:ln>
        </p:spPr>
        <p:txBody>
          <a:bodyPr wrap="none" tIns="187200" bIns="187200">
            <a:spAutoFit/>
          </a:bodyPr>
          <a:lstStyle/>
          <a:p>
            <a:pPr algn="ctr">
              <a:spcBef>
                <a:spcPts val="1800"/>
              </a:spcBef>
              <a:spcAft>
                <a:spcPts val="1800"/>
              </a:spcAft>
              <a:defRPr/>
            </a:pPr>
            <a:r>
              <a:rPr lang="en-US" sz="2000" dirty="0" err="1">
                <a:latin typeface="Calibri"/>
                <a:cs typeface="Calibri"/>
              </a:rPr>
              <a:t>Visualisation</a:t>
            </a:r>
            <a:r>
              <a:rPr lang="en-US" sz="2000" dirty="0">
                <a:latin typeface="Calibri"/>
                <a:cs typeface="Calibri"/>
              </a:rPr>
              <a:t> </a:t>
            </a:r>
          </a:p>
        </p:txBody>
      </p:sp>
      <p:sp>
        <p:nvSpPr>
          <p:cNvPr id="14" name="TextBox 13"/>
          <p:cNvSpPr txBox="1"/>
          <p:nvPr/>
        </p:nvSpPr>
        <p:spPr>
          <a:xfrm>
            <a:off x="3563938" y="2636838"/>
            <a:ext cx="1800225" cy="685800"/>
          </a:xfrm>
          <a:prstGeom prst="rect">
            <a:avLst/>
          </a:prstGeom>
          <a:solidFill>
            <a:srgbClr val="CCFFCC"/>
          </a:solidFill>
          <a:ln>
            <a:solidFill>
              <a:schemeClr val="tx1">
                <a:lumMod val="95000"/>
                <a:lumOff val="5000"/>
              </a:schemeClr>
            </a:solidFill>
          </a:ln>
        </p:spPr>
        <p:txBody>
          <a:bodyPr tIns="187200" bIns="187200">
            <a:spAutoFit/>
          </a:bodyPr>
          <a:lstStyle/>
          <a:p>
            <a:pPr algn="ctr">
              <a:spcBef>
                <a:spcPts val="1800"/>
              </a:spcBef>
              <a:spcAft>
                <a:spcPts val="1800"/>
              </a:spcAft>
              <a:defRPr/>
            </a:pPr>
            <a:r>
              <a:rPr lang="en-US" sz="2000" dirty="0" smtClean="0">
                <a:latin typeface="Calibri"/>
                <a:cs typeface="Calibri"/>
              </a:rPr>
              <a:t>Interface </a:t>
            </a:r>
            <a:endParaRPr lang="en-US" sz="2000" dirty="0">
              <a:latin typeface="Calibri"/>
              <a:cs typeface="Calibri"/>
            </a:endParaRPr>
          </a:p>
        </p:txBody>
      </p:sp>
      <p:sp>
        <p:nvSpPr>
          <p:cNvPr id="15" name="TextBox 14"/>
          <p:cNvSpPr txBox="1"/>
          <p:nvPr/>
        </p:nvSpPr>
        <p:spPr>
          <a:xfrm>
            <a:off x="1136650" y="3860800"/>
            <a:ext cx="1724025" cy="685800"/>
          </a:xfrm>
          <a:prstGeom prst="rect">
            <a:avLst/>
          </a:prstGeom>
          <a:solidFill>
            <a:srgbClr val="CCFFCC"/>
          </a:solidFill>
          <a:ln>
            <a:solidFill>
              <a:schemeClr val="tx1">
                <a:lumMod val="95000"/>
                <a:lumOff val="5000"/>
              </a:schemeClr>
            </a:solidFill>
          </a:ln>
        </p:spPr>
        <p:txBody>
          <a:bodyPr wrap="none" tIns="187200" bIns="187200">
            <a:spAutoFit/>
          </a:bodyPr>
          <a:lstStyle/>
          <a:p>
            <a:pPr algn="ctr">
              <a:spcBef>
                <a:spcPts val="1800"/>
              </a:spcBef>
              <a:spcAft>
                <a:spcPts val="1800"/>
              </a:spcAft>
              <a:defRPr/>
            </a:pPr>
            <a:r>
              <a:rPr lang="en-US" sz="2000" dirty="0">
                <a:latin typeface="Calibri"/>
                <a:cs typeface="Calibri"/>
              </a:rPr>
              <a:t>Data discovery </a:t>
            </a:r>
          </a:p>
        </p:txBody>
      </p:sp>
      <p:sp>
        <p:nvSpPr>
          <p:cNvPr id="16" name="TextBox 15"/>
          <p:cNvSpPr txBox="1"/>
          <p:nvPr/>
        </p:nvSpPr>
        <p:spPr>
          <a:xfrm>
            <a:off x="3563938" y="3860800"/>
            <a:ext cx="1800225" cy="685800"/>
          </a:xfrm>
          <a:prstGeom prst="rect">
            <a:avLst/>
          </a:prstGeom>
          <a:solidFill>
            <a:srgbClr val="CCFFCC"/>
          </a:solidFill>
          <a:ln>
            <a:solidFill>
              <a:schemeClr val="tx1">
                <a:lumMod val="95000"/>
                <a:lumOff val="5000"/>
              </a:schemeClr>
            </a:solidFill>
          </a:ln>
        </p:spPr>
        <p:txBody>
          <a:bodyPr tIns="187200" bIns="187200">
            <a:spAutoFit/>
          </a:bodyPr>
          <a:lstStyle/>
          <a:p>
            <a:pPr algn="ctr">
              <a:spcBef>
                <a:spcPts val="1800"/>
              </a:spcBef>
              <a:spcAft>
                <a:spcPts val="1800"/>
              </a:spcAft>
              <a:defRPr/>
            </a:pPr>
            <a:r>
              <a:rPr lang="en-US" sz="2000" dirty="0">
                <a:latin typeface="Calibri"/>
                <a:cs typeface="Calibri"/>
              </a:rPr>
              <a:t>Data access </a:t>
            </a:r>
          </a:p>
        </p:txBody>
      </p:sp>
      <p:sp>
        <p:nvSpPr>
          <p:cNvPr id="17" name="TextBox 16"/>
          <p:cNvSpPr txBox="1"/>
          <p:nvPr/>
        </p:nvSpPr>
        <p:spPr>
          <a:xfrm>
            <a:off x="6227763" y="3860800"/>
            <a:ext cx="1800225" cy="993609"/>
          </a:xfrm>
          <a:prstGeom prst="rect">
            <a:avLst/>
          </a:prstGeom>
          <a:solidFill>
            <a:srgbClr val="CCFFCC"/>
          </a:solidFill>
          <a:ln>
            <a:solidFill>
              <a:schemeClr val="tx1">
                <a:lumMod val="95000"/>
                <a:lumOff val="5000"/>
              </a:schemeClr>
            </a:solidFill>
          </a:ln>
        </p:spPr>
        <p:txBody>
          <a:bodyPr tIns="187200" bIns="187200">
            <a:spAutoFit/>
          </a:bodyPr>
          <a:lstStyle/>
          <a:p>
            <a:pPr algn="ctr">
              <a:spcBef>
                <a:spcPts val="1800"/>
              </a:spcBef>
              <a:spcAft>
                <a:spcPts val="1800"/>
              </a:spcAft>
              <a:defRPr/>
            </a:pPr>
            <a:r>
              <a:rPr lang="en-US" sz="2000" dirty="0" smtClean="0">
                <a:latin typeface="Calibri"/>
                <a:cs typeface="Calibri"/>
              </a:rPr>
              <a:t>Analysis  </a:t>
            </a:r>
            <a:r>
              <a:rPr lang="en-US" sz="2000" dirty="0" err="1" smtClean="0">
                <a:latin typeface="Calibri"/>
                <a:cs typeface="Calibri"/>
              </a:rPr>
              <a:t>Modelling</a:t>
            </a:r>
            <a:endParaRPr lang="en-US" sz="2000" dirty="0">
              <a:latin typeface="Calibri"/>
              <a:cs typeface="Calibri"/>
            </a:endParaRPr>
          </a:p>
        </p:txBody>
      </p:sp>
      <p:cxnSp>
        <p:nvCxnSpPr>
          <p:cNvPr id="191499" name="Elbow Connector 27"/>
          <p:cNvCxnSpPr>
            <a:cxnSpLocks noChangeShapeType="1"/>
          </p:cNvCxnSpPr>
          <p:nvPr/>
        </p:nvCxnSpPr>
        <p:spPr bwMode="auto">
          <a:xfrm rot="16200000" flipH="1">
            <a:off x="4023519" y="2537619"/>
            <a:ext cx="825500" cy="4913312"/>
          </a:xfrm>
          <a:prstGeom prst="bentConnector3">
            <a:avLst>
              <a:gd name="adj1" fmla="val 50000"/>
            </a:avLst>
          </a:prstGeom>
          <a:noFill/>
          <a:ln w="57150" cmpd="sng">
            <a:solidFill>
              <a:srgbClr val="6A9469"/>
            </a:solidFill>
            <a:miter lim="800000"/>
            <a:headEnd/>
            <a:tailEnd type="triangle" w="med" len="med"/>
          </a:ln>
        </p:spPr>
      </p:cxnSp>
      <p:cxnSp>
        <p:nvCxnSpPr>
          <p:cNvPr id="191503" name="Straight Arrow Connector 47"/>
          <p:cNvCxnSpPr>
            <a:cxnSpLocks noChangeShapeType="1"/>
            <a:stCxn id="14" idx="2"/>
            <a:endCxn id="16" idx="0"/>
          </p:cNvCxnSpPr>
          <p:nvPr/>
        </p:nvCxnSpPr>
        <p:spPr bwMode="auto">
          <a:xfrm>
            <a:off x="4464050" y="3322638"/>
            <a:ext cx="0" cy="538162"/>
          </a:xfrm>
          <a:prstGeom prst="straightConnector1">
            <a:avLst/>
          </a:prstGeom>
          <a:noFill/>
          <a:ln w="57150">
            <a:solidFill>
              <a:srgbClr val="6A9469"/>
            </a:solidFill>
            <a:miter lim="800000"/>
            <a:headEnd/>
            <a:tailEnd type="arrow" w="med" len="med"/>
          </a:ln>
        </p:spPr>
      </p:cxnSp>
      <p:cxnSp>
        <p:nvCxnSpPr>
          <p:cNvPr id="191504" name="Elbow Connector 49"/>
          <p:cNvCxnSpPr>
            <a:cxnSpLocks noChangeShapeType="1"/>
            <a:stCxn id="14" idx="3"/>
            <a:endCxn id="17" idx="0"/>
          </p:cNvCxnSpPr>
          <p:nvPr/>
        </p:nvCxnSpPr>
        <p:spPr bwMode="auto">
          <a:xfrm>
            <a:off x="5364163" y="2979738"/>
            <a:ext cx="1763713" cy="881063"/>
          </a:xfrm>
          <a:prstGeom prst="bentConnector2">
            <a:avLst/>
          </a:prstGeom>
          <a:noFill/>
          <a:ln w="57150">
            <a:solidFill>
              <a:srgbClr val="6A9469"/>
            </a:solidFill>
            <a:miter lim="800000"/>
            <a:headEnd/>
            <a:tailEnd type="arrow" w="med" len="med"/>
          </a:ln>
        </p:spPr>
      </p:cxnSp>
      <p:cxnSp>
        <p:nvCxnSpPr>
          <p:cNvPr id="191505" name="Elbow Connector 52"/>
          <p:cNvCxnSpPr>
            <a:cxnSpLocks noChangeShapeType="1"/>
            <a:stCxn id="14" idx="1"/>
            <a:endCxn id="15" idx="0"/>
          </p:cNvCxnSpPr>
          <p:nvPr/>
        </p:nvCxnSpPr>
        <p:spPr bwMode="auto">
          <a:xfrm rot="10800000" flipV="1">
            <a:off x="1998663" y="2979738"/>
            <a:ext cx="1565275" cy="881062"/>
          </a:xfrm>
          <a:prstGeom prst="bentConnector2">
            <a:avLst/>
          </a:prstGeom>
          <a:noFill/>
          <a:ln w="57150">
            <a:solidFill>
              <a:srgbClr val="6A9469"/>
            </a:solidFill>
            <a:miter lim="800000"/>
            <a:headEnd/>
            <a:tailEnd type="arrow" w="med" len="med"/>
          </a:ln>
        </p:spPr>
      </p:cxnSp>
      <p:cxnSp>
        <p:nvCxnSpPr>
          <p:cNvPr id="191506" name="Straight Arrow Connector 57"/>
          <p:cNvCxnSpPr>
            <a:cxnSpLocks noChangeShapeType="1"/>
          </p:cNvCxnSpPr>
          <p:nvPr/>
        </p:nvCxnSpPr>
        <p:spPr bwMode="auto">
          <a:xfrm>
            <a:off x="4427538" y="4581525"/>
            <a:ext cx="0" cy="431800"/>
          </a:xfrm>
          <a:prstGeom prst="straightConnector1">
            <a:avLst/>
          </a:prstGeom>
          <a:noFill/>
          <a:ln w="57150">
            <a:solidFill>
              <a:srgbClr val="6A9469"/>
            </a:solidFill>
            <a:miter lim="800000"/>
            <a:headEnd/>
            <a:tailEnd/>
          </a:ln>
        </p:spPr>
      </p:cxnSp>
      <p:cxnSp>
        <p:nvCxnSpPr>
          <p:cNvPr id="191509" name="Straight Arrow Connector 68"/>
          <p:cNvCxnSpPr>
            <a:cxnSpLocks noChangeShapeType="1"/>
            <a:stCxn id="15" idx="3"/>
            <a:endCxn id="16" idx="1"/>
          </p:cNvCxnSpPr>
          <p:nvPr/>
        </p:nvCxnSpPr>
        <p:spPr bwMode="auto">
          <a:xfrm>
            <a:off x="2860675" y="4203700"/>
            <a:ext cx="703263" cy="0"/>
          </a:xfrm>
          <a:prstGeom prst="straightConnector1">
            <a:avLst/>
          </a:prstGeom>
          <a:noFill/>
          <a:ln w="57150">
            <a:solidFill>
              <a:srgbClr val="6A9469"/>
            </a:solidFill>
            <a:miter lim="800000"/>
            <a:headEnd/>
            <a:tailEnd type="arrow" w="med" len="med"/>
          </a:ln>
        </p:spPr>
      </p:cxnSp>
      <p:cxnSp>
        <p:nvCxnSpPr>
          <p:cNvPr id="191510" name="Straight Arrow Connector 75"/>
          <p:cNvCxnSpPr>
            <a:cxnSpLocks noChangeShapeType="1"/>
          </p:cNvCxnSpPr>
          <p:nvPr/>
        </p:nvCxnSpPr>
        <p:spPr bwMode="auto">
          <a:xfrm>
            <a:off x="5435600" y="4221163"/>
            <a:ext cx="703263" cy="0"/>
          </a:xfrm>
          <a:prstGeom prst="straightConnector1">
            <a:avLst/>
          </a:prstGeom>
          <a:noFill/>
          <a:ln w="57150">
            <a:solidFill>
              <a:srgbClr val="6A9469"/>
            </a:solidFill>
            <a:miter lim="800000"/>
            <a:headEnd/>
            <a:tailEnd type="arrow" w="med" len="med"/>
          </a:ln>
        </p:spPr>
      </p:cxnSp>
      <p:cxnSp>
        <p:nvCxnSpPr>
          <p:cNvPr id="191511" name="Elbow Connector 77"/>
          <p:cNvCxnSpPr>
            <a:cxnSpLocks noChangeShapeType="1"/>
            <a:stCxn id="17" idx="3"/>
            <a:endCxn id="2" idx="3"/>
          </p:cNvCxnSpPr>
          <p:nvPr/>
        </p:nvCxnSpPr>
        <p:spPr bwMode="auto">
          <a:xfrm flipH="1" flipV="1">
            <a:off x="6937375" y="1900238"/>
            <a:ext cx="1090613" cy="2284723"/>
          </a:xfrm>
          <a:prstGeom prst="bentConnector3">
            <a:avLst>
              <a:gd name="adj1" fmla="val -20961"/>
            </a:avLst>
          </a:prstGeom>
          <a:noFill/>
          <a:ln w="57150">
            <a:solidFill>
              <a:srgbClr val="6A9469"/>
            </a:solidFill>
            <a:miter lim="800000"/>
            <a:headEnd/>
            <a:tailEnd type="arrow" w="med" len="med"/>
          </a:ln>
        </p:spPr>
      </p:cxnSp>
      <p:cxnSp>
        <p:nvCxnSpPr>
          <p:cNvPr id="28" name="Straight Arrow Connector 47"/>
          <p:cNvCxnSpPr>
            <a:cxnSpLocks noChangeShapeType="1"/>
          </p:cNvCxnSpPr>
          <p:nvPr/>
        </p:nvCxnSpPr>
        <p:spPr bwMode="auto">
          <a:xfrm>
            <a:off x="4427984" y="4869160"/>
            <a:ext cx="0" cy="538162"/>
          </a:xfrm>
          <a:prstGeom prst="straightConnector1">
            <a:avLst/>
          </a:prstGeom>
          <a:noFill/>
          <a:ln w="57150">
            <a:solidFill>
              <a:srgbClr val="6A9469"/>
            </a:solidFill>
            <a:miter lim="800000"/>
            <a:headEnd/>
            <a:tailEnd type="arrow" w="med" len="med"/>
          </a:ln>
        </p:spPr>
      </p:cxnSp>
      <p:cxnSp>
        <p:nvCxnSpPr>
          <p:cNvPr id="30" name="Straight Arrow Connector 47"/>
          <p:cNvCxnSpPr>
            <a:cxnSpLocks noChangeShapeType="1"/>
          </p:cNvCxnSpPr>
          <p:nvPr/>
        </p:nvCxnSpPr>
        <p:spPr bwMode="auto">
          <a:xfrm>
            <a:off x="1979712" y="4869160"/>
            <a:ext cx="0" cy="538162"/>
          </a:xfrm>
          <a:prstGeom prst="straightConnector1">
            <a:avLst/>
          </a:prstGeom>
          <a:noFill/>
          <a:ln w="57150">
            <a:solidFill>
              <a:srgbClr val="6A9469"/>
            </a:solidFill>
            <a:miter lim="800000"/>
            <a:headEnd/>
            <a:tailEnd type="arrow" w="med" len="med"/>
          </a:ln>
        </p:spPr>
      </p:cxnSp>
    </p:spTree>
    <p:extLst>
      <p:ext uri="{BB962C8B-B14F-4D97-AF65-F5344CB8AC3E}">
        <p14:creationId xmlns:p14="http://schemas.microsoft.com/office/powerpoint/2010/main" val="128367144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3" descr="TerraVie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4375" y="1530350"/>
            <a:ext cx="3286125"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2" name="Picture 4" descr="LuaEclips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72125" y="1864657"/>
            <a:ext cx="3571875" cy="2323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Rectangle 58"/>
          <p:cNvSpPr>
            <a:spLocks noGrp="1" noChangeArrowheads="1"/>
          </p:cNvSpPr>
          <p:nvPr>
            <p:ph type="title"/>
          </p:nvPr>
        </p:nvSpPr>
        <p:spPr>
          <a:xfrm>
            <a:off x="714375" y="428625"/>
            <a:ext cx="8153400" cy="762000"/>
          </a:xfrm>
        </p:spPr>
        <p:txBody>
          <a:bodyPr/>
          <a:lstStyle/>
          <a:p>
            <a:pPr eaLnBrk="1" hangingPunct="1"/>
            <a:r>
              <a:rPr lang="pt-BR">
                <a:latin typeface="Calibri" charset="0"/>
              </a:rPr>
              <a:t>TerraLib: spatio-temporal database as a basis for innovation</a:t>
            </a:r>
          </a:p>
        </p:txBody>
      </p:sp>
      <p:sp>
        <p:nvSpPr>
          <p:cNvPr id="92164" name="Rectangle 59"/>
          <p:cNvSpPr>
            <a:spLocks noGrp="1" noChangeArrowheads="1"/>
          </p:cNvSpPr>
          <p:nvPr>
            <p:ph type="body" idx="4294967295"/>
          </p:nvPr>
        </p:nvSpPr>
        <p:spPr>
          <a:xfrm>
            <a:off x="0" y="4002088"/>
            <a:ext cx="8178800" cy="1181100"/>
          </a:xfrm>
        </p:spPr>
        <p:txBody>
          <a:bodyPr/>
          <a:lstStyle/>
          <a:p>
            <a:pPr eaLnBrk="1" hangingPunct="1"/>
            <a:endParaRPr lang="pt-BR">
              <a:latin typeface="Calibri" charset="0"/>
            </a:endParaRPr>
          </a:p>
          <a:p>
            <a:pPr eaLnBrk="1" hangingPunct="1"/>
            <a:endParaRPr lang="pt-BR">
              <a:latin typeface="Calibri" charset="0"/>
            </a:endParaRPr>
          </a:p>
          <a:p>
            <a:pPr eaLnBrk="1" hangingPunct="1"/>
            <a:endParaRPr lang="pt-BR">
              <a:latin typeface="Calibri" charset="0"/>
            </a:endParaRPr>
          </a:p>
          <a:p>
            <a:pPr eaLnBrk="1" hangingPunct="1"/>
            <a:endParaRPr lang="pt-BR">
              <a:latin typeface="Calibri" charset="0"/>
            </a:endParaRPr>
          </a:p>
        </p:txBody>
      </p:sp>
      <p:sp>
        <p:nvSpPr>
          <p:cNvPr id="92165" name="Rectangle 60"/>
          <p:cNvSpPr>
            <a:spLocks noChangeArrowheads="1"/>
          </p:cNvSpPr>
          <p:nvPr/>
        </p:nvSpPr>
        <p:spPr bwMode="auto">
          <a:xfrm>
            <a:off x="714375" y="1507332"/>
            <a:ext cx="3328436" cy="461962"/>
          </a:xfrm>
          <a:prstGeom prst="rect">
            <a:avLst/>
          </a:prstGeom>
          <a:solidFill>
            <a:srgbClr val="D6D6EB"/>
          </a:solidFill>
          <a:ln>
            <a:noFill/>
          </a:ln>
          <a:extLst>
            <a:ext uri="{91240B29-F687-4f45-9708-019B960494DF}">
              <a14:hiddenLine xmlns:a14="http://schemas.microsoft.com/office/drawing/2010/main" w="25400" cap="sq">
                <a:solidFill>
                  <a:srgbClr val="000000"/>
                </a:solidFill>
                <a:miter lim="800000"/>
                <a:headEnd type="none" w="sm" len="sm"/>
                <a:tailEnd type="none" w="lg" len="med"/>
              </a14:hiddenLine>
            </a:ext>
          </a:extLst>
        </p:spPr>
        <p:txBody>
          <a:bodyPr wrap="square">
            <a:spAutoFit/>
          </a:bodyPr>
          <a:lstStyle/>
          <a:p>
            <a:pPr algn="just" eaLnBrk="0" hangingPunct="0"/>
            <a:r>
              <a:rPr kumimoji="1" lang="en-US" sz="2400" dirty="0">
                <a:solidFill>
                  <a:srgbClr val="00005E"/>
                </a:solidFill>
                <a:latin typeface="Calibri" charset="0"/>
              </a:rPr>
              <a:t>Visualization (</a:t>
            </a:r>
            <a:r>
              <a:rPr kumimoji="1" lang="en-US" sz="2400" dirty="0" err="1">
                <a:solidFill>
                  <a:srgbClr val="00005E"/>
                </a:solidFill>
                <a:latin typeface="Calibri" charset="0"/>
              </a:rPr>
              <a:t>TerraView</a:t>
            </a:r>
            <a:r>
              <a:rPr kumimoji="1" lang="en-US" sz="2400" dirty="0">
                <a:solidFill>
                  <a:srgbClr val="00005E"/>
                </a:solidFill>
                <a:latin typeface="Calibri" charset="0"/>
              </a:rPr>
              <a:t>)</a:t>
            </a:r>
            <a:endParaRPr kumimoji="1" lang="pt-BR" sz="2400" dirty="0">
              <a:solidFill>
                <a:srgbClr val="00005E"/>
              </a:solidFill>
              <a:latin typeface="Calibri" charset="0"/>
            </a:endParaRPr>
          </a:p>
        </p:txBody>
      </p:sp>
      <p:pic>
        <p:nvPicPr>
          <p:cNvPr id="92166" name="Picture 5" descr="npo0000d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71500" y="4121148"/>
            <a:ext cx="3295880" cy="2736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7"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591175" y="4079876"/>
            <a:ext cx="3552825"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8" name="AutoShape 5"/>
          <p:cNvSpPr>
            <a:spLocks noChangeArrowheads="1"/>
          </p:cNvSpPr>
          <p:nvPr/>
        </p:nvSpPr>
        <p:spPr bwMode="auto">
          <a:xfrm>
            <a:off x="2679700" y="3536950"/>
            <a:ext cx="3581400" cy="1219200"/>
          </a:xfrm>
          <a:prstGeom prst="can">
            <a:avLst>
              <a:gd name="adj" fmla="val 25000"/>
            </a:avLst>
          </a:prstGeom>
          <a:solidFill>
            <a:schemeClr val="folHlink"/>
          </a:solidFill>
          <a:ln w="9525">
            <a:solidFill>
              <a:schemeClr val="tx1"/>
            </a:solidFill>
            <a:miter lim="800000"/>
            <a:headEnd/>
            <a:tailEnd/>
          </a:ln>
        </p:spPr>
        <p:txBody>
          <a:bodyPr wrap="none" anchor="ctr"/>
          <a:lstStyle/>
          <a:p>
            <a:pPr algn="ctr"/>
            <a:r>
              <a:rPr lang="en-US" sz="2400">
                <a:solidFill>
                  <a:srgbClr val="00005E"/>
                </a:solidFill>
                <a:latin typeface="Calibri" charset="0"/>
              </a:rPr>
              <a:t>Spatio-temporal</a:t>
            </a:r>
          </a:p>
          <a:p>
            <a:pPr algn="ctr"/>
            <a:r>
              <a:rPr lang="en-US" sz="2400">
                <a:solidFill>
                  <a:srgbClr val="00005E"/>
                </a:solidFill>
                <a:latin typeface="Calibri" charset="0"/>
              </a:rPr>
              <a:t>Database (TerraLib)</a:t>
            </a:r>
          </a:p>
        </p:txBody>
      </p:sp>
      <p:sp>
        <p:nvSpPr>
          <p:cNvPr id="92169" name="Rectangle 60"/>
          <p:cNvSpPr>
            <a:spLocks noChangeArrowheads="1"/>
          </p:cNvSpPr>
          <p:nvPr/>
        </p:nvSpPr>
        <p:spPr bwMode="auto">
          <a:xfrm>
            <a:off x="5572125" y="1507332"/>
            <a:ext cx="3571875" cy="461962"/>
          </a:xfrm>
          <a:prstGeom prst="rect">
            <a:avLst/>
          </a:prstGeom>
          <a:solidFill>
            <a:srgbClr val="D6D6EB"/>
          </a:solidFill>
          <a:ln>
            <a:noFill/>
          </a:ln>
          <a:extLst>
            <a:ext uri="{91240B29-F687-4f45-9708-019B960494DF}">
              <a14:hiddenLine xmlns:a14="http://schemas.microsoft.com/office/drawing/2010/main" w="25400" cap="sq">
                <a:solidFill>
                  <a:srgbClr val="000000"/>
                </a:solidFill>
                <a:miter lim="800000"/>
                <a:headEnd type="none" w="sm" len="sm"/>
                <a:tailEnd type="none" w="lg" len="med"/>
              </a14:hiddenLine>
            </a:ext>
          </a:extLst>
        </p:spPr>
        <p:txBody>
          <a:bodyPr>
            <a:spAutoFit/>
          </a:bodyPr>
          <a:lstStyle/>
          <a:p>
            <a:pPr algn="just" eaLnBrk="0" hangingPunct="0"/>
            <a:r>
              <a:rPr kumimoji="1" lang="en-US" sz="2400" dirty="0" err="1">
                <a:solidFill>
                  <a:srgbClr val="00005E"/>
                </a:solidFill>
                <a:latin typeface="Calibri" charset="0"/>
              </a:rPr>
              <a:t>Modelling</a:t>
            </a:r>
            <a:r>
              <a:rPr kumimoji="1" lang="en-US" sz="2400" dirty="0">
                <a:solidFill>
                  <a:srgbClr val="00005E"/>
                </a:solidFill>
                <a:latin typeface="Calibri" charset="0"/>
              </a:rPr>
              <a:t> (</a:t>
            </a:r>
            <a:r>
              <a:rPr kumimoji="1" lang="en-US" sz="2400" dirty="0" err="1">
                <a:solidFill>
                  <a:srgbClr val="00005E"/>
                </a:solidFill>
                <a:latin typeface="Calibri" charset="0"/>
              </a:rPr>
              <a:t>TerraME</a:t>
            </a:r>
            <a:r>
              <a:rPr kumimoji="1" lang="en-US" sz="2400" dirty="0">
                <a:solidFill>
                  <a:srgbClr val="00005E"/>
                </a:solidFill>
                <a:latin typeface="Calibri" charset="0"/>
              </a:rPr>
              <a:t>)</a:t>
            </a:r>
            <a:endParaRPr kumimoji="1" lang="pt-BR" sz="2400" dirty="0">
              <a:solidFill>
                <a:srgbClr val="00005E"/>
              </a:solidFill>
              <a:latin typeface="Calibri" charset="0"/>
            </a:endParaRPr>
          </a:p>
        </p:txBody>
      </p:sp>
      <p:sp>
        <p:nvSpPr>
          <p:cNvPr id="92170" name="Rectangle 60"/>
          <p:cNvSpPr>
            <a:spLocks noChangeArrowheads="1"/>
          </p:cNvSpPr>
          <p:nvPr/>
        </p:nvSpPr>
        <p:spPr bwMode="auto">
          <a:xfrm>
            <a:off x="5722581" y="6334124"/>
            <a:ext cx="3421419" cy="461665"/>
          </a:xfrm>
          <a:prstGeom prst="rect">
            <a:avLst/>
          </a:prstGeom>
          <a:solidFill>
            <a:srgbClr val="D6D6EB"/>
          </a:solidFill>
          <a:ln>
            <a:noFill/>
          </a:ln>
          <a:extLst>
            <a:ext uri="{91240B29-F687-4f45-9708-019B960494DF}">
              <a14:hiddenLine xmlns:a14="http://schemas.microsoft.com/office/drawing/2010/main" w="25400" cap="sq">
                <a:solidFill>
                  <a:srgbClr val="000000"/>
                </a:solidFill>
                <a:miter lim="800000"/>
                <a:headEnd type="none" w="sm" len="sm"/>
                <a:tailEnd type="none" w="lg" len="med"/>
              </a14:hiddenLine>
            </a:ext>
          </a:extLst>
        </p:spPr>
        <p:txBody>
          <a:bodyPr wrap="square">
            <a:spAutoFit/>
          </a:bodyPr>
          <a:lstStyle/>
          <a:p>
            <a:pPr algn="ctr" eaLnBrk="0" hangingPunct="0"/>
            <a:r>
              <a:rPr kumimoji="1" lang="en-US" sz="2400">
                <a:solidFill>
                  <a:srgbClr val="00005E"/>
                </a:solidFill>
                <a:latin typeface="Calibri" charset="0"/>
              </a:rPr>
              <a:t>Data Mining(GeoDMA)</a:t>
            </a:r>
            <a:endParaRPr kumimoji="1" lang="pt-BR" sz="2400">
              <a:solidFill>
                <a:srgbClr val="00005E"/>
              </a:solidFill>
              <a:latin typeface="Calibri" charset="0"/>
            </a:endParaRPr>
          </a:p>
        </p:txBody>
      </p:sp>
      <p:sp>
        <p:nvSpPr>
          <p:cNvPr id="92171" name="Rectangle 60"/>
          <p:cNvSpPr>
            <a:spLocks noChangeArrowheads="1"/>
          </p:cNvSpPr>
          <p:nvPr/>
        </p:nvSpPr>
        <p:spPr bwMode="auto">
          <a:xfrm>
            <a:off x="714375" y="6396038"/>
            <a:ext cx="2714625" cy="461962"/>
          </a:xfrm>
          <a:prstGeom prst="rect">
            <a:avLst/>
          </a:prstGeom>
          <a:solidFill>
            <a:srgbClr val="D6D6EB"/>
          </a:solidFill>
          <a:ln>
            <a:noFill/>
          </a:ln>
          <a:extLst>
            <a:ext uri="{91240B29-F687-4f45-9708-019B960494DF}">
              <a14:hiddenLine xmlns:a14="http://schemas.microsoft.com/office/drawing/2010/main" w="25400" cap="sq">
                <a:solidFill>
                  <a:srgbClr val="000000"/>
                </a:solidFill>
                <a:miter lim="800000"/>
                <a:headEnd type="none" w="sm" len="sm"/>
                <a:tailEnd type="none" w="lg" len="med"/>
              </a14:hiddenLine>
            </a:ext>
          </a:extLst>
        </p:spPr>
        <p:txBody>
          <a:bodyPr wrap="square">
            <a:spAutoFit/>
          </a:bodyPr>
          <a:lstStyle/>
          <a:p>
            <a:pPr algn="ctr" eaLnBrk="0" hangingPunct="0"/>
            <a:r>
              <a:rPr kumimoji="1" lang="en-US" sz="2400" dirty="0">
                <a:solidFill>
                  <a:srgbClr val="00005E"/>
                </a:solidFill>
                <a:latin typeface="Calibri" charset="0"/>
              </a:rPr>
              <a:t>Statistics (</a:t>
            </a:r>
            <a:r>
              <a:rPr kumimoji="1" lang="en-US" sz="2400" dirty="0" err="1">
                <a:solidFill>
                  <a:srgbClr val="00005E"/>
                </a:solidFill>
                <a:latin typeface="Calibri" charset="0"/>
              </a:rPr>
              <a:t>aRT</a:t>
            </a:r>
            <a:r>
              <a:rPr kumimoji="1" lang="en-US" sz="2400" dirty="0">
                <a:solidFill>
                  <a:srgbClr val="00005E"/>
                </a:solidFill>
                <a:latin typeface="Calibri" charset="0"/>
              </a:rPr>
              <a:t>)</a:t>
            </a:r>
            <a:endParaRPr kumimoji="1" lang="pt-BR" sz="2400" dirty="0">
              <a:solidFill>
                <a:srgbClr val="00005E"/>
              </a:solidFill>
              <a:latin typeface="Calibri" charset="0"/>
            </a:endParaRPr>
          </a:p>
        </p:txBody>
      </p:sp>
      <p:pic>
        <p:nvPicPr>
          <p:cNvPr id="13" name="Picture 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426132" y="5977720"/>
            <a:ext cx="574368" cy="43669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240350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85800" y="381000"/>
            <a:ext cx="8458200" cy="762000"/>
          </a:xfrm>
        </p:spPr>
        <p:txBody>
          <a:bodyPr/>
          <a:lstStyle/>
          <a:p>
            <a:pPr eaLnBrk="1" hangingPunct="1"/>
            <a:r>
              <a:rPr lang="en-US" dirty="0" smtClean="0">
                <a:latin typeface="Calibri" charset="0"/>
              </a:rPr>
              <a:t>What about the unknown unknowns?</a:t>
            </a:r>
            <a:endParaRPr lang="en-US" dirty="0">
              <a:latin typeface="Calibri" charset="0"/>
            </a:endParaRPr>
          </a:p>
        </p:txBody>
      </p:sp>
      <p:sp>
        <p:nvSpPr>
          <p:cNvPr id="43011" name="Text Box 3"/>
          <p:cNvSpPr txBox="1">
            <a:spLocks noChangeArrowheads="1"/>
          </p:cNvSpPr>
          <p:nvPr/>
        </p:nvSpPr>
        <p:spPr bwMode="auto">
          <a:xfrm>
            <a:off x="6830546" y="6203546"/>
            <a:ext cx="231345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pt-BR" sz="2000" dirty="0" err="1">
                <a:solidFill>
                  <a:schemeClr val="bg2">
                    <a:lumMod val="75000"/>
                  </a:schemeClr>
                </a:solidFill>
                <a:latin typeface="Calibri"/>
                <a:cs typeface="Calibri"/>
              </a:rPr>
              <a:t>source</a:t>
            </a:r>
            <a:r>
              <a:rPr lang="pt-BR" sz="2000" dirty="0">
                <a:solidFill>
                  <a:schemeClr val="bg2">
                    <a:lumMod val="75000"/>
                  </a:schemeClr>
                </a:solidFill>
                <a:latin typeface="Calibri"/>
                <a:cs typeface="Calibri"/>
              </a:rPr>
              <a:t>: John </a:t>
            </a:r>
            <a:r>
              <a:rPr lang="pt-BR" sz="2000" dirty="0" err="1">
                <a:solidFill>
                  <a:schemeClr val="bg2">
                    <a:lumMod val="75000"/>
                  </a:schemeClr>
                </a:solidFill>
                <a:latin typeface="Calibri"/>
                <a:cs typeface="Calibri"/>
              </a:rPr>
              <a:t>Barrow</a:t>
            </a:r>
            <a:endParaRPr lang="pt-BR" sz="2000" dirty="0">
              <a:solidFill>
                <a:schemeClr val="bg2">
                  <a:lumMod val="75000"/>
                </a:schemeClr>
              </a:solidFill>
              <a:latin typeface="Calibri"/>
              <a:cs typeface="Calibri"/>
            </a:endParaRPr>
          </a:p>
          <a:p>
            <a:pPr eaLnBrk="1" hangingPunct="1"/>
            <a:r>
              <a:rPr lang="pt-BR" sz="2000" dirty="0">
                <a:solidFill>
                  <a:schemeClr val="bg2">
                    <a:lumMod val="75000"/>
                  </a:schemeClr>
                </a:solidFill>
                <a:latin typeface="Calibri"/>
                <a:cs typeface="Calibri"/>
              </a:rPr>
              <a:t>(</a:t>
            </a:r>
            <a:r>
              <a:rPr lang="pt-BR" sz="2000" dirty="0" err="1">
                <a:solidFill>
                  <a:schemeClr val="bg2">
                    <a:lumMod val="75000"/>
                  </a:schemeClr>
                </a:solidFill>
                <a:latin typeface="Calibri"/>
                <a:cs typeface="Calibri"/>
              </a:rPr>
              <a:t>after</a:t>
            </a:r>
            <a:r>
              <a:rPr lang="pt-BR" sz="2000" dirty="0">
                <a:solidFill>
                  <a:schemeClr val="bg2">
                    <a:lumMod val="75000"/>
                  </a:schemeClr>
                </a:solidFill>
                <a:latin typeface="Calibri"/>
                <a:cs typeface="Calibri"/>
              </a:rPr>
              <a:t> David </a:t>
            </a:r>
            <a:r>
              <a:rPr lang="pt-BR" sz="2000" dirty="0" err="1">
                <a:solidFill>
                  <a:schemeClr val="bg2">
                    <a:lumMod val="75000"/>
                  </a:schemeClr>
                </a:solidFill>
                <a:latin typeface="Calibri"/>
                <a:cs typeface="Calibri"/>
              </a:rPr>
              <a:t>Ruelle</a:t>
            </a:r>
            <a:r>
              <a:rPr lang="pt-BR" sz="2000" dirty="0">
                <a:solidFill>
                  <a:schemeClr val="bg2">
                    <a:lumMod val="75000"/>
                  </a:schemeClr>
                </a:solidFill>
                <a:latin typeface="Calibri"/>
                <a:cs typeface="Calibri"/>
              </a:rPr>
              <a:t>)</a:t>
            </a:r>
          </a:p>
        </p:txBody>
      </p:sp>
      <p:sp>
        <p:nvSpPr>
          <p:cNvPr id="43012" name="Line 4"/>
          <p:cNvSpPr>
            <a:spLocks noChangeShapeType="1"/>
          </p:cNvSpPr>
          <p:nvPr/>
        </p:nvSpPr>
        <p:spPr bwMode="auto">
          <a:xfrm>
            <a:off x="1193800" y="1593850"/>
            <a:ext cx="0" cy="4114800"/>
          </a:xfrm>
          <a:prstGeom prst="line">
            <a:avLst/>
          </a:prstGeom>
          <a:noFill/>
          <a:ln w="9525">
            <a:solidFill>
              <a:schemeClr val="tx1"/>
            </a:solidFill>
            <a:miter lim="800000"/>
            <a:headEnd type="triangle" w="med" len="med"/>
            <a:tailEnd/>
          </a:ln>
          <a:extLst>
            <a:ext uri="{909E8E84-426E-40dd-AFC4-6F175D3DCCD1}">
              <a14:hiddenFill xmlns:a14="http://schemas.microsoft.com/office/drawing/2010/main">
                <a:noFill/>
              </a14:hiddenFill>
            </a:ext>
          </a:extLst>
        </p:spPr>
        <p:txBody>
          <a:bodyPr wrap="none"/>
          <a:lstStyle/>
          <a:p>
            <a:endParaRPr lang="en-US" sz="2000">
              <a:solidFill>
                <a:schemeClr val="bg2">
                  <a:lumMod val="75000"/>
                </a:schemeClr>
              </a:solidFill>
              <a:latin typeface="Calibri"/>
              <a:cs typeface="Calibri"/>
            </a:endParaRPr>
          </a:p>
        </p:txBody>
      </p:sp>
      <p:sp>
        <p:nvSpPr>
          <p:cNvPr id="43013" name="Line 5"/>
          <p:cNvSpPr>
            <a:spLocks noChangeShapeType="1"/>
          </p:cNvSpPr>
          <p:nvPr/>
        </p:nvSpPr>
        <p:spPr bwMode="auto">
          <a:xfrm flipH="1">
            <a:off x="1193800" y="5708650"/>
            <a:ext cx="6172200" cy="0"/>
          </a:xfrm>
          <a:prstGeom prst="line">
            <a:avLst/>
          </a:prstGeom>
          <a:noFill/>
          <a:ln w="9525">
            <a:solidFill>
              <a:schemeClr val="tx1"/>
            </a:solidFill>
            <a:miter lim="800000"/>
            <a:headEnd type="triangle" w="med" len="med"/>
            <a:tailEnd/>
          </a:ln>
          <a:extLst>
            <a:ext uri="{909E8E84-426E-40dd-AFC4-6F175D3DCCD1}">
              <a14:hiddenFill xmlns:a14="http://schemas.microsoft.com/office/drawing/2010/main">
                <a:noFill/>
              </a14:hiddenFill>
            </a:ext>
          </a:extLst>
        </p:spPr>
        <p:txBody>
          <a:bodyPr wrap="none"/>
          <a:lstStyle/>
          <a:p>
            <a:endParaRPr lang="en-US" sz="2000">
              <a:solidFill>
                <a:schemeClr val="bg2">
                  <a:lumMod val="75000"/>
                </a:schemeClr>
              </a:solidFill>
              <a:latin typeface="Calibri"/>
              <a:cs typeface="Calibri"/>
            </a:endParaRPr>
          </a:p>
        </p:txBody>
      </p:sp>
      <p:sp>
        <p:nvSpPr>
          <p:cNvPr id="43014" name="Text Box 6"/>
          <p:cNvSpPr txBox="1">
            <a:spLocks noChangeArrowheads="1"/>
          </p:cNvSpPr>
          <p:nvPr/>
        </p:nvSpPr>
        <p:spPr bwMode="auto">
          <a:xfrm>
            <a:off x="2641600" y="5786438"/>
            <a:ext cx="35673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2000" b="1">
                <a:solidFill>
                  <a:schemeClr val="bg2">
                    <a:lumMod val="75000"/>
                  </a:schemeClr>
                </a:solidFill>
                <a:latin typeface="Calibri"/>
                <a:cs typeface="Calibri"/>
              </a:rPr>
              <a:t>Complexity of the phenomenon</a:t>
            </a:r>
          </a:p>
        </p:txBody>
      </p:sp>
      <p:sp>
        <p:nvSpPr>
          <p:cNvPr id="43015" name="Text Box 7"/>
          <p:cNvSpPr txBox="1">
            <a:spLocks noChangeArrowheads="1"/>
          </p:cNvSpPr>
          <p:nvPr/>
        </p:nvSpPr>
        <p:spPr bwMode="auto">
          <a:xfrm flipV="1">
            <a:off x="660400" y="1289050"/>
            <a:ext cx="492443" cy="437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nchor="b">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2000" b="1" dirty="0">
                <a:solidFill>
                  <a:schemeClr val="bg2">
                    <a:lumMod val="75000"/>
                  </a:schemeClr>
                </a:solidFill>
                <a:latin typeface="Calibri"/>
                <a:cs typeface="Calibri"/>
              </a:rPr>
              <a:t>Uncertainty on basic equations</a:t>
            </a:r>
          </a:p>
        </p:txBody>
      </p:sp>
      <p:sp>
        <p:nvSpPr>
          <p:cNvPr id="43016" name="Text Box 8"/>
          <p:cNvSpPr txBox="1">
            <a:spLocks noChangeArrowheads="1"/>
          </p:cNvSpPr>
          <p:nvPr/>
        </p:nvSpPr>
        <p:spPr bwMode="auto">
          <a:xfrm>
            <a:off x="3098800" y="5200650"/>
            <a:ext cx="25815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2000">
                <a:solidFill>
                  <a:schemeClr val="bg2">
                    <a:lumMod val="75000"/>
                  </a:schemeClr>
                </a:solidFill>
                <a:latin typeface="Calibri"/>
                <a:cs typeface="Calibri"/>
              </a:rPr>
              <a:t>Solar System Dynamics</a:t>
            </a:r>
          </a:p>
        </p:txBody>
      </p:sp>
      <p:sp>
        <p:nvSpPr>
          <p:cNvPr id="43017" name="Text Box 9"/>
          <p:cNvSpPr txBox="1">
            <a:spLocks noChangeArrowheads="1"/>
          </p:cNvSpPr>
          <p:nvPr/>
        </p:nvSpPr>
        <p:spPr bwMode="auto">
          <a:xfrm>
            <a:off x="6070600" y="5048250"/>
            <a:ext cx="15359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2000">
                <a:solidFill>
                  <a:schemeClr val="bg2">
                    <a:lumMod val="75000"/>
                  </a:schemeClr>
                </a:solidFill>
                <a:latin typeface="Calibri"/>
                <a:cs typeface="Calibri"/>
              </a:rPr>
              <a:t>Meteorology</a:t>
            </a:r>
          </a:p>
        </p:txBody>
      </p:sp>
      <p:sp>
        <p:nvSpPr>
          <p:cNvPr id="43018" name="Text Box 10"/>
          <p:cNvSpPr txBox="1">
            <a:spLocks noChangeArrowheads="1"/>
          </p:cNvSpPr>
          <p:nvPr/>
        </p:nvSpPr>
        <p:spPr bwMode="auto">
          <a:xfrm>
            <a:off x="1803400" y="4210050"/>
            <a:ext cx="119606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2000">
                <a:solidFill>
                  <a:schemeClr val="bg2">
                    <a:lumMod val="75000"/>
                  </a:schemeClr>
                </a:solidFill>
                <a:latin typeface="Calibri"/>
                <a:cs typeface="Calibri"/>
              </a:rPr>
              <a:t>Chemical</a:t>
            </a:r>
          </a:p>
          <a:p>
            <a:pPr eaLnBrk="1" hangingPunct="1"/>
            <a:r>
              <a:rPr lang="en-US" sz="2000">
                <a:solidFill>
                  <a:schemeClr val="bg2">
                    <a:lumMod val="75000"/>
                  </a:schemeClr>
                </a:solidFill>
                <a:latin typeface="Calibri"/>
                <a:cs typeface="Calibri"/>
              </a:rPr>
              <a:t>Reactions</a:t>
            </a:r>
          </a:p>
        </p:txBody>
      </p:sp>
      <p:sp>
        <p:nvSpPr>
          <p:cNvPr id="43019" name="Text Box 11"/>
          <p:cNvSpPr txBox="1">
            <a:spLocks noChangeArrowheads="1"/>
          </p:cNvSpPr>
          <p:nvPr/>
        </p:nvSpPr>
        <p:spPr bwMode="auto">
          <a:xfrm>
            <a:off x="3125225" y="4149725"/>
            <a:ext cx="14838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en-US" sz="2000">
                <a:solidFill>
                  <a:schemeClr val="bg2">
                    <a:lumMod val="75000"/>
                  </a:schemeClr>
                </a:solidFill>
                <a:latin typeface="Calibri"/>
                <a:cs typeface="Calibri"/>
              </a:rPr>
              <a:t>Hydrological</a:t>
            </a:r>
          </a:p>
          <a:p>
            <a:pPr algn="ctr" eaLnBrk="1" hangingPunct="1"/>
            <a:r>
              <a:rPr lang="en-US" sz="2000">
                <a:solidFill>
                  <a:schemeClr val="bg2">
                    <a:lumMod val="75000"/>
                  </a:schemeClr>
                </a:solidFill>
                <a:latin typeface="Calibri"/>
                <a:cs typeface="Calibri"/>
              </a:rPr>
              <a:t>Models</a:t>
            </a:r>
          </a:p>
        </p:txBody>
      </p:sp>
      <p:sp>
        <p:nvSpPr>
          <p:cNvPr id="43020" name="Text Box 12"/>
          <p:cNvSpPr txBox="1">
            <a:spLocks noChangeArrowheads="1"/>
          </p:cNvSpPr>
          <p:nvPr/>
        </p:nvSpPr>
        <p:spPr bwMode="auto">
          <a:xfrm>
            <a:off x="1651000" y="2990850"/>
            <a:ext cx="9672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2000">
                <a:solidFill>
                  <a:schemeClr val="bg2">
                    <a:lumMod val="75000"/>
                  </a:schemeClr>
                </a:solidFill>
                <a:latin typeface="Calibri"/>
                <a:cs typeface="Calibri"/>
              </a:rPr>
              <a:t>Particle</a:t>
            </a:r>
          </a:p>
          <a:p>
            <a:pPr eaLnBrk="1" hangingPunct="1"/>
            <a:r>
              <a:rPr lang="en-US" sz="2000">
                <a:solidFill>
                  <a:schemeClr val="bg2">
                    <a:lumMod val="75000"/>
                  </a:schemeClr>
                </a:solidFill>
                <a:latin typeface="Calibri"/>
                <a:cs typeface="Calibri"/>
              </a:rPr>
              <a:t>Physics</a:t>
            </a:r>
          </a:p>
        </p:txBody>
      </p:sp>
      <p:sp>
        <p:nvSpPr>
          <p:cNvPr id="43021" name="Text Box 13"/>
          <p:cNvSpPr txBox="1">
            <a:spLocks noChangeArrowheads="1"/>
          </p:cNvSpPr>
          <p:nvPr/>
        </p:nvSpPr>
        <p:spPr bwMode="auto">
          <a:xfrm>
            <a:off x="1346200" y="2000250"/>
            <a:ext cx="117514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2000">
                <a:solidFill>
                  <a:schemeClr val="bg2">
                    <a:lumMod val="75000"/>
                  </a:schemeClr>
                </a:solidFill>
                <a:latin typeface="Calibri"/>
                <a:cs typeface="Calibri"/>
              </a:rPr>
              <a:t>Quantum </a:t>
            </a:r>
          </a:p>
          <a:p>
            <a:pPr eaLnBrk="1" hangingPunct="1"/>
            <a:r>
              <a:rPr lang="en-US" sz="2000">
                <a:solidFill>
                  <a:schemeClr val="bg2">
                    <a:lumMod val="75000"/>
                  </a:schemeClr>
                </a:solidFill>
                <a:latin typeface="Calibri"/>
                <a:cs typeface="Calibri"/>
              </a:rPr>
              <a:t>Gravity</a:t>
            </a:r>
          </a:p>
        </p:txBody>
      </p:sp>
      <p:sp>
        <p:nvSpPr>
          <p:cNvPr id="43022" name="Text Box 14"/>
          <p:cNvSpPr txBox="1">
            <a:spLocks noChangeArrowheads="1"/>
          </p:cNvSpPr>
          <p:nvPr/>
        </p:nvSpPr>
        <p:spPr bwMode="auto">
          <a:xfrm>
            <a:off x="3708400" y="3143250"/>
            <a:ext cx="103763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2000">
                <a:solidFill>
                  <a:schemeClr val="bg2">
                    <a:lumMod val="75000"/>
                  </a:schemeClr>
                </a:solidFill>
                <a:latin typeface="Calibri"/>
                <a:cs typeface="Calibri"/>
              </a:rPr>
              <a:t>Living </a:t>
            </a:r>
          </a:p>
          <a:p>
            <a:pPr eaLnBrk="1" hangingPunct="1"/>
            <a:r>
              <a:rPr lang="en-US" sz="2000">
                <a:solidFill>
                  <a:schemeClr val="bg2">
                    <a:lumMod val="75000"/>
                  </a:schemeClr>
                </a:solidFill>
                <a:latin typeface="Calibri"/>
                <a:cs typeface="Calibri"/>
              </a:rPr>
              <a:t>Systems</a:t>
            </a:r>
          </a:p>
        </p:txBody>
      </p:sp>
      <p:sp>
        <p:nvSpPr>
          <p:cNvPr id="43023" name="Text Box 15"/>
          <p:cNvSpPr txBox="1">
            <a:spLocks noChangeArrowheads="1"/>
          </p:cNvSpPr>
          <p:nvPr/>
        </p:nvSpPr>
        <p:spPr bwMode="auto">
          <a:xfrm>
            <a:off x="5918200" y="3676650"/>
            <a:ext cx="96212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2000">
                <a:solidFill>
                  <a:schemeClr val="bg2">
                    <a:lumMod val="75000"/>
                  </a:schemeClr>
                </a:solidFill>
                <a:latin typeface="Calibri"/>
                <a:cs typeface="Calibri"/>
              </a:rPr>
              <a:t>Global</a:t>
            </a:r>
          </a:p>
          <a:p>
            <a:pPr eaLnBrk="1" hangingPunct="1"/>
            <a:r>
              <a:rPr lang="en-US" sz="2000">
                <a:solidFill>
                  <a:schemeClr val="bg2">
                    <a:lumMod val="75000"/>
                  </a:schemeClr>
                </a:solidFill>
                <a:latin typeface="Calibri"/>
                <a:cs typeface="Calibri"/>
              </a:rPr>
              <a:t>Change</a:t>
            </a:r>
          </a:p>
        </p:txBody>
      </p:sp>
      <p:sp>
        <p:nvSpPr>
          <p:cNvPr id="43024" name="Text Box 16"/>
          <p:cNvSpPr txBox="1">
            <a:spLocks noChangeArrowheads="1"/>
          </p:cNvSpPr>
          <p:nvPr/>
        </p:nvSpPr>
        <p:spPr bwMode="auto">
          <a:xfrm>
            <a:off x="4787900" y="1916113"/>
            <a:ext cx="230626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2000">
                <a:solidFill>
                  <a:schemeClr val="bg2">
                    <a:lumMod val="75000"/>
                  </a:schemeClr>
                </a:solidFill>
                <a:latin typeface="Calibri"/>
                <a:cs typeface="Calibri"/>
              </a:rPr>
              <a:t>Social and Economic</a:t>
            </a:r>
          </a:p>
          <a:p>
            <a:pPr eaLnBrk="1" hangingPunct="1"/>
            <a:r>
              <a:rPr lang="en-US" sz="2000">
                <a:solidFill>
                  <a:schemeClr val="bg2">
                    <a:lumMod val="75000"/>
                  </a:schemeClr>
                </a:solidFill>
                <a:latin typeface="Calibri"/>
                <a:cs typeface="Calibri"/>
              </a:rPr>
              <a:t>Systems</a:t>
            </a:r>
          </a:p>
        </p:txBody>
      </p:sp>
      <p:sp>
        <p:nvSpPr>
          <p:cNvPr id="43025" name="Freeform 17"/>
          <p:cNvSpPr>
            <a:spLocks/>
          </p:cNvSpPr>
          <p:nvPr/>
        </p:nvSpPr>
        <p:spPr bwMode="auto">
          <a:xfrm>
            <a:off x="1743075" y="1457325"/>
            <a:ext cx="6119813" cy="3168650"/>
          </a:xfrm>
          <a:custGeom>
            <a:avLst/>
            <a:gdLst>
              <a:gd name="T0" fmla="*/ 0 w 3855"/>
              <a:gd name="T1" fmla="*/ 0 h 1996"/>
              <a:gd name="T2" fmla="*/ 2147483647 w 3855"/>
              <a:gd name="T3" fmla="*/ 2147483647 h 1996"/>
              <a:gd name="T4" fmla="*/ 2147483647 w 3855"/>
              <a:gd name="T5" fmla="*/ 2147483647 h 1996"/>
              <a:gd name="T6" fmla="*/ 2147483647 w 3855"/>
              <a:gd name="T7" fmla="*/ 2147483647 h 1996"/>
              <a:gd name="T8" fmla="*/ 2147483647 w 3855"/>
              <a:gd name="T9" fmla="*/ 2147483647 h 1996"/>
              <a:gd name="T10" fmla="*/ 0 60000 65536"/>
              <a:gd name="T11" fmla="*/ 0 60000 65536"/>
              <a:gd name="T12" fmla="*/ 0 60000 65536"/>
              <a:gd name="T13" fmla="*/ 0 60000 65536"/>
              <a:gd name="T14" fmla="*/ 0 60000 65536"/>
              <a:gd name="T15" fmla="*/ 0 w 3855"/>
              <a:gd name="T16" fmla="*/ 0 h 1996"/>
              <a:gd name="T17" fmla="*/ 3855 w 3855"/>
              <a:gd name="T18" fmla="*/ 1996 h 1996"/>
            </a:gdLst>
            <a:ahLst/>
            <a:cxnLst>
              <a:cxn ang="T10">
                <a:pos x="T0" y="T1"/>
              </a:cxn>
              <a:cxn ang="T11">
                <a:pos x="T2" y="T3"/>
              </a:cxn>
              <a:cxn ang="T12">
                <a:pos x="T4" y="T5"/>
              </a:cxn>
              <a:cxn ang="T13">
                <a:pos x="T6" y="T7"/>
              </a:cxn>
              <a:cxn ang="T14">
                <a:pos x="T8" y="T9"/>
              </a:cxn>
            </a:cxnLst>
            <a:rect l="T15" t="T16" r="T17" b="T18"/>
            <a:pathLst>
              <a:path w="3855" h="1996">
                <a:moveTo>
                  <a:pt x="0" y="0"/>
                </a:moveTo>
                <a:cubicBezTo>
                  <a:pt x="33" y="272"/>
                  <a:pt x="67" y="544"/>
                  <a:pt x="226" y="771"/>
                </a:cubicBezTo>
                <a:cubicBezTo>
                  <a:pt x="385" y="998"/>
                  <a:pt x="589" y="1180"/>
                  <a:pt x="952" y="1361"/>
                </a:cubicBezTo>
                <a:cubicBezTo>
                  <a:pt x="1315" y="1542"/>
                  <a:pt x="1920" y="1754"/>
                  <a:pt x="2404" y="1860"/>
                </a:cubicBezTo>
                <a:cubicBezTo>
                  <a:pt x="2888" y="1966"/>
                  <a:pt x="3371" y="1981"/>
                  <a:pt x="3855" y="1996"/>
                </a:cubicBezTo>
              </a:path>
            </a:pathLst>
          </a:custGeom>
          <a:noFill/>
          <a:ln w="28575">
            <a:solidFill>
              <a:srgbClr val="CC33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sz="2000">
              <a:solidFill>
                <a:schemeClr val="bg2">
                  <a:lumMod val="75000"/>
                </a:schemeClr>
              </a:solidFill>
              <a:latin typeface="Calibri"/>
              <a:cs typeface="Calibri"/>
            </a:endParaRPr>
          </a:p>
        </p:txBody>
      </p:sp>
    </p:spTree>
    <p:extLst>
      <p:ext uri="{BB962C8B-B14F-4D97-AF65-F5344CB8AC3E}">
        <p14:creationId xmlns:p14="http://schemas.microsoft.com/office/powerpoint/2010/main" val="159383855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pPr eaLnBrk="1" hangingPunct="1"/>
            <a:r>
              <a:rPr lang="en-US" sz="2800">
                <a:latin typeface="Calibri" charset="0"/>
                <a:ea typeface="DejaVu Sans" charset="0"/>
                <a:cs typeface="DejaVu Sans" charset="0"/>
              </a:rPr>
              <a:t>Complex adaptive systems</a:t>
            </a:r>
          </a:p>
        </p:txBody>
      </p:sp>
      <p:sp>
        <p:nvSpPr>
          <p:cNvPr id="8195" name="Rectangle 3"/>
          <p:cNvSpPr>
            <a:spLocks noGrp="1" noChangeArrowheads="1"/>
          </p:cNvSpPr>
          <p:nvPr>
            <p:ph idx="1"/>
          </p:nvPr>
        </p:nvSpPr>
        <p:spPr>
          <a:xfrm>
            <a:off x="684213" y="4581525"/>
            <a:ext cx="8229600" cy="1943100"/>
          </a:xfrm>
          <a:solidFill>
            <a:srgbClr val="C8D8FC"/>
          </a:solidFill>
        </p:spPr>
        <p:txBody>
          <a:bodyPr/>
          <a:lstStyle/>
          <a:p>
            <a:pPr marL="0" indent="0" eaLnBrk="1" hangingPunct="1">
              <a:spcBef>
                <a:spcPts val="600"/>
              </a:spcBef>
              <a:spcAft>
                <a:spcPts val="600"/>
              </a:spcAft>
              <a:buFont typeface="Wingdings" pitchFamily="2" charset="2"/>
              <a:buNone/>
              <a:defRPr/>
            </a:pPr>
            <a:r>
              <a:rPr lang="en-US" sz="2400" dirty="0" smtClean="0">
                <a:solidFill>
                  <a:schemeClr val="bg2">
                    <a:lumMod val="75000"/>
                  </a:schemeClr>
                </a:solidFill>
                <a:ea typeface="+mn-ea"/>
                <a:cs typeface="+mn-cs"/>
              </a:rPr>
              <a:t>Systems composed of many interacting parts that evolve and adapt over time. </a:t>
            </a:r>
          </a:p>
          <a:p>
            <a:pPr marL="0" indent="0" eaLnBrk="1" hangingPunct="1">
              <a:spcBef>
                <a:spcPts val="600"/>
              </a:spcBef>
              <a:spcAft>
                <a:spcPts val="600"/>
              </a:spcAft>
              <a:buFont typeface="Wingdings" pitchFamily="2" charset="2"/>
              <a:buNone/>
              <a:defRPr/>
            </a:pPr>
            <a:r>
              <a:rPr lang="en-US" sz="2400" dirty="0" smtClean="0">
                <a:solidFill>
                  <a:schemeClr val="bg2">
                    <a:lumMod val="75000"/>
                  </a:schemeClr>
                </a:solidFill>
                <a:ea typeface="+mn-ea"/>
                <a:cs typeface="+mn-cs"/>
              </a:rPr>
              <a:t>Organized behavior emerges from the simultaneous interactions of parts without any global plan.</a:t>
            </a:r>
          </a:p>
        </p:txBody>
      </p:sp>
      <p:pic>
        <p:nvPicPr>
          <p:cNvPr id="4505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4213" y="1196975"/>
            <a:ext cx="4152388"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48263" y="1125538"/>
            <a:ext cx="3563937"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55371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idx="4294967295"/>
          </p:nvPr>
        </p:nvSpPr>
        <p:spPr>
          <a:xfrm>
            <a:off x="714375" y="428625"/>
            <a:ext cx="8153400" cy="762000"/>
          </a:xfrm>
        </p:spPr>
        <p:txBody>
          <a:bodyPr/>
          <a:lstStyle/>
          <a:p>
            <a:pPr eaLnBrk="1" hangingPunct="1"/>
            <a:r>
              <a:rPr lang="pt-BR">
                <a:latin typeface="Calibri" charset="0"/>
              </a:rPr>
              <a:t>Is computing also a natural science?</a:t>
            </a:r>
            <a:endParaRPr lang="en-GB">
              <a:latin typeface="Calibri" charset="0"/>
            </a:endParaRPr>
          </a:p>
        </p:txBody>
      </p:sp>
      <p:sp>
        <p:nvSpPr>
          <p:cNvPr id="47106" name="CaixaDeTexto 4"/>
          <p:cNvSpPr txBox="1">
            <a:spLocks noChangeArrowheads="1"/>
          </p:cNvSpPr>
          <p:nvPr/>
        </p:nvSpPr>
        <p:spPr bwMode="auto">
          <a:xfrm>
            <a:off x="628952" y="5749925"/>
            <a:ext cx="8407098" cy="1016000"/>
          </a:xfrm>
          <a:prstGeom prst="rect">
            <a:avLst/>
          </a:prstGeom>
          <a:solidFill>
            <a:srgbClr val="C7DFF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r>
              <a:rPr lang="en-US" sz="2000">
                <a:solidFill>
                  <a:srgbClr val="00005E"/>
                </a:solidFill>
                <a:latin typeface="Calibri" charset="0"/>
                <a:cs typeface="Calibri" charset="0"/>
              </a:rPr>
              <a:t>“Information processes and computation continue to be found abundantly in the deep structures of many fields. Computing is not—in fact, never was—a science </a:t>
            </a:r>
            <a:r>
              <a:rPr lang="pt-BR" sz="2000">
                <a:solidFill>
                  <a:srgbClr val="00005E"/>
                </a:solidFill>
                <a:latin typeface="Calibri" charset="0"/>
                <a:cs typeface="Calibri" charset="0"/>
              </a:rPr>
              <a:t>only of the artificial.</a:t>
            </a:r>
            <a:r>
              <a:rPr lang="ja-JP" altLang="pt-BR" sz="2000">
                <a:solidFill>
                  <a:srgbClr val="00005E"/>
                </a:solidFill>
                <a:latin typeface="Calibri" charset="0"/>
                <a:cs typeface="Calibri" charset="0"/>
              </a:rPr>
              <a:t>”</a:t>
            </a:r>
            <a:r>
              <a:rPr lang="pt-BR" altLang="ja-JP" sz="2000">
                <a:solidFill>
                  <a:srgbClr val="00005E"/>
                </a:solidFill>
                <a:latin typeface="Calibri" charset="0"/>
                <a:cs typeface="Calibri" charset="0"/>
              </a:rPr>
              <a:t> (Peter Denning, CACM, 2007).</a:t>
            </a:r>
            <a:endParaRPr lang="pt-BR" sz="2000">
              <a:solidFill>
                <a:srgbClr val="00005E"/>
              </a:solidFill>
              <a:latin typeface="Calibri" charset="0"/>
              <a:cs typeface="Calibri" charset="0"/>
            </a:endParaRPr>
          </a:p>
        </p:txBody>
      </p:sp>
      <p:pic>
        <p:nvPicPr>
          <p:cNvPr id="47107" name="Picture 2" descr="separation diagr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80063" y="1268413"/>
            <a:ext cx="1944687"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descr="alignment diagra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84888" y="2636838"/>
            <a:ext cx="194310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6" descr="cohesion diagram"/>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88125" y="4005263"/>
            <a:ext cx="19399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tângulo 10"/>
          <p:cNvSpPr/>
          <p:nvPr/>
        </p:nvSpPr>
        <p:spPr>
          <a:xfrm>
            <a:off x="6029325" y="5373688"/>
            <a:ext cx="3114675" cy="338137"/>
          </a:xfrm>
          <a:prstGeom prst="rect">
            <a:avLst/>
          </a:prstGeom>
          <a:solidFill>
            <a:srgbClr val="C7DFFD"/>
          </a:solidFill>
        </p:spPr>
        <p:txBody>
          <a:bodyPr wrap="none">
            <a:spAutoFit/>
          </a:bodyPr>
          <a:lstStyle/>
          <a:p>
            <a:pPr>
              <a:defRPr/>
            </a:pPr>
            <a:r>
              <a:rPr lang="pt-BR" sz="1600" dirty="0">
                <a:solidFill>
                  <a:schemeClr val="bg2">
                    <a:lumMod val="75000"/>
                  </a:schemeClr>
                </a:solidFill>
                <a:latin typeface="Calibri" pitchFamily="34" charset="0"/>
                <a:ea typeface="+mn-ea"/>
                <a:cs typeface="+mn-cs"/>
              </a:rPr>
              <a:t>http://www.red3d.com/cwr/boids/</a:t>
            </a:r>
          </a:p>
        </p:txBody>
      </p:sp>
      <p:pic>
        <p:nvPicPr>
          <p:cNvPr id="47111"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14375" y="1268413"/>
            <a:ext cx="4786312"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115358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3" descr="earth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4" name="Rectangle 3"/>
          <p:cNvSpPr>
            <a:spLocks noGrp="1" noChangeArrowheads="1"/>
          </p:cNvSpPr>
          <p:nvPr>
            <p:ph type="body" idx="1"/>
          </p:nvPr>
        </p:nvSpPr>
        <p:spPr>
          <a:xfrm>
            <a:off x="539750" y="1916113"/>
            <a:ext cx="8229600" cy="3086100"/>
          </a:xfrm>
          <a:solidFill>
            <a:srgbClr val="D9D9D9">
              <a:alpha val="74901"/>
            </a:srgbClr>
          </a:solidFill>
        </p:spPr>
        <p:txBody>
          <a:bodyPr/>
          <a:lstStyle/>
          <a:p>
            <a:pPr indent="0" eaLnBrk="1" hangingPunct="1">
              <a:buFont typeface="Wingdings" charset="0"/>
              <a:buNone/>
            </a:pPr>
            <a:r>
              <a:rPr lang="en-GB" sz="3200">
                <a:latin typeface="Calibri" charset="0"/>
              </a:rPr>
              <a:t>GIScience concepts are essential to global change researchers </a:t>
            </a:r>
            <a:r>
              <a:rPr lang="en-GB" sz="3200">
                <a:solidFill>
                  <a:srgbClr val="800000"/>
                </a:solidFill>
                <a:latin typeface="Calibri" charset="0"/>
              </a:rPr>
              <a:t>(but most of them don’t know it)</a:t>
            </a:r>
            <a:endParaRPr lang="en-GB" sz="3200">
              <a:latin typeface="Calibri" charset="0"/>
            </a:endParaRPr>
          </a:p>
          <a:p>
            <a:pPr indent="0" eaLnBrk="1" hangingPunct="1">
              <a:buFont typeface="Wingdings" charset="0"/>
              <a:buNone/>
            </a:pPr>
            <a:r>
              <a:rPr lang="en-GB" sz="3200">
                <a:latin typeface="Calibri" charset="0"/>
              </a:rPr>
              <a:t>Global change challenges will motivate new research in GIScience </a:t>
            </a:r>
            <a:r>
              <a:rPr lang="en-GB" sz="3200">
                <a:solidFill>
                  <a:srgbClr val="800000"/>
                </a:solidFill>
                <a:latin typeface="Calibri" charset="0"/>
              </a:rPr>
              <a:t>(but most of us are not looking there)</a:t>
            </a:r>
          </a:p>
        </p:txBody>
      </p:sp>
      <p:sp>
        <p:nvSpPr>
          <p:cNvPr id="4" name="Rectangle 3"/>
          <p:cNvSpPr txBox="1">
            <a:spLocks noChangeArrowheads="1"/>
          </p:cNvSpPr>
          <p:nvPr/>
        </p:nvSpPr>
        <p:spPr bwMode="auto">
          <a:xfrm>
            <a:off x="3143250" y="214313"/>
            <a:ext cx="2919413" cy="704850"/>
          </a:xfrm>
          <a:prstGeom prst="rect">
            <a:avLst/>
          </a:prstGeom>
          <a:solidFill>
            <a:srgbClr val="D9D9D9">
              <a:alpha val="74902"/>
            </a:srgbClr>
          </a:solidFill>
          <a:ln w="9525">
            <a:noFill/>
            <a:miter lim="800000"/>
            <a:headEnd/>
            <a:tailEnd/>
          </a:ln>
        </p:spPr>
        <p:txBody>
          <a:bodyPr lIns="91412" tIns="45705" rIns="91412" bIns="45705"/>
          <a:lstStyle/>
          <a:p>
            <a:pPr marL="342799" indent="-342799" algn="ctr">
              <a:spcBef>
                <a:spcPct val="20000"/>
              </a:spcBef>
              <a:buClr>
                <a:schemeClr val="bg2"/>
              </a:buClr>
              <a:buSzPct val="75000"/>
              <a:defRPr/>
            </a:pPr>
            <a:r>
              <a:rPr lang="en-GB" sz="3200" kern="0" dirty="0">
                <a:latin typeface="+mn-lt"/>
                <a:ea typeface="+mn-ea"/>
                <a:cs typeface="+mn-cs"/>
              </a:rPr>
              <a:t>Conjectures</a:t>
            </a:r>
            <a:endParaRPr lang="pt-BR" sz="3200" kern="0" dirty="0">
              <a:latin typeface="+mn-lt"/>
              <a:ea typeface="+mn-ea"/>
              <a:cs typeface="+mn-cs"/>
            </a:endParaRPr>
          </a:p>
        </p:txBody>
      </p:sp>
    </p:spTree>
    <p:extLst>
      <p:ext uri="{BB962C8B-B14F-4D97-AF65-F5344CB8AC3E}">
        <p14:creationId xmlns:p14="http://schemas.microsoft.com/office/powerpoint/2010/main" val="332407979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ítulo 1"/>
          <p:cNvSpPr>
            <a:spLocks noGrp="1"/>
          </p:cNvSpPr>
          <p:nvPr>
            <p:ph type="title" idx="4294967295"/>
          </p:nvPr>
        </p:nvSpPr>
        <p:spPr/>
        <p:txBody>
          <a:bodyPr/>
          <a:lstStyle/>
          <a:p>
            <a:pPr eaLnBrk="1" hangingPunct="1"/>
            <a:r>
              <a:rPr lang="pt-BR">
                <a:latin typeface="Calibri" charset="0"/>
              </a:rPr>
              <a:t>Computing is also a natural science</a:t>
            </a:r>
          </a:p>
        </p:txBody>
      </p:sp>
      <p:pic>
        <p:nvPicPr>
          <p:cNvPr id="49154"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00625" y="1214438"/>
            <a:ext cx="3786188"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4375" y="1214438"/>
            <a:ext cx="3822700"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6"/>
          <p:cNvSpPr txBox="1">
            <a:spLocks noChangeArrowheads="1"/>
          </p:cNvSpPr>
          <p:nvPr/>
        </p:nvSpPr>
        <p:spPr bwMode="auto">
          <a:xfrm>
            <a:off x="684213" y="5084763"/>
            <a:ext cx="3816350" cy="769937"/>
          </a:xfrm>
          <a:prstGeom prst="rect">
            <a:avLst/>
          </a:prstGeom>
          <a:solidFill>
            <a:srgbClr val="C7DFFD"/>
          </a:solidFill>
          <a:ln w="9525">
            <a:noFill/>
            <a:miter lim="800000"/>
            <a:headEnd/>
            <a:tailEnd/>
          </a:ln>
        </p:spPr>
        <p:txBody>
          <a:bodyPr>
            <a:spAutoFit/>
          </a:bodyPr>
          <a:lstStyle/>
          <a:p>
            <a:pPr>
              <a:defRPr/>
            </a:pPr>
            <a:r>
              <a:rPr lang="pt-BR" sz="2200">
                <a:solidFill>
                  <a:schemeClr val="bg2">
                    <a:lumMod val="75000"/>
                  </a:schemeClr>
                </a:solidFill>
                <a:latin typeface="Calibri" pitchFamily="34" charset="0"/>
                <a:ea typeface="+mn-ea"/>
                <a:cs typeface="+mn-cs"/>
              </a:rPr>
              <a:t>Computing studies information flows in natural systems...</a:t>
            </a:r>
            <a:endParaRPr lang="en-US" sz="2200">
              <a:solidFill>
                <a:schemeClr val="bg2">
                  <a:lumMod val="75000"/>
                </a:schemeClr>
              </a:solidFill>
              <a:latin typeface="Calibri" pitchFamily="34" charset="0"/>
              <a:ea typeface="+mn-ea"/>
              <a:cs typeface="+mn-cs"/>
            </a:endParaRPr>
          </a:p>
        </p:txBody>
      </p:sp>
      <p:sp>
        <p:nvSpPr>
          <p:cNvPr id="16390" name="Text Box 6"/>
          <p:cNvSpPr txBox="1">
            <a:spLocks noChangeArrowheads="1"/>
          </p:cNvSpPr>
          <p:nvPr/>
        </p:nvSpPr>
        <p:spPr bwMode="auto">
          <a:xfrm>
            <a:off x="5003800" y="5084763"/>
            <a:ext cx="3748088" cy="1108075"/>
          </a:xfrm>
          <a:prstGeom prst="rect">
            <a:avLst/>
          </a:prstGeom>
          <a:solidFill>
            <a:srgbClr val="C7DFFD"/>
          </a:solidFill>
          <a:ln w="9525">
            <a:noFill/>
            <a:miter lim="800000"/>
            <a:headEnd/>
            <a:tailEnd/>
          </a:ln>
        </p:spPr>
        <p:txBody>
          <a:bodyPr>
            <a:spAutoFit/>
          </a:bodyPr>
          <a:lstStyle/>
          <a:p>
            <a:pPr>
              <a:defRPr/>
            </a:pPr>
            <a:r>
              <a:rPr lang="pt-BR" sz="2200">
                <a:solidFill>
                  <a:schemeClr val="bg2">
                    <a:lumMod val="75000"/>
                  </a:schemeClr>
                </a:solidFill>
                <a:latin typeface="Calibri" pitchFamily="34" charset="0"/>
                <a:ea typeface="+mn-ea"/>
                <a:cs typeface="+mn-cs"/>
              </a:rPr>
              <a:t>...and how to represent and work with information flows in artificial systems</a:t>
            </a:r>
            <a:endParaRPr lang="en-US" sz="2200">
              <a:solidFill>
                <a:schemeClr val="bg2">
                  <a:lumMod val="75000"/>
                </a:schemeClr>
              </a:solidFill>
              <a:latin typeface="Calibri" pitchFamily="34" charset="0"/>
              <a:ea typeface="+mn-ea"/>
              <a:cs typeface="+mn-cs"/>
            </a:endParaRPr>
          </a:p>
        </p:txBody>
      </p:sp>
    </p:spTree>
    <p:extLst>
      <p:ext uri="{BB962C8B-B14F-4D97-AF65-F5344CB8AC3E}">
        <p14:creationId xmlns:p14="http://schemas.microsoft.com/office/powerpoint/2010/main" val="387628073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ítulo 1"/>
          <p:cNvSpPr>
            <a:spLocks noGrp="1"/>
          </p:cNvSpPr>
          <p:nvPr>
            <p:ph type="title" idx="4294967295"/>
          </p:nvPr>
        </p:nvSpPr>
        <p:spPr/>
        <p:txBody>
          <a:bodyPr/>
          <a:lstStyle/>
          <a:p>
            <a:pPr eaLnBrk="1" hangingPunct="1"/>
            <a:r>
              <a:rPr lang="pt-BR">
                <a:latin typeface="Calibri" charset="0"/>
                <a:ea typeface="DejaVu Sans" charset="0"/>
                <a:cs typeface="DejaVu Sans" charset="0"/>
              </a:rPr>
              <a:t>Conections and flows are universal</a:t>
            </a:r>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1188" y="1268413"/>
            <a:ext cx="4032250" cy="4105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01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59338" y="1268413"/>
            <a:ext cx="4070350" cy="4070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CaixaDeTexto 7"/>
          <p:cNvSpPr txBox="1"/>
          <p:nvPr/>
        </p:nvSpPr>
        <p:spPr>
          <a:xfrm>
            <a:off x="971550" y="5661025"/>
            <a:ext cx="3490913" cy="1016000"/>
          </a:xfrm>
          <a:prstGeom prst="rect">
            <a:avLst/>
          </a:prstGeom>
          <a:solidFill>
            <a:srgbClr val="C8D8FC"/>
          </a:solidFill>
        </p:spPr>
        <p:txBody>
          <a:bodyPr>
            <a:spAutoFit/>
          </a:bodyPr>
          <a:lstStyle/>
          <a:p>
            <a:pPr algn="ctr">
              <a:defRPr/>
            </a:pPr>
            <a:r>
              <a:rPr lang="pt-BR" sz="2000" dirty="0" err="1">
                <a:solidFill>
                  <a:schemeClr val="bg2">
                    <a:lumMod val="75000"/>
                  </a:schemeClr>
                </a:solidFill>
                <a:latin typeface="Calibri" pitchFamily="34" charset="0"/>
                <a:ea typeface="+mn-ea"/>
                <a:cs typeface="+mn-cs"/>
              </a:rPr>
              <a:t>Yeast</a:t>
            </a:r>
            <a:r>
              <a:rPr lang="pt-BR" sz="2000" dirty="0">
                <a:solidFill>
                  <a:schemeClr val="bg2">
                    <a:lumMod val="75000"/>
                  </a:schemeClr>
                </a:solidFill>
                <a:latin typeface="Calibri" pitchFamily="34" charset="0"/>
                <a:ea typeface="+mn-ea"/>
                <a:cs typeface="+mn-cs"/>
              </a:rPr>
              <a:t> </a:t>
            </a:r>
            <a:r>
              <a:rPr lang="pt-BR" sz="2000" dirty="0" err="1">
                <a:solidFill>
                  <a:schemeClr val="bg2">
                    <a:lumMod val="75000"/>
                  </a:schemeClr>
                </a:solidFill>
                <a:latin typeface="Calibri" pitchFamily="34" charset="0"/>
                <a:ea typeface="+mn-ea"/>
                <a:cs typeface="+mn-cs"/>
              </a:rPr>
              <a:t>proteins</a:t>
            </a:r>
            <a:endParaRPr lang="pt-BR" sz="2000" dirty="0">
              <a:solidFill>
                <a:schemeClr val="bg2">
                  <a:lumMod val="75000"/>
                </a:schemeClr>
              </a:solidFill>
              <a:latin typeface="Calibri" pitchFamily="34" charset="0"/>
              <a:ea typeface="+mn-ea"/>
              <a:cs typeface="+mn-cs"/>
            </a:endParaRPr>
          </a:p>
          <a:p>
            <a:pPr algn="ctr">
              <a:defRPr/>
            </a:pPr>
            <a:r>
              <a:rPr lang="pt-BR" sz="2000" dirty="0">
                <a:solidFill>
                  <a:schemeClr val="bg2">
                    <a:lumMod val="75000"/>
                  </a:schemeClr>
                </a:solidFill>
                <a:latin typeface="Calibri" pitchFamily="34" charset="0"/>
                <a:ea typeface="+mn-ea"/>
                <a:cs typeface="+mn-cs"/>
              </a:rPr>
              <a:t>(</a:t>
            </a:r>
            <a:r>
              <a:rPr lang="pt-BR" sz="2000" dirty="0" err="1">
                <a:solidFill>
                  <a:schemeClr val="bg2">
                    <a:lumMod val="75000"/>
                  </a:schemeClr>
                </a:solidFill>
                <a:latin typeface="Calibri" pitchFamily="34" charset="0"/>
                <a:ea typeface="+mn-ea"/>
                <a:cs typeface="+mn-cs"/>
              </a:rPr>
              <a:t>Barabasi</a:t>
            </a:r>
            <a:r>
              <a:rPr lang="pt-BR" sz="2000" dirty="0">
                <a:solidFill>
                  <a:schemeClr val="bg2">
                    <a:lumMod val="75000"/>
                  </a:schemeClr>
                </a:solidFill>
                <a:latin typeface="Calibri" pitchFamily="34" charset="0"/>
                <a:ea typeface="+mn-ea"/>
                <a:cs typeface="+mn-cs"/>
              </a:rPr>
              <a:t> </a:t>
            </a:r>
            <a:r>
              <a:rPr lang="pt-BR" sz="2000" dirty="0" err="1">
                <a:solidFill>
                  <a:schemeClr val="bg2">
                    <a:lumMod val="75000"/>
                  </a:schemeClr>
                </a:solidFill>
                <a:latin typeface="Calibri" pitchFamily="34" charset="0"/>
                <a:ea typeface="+mn-ea"/>
                <a:cs typeface="+mn-cs"/>
              </a:rPr>
              <a:t>and</a:t>
            </a:r>
            <a:r>
              <a:rPr lang="pt-BR" sz="2000" dirty="0">
                <a:solidFill>
                  <a:schemeClr val="bg2">
                    <a:lumMod val="75000"/>
                  </a:schemeClr>
                </a:solidFill>
                <a:latin typeface="Calibri" pitchFamily="34" charset="0"/>
                <a:ea typeface="+mn-ea"/>
                <a:cs typeface="+mn-cs"/>
              </a:rPr>
              <a:t> </a:t>
            </a:r>
            <a:r>
              <a:rPr lang="pt-BR" sz="2000" dirty="0" err="1">
                <a:solidFill>
                  <a:schemeClr val="bg2">
                    <a:lumMod val="75000"/>
                  </a:schemeClr>
                </a:solidFill>
                <a:latin typeface="Calibri" pitchFamily="34" charset="0"/>
                <a:ea typeface="+mn-ea"/>
                <a:cs typeface="+mn-cs"/>
              </a:rPr>
              <a:t>Boneabau</a:t>
            </a:r>
            <a:r>
              <a:rPr lang="pt-BR" sz="2000" dirty="0">
                <a:solidFill>
                  <a:schemeClr val="bg2">
                    <a:lumMod val="75000"/>
                  </a:schemeClr>
                </a:solidFill>
                <a:latin typeface="Calibri" pitchFamily="34" charset="0"/>
                <a:ea typeface="+mn-ea"/>
                <a:cs typeface="+mn-cs"/>
              </a:rPr>
              <a:t>, </a:t>
            </a:r>
            <a:r>
              <a:rPr lang="pt-BR" sz="2000" dirty="0" err="1">
                <a:solidFill>
                  <a:schemeClr val="bg2">
                    <a:lumMod val="75000"/>
                  </a:schemeClr>
                </a:solidFill>
                <a:latin typeface="Calibri" pitchFamily="34" charset="0"/>
                <a:ea typeface="+mn-ea"/>
                <a:cs typeface="+mn-cs"/>
              </a:rPr>
              <a:t>SciAm</a:t>
            </a:r>
            <a:r>
              <a:rPr lang="pt-BR" sz="2000" dirty="0">
                <a:solidFill>
                  <a:schemeClr val="bg2">
                    <a:lumMod val="75000"/>
                  </a:schemeClr>
                </a:solidFill>
                <a:latin typeface="Calibri" pitchFamily="34" charset="0"/>
                <a:ea typeface="+mn-ea"/>
                <a:cs typeface="+mn-cs"/>
              </a:rPr>
              <a:t>, 2003) </a:t>
            </a:r>
          </a:p>
        </p:txBody>
      </p:sp>
      <p:sp>
        <p:nvSpPr>
          <p:cNvPr id="9" name="CaixaDeTexto 8"/>
          <p:cNvSpPr txBox="1"/>
          <p:nvPr/>
        </p:nvSpPr>
        <p:spPr>
          <a:xfrm>
            <a:off x="4932363" y="5661025"/>
            <a:ext cx="3822700" cy="1016000"/>
          </a:xfrm>
          <a:prstGeom prst="rect">
            <a:avLst/>
          </a:prstGeom>
          <a:solidFill>
            <a:srgbClr val="C8D8FC"/>
          </a:solidFill>
        </p:spPr>
        <p:txBody>
          <a:bodyPr>
            <a:spAutoFit/>
          </a:bodyPr>
          <a:lstStyle/>
          <a:p>
            <a:pPr algn="ctr">
              <a:defRPr/>
            </a:pPr>
            <a:r>
              <a:rPr lang="pt-BR" sz="2000" dirty="0" err="1">
                <a:solidFill>
                  <a:schemeClr val="bg2">
                    <a:lumMod val="75000"/>
                  </a:schemeClr>
                </a:solidFill>
                <a:latin typeface="Calibri" pitchFamily="34" charset="0"/>
                <a:ea typeface="+mn-ea"/>
                <a:cs typeface="+mn-cs"/>
              </a:rPr>
              <a:t>Scientists</a:t>
            </a:r>
            <a:r>
              <a:rPr lang="pt-BR" sz="2000" dirty="0">
                <a:solidFill>
                  <a:schemeClr val="bg2">
                    <a:lumMod val="75000"/>
                  </a:schemeClr>
                </a:solidFill>
                <a:latin typeface="Calibri" pitchFamily="34" charset="0"/>
                <a:ea typeface="+mn-ea"/>
                <a:cs typeface="+mn-cs"/>
              </a:rPr>
              <a:t> in </a:t>
            </a:r>
            <a:r>
              <a:rPr lang="pt-BR" sz="2000" dirty="0" err="1">
                <a:solidFill>
                  <a:schemeClr val="bg2">
                    <a:lumMod val="75000"/>
                  </a:schemeClr>
                </a:solidFill>
                <a:latin typeface="Calibri" pitchFamily="34" charset="0"/>
                <a:ea typeface="+mn-ea"/>
                <a:cs typeface="+mn-cs"/>
              </a:rPr>
              <a:t>Silicon</a:t>
            </a:r>
            <a:r>
              <a:rPr lang="pt-BR" sz="2000" dirty="0">
                <a:solidFill>
                  <a:schemeClr val="bg2">
                    <a:lumMod val="75000"/>
                  </a:schemeClr>
                </a:solidFill>
                <a:latin typeface="Calibri" pitchFamily="34" charset="0"/>
                <a:ea typeface="+mn-ea"/>
                <a:cs typeface="+mn-cs"/>
              </a:rPr>
              <a:t> </a:t>
            </a:r>
            <a:r>
              <a:rPr lang="pt-BR" sz="2000" dirty="0" err="1">
                <a:solidFill>
                  <a:schemeClr val="bg2">
                    <a:lumMod val="75000"/>
                  </a:schemeClr>
                </a:solidFill>
                <a:latin typeface="Calibri" pitchFamily="34" charset="0"/>
                <a:ea typeface="+mn-ea"/>
                <a:cs typeface="+mn-cs"/>
              </a:rPr>
              <a:t>Valley</a:t>
            </a:r>
            <a:endParaRPr lang="pt-BR" sz="2000" dirty="0">
              <a:solidFill>
                <a:schemeClr val="bg2">
                  <a:lumMod val="75000"/>
                </a:schemeClr>
              </a:solidFill>
              <a:latin typeface="Calibri" pitchFamily="34" charset="0"/>
              <a:ea typeface="+mn-ea"/>
              <a:cs typeface="+mn-cs"/>
            </a:endParaRPr>
          </a:p>
          <a:p>
            <a:pPr algn="ctr">
              <a:defRPr/>
            </a:pPr>
            <a:r>
              <a:rPr lang="pt-BR" sz="2000" dirty="0">
                <a:solidFill>
                  <a:schemeClr val="bg2">
                    <a:lumMod val="75000"/>
                  </a:schemeClr>
                </a:solidFill>
                <a:latin typeface="Calibri" pitchFamily="34" charset="0"/>
                <a:ea typeface="+mn-ea"/>
                <a:cs typeface="+mn-cs"/>
              </a:rPr>
              <a:t>(Fleming </a:t>
            </a:r>
            <a:r>
              <a:rPr lang="pt-BR" sz="2000" dirty="0" err="1">
                <a:solidFill>
                  <a:schemeClr val="bg2">
                    <a:lumMod val="75000"/>
                  </a:schemeClr>
                </a:solidFill>
                <a:latin typeface="Calibri" pitchFamily="34" charset="0"/>
                <a:ea typeface="+mn-ea"/>
                <a:cs typeface="+mn-cs"/>
              </a:rPr>
              <a:t>and</a:t>
            </a:r>
            <a:r>
              <a:rPr lang="pt-BR" sz="2000" dirty="0">
                <a:solidFill>
                  <a:schemeClr val="bg2">
                    <a:lumMod val="75000"/>
                  </a:schemeClr>
                </a:solidFill>
                <a:latin typeface="Calibri" pitchFamily="34" charset="0"/>
                <a:ea typeface="+mn-ea"/>
                <a:cs typeface="+mn-cs"/>
              </a:rPr>
              <a:t> Marx, </a:t>
            </a:r>
            <a:r>
              <a:rPr lang="pt-BR" sz="2000" dirty="0" err="1">
                <a:solidFill>
                  <a:schemeClr val="bg2">
                    <a:lumMod val="75000"/>
                  </a:schemeClr>
                </a:solidFill>
                <a:latin typeface="Calibri" pitchFamily="34" charset="0"/>
                <a:ea typeface="+mn-ea"/>
                <a:cs typeface="+mn-cs"/>
              </a:rPr>
              <a:t>Calif</a:t>
            </a:r>
            <a:r>
              <a:rPr lang="pt-BR" sz="2000" dirty="0">
                <a:solidFill>
                  <a:schemeClr val="bg2">
                    <a:lumMod val="75000"/>
                  </a:schemeClr>
                </a:solidFill>
                <a:latin typeface="Calibri" pitchFamily="34" charset="0"/>
                <a:ea typeface="+mn-ea"/>
                <a:cs typeface="+mn-cs"/>
              </a:rPr>
              <a:t> </a:t>
            </a:r>
            <a:r>
              <a:rPr lang="pt-BR" sz="2000" dirty="0" err="1">
                <a:solidFill>
                  <a:schemeClr val="bg2">
                    <a:lumMod val="75000"/>
                  </a:schemeClr>
                </a:solidFill>
                <a:latin typeface="Calibri" pitchFamily="34" charset="0"/>
                <a:ea typeface="+mn-ea"/>
                <a:cs typeface="+mn-cs"/>
              </a:rPr>
              <a:t>Mngt</a:t>
            </a:r>
            <a:r>
              <a:rPr lang="pt-BR" sz="2000" dirty="0">
                <a:solidFill>
                  <a:schemeClr val="bg2">
                    <a:lumMod val="75000"/>
                  </a:schemeClr>
                </a:solidFill>
                <a:latin typeface="Calibri" pitchFamily="34" charset="0"/>
                <a:ea typeface="+mn-ea"/>
                <a:cs typeface="+mn-cs"/>
              </a:rPr>
              <a:t> </a:t>
            </a:r>
            <a:r>
              <a:rPr lang="pt-BR" sz="2000" dirty="0" err="1">
                <a:solidFill>
                  <a:schemeClr val="bg2">
                    <a:lumMod val="75000"/>
                  </a:schemeClr>
                </a:solidFill>
                <a:latin typeface="Calibri" pitchFamily="34" charset="0"/>
                <a:ea typeface="+mn-ea"/>
                <a:cs typeface="+mn-cs"/>
              </a:rPr>
              <a:t>Rew</a:t>
            </a:r>
            <a:r>
              <a:rPr lang="pt-BR" sz="2000" dirty="0">
                <a:solidFill>
                  <a:schemeClr val="bg2">
                    <a:lumMod val="75000"/>
                  </a:schemeClr>
                </a:solidFill>
                <a:latin typeface="Calibri" pitchFamily="34" charset="0"/>
                <a:ea typeface="+mn-ea"/>
                <a:cs typeface="+mn-cs"/>
              </a:rPr>
              <a:t>, 2006)</a:t>
            </a:r>
          </a:p>
        </p:txBody>
      </p:sp>
    </p:spTree>
    <p:extLst>
      <p:ext uri="{BB962C8B-B14F-4D97-AF65-F5344CB8AC3E}">
        <p14:creationId xmlns:p14="http://schemas.microsoft.com/office/powerpoint/2010/main" val="2516113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ítulo 1"/>
          <p:cNvSpPr>
            <a:spLocks noGrp="1"/>
          </p:cNvSpPr>
          <p:nvPr>
            <p:ph type="title" idx="4294967295"/>
          </p:nvPr>
        </p:nvSpPr>
        <p:spPr/>
        <p:txBody>
          <a:bodyPr/>
          <a:lstStyle/>
          <a:p>
            <a:pPr eaLnBrk="1" hangingPunct="1"/>
            <a:r>
              <a:rPr lang="pt-BR">
                <a:latin typeface="Calibri" charset="0"/>
                <a:ea typeface="DejaVu Sans" charset="0"/>
                <a:cs typeface="DejaVu Sans" charset="0"/>
              </a:rPr>
              <a:t>Information flows generate cooperation</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4375" y="1143000"/>
            <a:ext cx="7458075"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ixaDeTexto 3"/>
          <p:cNvSpPr txBox="1"/>
          <p:nvPr/>
        </p:nvSpPr>
        <p:spPr>
          <a:xfrm>
            <a:off x="684213" y="6396038"/>
            <a:ext cx="7488237" cy="457200"/>
          </a:xfrm>
          <a:prstGeom prst="rect">
            <a:avLst/>
          </a:prstGeom>
          <a:solidFill>
            <a:srgbClr val="C8D8FC"/>
          </a:solidFill>
        </p:spPr>
        <p:txBody>
          <a:bodyPr>
            <a:spAutoFit/>
          </a:bodyPr>
          <a:lstStyle/>
          <a:p>
            <a:pPr algn="ctr">
              <a:defRPr/>
            </a:pPr>
            <a:r>
              <a:rPr lang="pt-BR" sz="2400">
                <a:solidFill>
                  <a:schemeClr val="bg2">
                    <a:lumMod val="75000"/>
                  </a:schemeClr>
                </a:solidFill>
                <a:latin typeface="Calibri" pitchFamily="34" charset="0"/>
                <a:ea typeface="+mn-ea"/>
                <a:cs typeface="+mn-cs"/>
              </a:rPr>
              <a:t>White cells attact a cancer cell (cooperative activity)</a:t>
            </a:r>
          </a:p>
        </p:txBody>
      </p:sp>
      <p:sp>
        <p:nvSpPr>
          <p:cNvPr id="5" name="Retângulo 4"/>
          <p:cNvSpPr/>
          <p:nvPr/>
        </p:nvSpPr>
        <p:spPr>
          <a:xfrm>
            <a:off x="7019925" y="5857875"/>
            <a:ext cx="2124075" cy="461963"/>
          </a:xfrm>
          <a:prstGeom prst="rect">
            <a:avLst/>
          </a:prstGeom>
          <a:solidFill>
            <a:srgbClr val="C8D8FC"/>
          </a:solidFill>
        </p:spPr>
        <p:txBody>
          <a:bodyPr>
            <a:spAutoFit/>
          </a:bodyPr>
          <a:lstStyle/>
          <a:p>
            <a:pPr algn="r">
              <a:defRPr/>
            </a:pPr>
            <a:r>
              <a:rPr lang="pt-BR" sz="1200" dirty="0" err="1">
                <a:solidFill>
                  <a:schemeClr val="bg2">
                    <a:lumMod val="75000"/>
                  </a:schemeClr>
                </a:solidFill>
                <a:latin typeface="Calibri" pitchFamily="34" charset="0"/>
                <a:ea typeface="+mn-ea"/>
                <a:cs typeface="+mn-cs"/>
              </a:rPr>
              <a:t>National</a:t>
            </a:r>
            <a:r>
              <a:rPr lang="pt-BR" sz="1200" dirty="0">
                <a:solidFill>
                  <a:schemeClr val="bg2">
                    <a:lumMod val="75000"/>
                  </a:schemeClr>
                </a:solidFill>
                <a:latin typeface="Calibri" pitchFamily="34" charset="0"/>
                <a:ea typeface="+mn-ea"/>
                <a:cs typeface="+mn-cs"/>
              </a:rPr>
              <a:t> </a:t>
            </a:r>
            <a:r>
              <a:rPr lang="pt-BR" sz="1200" dirty="0" err="1">
                <a:solidFill>
                  <a:schemeClr val="bg2">
                    <a:lumMod val="75000"/>
                  </a:schemeClr>
                </a:solidFill>
                <a:latin typeface="Calibri" pitchFamily="34" charset="0"/>
                <a:ea typeface="+mn-ea"/>
                <a:cs typeface="+mn-cs"/>
              </a:rPr>
              <a:t>Cancer</a:t>
            </a:r>
            <a:r>
              <a:rPr lang="pt-BR" sz="1200" dirty="0">
                <a:solidFill>
                  <a:schemeClr val="bg2">
                    <a:lumMod val="75000"/>
                  </a:schemeClr>
                </a:solidFill>
                <a:latin typeface="Calibri" pitchFamily="34" charset="0"/>
                <a:ea typeface="+mn-ea"/>
                <a:cs typeface="+mn-cs"/>
              </a:rPr>
              <a:t> </a:t>
            </a:r>
            <a:r>
              <a:rPr lang="pt-BR" sz="1200" dirty="0" err="1">
                <a:solidFill>
                  <a:schemeClr val="bg2">
                    <a:lumMod val="75000"/>
                  </a:schemeClr>
                </a:solidFill>
                <a:latin typeface="Calibri" pitchFamily="34" charset="0"/>
                <a:ea typeface="+mn-ea"/>
                <a:cs typeface="+mn-cs"/>
              </a:rPr>
              <a:t>Institute</a:t>
            </a:r>
            <a:r>
              <a:rPr lang="pt-BR" sz="1200" dirty="0">
                <a:solidFill>
                  <a:schemeClr val="bg2">
                    <a:lumMod val="75000"/>
                  </a:schemeClr>
                </a:solidFill>
                <a:latin typeface="Calibri" pitchFamily="34" charset="0"/>
                <a:ea typeface="+mn-ea"/>
                <a:cs typeface="+mn-cs"/>
              </a:rPr>
              <a:t>, EUA http://visualsonline.cancer.gov</a:t>
            </a:r>
          </a:p>
        </p:txBody>
      </p:sp>
    </p:spTree>
    <p:extLst>
      <p:ext uri="{BB962C8B-B14F-4D97-AF65-F5344CB8AC3E}">
        <p14:creationId xmlns:p14="http://schemas.microsoft.com/office/powerpoint/2010/main" val="273072871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62971" cy="6858000"/>
          </a:xfrm>
          <a:prstGeom prst="rect">
            <a:avLst/>
          </a:prstGeom>
        </p:spPr>
      </p:pic>
      <p:sp>
        <p:nvSpPr>
          <p:cNvPr id="3" name="Text Box 4"/>
          <p:cNvSpPr txBox="1">
            <a:spLocks noChangeArrowheads="1"/>
          </p:cNvSpPr>
          <p:nvPr/>
        </p:nvSpPr>
        <p:spPr bwMode="auto">
          <a:xfrm>
            <a:off x="109243" y="0"/>
            <a:ext cx="3058811" cy="461665"/>
          </a:xfrm>
          <a:prstGeom prst="rect">
            <a:avLst/>
          </a:prstGeom>
          <a:solidFill>
            <a:srgbClr val="C8D8FC"/>
          </a:solidFill>
          <a:ln w="9525">
            <a:noFill/>
            <a:miter lim="800000"/>
            <a:headEnd/>
            <a:tailEnd/>
          </a:ln>
        </p:spPr>
        <p:txBody>
          <a:bodyPr wrap="square">
            <a:spAutoFit/>
          </a:bodyPr>
          <a:lstStyle/>
          <a:p>
            <a:pPr marL="457200" indent="-457200">
              <a:defRPr/>
            </a:pPr>
            <a:r>
              <a:rPr lang="en-US" sz="2400" dirty="0" smtClean="0">
                <a:solidFill>
                  <a:schemeClr val="bg2">
                    <a:lumMod val="75000"/>
                  </a:schemeClr>
                </a:solidFill>
                <a:latin typeface="Calibri" pitchFamily="34" charset="0"/>
                <a:ea typeface="+mn-ea"/>
                <a:cs typeface="+mn-cs"/>
              </a:rPr>
              <a:t>Hanna Fry, CASA, UCL</a:t>
            </a:r>
            <a:endParaRPr lang="en-US" sz="2400" dirty="0">
              <a:solidFill>
                <a:schemeClr val="bg2">
                  <a:lumMod val="75000"/>
                </a:schemeClr>
              </a:solidFill>
              <a:latin typeface="Calibri" pitchFamily="34" charset="0"/>
              <a:ea typeface="+mn-ea"/>
              <a:cs typeface="+mn-cs"/>
            </a:endParaRPr>
          </a:p>
        </p:txBody>
      </p:sp>
    </p:spTree>
    <p:extLst>
      <p:ext uri="{BB962C8B-B14F-4D97-AF65-F5344CB8AC3E}">
        <p14:creationId xmlns:p14="http://schemas.microsoft.com/office/powerpoint/2010/main" val="296122980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62971" cy="6858000"/>
          </a:xfrm>
          <a:prstGeom prst="rect">
            <a:avLst/>
          </a:prstGeom>
        </p:spPr>
      </p:pic>
      <p:sp>
        <p:nvSpPr>
          <p:cNvPr id="3" name="Text Box 4"/>
          <p:cNvSpPr txBox="1">
            <a:spLocks noChangeArrowheads="1"/>
          </p:cNvSpPr>
          <p:nvPr/>
        </p:nvSpPr>
        <p:spPr bwMode="auto">
          <a:xfrm>
            <a:off x="109243" y="0"/>
            <a:ext cx="5585704" cy="461665"/>
          </a:xfrm>
          <a:prstGeom prst="rect">
            <a:avLst/>
          </a:prstGeom>
          <a:solidFill>
            <a:srgbClr val="C8D8FC"/>
          </a:solidFill>
          <a:ln w="9525">
            <a:noFill/>
            <a:miter lim="800000"/>
            <a:headEnd/>
            <a:tailEnd/>
          </a:ln>
        </p:spPr>
        <p:txBody>
          <a:bodyPr wrap="square">
            <a:spAutoFit/>
          </a:bodyPr>
          <a:lstStyle/>
          <a:p>
            <a:pPr marL="457200" indent="-457200">
              <a:defRPr/>
            </a:pPr>
            <a:r>
              <a:rPr lang="en-US" sz="2400" dirty="0" err="1" smtClean="0">
                <a:solidFill>
                  <a:schemeClr val="bg2">
                    <a:lumMod val="75000"/>
                  </a:schemeClr>
                </a:solidFill>
                <a:latin typeface="Calibri" pitchFamily="34" charset="0"/>
                <a:ea typeface="+mn-ea"/>
                <a:cs typeface="+mn-cs"/>
              </a:rPr>
              <a:t>Tobler’s</a:t>
            </a:r>
            <a:r>
              <a:rPr lang="en-US" sz="2400" dirty="0" smtClean="0">
                <a:solidFill>
                  <a:schemeClr val="bg2">
                    <a:lumMod val="75000"/>
                  </a:schemeClr>
                </a:solidFill>
                <a:latin typeface="Calibri" pitchFamily="34" charset="0"/>
                <a:ea typeface="+mn-ea"/>
                <a:cs typeface="+mn-cs"/>
              </a:rPr>
              <a:t> first law in a connected world?</a:t>
            </a:r>
            <a:endParaRPr lang="en-US" sz="2400" dirty="0">
              <a:solidFill>
                <a:schemeClr val="bg2">
                  <a:lumMod val="75000"/>
                </a:schemeClr>
              </a:solidFill>
              <a:latin typeface="Calibri" pitchFamily="34" charset="0"/>
              <a:ea typeface="+mn-ea"/>
              <a:cs typeface="+mn-cs"/>
            </a:endParaRPr>
          </a:p>
        </p:txBody>
      </p:sp>
      <p:sp>
        <p:nvSpPr>
          <p:cNvPr id="4" name="Content Placeholder 2"/>
          <p:cNvSpPr txBox="1">
            <a:spLocks/>
          </p:cNvSpPr>
          <p:nvPr/>
        </p:nvSpPr>
        <p:spPr>
          <a:xfrm>
            <a:off x="609600" y="3088106"/>
            <a:ext cx="8229600" cy="2339473"/>
          </a:xfrm>
          <a:prstGeom prst="rect">
            <a:avLst/>
          </a:prstGeom>
          <a:solidFill>
            <a:srgbClr val="C8D8FC"/>
          </a:solidFill>
        </p:spPr>
        <p:txBody>
          <a:bodyPr/>
          <a:lstStyle>
            <a:lvl1pPr marL="342900" indent="-342900" algn="l" rtl="0" eaLnBrk="0" fontAlgn="base" hangingPunct="0">
              <a:spcBef>
                <a:spcPct val="20000"/>
              </a:spcBef>
              <a:spcAft>
                <a:spcPct val="0"/>
              </a:spcAft>
              <a:buClr>
                <a:schemeClr val="bg2"/>
              </a:buClr>
              <a:buSzPct val="75000"/>
              <a:buFont typeface="Wingdings" charset="0"/>
              <a:buChar char="n"/>
              <a:defRPr sz="2400">
                <a:solidFill>
                  <a:schemeClr val="tx1"/>
                </a:solidFill>
                <a:latin typeface="Calibri" pitchFamily="34" charset="0"/>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80000"/>
              <a:buFont typeface="Wingdings" charset="0"/>
              <a:buChar char="¨"/>
              <a:defRPr sz="2000">
                <a:solidFill>
                  <a:schemeClr val="tx1"/>
                </a:solidFill>
                <a:latin typeface="Calibri" pitchFamily="34" charset="0"/>
                <a:ea typeface="ＭＳ Ｐゴシック" charset="0"/>
              </a:defRPr>
            </a:lvl2pPr>
            <a:lvl3pPr marL="1143000" indent="-228600" algn="l" rtl="0" eaLnBrk="0" fontAlgn="base" hangingPunct="0">
              <a:spcBef>
                <a:spcPct val="20000"/>
              </a:spcBef>
              <a:spcAft>
                <a:spcPct val="0"/>
              </a:spcAft>
              <a:buClr>
                <a:schemeClr val="bg2"/>
              </a:buClr>
              <a:buSzPct val="65000"/>
              <a:buFont typeface="Wingdings" charset="0"/>
              <a:buChar char="n"/>
              <a:defRPr sz="2400">
                <a:solidFill>
                  <a:schemeClr val="tx1"/>
                </a:solidFill>
                <a:latin typeface="Calibri" pitchFamily="34" charset="0"/>
                <a:ea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charset="0"/>
              <a:buChar char="¨"/>
              <a:defRPr sz="1600">
                <a:solidFill>
                  <a:schemeClr val="tx1"/>
                </a:solidFill>
                <a:latin typeface="Calibri" pitchFamily="34" charset="0"/>
                <a:ea typeface="ＭＳ Ｐゴシック" charset="0"/>
              </a:defRPr>
            </a:lvl4pPr>
            <a:lvl5pPr marL="2057400" indent="-228600" algn="l" rtl="0" eaLnBrk="0" fontAlgn="base" hangingPunct="0">
              <a:spcBef>
                <a:spcPct val="20000"/>
              </a:spcBef>
              <a:spcAft>
                <a:spcPct val="0"/>
              </a:spcAft>
              <a:buClr>
                <a:schemeClr val="bg2"/>
              </a:buClr>
              <a:buFont typeface="Wingdings" charset="0"/>
              <a:buChar char="§"/>
              <a:defRPr sz="2000">
                <a:solidFill>
                  <a:schemeClr val="tx1"/>
                </a:solidFill>
                <a:latin typeface="Calibri" pitchFamily="34" charset="0"/>
                <a:ea typeface="ＭＳ Ｐゴシック" charset="0"/>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a:lstStyle>
          <a:p>
            <a:pPr marL="0" indent="0">
              <a:buNone/>
            </a:pPr>
            <a:r>
              <a:rPr lang="en-US" sz="2200" dirty="0" smtClean="0">
                <a:solidFill>
                  <a:schemeClr val="bg2">
                    <a:lumMod val="75000"/>
                  </a:schemeClr>
                </a:solidFill>
                <a:latin typeface="Georgia"/>
                <a:cs typeface="Georgia"/>
              </a:rPr>
              <a:t>“People still live in places. The space of places is a consequence of human history.  However, function and power in our societies are organized in the space of flows. Flows of capital, flows of information, flows of technology, flows of organizational interactions, flows of images, sounds and symbols”. (Castells, “The Rise of Network Society”). </a:t>
            </a:r>
            <a:endParaRPr lang="en-US" sz="2200" dirty="0">
              <a:solidFill>
                <a:schemeClr val="bg2">
                  <a:lumMod val="75000"/>
                </a:schemeClr>
              </a:solidFill>
              <a:latin typeface="Georgia"/>
              <a:cs typeface="Georgia"/>
            </a:endParaRPr>
          </a:p>
        </p:txBody>
      </p:sp>
    </p:spTree>
    <p:extLst>
      <p:ext uri="{BB962C8B-B14F-4D97-AF65-F5344CB8AC3E}">
        <p14:creationId xmlns:p14="http://schemas.microsoft.com/office/powerpoint/2010/main" val="127214149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npo0000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29175" y="0"/>
            <a:ext cx="4314825"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2"/>
          <p:cNvSpPr>
            <a:spLocks noGrp="1" noChangeArrowheads="1"/>
          </p:cNvSpPr>
          <p:nvPr>
            <p:ph type="title"/>
          </p:nvPr>
        </p:nvSpPr>
        <p:spPr/>
        <p:txBody>
          <a:bodyPr/>
          <a:lstStyle/>
          <a:p>
            <a:pPr eaLnBrk="1" hangingPunct="1"/>
            <a:r>
              <a:rPr lang="pt-BR" sz="3600">
                <a:latin typeface="ZapfHumnst BT" charset="0"/>
              </a:rPr>
              <a:t>Global Change</a:t>
            </a:r>
          </a:p>
        </p:txBody>
      </p:sp>
      <p:pic>
        <p:nvPicPr>
          <p:cNvPr id="30724"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08317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3" descr="glp_senega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90800" y="3276600"/>
            <a:ext cx="6553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3276600"/>
            <a:ext cx="4343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 Box 6"/>
          <p:cNvSpPr txBox="1">
            <a:spLocks noChangeArrowheads="1"/>
          </p:cNvSpPr>
          <p:nvPr/>
        </p:nvSpPr>
        <p:spPr bwMode="auto">
          <a:xfrm>
            <a:off x="1357313" y="2643188"/>
            <a:ext cx="5815012" cy="18161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pt-BR" sz="2800" dirty="0" err="1">
                <a:solidFill>
                  <a:srgbClr val="800000"/>
                </a:solidFill>
                <a:latin typeface="Calibri" charset="0"/>
              </a:rPr>
              <a:t>Where</a:t>
            </a:r>
            <a:r>
              <a:rPr lang="pt-BR" sz="2800" dirty="0">
                <a:solidFill>
                  <a:srgbClr val="000066"/>
                </a:solidFill>
                <a:latin typeface="Calibri" charset="0"/>
              </a:rPr>
              <a:t> are </a:t>
            </a:r>
            <a:r>
              <a:rPr lang="pt-BR" sz="2800" dirty="0" err="1">
                <a:solidFill>
                  <a:srgbClr val="000066"/>
                </a:solidFill>
                <a:latin typeface="Calibri" charset="0"/>
              </a:rPr>
              <a:t>changes</a:t>
            </a:r>
            <a:r>
              <a:rPr lang="pt-BR" sz="2800" dirty="0">
                <a:solidFill>
                  <a:srgbClr val="000066"/>
                </a:solidFill>
                <a:latin typeface="Calibri" charset="0"/>
              </a:rPr>
              <a:t> </a:t>
            </a:r>
            <a:r>
              <a:rPr lang="pt-BR" sz="2800" dirty="0" err="1">
                <a:solidFill>
                  <a:srgbClr val="000066"/>
                </a:solidFill>
                <a:latin typeface="Calibri" charset="0"/>
              </a:rPr>
              <a:t>taking</a:t>
            </a:r>
            <a:r>
              <a:rPr lang="pt-BR" sz="2800" dirty="0">
                <a:solidFill>
                  <a:srgbClr val="000066"/>
                </a:solidFill>
                <a:latin typeface="Calibri" charset="0"/>
              </a:rPr>
              <a:t> </a:t>
            </a:r>
            <a:r>
              <a:rPr lang="pt-BR" sz="2800" dirty="0" err="1">
                <a:solidFill>
                  <a:srgbClr val="000066"/>
                </a:solidFill>
                <a:latin typeface="Calibri" charset="0"/>
              </a:rPr>
              <a:t>place</a:t>
            </a:r>
            <a:r>
              <a:rPr lang="pt-BR" sz="2800" dirty="0">
                <a:solidFill>
                  <a:srgbClr val="000066"/>
                </a:solidFill>
                <a:latin typeface="Calibri" charset="0"/>
              </a:rPr>
              <a:t>?</a:t>
            </a:r>
          </a:p>
          <a:p>
            <a:pPr eaLnBrk="1" hangingPunct="1"/>
            <a:r>
              <a:rPr lang="pt-BR" sz="2800" dirty="0" err="1">
                <a:solidFill>
                  <a:srgbClr val="800000"/>
                </a:solidFill>
                <a:latin typeface="Calibri" charset="0"/>
              </a:rPr>
              <a:t>How</a:t>
            </a:r>
            <a:r>
              <a:rPr lang="pt-BR" sz="2800" dirty="0">
                <a:solidFill>
                  <a:srgbClr val="800000"/>
                </a:solidFill>
                <a:latin typeface="Calibri" charset="0"/>
              </a:rPr>
              <a:t> </a:t>
            </a:r>
            <a:r>
              <a:rPr lang="pt-BR" sz="2800" dirty="0" err="1">
                <a:solidFill>
                  <a:srgbClr val="800000"/>
                </a:solidFill>
                <a:latin typeface="Calibri" charset="0"/>
              </a:rPr>
              <a:t>much</a:t>
            </a:r>
            <a:r>
              <a:rPr lang="pt-BR" sz="2800" dirty="0">
                <a:solidFill>
                  <a:srgbClr val="800000"/>
                </a:solidFill>
                <a:latin typeface="Calibri" charset="0"/>
              </a:rPr>
              <a:t> </a:t>
            </a:r>
            <a:r>
              <a:rPr lang="pt-BR" sz="2800" dirty="0" err="1">
                <a:solidFill>
                  <a:srgbClr val="000066"/>
                </a:solidFill>
                <a:latin typeface="Calibri" charset="0"/>
              </a:rPr>
              <a:t>change</a:t>
            </a:r>
            <a:r>
              <a:rPr lang="pt-BR" sz="2800" dirty="0">
                <a:solidFill>
                  <a:srgbClr val="000066"/>
                </a:solidFill>
                <a:latin typeface="Calibri" charset="0"/>
              </a:rPr>
              <a:t> </a:t>
            </a:r>
            <a:r>
              <a:rPr lang="pt-BR" sz="2800" dirty="0" err="1">
                <a:solidFill>
                  <a:srgbClr val="000066"/>
                </a:solidFill>
                <a:latin typeface="Calibri" charset="0"/>
              </a:rPr>
              <a:t>is</a:t>
            </a:r>
            <a:r>
              <a:rPr lang="pt-BR" sz="2800" dirty="0">
                <a:solidFill>
                  <a:srgbClr val="000066"/>
                </a:solidFill>
                <a:latin typeface="Calibri" charset="0"/>
              </a:rPr>
              <a:t> happening? </a:t>
            </a:r>
          </a:p>
          <a:p>
            <a:pPr eaLnBrk="1" hangingPunct="1"/>
            <a:r>
              <a:rPr lang="pt-BR" sz="2800" dirty="0">
                <a:solidFill>
                  <a:srgbClr val="800000"/>
                </a:solidFill>
                <a:latin typeface="Calibri" charset="0"/>
              </a:rPr>
              <a:t>Who</a:t>
            </a:r>
            <a:r>
              <a:rPr lang="pt-BR" sz="2800" dirty="0">
                <a:solidFill>
                  <a:srgbClr val="000066"/>
                </a:solidFill>
                <a:latin typeface="Calibri" charset="0"/>
              </a:rPr>
              <a:t> </a:t>
            </a:r>
            <a:r>
              <a:rPr lang="pt-BR" sz="2800" dirty="0" err="1">
                <a:solidFill>
                  <a:srgbClr val="000066"/>
                </a:solidFill>
                <a:latin typeface="Calibri" charset="0"/>
              </a:rPr>
              <a:t>is</a:t>
            </a:r>
            <a:r>
              <a:rPr lang="pt-BR" sz="2800" dirty="0">
                <a:solidFill>
                  <a:srgbClr val="000066"/>
                </a:solidFill>
                <a:latin typeface="Calibri" charset="0"/>
              </a:rPr>
              <a:t> </a:t>
            </a:r>
            <a:r>
              <a:rPr lang="pt-BR" sz="2800" dirty="0" err="1">
                <a:solidFill>
                  <a:srgbClr val="000066"/>
                </a:solidFill>
                <a:latin typeface="Calibri" charset="0"/>
              </a:rPr>
              <a:t>being</a:t>
            </a:r>
            <a:r>
              <a:rPr lang="pt-BR" sz="2800" dirty="0">
                <a:solidFill>
                  <a:srgbClr val="000066"/>
                </a:solidFill>
                <a:latin typeface="Calibri" charset="0"/>
              </a:rPr>
              <a:t> </a:t>
            </a:r>
            <a:r>
              <a:rPr lang="pt-BR" sz="2800" dirty="0" err="1">
                <a:solidFill>
                  <a:srgbClr val="000066"/>
                </a:solidFill>
                <a:latin typeface="Calibri" charset="0"/>
              </a:rPr>
              <a:t>impacted</a:t>
            </a:r>
            <a:r>
              <a:rPr lang="pt-BR" sz="2800" dirty="0">
                <a:solidFill>
                  <a:srgbClr val="000066"/>
                </a:solidFill>
                <a:latin typeface="Calibri" charset="0"/>
              </a:rPr>
              <a:t> </a:t>
            </a:r>
            <a:r>
              <a:rPr lang="pt-BR" sz="2800" dirty="0" err="1">
                <a:solidFill>
                  <a:srgbClr val="000066"/>
                </a:solidFill>
                <a:latin typeface="Calibri" charset="0"/>
              </a:rPr>
              <a:t>by</a:t>
            </a:r>
            <a:r>
              <a:rPr lang="pt-BR" sz="2800" dirty="0">
                <a:solidFill>
                  <a:srgbClr val="000066"/>
                </a:solidFill>
                <a:latin typeface="Calibri" charset="0"/>
              </a:rPr>
              <a:t> </a:t>
            </a:r>
            <a:r>
              <a:rPr lang="pt-BR" sz="2800" dirty="0" err="1">
                <a:solidFill>
                  <a:srgbClr val="000066"/>
                </a:solidFill>
                <a:latin typeface="Calibri" charset="0"/>
              </a:rPr>
              <a:t>the</a:t>
            </a:r>
            <a:r>
              <a:rPr lang="pt-BR" sz="2800" dirty="0">
                <a:solidFill>
                  <a:srgbClr val="000066"/>
                </a:solidFill>
                <a:latin typeface="Calibri" charset="0"/>
              </a:rPr>
              <a:t> </a:t>
            </a:r>
            <a:r>
              <a:rPr lang="pt-BR" sz="2800" dirty="0" err="1">
                <a:solidFill>
                  <a:srgbClr val="000066"/>
                </a:solidFill>
                <a:latin typeface="Calibri" charset="0"/>
              </a:rPr>
              <a:t>change</a:t>
            </a:r>
            <a:r>
              <a:rPr lang="pt-BR" sz="2800" dirty="0">
                <a:solidFill>
                  <a:srgbClr val="000066"/>
                </a:solidFill>
                <a:latin typeface="Calibri" charset="0"/>
              </a:rPr>
              <a:t>?</a:t>
            </a:r>
          </a:p>
          <a:p>
            <a:pPr eaLnBrk="1" hangingPunct="1"/>
            <a:r>
              <a:rPr lang="pt-BR" sz="2800" dirty="0" err="1">
                <a:solidFill>
                  <a:srgbClr val="800000"/>
                </a:solidFill>
                <a:latin typeface="Calibri" charset="0"/>
              </a:rPr>
              <a:t>What</a:t>
            </a:r>
            <a:r>
              <a:rPr lang="pt-BR" sz="2800" dirty="0">
                <a:solidFill>
                  <a:srgbClr val="000066"/>
                </a:solidFill>
                <a:latin typeface="Calibri" charset="0"/>
              </a:rPr>
              <a:t> </a:t>
            </a:r>
            <a:r>
              <a:rPr lang="pt-BR" sz="2800" dirty="0" err="1">
                <a:solidFill>
                  <a:srgbClr val="000066"/>
                </a:solidFill>
                <a:latin typeface="Calibri" charset="0"/>
              </a:rPr>
              <a:t>is</a:t>
            </a:r>
            <a:r>
              <a:rPr lang="pt-BR" sz="2800" dirty="0">
                <a:solidFill>
                  <a:srgbClr val="000066"/>
                </a:solidFill>
                <a:latin typeface="Calibri" charset="0"/>
              </a:rPr>
              <a:t> </a:t>
            </a:r>
            <a:r>
              <a:rPr lang="pt-BR" sz="2800" dirty="0" err="1">
                <a:solidFill>
                  <a:srgbClr val="000066"/>
                </a:solidFill>
                <a:latin typeface="Calibri" charset="0"/>
              </a:rPr>
              <a:t>causing</a:t>
            </a:r>
            <a:r>
              <a:rPr lang="pt-BR" sz="2800" dirty="0">
                <a:solidFill>
                  <a:srgbClr val="000066"/>
                </a:solidFill>
                <a:latin typeface="Calibri" charset="0"/>
              </a:rPr>
              <a:t> </a:t>
            </a:r>
            <a:r>
              <a:rPr lang="pt-BR" sz="2800" dirty="0" err="1">
                <a:solidFill>
                  <a:srgbClr val="000066"/>
                </a:solidFill>
                <a:latin typeface="Calibri" charset="0"/>
              </a:rPr>
              <a:t>change</a:t>
            </a:r>
            <a:r>
              <a:rPr lang="pt-BR" sz="2800" dirty="0">
                <a:solidFill>
                  <a:srgbClr val="000066"/>
                </a:solidFill>
                <a:latin typeface="Calibri" charset="0"/>
              </a:rPr>
              <a:t>?</a:t>
            </a:r>
            <a:endParaRPr lang="en-US" sz="2800" dirty="0">
              <a:solidFill>
                <a:srgbClr val="000066"/>
              </a:solidFill>
              <a:latin typeface="Calibri" charset="0"/>
            </a:endParaRPr>
          </a:p>
        </p:txBody>
      </p:sp>
      <p:sp>
        <p:nvSpPr>
          <p:cNvPr id="30728" name="Text Box 6"/>
          <p:cNvSpPr txBox="1">
            <a:spLocks noChangeArrowheads="1"/>
          </p:cNvSpPr>
          <p:nvPr/>
        </p:nvSpPr>
        <p:spPr bwMode="auto">
          <a:xfrm>
            <a:off x="1643063" y="0"/>
            <a:ext cx="5900737" cy="5842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pt-BR" sz="3200" b="1">
                <a:solidFill>
                  <a:srgbClr val="000066"/>
                </a:solidFill>
                <a:latin typeface="Calibri" charset="0"/>
              </a:rPr>
              <a:t>Human actions and global change</a:t>
            </a:r>
            <a:endParaRPr lang="en-US" sz="3200" b="1">
              <a:solidFill>
                <a:srgbClr val="000066"/>
              </a:solidFill>
              <a:latin typeface="Calibri" charset="0"/>
            </a:endParaRPr>
          </a:p>
        </p:txBody>
      </p:sp>
      <p:sp>
        <p:nvSpPr>
          <p:cNvPr id="30729" name="Text Box 13"/>
          <p:cNvSpPr txBox="1">
            <a:spLocks noChangeArrowheads="1"/>
          </p:cNvSpPr>
          <p:nvPr/>
        </p:nvSpPr>
        <p:spPr bwMode="auto">
          <a:xfrm>
            <a:off x="7500938" y="6521450"/>
            <a:ext cx="1643062" cy="307975"/>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ct val="50000"/>
              </a:spcBef>
            </a:pPr>
            <a:r>
              <a:rPr lang="en-US">
                <a:solidFill>
                  <a:srgbClr val="000000"/>
                </a:solidFill>
                <a:latin typeface="Calibri" charset="0"/>
              </a:rPr>
              <a:t>photo: A. Reenberg</a:t>
            </a:r>
          </a:p>
        </p:txBody>
      </p:sp>
      <p:sp>
        <p:nvSpPr>
          <p:cNvPr id="30730" name="Text Box 13"/>
          <p:cNvSpPr txBox="1">
            <a:spLocks noChangeArrowheads="1"/>
          </p:cNvSpPr>
          <p:nvPr/>
        </p:nvSpPr>
        <p:spPr bwMode="auto">
          <a:xfrm>
            <a:off x="7572375" y="0"/>
            <a:ext cx="1571625" cy="307975"/>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ct val="50000"/>
              </a:spcBef>
            </a:pPr>
            <a:r>
              <a:rPr lang="en-US">
                <a:solidFill>
                  <a:srgbClr val="000000"/>
                </a:solidFill>
                <a:latin typeface="Calibri" charset="0"/>
              </a:rPr>
              <a:t>photo: C. Nobre</a:t>
            </a:r>
          </a:p>
        </p:txBody>
      </p:sp>
    </p:spTree>
    <p:extLst>
      <p:ext uri="{BB962C8B-B14F-4D97-AF65-F5344CB8AC3E}">
        <p14:creationId xmlns:p14="http://schemas.microsoft.com/office/powerpoint/2010/main" val="16580760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pPr eaLnBrk="1" hangingPunct="1"/>
            <a:r>
              <a:rPr lang="en-US">
                <a:latin typeface="Calibri" charset="0"/>
              </a:rPr>
              <a:t>Slides from LANDSAT</a:t>
            </a:r>
          </a:p>
        </p:txBody>
      </p:sp>
      <p:pic>
        <p:nvPicPr>
          <p:cNvPr id="24578" name="Picture 3" descr="Landsat_Gallery_378_1_fu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4" descr="Landsat_Gallery_381_1_ful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500438"/>
            <a:ext cx="9144000"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 Box 5"/>
          <p:cNvSpPr txBox="1">
            <a:spLocks noChangeArrowheads="1"/>
          </p:cNvSpPr>
          <p:nvPr/>
        </p:nvSpPr>
        <p:spPr bwMode="auto">
          <a:xfrm>
            <a:off x="0" y="3048000"/>
            <a:ext cx="1403350" cy="457200"/>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ct val="50000"/>
              </a:spcBef>
            </a:pPr>
            <a:r>
              <a:rPr lang="en-US" sz="2400"/>
              <a:t>Aral Sea</a:t>
            </a:r>
          </a:p>
        </p:txBody>
      </p:sp>
      <p:sp>
        <p:nvSpPr>
          <p:cNvPr id="24581" name="Text Box 10"/>
          <p:cNvSpPr txBox="1">
            <a:spLocks noChangeArrowheads="1"/>
          </p:cNvSpPr>
          <p:nvPr/>
        </p:nvSpPr>
        <p:spPr bwMode="auto">
          <a:xfrm>
            <a:off x="2195513" y="3068638"/>
            <a:ext cx="792162" cy="396875"/>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ct val="50000"/>
              </a:spcBef>
            </a:pPr>
            <a:r>
              <a:rPr lang="en-US" sz="2000"/>
              <a:t>1973</a:t>
            </a:r>
          </a:p>
        </p:txBody>
      </p:sp>
      <p:sp>
        <p:nvSpPr>
          <p:cNvPr id="24582" name="Text Box 11"/>
          <p:cNvSpPr txBox="1">
            <a:spLocks noChangeArrowheads="1"/>
          </p:cNvSpPr>
          <p:nvPr/>
        </p:nvSpPr>
        <p:spPr bwMode="auto">
          <a:xfrm>
            <a:off x="5292725" y="3068638"/>
            <a:ext cx="792163" cy="396875"/>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ct val="50000"/>
              </a:spcBef>
            </a:pPr>
            <a:r>
              <a:rPr lang="en-US" sz="2000"/>
              <a:t>1987</a:t>
            </a:r>
          </a:p>
        </p:txBody>
      </p:sp>
      <p:sp>
        <p:nvSpPr>
          <p:cNvPr id="24583" name="Text Box 12"/>
          <p:cNvSpPr txBox="1">
            <a:spLocks noChangeArrowheads="1"/>
          </p:cNvSpPr>
          <p:nvPr/>
        </p:nvSpPr>
        <p:spPr bwMode="auto">
          <a:xfrm>
            <a:off x="8351838" y="3068638"/>
            <a:ext cx="792162" cy="396875"/>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ct val="50000"/>
              </a:spcBef>
            </a:pPr>
            <a:r>
              <a:rPr lang="en-US" sz="2000"/>
              <a:t>2000</a:t>
            </a:r>
          </a:p>
        </p:txBody>
      </p:sp>
      <p:sp>
        <p:nvSpPr>
          <p:cNvPr id="24584" name="Text Box 13"/>
          <p:cNvSpPr txBox="1">
            <a:spLocks noChangeArrowheads="1"/>
          </p:cNvSpPr>
          <p:nvPr/>
        </p:nvSpPr>
        <p:spPr bwMode="auto">
          <a:xfrm>
            <a:off x="7449346" y="0"/>
            <a:ext cx="1694654" cy="369332"/>
          </a:xfrm>
          <a:prstGeom prst="rect">
            <a:avLst/>
          </a:prstGeom>
          <a:solidFill>
            <a:srgbClr val="C8D8FC"/>
          </a:solidFill>
          <a:ln>
            <a:noFill/>
          </a:ln>
          <a:extLst/>
        </p:spPr>
        <p:txBody>
          <a:bodyPr wrap="squar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ct val="50000"/>
              </a:spcBef>
            </a:pPr>
            <a:r>
              <a:rPr lang="en-US" sz="1800">
                <a:latin typeface="Calibri"/>
                <a:cs typeface="Calibri"/>
              </a:rPr>
              <a:t>images: USGS</a:t>
            </a:r>
          </a:p>
        </p:txBody>
      </p:sp>
      <p:sp>
        <p:nvSpPr>
          <p:cNvPr id="11" name="CaixaDeTexto 13"/>
          <p:cNvSpPr txBox="1"/>
          <p:nvPr/>
        </p:nvSpPr>
        <p:spPr>
          <a:xfrm>
            <a:off x="0" y="2420938"/>
            <a:ext cx="9144000" cy="2432050"/>
          </a:xfrm>
          <a:prstGeom prst="rect">
            <a:avLst/>
          </a:prstGeom>
          <a:solidFill>
            <a:srgbClr val="C8D8FC"/>
          </a:solidFill>
        </p:spPr>
        <p:txBody>
          <a:bodyPr>
            <a:spAutoFit/>
          </a:bodyPr>
          <a:lstStyle/>
          <a:p>
            <a:pPr marL="182880">
              <a:spcBef>
                <a:spcPts val="800"/>
              </a:spcBef>
              <a:spcAft>
                <a:spcPts val="800"/>
              </a:spcAft>
              <a:defRPr/>
            </a:pPr>
            <a:r>
              <a:rPr lang="en-US" sz="2800" b="1" dirty="0">
                <a:solidFill>
                  <a:schemeClr val="accent1">
                    <a:lumMod val="25000"/>
                  </a:schemeClr>
                </a:solidFill>
                <a:latin typeface="Calibri" pitchFamily="34" charset="0"/>
                <a:ea typeface="+mn-ea"/>
                <a:cs typeface="+mn-cs"/>
              </a:rPr>
              <a:t>Modelling Human-Environment Interactions</a:t>
            </a:r>
          </a:p>
          <a:p>
            <a:pPr marL="182880">
              <a:spcBef>
                <a:spcPts val="800"/>
              </a:spcBef>
              <a:spcAft>
                <a:spcPts val="800"/>
              </a:spcAft>
              <a:defRPr/>
            </a:pPr>
            <a:r>
              <a:rPr lang="en-US" sz="2800" dirty="0">
                <a:solidFill>
                  <a:srgbClr val="660033"/>
                </a:solidFill>
                <a:latin typeface="Calibri" pitchFamily="34" charset="0"/>
                <a:ea typeface="+mn-ea"/>
                <a:cs typeface="+mn-cs"/>
              </a:rPr>
              <a:t>How do we decide on the use of natural resources?</a:t>
            </a:r>
          </a:p>
          <a:p>
            <a:pPr marL="182880">
              <a:spcBef>
                <a:spcPts val="800"/>
              </a:spcBef>
              <a:spcAft>
                <a:spcPts val="800"/>
              </a:spcAft>
              <a:defRPr/>
            </a:pPr>
            <a:r>
              <a:rPr lang="en-US" sz="2800" dirty="0">
                <a:solidFill>
                  <a:srgbClr val="660033"/>
                </a:solidFill>
                <a:latin typeface="Calibri" pitchFamily="34" charset="0"/>
                <a:ea typeface="+mn-ea"/>
                <a:cs typeface="+mn-cs"/>
              </a:rPr>
              <a:t>What are the conditions favoring success in resource </a:t>
            </a:r>
            <a:r>
              <a:rPr lang="en-US" sz="2800" dirty="0" err="1">
                <a:solidFill>
                  <a:srgbClr val="660033"/>
                </a:solidFill>
                <a:latin typeface="Calibri" pitchFamily="34" charset="0"/>
                <a:ea typeface="+mn-ea"/>
                <a:cs typeface="+mn-cs"/>
              </a:rPr>
              <a:t>mgnt</a:t>
            </a:r>
            <a:r>
              <a:rPr lang="en-US" sz="2800" dirty="0">
                <a:solidFill>
                  <a:srgbClr val="660033"/>
                </a:solidFill>
                <a:latin typeface="Calibri" pitchFamily="34" charset="0"/>
                <a:ea typeface="+mn-ea"/>
                <a:cs typeface="+mn-cs"/>
              </a:rPr>
              <a:t>?</a:t>
            </a:r>
          </a:p>
          <a:p>
            <a:pPr marL="182880">
              <a:spcBef>
                <a:spcPts val="800"/>
              </a:spcBef>
              <a:spcAft>
                <a:spcPts val="800"/>
              </a:spcAft>
              <a:defRPr/>
            </a:pPr>
            <a:r>
              <a:rPr lang="en-US" sz="2800" dirty="0">
                <a:solidFill>
                  <a:srgbClr val="660033"/>
                </a:solidFill>
                <a:latin typeface="Calibri" pitchFamily="34" charset="0"/>
                <a:ea typeface="+mn-ea"/>
                <a:cs typeface="+mn-cs"/>
              </a:rPr>
              <a:t>Can we anticipate changes resulting from human decisions? </a:t>
            </a:r>
          </a:p>
        </p:txBody>
      </p:sp>
    </p:spTree>
    <p:extLst>
      <p:ext uri="{BB962C8B-B14F-4D97-AF65-F5344CB8AC3E}">
        <p14:creationId xmlns:p14="http://schemas.microsoft.com/office/powerpoint/2010/main" val="2218293185"/>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7041" name="Picture 2" descr="npo000200"/>
          <p:cNvPicPr>
            <a:picLocks noChangeAspect="1" noChangeArrowheads="1"/>
          </p:cNvPicPr>
          <p:nvPr/>
        </p:nvPicPr>
        <p:blipFill>
          <a:blip r:embed="rId3">
            <a:lum bright="42000" contrast="-70000"/>
            <a:extLst>
              <a:ext uri="{28A0092B-C50C-407E-A947-70E740481C1C}">
                <a14:useLocalDpi xmlns:a14="http://schemas.microsoft.com/office/drawing/2010/main"/>
              </a:ext>
            </a:extLst>
          </a:blip>
          <a:srcRect/>
          <a:stretch>
            <a:fillRect/>
          </a:stretch>
        </p:blipFill>
        <p:spPr bwMode="auto">
          <a:xfrm>
            <a:off x="0" y="0"/>
            <a:ext cx="9866313" cy="822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2" name="Picture 3" descr="npo0002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53038" y="1495425"/>
            <a:ext cx="3567112" cy="221297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7043" name="Rectangle 4"/>
          <p:cNvSpPr>
            <a:spLocks noGrp="1" noChangeArrowheads="1"/>
          </p:cNvSpPr>
          <p:nvPr>
            <p:ph type="title" sz="quarter"/>
          </p:nvPr>
        </p:nvSpPr>
        <p:spPr>
          <a:xfrm>
            <a:off x="457200" y="115888"/>
            <a:ext cx="8229600" cy="1143000"/>
          </a:xfrm>
          <a:noFill/>
        </p:spPr>
        <p:txBody>
          <a:bodyPr/>
          <a:lstStyle/>
          <a:p>
            <a:r>
              <a:rPr lang="en-US">
                <a:latin typeface="Calibri" charset="0"/>
              </a:rPr>
              <a:t>How do we decide on the use of natural resources?</a:t>
            </a:r>
          </a:p>
        </p:txBody>
      </p:sp>
      <p:sp>
        <p:nvSpPr>
          <p:cNvPr id="87044" name="Text Box 5"/>
          <p:cNvSpPr txBox="1">
            <a:spLocks noChangeArrowheads="1"/>
          </p:cNvSpPr>
          <p:nvPr/>
        </p:nvSpPr>
        <p:spPr bwMode="auto">
          <a:xfrm>
            <a:off x="5364163" y="3213100"/>
            <a:ext cx="11414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r>
              <a:rPr lang="pt-BR" sz="2400">
                <a:latin typeface="Calibri" charset="0"/>
                <a:cs typeface="Calibri" charset="0"/>
              </a:rPr>
              <a:t>Loggers</a:t>
            </a:r>
            <a:endParaRPr lang="en-US" sz="2400">
              <a:latin typeface="Calibri" charset="0"/>
              <a:cs typeface="Calibri" charset="0"/>
            </a:endParaRPr>
          </a:p>
        </p:txBody>
      </p:sp>
      <p:sp>
        <p:nvSpPr>
          <p:cNvPr id="87045" name="Text Box 6"/>
          <p:cNvSpPr txBox="1">
            <a:spLocks noChangeArrowheads="1"/>
          </p:cNvSpPr>
          <p:nvPr/>
        </p:nvSpPr>
        <p:spPr bwMode="auto">
          <a:xfrm>
            <a:off x="3419475" y="3933825"/>
            <a:ext cx="2376488" cy="830263"/>
          </a:xfrm>
          <a:prstGeom prst="rect">
            <a:avLst/>
          </a:prstGeom>
          <a:solidFill>
            <a:schemeClr val="tx1">
              <a:alpha val="47842"/>
            </a:schemeClr>
          </a:solidFill>
          <a:ln w="9525">
            <a:solidFill>
              <a:schemeClr val="tx1"/>
            </a:solidFill>
            <a:miter lim="800000"/>
            <a:headEnd/>
            <a:tailEnd/>
          </a:ln>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r>
              <a:rPr lang="pt-BR" sz="2400">
                <a:solidFill>
                  <a:srgbClr val="FFCC00"/>
                </a:solidFill>
                <a:latin typeface="Calibri" charset="0"/>
                <a:cs typeface="Calibri" charset="0"/>
              </a:rPr>
              <a:t>Competition for Space</a:t>
            </a:r>
            <a:endParaRPr lang="en-US" sz="2400">
              <a:solidFill>
                <a:srgbClr val="FFCC00"/>
              </a:solidFill>
              <a:latin typeface="Calibri" charset="0"/>
              <a:cs typeface="Calibri" charset="0"/>
            </a:endParaRPr>
          </a:p>
        </p:txBody>
      </p:sp>
      <p:grpSp>
        <p:nvGrpSpPr>
          <p:cNvPr id="87046" name="Group 7"/>
          <p:cNvGrpSpPr>
            <a:grpSpLocks/>
          </p:cNvGrpSpPr>
          <p:nvPr/>
        </p:nvGrpSpPr>
        <p:grpSpPr bwMode="auto">
          <a:xfrm>
            <a:off x="250825" y="1196975"/>
            <a:ext cx="3168650" cy="2806700"/>
            <a:chOff x="884" y="1344"/>
            <a:chExt cx="1406" cy="1365"/>
          </a:xfrm>
        </p:grpSpPr>
        <p:pic>
          <p:nvPicPr>
            <p:cNvPr id="87057" name="Picture 8" descr="npo00020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84" y="1344"/>
              <a:ext cx="1406" cy="897"/>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7058" name="Text Box 9"/>
            <p:cNvSpPr txBox="1">
              <a:spLocks noChangeArrowheads="1"/>
            </p:cNvSpPr>
            <p:nvPr/>
          </p:nvSpPr>
          <p:spPr bwMode="auto">
            <a:xfrm>
              <a:off x="975" y="1934"/>
              <a:ext cx="60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r>
                <a:rPr lang="pt-BR" sz="2400">
                  <a:solidFill>
                    <a:schemeClr val="bg1"/>
                  </a:solidFill>
                  <a:latin typeface="Calibri" charset="0"/>
                  <a:cs typeface="Calibri" charset="0"/>
                </a:rPr>
                <a:t>Soybeans</a:t>
              </a:r>
              <a:endParaRPr lang="en-US" sz="2400">
                <a:solidFill>
                  <a:schemeClr val="bg1"/>
                </a:solidFill>
                <a:latin typeface="Calibri" charset="0"/>
                <a:cs typeface="Calibri" charset="0"/>
              </a:endParaRPr>
            </a:p>
          </p:txBody>
        </p:sp>
        <p:sp>
          <p:nvSpPr>
            <p:cNvPr id="87059" name="Line 10"/>
            <p:cNvSpPr>
              <a:spLocks noChangeShapeType="1"/>
            </p:cNvSpPr>
            <p:nvPr/>
          </p:nvSpPr>
          <p:spPr bwMode="auto">
            <a:xfrm>
              <a:off x="1746" y="2251"/>
              <a:ext cx="544" cy="458"/>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3" name="Group 11"/>
          <p:cNvGrpSpPr>
            <a:grpSpLocks/>
          </p:cNvGrpSpPr>
          <p:nvPr/>
        </p:nvGrpSpPr>
        <p:grpSpPr bwMode="auto">
          <a:xfrm>
            <a:off x="468313" y="4292600"/>
            <a:ext cx="3214687" cy="1974850"/>
            <a:chOff x="340" y="2071"/>
            <a:chExt cx="1596" cy="921"/>
          </a:xfrm>
        </p:grpSpPr>
        <p:pic>
          <p:nvPicPr>
            <p:cNvPr id="87054" name="Picture 12" descr="maniho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40" y="2071"/>
              <a:ext cx="1351" cy="90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7055" name="Text Box 13"/>
            <p:cNvSpPr txBox="1">
              <a:spLocks noChangeArrowheads="1"/>
            </p:cNvSpPr>
            <p:nvPr/>
          </p:nvSpPr>
          <p:spPr bwMode="auto">
            <a:xfrm>
              <a:off x="375" y="2777"/>
              <a:ext cx="131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r>
                <a:rPr lang="pt-BR" sz="2400">
                  <a:solidFill>
                    <a:schemeClr val="bg1"/>
                  </a:solidFill>
                  <a:latin typeface="Calibri" charset="0"/>
                  <a:cs typeface="Calibri" charset="0"/>
                </a:rPr>
                <a:t>Small-scale Farming</a:t>
              </a:r>
              <a:endParaRPr lang="en-US" sz="2400">
                <a:solidFill>
                  <a:schemeClr val="bg1"/>
                </a:solidFill>
                <a:latin typeface="Calibri" charset="0"/>
                <a:cs typeface="Calibri" charset="0"/>
              </a:endParaRPr>
            </a:p>
          </p:txBody>
        </p:sp>
        <p:sp>
          <p:nvSpPr>
            <p:cNvPr id="87056" name="Line 14"/>
            <p:cNvSpPr>
              <a:spLocks noChangeShapeType="1"/>
            </p:cNvSpPr>
            <p:nvPr/>
          </p:nvSpPr>
          <p:spPr bwMode="auto">
            <a:xfrm flipV="1">
              <a:off x="1734" y="2306"/>
              <a:ext cx="202" cy="306"/>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259087" name="Line 15"/>
          <p:cNvSpPr>
            <a:spLocks noChangeShapeType="1"/>
          </p:cNvSpPr>
          <p:nvPr/>
        </p:nvSpPr>
        <p:spPr bwMode="auto">
          <a:xfrm flipH="1">
            <a:off x="4932363" y="3716338"/>
            <a:ext cx="719137" cy="217487"/>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4" name="Group 16"/>
          <p:cNvGrpSpPr>
            <a:grpSpLocks/>
          </p:cNvGrpSpPr>
          <p:nvPr/>
        </p:nvGrpSpPr>
        <p:grpSpPr bwMode="auto">
          <a:xfrm>
            <a:off x="5292725" y="4221163"/>
            <a:ext cx="4103688" cy="2033587"/>
            <a:chOff x="3405" y="2024"/>
            <a:chExt cx="2016" cy="918"/>
          </a:xfrm>
        </p:grpSpPr>
        <p:pic>
          <p:nvPicPr>
            <p:cNvPr id="87051" name="Picture 17" descr="Goias-MatoGrosso 03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69" y="2024"/>
              <a:ext cx="1452" cy="918"/>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7052" name="Text Box 18"/>
            <p:cNvSpPr txBox="1">
              <a:spLocks noChangeArrowheads="1"/>
            </p:cNvSpPr>
            <p:nvPr/>
          </p:nvSpPr>
          <p:spPr bwMode="auto">
            <a:xfrm>
              <a:off x="4014" y="2655"/>
              <a:ext cx="653"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r>
                <a:rPr lang="pt-BR" sz="2400">
                  <a:solidFill>
                    <a:schemeClr val="bg1"/>
                  </a:solidFill>
                  <a:latin typeface="Calibri" charset="0"/>
                  <a:cs typeface="Calibri" charset="0"/>
                </a:rPr>
                <a:t>Ranchers</a:t>
              </a:r>
              <a:endParaRPr lang="en-US" sz="2400">
                <a:solidFill>
                  <a:schemeClr val="bg1"/>
                </a:solidFill>
                <a:latin typeface="Calibri" charset="0"/>
                <a:cs typeface="Calibri" charset="0"/>
              </a:endParaRPr>
            </a:p>
          </p:txBody>
        </p:sp>
        <p:sp>
          <p:nvSpPr>
            <p:cNvPr id="87053" name="Line 19"/>
            <p:cNvSpPr>
              <a:spLocks noChangeShapeType="1"/>
            </p:cNvSpPr>
            <p:nvPr/>
          </p:nvSpPr>
          <p:spPr bwMode="auto">
            <a:xfrm flipH="1" flipV="1">
              <a:off x="3405" y="2284"/>
              <a:ext cx="518" cy="194"/>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87050" name="Text Box 20"/>
          <p:cNvSpPr txBox="1">
            <a:spLocks noChangeArrowheads="1"/>
          </p:cNvSpPr>
          <p:nvPr/>
        </p:nvSpPr>
        <p:spPr bwMode="auto">
          <a:xfrm>
            <a:off x="152400" y="6491288"/>
            <a:ext cx="4721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r>
              <a:rPr lang="pt-BR" sz="2400" b="1">
                <a:latin typeface="Calibri" charset="0"/>
                <a:cs typeface="Calibri" charset="0"/>
              </a:rPr>
              <a:t>Source:  Dan Nepstad (Woods Hole)</a:t>
            </a:r>
          </a:p>
        </p:txBody>
      </p:sp>
    </p:spTree>
    <p:extLst>
      <p:ext uri="{BB962C8B-B14F-4D97-AF65-F5344CB8AC3E}">
        <p14:creationId xmlns:p14="http://schemas.microsoft.com/office/powerpoint/2010/main" val="564878717"/>
      </p:ext>
    </p:extLst>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590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8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4213" y="3784600"/>
            <a:ext cx="4535487"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445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46638" y="981075"/>
            <a:ext cx="4297362"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4451"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32363" y="3800475"/>
            <a:ext cx="4211637"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4452"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84213" y="1125538"/>
            <a:ext cx="3859212"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 name="Rectangle 3"/>
          <p:cNvSpPr txBox="1">
            <a:spLocks noChangeArrowheads="1"/>
          </p:cNvSpPr>
          <p:nvPr/>
        </p:nvSpPr>
        <p:spPr bwMode="auto">
          <a:xfrm>
            <a:off x="755650" y="3284538"/>
            <a:ext cx="8064500" cy="573087"/>
          </a:xfrm>
          <a:prstGeom prst="rect">
            <a:avLst/>
          </a:prstGeom>
          <a:solidFill>
            <a:srgbClr val="C8D8FC"/>
          </a:solidFill>
          <a:ln w="9525">
            <a:noFill/>
            <a:miter lim="800000"/>
            <a:headEnd/>
            <a:tailEnd/>
          </a:ln>
        </p:spPr>
        <p:txBody>
          <a:bodyPr/>
          <a:lstStyle/>
          <a:p>
            <a:pPr marL="0" lvl="1" eaLnBrk="0" hangingPunct="0">
              <a:spcBef>
                <a:spcPts val="600"/>
              </a:spcBef>
              <a:spcAft>
                <a:spcPts val="600"/>
              </a:spcAft>
              <a:buClr>
                <a:schemeClr val="accent2"/>
              </a:buClr>
              <a:buSzPct val="80000"/>
              <a:buFont typeface="Wingdings" pitchFamily="2" charset="2"/>
              <a:buNone/>
              <a:defRPr/>
            </a:pPr>
            <a:r>
              <a:rPr lang="pt-BR" sz="2800" kern="0" dirty="0" err="1">
                <a:solidFill>
                  <a:schemeClr val="bg2">
                    <a:lumMod val="75000"/>
                  </a:schemeClr>
                </a:solidFill>
                <a:latin typeface="Calibri" pitchFamily="34" charset="0"/>
                <a:ea typeface="+mn-ea"/>
                <a:cs typeface="+mn-cs"/>
              </a:rPr>
              <a:t>What</a:t>
            </a:r>
            <a:r>
              <a:rPr lang="pt-BR" sz="2800" kern="0" dirty="0">
                <a:solidFill>
                  <a:schemeClr val="bg2">
                    <a:lumMod val="75000"/>
                  </a:schemeClr>
                </a:solidFill>
                <a:latin typeface="Calibri" pitchFamily="34" charset="0"/>
                <a:ea typeface="+mn-ea"/>
                <a:cs typeface="+mn-cs"/>
              </a:rPr>
              <a:t> </a:t>
            </a:r>
            <a:r>
              <a:rPr lang="pt-BR" sz="2800" kern="0" dirty="0" err="1">
                <a:solidFill>
                  <a:schemeClr val="bg2">
                    <a:lumMod val="75000"/>
                  </a:schemeClr>
                </a:solidFill>
                <a:latin typeface="Calibri" pitchFamily="34" charset="0"/>
                <a:ea typeface="+mn-ea"/>
                <a:cs typeface="+mn-cs"/>
              </a:rPr>
              <a:t>models</a:t>
            </a:r>
            <a:r>
              <a:rPr lang="pt-BR" sz="2800" kern="0" dirty="0">
                <a:solidFill>
                  <a:schemeClr val="bg2">
                    <a:lumMod val="75000"/>
                  </a:schemeClr>
                </a:solidFill>
                <a:latin typeface="Calibri" pitchFamily="34" charset="0"/>
                <a:ea typeface="+mn-ea"/>
                <a:cs typeface="+mn-cs"/>
              </a:rPr>
              <a:t> are </a:t>
            </a:r>
            <a:r>
              <a:rPr lang="pt-BR" sz="2800" kern="0" dirty="0" err="1">
                <a:solidFill>
                  <a:schemeClr val="bg2">
                    <a:lumMod val="75000"/>
                  </a:schemeClr>
                </a:solidFill>
                <a:latin typeface="Calibri" pitchFamily="34" charset="0"/>
                <a:ea typeface="+mn-ea"/>
                <a:cs typeface="+mn-cs"/>
              </a:rPr>
              <a:t>needed</a:t>
            </a:r>
            <a:r>
              <a:rPr lang="pt-BR" sz="2800" kern="0" dirty="0">
                <a:solidFill>
                  <a:schemeClr val="bg2">
                    <a:lumMod val="75000"/>
                  </a:schemeClr>
                </a:solidFill>
                <a:latin typeface="Calibri" pitchFamily="34" charset="0"/>
                <a:ea typeface="+mn-ea"/>
                <a:cs typeface="+mn-cs"/>
              </a:rPr>
              <a:t> to </a:t>
            </a:r>
            <a:r>
              <a:rPr lang="pt-BR" sz="2800" kern="0" dirty="0" err="1">
                <a:solidFill>
                  <a:schemeClr val="bg2">
                    <a:lumMod val="75000"/>
                  </a:schemeClr>
                </a:solidFill>
                <a:latin typeface="Calibri" pitchFamily="34" charset="0"/>
                <a:ea typeface="+mn-ea"/>
                <a:cs typeface="+mn-cs"/>
              </a:rPr>
              <a:t>describe</a:t>
            </a:r>
            <a:r>
              <a:rPr lang="pt-BR" sz="2800" kern="0" dirty="0">
                <a:solidFill>
                  <a:schemeClr val="bg2">
                    <a:lumMod val="75000"/>
                  </a:schemeClr>
                </a:solidFill>
                <a:latin typeface="Calibri" pitchFamily="34" charset="0"/>
                <a:ea typeface="+mn-ea"/>
                <a:cs typeface="+mn-cs"/>
              </a:rPr>
              <a:t> </a:t>
            </a:r>
            <a:r>
              <a:rPr lang="pt-BR" sz="2800" kern="0" dirty="0" err="1">
                <a:solidFill>
                  <a:schemeClr val="bg2">
                    <a:lumMod val="75000"/>
                  </a:schemeClr>
                </a:solidFill>
                <a:latin typeface="Calibri" pitchFamily="34" charset="0"/>
                <a:ea typeface="+mn-ea"/>
                <a:cs typeface="+mn-cs"/>
              </a:rPr>
              <a:t>human</a:t>
            </a:r>
            <a:r>
              <a:rPr lang="pt-BR" sz="2800" kern="0" dirty="0">
                <a:solidFill>
                  <a:schemeClr val="bg2">
                    <a:lumMod val="75000"/>
                  </a:schemeClr>
                </a:solidFill>
                <a:latin typeface="Calibri" pitchFamily="34" charset="0"/>
                <a:ea typeface="+mn-ea"/>
                <a:cs typeface="+mn-cs"/>
              </a:rPr>
              <a:t> </a:t>
            </a:r>
            <a:r>
              <a:rPr lang="pt-BR" sz="2800" kern="0" dirty="0" err="1">
                <a:solidFill>
                  <a:schemeClr val="bg2">
                    <a:lumMod val="75000"/>
                  </a:schemeClr>
                </a:solidFill>
                <a:latin typeface="Calibri" pitchFamily="34" charset="0"/>
                <a:ea typeface="+mn-ea"/>
                <a:cs typeface="+mn-cs"/>
              </a:rPr>
              <a:t>actions</a:t>
            </a:r>
            <a:r>
              <a:rPr lang="pt-BR" sz="2800" kern="0" dirty="0">
                <a:solidFill>
                  <a:schemeClr val="bg2">
                    <a:lumMod val="75000"/>
                  </a:schemeClr>
                </a:solidFill>
                <a:latin typeface="Calibri" pitchFamily="34" charset="0"/>
                <a:ea typeface="+mn-ea"/>
                <a:cs typeface="+mn-cs"/>
              </a:rPr>
              <a:t>?</a:t>
            </a:r>
          </a:p>
        </p:txBody>
      </p:sp>
      <p:sp>
        <p:nvSpPr>
          <p:cNvPr id="104454" name="Título 7"/>
          <p:cNvSpPr>
            <a:spLocks noGrp="1"/>
          </p:cNvSpPr>
          <p:nvPr>
            <p:ph type="title"/>
          </p:nvPr>
        </p:nvSpPr>
        <p:spPr>
          <a:xfrm>
            <a:off x="684213" y="260350"/>
            <a:ext cx="8153400" cy="762000"/>
          </a:xfrm>
        </p:spPr>
        <p:txBody>
          <a:bodyPr/>
          <a:lstStyle/>
          <a:p>
            <a:r>
              <a:rPr lang="pt-BR" dirty="0" err="1" smtClean="0">
                <a:latin typeface="Calibri" charset="0"/>
              </a:rPr>
              <a:t>Modelling</a:t>
            </a:r>
            <a:r>
              <a:rPr lang="pt-BR" dirty="0" smtClean="0">
                <a:latin typeface="Calibri" charset="0"/>
              </a:rPr>
              <a:t> </a:t>
            </a:r>
            <a:r>
              <a:rPr lang="pt-BR" dirty="0" err="1" smtClean="0">
                <a:latin typeface="Calibri" charset="0"/>
              </a:rPr>
              <a:t>human</a:t>
            </a:r>
            <a:r>
              <a:rPr lang="pt-BR" dirty="0" err="1">
                <a:latin typeface="Calibri" charset="0"/>
              </a:rPr>
              <a:t>-</a:t>
            </a:r>
            <a:r>
              <a:rPr lang="pt-BR" dirty="0" err="1" smtClean="0">
                <a:latin typeface="Calibri" charset="0"/>
              </a:rPr>
              <a:t>environment</a:t>
            </a:r>
            <a:r>
              <a:rPr lang="pt-BR" dirty="0" smtClean="0">
                <a:latin typeface="Calibri" charset="0"/>
              </a:rPr>
              <a:t> </a:t>
            </a:r>
            <a:r>
              <a:rPr lang="pt-BR" dirty="0" err="1" smtClean="0">
                <a:latin typeface="Calibri" charset="0"/>
              </a:rPr>
              <a:t>interactions</a:t>
            </a:r>
            <a:endParaRPr lang="pt-BR" dirty="0">
              <a:latin typeface="Calibri" charset="0"/>
            </a:endParaRPr>
          </a:p>
        </p:txBody>
      </p:sp>
    </p:spTree>
    <p:extLst>
      <p:ext uri="{BB962C8B-B14F-4D97-AF65-F5344CB8AC3E}">
        <p14:creationId xmlns:p14="http://schemas.microsoft.com/office/powerpoint/2010/main" val="387663838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7385050" y="1905000"/>
            <a:ext cx="1477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spcBef>
                <a:spcPct val="50000"/>
              </a:spcBef>
            </a:pPr>
            <a:r>
              <a:rPr lang="pt-BR" sz="2400">
                <a:solidFill>
                  <a:srgbClr val="000000"/>
                </a:solidFill>
                <a:latin typeface="Humnst777 BT" charset="0"/>
              </a:rPr>
              <a:t>f ( I</a:t>
            </a:r>
            <a:r>
              <a:rPr lang="pt-BR" sz="2400" baseline="-25000">
                <a:solidFill>
                  <a:srgbClr val="000000"/>
                </a:solidFill>
                <a:latin typeface="Humnst777 BT" charset="0"/>
              </a:rPr>
              <a:t>t+n</a:t>
            </a:r>
            <a:r>
              <a:rPr lang="pt-BR" sz="2400">
                <a:solidFill>
                  <a:srgbClr val="000000"/>
                </a:solidFill>
                <a:latin typeface="Humnst777 BT" charset="0"/>
              </a:rPr>
              <a:t> )</a:t>
            </a:r>
          </a:p>
        </p:txBody>
      </p:sp>
      <p:grpSp>
        <p:nvGrpSpPr>
          <p:cNvPr id="39939" name="Group 3"/>
          <p:cNvGrpSpPr>
            <a:grpSpLocks/>
          </p:cNvGrpSpPr>
          <p:nvPr/>
        </p:nvGrpSpPr>
        <p:grpSpPr bwMode="auto">
          <a:xfrm>
            <a:off x="633413" y="2743200"/>
            <a:ext cx="1335087" cy="1371600"/>
            <a:chOff x="3840" y="3024"/>
            <a:chExt cx="912" cy="864"/>
          </a:xfrm>
        </p:grpSpPr>
        <p:grpSp>
          <p:nvGrpSpPr>
            <p:cNvPr id="39989" name="Group 4"/>
            <p:cNvGrpSpPr>
              <a:grpSpLocks/>
            </p:cNvGrpSpPr>
            <p:nvPr/>
          </p:nvGrpSpPr>
          <p:grpSpPr bwMode="auto">
            <a:xfrm>
              <a:off x="3840" y="3024"/>
              <a:ext cx="912" cy="864"/>
              <a:chOff x="480" y="2736"/>
              <a:chExt cx="912" cy="864"/>
            </a:xfrm>
          </p:grpSpPr>
          <p:sp>
            <p:nvSpPr>
              <p:cNvPr id="39991" name="Rectangle 5"/>
              <p:cNvSpPr>
                <a:spLocks noChangeArrowheads="1"/>
              </p:cNvSpPr>
              <p:nvPr/>
            </p:nvSpPr>
            <p:spPr bwMode="auto">
              <a:xfrm>
                <a:off x="480" y="2736"/>
                <a:ext cx="912" cy="864"/>
              </a:xfrm>
              <a:prstGeom prst="rect">
                <a:avLst/>
              </a:prstGeom>
              <a:solidFill>
                <a:srgbClr val="CC9900"/>
              </a:solidFill>
              <a:ln w="12700" cap="sq">
                <a:solidFill>
                  <a:schemeClr val="tx1"/>
                </a:solidFill>
                <a:miter lim="800000"/>
                <a:headEnd type="none" w="sm" len="sm"/>
                <a:tailEnd type="none" w="sm" len="sm"/>
              </a:ln>
            </p:spPr>
            <p:txBody>
              <a:bodyPr wrap="none" anchor="ctr"/>
              <a:lstStyle/>
              <a:p>
                <a:endParaRPr lang="en-US">
                  <a:solidFill>
                    <a:srgbClr val="000000"/>
                  </a:solidFill>
                </a:endParaRPr>
              </a:p>
            </p:txBody>
          </p:sp>
          <p:sp>
            <p:nvSpPr>
              <p:cNvPr id="39992" name="Line 6"/>
              <p:cNvSpPr>
                <a:spLocks noChangeShapeType="1"/>
              </p:cNvSpPr>
              <p:nvPr/>
            </p:nvSpPr>
            <p:spPr bwMode="auto">
              <a:xfrm>
                <a:off x="480" y="2928"/>
                <a:ext cx="912"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9993" name="Line 7"/>
              <p:cNvSpPr>
                <a:spLocks noChangeShapeType="1"/>
              </p:cNvSpPr>
              <p:nvPr/>
            </p:nvSpPr>
            <p:spPr bwMode="auto">
              <a:xfrm>
                <a:off x="480" y="3168"/>
                <a:ext cx="912"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9994" name="Line 8"/>
              <p:cNvSpPr>
                <a:spLocks noChangeShapeType="1"/>
              </p:cNvSpPr>
              <p:nvPr/>
            </p:nvSpPr>
            <p:spPr bwMode="auto">
              <a:xfrm>
                <a:off x="480" y="3408"/>
                <a:ext cx="912"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9995" name="Line 9"/>
              <p:cNvSpPr>
                <a:spLocks noChangeShapeType="1"/>
              </p:cNvSpPr>
              <p:nvPr/>
            </p:nvSpPr>
            <p:spPr bwMode="auto">
              <a:xfrm>
                <a:off x="672" y="2736"/>
                <a:ext cx="0" cy="86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9996" name="Line 10"/>
              <p:cNvSpPr>
                <a:spLocks noChangeShapeType="1"/>
              </p:cNvSpPr>
              <p:nvPr/>
            </p:nvSpPr>
            <p:spPr bwMode="auto">
              <a:xfrm>
                <a:off x="1152" y="2736"/>
                <a:ext cx="0" cy="86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39990" name="Line 11"/>
            <p:cNvSpPr>
              <a:spLocks noChangeShapeType="1"/>
            </p:cNvSpPr>
            <p:nvPr/>
          </p:nvSpPr>
          <p:spPr bwMode="auto">
            <a:xfrm>
              <a:off x="4272" y="3024"/>
              <a:ext cx="0" cy="86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9940" name="Group 12"/>
          <p:cNvGrpSpPr>
            <a:grpSpLocks/>
          </p:cNvGrpSpPr>
          <p:nvPr/>
        </p:nvGrpSpPr>
        <p:grpSpPr bwMode="auto">
          <a:xfrm>
            <a:off x="2532063" y="2743200"/>
            <a:ext cx="1336675" cy="1371600"/>
            <a:chOff x="3840" y="3024"/>
            <a:chExt cx="912" cy="864"/>
          </a:xfrm>
        </p:grpSpPr>
        <p:grpSp>
          <p:nvGrpSpPr>
            <p:cNvPr id="39981" name="Group 13"/>
            <p:cNvGrpSpPr>
              <a:grpSpLocks/>
            </p:cNvGrpSpPr>
            <p:nvPr/>
          </p:nvGrpSpPr>
          <p:grpSpPr bwMode="auto">
            <a:xfrm>
              <a:off x="3840" y="3024"/>
              <a:ext cx="912" cy="864"/>
              <a:chOff x="480" y="2736"/>
              <a:chExt cx="912" cy="864"/>
            </a:xfrm>
          </p:grpSpPr>
          <p:sp>
            <p:nvSpPr>
              <p:cNvPr id="39983" name="Rectangle 14"/>
              <p:cNvSpPr>
                <a:spLocks noChangeArrowheads="1"/>
              </p:cNvSpPr>
              <p:nvPr/>
            </p:nvSpPr>
            <p:spPr bwMode="auto">
              <a:xfrm>
                <a:off x="480" y="2736"/>
                <a:ext cx="912" cy="864"/>
              </a:xfrm>
              <a:prstGeom prst="rect">
                <a:avLst/>
              </a:prstGeom>
              <a:solidFill>
                <a:srgbClr val="CC9900"/>
              </a:solidFill>
              <a:ln w="12700" cap="sq">
                <a:solidFill>
                  <a:schemeClr val="tx1"/>
                </a:solidFill>
                <a:miter lim="800000"/>
                <a:headEnd type="none" w="sm" len="sm"/>
                <a:tailEnd type="none" w="sm" len="sm"/>
              </a:ln>
            </p:spPr>
            <p:txBody>
              <a:bodyPr wrap="none" anchor="ctr"/>
              <a:lstStyle/>
              <a:p>
                <a:endParaRPr lang="en-US">
                  <a:solidFill>
                    <a:srgbClr val="000000"/>
                  </a:solidFill>
                </a:endParaRPr>
              </a:p>
            </p:txBody>
          </p:sp>
          <p:sp>
            <p:nvSpPr>
              <p:cNvPr id="39984" name="Line 15"/>
              <p:cNvSpPr>
                <a:spLocks noChangeShapeType="1"/>
              </p:cNvSpPr>
              <p:nvPr/>
            </p:nvSpPr>
            <p:spPr bwMode="auto">
              <a:xfrm>
                <a:off x="480" y="2928"/>
                <a:ext cx="912"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9985" name="Line 16"/>
              <p:cNvSpPr>
                <a:spLocks noChangeShapeType="1"/>
              </p:cNvSpPr>
              <p:nvPr/>
            </p:nvSpPr>
            <p:spPr bwMode="auto">
              <a:xfrm>
                <a:off x="480" y="3168"/>
                <a:ext cx="912"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9986" name="Line 17"/>
              <p:cNvSpPr>
                <a:spLocks noChangeShapeType="1"/>
              </p:cNvSpPr>
              <p:nvPr/>
            </p:nvSpPr>
            <p:spPr bwMode="auto">
              <a:xfrm>
                <a:off x="480" y="3408"/>
                <a:ext cx="912"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9987" name="Line 18"/>
              <p:cNvSpPr>
                <a:spLocks noChangeShapeType="1"/>
              </p:cNvSpPr>
              <p:nvPr/>
            </p:nvSpPr>
            <p:spPr bwMode="auto">
              <a:xfrm>
                <a:off x="672" y="2736"/>
                <a:ext cx="0" cy="86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9988" name="Line 19"/>
              <p:cNvSpPr>
                <a:spLocks noChangeShapeType="1"/>
              </p:cNvSpPr>
              <p:nvPr/>
            </p:nvSpPr>
            <p:spPr bwMode="auto">
              <a:xfrm>
                <a:off x="1152" y="2736"/>
                <a:ext cx="0" cy="86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39982" name="Line 20"/>
            <p:cNvSpPr>
              <a:spLocks noChangeShapeType="1"/>
            </p:cNvSpPr>
            <p:nvPr/>
          </p:nvSpPr>
          <p:spPr bwMode="auto">
            <a:xfrm>
              <a:off x="4272" y="3024"/>
              <a:ext cx="0" cy="86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9941" name="Group 21"/>
          <p:cNvGrpSpPr>
            <a:grpSpLocks/>
          </p:cNvGrpSpPr>
          <p:nvPr/>
        </p:nvGrpSpPr>
        <p:grpSpPr bwMode="auto">
          <a:xfrm>
            <a:off x="4502150" y="2743200"/>
            <a:ext cx="1336675" cy="1371600"/>
            <a:chOff x="3840" y="3024"/>
            <a:chExt cx="912" cy="864"/>
          </a:xfrm>
        </p:grpSpPr>
        <p:grpSp>
          <p:nvGrpSpPr>
            <p:cNvPr id="39973" name="Group 22"/>
            <p:cNvGrpSpPr>
              <a:grpSpLocks/>
            </p:cNvGrpSpPr>
            <p:nvPr/>
          </p:nvGrpSpPr>
          <p:grpSpPr bwMode="auto">
            <a:xfrm>
              <a:off x="3840" y="3024"/>
              <a:ext cx="912" cy="864"/>
              <a:chOff x="480" y="2736"/>
              <a:chExt cx="912" cy="864"/>
            </a:xfrm>
          </p:grpSpPr>
          <p:sp>
            <p:nvSpPr>
              <p:cNvPr id="39975" name="Rectangle 23"/>
              <p:cNvSpPr>
                <a:spLocks noChangeArrowheads="1"/>
              </p:cNvSpPr>
              <p:nvPr/>
            </p:nvSpPr>
            <p:spPr bwMode="auto">
              <a:xfrm>
                <a:off x="480" y="2736"/>
                <a:ext cx="912" cy="864"/>
              </a:xfrm>
              <a:prstGeom prst="rect">
                <a:avLst/>
              </a:prstGeom>
              <a:solidFill>
                <a:srgbClr val="CC9900"/>
              </a:solidFill>
              <a:ln w="12700" cap="sq">
                <a:solidFill>
                  <a:schemeClr val="tx1"/>
                </a:solidFill>
                <a:miter lim="800000"/>
                <a:headEnd type="none" w="sm" len="sm"/>
                <a:tailEnd type="none" w="sm" len="sm"/>
              </a:ln>
            </p:spPr>
            <p:txBody>
              <a:bodyPr wrap="none" anchor="ctr"/>
              <a:lstStyle/>
              <a:p>
                <a:endParaRPr lang="en-US">
                  <a:solidFill>
                    <a:srgbClr val="000000"/>
                  </a:solidFill>
                </a:endParaRPr>
              </a:p>
            </p:txBody>
          </p:sp>
          <p:sp>
            <p:nvSpPr>
              <p:cNvPr id="39976" name="Line 24"/>
              <p:cNvSpPr>
                <a:spLocks noChangeShapeType="1"/>
              </p:cNvSpPr>
              <p:nvPr/>
            </p:nvSpPr>
            <p:spPr bwMode="auto">
              <a:xfrm>
                <a:off x="480" y="2928"/>
                <a:ext cx="912"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9977" name="Line 25"/>
              <p:cNvSpPr>
                <a:spLocks noChangeShapeType="1"/>
              </p:cNvSpPr>
              <p:nvPr/>
            </p:nvSpPr>
            <p:spPr bwMode="auto">
              <a:xfrm>
                <a:off x="480" y="3168"/>
                <a:ext cx="912"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9978" name="Line 26"/>
              <p:cNvSpPr>
                <a:spLocks noChangeShapeType="1"/>
              </p:cNvSpPr>
              <p:nvPr/>
            </p:nvSpPr>
            <p:spPr bwMode="auto">
              <a:xfrm>
                <a:off x="480" y="3408"/>
                <a:ext cx="912"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9979" name="Line 27"/>
              <p:cNvSpPr>
                <a:spLocks noChangeShapeType="1"/>
              </p:cNvSpPr>
              <p:nvPr/>
            </p:nvSpPr>
            <p:spPr bwMode="auto">
              <a:xfrm>
                <a:off x="672" y="2736"/>
                <a:ext cx="0" cy="86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9980" name="Line 28"/>
              <p:cNvSpPr>
                <a:spLocks noChangeShapeType="1"/>
              </p:cNvSpPr>
              <p:nvPr/>
            </p:nvSpPr>
            <p:spPr bwMode="auto">
              <a:xfrm>
                <a:off x="1152" y="2736"/>
                <a:ext cx="0" cy="86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39974" name="Line 29"/>
            <p:cNvSpPr>
              <a:spLocks noChangeShapeType="1"/>
            </p:cNvSpPr>
            <p:nvPr/>
          </p:nvSpPr>
          <p:spPr bwMode="auto">
            <a:xfrm>
              <a:off x="4272" y="3024"/>
              <a:ext cx="0" cy="86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9942" name="Group 30"/>
          <p:cNvGrpSpPr>
            <a:grpSpLocks/>
          </p:cNvGrpSpPr>
          <p:nvPr/>
        </p:nvGrpSpPr>
        <p:grpSpPr bwMode="auto">
          <a:xfrm>
            <a:off x="7385050" y="2743200"/>
            <a:ext cx="1338263" cy="1371600"/>
            <a:chOff x="3840" y="3024"/>
            <a:chExt cx="912" cy="864"/>
          </a:xfrm>
        </p:grpSpPr>
        <p:grpSp>
          <p:nvGrpSpPr>
            <p:cNvPr id="39965" name="Group 31"/>
            <p:cNvGrpSpPr>
              <a:grpSpLocks/>
            </p:cNvGrpSpPr>
            <p:nvPr/>
          </p:nvGrpSpPr>
          <p:grpSpPr bwMode="auto">
            <a:xfrm>
              <a:off x="3840" y="3024"/>
              <a:ext cx="912" cy="864"/>
              <a:chOff x="480" y="2736"/>
              <a:chExt cx="912" cy="864"/>
            </a:xfrm>
          </p:grpSpPr>
          <p:sp>
            <p:nvSpPr>
              <p:cNvPr id="39967" name="Rectangle 32"/>
              <p:cNvSpPr>
                <a:spLocks noChangeArrowheads="1"/>
              </p:cNvSpPr>
              <p:nvPr/>
            </p:nvSpPr>
            <p:spPr bwMode="auto">
              <a:xfrm>
                <a:off x="480" y="2736"/>
                <a:ext cx="912" cy="864"/>
              </a:xfrm>
              <a:prstGeom prst="rect">
                <a:avLst/>
              </a:prstGeom>
              <a:solidFill>
                <a:srgbClr val="CC9900"/>
              </a:solidFill>
              <a:ln w="12700" cap="sq">
                <a:solidFill>
                  <a:schemeClr val="tx1"/>
                </a:solidFill>
                <a:miter lim="800000"/>
                <a:headEnd type="none" w="sm" len="sm"/>
                <a:tailEnd type="none" w="sm" len="sm"/>
              </a:ln>
            </p:spPr>
            <p:txBody>
              <a:bodyPr wrap="none" anchor="ctr"/>
              <a:lstStyle/>
              <a:p>
                <a:endParaRPr lang="en-US">
                  <a:solidFill>
                    <a:srgbClr val="000000"/>
                  </a:solidFill>
                </a:endParaRPr>
              </a:p>
            </p:txBody>
          </p:sp>
          <p:sp>
            <p:nvSpPr>
              <p:cNvPr id="39968" name="Line 33"/>
              <p:cNvSpPr>
                <a:spLocks noChangeShapeType="1"/>
              </p:cNvSpPr>
              <p:nvPr/>
            </p:nvSpPr>
            <p:spPr bwMode="auto">
              <a:xfrm>
                <a:off x="480" y="2928"/>
                <a:ext cx="912"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9969" name="Line 34"/>
              <p:cNvSpPr>
                <a:spLocks noChangeShapeType="1"/>
              </p:cNvSpPr>
              <p:nvPr/>
            </p:nvSpPr>
            <p:spPr bwMode="auto">
              <a:xfrm>
                <a:off x="480" y="3168"/>
                <a:ext cx="912"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9970" name="Line 35"/>
              <p:cNvSpPr>
                <a:spLocks noChangeShapeType="1"/>
              </p:cNvSpPr>
              <p:nvPr/>
            </p:nvSpPr>
            <p:spPr bwMode="auto">
              <a:xfrm>
                <a:off x="480" y="3408"/>
                <a:ext cx="912"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9971" name="Line 36"/>
              <p:cNvSpPr>
                <a:spLocks noChangeShapeType="1"/>
              </p:cNvSpPr>
              <p:nvPr/>
            </p:nvSpPr>
            <p:spPr bwMode="auto">
              <a:xfrm>
                <a:off x="672" y="2736"/>
                <a:ext cx="0" cy="86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9972" name="Line 37"/>
              <p:cNvSpPr>
                <a:spLocks noChangeShapeType="1"/>
              </p:cNvSpPr>
              <p:nvPr/>
            </p:nvSpPr>
            <p:spPr bwMode="auto">
              <a:xfrm>
                <a:off x="1152" y="2736"/>
                <a:ext cx="0" cy="86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39966" name="Line 38"/>
            <p:cNvSpPr>
              <a:spLocks noChangeShapeType="1"/>
            </p:cNvSpPr>
            <p:nvPr/>
          </p:nvSpPr>
          <p:spPr bwMode="auto">
            <a:xfrm>
              <a:off x="4272" y="3024"/>
              <a:ext cx="0" cy="86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39943" name="AutoShape 39"/>
          <p:cNvSpPr>
            <a:spLocks noChangeArrowheads="1"/>
          </p:cNvSpPr>
          <p:nvPr/>
        </p:nvSpPr>
        <p:spPr bwMode="auto">
          <a:xfrm>
            <a:off x="3868738" y="3276600"/>
            <a:ext cx="563562" cy="228600"/>
          </a:xfrm>
          <a:prstGeom prst="rightArrow">
            <a:avLst>
              <a:gd name="adj1" fmla="val 50000"/>
              <a:gd name="adj2" fmla="val 61632"/>
            </a:avLst>
          </a:prstGeom>
          <a:solidFill>
            <a:schemeClr val="tx1"/>
          </a:solidFill>
          <a:ln w="12700" cap="sq">
            <a:solidFill>
              <a:schemeClr val="tx1"/>
            </a:solidFill>
            <a:miter lim="800000"/>
            <a:headEnd type="none" w="sm" len="sm"/>
            <a:tailEnd type="none" w="sm" len="sm"/>
          </a:ln>
        </p:spPr>
        <p:txBody>
          <a:bodyPr wrap="none" anchor="ctr"/>
          <a:lstStyle/>
          <a:p>
            <a:endParaRPr lang="en-US">
              <a:solidFill>
                <a:srgbClr val="000000"/>
              </a:solidFill>
            </a:endParaRPr>
          </a:p>
        </p:txBody>
      </p:sp>
      <p:sp>
        <p:nvSpPr>
          <p:cNvPr id="39944" name="AutoShape 40"/>
          <p:cNvSpPr>
            <a:spLocks noChangeArrowheads="1"/>
          </p:cNvSpPr>
          <p:nvPr/>
        </p:nvSpPr>
        <p:spPr bwMode="auto">
          <a:xfrm>
            <a:off x="1968500" y="3276600"/>
            <a:ext cx="563563" cy="228600"/>
          </a:xfrm>
          <a:prstGeom prst="rightArrow">
            <a:avLst>
              <a:gd name="adj1" fmla="val 50000"/>
              <a:gd name="adj2" fmla="val 61632"/>
            </a:avLst>
          </a:prstGeom>
          <a:solidFill>
            <a:schemeClr val="tx1"/>
          </a:solidFill>
          <a:ln w="12700" cap="sq">
            <a:solidFill>
              <a:schemeClr val="tx1"/>
            </a:solidFill>
            <a:miter lim="800000"/>
            <a:headEnd type="none" w="sm" len="sm"/>
            <a:tailEnd type="none" w="sm" len="sm"/>
          </a:ln>
        </p:spPr>
        <p:txBody>
          <a:bodyPr wrap="none" anchor="ctr"/>
          <a:lstStyle/>
          <a:p>
            <a:endParaRPr lang="en-US">
              <a:solidFill>
                <a:srgbClr val="000000"/>
              </a:solidFill>
            </a:endParaRPr>
          </a:p>
        </p:txBody>
      </p:sp>
      <p:sp>
        <p:nvSpPr>
          <p:cNvPr id="39945" name="Text Box 41"/>
          <p:cNvSpPr txBox="1">
            <a:spLocks noChangeArrowheads="1"/>
          </p:cNvSpPr>
          <p:nvPr/>
        </p:nvSpPr>
        <p:spPr bwMode="auto">
          <a:xfrm>
            <a:off x="6261100" y="2971800"/>
            <a:ext cx="7731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spcBef>
                <a:spcPct val="50000"/>
              </a:spcBef>
            </a:pPr>
            <a:r>
              <a:rPr lang="pt-BR" sz="4000" b="1">
                <a:solidFill>
                  <a:srgbClr val="000000"/>
                </a:solidFill>
                <a:latin typeface="Times New Roman" charset="0"/>
              </a:rPr>
              <a:t>. . </a:t>
            </a:r>
          </a:p>
        </p:txBody>
      </p:sp>
      <p:sp>
        <p:nvSpPr>
          <p:cNvPr id="39946" name="AutoShape 42"/>
          <p:cNvSpPr>
            <a:spLocks noChangeArrowheads="1"/>
          </p:cNvSpPr>
          <p:nvPr/>
        </p:nvSpPr>
        <p:spPr bwMode="auto">
          <a:xfrm>
            <a:off x="6962775" y="3352800"/>
            <a:ext cx="422275" cy="152400"/>
          </a:xfrm>
          <a:prstGeom prst="rightArrow">
            <a:avLst>
              <a:gd name="adj1" fmla="val 50000"/>
              <a:gd name="adj2" fmla="val 69271"/>
            </a:avLst>
          </a:prstGeom>
          <a:solidFill>
            <a:schemeClr val="tx1"/>
          </a:solidFill>
          <a:ln w="12700" cap="sq">
            <a:solidFill>
              <a:schemeClr val="tx1"/>
            </a:solidFill>
            <a:miter lim="800000"/>
            <a:headEnd type="none" w="sm" len="sm"/>
            <a:tailEnd type="none" w="sm" len="sm"/>
          </a:ln>
        </p:spPr>
        <p:txBody>
          <a:bodyPr wrap="none" anchor="ctr"/>
          <a:lstStyle/>
          <a:p>
            <a:endParaRPr lang="en-US">
              <a:solidFill>
                <a:srgbClr val="000000"/>
              </a:solidFill>
            </a:endParaRPr>
          </a:p>
        </p:txBody>
      </p:sp>
      <p:sp>
        <p:nvSpPr>
          <p:cNvPr id="39947" name="AutoShape 43"/>
          <p:cNvSpPr>
            <a:spLocks noChangeArrowheads="1"/>
          </p:cNvSpPr>
          <p:nvPr/>
        </p:nvSpPr>
        <p:spPr bwMode="auto">
          <a:xfrm>
            <a:off x="5838825" y="3352800"/>
            <a:ext cx="422275" cy="152400"/>
          </a:xfrm>
          <a:prstGeom prst="rightArrow">
            <a:avLst>
              <a:gd name="adj1" fmla="val 50000"/>
              <a:gd name="adj2" fmla="val 69271"/>
            </a:avLst>
          </a:prstGeom>
          <a:solidFill>
            <a:schemeClr val="tx1"/>
          </a:solidFill>
          <a:ln w="12700" cap="sq">
            <a:solidFill>
              <a:schemeClr val="tx1"/>
            </a:solidFill>
            <a:miter lim="800000"/>
            <a:headEnd type="none" w="sm" len="sm"/>
            <a:tailEnd type="none" w="sm" len="sm"/>
          </a:ln>
        </p:spPr>
        <p:txBody>
          <a:bodyPr wrap="none" anchor="ctr"/>
          <a:lstStyle/>
          <a:p>
            <a:endParaRPr lang="en-US">
              <a:solidFill>
                <a:srgbClr val="000000"/>
              </a:solidFill>
            </a:endParaRPr>
          </a:p>
        </p:txBody>
      </p:sp>
      <p:sp>
        <p:nvSpPr>
          <p:cNvPr id="39948" name="Text Box 44"/>
          <p:cNvSpPr txBox="1">
            <a:spLocks noChangeArrowheads="1"/>
          </p:cNvSpPr>
          <p:nvPr/>
        </p:nvSpPr>
        <p:spPr bwMode="auto">
          <a:xfrm>
            <a:off x="4078288" y="2667000"/>
            <a:ext cx="212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spcBef>
                <a:spcPct val="50000"/>
              </a:spcBef>
            </a:pPr>
            <a:r>
              <a:rPr lang="pt-BR" sz="2400">
                <a:solidFill>
                  <a:srgbClr val="000000"/>
                </a:solidFill>
                <a:latin typeface="Times New Roman" charset="0"/>
              </a:rPr>
              <a:t>F</a:t>
            </a:r>
          </a:p>
        </p:txBody>
      </p:sp>
      <p:sp>
        <p:nvSpPr>
          <p:cNvPr id="39949" name="Text Box 45"/>
          <p:cNvSpPr txBox="1">
            <a:spLocks noChangeArrowheads="1"/>
          </p:cNvSpPr>
          <p:nvPr/>
        </p:nvSpPr>
        <p:spPr bwMode="auto">
          <a:xfrm>
            <a:off x="2109788" y="2667000"/>
            <a:ext cx="422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spcBef>
                <a:spcPct val="50000"/>
              </a:spcBef>
            </a:pPr>
            <a:r>
              <a:rPr lang="pt-BR" sz="2400">
                <a:solidFill>
                  <a:srgbClr val="000000"/>
                </a:solidFill>
                <a:latin typeface="Times New Roman" charset="0"/>
              </a:rPr>
              <a:t>F</a:t>
            </a:r>
          </a:p>
        </p:txBody>
      </p:sp>
      <p:sp>
        <p:nvSpPr>
          <p:cNvPr id="39950" name="Line 46"/>
          <p:cNvSpPr>
            <a:spLocks noChangeShapeType="1"/>
          </p:cNvSpPr>
          <p:nvPr/>
        </p:nvSpPr>
        <p:spPr bwMode="auto">
          <a:xfrm>
            <a:off x="2181225" y="2667000"/>
            <a:ext cx="209550" cy="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39951" name="Line 47"/>
          <p:cNvSpPr>
            <a:spLocks noChangeShapeType="1"/>
          </p:cNvSpPr>
          <p:nvPr/>
        </p:nvSpPr>
        <p:spPr bwMode="auto">
          <a:xfrm>
            <a:off x="4151313" y="2667000"/>
            <a:ext cx="209550" cy="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39952" name="Text Box 48"/>
          <p:cNvSpPr txBox="1">
            <a:spLocks noChangeArrowheads="1"/>
          </p:cNvSpPr>
          <p:nvPr/>
        </p:nvSpPr>
        <p:spPr bwMode="auto">
          <a:xfrm>
            <a:off x="703263" y="1828800"/>
            <a:ext cx="12779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spcBef>
                <a:spcPct val="50000"/>
              </a:spcBef>
            </a:pPr>
            <a:r>
              <a:rPr lang="pt-BR" sz="2400">
                <a:solidFill>
                  <a:srgbClr val="000000"/>
                </a:solidFill>
                <a:latin typeface="Humnst777 BT" charset="0"/>
              </a:rPr>
              <a:t>f (I</a:t>
            </a:r>
            <a:r>
              <a:rPr lang="pt-BR" sz="2400" baseline="-25000">
                <a:solidFill>
                  <a:srgbClr val="000000"/>
                </a:solidFill>
                <a:latin typeface="Humnst777 BT" charset="0"/>
              </a:rPr>
              <a:t>t</a:t>
            </a:r>
            <a:r>
              <a:rPr lang="pt-BR" sz="2400">
                <a:solidFill>
                  <a:srgbClr val="000000"/>
                </a:solidFill>
                <a:latin typeface="Humnst777 BT" charset="0"/>
              </a:rPr>
              <a:t>)</a:t>
            </a:r>
          </a:p>
        </p:txBody>
      </p:sp>
      <p:sp>
        <p:nvSpPr>
          <p:cNvPr id="39953" name="Text Box 49"/>
          <p:cNvSpPr txBox="1">
            <a:spLocks noChangeArrowheads="1"/>
          </p:cNvSpPr>
          <p:nvPr/>
        </p:nvSpPr>
        <p:spPr bwMode="auto">
          <a:xfrm>
            <a:off x="2603500" y="1828800"/>
            <a:ext cx="1663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spcBef>
                <a:spcPct val="50000"/>
              </a:spcBef>
            </a:pPr>
            <a:r>
              <a:rPr lang="pt-BR" sz="2400">
                <a:solidFill>
                  <a:srgbClr val="000000"/>
                </a:solidFill>
                <a:latin typeface="Humnst777 BT" charset="0"/>
              </a:rPr>
              <a:t>f (I</a:t>
            </a:r>
            <a:r>
              <a:rPr lang="pt-BR" sz="2400" baseline="-25000">
                <a:solidFill>
                  <a:srgbClr val="000000"/>
                </a:solidFill>
                <a:latin typeface="Humnst777 BT" charset="0"/>
              </a:rPr>
              <a:t>t+1</a:t>
            </a:r>
            <a:r>
              <a:rPr lang="pt-BR" sz="2400">
                <a:solidFill>
                  <a:srgbClr val="000000"/>
                </a:solidFill>
                <a:latin typeface="Humnst777 BT" charset="0"/>
              </a:rPr>
              <a:t>)</a:t>
            </a:r>
          </a:p>
        </p:txBody>
      </p:sp>
      <p:sp>
        <p:nvSpPr>
          <p:cNvPr id="39954" name="Text Box 50"/>
          <p:cNvSpPr txBox="1">
            <a:spLocks noChangeArrowheads="1"/>
          </p:cNvSpPr>
          <p:nvPr/>
        </p:nvSpPr>
        <p:spPr bwMode="auto">
          <a:xfrm>
            <a:off x="4502150" y="1828800"/>
            <a:ext cx="1670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spcBef>
                <a:spcPct val="50000"/>
              </a:spcBef>
            </a:pPr>
            <a:r>
              <a:rPr lang="pt-BR" sz="2400">
                <a:solidFill>
                  <a:srgbClr val="000000"/>
                </a:solidFill>
                <a:latin typeface="Humnst777 BT" charset="0"/>
              </a:rPr>
              <a:t>f (I</a:t>
            </a:r>
            <a:r>
              <a:rPr lang="pt-BR" sz="2400" baseline="-25000">
                <a:solidFill>
                  <a:srgbClr val="000000"/>
                </a:solidFill>
                <a:latin typeface="Humnst777 BT" charset="0"/>
              </a:rPr>
              <a:t>t+2</a:t>
            </a:r>
            <a:r>
              <a:rPr lang="pt-BR" sz="2400">
                <a:solidFill>
                  <a:srgbClr val="000000"/>
                </a:solidFill>
                <a:latin typeface="Humnst777 BT" charset="0"/>
              </a:rPr>
              <a:t>)</a:t>
            </a:r>
          </a:p>
        </p:txBody>
      </p:sp>
      <p:sp>
        <p:nvSpPr>
          <p:cNvPr id="39955" name="Line 51"/>
          <p:cNvSpPr>
            <a:spLocks noChangeShapeType="1"/>
          </p:cNvSpPr>
          <p:nvPr/>
        </p:nvSpPr>
        <p:spPr bwMode="auto">
          <a:xfrm>
            <a:off x="7526338" y="2286000"/>
            <a:ext cx="0" cy="457200"/>
          </a:xfrm>
          <a:prstGeom prst="line">
            <a:avLst/>
          </a:prstGeom>
          <a:noFill/>
          <a:ln w="12700" cap="sq">
            <a:solidFill>
              <a:schemeClr val="tx1"/>
            </a:solidFill>
            <a:round/>
            <a:headEnd type="none" w="sm" len="sm"/>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39956" name="Line 52"/>
          <p:cNvSpPr>
            <a:spLocks noChangeShapeType="1"/>
          </p:cNvSpPr>
          <p:nvPr/>
        </p:nvSpPr>
        <p:spPr bwMode="auto">
          <a:xfrm>
            <a:off x="774700" y="2208213"/>
            <a:ext cx="0" cy="533400"/>
          </a:xfrm>
          <a:prstGeom prst="line">
            <a:avLst/>
          </a:prstGeom>
          <a:noFill/>
          <a:ln w="12700" cap="sq">
            <a:solidFill>
              <a:schemeClr val="tx1"/>
            </a:solidFill>
            <a:round/>
            <a:headEnd type="none" w="sm" len="sm"/>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39957" name="Line 53"/>
          <p:cNvSpPr>
            <a:spLocks noChangeShapeType="1"/>
          </p:cNvSpPr>
          <p:nvPr/>
        </p:nvSpPr>
        <p:spPr bwMode="auto">
          <a:xfrm>
            <a:off x="2673350" y="2209800"/>
            <a:ext cx="0" cy="533400"/>
          </a:xfrm>
          <a:prstGeom prst="line">
            <a:avLst/>
          </a:prstGeom>
          <a:noFill/>
          <a:ln w="12700" cap="sq">
            <a:solidFill>
              <a:schemeClr val="tx1"/>
            </a:solidFill>
            <a:round/>
            <a:headEnd type="none" w="sm" len="sm"/>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711734" name="Rectangle 54"/>
          <p:cNvSpPr>
            <a:spLocks noChangeArrowheads="1"/>
          </p:cNvSpPr>
          <p:nvPr/>
        </p:nvSpPr>
        <p:spPr bwMode="auto">
          <a:xfrm>
            <a:off x="2532063" y="2743200"/>
            <a:ext cx="280987" cy="304800"/>
          </a:xfrm>
          <a:prstGeom prst="rect">
            <a:avLst/>
          </a:prstGeom>
          <a:gradFill rotWithShape="0">
            <a:gsLst>
              <a:gs pos="0">
                <a:schemeClr val="accent1">
                  <a:gamma/>
                  <a:shade val="46275"/>
                  <a:invGamma/>
                </a:schemeClr>
              </a:gs>
              <a:gs pos="100000">
                <a:schemeClr val="accent1"/>
              </a:gs>
            </a:gsLst>
            <a:lin ang="18900000" scaled="1"/>
          </a:gradFill>
          <a:ln w="12700" cap="sq">
            <a:solidFill>
              <a:schemeClr val="tx1"/>
            </a:solidFill>
            <a:miter lim="800000"/>
            <a:headEnd type="none" w="sm" len="sm"/>
            <a:tailEnd type="none" w="lg" len="med"/>
          </a:ln>
          <a:effectLst/>
        </p:spPr>
        <p:txBody>
          <a:bodyPr wrap="none" anchor="ctr"/>
          <a:lstStyle/>
          <a:p>
            <a:pPr>
              <a:defRPr/>
            </a:pPr>
            <a:endParaRPr lang="pt-BR">
              <a:solidFill>
                <a:srgbClr val="000000"/>
              </a:solidFill>
              <a:ea typeface="+mn-ea"/>
            </a:endParaRPr>
          </a:p>
        </p:txBody>
      </p:sp>
      <p:sp>
        <p:nvSpPr>
          <p:cNvPr id="39959" name="Rectangle 55" descr="60%"/>
          <p:cNvSpPr>
            <a:spLocks noChangeArrowheads="1"/>
          </p:cNvSpPr>
          <p:nvPr/>
        </p:nvSpPr>
        <p:spPr bwMode="auto">
          <a:xfrm>
            <a:off x="4502150" y="2743200"/>
            <a:ext cx="280988" cy="304800"/>
          </a:xfrm>
          <a:prstGeom prst="rect">
            <a:avLst/>
          </a:prstGeom>
          <a:pattFill prst="pct60">
            <a:fgClr>
              <a:srgbClr val="663300"/>
            </a:fgClr>
            <a:bgClr>
              <a:schemeClr val="accent1"/>
            </a:bgClr>
          </a:pattFill>
          <a:ln w="12700" cap="sq">
            <a:solidFill>
              <a:schemeClr val="tx1"/>
            </a:solidFill>
            <a:miter lim="800000"/>
            <a:headEnd type="none" w="sm" len="sm"/>
            <a:tailEnd type="none" w="lg" len="med"/>
          </a:ln>
        </p:spPr>
        <p:txBody>
          <a:bodyPr wrap="none" anchor="ctr"/>
          <a:lstStyle/>
          <a:p>
            <a:endParaRPr lang="en-US">
              <a:solidFill>
                <a:srgbClr val="000000"/>
              </a:solidFill>
            </a:endParaRPr>
          </a:p>
        </p:txBody>
      </p:sp>
      <p:sp>
        <p:nvSpPr>
          <p:cNvPr id="39960" name="Line 56"/>
          <p:cNvSpPr>
            <a:spLocks noChangeShapeType="1"/>
          </p:cNvSpPr>
          <p:nvPr/>
        </p:nvSpPr>
        <p:spPr bwMode="auto">
          <a:xfrm>
            <a:off x="4641850" y="2209800"/>
            <a:ext cx="0" cy="533400"/>
          </a:xfrm>
          <a:prstGeom prst="line">
            <a:avLst/>
          </a:prstGeom>
          <a:noFill/>
          <a:ln w="12700" cap="sq">
            <a:solidFill>
              <a:schemeClr val="tx1"/>
            </a:solidFill>
            <a:round/>
            <a:headEnd type="none" w="sm" len="sm"/>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39961" name="Rectangle 57"/>
          <p:cNvSpPr>
            <a:spLocks noChangeArrowheads="1"/>
          </p:cNvSpPr>
          <p:nvPr/>
        </p:nvSpPr>
        <p:spPr bwMode="auto">
          <a:xfrm>
            <a:off x="7385050" y="2743200"/>
            <a:ext cx="282575" cy="304800"/>
          </a:xfrm>
          <a:prstGeom prst="rect">
            <a:avLst/>
          </a:prstGeom>
          <a:solidFill>
            <a:srgbClr val="663300"/>
          </a:solidFill>
          <a:ln w="12700" cap="sq">
            <a:solidFill>
              <a:schemeClr val="tx1"/>
            </a:solidFill>
            <a:miter lim="800000"/>
            <a:headEnd type="none" w="sm" len="sm"/>
            <a:tailEnd type="none" w="lg" len="med"/>
          </a:ln>
        </p:spPr>
        <p:txBody>
          <a:bodyPr wrap="none" anchor="ctr"/>
          <a:lstStyle/>
          <a:p>
            <a:endParaRPr lang="en-US">
              <a:solidFill>
                <a:srgbClr val="000000"/>
              </a:solidFill>
            </a:endParaRPr>
          </a:p>
        </p:txBody>
      </p:sp>
      <p:sp>
        <p:nvSpPr>
          <p:cNvPr id="39962" name="Rectangle 58"/>
          <p:cNvSpPr>
            <a:spLocks noGrp="1" noChangeArrowheads="1"/>
          </p:cNvSpPr>
          <p:nvPr>
            <p:ph type="title"/>
          </p:nvPr>
        </p:nvSpPr>
        <p:spPr/>
        <p:txBody>
          <a:bodyPr/>
          <a:lstStyle/>
          <a:p>
            <a:pPr eaLnBrk="1" hangingPunct="1"/>
            <a:r>
              <a:rPr lang="pt-BR">
                <a:latin typeface="Calibri" charset="0"/>
              </a:rPr>
              <a:t>Dynamic Spatial Models</a:t>
            </a:r>
          </a:p>
        </p:txBody>
      </p:sp>
      <p:sp>
        <p:nvSpPr>
          <p:cNvPr id="39963" name="Rectangle 59"/>
          <p:cNvSpPr>
            <a:spLocks noGrp="1" noChangeArrowheads="1"/>
          </p:cNvSpPr>
          <p:nvPr>
            <p:ph type="body" idx="4294967295"/>
          </p:nvPr>
        </p:nvSpPr>
        <p:spPr>
          <a:xfrm>
            <a:off x="0" y="4876800"/>
            <a:ext cx="8178800" cy="1181100"/>
          </a:xfrm>
        </p:spPr>
        <p:txBody>
          <a:bodyPr/>
          <a:lstStyle/>
          <a:p>
            <a:pPr eaLnBrk="1" hangingPunct="1"/>
            <a:endParaRPr lang="pt-BR">
              <a:latin typeface="Humnst777 BT" charset="0"/>
            </a:endParaRPr>
          </a:p>
          <a:p>
            <a:pPr eaLnBrk="1" hangingPunct="1"/>
            <a:endParaRPr lang="pt-BR">
              <a:latin typeface="Humnst777 BT" charset="0"/>
            </a:endParaRPr>
          </a:p>
          <a:p>
            <a:pPr eaLnBrk="1" hangingPunct="1"/>
            <a:endParaRPr lang="pt-BR">
              <a:latin typeface="Humnst777 BT" charset="0"/>
            </a:endParaRPr>
          </a:p>
          <a:p>
            <a:pPr eaLnBrk="1" hangingPunct="1"/>
            <a:endParaRPr lang="pt-BR">
              <a:latin typeface="Humnst777 BT" charset="0"/>
            </a:endParaRPr>
          </a:p>
        </p:txBody>
      </p:sp>
      <p:sp>
        <p:nvSpPr>
          <p:cNvPr id="51228" name="Rectangle 60"/>
          <p:cNvSpPr>
            <a:spLocks noChangeArrowheads="1"/>
          </p:cNvSpPr>
          <p:nvPr/>
        </p:nvSpPr>
        <p:spPr bwMode="auto">
          <a:xfrm>
            <a:off x="731837" y="4615543"/>
            <a:ext cx="8107363" cy="1789466"/>
          </a:xfrm>
          <a:prstGeom prst="rect">
            <a:avLst/>
          </a:prstGeom>
          <a:solidFill>
            <a:srgbClr val="D6D6EB"/>
          </a:solidFill>
          <a:ln w="25400" cap="sq">
            <a:noFill/>
            <a:miter lim="800000"/>
            <a:headEnd type="none" w="sm" len="sm"/>
            <a:tailEnd type="none" w="lg" len="med"/>
          </a:ln>
        </p:spPr>
        <p:txBody>
          <a:bodyPr wrap="square" tIns="140400" bIns="46800">
            <a:spAutoFit/>
          </a:bodyPr>
          <a:lstStyle/>
          <a:p>
            <a:pPr algn="just" eaLnBrk="0" hangingPunct="0"/>
            <a:r>
              <a:rPr kumimoji="1" lang="pt-BR" sz="2600" dirty="0">
                <a:solidFill>
                  <a:schemeClr val="bg2">
                    <a:lumMod val="75000"/>
                  </a:schemeClr>
                </a:solidFill>
                <a:latin typeface="Calibri"/>
                <a:cs typeface="Calibri"/>
              </a:rPr>
              <a:t>"A </a:t>
            </a:r>
            <a:r>
              <a:rPr kumimoji="1" lang="pt-BR" sz="2600" dirty="0" err="1">
                <a:solidFill>
                  <a:schemeClr val="bg2">
                    <a:lumMod val="75000"/>
                  </a:schemeClr>
                </a:solidFill>
                <a:latin typeface="Calibri"/>
                <a:cs typeface="Calibri"/>
              </a:rPr>
              <a:t>dynamical</a:t>
            </a:r>
            <a:r>
              <a:rPr kumimoji="1" lang="pt-BR" sz="2600" dirty="0">
                <a:solidFill>
                  <a:schemeClr val="bg2">
                    <a:lumMod val="75000"/>
                  </a:schemeClr>
                </a:solidFill>
                <a:latin typeface="Calibri"/>
                <a:cs typeface="Calibri"/>
              </a:rPr>
              <a:t> </a:t>
            </a:r>
            <a:r>
              <a:rPr kumimoji="1" lang="pt-BR" sz="2600" dirty="0" err="1">
                <a:solidFill>
                  <a:schemeClr val="bg2">
                    <a:lumMod val="75000"/>
                  </a:schemeClr>
                </a:solidFill>
                <a:latin typeface="Calibri"/>
                <a:cs typeface="Calibri"/>
              </a:rPr>
              <a:t>spatial</a:t>
            </a:r>
            <a:r>
              <a:rPr kumimoji="1" lang="pt-BR" sz="2600" dirty="0">
                <a:solidFill>
                  <a:schemeClr val="bg2">
                    <a:lumMod val="75000"/>
                  </a:schemeClr>
                </a:solidFill>
                <a:latin typeface="Calibri"/>
                <a:cs typeface="Calibri"/>
              </a:rPr>
              <a:t> </a:t>
            </a:r>
            <a:r>
              <a:rPr kumimoji="1" lang="pt-BR" sz="2600" dirty="0" err="1">
                <a:solidFill>
                  <a:schemeClr val="bg2">
                    <a:lumMod val="75000"/>
                  </a:schemeClr>
                </a:solidFill>
                <a:latin typeface="Calibri"/>
                <a:cs typeface="Calibri"/>
              </a:rPr>
              <a:t>model</a:t>
            </a:r>
            <a:r>
              <a:rPr kumimoji="1" lang="pt-BR" sz="2600" dirty="0">
                <a:solidFill>
                  <a:schemeClr val="bg2">
                    <a:lumMod val="75000"/>
                  </a:schemeClr>
                </a:solidFill>
                <a:latin typeface="Calibri"/>
                <a:cs typeface="Calibri"/>
              </a:rPr>
              <a:t> </a:t>
            </a:r>
            <a:r>
              <a:rPr kumimoji="1" lang="pt-BR" sz="2600" dirty="0" err="1">
                <a:solidFill>
                  <a:schemeClr val="bg2">
                    <a:lumMod val="75000"/>
                  </a:schemeClr>
                </a:solidFill>
                <a:latin typeface="Calibri"/>
                <a:cs typeface="Calibri"/>
              </a:rPr>
              <a:t>is</a:t>
            </a:r>
            <a:r>
              <a:rPr kumimoji="1" lang="pt-BR" sz="2600" dirty="0">
                <a:solidFill>
                  <a:schemeClr val="bg2">
                    <a:lumMod val="75000"/>
                  </a:schemeClr>
                </a:solidFill>
                <a:latin typeface="Calibri"/>
                <a:cs typeface="Calibri"/>
              </a:rPr>
              <a:t> a </a:t>
            </a:r>
            <a:r>
              <a:rPr kumimoji="1" lang="pt-BR" sz="2600" dirty="0" err="1">
                <a:solidFill>
                  <a:schemeClr val="bg2">
                    <a:lumMod val="75000"/>
                  </a:schemeClr>
                </a:solidFill>
                <a:latin typeface="Calibri"/>
                <a:cs typeface="Calibri"/>
              </a:rPr>
              <a:t>computational</a:t>
            </a:r>
            <a:r>
              <a:rPr kumimoji="1" lang="pt-BR" sz="2600" dirty="0">
                <a:solidFill>
                  <a:schemeClr val="bg2">
                    <a:lumMod val="75000"/>
                  </a:schemeClr>
                </a:solidFill>
                <a:latin typeface="Calibri"/>
                <a:cs typeface="Calibri"/>
              </a:rPr>
              <a:t> </a:t>
            </a:r>
            <a:r>
              <a:rPr kumimoji="1" lang="pt-BR" sz="2600" dirty="0" err="1">
                <a:solidFill>
                  <a:schemeClr val="bg2">
                    <a:lumMod val="75000"/>
                  </a:schemeClr>
                </a:solidFill>
                <a:latin typeface="Calibri"/>
                <a:cs typeface="Calibri"/>
              </a:rPr>
              <a:t>representation</a:t>
            </a:r>
            <a:r>
              <a:rPr kumimoji="1" lang="pt-BR" sz="2600" dirty="0">
                <a:solidFill>
                  <a:schemeClr val="bg2">
                    <a:lumMod val="75000"/>
                  </a:schemeClr>
                </a:solidFill>
                <a:latin typeface="Calibri"/>
                <a:cs typeface="Calibri"/>
              </a:rPr>
              <a:t> </a:t>
            </a:r>
            <a:r>
              <a:rPr kumimoji="1" lang="pt-BR" sz="2600" dirty="0" err="1">
                <a:solidFill>
                  <a:schemeClr val="bg2">
                    <a:lumMod val="75000"/>
                  </a:schemeClr>
                </a:solidFill>
                <a:latin typeface="Calibri"/>
                <a:cs typeface="Calibri"/>
              </a:rPr>
              <a:t>of</a:t>
            </a:r>
            <a:r>
              <a:rPr kumimoji="1" lang="pt-BR" sz="2600" dirty="0">
                <a:solidFill>
                  <a:schemeClr val="bg2">
                    <a:lumMod val="75000"/>
                  </a:schemeClr>
                </a:solidFill>
                <a:latin typeface="Calibri"/>
                <a:cs typeface="Calibri"/>
              </a:rPr>
              <a:t> a real-world </a:t>
            </a:r>
            <a:r>
              <a:rPr kumimoji="1" lang="pt-BR" sz="2600" dirty="0" err="1">
                <a:solidFill>
                  <a:schemeClr val="bg2">
                    <a:lumMod val="75000"/>
                  </a:schemeClr>
                </a:solidFill>
                <a:latin typeface="Calibri"/>
                <a:cs typeface="Calibri"/>
              </a:rPr>
              <a:t>process</a:t>
            </a:r>
            <a:r>
              <a:rPr kumimoji="1" lang="pt-BR" sz="2600" dirty="0">
                <a:solidFill>
                  <a:schemeClr val="bg2">
                    <a:lumMod val="75000"/>
                  </a:schemeClr>
                </a:solidFill>
                <a:latin typeface="Calibri"/>
                <a:cs typeface="Calibri"/>
              </a:rPr>
              <a:t> </a:t>
            </a:r>
            <a:r>
              <a:rPr kumimoji="1" lang="pt-BR" sz="2600" dirty="0" err="1">
                <a:solidFill>
                  <a:schemeClr val="bg2">
                    <a:lumMod val="75000"/>
                  </a:schemeClr>
                </a:solidFill>
                <a:latin typeface="Calibri"/>
                <a:cs typeface="Calibri"/>
              </a:rPr>
              <a:t>where</a:t>
            </a:r>
            <a:r>
              <a:rPr kumimoji="1" lang="pt-BR" sz="2600" dirty="0">
                <a:solidFill>
                  <a:schemeClr val="bg2">
                    <a:lumMod val="75000"/>
                  </a:schemeClr>
                </a:solidFill>
                <a:latin typeface="Calibri"/>
                <a:cs typeface="Calibri"/>
              </a:rPr>
              <a:t> a </a:t>
            </a:r>
            <a:r>
              <a:rPr kumimoji="1" lang="pt-BR" sz="2600" dirty="0" err="1">
                <a:solidFill>
                  <a:schemeClr val="bg2">
                    <a:lumMod val="75000"/>
                  </a:schemeClr>
                </a:solidFill>
                <a:latin typeface="Calibri"/>
                <a:cs typeface="Calibri"/>
              </a:rPr>
              <a:t>location</a:t>
            </a:r>
            <a:r>
              <a:rPr kumimoji="1" lang="pt-BR" sz="2600" dirty="0">
                <a:solidFill>
                  <a:schemeClr val="bg2">
                    <a:lumMod val="75000"/>
                  </a:schemeClr>
                </a:solidFill>
                <a:latin typeface="Calibri"/>
                <a:cs typeface="Calibri"/>
              </a:rPr>
              <a:t> </a:t>
            </a:r>
            <a:r>
              <a:rPr kumimoji="1" lang="pt-BR" sz="2600" dirty="0" err="1">
                <a:solidFill>
                  <a:schemeClr val="bg2">
                    <a:lumMod val="75000"/>
                  </a:schemeClr>
                </a:solidFill>
                <a:latin typeface="Calibri"/>
                <a:cs typeface="Calibri"/>
              </a:rPr>
              <a:t>on</a:t>
            </a:r>
            <a:r>
              <a:rPr kumimoji="1" lang="pt-BR" sz="2600" dirty="0">
                <a:solidFill>
                  <a:schemeClr val="bg2">
                    <a:lumMod val="75000"/>
                  </a:schemeClr>
                </a:solidFill>
                <a:latin typeface="Calibri"/>
                <a:cs typeface="Calibri"/>
              </a:rPr>
              <a:t> </a:t>
            </a:r>
            <a:r>
              <a:rPr kumimoji="1" lang="pt-BR" sz="2600" dirty="0" err="1">
                <a:solidFill>
                  <a:schemeClr val="bg2">
                    <a:lumMod val="75000"/>
                  </a:schemeClr>
                </a:solidFill>
                <a:latin typeface="Calibri"/>
                <a:cs typeface="Calibri"/>
              </a:rPr>
              <a:t>the</a:t>
            </a:r>
            <a:r>
              <a:rPr kumimoji="1" lang="pt-BR" sz="2600" dirty="0">
                <a:solidFill>
                  <a:schemeClr val="bg2">
                    <a:lumMod val="75000"/>
                  </a:schemeClr>
                </a:solidFill>
                <a:latin typeface="Calibri"/>
                <a:cs typeface="Calibri"/>
              </a:rPr>
              <a:t> </a:t>
            </a:r>
            <a:r>
              <a:rPr kumimoji="1" lang="pt-BR" sz="2600" dirty="0" err="1">
                <a:solidFill>
                  <a:schemeClr val="bg2">
                    <a:lumMod val="75000"/>
                  </a:schemeClr>
                </a:solidFill>
                <a:latin typeface="Calibri"/>
                <a:cs typeface="Calibri"/>
              </a:rPr>
              <a:t>earth’s</a:t>
            </a:r>
            <a:r>
              <a:rPr kumimoji="1" lang="pt-BR" sz="2600" dirty="0">
                <a:solidFill>
                  <a:schemeClr val="bg2">
                    <a:lumMod val="75000"/>
                  </a:schemeClr>
                </a:solidFill>
                <a:latin typeface="Calibri"/>
                <a:cs typeface="Calibri"/>
              </a:rPr>
              <a:t> </a:t>
            </a:r>
            <a:r>
              <a:rPr kumimoji="1" lang="pt-BR" sz="2600" dirty="0" err="1">
                <a:solidFill>
                  <a:schemeClr val="bg2">
                    <a:lumMod val="75000"/>
                  </a:schemeClr>
                </a:solidFill>
                <a:latin typeface="Calibri"/>
                <a:cs typeface="Calibri"/>
              </a:rPr>
              <a:t>surface</a:t>
            </a:r>
            <a:r>
              <a:rPr kumimoji="1" lang="pt-BR" sz="2600" dirty="0">
                <a:solidFill>
                  <a:schemeClr val="bg2">
                    <a:lumMod val="75000"/>
                  </a:schemeClr>
                </a:solidFill>
                <a:latin typeface="Calibri"/>
                <a:cs typeface="Calibri"/>
              </a:rPr>
              <a:t> </a:t>
            </a:r>
            <a:r>
              <a:rPr kumimoji="1" lang="pt-BR" sz="2600" dirty="0" err="1">
                <a:solidFill>
                  <a:schemeClr val="bg2">
                    <a:lumMod val="75000"/>
                  </a:schemeClr>
                </a:solidFill>
                <a:latin typeface="Calibri"/>
                <a:cs typeface="Calibri"/>
              </a:rPr>
              <a:t>changes</a:t>
            </a:r>
            <a:r>
              <a:rPr kumimoji="1" lang="pt-BR" sz="2600" dirty="0">
                <a:solidFill>
                  <a:schemeClr val="bg2">
                    <a:lumMod val="75000"/>
                  </a:schemeClr>
                </a:solidFill>
                <a:latin typeface="Calibri"/>
                <a:cs typeface="Calibri"/>
              </a:rPr>
              <a:t> in response </a:t>
            </a:r>
            <a:r>
              <a:rPr kumimoji="1" lang="pt-BR" sz="2600" dirty="0" err="1">
                <a:solidFill>
                  <a:schemeClr val="bg2">
                    <a:lumMod val="75000"/>
                  </a:schemeClr>
                </a:solidFill>
                <a:latin typeface="Calibri"/>
                <a:cs typeface="Calibri"/>
              </a:rPr>
              <a:t>to</a:t>
            </a:r>
            <a:r>
              <a:rPr kumimoji="1" lang="pt-BR" sz="2600" dirty="0">
                <a:solidFill>
                  <a:schemeClr val="bg2">
                    <a:lumMod val="75000"/>
                  </a:schemeClr>
                </a:solidFill>
                <a:latin typeface="Calibri"/>
                <a:cs typeface="Calibri"/>
              </a:rPr>
              <a:t> </a:t>
            </a:r>
            <a:r>
              <a:rPr kumimoji="1" lang="pt-BR" sz="2600" dirty="0" err="1">
                <a:solidFill>
                  <a:schemeClr val="bg2">
                    <a:lumMod val="75000"/>
                  </a:schemeClr>
                </a:solidFill>
                <a:latin typeface="Calibri"/>
                <a:cs typeface="Calibri"/>
              </a:rPr>
              <a:t>variations</a:t>
            </a:r>
            <a:r>
              <a:rPr kumimoji="1" lang="pt-BR" sz="2600" dirty="0">
                <a:solidFill>
                  <a:schemeClr val="bg2">
                    <a:lumMod val="75000"/>
                  </a:schemeClr>
                </a:solidFill>
                <a:latin typeface="Calibri"/>
                <a:cs typeface="Calibri"/>
              </a:rPr>
              <a:t> </a:t>
            </a:r>
            <a:r>
              <a:rPr kumimoji="1" lang="pt-BR" sz="2600" dirty="0" err="1">
                <a:solidFill>
                  <a:schemeClr val="bg2">
                    <a:lumMod val="75000"/>
                  </a:schemeClr>
                </a:solidFill>
                <a:latin typeface="Calibri"/>
                <a:cs typeface="Calibri"/>
              </a:rPr>
              <a:t>on</a:t>
            </a:r>
            <a:r>
              <a:rPr kumimoji="1" lang="pt-BR" sz="2600" dirty="0">
                <a:solidFill>
                  <a:schemeClr val="bg2">
                    <a:lumMod val="75000"/>
                  </a:schemeClr>
                </a:solidFill>
                <a:latin typeface="Calibri"/>
                <a:cs typeface="Calibri"/>
              </a:rPr>
              <a:t> </a:t>
            </a:r>
            <a:r>
              <a:rPr kumimoji="1" lang="pt-BR" sz="2600" dirty="0" err="1">
                <a:solidFill>
                  <a:schemeClr val="bg2">
                    <a:lumMod val="75000"/>
                  </a:schemeClr>
                </a:solidFill>
                <a:latin typeface="Calibri"/>
                <a:cs typeface="Calibri"/>
              </a:rPr>
              <a:t>external</a:t>
            </a:r>
            <a:r>
              <a:rPr kumimoji="1" lang="pt-BR" sz="2600" dirty="0">
                <a:solidFill>
                  <a:schemeClr val="bg2">
                    <a:lumMod val="75000"/>
                  </a:schemeClr>
                </a:solidFill>
                <a:latin typeface="Calibri"/>
                <a:cs typeface="Calibri"/>
              </a:rPr>
              <a:t> </a:t>
            </a:r>
            <a:r>
              <a:rPr kumimoji="1" lang="pt-BR" sz="2600" dirty="0" err="1">
                <a:solidFill>
                  <a:schemeClr val="bg2">
                    <a:lumMod val="75000"/>
                  </a:schemeClr>
                </a:solidFill>
                <a:latin typeface="Calibri"/>
                <a:cs typeface="Calibri"/>
              </a:rPr>
              <a:t>and</a:t>
            </a:r>
            <a:r>
              <a:rPr kumimoji="1" lang="pt-BR" sz="2600" dirty="0">
                <a:solidFill>
                  <a:schemeClr val="bg2">
                    <a:lumMod val="75000"/>
                  </a:schemeClr>
                </a:solidFill>
                <a:latin typeface="Calibri"/>
                <a:cs typeface="Calibri"/>
              </a:rPr>
              <a:t> </a:t>
            </a:r>
            <a:r>
              <a:rPr kumimoji="1" lang="pt-BR" sz="2600" dirty="0" err="1">
                <a:solidFill>
                  <a:schemeClr val="bg2">
                    <a:lumMod val="75000"/>
                  </a:schemeClr>
                </a:solidFill>
                <a:latin typeface="Calibri"/>
                <a:cs typeface="Calibri"/>
              </a:rPr>
              <a:t>internal</a:t>
            </a:r>
            <a:r>
              <a:rPr kumimoji="1" lang="pt-BR" sz="2600" dirty="0">
                <a:solidFill>
                  <a:schemeClr val="bg2">
                    <a:lumMod val="75000"/>
                  </a:schemeClr>
                </a:solidFill>
                <a:latin typeface="Calibri"/>
                <a:cs typeface="Calibri"/>
              </a:rPr>
              <a:t> dynamics" (Peter </a:t>
            </a:r>
            <a:r>
              <a:rPr kumimoji="1" lang="pt-BR" sz="2600" dirty="0" err="1">
                <a:solidFill>
                  <a:schemeClr val="bg2">
                    <a:lumMod val="75000"/>
                  </a:schemeClr>
                </a:solidFill>
                <a:latin typeface="Calibri"/>
                <a:cs typeface="Calibri"/>
              </a:rPr>
              <a:t>Burrough</a:t>
            </a:r>
            <a:r>
              <a:rPr kumimoji="1" lang="pt-BR" sz="2600" dirty="0">
                <a:solidFill>
                  <a:schemeClr val="bg2">
                    <a:lumMod val="75000"/>
                  </a:schemeClr>
                </a:solidFill>
                <a:latin typeface="Calibri"/>
                <a:cs typeface="Calibri"/>
              </a:rPr>
              <a:t>)</a:t>
            </a:r>
            <a:endParaRPr kumimoji="1" lang="pt-BR" sz="2600" dirty="0">
              <a:solidFill>
                <a:schemeClr val="bg2">
                  <a:lumMod val="75000"/>
                </a:schemeClr>
              </a:solidFill>
              <a:latin typeface="Calibri"/>
              <a:cs typeface="Calibri"/>
            </a:endParaRPr>
          </a:p>
        </p:txBody>
      </p:sp>
    </p:spTree>
    <p:extLst>
      <p:ext uri="{BB962C8B-B14F-4D97-AF65-F5344CB8AC3E}">
        <p14:creationId xmlns:p14="http://schemas.microsoft.com/office/powerpoint/2010/main" val="359070008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57" name="Picture 11" descr="urban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43375" y="0"/>
            <a:ext cx="5000625"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p:cNvPicPr>
            <a:picLocks noChangeAspect="1" noChangeArrowheads="1"/>
          </p:cNvPicPr>
          <p:nvPr/>
        </p:nvPicPr>
        <p:blipFill>
          <a:blip r:embed="rId3"/>
          <a:srcRect/>
          <a:stretch>
            <a:fillRect/>
          </a:stretch>
        </p:blipFill>
        <p:spPr bwMode="auto">
          <a:xfrm>
            <a:off x="500063" y="571500"/>
            <a:ext cx="2620962" cy="2541588"/>
          </a:xfrm>
          <a:prstGeom prst="rect">
            <a:avLst/>
          </a:prstGeom>
          <a:solidFill>
            <a:schemeClr val="accent2">
              <a:lumMod val="40000"/>
              <a:lumOff val="60000"/>
            </a:schemeClr>
          </a:solidFill>
          <a:ln w="9525">
            <a:noFill/>
            <a:miter lim="800000"/>
            <a:headEnd/>
            <a:tailEnd/>
          </a:ln>
        </p:spPr>
      </p:pic>
      <p:sp>
        <p:nvSpPr>
          <p:cNvPr id="11" name="Rectangle 3"/>
          <p:cNvSpPr txBox="1">
            <a:spLocks noChangeArrowheads="1"/>
          </p:cNvSpPr>
          <p:nvPr/>
        </p:nvSpPr>
        <p:spPr bwMode="auto">
          <a:xfrm>
            <a:off x="5715000" y="0"/>
            <a:ext cx="3429000" cy="500063"/>
          </a:xfrm>
          <a:prstGeom prst="rect">
            <a:avLst/>
          </a:prstGeom>
          <a:solidFill>
            <a:schemeClr val="accent2">
              <a:lumMod val="40000"/>
              <a:lumOff val="60000"/>
            </a:schemeClr>
          </a:solidFill>
          <a:ln w="9525">
            <a:noFill/>
            <a:miter lim="800000"/>
            <a:headEnd/>
            <a:tailEnd/>
          </a:ln>
        </p:spPr>
        <p:txBody>
          <a:bodyPr/>
          <a:lstStyle/>
          <a:p>
            <a:pPr marL="342900" indent="-342900" defTabSz="914400" fontAlgn="base">
              <a:spcBef>
                <a:spcPct val="20000"/>
              </a:spcBef>
              <a:spcAft>
                <a:spcPct val="0"/>
              </a:spcAft>
              <a:buClr>
                <a:srgbClr val="00007D"/>
              </a:buClr>
              <a:buSzPct val="75000"/>
              <a:buFont typeface="Wingdings" pitchFamily="2" charset="2"/>
              <a:buNone/>
              <a:defRPr/>
            </a:pPr>
            <a:r>
              <a:rPr lang="pt-BR" sz="2400" kern="0" dirty="0">
                <a:solidFill>
                  <a:srgbClr val="000066"/>
                </a:solidFill>
                <a:latin typeface="Calibri" pitchFamily="34" charset="0"/>
                <a:ea typeface="ＭＳ Ｐゴシック" charset="0"/>
                <a:cs typeface="ＭＳ Ｐゴシック" charset="0"/>
              </a:rPr>
              <a:t>	</a:t>
            </a:r>
            <a:r>
              <a:rPr lang="pt-BR" sz="2400" kern="0" dirty="0" err="1">
                <a:solidFill>
                  <a:srgbClr val="000066"/>
                </a:solidFill>
                <a:latin typeface="Calibri" pitchFamily="34" charset="0"/>
                <a:ea typeface="ＭＳ Ｐゴシック" charset="0"/>
                <a:cs typeface="ＭＳ Ｐゴシック" charset="0"/>
              </a:rPr>
              <a:t>augmented</a:t>
            </a:r>
            <a:r>
              <a:rPr lang="pt-BR" sz="2400" kern="0" dirty="0">
                <a:solidFill>
                  <a:srgbClr val="000066"/>
                </a:solidFill>
                <a:latin typeface="Calibri" pitchFamily="34" charset="0"/>
                <a:ea typeface="ＭＳ Ｐゴシック" charset="0"/>
                <a:cs typeface="ＭＳ Ｐゴシック" charset="0"/>
              </a:rPr>
              <a:t> reality</a:t>
            </a:r>
          </a:p>
          <a:p>
            <a:pPr marL="342900" indent="-342900" defTabSz="914400" fontAlgn="base">
              <a:spcBef>
                <a:spcPct val="20000"/>
              </a:spcBef>
              <a:spcAft>
                <a:spcPct val="0"/>
              </a:spcAft>
              <a:buClr>
                <a:srgbClr val="00007D"/>
              </a:buClr>
              <a:buSzPct val="75000"/>
              <a:buFont typeface="Wingdings" pitchFamily="2" charset="2"/>
              <a:buChar char="n"/>
              <a:defRPr/>
            </a:pPr>
            <a:endParaRPr lang="pt-BR" sz="2400" kern="0" dirty="0">
              <a:solidFill>
                <a:srgbClr val="000066"/>
              </a:solidFill>
              <a:latin typeface="Calibri" pitchFamily="34" charset="0"/>
              <a:ea typeface="ＭＳ Ｐゴシック" charset="0"/>
              <a:cs typeface="ＭＳ Ｐゴシック" charset="0"/>
            </a:endParaRPr>
          </a:p>
        </p:txBody>
      </p:sp>
      <p:pic>
        <p:nvPicPr>
          <p:cNvPr id="4506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143250"/>
            <a:ext cx="4735513"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txBox="1">
            <a:spLocks noChangeArrowheads="1"/>
          </p:cNvSpPr>
          <p:nvPr/>
        </p:nvSpPr>
        <p:spPr bwMode="auto">
          <a:xfrm>
            <a:off x="0" y="6357938"/>
            <a:ext cx="3429000" cy="500062"/>
          </a:xfrm>
          <a:prstGeom prst="rect">
            <a:avLst/>
          </a:prstGeom>
          <a:solidFill>
            <a:schemeClr val="accent2">
              <a:lumMod val="40000"/>
              <a:lumOff val="60000"/>
            </a:schemeClr>
          </a:solidFill>
          <a:ln w="9525">
            <a:noFill/>
            <a:miter lim="800000"/>
            <a:headEnd/>
            <a:tailEnd/>
          </a:ln>
        </p:spPr>
        <p:txBody>
          <a:bodyPr/>
          <a:lstStyle/>
          <a:p>
            <a:pPr marL="342900" indent="-342900" defTabSz="914400" fontAlgn="base">
              <a:spcBef>
                <a:spcPct val="20000"/>
              </a:spcBef>
              <a:spcAft>
                <a:spcPct val="0"/>
              </a:spcAft>
              <a:buClr>
                <a:srgbClr val="00007D"/>
              </a:buClr>
              <a:buSzPct val="75000"/>
              <a:buFont typeface="Wingdings" pitchFamily="2" charset="2"/>
              <a:buNone/>
              <a:defRPr/>
            </a:pPr>
            <a:r>
              <a:rPr lang="pt-BR" sz="2400" kern="0" dirty="0">
                <a:solidFill>
                  <a:srgbClr val="000066"/>
                </a:solidFill>
                <a:latin typeface="Calibri" pitchFamily="34" charset="0"/>
                <a:ea typeface="ＭＳ Ｐゴシック" charset="0"/>
                <a:cs typeface="ＭＳ Ｐゴシック" charset="0"/>
              </a:rPr>
              <a:t>	</a:t>
            </a:r>
            <a:r>
              <a:rPr lang="pt-BR" sz="2400" kern="0">
                <a:solidFill>
                  <a:srgbClr val="000066"/>
                </a:solidFill>
                <a:latin typeface="Calibri" pitchFamily="34" charset="0"/>
                <a:ea typeface="ＭＳ Ｐゴシック" charset="0"/>
                <a:cs typeface="ＭＳ Ｐゴシック" charset="0"/>
              </a:rPr>
              <a:t>sensor networks</a:t>
            </a:r>
            <a:endParaRPr lang="pt-BR" sz="2400" kern="0" dirty="0">
              <a:solidFill>
                <a:srgbClr val="000066"/>
              </a:solidFill>
              <a:latin typeface="Calibri" pitchFamily="34" charset="0"/>
              <a:ea typeface="ＭＳ Ｐゴシック" charset="0"/>
              <a:cs typeface="ＭＳ Ｐゴシック" charset="0"/>
            </a:endParaRPr>
          </a:p>
        </p:txBody>
      </p:sp>
      <p:sp>
        <p:nvSpPr>
          <p:cNvPr id="15" name="Rectangle 3"/>
          <p:cNvSpPr txBox="1">
            <a:spLocks noChangeArrowheads="1"/>
          </p:cNvSpPr>
          <p:nvPr/>
        </p:nvSpPr>
        <p:spPr bwMode="auto">
          <a:xfrm>
            <a:off x="0" y="0"/>
            <a:ext cx="2928938" cy="500063"/>
          </a:xfrm>
          <a:prstGeom prst="rect">
            <a:avLst/>
          </a:prstGeom>
          <a:solidFill>
            <a:schemeClr val="accent2">
              <a:lumMod val="40000"/>
              <a:lumOff val="60000"/>
            </a:schemeClr>
          </a:solidFill>
          <a:ln w="9525">
            <a:noFill/>
            <a:miter lim="800000"/>
            <a:headEnd/>
            <a:tailEnd/>
          </a:ln>
        </p:spPr>
        <p:txBody>
          <a:bodyPr/>
          <a:lstStyle/>
          <a:p>
            <a:pPr marL="342900" indent="-342900" defTabSz="914400" fontAlgn="base">
              <a:spcBef>
                <a:spcPct val="20000"/>
              </a:spcBef>
              <a:spcAft>
                <a:spcPct val="0"/>
              </a:spcAft>
              <a:buClr>
                <a:srgbClr val="00007D"/>
              </a:buClr>
              <a:buSzPct val="75000"/>
              <a:buFont typeface="Wingdings" pitchFamily="2" charset="2"/>
              <a:buNone/>
              <a:defRPr/>
            </a:pPr>
            <a:r>
              <a:rPr lang="pt-BR" sz="2400" kern="0" dirty="0">
                <a:solidFill>
                  <a:srgbClr val="000066"/>
                </a:solidFill>
                <a:latin typeface="Calibri" pitchFamily="34" charset="0"/>
                <a:ea typeface="ＭＳ Ｐゴシック" charset="0"/>
                <a:cs typeface="ＭＳ Ｐゴシック" charset="0"/>
              </a:rPr>
              <a:t>	</a:t>
            </a:r>
            <a:r>
              <a:rPr lang="pt-BR" sz="2400" kern="0" dirty="0" err="1">
                <a:solidFill>
                  <a:srgbClr val="000066"/>
                </a:solidFill>
                <a:latin typeface="Calibri" pitchFamily="34" charset="0"/>
                <a:ea typeface="ＭＳ Ｐゴシック" charset="0"/>
                <a:cs typeface="ＭＳ Ｐゴシック" charset="0"/>
              </a:rPr>
              <a:t>mobile</a:t>
            </a:r>
            <a:r>
              <a:rPr lang="pt-BR" sz="2400" kern="0" dirty="0">
                <a:solidFill>
                  <a:srgbClr val="000066"/>
                </a:solidFill>
                <a:latin typeface="Calibri" pitchFamily="34" charset="0"/>
                <a:ea typeface="ＭＳ Ｐゴシック" charset="0"/>
                <a:cs typeface="ＭＳ Ｐゴシック" charset="0"/>
              </a:rPr>
              <a:t> </a:t>
            </a:r>
            <a:r>
              <a:rPr lang="pt-BR" sz="2400" kern="0" dirty="0" err="1">
                <a:solidFill>
                  <a:srgbClr val="000066"/>
                </a:solidFill>
                <a:latin typeface="Calibri" pitchFamily="34" charset="0"/>
                <a:ea typeface="ＭＳ Ｐゴシック" charset="0"/>
                <a:cs typeface="ＭＳ Ｐゴシック" charset="0"/>
              </a:rPr>
              <a:t>devices</a:t>
            </a:r>
            <a:endParaRPr lang="pt-BR" sz="2400" kern="0" dirty="0">
              <a:solidFill>
                <a:srgbClr val="000066"/>
              </a:solidFill>
              <a:latin typeface="Calibri" pitchFamily="34" charset="0"/>
              <a:ea typeface="ＭＳ Ｐゴシック" charset="0"/>
              <a:cs typeface="ＭＳ Ｐゴシック" charset="0"/>
            </a:endParaRPr>
          </a:p>
          <a:p>
            <a:pPr marL="342900" indent="-342900" defTabSz="914400" fontAlgn="base">
              <a:spcBef>
                <a:spcPct val="20000"/>
              </a:spcBef>
              <a:spcAft>
                <a:spcPct val="0"/>
              </a:spcAft>
              <a:buClr>
                <a:srgbClr val="00007D"/>
              </a:buClr>
              <a:buSzPct val="75000"/>
              <a:buFont typeface="Wingdings" pitchFamily="2" charset="2"/>
              <a:buChar char="n"/>
              <a:defRPr/>
            </a:pPr>
            <a:endParaRPr lang="pt-BR" sz="2400" kern="0" dirty="0">
              <a:solidFill>
                <a:srgbClr val="000066"/>
              </a:solidFill>
              <a:latin typeface="Calibri" pitchFamily="34" charset="0"/>
              <a:ea typeface="ＭＳ Ｐゴシック" charset="0"/>
              <a:cs typeface="ＭＳ Ｐゴシック" charset="0"/>
            </a:endParaRPr>
          </a:p>
        </p:txBody>
      </p:sp>
      <p:sp>
        <p:nvSpPr>
          <p:cNvPr id="37896" name="Título 1"/>
          <p:cNvSpPr>
            <a:spLocks noGrp="1"/>
          </p:cNvSpPr>
          <p:nvPr>
            <p:ph type="title"/>
          </p:nvPr>
        </p:nvSpPr>
        <p:spPr>
          <a:xfrm>
            <a:off x="3357563" y="1785938"/>
            <a:ext cx="1957387" cy="762000"/>
          </a:xfrm>
          <a:solidFill>
            <a:schemeClr val="accent2">
              <a:lumMod val="40000"/>
              <a:lumOff val="60000"/>
            </a:schemeClr>
          </a:solidFill>
        </p:spPr>
        <p:txBody>
          <a:bodyPr/>
          <a:lstStyle/>
          <a:p>
            <a:pPr algn="ctr" eaLnBrk="1" hangingPunct="1">
              <a:defRPr/>
            </a:pPr>
            <a:r>
              <a:rPr lang="pt-BR" sz="4000" smtClean="0">
                <a:solidFill>
                  <a:srgbClr val="000066"/>
                </a:solidFill>
                <a:ea typeface="+mj-ea"/>
                <a:cs typeface="+mj-cs"/>
              </a:rPr>
              <a:t>GIS-21</a:t>
            </a:r>
          </a:p>
        </p:txBody>
      </p:sp>
      <p:pic>
        <p:nvPicPr>
          <p:cNvPr id="45064" name="Imagem 17" descr="vromana.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714875" y="3500438"/>
            <a:ext cx="4429125"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3"/>
          <p:cNvSpPr txBox="1">
            <a:spLocks noChangeArrowheads="1"/>
          </p:cNvSpPr>
          <p:nvPr/>
        </p:nvSpPr>
        <p:spPr bwMode="auto">
          <a:xfrm>
            <a:off x="4714875" y="6357938"/>
            <a:ext cx="4429125" cy="500062"/>
          </a:xfrm>
          <a:prstGeom prst="rect">
            <a:avLst/>
          </a:prstGeom>
          <a:solidFill>
            <a:schemeClr val="accent2">
              <a:lumMod val="40000"/>
              <a:lumOff val="60000"/>
            </a:schemeClr>
          </a:solidFill>
          <a:ln w="9525">
            <a:noFill/>
            <a:miter lim="800000"/>
            <a:headEnd/>
            <a:tailEnd/>
          </a:ln>
        </p:spPr>
        <p:txBody>
          <a:bodyPr/>
          <a:lstStyle/>
          <a:p>
            <a:pPr marL="342900" indent="-342900" algn="r" defTabSz="914400" fontAlgn="base">
              <a:spcBef>
                <a:spcPct val="20000"/>
              </a:spcBef>
              <a:spcAft>
                <a:spcPct val="0"/>
              </a:spcAft>
              <a:buClr>
                <a:srgbClr val="00007D"/>
              </a:buClr>
              <a:buSzPct val="75000"/>
              <a:buFont typeface="Wingdings" pitchFamily="2" charset="2"/>
              <a:buNone/>
              <a:defRPr/>
            </a:pPr>
            <a:r>
              <a:rPr lang="pt-BR" sz="2400" kern="0" dirty="0" err="1">
                <a:solidFill>
                  <a:srgbClr val="000066"/>
                </a:solidFill>
                <a:latin typeface="Calibri" pitchFamily="34" charset="0"/>
                <a:ea typeface="ＭＳ Ｐゴシック" charset="0"/>
                <a:cs typeface="ＭＳ Ｐゴシック" charset="0"/>
              </a:rPr>
              <a:t>ubiquitous</a:t>
            </a:r>
            <a:r>
              <a:rPr lang="pt-BR" sz="2400" kern="0" dirty="0">
                <a:solidFill>
                  <a:srgbClr val="000066"/>
                </a:solidFill>
                <a:latin typeface="Calibri" pitchFamily="34" charset="0"/>
                <a:ea typeface="ＭＳ Ｐゴシック" charset="0"/>
                <a:cs typeface="ＭＳ Ｐゴシック" charset="0"/>
              </a:rPr>
              <a:t> </a:t>
            </a:r>
            <a:r>
              <a:rPr lang="pt-BR" sz="2400" kern="0" dirty="0" err="1">
                <a:solidFill>
                  <a:srgbClr val="000066"/>
                </a:solidFill>
                <a:latin typeface="Calibri" pitchFamily="34" charset="0"/>
                <a:ea typeface="ＭＳ Ｐゴシック" charset="0"/>
                <a:cs typeface="ＭＳ Ｐゴシック" charset="0"/>
              </a:rPr>
              <a:t>images</a:t>
            </a:r>
            <a:r>
              <a:rPr lang="pt-BR" sz="2400" kern="0" dirty="0">
                <a:solidFill>
                  <a:srgbClr val="000066"/>
                </a:solidFill>
                <a:latin typeface="Calibri" pitchFamily="34" charset="0"/>
                <a:ea typeface="ＭＳ Ｐゴシック" charset="0"/>
                <a:cs typeface="ＭＳ Ｐゴシック" charset="0"/>
              </a:rPr>
              <a:t> </a:t>
            </a:r>
            <a:r>
              <a:rPr lang="pt-BR" sz="2400" kern="0" err="1">
                <a:solidFill>
                  <a:srgbClr val="000066"/>
                </a:solidFill>
                <a:latin typeface="Calibri" pitchFamily="34" charset="0"/>
                <a:ea typeface="ＭＳ Ｐゴシック" charset="0"/>
                <a:cs typeface="ＭＳ Ｐゴシック" charset="0"/>
              </a:rPr>
              <a:t>and</a:t>
            </a:r>
            <a:r>
              <a:rPr lang="pt-BR" sz="2400" kern="0">
                <a:solidFill>
                  <a:srgbClr val="000066"/>
                </a:solidFill>
                <a:latin typeface="Calibri" pitchFamily="34" charset="0"/>
                <a:ea typeface="ＭＳ Ｐゴシック" charset="0"/>
                <a:cs typeface="ＭＳ Ｐゴシック" charset="0"/>
              </a:rPr>
              <a:t> maps</a:t>
            </a:r>
            <a:endParaRPr lang="pt-BR" sz="2400" kern="0" dirty="0">
              <a:solidFill>
                <a:srgbClr val="000066"/>
              </a:solidFill>
              <a:latin typeface="Calibri" pitchFamily="34" charset="0"/>
              <a:ea typeface="ＭＳ Ｐゴシック" charset="0"/>
              <a:cs typeface="ＭＳ Ｐゴシック" charset="0"/>
            </a:endParaRPr>
          </a:p>
        </p:txBody>
      </p:sp>
      <p:sp>
        <p:nvSpPr>
          <p:cNvPr id="20" name="Rectangle 3"/>
          <p:cNvSpPr txBox="1">
            <a:spLocks noChangeArrowheads="1"/>
          </p:cNvSpPr>
          <p:nvPr/>
        </p:nvSpPr>
        <p:spPr bwMode="auto">
          <a:xfrm>
            <a:off x="785813" y="2571750"/>
            <a:ext cx="7467600" cy="857250"/>
          </a:xfrm>
          <a:prstGeom prst="rect">
            <a:avLst/>
          </a:prstGeom>
          <a:solidFill>
            <a:schemeClr val="accent2">
              <a:lumMod val="40000"/>
              <a:lumOff val="60000"/>
            </a:schemeClr>
          </a:solidFill>
          <a:ln w="9525">
            <a:noFill/>
            <a:miter lim="800000"/>
            <a:headEnd/>
            <a:tailEnd/>
          </a:ln>
        </p:spPr>
        <p:txBody>
          <a:bodyPr/>
          <a:lstStyle/>
          <a:p>
            <a:pPr marL="342900" indent="-342900" algn="ctr" defTabSz="914400" fontAlgn="base">
              <a:spcBef>
                <a:spcPct val="20000"/>
              </a:spcBef>
              <a:spcAft>
                <a:spcPct val="0"/>
              </a:spcAft>
              <a:buClr>
                <a:srgbClr val="00007D"/>
              </a:buClr>
              <a:buSzPct val="75000"/>
              <a:buFont typeface="Wingdings" pitchFamily="2" charset="2"/>
              <a:buNone/>
              <a:defRPr/>
            </a:pPr>
            <a:r>
              <a:rPr lang="pt-BR" sz="2400" kern="0" dirty="0">
                <a:solidFill>
                  <a:srgbClr val="000066"/>
                </a:solidFill>
                <a:latin typeface="Calibri" pitchFamily="34" charset="0"/>
                <a:ea typeface="ＭＳ Ｐゴシック" charset="0"/>
                <a:cs typeface="ＭＳ Ｐゴシック" charset="0"/>
              </a:rPr>
              <a:t>Data-</a:t>
            </a:r>
            <a:r>
              <a:rPr lang="pt-BR" sz="2400" kern="0" dirty="0" err="1">
                <a:solidFill>
                  <a:srgbClr val="000066"/>
                </a:solidFill>
                <a:latin typeface="Calibri" pitchFamily="34" charset="0"/>
                <a:ea typeface="ＭＳ Ｐゴシック" charset="0"/>
                <a:cs typeface="ＭＳ Ｐゴシック" charset="0"/>
              </a:rPr>
              <a:t>centered</a:t>
            </a:r>
            <a:r>
              <a:rPr lang="pt-BR" sz="2400" kern="0" dirty="0">
                <a:solidFill>
                  <a:srgbClr val="000066"/>
                </a:solidFill>
                <a:latin typeface="Calibri" pitchFamily="34" charset="0"/>
                <a:ea typeface="ＭＳ Ｐゴシック" charset="0"/>
                <a:cs typeface="ＭＳ Ｐゴシック" charset="0"/>
              </a:rPr>
              <a:t>, mobile-</a:t>
            </a:r>
            <a:r>
              <a:rPr lang="pt-BR" sz="2400" kern="0" dirty="0" err="1">
                <a:solidFill>
                  <a:srgbClr val="000066"/>
                </a:solidFill>
                <a:latin typeface="Calibri" pitchFamily="34" charset="0"/>
                <a:ea typeface="ＭＳ Ｐゴシック" charset="0"/>
                <a:cs typeface="ＭＳ Ｐゴシック" charset="0"/>
              </a:rPr>
              <a:t>enabled</a:t>
            </a:r>
            <a:r>
              <a:rPr lang="pt-BR" sz="2400" kern="0" dirty="0">
                <a:solidFill>
                  <a:srgbClr val="000066"/>
                </a:solidFill>
                <a:latin typeface="Calibri" pitchFamily="34" charset="0"/>
                <a:ea typeface="ＭＳ Ｐゴシック" charset="0"/>
                <a:cs typeface="ＭＳ Ｐゴシック" charset="0"/>
              </a:rPr>
              <a:t>, </a:t>
            </a:r>
            <a:r>
              <a:rPr lang="pt-BR" sz="2400" kern="0" dirty="0" err="1">
                <a:solidFill>
                  <a:srgbClr val="000066"/>
                </a:solidFill>
                <a:latin typeface="Calibri" pitchFamily="34" charset="0"/>
                <a:ea typeface="ＭＳ Ｐゴシック" charset="0"/>
                <a:cs typeface="ＭＳ Ｐゴシック" charset="0"/>
              </a:rPr>
              <a:t>contribution-based</a:t>
            </a:r>
            <a:r>
              <a:rPr lang="pt-BR" sz="2400" kern="0" dirty="0">
                <a:solidFill>
                  <a:srgbClr val="000066"/>
                </a:solidFill>
                <a:latin typeface="Calibri" pitchFamily="34" charset="0"/>
                <a:ea typeface="ＭＳ Ｐゴシック" charset="0"/>
                <a:cs typeface="ＭＳ Ｐゴシック" charset="0"/>
              </a:rPr>
              <a:t>, </a:t>
            </a:r>
            <a:r>
              <a:rPr lang="pt-BR" sz="2400" kern="0" dirty="0" err="1">
                <a:solidFill>
                  <a:srgbClr val="000066"/>
                </a:solidFill>
                <a:latin typeface="Calibri" pitchFamily="34" charset="0"/>
                <a:ea typeface="ＭＳ Ｐゴシック" charset="0"/>
                <a:cs typeface="ＭＳ Ｐゴシック" charset="0"/>
              </a:rPr>
              <a:t>field-based</a:t>
            </a:r>
            <a:r>
              <a:rPr lang="pt-BR" sz="2400" kern="0" dirty="0">
                <a:solidFill>
                  <a:srgbClr val="000066"/>
                </a:solidFill>
                <a:latin typeface="Calibri" pitchFamily="34" charset="0"/>
                <a:ea typeface="ＭＳ Ｐゴシック" charset="0"/>
                <a:cs typeface="ＭＳ Ｐゴシック" charset="0"/>
              </a:rPr>
              <a:t> </a:t>
            </a:r>
            <a:r>
              <a:rPr lang="pt-BR" sz="2400" kern="0" dirty="0" err="1">
                <a:solidFill>
                  <a:srgbClr val="000066"/>
                </a:solidFill>
                <a:latin typeface="Calibri" pitchFamily="34" charset="0"/>
                <a:ea typeface="ＭＳ Ｐゴシック" charset="0"/>
                <a:cs typeface="ＭＳ Ｐゴシック" charset="0"/>
              </a:rPr>
              <a:t>modelling</a:t>
            </a:r>
            <a:r>
              <a:rPr lang="pt-BR" sz="2400" kern="0" dirty="0">
                <a:solidFill>
                  <a:srgbClr val="000066"/>
                </a:solidFill>
                <a:latin typeface="Calibri" pitchFamily="34" charset="0"/>
                <a:ea typeface="ＭＳ Ｐゴシック" charset="0"/>
                <a:cs typeface="ＭＳ Ｐゴシック" charset="0"/>
              </a:rPr>
              <a:t>, </a:t>
            </a:r>
            <a:r>
              <a:rPr lang="pt-BR" sz="2400" kern="0" dirty="0" err="1">
                <a:solidFill>
                  <a:srgbClr val="000066"/>
                </a:solidFill>
                <a:latin typeface="Calibri" pitchFamily="34" charset="0"/>
                <a:ea typeface="ＭＳ Ｐゴシック" charset="0"/>
                <a:cs typeface="ＭＳ Ｐゴシック" charset="0"/>
              </a:rPr>
              <a:t>spaces</a:t>
            </a:r>
            <a:r>
              <a:rPr lang="pt-BR" sz="2400" kern="0" dirty="0">
                <a:solidFill>
                  <a:srgbClr val="000066"/>
                </a:solidFill>
                <a:latin typeface="Calibri" pitchFamily="34" charset="0"/>
                <a:ea typeface="ＭＳ Ｐゴシック" charset="0"/>
                <a:cs typeface="ＭＳ Ｐゴシック" charset="0"/>
              </a:rPr>
              <a:t> </a:t>
            </a:r>
            <a:r>
              <a:rPr lang="pt-BR" sz="2400" kern="0" dirty="0" err="1">
                <a:solidFill>
                  <a:srgbClr val="000066"/>
                </a:solidFill>
                <a:latin typeface="Calibri" pitchFamily="34" charset="0"/>
                <a:ea typeface="ＭＳ Ｐゴシック" charset="0"/>
                <a:cs typeface="ＭＳ Ｐゴシック" charset="0"/>
              </a:rPr>
              <a:t>of</a:t>
            </a:r>
            <a:r>
              <a:rPr lang="pt-BR" sz="2400" kern="0" dirty="0">
                <a:solidFill>
                  <a:srgbClr val="000066"/>
                </a:solidFill>
                <a:latin typeface="Calibri" pitchFamily="34" charset="0"/>
                <a:ea typeface="ＭＳ Ｐゴシック" charset="0"/>
                <a:cs typeface="ＭＳ Ｐゴシック" charset="0"/>
              </a:rPr>
              <a:t> </a:t>
            </a:r>
            <a:r>
              <a:rPr lang="pt-BR" sz="2400" kern="0" dirty="0" err="1">
                <a:solidFill>
                  <a:srgbClr val="000066"/>
                </a:solidFill>
                <a:latin typeface="Calibri" pitchFamily="34" charset="0"/>
                <a:ea typeface="ＭＳ Ｐゴシック" charset="0"/>
                <a:cs typeface="ＭＳ Ｐゴシック" charset="0"/>
              </a:rPr>
              <a:t>fluxes</a:t>
            </a:r>
            <a:endParaRPr lang="pt-BR" sz="2400" kern="0" dirty="0">
              <a:solidFill>
                <a:srgbClr val="000066"/>
              </a:solidFill>
              <a:latin typeface="Calibri" pitchFamily="34" charset="0"/>
              <a:ea typeface="ＭＳ Ｐゴシック" charset="0"/>
              <a:cs typeface="ＭＳ Ｐゴシック" charset="0"/>
            </a:endParaRPr>
          </a:p>
          <a:p>
            <a:pPr marL="342900" indent="-342900" algn="ctr" defTabSz="914400" fontAlgn="base">
              <a:spcBef>
                <a:spcPct val="20000"/>
              </a:spcBef>
              <a:spcAft>
                <a:spcPct val="0"/>
              </a:spcAft>
              <a:buClr>
                <a:srgbClr val="00007D"/>
              </a:buClr>
              <a:buSzPct val="75000"/>
              <a:buFont typeface="Wingdings" pitchFamily="2" charset="2"/>
              <a:buNone/>
              <a:defRPr/>
            </a:pPr>
            <a:endParaRPr lang="pt-BR" sz="2400" kern="0" dirty="0">
              <a:solidFill>
                <a:srgbClr val="000066"/>
              </a:solidFill>
              <a:latin typeface="Calibri" pitchFamily="34" charset="0"/>
              <a:ea typeface="ＭＳ Ｐゴシック" charset="0"/>
              <a:cs typeface="ＭＳ Ｐゴシック" charset="0"/>
            </a:endParaRPr>
          </a:p>
          <a:p>
            <a:pPr marL="342900" indent="-342900" algn="ctr" defTabSz="914400" fontAlgn="base">
              <a:spcBef>
                <a:spcPct val="20000"/>
              </a:spcBef>
              <a:spcAft>
                <a:spcPct val="0"/>
              </a:spcAft>
              <a:buClr>
                <a:srgbClr val="00007D"/>
              </a:buClr>
              <a:buSzPct val="75000"/>
              <a:buFont typeface="Wingdings" pitchFamily="2" charset="2"/>
              <a:buChar char="n"/>
              <a:defRPr/>
            </a:pPr>
            <a:endParaRPr lang="pt-BR" sz="2400" kern="0" dirty="0">
              <a:solidFill>
                <a:srgbClr val="000066"/>
              </a:solidFill>
              <a:latin typeface="Calibri" pitchFamily="34" charset="0"/>
              <a:ea typeface="ＭＳ Ｐゴシック" charset="0"/>
              <a:cs typeface="ＭＳ Ｐゴシック" charset="0"/>
            </a:endParaRPr>
          </a:p>
        </p:txBody>
      </p:sp>
    </p:spTree>
    <p:extLst>
      <p:ext uri="{BB962C8B-B14F-4D97-AF65-F5344CB8AC3E}">
        <p14:creationId xmlns:p14="http://schemas.microsoft.com/office/powerpoint/2010/main" val="3345443737"/>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ChangeArrowheads="1"/>
          </p:cNvSpPr>
          <p:nvPr/>
        </p:nvSpPr>
        <p:spPr bwMode="auto">
          <a:xfrm>
            <a:off x="685800" y="5356376"/>
            <a:ext cx="8312150" cy="1012825"/>
          </a:xfrm>
          <a:prstGeom prst="rect">
            <a:avLst/>
          </a:prstGeom>
          <a:solidFill>
            <a:schemeClr val="folHlink"/>
          </a:solidFill>
          <a:ln w="9525">
            <a:solidFill>
              <a:srgbClr val="000000"/>
            </a:solidFill>
            <a:miter lim="800000"/>
            <a:headEnd/>
            <a:tailEnd/>
          </a:ln>
          <a:effectLst/>
        </p:spPr>
        <p:txBody>
          <a:bodyPr wrap="none" anchor="ctr" anchorCtr="1"/>
          <a:lstStyle/>
          <a:p>
            <a:pPr algn="ctr">
              <a:spcBef>
                <a:spcPct val="20000"/>
              </a:spcBef>
              <a:buClr>
                <a:schemeClr val="bg2"/>
              </a:buClr>
              <a:buSzPct val="75000"/>
              <a:defRPr/>
            </a:pPr>
            <a:r>
              <a:rPr lang="en-US" sz="2400" dirty="0">
                <a:solidFill>
                  <a:schemeClr val="bg2">
                    <a:lumMod val="50000"/>
                  </a:schemeClr>
                </a:solidFill>
                <a:latin typeface="Calibri" pitchFamily="34" charset="0"/>
                <a:ea typeface="+mn-ea"/>
                <a:cs typeface="Calibri" pitchFamily="34" charset="0"/>
              </a:rPr>
              <a:t>simplified representation of a process</a:t>
            </a:r>
            <a:endParaRPr lang="pt-BR" sz="2400" b="1" dirty="0">
              <a:solidFill>
                <a:schemeClr val="bg2">
                  <a:lumMod val="50000"/>
                </a:schemeClr>
              </a:solidFill>
              <a:latin typeface="Calibri" pitchFamily="34" charset="0"/>
              <a:ea typeface="+mn-ea"/>
              <a:cs typeface="Calibri" pitchFamily="34" charset="0"/>
            </a:endParaRPr>
          </a:p>
          <a:p>
            <a:pPr algn="ctr">
              <a:spcBef>
                <a:spcPct val="20000"/>
              </a:spcBef>
              <a:buClr>
                <a:schemeClr val="bg2"/>
              </a:buClr>
              <a:buSzPct val="75000"/>
              <a:buFont typeface="Wingdings" pitchFamily="2" charset="2"/>
              <a:buNone/>
              <a:defRPr/>
            </a:pPr>
            <a:r>
              <a:rPr lang="pt-BR" sz="2400" b="1" dirty="0" err="1">
                <a:solidFill>
                  <a:schemeClr val="bg2">
                    <a:lumMod val="75000"/>
                  </a:schemeClr>
                </a:solidFill>
                <a:latin typeface="Calibri" pitchFamily="34" charset="0"/>
                <a:ea typeface="+mn-ea"/>
                <a:cs typeface="Calibri" pitchFamily="34" charset="0"/>
              </a:rPr>
              <a:t>Model</a:t>
            </a:r>
            <a:r>
              <a:rPr lang="pt-BR" sz="2400" b="1" dirty="0">
                <a:solidFill>
                  <a:schemeClr val="bg2">
                    <a:lumMod val="75000"/>
                  </a:schemeClr>
                </a:solidFill>
                <a:latin typeface="Calibri" pitchFamily="34" charset="0"/>
                <a:ea typeface="+mn-ea"/>
                <a:cs typeface="Calibri" pitchFamily="34" charset="0"/>
              </a:rPr>
              <a:t> = </a:t>
            </a:r>
            <a:r>
              <a:rPr lang="pt-BR" sz="2400" b="1" dirty="0" err="1">
                <a:solidFill>
                  <a:schemeClr val="bg2">
                    <a:lumMod val="75000"/>
                  </a:schemeClr>
                </a:solidFill>
                <a:latin typeface="Calibri" pitchFamily="34" charset="0"/>
                <a:ea typeface="+mn-ea"/>
                <a:cs typeface="Calibri" pitchFamily="34" charset="0"/>
              </a:rPr>
              <a:t>entities</a:t>
            </a:r>
            <a:r>
              <a:rPr lang="pt-BR" sz="2400" b="1" dirty="0">
                <a:solidFill>
                  <a:schemeClr val="bg2">
                    <a:lumMod val="75000"/>
                  </a:schemeClr>
                </a:solidFill>
                <a:latin typeface="Calibri" pitchFamily="34" charset="0"/>
                <a:ea typeface="+mn-ea"/>
                <a:cs typeface="Calibri" pitchFamily="34" charset="0"/>
              </a:rPr>
              <a:t> + </a:t>
            </a:r>
            <a:r>
              <a:rPr lang="pt-BR" sz="2400" b="1" dirty="0" err="1" smtClean="0">
                <a:solidFill>
                  <a:schemeClr val="bg2">
                    <a:lumMod val="75000"/>
                  </a:schemeClr>
                </a:solidFill>
                <a:latin typeface="Calibri" pitchFamily="34" charset="0"/>
                <a:ea typeface="+mn-ea"/>
                <a:cs typeface="Calibri" pitchFamily="34" charset="0"/>
              </a:rPr>
              <a:t>attributes</a:t>
            </a:r>
            <a:r>
              <a:rPr lang="pt-BR" sz="2400" b="1" dirty="0" smtClean="0">
                <a:solidFill>
                  <a:schemeClr val="bg2">
                    <a:lumMod val="75000"/>
                  </a:schemeClr>
                </a:solidFill>
                <a:latin typeface="Calibri" pitchFamily="34" charset="0"/>
                <a:ea typeface="+mn-ea"/>
                <a:cs typeface="Calibri" pitchFamily="34" charset="0"/>
              </a:rPr>
              <a:t> </a:t>
            </a:r>
            <a:r>
              <a:rPr lang="pt-BR" sz="2400" b="1" dirty="0">
                <a:solidFill>
                  <a:schemeClr val="bg2">
                    <a:lumMod val="75000"/>
                  </a:schemeClr>
                </a:solidFill>
                <a:latin typeface="Calibri" pitchFamily="34" charset="0"/>
                <a:ea typeface="+mn-ea"/>
                <a:cs typeface="Calibri" pitchFamily="34" charset="0"/>
              </a:rPr>
              <a:t>+ </a:t>
            </a:r>
            <a:r>
              <a:rPr lang="pt-BR" sz="2400" b="1" dirty="0" err="1" smtClean="0">
                <a:solidFill>
                  <a:schemeClr val="bg2">
                    <a:lumMod val="75000"/>
                  </a:schemeClr>
                </a:solidFill>
                <a:latin typeface="Calibri" pitchFamily="34" charset="0"/>
                <a:cs typeface="Calibri" pitchFamily="34" charset="0"/>
              </a:rPr>
              <a:t>interactions</a:t>
            </a:r>
            <a:r>
              <a:rPr lang="pt-BR" sz="2400" b="1" dirty="0" smtClean="0">
                <a:solidFill>
                  <a:schemeClr val="bg2">
                    <a:lumMod val="75000"/>
                  </a:schemeClr>
                </a:solidFill>
                <a:latin typeface="Calibri" pitchFamily="34" charset="0"/>
                <a:cs typeface="Calibri" pitchFamily="34" charset="0"/>
              </a:rPr>
              <a:t> </a:t>
            </a:r>
            <a:r>
              <a:rPr lang="pt-BR" sz="2400" b="1" dirty="0">
                <a:solidFill>
                  <a:schemeClr val="bg2">
                    <a:lumMod val="75000"/>
                  </a:schemeClr>
                </a:solidFill>
                <a:latin typeface="Calibri" pitchFamily="34" charset="0"/>
                <a:cs typeface="Calibri" pitchFamily="34" charset="0"/>
              </a:rPr>
              <a:t>+ </a:t>
            </a:r>
            <a:r>
              <a:rPr lang="pt-BR" sz="2400" b="1" dirty="0" err="1" smtClean="0">
                <a:solidFill>
                  <a:schemeClr val="bg2">
                    <a:lumMod val="75000"/>
                  </a:schemeClr>
                </a:solidFill>
                <a:latin typeface="Calibri" pitchFamily="34" charset="0"/>
                <a:cs typeface="Calibri" pitchFamily="34" charset="0"/>
              </a:rPr>
              <a:t>change</a:t>
            </a:r>
            <a:r>
              <a:rPr lang="pt-BR" sz="2400" b="1" dirty="0" smtClean="0">
                <a:solidFill>
                  <a:schemeClr val="bg2">
                    <a:lumMod val="75000"/>
                  </a:schemeClr>
                </a:solidFill>
                <a:latin typeface="Calibri" pitchFamily="34" charset="0"/>
                <a:cs typeface="Calibri" pitchFamily="34" charset="0"/>
              </a:rPr>
              <a:t> </a:t>
            </a:r>
            <a:r>
              <a:rPr lang="pt-BR" sz="2400" b="1" dirty="0" err="1" smtClean="0">
                <a:solidFill>
                  <a:schemeClr val="bg2">
                    <a:lumMod val="75000"/>
                  </a:schemeClr>
                </a:solidFill>
                <a:latin typeface="Calibri" pitchFamily="34" charset="0"/>
                <a:ea typeface="+mn-ea"/>
                <a:cs typeface="Calibri" pitchFamily="34" charset="0"/>
              </a:rPr>
              <a:t>rules</a:t>
            </a:r>
            <a:r>
              <a:rPr lang="pt-BR" sz="2400" b="1" dirty="0" smtClean="0">
                <a:solidFill>
                  <a:schemeClr val="bg2">
                    <a:lumMod val="75000"/>
                  </a:schemeClr>
                </a:solidFill>
                <a:latin typeface="Calibri" pitchFamily="34" charset="0"/>
                <a:ea typeface="+mn-ea"/>
                <a:cs typeface="Calibri" pitchFamily="34" charset="0"/>
              </a:rPr>
              <a:t> </a:t>
            </a:r>
            <a:endParaRPr lang="en-US" sz="2400" b="1" dirty="0">
              <a:solidFill>
                <a:schemeClr val="bg2">
                  <a:lumMod val="75000"/>
                </a:schemeClr>
              </a:solidFill>
              <a:latin typeface="Calibri" pitchFamily="34" charset="0"/>
              <a:ea typeface="+mn-ea"/>
              <a:cs typeface="Calibri" pitchFamily="34" charset="0"/>
            </a:endParaRPr>
          </a:p>
        </p:txBody>
      </p:sp>
      <p:sp>
        <p:nvSpPr>
          <p:cNvPr id="32771" name="Rectangle 3"/>
          <p:cNvSpPr>
            <a:spLocks noGrp="1" noChangeArrowheads="1"/>
          </p:cNvSpPr>
          <p:nvPr>
            <p:ph type="title"/>
          </p:nvPr>
        </p:nvSpPr>
        <p:spPr/>
        <p:txBody>
          <a:bodyPr/>
          <a:lstStyle/>
          <a:p>
            <a:r>
              <a:rPr lang="pt-BR">
                <a:latin typeface="Calibri" charset="0"/>
                <a:cs typeface="Calibri" charset="0"/>
              </a:rPr>
              <a:t>What is a Model? </a:t>
            </a:r>
            <a:endParaRPr lang="en-US">
              <a:latin typeface="Calibri" charset="0"/>
              <a:cs typeface="Calibri" charset="0"/>
            </a:endParaRPr>
          </a:p>
        </p:txBody>
      </p:sp>
      <p:sp>
        <p:nvSpPr>
          <p:cNvPr id="248867" name="Text Box 35"/>
          <p:cNvSpPr txBox="1">
            <a:spLocks noChangeArrowheads="1"/>
          </p:cNvSpPr>
          <p:nvPr/>
        </p:nvSpPr>
        <p:spPr bwMode="auto">
          <a:xfrm>
            <a:off x="2195513" y="1045445"/>
            <a:ext cx="4722812" cy="460375"/>
          </a:xfrm>
          <a:prstGeom prst="rect">
            <a:avLst/>
          </a:prstGeom>
          <a:noFill/>
          <a:ln w="9525">
            <a:noFill/>
            <a:miter lim="800000"/>
            <a:headEnd/>
            <a:tailEnd/>
          </a:ln>
          <a:effectLst/>
        </p:spPr>
        <p:txBody>
          <a:bodyPr wrap="none">
            <a:spAutoFit/>
          </a:bodyPr>
          <a:lstStyle/>
          <a:p>
            <a:pPr algn="ctr" eaLnBrk="0" hangingPunct="0">
              <a:defRPr/>
            </a:pPr>
            <a:r>
              <a:rPr lang="pt-BR" sz="2400" b="1" dirty="0" err="1">
                <a:solidFill>
                  <a:schemeClr val="bg2">
                    <a:lumMod val="50000"/>
                  </a:schemeClr>
                </a:solidFill>
                <a:latin typeface="Calibri" pitchFamily="34" charset="0"/>
                <a:ea typeface="+mn-ea"/>
                <a:cs typeface="Calibri" pitchFamily="34" charset="0"/>
              </a:rPr>
              <a:t>Deforestation</a:t>
            </a:r>
            <a:r>
              <a:rPr lang="pt-BR" sz="2400" b="1" dirty="0">
                <a:solidFill>
                  <a:schemeClr val="bg2">
                    <a:lumMod val="50000"/>
                  </a:schemeClr>
                </a:solidFill>
                <a:latin typeface="Calibri" pitchFamily="34" charset="0"/>
                <a:ea typeface="+mn-ea"/>
                <a:cs typeface="Calibri" pitchFamily="34" charset="0"/>
              </a:rPr>
              <a:t> in </a:t>
            </a:r>
            <a:r>
              <a:rPr lang="pt-BR" sz="2400" b="1" dirty="0" err="1">
                <a:solidFill>
                  <a:schemeClr val="bg2">
                    <a:lumMod val="50000"/>
                  </a:schemeClr>
                </a:solidFill>
                <a:latin typeface="Calibri" pitchFamily="34" charset="0"/>
                <a:ea typeface="+mn-ea"/>
                <a:cs typeface="Calibri" pitchFamily="34" charset="0"/>
              </a:rPr>
              <a:t>Amazonia</a:t>
            </a:r>
            <a:r>
              <a:rPr lang="pt-BR" sz="2400" b="1" dirty="0">
                <a:solidFill>
                  <a:schemeClr val="bg2">
                    <a:lumMod val="50000"/>
                  </a:schemeClr>
                </a:solidFill>
                <a:latin typeface="Calibri" pitchFamily="34" charset="0"/>
                <a:ea typeface="+mn-ea"/>
                <a:cs typeface="Calibri" pitchFamily="34" charset="0"/>
              </a:rPr>
              <a:t> in 2020?</a:t>
            </a:r>
            <a:endParaRPr lang="en-US" sz="2400" b="1" dirty="0">
              <a:solidFill>
                <a:schemeClr val="bg2">
                  <a:lumMod val="50000"/>
                </a:schemeClr>
              </a:solidFill>
              <a:latin typeface="Calibri" pitchFamily="34" charset="0"/>
              <a:ea typeface="+mn-ea"/>
              <a:cs typeface="Calibri" pitchFamily="34" charset="0"/>
            </a:endParaRPr>
          </a:p>
        </p:txBody>
      </p:sp>
      <p:pic>
        <p:nvPicPr>
          <p:cNvPr id="32773" name="Picture 2" descr="hs_baseline_amazoni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00113" y="1628775"/>
            <a:ext cx="5867400" cy="35623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32774" name="Picture 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92725" y="1628775"/>
            <a:ext cx="338296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5751123" y="6488113"/>
            <a:ext cx="3392877" cy="369332"/>
          </a:xfrm>
          <a:prstGeom prst="rect">
            <a:avLst/>
          </a:prstGeom>
          <a:solidFill>
            <a:schemeClr val="accent6">
              <a:lumMod val="20000"/>
              <a:lumOff val="80000"/>
            </a:schemeClr>
          </a:solidFill>
          <a:ln>
            <a:noFill/>
          </a:ln>
          <a:effectLst/>
          <a:extLst/>
        </p:spPr>
        <p:txBody>
          <a:bodyPr wrap="square">
            <a:spAutoFit/>
          </a:bodyPr>
          <a:lstStyle/>
          <a:p>
            <a:pPr algn="ctr">
              <a:spcBef>
                <a:spcPct val="50000"/>
              </a:spcBef>
              <a:defRPr/>
            </a:pPr>
            <a:r>
              <a:rPr lang="en-GB" sz="1800" dirty="0" smtClean="0">
                <a:solidFill>
                  <a:schemeClr val="bg2">
                    <a:lumMod val="75000"/>
                  </a:schemeClr>
                </a:solidFill>
                <a:latin typeface="Calibri"/>
                <a:cs typeface="Calibri"/>
              </a:rPr>
              <a:t>graphics: INPE,  </a:t>
            </a:r>
            <a:r>
              <a:rPr lang="en-GB" sz="1800" dirty="0" err="1" smtClean="0">
                <a:solidFill>
                  <a:schemeClr val="bg2">
                    <a:lumMod val="75000"/>
                  </a:schemeClr>
                </a:solidFill>
                <a:latin typeface="Calibri"/>
                <a:cs typeface="Calibri"/>
              </a:rPr>
              <a:t>Pesquisa</a:t>
            </a:r>
            <a:r>
              <a:rPr lang="en-GB" sz="1800" dirty="0" smtClean="0">
                <a:solidFill>
                  <a:schemeClr val="bg2">
                    <a:lumMod val="75000"/>
                  </a:schemeClr>
                </a:solidFill>
                <a:latin typeface="Calibri"/>
                <a:cs typeface="Calibri"/>
              </a:rPr>
              <a:t> FAPESP</a:t>
            </a:r>
            <a:endParaRPr lang="en-GB" sz="1800" dirty="0">
              <a:solidFill>
                <a:schemeClr val="bg2">
                  <a:lumMod val="75000"/>
                </a:schemeClr>
              </a:solidFill>
              <a:latin typeface="Calibri"/>
              <a:cs typeface="Calibri"/>
            </a:endParaRPr>
          </a:p>
        </p:txBody>
      </p:sp>
    </p:spTree>
    <p:extLst>
      <p:ext uri="{BB962C8B-B14F-4D97-AF65-F5344CB8AC3E}">
        <p14:creationId xmlns:p14="http://schemas.microsoft.com/office/powerpoint/2010/main" val="387778017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2"/>
          <p:cNvGrpSpPr>
            <a:grpSpLocks/>
          </p:cNvGrpSpPr>
          <p:nvPr/>
        </p:nvGrpSpPr>
        <p:grpSpPr bwMode="auto">
          <a:xfrm>
            <a:off x="485206" y="1916112"/>
            <a:ext cx="8658794" cy="4645235"/>
            <a:chOff x="44450" y="1916113"/>
            <a:chExt cx="9099550" cy="4616450"/>
          </a:xfrm>
        </p:grpSpPr>
        <p:pic>
          <p:nvPicPr>
            <p:cNvPr id="8197" name="Picture 2" descr="prodes200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49888" y="2795465"/>
              <a:ext cx="3579813" cy="2750754"/>
            </a:xfrm>
            <a:prstGeom prst="rect">
              <a:avLst/>
            </a:prstGeom>
            <a:noFill/>
            <a:ln w="9525">
              <a:noFill/>
              <a:miter lim="800000"/>
              <a:headEnd/>
              <a:tailEnd/>
            </a:ln>
          </p:spPr>
        </p:pic>
        <p:sp>
          <p:nvSpPr>
            <p:cNvPr id="8198" name="Line 6"/>
            <p:cNvSpPr>
              <a:spLocks noChangeShapeType="1"/>
            </p:cNvSpPr>
            <p:nvPr/>
          </p:nvSpPr>
          <p:spPr bwMode="auto">
            <a:xfrm>
              <a:off x="5091113" y="4184335"/>
              <a:ext cx="360363" cy="0"/>
            </a:xfrm>
            <a:prstGeom prst="line">
              <a:avLst/>
            </a:prstGeom>
            <a:noFill/>
            <a:ln w="50800">
              <a:solidFill>
                <a:schemeClr val="tx1"/>
              </a:solidFill>
              <a:round/>
              <a:headEnd/>
              <a:tailEnd type="triangle" w="med" len="med"/>
            </a:ln>
          </p:spPr>
          <p:txBody>
            <a:bodyPr/>
            <a:lstStyle/>
            <a:p>
              <a:endParaRPr lang="en-US"/>
            </a:p>
          </p:txBody>
        </p:sp>
        <p:sp>
          <p:nvSpPr>
            <p:cNvPr id="8199" name="AutoShape 7"/>
            <p:cNvSpPr>
              <a:spLocks/>
            </p:cNvSpPr>
            <p:nvPr/>
          </p:nvSpPr>
          <p:spPr bwMode="auto">
            <a:xfrm>
              <a:off x="4875213" y="1916113"/>
              <a:ext cx="144463" cy="4536442"/>
            </a:xfrm>
            <a:prstGeom prst="rightBracket">
              <a:avLst>
                <a:gd name="adj" fmla="val 261684"/>
              </a:avLst>
            </a:prstGeom>
            <a:noFill/>
            <a:ln w="25400">
              <a:solidFill>
                <a:schemeClr val="tx1"/>
              </a:solidFill>
              <a:round/>
              <a:headEnd/>
              <a:tailEnd/>
            </a:ln>
          </p:spPr>
          <p:txBody>
            <a:bodyPr wrap="none" anchor="ctr"/>
            <a:lstStyle/>
            <a:p>
              <a:endParaRPr lang="pt-BR">
                <a:latin typeface="Humnst777 BT" pitchFamily="34" charset="0"/>
              </a:endParaRPr>
            </a:p>
          </p:txBody>
        </p:sp>
        <p:pic>
          <p:nvPicPr>
            <p:cNvPr id="8200" name="Picture 8" descr="dv11805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 y="2060556"/>
              <a:ext cx="4810125" cy="1369822"/>
            </a:xfrm>
            <a:prstGeom prst="rect">
              <a:avLst/>
            </a:prstGeom>
            <a:noFill/>
            <a:ln w="9525">
              <a:solidFill>
                <a:schemeClr val="tx1"/>
              </a:solidFill>
              <a:miter lim="800000"/>
              <a:headEnd/>
              <a:tailEnd/>
            </a:ln>
          </p:spPr>
        </p:pic>
        <p:pic>
          <p:nvPicPr>
            <p:cNvPr id="8201" name="Picture 9" descr="sb10065779d-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775" y="5008132"/>
              <a:ext cx="4803775" cy="1299982"/>
            </a:xfrm>
            <a:prstGeom prst="rect">
              <a:avLst/>
            </a:prstGeom>
            <a:noFill/>
            <a:ln w="9525">
              <a:solidFill>
                <a:schemeClr val="tx1"/>
              </a:solidFill>
              <a:miter lim="800000"/>
              <a:headEnd/>
              <a:tailEnd/>
            </a:ln>
          </p:spPr>
        </p:pic>
        <p:pic>
          <p:nvPicPr>
            <p:cNvPr id="8202" name="Picture 10" descr="sb10069833a-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4775" y="3519264"/>
              <a:ext cx="4787900" cy="1368234"/>
            </a:xfrm>
            <a:prstGeom prst="rect">
              <a:avLst/>
            </a:prstGeom>
            <a:noFill/>
            <a:ln w="9525">
              <a:solidFill>
                <a:schemeClr val="tx1"/>
              </a:solidFill>
              <a:miter lim="800000"/>
              <a:headEnd/>
              <a:tailEnd/>
            </a:ln>
          </p:spPr>
        </p:pic>
        <p:sp>
          <p:nvSpPr>
            <p:cNvPr id="8203" name="CaixaDeTexto 14"/>
            <p:cNvSpPr txBox="1">
              <a:spLocks noChangeArrowheads="1"/>
            </p:cNvSpPr>
            <p:nvPr/>
          </p:nvSpPr>
          <p:spPr bwMode="auto">
            <a:xfrm>
              <a:off x="44450" y="6301763"/>
              <a:ext cx="1350919" cy="230800"/>
            </a:xfrm>
            <a:prstGeom prst="rect">
              <a:avLst/>
            </a:prstGeom>
            <a:noFill/>
            <a:ln w="9525">
              <a:noFill/>
              <a:miter lim="800000"/>
              <a:headEnd/>
              <a:tailEnd/>
            </a:ln>
          </p:spPr>
          <p:txBody>
            <a:bodyPr>
              <a:spAutoFit/>
            </a:bodyPr>
            <a:lstStyle/>
            <a:p>
              <a:r>
                <a:rPr lang="en-US" sz="900">
                  <a:latin typeface="Humnst777 BT" pitchFamily="34" charset="0"/>
                </a:rPr>
                <a:t>(Getty Images, 2008)</a:t>
              </a:r>
            </a:p>
          </p:txBody>
        </p:sp>
        <p:sp>
          <p:nvSpPr>
            <p:cNvPr id="8204" name="CaixaDeTexto 15"/>
            <p:cNvSpPr txBox="1">
              <a:spLocks noChangeArrowheads="1"/>
            </p:cNvSpPr>
            <p:nvPr/>
          </p:nvSpPr>
          <p:spPr bwMode="auto">
            <a:xfrm>
              <a:off x="8077200" y="5217652"/>
              <a:ext cx="1066800" cy="230832"/>
            </a:xfrm>
            <a:prstGeom prst="rect">
              <a:avLst/>
            </a:prstGeom>
            <a:noFill/>
            <a:ln w="9525">
              <a:noFill/>
              <a:miter lim="800000"/>
              <a:headEnd/>
              <a:tailEnd/>
            </a:ln>
          </p:spPr>
          <p:txBody>
            <a:bodyPr wrap="square">
              <a:spAutoFit/>
            </a:bodyPr>
            <a:lstStyle/>
            <a:p>
              <a:r>
                <a:rPr lang="en-US" sz="900" dirty="0">
                  <a:latin typeface="Humnst777 BT" pitchFamily="34" charset="0"/>
                </a:rPr>
                <a:t>(PRODES, 2008)</a:t>
              </a:r>
            </a:p>
          </p:txBody>
        </p:sp>
      </p:grpSp>
      <p:sp>
        <p:nvSpPr>
          <p:cNvPr id="4" name="CaixaDeTexto 3"/>
          <p:cNvSpPr txBox="1"/>
          <p:nvPr/>
        </p:nvSpPr>
        <p:spPr bwMode="auto">
          <a:xfrm>
            <a:off x="6136434" y="6455534"/>
            <a:ext cx="3007566" cy="400110"/>
          </a:xfrm>
          <a:prstGeom prst="rect">
            <a:avLst/>
          </a:prstGeom>
          <a:noFill/>
          <a:ln w="9525">
            <a:noFill/>
            <a:miter lim="800000"/>
            <a:headEnd/>
            <a:tailEnd/>
          </a:ln>
        </p:spPr>
        <p:txBody>
          <a:bodyPr wrap="square" rtlCol="0">
            <a:spAutoFit/>
          </a:bodyPr>
          <a:lstStyle/>
          <a:p>
            <a:pPr algn="ctr">
              <a:spcBef>
                <a:spcPct val="50000"/>
              </a:spcBef>
            </a:pPr>
            <a:r>
              <a:rPr lang="pt-BR" sz="2000" dirty="0" err="1" smtClean="0">
                <a:latin typeface="Calibri"/>
                <a:cs typeface="Calibri"/>
              </a:rPr>
              <a:t>source</a:t>
            </a:r>
            <a:r>
              <a:rPr lang="pt-BR" sz="2000" dirty="0" smtClean="0">
                <a:latin typeface="Calibri"/>
                <a:cs typeface="Calibri"/>
              </a:rPr>
              <a:t>: Espindola, 2012</a:t>
            </a:r>
            <a:endParaRPr lang="en-US" sz="2000" dirty="0" smtClean="0">
              <a:latin typeface="Calibri"/>
              <a:cs typeface="Calibri"/>
            </a:endParaRPr>
          </a:p>
        </p:txBody>
      </p:sp>
      <p:sp>
        <p:nvSpPr>
          <p:cNvPr id="3" name="Title 2"/>
          <p:cNvSpPr>
            <a:spLocks noGrp="1"/>
          </p:cNvSpPr>
          <p:nvPr>
            <p:ph type="title"/>
          </p:nvPr>
        </p:nvSpPr>
        <p:spPr>
          <a:xfrm>
            <a:off x="685800" y="706113"/>
            <a:ext cx="8153400" cy="762000"/>
          </a:xfrm>
        </p:spPr>
        <p:txBody>
          <a:bodyPr/>
          <a:lstStyle/>
          <a:p>
            <a:r>
              <a:rPr lang="en-US" dirty="0">
                <a:solidFill>
                  <a:schemeClr val="bg2">
                    <a:lumMod val="75000"/>
                  </a:schemeClr>
                </a:solidFill>
                <a:latin typeface="Calibri"/>
                <a:cs typeface="Calibri"/>
              </a:rPr>
              <a:t>A typical spatial </a:t>
            </a:r>
            <a:r>
              <a:rPr lang="en-US" dirty="0" smtClean="0">
                <a:solidFill>
                  <a:schemeClr val="bg2">
                    <a:lumMod val="75000"/>
                  </a:schemeClr>
                </a:solidFill>
                <a:latin typeface="Calibri"/>
                <a:cs typeface="Calibri"/>
              </a:rPr>
              <a:t>model</a:t>
            </a:r>
            <a:r>
              <a:rPr lang="en-US" dirty="0">
                <a:solidFill>
                  <a:schemeClr val="bg2">
                    <a:lumMod val="75000"/>
                  </a:schemeClr>
                </a:solidFill>
                <a:latin typeface="Calibri"/>
                <a:cs typeface="Calibri"/>
              </a:rPr>
              <a:t>: What causes </a:t>
            </a:r>
            <a:r>
              <a:rPr lang="en-US" dirty="0" smtClean="0">
                <a:solidFill>
                  <a:schemeClr val="bg2">
                    <a:lumMod val="75000"/>
                  </a:schemeClr>
                </a:solidFill>
                <a:latin typeface="Calibri"/>
                <a:cs typeface="Calibri"/>
              </a:rPr>
              <a:t>tropical deforestation</a:t>
            </a:r>
            <a:r>
              <a:rPr lang="en-US" dirty="0">
                <a:solidFill>
                  <a:schemeClr val="bg2">
                    <a:lumMod val="75000"/>
                  </a:schemeClr>
                </a:solidFill>
                <a:latin typeface="Calibri"/>
                <a:cs typeface="Calibri"/>
              </a:rPr>
              <a:t>?</a:t>
            </a:r>
            <a:br>
              <a:rPr lang="en-US" dirty="0">
                <a:solidFill>
                  <a:schemeClr val="bg2">
                    <a:lumMod val="75000"/>
                  </a:schemeClr>
                </a:solidFill>
                <a:latin typeface="Calibri"/>
                <a:cs typeface="Calibri"/>
              </a:rPr>
            </a:br>
            <a:endParaRPr lang="en-US" dirty="0"/>
          </a:p>
        </p:txBody>
      </p:sp>
    </p:spTree>
    <p:extLst>
      <p:ext uri="{BB962C8B-B14F-4D97-AF65-F5344CB8AC3E}">
        <p14:creationId xmlns:p14="http://schemas.microsoft.com/office/powerpoint/2010/main" val="37128344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1676400" y="2590800"/>
            <a:ext cx="5924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p>
            <a:pPr eaLnBrk="0" hangingPunct="0"/>
            <a:r>
              <a:rPr lang="pt-BR" sz="2000">
                <a:solidFill>
                  <a:srgbClr val="000000"/>
                </a:solidFill>
              </a:rPr>
              <a:t>                    </a:t>
            </a:r>
            <a:endParaRPr lang="pt-BR" sz="2000">
              <a:solidFill>
                <a:srgbClr val="000000"/>
              </a:solidFill>
              <a:latin typeface="Times New Roman" charset="0"/>
            </a:endParaRPr>
          </a:p>
        </p:txBody>
      </p:sp>
      <p:pic>
        <p:nvPicPr>
          <p:cNvPr id="40963" name="Picture 3" descr="npo0000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67200" y="2895600"/>
            <a:ext cx="1828800"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npo00001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0" y="2286000"/>
            <a:ext cx="1905000"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 Box 5"/>
          <p:cNvSpPr txBox="1">
            <a:spLocks noChangeArrowheads="1"/>
          </p:cNvSpPr>
          <p:nvPr/>
        </p:nvSpPr>
        <p:spPr bwMode="auto">
          <a:xfrm>
            <a:off x="457200" y="4191000"/>
            <a:ext cx="1676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a:spcBef>
                <a:spcPts val="1080"/>
              </a:spcBef>
              <a:spcAft>
                <a:spcPts val="1200"/>
              </a:spcAft>
            </a:pPr>
            <a:r>
              <a:rPr lang="pt-BR" sz="2400" dirty="0" err="1">
                <a:solidFill>
                  <a:srgbClr val="000000"/>
                </a:solidFill>
                <a:latin typeface="Calibri"/>
              </a:rPr>
              <a:t>T</a:t>
            </a:r>
            <a:r>
              <a:rPr lang="pt-BR" sz="2400" baseline="-25000" dirty="0" err="1" smtClean="0">
                <a:solidFill>
                  <a:srgbClr val="000000"/>
                </a:solidFill>
                <a:latin typeface="Calibri"/>
              </a:rPr>
              <a:t>now</a:t>
            </a:r>
            <a:r>
              <a:rPr lang="pt-BR" sz="2400" dirty="0" smtClean="0">
                <a:solidFill>
                  <a:srgbClr val="000000"/>
                </a:solidFill>
                <a:latin typeface="Calibri"/>
              </a:rPr>
              <a:t> </a:t>
            </a:r>
            <a:r>
              <a:rPr lang="pt-BR" sz="2400" dirty="0">
                <a:solidFill>
                  <a:srgbClr val="000000"/>
                </a:solidFill>
                <a:latin typeface="Calibri"/>
              </a:rPr>
              <a:t>- 20 </a:t>
            </a:r>
          </a:p>
        </p:txBody>
      </p:sp>
      <p:pic>
        <p:nvPicPr>
          <p:cNvPr id="40966" name="Picture 6" descr="npo00001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1000" y="19812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
          <p:cNvGrpSpPr>
            <a:grpSpLocks/>
          </p:cNvGrpSpPr>
          <p:nvPr/>
        </p:nvGrpSpPr>
        <p:grpSpPr bwMode="auto">
          <a:xfrm>
            <a:off x="869950" y="3159125"/>
            <a:ext cx="7713663" cy="3462339"/>
            <a:chOff x="548" y="1990"/>
            <a:chExt cx="4859" cy="2181"/>
          </a:xfrm>
        </p:grpSpPr>
        <p:sp>
          <p:nvSpPr>
            <p:cNvPr id="40980" name="Text Box 10"/>
            <p:cNvSpPr txBox="1">
              <a:spLocks noChangeArrowheads="1"/>
            </p:cNvSpPr>
            <p:nvPr/>
          </p:nvSpPr>
          <p:spPr bwMode="auto">
            <a:xfrm>
              <a:off x="2486" y="3863"/>
              <a:ext cx="1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r>
                <a:rPr lang="pt-BR" sz="1800">
                  <a:solidFill>
                    <a:srgbClr val="000000"/>
                  </a:solidFill>
                </a:rPr>
                <a:t> </a:t>
              </a:r>
            </a:p>
          </p:txBody>
        </p:sp>
        <p:sp>
          <p:nvSpPr>
            <p:cNvPr id="40981" name="AutoShape 11"/>
            <p:cNvSpPr>
              <a:spLocks noChangeArrowheads="1"/>
            </p:cNvSpPr>
            <p:nvPr/>
          </p:nvSpPr>
          <p:spPr bwMode="auto">
            <a:xfrm>
              <a:off x="960" y="3264"/>
              <a:ext cx="720" cy="336"/>
            </a:xfrm>
            <a:prstGeom prst="curvedUpArrow">
              <a:avLst>
                <a:gd name="adj1" fmla="val 42857"/>
                <a:gd name="adj2" fmla="val 85714"/>
                <a:gd name="adj3" fmla="val 33333"/>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0982" name="AutoShape 12"/>
            <p:cNvSpPr>
              <a:spLocks noChangeArrowheads="1"/>
            </p:cNvSpPr>
            <p:nvPr/>
          </p:nvSpPr>
          <p:spPr bwMode="auto">
            <a:xfrm>
              <a:off x="2208" y="3456"/>
              <a:ext cx="720" cy="336"/>
            </a:xfrm>
            <a:prstGeom prst="curvedUpArrow">
              <a:avLst>
                <a:gd name="adj1" fmla="val 42857"/>
                <a:gd name="adj2" fmla="val 85714"/>
                <a:gd name="adj3" fmla="val 33333"/>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0983" name="Text Box 13"/>
            <p:cNvSpPr txBox="1">
              <a:spLocks noChangeArrowheads="1"/>
            </p:cNvSpPr>
            <p:nvPr/>
          </p:nvSpPr>
          <p:spPr bwMode="auto">
            <a:xfrm>
              <a:off x="548" y="3840"/>
              <a:ext cx="118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a:spcBef>
                  <a:spcPct val="50000"/>
                </a:spcBef>
              </a:pPr>
              <a:r>
                <a:rPr lang="pt-BR" sz="2400" dirty="0" err="1">
                  <a:solidFill>
                    <a:srgbClr val="000000"/>
                  </a:solidFill>
                  <a:latin typeface="Calibri"/>
                  <a:cs typeface="Calibri"/>
                </a:rPr>
                <a:t>Calibration</a:t>
              </a:r>
              <a:endParaRPr lang="pt-BR" sz="2400" dirty="0">
                <a:solidFill>
                  <a:srgbClr val="000000"/>
                </a:solidFill>
                <a:latin typeface="Calibri"/>
                <a:cs typeface="Calibri"/>
              </a:endParaRPr>
            </a:p>
          </p:txBody>
        </p:sp>
        <p:sp>
          <p:nvSpPr>
            <p:cNvPr id="27" name="Text Box 13"/>
            <p:cNvSpPr txBox="1">
              <a:spLocks noChangeArrowheads="1"/>
            </p:cNvSpPr>
            <p:nvPr/>
          </p:nvSpPr>
          <p:spPr bwMode="auto">
            <a:xfrm>
              <a:off x="2112" y="3880"/>
              <a:ext cx="96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a:spcBef>
                  <a:spcPct val="50000"/>
                </a:spcBef>
              </a:pPr>
              <a:r>
                <a:rPr lang="pt-BR" sz="2400" dirty="0" err="1" smtClean="0">
                  <a:solidFill>
                    <a:srgbClr val="000000"/>
                  </a:solidFill>
                  <a:latin typeface="Calibri"/>
                  <a:cs typeface="Calibri"/>
                </a:rPr>
                <a:t>Validation</a:t>
              </a:r>
              <a:endParaRPr lang="pt-BR" sz="2400" dirty="0">
                <a:solidFill>
                  <a:srgbClr val="000000"/>
                </a:solidFill>
                <a:latin typeface="Calibri"/>
                <a:cs typeface="Calibri"/>
              </a:endParaRPr>
            </a:p>
          </p:txBody>
        </p:sp>
        <p:sp>
          <p:nvSpPr>
            <p:cNvPr id="28" name="Text Box 13"/>
            <p:cNvSpPr txBox="1">
              <a:spLocks noChangeArrowheads="1"/>
            </p:cNvSpPr>
            <p:nvPr/>
          </p:nvSpPr>
          <p:spPr bwMode="auto">
            <a:xfrm>
              <a:off x="4447" y="1990"/>
              <a:ext cx="96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a:spcBef>
                  <a:spcPct val="50000"/>
                </a:spcBef>
              </a:pPr>
              <a:r>
                <a:rPr lang="pt-BR" sz="2400" dirty="0" err="1" smtClean="0">
                  <a:solidFill>
                    <a:srgbClr val="000000"/>
                  </a:solidFill>
                  <a:latin typeface="Calibri"/>
                  <a:cs typeface="Calibri"/>
                </a:rPr>
                <a:t>Projection</a:t>
              </a:r>
              <a:endParaRPr lang="pt-BR" sz="2400" dirty="0">
                <a:solidFill>
                  <a:srgbClr val="000000"/>
                </a:solidFill>
                <a:latin typeface="Calibri"/>
                <a:cs typeface="Calibri"/>
              </a:endParaRPr>
            </a:p>
          </p:txBody>
        </p:sp>
      </p:grpSp>
      <p:sp>
        <p:nvSpPr>
          <p:cNvPr id="40970" name="AutoShape 15"/>
          <p:cNvSpPr>
            <a:spLocks noChangeArrowheads="1"/>
          </p:cNvSpPr>
          <p:nvPr/>
        </p:nvSpPr>
        <p:spPr bwMode="auto">
          <a:xfrm>
            <a:off x="1447800" y="1524000"/>
            <a:ext cx="1066800" cy="457200"/>
          </a:xfrm>
          <a:prstGeom prst="curvedDownArrow">
            <a:avLst>
              <a:gd name="adj1" fmla="val 46667"/>
              <a:gd name="adj2" fmla="val 93333"/>
              <a:gd name="adj3" fmla="val 33333"/>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nvGrpSpPr>
          <p:cNvPr id="40971" name="Group 16"/>
          <p:cNvGrpSpPr>
            <a:grpSpLocks/>
          </p:cNvGrpSpPr>
          <p:nvPr/>
        </p:nvGrpSpPr>
        <p:grpSpPr bwMode="auto">
          <a:xfrm>
            <a:off x="5867400" y="1981200"/>
            <a:ext cx="2971800" cy="4500563"/>
            <a:chOff x="3696" y="1248"/>
            <a:chExt cx="1872" cy="2835"/>
          </a:xfrm>
        </p:grpSpPr>
        <p:pic>
          <p:nvPicPr>
            <p:cNvPr id="40976" name="Picture 17" descr="npo00001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128" y="2400"/>
              <a:ext cx="1440" cy="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7" name="Rectangle 18"/>
            <p:cNvSpPr>
              <a:spLocks noChangeArrowheads="1"/>
            </p:cNvSpPr>
            <p:nvPr/>
          </p:nvSpPr>
          <p:spPr bwMode="auto">
            <a:xfrm>
              <a:off x="4447" y="3792"/>
              <a:ext cx="86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pt-BR" sz="2400" b="1" i="1" dirty="0" err="1" smtClean="0">
                  <a:solidFill>
                    <a:srgbClr val="000000"/>
                  </a:solidFill>
                  <a:latin typeface="Times New Roman" charset="0"/>
                </a:rPr>
                <a:t>t</a:t>
              </a:r>
              <a:r>
                <a:rPr lang="pt-BR" sz="2400" b="1" i="1" baseline="-25000" dirty="0" err="1" smtClean="0">
                  <a:solidFill>
                    <a:srgbClr val="000000"/>
                  </a:solidFill>
                  <a:latin typeface="Times New Roman" charset="0"/>
                </a:rPr>
                <a:t>now</a:t>
              </a:r>
              <a:r>
                <a:rPr lang="pt-BR" sz="2400" b="1" i="1" dirty="0" smtClean="0">
                  <a:solidFill>
                    <a:srgbClr val="000000"/>
                  </a:solidFill>
                  <a:latin typeface="Times New Roman" charset="0"/>
                </a:rPr>
                <a:t> </a:t>
              </a:r>
              <a:r>
                <a:rPr lang="pt-BR" sz="2400" b="1" i="1" dirty="0">
                  <a:solidFill>
                    <a:srgbClr val="000000"/>
                  </a:solidFill>
                  <a:latin typeface="Times New Roman" charset="0"/>
                </a:rPr>
                <a:t>+ 10</a:t>
              </a:r>
            </a:p>
          </p:txBody>
        </p:sp>
        <p:sp>
          <p:nvSpPr>
            <p:cNvPr id="40979" name="AutoShape 20"/>
            <p:cNvSpPr>
              <a:spLocks noChangeArrowheads="1"/>
            </p:cNvSpPr>
            <p:nvPr/>
          </p:nvSpPr>
          <p:spPr bwMode="auto">
            <a:xfrm>
              <a:off x="3696" y="1248"/>
              <a:ext cx="1200" cy="528"/>
            </a:xfrm>
            <a:prstGeom prst="curvedDownArrow">
              <a:avLst>
                <a:gd name="adj1" fmla="val 45455"/>
                <a:gd name="adj2" fmla="val 90909"/>
                <a:gd name="adj3" fmla="val 33333"/>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40972" name="AutoShape 21"/>
          <p:cNvSpPr>
            <a:spLocks noChangeArrowheads="1"/>
          </p:cNvSpPr>
          <p:nvPr/>
        </p:nvSpPr>
        <p:spPr bwMode="auto">
          <a:xfrm>
            <a:off x="3581400" y="1676400"/>
            <a:ext cx="1295400" cy="609600"/>
          </a:xfrm>
          <a:prstGeom prst="curvedDownArrow">
            <a:avLst>
              <a:gd name="adj1" fmla="val 42500"/>
              <a:gd name="adj2" fmla="val 85000"/>
              <a:gd name="adj3" fmla="val 33333"/>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0973" name="AutoShape 22"/>
          <p:cNvSpPr>
            <a:spLocks noChangeArrowheads="1"/>
          </p:cNvSpPr>
          <p:nvPr/>
        </p:nvSpPr>
        <p:spPr bwMode="auto">
          <a:xfrm>
            <a:off x="1447800" y="1524000"/>
            <a:ext cx="1066800" cy="457200"/>
          </a:xfrm>
          <a:prstGeom prst="curvedDownArrow">
            <a:avLst>
              <a:gd name="adj1" fmla="val 46667"/>
              <a:gd name="adj2" fmla="val 93333"/>
              <a:gd name="adj3" fmla="val 33333"/>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0974" name="Rectangle 23"/>
          <p:cNvSpPr>
            <a:spLocks noGrp="1" noChangeArrowheads="1"/>
          </p:cNvSpPr>
          <p:nvPr>
            <p:ph type="title"/>
          </p:nvPr>
        </p:nvSpPr>
        <p:spPr/>
        <p:txBody>
          <a:bodyPr/>
          <a:lstStyle/>
          <a:p>
            <a:pPr eaLnBrk="1" hangingPunct="1"/>
            <a:r>
              <a:rPr lang="pt-BR">
                <a:latin typeface="Calibri" charset="0"/>
              </a:rPr>
              <a:t>Dynamic Spatial Models</a:t>
            </a:r>
          </a:p>
        </p:txBody>
      </p:sp>
      <p:sp>
        <p:nvSpPr>
          <p:cNvPr id="40975" name="Text Box 24"/>
          <p:cNvSpPr txBox="1">
            <a:spLocks noChangeArrowheads="1"/>
          </p:cNvSpPr>
          <p:nvPr/>
        </p:nvSpPr>
        <p:spPr bwMode="auto">
          <a:xfrm>
            <a:off x="6172200" y="822205"/>
            <a:ext cx="2971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defRPr sz="1400">
                <a:solidFill>
                  <a:schemeClr val="tx1"/>
                </a:solidFill>
                <a:latin typeface="Arial" charset="0"/>
                <a:ea typeface="ＭＳ Ｐゴシック" charset="0"/>
              </a:defRPr>
            </a:lvl1pPr>
            <a:lvl2pPr marL="742950" indent="-285750" defTabSz="762000" eaLnBrk="0" hangingPunct="0">
              <a:defRPr sz="1400">
                <a:solidFill>
                  <a:schemeClr val="tx1"/>
                </a:solidFill>
                <a:latin typeface="Arial" charset="0"/>
                <a:ea typeface="ＭＳ Ｐゴシック" charset="0"/>
              </a:defRPr>
            </a:lvl2pPr>
            <a:lvl3pPr marL="1143000" indent="-228600" defTabSz="762000" eaLnBrk="0" hangingPunct="0">
              <a:defRPr sz="1400">
                <a:solidFill>
                  <a:schemeClr val="tx1"/>
                </a:solidFill>
                <a:latin typeface="Arial" charset="0"/>
                <a:ea typeface="ＭＳ Ｐゴシック" charset="0"/>
              </a:defRPr>
            </a:lvl3pPr>
            <a:lvl4pPr marL="1600200" indent="-228600" defTabSz="762000" eaLnBrk="0" hangingPunct="0">
              <a:defRPr sz="1400">
                <a:solidFill>
                  <a:schemeClr val="tx1"/>
                </a:solidFill>
                <a:latin typeface="Arial" charset="0"/>
                <a:ea typeface="ＭＳ Ｐゴシック" charset="0"/>
              </a:defRPr>
            </a:lvl4pPr>
            <a:lvl5pPr marL="2057400" indent="-228600" defTabSz="762000" eaLnBrk="0" hangingPunct="0">
              <a:defRPr sz="1400">
                <a:solidFill>
                  <a:schemeClr val="tx1"/>
                </a:solidFill>
                <a:latin typeface="Arial" charset="0"/>
                <a:ea typeface="ＭＳ Ｐゴシック" charset="0"/>
              </a:defRPr>
            </a:lvl5pPr>
            <a:lvl6pPr marL="2514600" indent="-228600" defTabSz="762000"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762000"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762000"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762000" eaLnBrk="0" fontAlgn="base" hangingPunct="0">
              <a:spcBef>
                <a:spcPct val="0"/>
              </a:spcBef>
              <a:spcAft>
                <a:spcPct val="0"/>
              </a:spcAft>
              <a:defRPr sz="1400">
                <a:solidFill>
                  <a:schemeClr val="tx1"/>
                </a:solidFill>
                <a:latin typeface="Arial" charset="0"/>
                <a:ea typeface="ＭＳ Ｐゴシック" charset="0"/>
              </a:defRPr>
            </a:lvl9pPr>
          </a:lstStyle>
          <a:p>
            <a:pPr algn="r"/>
            <a:r>
              <a:rPr lang="pt-BR" sz="1800" dirty="0" err="1">
                <a:solidFill>
                  <a:srgbClr val="000000"/>
                </a:solidFill>
                <a:latin typeface="Calibri"/>
                <a:cs typeface="Calibri"/>
              </a:rPr>
              <a:t>g</a:t>
            </a:r>
            <a:r>
              <a:rPr lang="pt-BR" sz="1800" dirty="0" err="1" smtClean="0">
                <a:solidFill>
                  <a:srgbClr val="000000"/>
                </a:solidFill>
                <a:latin typeface="Calibri"/>
                <a:cs typeface="Calibri"/>
              </a:rPr>
              <a:t>raphics</a:t>
            </a:r>
            <a:r>
              <a:rPr lang="pt-BR" sz="1800" dirty="0" smtClean="0">
                <a:solidFill>
                  <a:srgbClr val="000000"/>
                </a:solidFill>
                <a:latin typeface="Calibri"/>
                <a:cs typeface="Calibri"/>
              </a:rPr>
              <a:t>: </a:t>
            </a:r>
            <a:r>
              <a:rPr lang="pt-BR" sz="1800" dirty="0">
                <a:solidFill>
                  <a:srgbClr val="000000"/>
                </a:solidFill>
                <a:latin typeface="Calibri"/>
                <a:cs typeface="Calibri"/>
              </a:rPr>
              <a:t>Cláudia Almeida</a:t>
            </a:r>
          </a:p>
        </p:txBody>
      </p:sp>
      <p:sp>
        <p:nvSpPr>
          <p:cNvPr id="25" name="Text Box 5"/>
          <p:cNvSpPr txBox="1">
            <a:spLocks noChangeArrowheads="1"/>
          </p:cNvSpPr>
          <p:nvPr/>
        </p:nvSpPr>
        <p:spPr bwMode="auto">
          <a:xfrm>
            <a:off x="2438400" y="4496983"/>
            <a:ext cx="1676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a:spcBef>
                <a:spcPts val="1080"/>
              </a:spcBef>
              <a:spcAft>
                <a:spcPts val="1200"/>
              </a:spcAft>
            </a:pPr>
            <a:r>
              <a:rPr lang="pt-BR" sz="2400" dirty="0" err="1">
                <a:solidFill>
                  <a:srgbClr val="000000"/>
                </a:solidFill>
                <a:latin typeface="Calibri"/>
              </a:rPr>
              <a:t>T</a:t>
            </a:r>
            <a:r>
              <a:rPr lang="pt-BR" sz="2400" baseline="-25000" dirty="0" err="1" smtClean="0">
                <a:solidFill>
                  <a:srgbClr val="000000"/>
                </a:solidFill>
                <a:latin typeface="Calibri"/>
              </a:rPr>
              <a:t>now</a:t>
            </a:r>
            <a:r>
              <a:rPr lang="pt-BR" sz="2400" dirty="0" smtClean="0">
                <a:solidFill>
                  <a:srgbClr val="000000"/>
                </a:solidFill>
                <a:latin typeface="Calibri"/>
              </a:rPr>
              <a:t> – 10 </a:t>
            </a:r>
            <a:endParaRPr lang="pt-BR" sz="2400" dirty="0">
              <a:solidFill>
                <a:srgbClr val="000000"/>
              </a:solidFill>
              <a:latin typeface="Calibri"/>
            </a:endParaRPr>
          </a:p>
        </p:txBody>
      </p:sp>
      <p:sp>
        <p:nvSpPr>
          <p:cNvPr id="26" name="Text Box 5"/>
          <p:cNvSpPr txBox="1">
            <a:spLocks noChangeArrowheads="1"/>
          </p:cNvSpPr>
          <p:nvPr/>
        </p:nvSpPr>
        <p:spPr bwMode="auto">
          <a:xfrm>
            <a:off x="4455932" y="4961422"/>
            <a:ext cx="1676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a:spcBef>
                <a:spcPts val="1080"/>
              </a:spcBef>
              <a:spcAft>
                <a:spcPts val="1200"/>
              </a:spcAft>
            </a:pPr>
            <a:r>
              <a:rPr lang="pt-BR" sz="2400" dirty="0" err="1" smtClean="0">
                <a:solidFill>
                  <a:srgbClr val="000000"/>
                </a:solidFill>
                <a:latin typeface="Calibri"/>
              </a:rPr>
              <a:t>T</a:t>
            </a:r>
            <a:r>
              <a:rPr lang="pt-BR" sz="2400" baseline="-25000" dirty="0" err="1" smtClean="0">
                <a:solidFill>
                  <a:srgbClr val="000000"/>
                </a:solidFill>
                <a:latin typeface="Calibri"/>
              </a:rPr>
              <a:t>now</a:t>
            </a:r>
            <a:r>
              <a:rPr lang="pt-BR" sz="2400" dirty="0" smtClean="0">
                <a:solidFill>
                  <a:srgbClr val="000000"/>
                </a:solidFill>
                <a:latin typeface="Calibri"/>
              </a:rPr>
              <a:t> </a:t>
            </a:r>
            <a:endParaRPr lang="pt-BR" sz="2400" dirty="0">
              <a:solidFill>
                <a:srgbClr val="000000"/>
              </a:solidFill>
              <a:latin typeface="Calibri"/>
            </a:endParaRPr>
          </a:p>
        </p:txBody>
      </p:sp>
    </p:spTree>
    <p:extLst>
      <p:ext uri="{BB962C8B-B14F-4D97-AF65-F5344CB8AC3E}">
        <p14:creationId xmlns:p14="http://schemas.microsoft.com/office/powerpoint/2010/main" val="5952020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ítulo 1"/>
          <p:cNvSpPr>
            <a:spLocks noGrp="1"/>
          </p:cNvSpPr>
          <p:nvPr>
            <p:ph type="title"/>
          </p:nvPr>
        </p:nvSpPr>
        <p:spPr/>
        <p:txBody>
          <a:bodyPr/>
          <a:lstStyle/>
          <a:p>
            <a:r>
              <a:rPr lang="pt-BR" dirty="0" err="1" smtClean="0">
                <a:latin typeface="Calibri" charset="0"/>
              </a:rPr>
              <a:t>Multiscale</a:t>
            </a:r>
            <a:r>
              <a:rPr lang="pt-BR" dirty="0" smtClean="0">
                <a:latin typeface="Calibri" charset="0"/>
              </a:rPr>
              <a:t> </a:t>
            </a:r>
            <a:r>
              <a:rPr lang="pt-BR" dirty="0" err="1" smtClean="0">
                <a:latin typeface="Calibri" charset="0"/>
              </a:rPr>
              <a:t>modelling</a:t>
            </a:r>
            <a:r>
              <a:rPr lang="pt-BR" dirty="0" smtClean="0">
                <a:latin typeface="Calibri" charset="0"/>
              </a:rPr>
              <a:t> </a:t>
            </a:r>
            <a:r>
              <a:rPr lang="pt-BR" dirty="0" err="1" smtClean="0">
                <a:latin typeface="Calibri" charset="0"/>
              </a:rPr>
              <a:t>is</a:t>
            </a:r>
            <a:r>
              <a:rPr lang="pt-BR" dirty="0" smtClean="0">
                <a:latin typeface="Calibri" charset="0"/>
              </a:rPr>
              <a:t> hard</a:t>
            </a:r>
            <a:endParaRPr lang="pt-BR" dirty="0">
              <a:latin typeface="Calibri" charset="0"/>
            </a:endParaRPr>
          </a:p>
        </p:txBody>
      </p:sp>
      <p:pic>
        <p:nvPicPr>
          <p:cNvPr id="14233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2938" y="1143000"/>
            <a:ext cx="3824287"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tângulo 4"/>
          <p:cNvSpPr>
            <a:spLocks noChangeArrowheads="1"/>
          </p:cNvSpPr>
          <p:nvPr/>
        </p:nvSpPr>
        <p:spPr bwMode="auto">
          <a:xfrm>
            <a:off x="4143375" y="3286125"/>
            <a:ext cx="4714875" cy="1570038"/>
          </a:xfrm>
          <a:prstGeom prst="rect">
            <a:avLst/>
          </a:prstGeom>
          <a:solidFill>
            <a:schemeClr val="accent6">
              <a:lumMod val="40000"/>
              <a:lumOff val="60000"/>
            </a:schemeClr>
          </a:solidFill>
          <a:ln w="9525">
            <a:noFill/>
            <a:miter lim="800000"/>
            <a:headEnd/>
            <a:tailEnd/>
          </a:ln>
        </p:spPr>
        <p:txBody>
          <a:bodyPr>
            <a:spAutoFit/>
          </a:bodyPr>
          <a:lstStyle/>
          <a:p>
            <a:pPr>
              <a:defRPr/>
            </a:pPr>
            <a:r>
              <a:rPr lang="pt-BR" sz="3200" dirty="0" err="1">
                <a:solidFill>
                  <a:srgbClr val="600000"/>
                </a:solidFill>
                <a:latin typeface="Calibri" pitchFamily="34" charset="0"/>
                <a:ea typeface="+mn-ea"/>
                <a:cs typeface="+mn-cs"/>
              </a:rPr>
              <a:t>How</a:t>
            </a:r>
            <a:r>
              <a:rPr lang="pt-BR" sz="3200" dirty="0">
                <a:solidFill>
                  <a:srgbClr val="600000"/>
                </a:solidFill>
                <a:latin typeface="Calibri" pitchFamily="34" charset="0"/>
                <a:ea typeface="+mn-ea"/>
                <a:cs typeface="+mn-cs"/>
              </a:rPr>
              <a:t> do </a:t>
            </a:r>
            <a:r>
              <a:rPr lang="pt-BR" sz="3200" dirty="0" err="1">
                <a:solidFill>
                  <a:srgbClr val="600000"/>
                </a:solidFill>
                <a:latin typeface="Calibri" pitchFamily="34" charset="0"/>
                <a:ea typeface="+mn-ea"/>
                <a:cs typeface="+mn-cs"/>
              </a:rPr>
              <a:t>we</a:t>
            </a:r>
            <a:r>
              <a:rPr lang="pt-BR" sz="3200" dirty="0">
                <a:solidFill>
                  <a:srgbClr val="600000"/>
                </a:solidFill>
                <a:latin typeface="Calibri" pitchFamily="34" charset="0"/>
                <a:ea typeface="+mn-ea"/>
                <a:cs typeface="+mn-cs"/>
              </a:rPr>
              <a:t> combine </a:t>
            </a:r>
            <a:r>
              <a:rPr lang="pt-BR" sz="3200" dirty="0" err="1">
                <a:solidFill>
                  <a:srgbClr val="600000"/>
                </a:solidFill>
                <a:latin typeface="Calibri" pitchFamily="34" charset="0"/>
                <a:ea typeface="+mn-ea"/>
                <a:cs typeface="+mn-cs"/>
              </a:rPr>
              <a:t>independent</a:t>
            </a:r>
            <a:r>
              <a:rPr lang="pt-BR" sz="3200" dirty="0">
                <a:solidFill>
                  <a:srgbClr val="600000"/>
                </a:solidFill>
                <a:latin typeface="Calibri" pitchFamily="34" charset="0"/>
                <a:ea typeface="+mn-ea"/>
                <a:cs typeface="+mn-cs"/>
              </a:rPr>
              <a:t> </a:t>
            </a:r>
            <a:r>
              <a:rPr lang="pt-BR" sz="3200" dirty="0" err="1" smtClean="0">
                <a:solidFill>
                  <a:srgbClr val="600000"/>
                </a:solidFill>
                <a:latin typeface="Calibri" pitchFamily="34" charset="0"/>
                <a:ea typeface="+mn-ea"/>
                <a:cs typeface="+mn-cs"/>
              </a:rPr>
              <a:t>multiscale</a:t>
            </a:r>
            <a:r>
              <a:rPr lang="pt-BR" sz="3200" dirty="0" smtClean="0">
                <a:solidFill>
                  <a:srgbClr val="600000"/>
                </a:solidFill>
                <a:latin typeface="Calibri" pitchFamily="34" charset="0"/>
                <a:ea typeface="+mn-ea"/>
                <a:cs typeface="+mn-cs"/>
              </a:rPr>
              <a:t> </a:t>
            </a:r>
            <a:r>
              <a:rPr lang="pt-BR" sz="3200" dirty="0" err="1">
                <a:solidFill>
                  <a:srgbClr val="600000"/>
                </a:solidFill>
                <a:latin typeface="Calibri" pitchFamily="34" charset="0"/>
                <a:ea typeface="+mn-ea"/>
                <a:cs typeface="+mn-cs"/>
              </a:rPr>
              <a:t>models</a:t>
            </a:r>
            <a:r>
              <a:rPr lang="pt-BR" sz="3200" dirty="0">
                <a:solidFill>
                  <a:srgbClr val="600000"/>
                </a:solidFill>
                <a:latin typeface="Calibri" pitchFamily="34" charset="0"/>
                <a:ea typeface="+mn-ea"/>
                <a:cs typeface="+mn-cs"/>
              </a:rPr>
              <a:t> </a:t>
            </a:r>
            <a:r>
              <a:rPr lang="pt-BR" sz="3200" dirty="0" err="1">
                <a:solidFill>
                  <a:srgbClr val="600000"/>
                </a:solidFill>
                <a:latin typeface="Calibri" pitchFamily="34" charset="0"/>
                <a:ea typeface="+mn-ea"/>
                <a:cs typeface="+mn-cs"/>
              </a:rPr>
              <a:t>with</a:t>
            </a:r>
            <a:r>
              <a:rPr lang="pt-BR" sz="3200" dirty="0">
                <a:solidFill>
                  <a:srgbClr val="600000"/>
                </a:solidFill>
                <a:latin typeface="Calibri" pitchFamily="34" charset="0"/>
                <a:ea typeface="+mn-ea"/>
                <a:cs typeface="+mn-cs"/>
              </a:rPr>
              <a:t> feedback?</a:t>
            </a:r>
          </a:p>
        </p:txBody>
      </p:sp>
    </p:spTree>
    <p:extLst>
      <p:ext uri="{BB962C8B-B14F-4D97-AF65-F5344CB8AC3E}">
        <p14:creationId xmlns:p14="http://schemas.microsoft.com/office/powerpoint/2010/main" val="166580233"/>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ítulo 1"/>
          <p:cNvSpPr>
            <a:spLocks noGrp="1"/>
          </p:cNvSpPr>
          <p:nvPr>
            <p:ph type="title"/>
          </p:nvPr>
        </p:nvSpPr>
        <p:spPr/>
        <p:txBody>
          <a:bodyPr/>
          <a:lstStyle/>
          <a:p>
            <a:r>
              <a:rPr lang="pt-BR">
                <a:latin typeface="Calibri" charset="0"/>
              </a:rPr>
              <a:t>Clocks, clouds or ants?</a:t>
            </a:r>
          </a:p>
        </p:txBody>
      </p:sp>
      <p:pic>
        <p:nvPicPr>
          <p:cNvPr id="106498" name="Imagem 4" descr="catarina_modi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03800" y="0"/>
            <a:ext cx="4140200"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Imagem 5" descr="San_tribesm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1188" y="981075"/>
            <a:ext cx="2506662"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48263" y="3644900"/>
            <a:ext cx="3995737"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Imagem 5" descr="clock_prague.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1188" y="4149725"/>
            <a:ext cx="4176712"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611188" y="6396038"/>
            <a:ext cx="4248150" cy="461962"/>
          </a:xfrm>
          <a:prstGeom prst="rect">
            <a:avLst/>
          </a:prstGeom>
          <a:solidFill>
            <a:srgbClr val="C8D8FC"/>
          </a:solidFill>
          <a:ln w="9525">
            <a:noFill/>
            <a:miter lim="800000"/>
            <a:headEnd/>
            <a:tailEnd/>
          </a:ln>
        </p:spPr>
        <p:txBody>
          <a:bodyPr>
            <a:spAutoFit/>
          </a:bodyPr>
          <a:lstStyle/>
          <a:p>
            <a:pPr algn="ctr">
              <a:spcBef>
                <a:spcPts val="600"/>
              </a:spcBef>
              <a:spcAft>
                <a:spcPts val="600"/>
              </a:spcAft>
              <a:defRPr/>
            </a:pPr>
            <a:r>
              <a:rPr lang="en-US" sz="2400" dirty="0">
                <a:solidFill>
                  <a:schemeClr val="bg2">
                    <a:lumMod val="75000"/>
                  </a:schemeClr>
                </a:solidFill>
                <a:latin typeface="Calibri" pitchFamily="34" charset="0"/>
                <a:ea typeface="+mn-ea"/>
                <a:cs typeface="+mn-cs"/>
              </a:rPr>
              <a:t>Clocks: deterministic equations</a:t>
            </a:r>
          </a:p>
        </p:txBody>
      </p:sp>
      <p:sp>
        <p:nvSpPr>
          <p:cNvPr id="8" name="Text Box 4"/>
          <p:cNvSpPr txBox="1">
            <a:spLocks noChangeArrowheads="1"/>
          </p:cNvSpPr>
          <p:nvPr/>
        </p:nvSpPr>
        <p:spPr bwMode="auto">
          <a:xfrm>
            <a:off x="5003800" y="0"/>
            <a:ext cx="4140200" cy="461963"/>
          </a:xfrm>
          <a:prstGeom prst="rect">
            <a:avLst/>
          </a:prstGeom>
          <a:solidFill>
            <a:srgbClr val="C8D8FC"/>
          </a:solidFill>
          <a:ln w="9525">
            <a:noFill/>
            <a:miter lim="800000"/>
            <a:headEnd/>
            <a:tailEnd/>
          </a:ln>
        </p:spPr>
        <p:txBody>
          <a:bodyPr>
            <a:spAutoFit/>
          </a:bodyPr>
          <a:lstStyle/>
          <a:p>
            <a:pPr algn="ctr">
              <a:spcBef>
                <a:spcPts val="600"/>
              </a:spcBef>
              <a:spcAft>
                <a:spcPts val="600"/>
              </a:spcAft>
              <a:defRPr/>
            </a:pPr>
            <a:r>
              <a:rPr lang="en-US" sz="2400" dirty="0">
                <a:solidFill>
                  <a:schemeClr val="bg2">
                    <a:lumMod val="75000"/>
                  </a:schemeClr>
                </a:solidFill>
                <a:latin typeface="Calibri" pitchFamily="34" charset="0"/>
                <a:ea typeface="+mn-ea"/>
                <a:cs typeface="+mn-cs"/>
              </a:rPr>
              <a:t>Clouds: statistical distributions</a:t>
            </a:r>
          </a:p>
        </p:txBody>
      </p:sp>
      <p:sp>
        <p:nvSpPr>
          <p:cNvPr id="9" name="Text Box 4"/>
          <p:cNvSpPr txBox="1">
            <a:spLocks noChangeArrowheads="1"/>
          </p:cNvSpPr>
          <p:nvPr/>
        </p:nvSpPr>
        <p:spPr bwMode="auto">
          <a:xfrm>
            <a:off x="5148263" y="6396038"/>
            <a:ext cx="3995737" cy="461962"/>
          </a:xfrm>
          <a:prstGeom prst="rect">
            <a:avLst/>
          </a:prstGeom>
          <a:solidFill>
            <a:srgbClr val="C8D8FC"/>
          </a:solidFill>
          <a:ln w="9525">
            <a:noFill/>
            <a:miter lim="800000"/>
            <a:headEnd/>
            <a:tailEnd/>
          </a:ln>
        </p:spPr>
        <p:txBody>
          <a:bodyPr>
            <a:spAutoFit/>
          </a:bodyPr>
          <a:lstStyle/>
          <a:p>
            <a:pPr algn="ctr">
              <a:spcBef>
                <a:spcPts val="600"/>
              </a:spcBef>
              <a:spcAft>
                <a:spcPts val="600"/>
              </a:spcAft>
              <a:defRPr/>
            </a:pPr>
            <a:r>
              <a:rPr lang="en-US" sz="2400" dirty="0">
                <a:solidFill>
                  <a:schemeClr val="bg2">
                    <a:lumMod val="75000"/>
                  </a:schemeClr>
                </a:solidFill>
                <a:latin typeface="Calibri" pitchFamily="34" charset="0"/>
                <a:ea typeface="+mn-ea"/>
                <a:cs typeface="+mn-cs"/>
              </a:rPr>
              <a:t>Ants: emerging </a:t>
            </a:r>
            <a:r>
              <a:rPr lang="en-US" sz="2400" dirty="0" err="1">
                <a:solidFill>
                  <a:schemeClr val="bg2">
                    <a:lumMod val="75000"/>
                  </a:schemeClr>
                </a:solidFill>
                <a:latin typeface="Calibri" pitchFamily="34" charset="0"/>
                <a:ea typeface="+mn-ea"/>
                <a:cs typeface="+mn-cs"/>
              </a:rPr>
              <a:t>behaviour</a:t>
            </a:r>
            <a:endParaRPr lang="en-US" sz="2400" dirty="0">
              <a:solidFill>
                <a:schemeClr val="bg2">
                  <a:lumMod val="75000"/>
                </a:schemeClr>
              </a:solidFill>
              <a:latin typeface="Calibri" pitchFamily="34" charset="0"/>
              <a:ea typeface="+mn-ea"/>
              <a:cs typeface="+mn-cs"/>
            </a:endParaRPr>
          </a:p>
        </p:txBody>
      </p:sp>
    </p:spTree>
    <p:extLst>
      <p:ext uri="{BB962C8B-B14F-4D97-AF65-F5344CB8AC3E}">
        <p14:creationId xmlns:p14="http://schemas.microsoft.com/office/powerpoint/2010/main" val="78527216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a:xfrm>
            <a:off x="685800" y="381000"/>
            <a:ext cx="8350250" cy="960438"/>
          </a:xfrm>
        </p:spPr>
        <p:txBody>
          <a:bodyPr/>
          <a:lstStyle/>
          <a:p>
            <a:pPr eaLnBrk="1" hangingPunct="1"/>
            <a:r>
              <a:rPr lang="en-GB">
                <a:latin typeface="Calibri" charset="0"/>
                <a:ea typeface="DejaVu Sans" charset="0"/>
                <a:cs typeface="DejaVu Sans" charset="0"/>
              </a:rPr>
              <a:t>Agent-Based Modelling: Computing approaches to complex systems</a:t>
            </a:r>
          </a:p>
        </p:txBody>
      </p:sp>
      <p:sp>
        <p:nvSpPr>
          <p:cNvPr id="51202" name="Text Box 9"/>
          <p:cNvSpPr txBox="1">
            <a:spLocks noChangeArrowheads="1"/>
          </p:cNvSpPr>
          <p:nvPr/>
        </p:nvSpPr>
        <p:spPr bwMode="auto">
          <a:xfrm>
            <a:off x="2571750" y="3016250"/>
            <a:ext cx="690563"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6988" eaLnBrk="0" hangingPunct="0">
              <a:tabLst>
                <a:tab pos="90488" algn="l"/>
              </a:tabLst>
              <a:defRPr sz="1400">
                <a:solidFill>
                  <a:schemeClr val="tx1"/>
                </a:solidFill>
                <a:latin typeface="Arial" charset="0"/>
                <a:ea typeface="ＭＳ Ｐゴシック" charset="0"/>
                <a:cs typeface="ＭＳ Ｐゴシック" charset="0"/>
              </a:defRPr>
            </a:lvl1pPr>
            <a:lvl2pPr marL="742950" indent="-285750" eaLnBrk="0" hangingPunct="0">
              <a:tabLst>
                <a:tab pos="90488" algn="l"/>
              </a:tabLst>
              <a:defRPr sz="1400">
                <a:solidFill>
                  <a:schemeClr val="tx1"/>
                </a:solidFill>
                <a:latin typeface="Arial" charset="0"/>
                <a:ea typeface="ＭＳ Ｐゴシック" charset="0"/>
                <a:cs typeface="ＭＳ Ｐゴシック" charset="0"/>
              </a:defRPr>
            </a:lvl2pPr>
            <a:lvl3pPr marL="1143000" indent="-228600" eaLnBrk="0" hangingPunct="0">
              <a:tabLst>
                <a:tab pos="90488" algn="l"/>
              </a:tabLst>
              <a:defRPr sz="1400">
                <a:solidFill>
                  <a:schemeClr val="tx1"/>
                </a:solidFill>
                <a:latin typeface="Arial" charset="0"/>
                <a:ea typeface="ＭＳ Ｐゴシック" charset="0"/>
                <a:cs typeface="ＭＳ Ｐゴシック" charset="0"/>
              </a:defRPr>
            </a:lvl3pPr>
            <a:lvl4pPr marL="1600200" indent="-228600" eaLnBrk="0" hangingPunct="0">
              <a:tabLst>
                <a:tab pos="90488" algn="l"/>
              </a:tabLst>
              <a:defRPr sz="1400">
                <a:solidFill>
                  <a:schemeClr val="tx1"/>
                </a:solidFill>
                <a:latin typeface="Arial" charset="0"/>
                <a:ea typeface="ＭＳ Ｐゴシック" charset="0"/>
                <a:cs typeface="ＭＳ Ｐゴシック" charset="0"/>
              </a:defRPr>
            </a:lvl4pPr>
            <a:lvl5pPr marL="2057400" indent="-228600" eaLnBrk="0" hangingPunct="0">
              <a:tabLst>
                <a:tab pos="90488" algn="l"/>
              </a:tabLst>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tabLst>
                <a:tab pos="90488" algn="l"/>
              </a:tabLs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tabLst>
                <a:tab pos="90488" algn="l"/>
              </a:tabLs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tabLst>
                <a:tab pos="90488" algn="l"/>
              </a:tabLs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tabLst>
                <a:tab pos="90488" algn="l"/>
              </a:tabLst>
              <a:defRPr sz="1400">
                <a:solidFill>
                  <a:schemeClr val="tx1"/>
                </a:solidFill>
                <a:latin typeface="Arial" charset="0"/>
                <a:ea typeface="ＭＳ Ｐゴシック" charset="0"/>
                <a:cs typeface="ＭＳ Ｐゴシック" charset="0"/>
              </a:defRPr>
            </a:lvl9pPr>
          </a:lstStyle>
          <a:p>
            <a:pPr algn="ctr">
              <a:lnSpc>
                <a:spcPts val="2163"/>
              </a:lnSpc>
            </a:pPr>
            <a:r>
              <a:rPr lang="en-US" sz="2000">
                <a:latin typeface="Calibri" charset="0"/>
                <a:cs typeface="Calibri" charset="0"/>
              </a:rPr>
              <a:t>Goal</a:t>
            </a:r>
          </a:p>
          <a:p>
            <a:pPr algn="ctr">
              <a:lnSpc>
                <a:spcPts val="2163"/>
              </a:lnSpc>
            </a:pPr>
            <a:endParaRPr lang="en-US" sz="2000">
              <a:latin typeface="Calibri" charset="0"/>
              <a:cs typeface="Calibri" charset="0"/>
            </a:endParaRPr>
          </a:p>
        </p:txBody>
      </p:sp>
      <p:grpSp>
        <p:nvGrpSpPr>
          <p:cNvPr id="51203" name="Group 10"/>
          <p:cNvGrpSpPr>
            <a:grpSpLocks/>
          </p:cNvGrpSpPr>
          <p:nvPr/>
        </p:nvGrpSpPr>
        <p:grpSpPr bwMode="auto">
          <a:xfrm>
            <a:off x="625475" y="2817813"/>
            <a:ext cx="8518525" cy="3535362"/>
            <a:chOff x="168" y="1553"/>
            <a:chExt cx="5366" cy="2227"/>
          </a:xfrm>
        </p:grpSpPr>
        <p:grpSp>
          <p:nvGrpSpPr>
            <p:cNvPr id="51264" name="Group 11"/>
            <p:cNvGrpSpPr>
              <a:grpSpLocks/>
            </p:cNvGrpSpPr>
            <p:nvPr/>
          </p:nvGrpSpPr>
          <p:grpSpPr bwMode="auto">
            <a:xfrm>
              <a:off x="168" y="1553"/>
              <a:ext cx="5366" cy="1925"/>
              <a:chOff x="168" y="1553"/>
              <a:chExt cx="5366" cy="1925"/>
            </a:xfrm>
          </p:grpSpPr>
          <p:sp>
            <p:nvSpPr>
              <p:cNvPr id="51268" name="Freeform 12"/>
              <p:cNvSpPr>
                <a:spLocks/>
              </p:cNvSpPr>
              <p:nvPr/>
            </p:nvSpPr>
            <p:spPr bwMode="auto">
              <a:xfrm>
                <a:off x="168" y="1553"/>
                <a:ext cx="5358" cy="1916"/>
              </a:xfrm>
              <a:custGeom>
                <a:avLst/>
                <a:gdLst>
                  <a:gd name="T0" fmla="*/ 0 w 10000"/>
                  <a:gd name="T1" fmla="*/ 0 h 10000"/>
                  <a:gd name="T2" fmla="*/ 1 w 10000"/>
                  <a:gd name="T3" fmla="*/ 0 h 10000"/>
                  <a:gd name="T4" fmla="*/ 1 w 10000"/>
                  <a:gd name="T5" fmla="*/ 0 h 10000"/>
                  <a:gd name="T6" fmla="*/ 1 w 10000"/>
                  <a:gd name="T7" fmla="*/ 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10000"/>
                    </a:moveTo>
                    <a:lnTo>
                      <a:pt x="3669" y="0"/>
                    </a:lnTo>
                    <a:lnTo>
                      <a:pt x="10000" y="0"/>
                    </a:lnTo>
                    <a:lnTo>
                      <a:pt x="6330" y="10000"/>
                    </a:lnTo>
                    <a:lnTo>
                      <a:pt x="0" y="10000"/>
                    </a:lnTo>
                  </a:path>
                </a:pathLst>
              </a:custGeom>
              <a:gradFill rotWithShape="0">
                <a:gsLst>
                  <a:gs pos="0">
                    <a:srgbClr val="E2BDFF"/>
                  </a:gs>
                  <a:gs pos="100000">
                    <a:srgbClr val="FDF9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69" name="Freeform 13"/>
              <p:cNvSpPr>
                <a:spLocks/>
              </p:cNvSpPr>
              <p:nvPr/>
            </p:nvSpPr>
            <p:spPr bwMode="auto">
              <a:xfrm>
                <a:off x="168" y="1554"/>
                <a:ext cx="5366" cy="1924"/>
              </a:xfrm>
              <a:custGeom>
                <a:avLst/>
                <a:gdLst>
                  <a:gd name="T0" fmla="*/ 0 w 10000"/>
                  <a:gd name="T1" fmla="*/ 0 h 10000"/>
                  <a:gd name="T2" fmla="*/ 1 w 10000"/>
                  <a:gd name="T3" fmla="*/ 0 h 10000"/>
                  <a:gd name="T4" fmla="*/ 1 w 10000"/>
                  <a:gd name="T5" fmla="*/ 0 h 10000"/>
                  <a:gd name="T6" fmla="*/ 1 w 10000"/>
                  <a:gd name="T7" fmla="*/ 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10000"/>
                    </a:moveTo>
                    <a:lnTo>
                      <a:pt x="3670" y="0"/>
                    </a:lnTo>
                    <a:lnTo>
                      <a:pt x="10000" y="0"/>
                    </a:lnTo>
                    <a:lnTo>
                      <a:pt x="6329" y="10000"/>
                    </a:lnTo>
                    <a:lnTo>
                      <a:pt x="0" y="1000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51265" name="Group 14"/>
            <p:cNvGrpSpPr>
              <a:grpSpLocks/>
            </p:cNvGrpSpPr>
            <p:nvPr/>
          </p:nvGrpSpPr>
          <p:grpSpPr bwMode="auto">
            <a:xfrm>
              <a:off x="842" y="3225"/>
              <a:ext cx="1287" cy="555"/>
              <a:chOff x="757" y="3016"/>
              <a:chExt cx="1287" cy="555"/>
            </a:xfrm>
          </p:grpSpPr>
          <p:sp>
            <p:nvSpPr>
              <p:cNvPr id="51266" name="Freeform 15"/>
              <p:cNvSpPr>
                <a:spLocks/>
              </p:cNvSpPr>
              <p:nvPr/>
            </p:nvSpPr>
            <p:spPr bwMode="auto">
              <a:xfrm>
                <a:off x="757" y="3016"/>
                <a:ext cx="1287" cy="286"/>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67" name="Text Box 16"/>
              <p:cNvSpPr txBox="1">
                <a:spLocks noChangeArrowheads="1"/>
              </p:cNvSpPr>
              <p:nvPr/>
            </p:nvSpPr>
            <p:spPr bwMode="auto">
              <a:xfrm>
                <a:off x="757" y="3044"/>
                <a:ext cx="1144" cy="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6988" eaLnBrk="0" hangingPunct="0">
                  <a:tabLst>
                    <a:tab pos="90488" algn="l"/>
                    <a:tab pos="1004888" algn="l"/>
                    <a:tab pos="1919288" algn="l"/>
                  </a:tabLst>
                  <a:defRPr sz="1400">
                    <a:solidFill>
                      <a:schemeClr val="tx1"/>
                    </a:solidFill>
                    <a:latin typeface="Arial" charset="0"/>
                    <a:ea typeface="ＭＳ Ｐゴシック" charset="0"/>
                    <a:cs typeface="ＭＳ Ｐゴシック" charset="0"/>
                  </a:defRPr>
                </a:lvl1pPr>
                <a:lvl2pPr marL="742950" indent="-285750" eaLnBrk="0" hangingPunct="0">
                  <a:tabLst>
                    <a:tab pos="90488" algn="l"/>
                    <a:tab pos="1004888" algn="l"/>
                    <a:tab pos="1919288" algn="l"/>
                  </a:tabLst>
                  <a:defRPr sz="1400">
                    <a:solidFill>
                      <a:schemeClr val="tx1"/>
                    </a:solidFill>
                    <a:latin typeface="Arial" charset="0"/>
                    <a:ea typeface="ＭＳ Ｐゴシック" charset="0"/>
                    <a:cs typeface="ＭＳ Ｐゴシック" charset="0"/>
                  </a:defRPr>
                </a:lvl2pPr>
                <a:lvl3pPr marL="1143000" indent="-228600" eaLnBrk="0" hangingPunct="0">
                  <a:tabLst>
                    <a:tab pos="90488" algn="l"/>
                    <a:tab pos="1004888" algn="l"/>
                    <a:tab pos="1919288" algn="l"/>
                  </a:tabLst>
                  <a:defRPr sz="1400">
                    <a:solidFill>
                      <a:schemeClr val="tx1"/>
                    </a:solidFill>
                    <a:latin typeface="Arial" charset="0"/>
                    <a:ea typeface="ＭＳ Ｐゴシック" charset="0"/>
                    <a:cs typeface="ＭＳ Ｐゴシック" charset="0"/>
                  </a:defRPr>
                </a:lvl3pPr>
                <a:lvl4pPr marL="1600200" indent="-228600" eaLnBrk="0" hangingPunct="0">
                  <a:tabLst>
                    <a:tab pos="90488" algn="l"/>
                    <a:tab pos="1004888" algn="l"/>
                    <a:tab pos="1919288" algn="l"/>
                  </a:tabLst>
                  <a:defRPr sz="1400">
                    <a:solidFill>
                      <a:schemeClr val="tx1"/>
                    </a:solidFill>
                    <a:latin typeface="Arial" charset="0"/>
                    <a:ea typeface="ＭＳ Ｐゴシック" charset="0"/>
                    <a:cs typeface="ＭＳ Ｐゴシック" charset="0"/>
                  </a:defRPr>
                </a:lvl4pPr>
                <a:lvl5pPr marL="2057400" indent="-228600" eaLnBrk="0" hangingPunct="0">
                  <a:tabLst>
                    <a:tab pos="90488" algn="l"/>
                    <a:tab pos="1004888" algn="l"/>
                    <a:tab pos="1919288" algn="l"/>
                  </a:tabLst>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tabLst>
                    <a:tab pos="90488" algn="l"/>
                    <a:tab pos="1004888" algn="l"/>
                    <a:tab pos="1919288" algn="l"/>
                  </a:tabLs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tabLst>
                    <a:tab pos="90488" algn="l"/>
                    <a:tab pos="1004888" algn="l"/>
                    <a:tab pos="1919288" algn="l"/>
                  </a:tabLs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tabLst>
                    <a:tab pos="90488" algn="l"/>
                    <a:tab pos="1004888" algn="l"/>
                    <a:tab pos="1919288" algn="l"/>
                  </a:tabLs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tabLst>
                    <a:tab pos="90488" algn="l"/>
                    <a:tab pos="1004888" algn="l"/>
                    <a:tab pos="1919288" algn="l"/>
                  </a:tabLst>
                  <a:defRPr sz="1400">
                    <a:solidFill>
                      <a:schemeClr val="tx1"/>
                    </a:solidFill>
                    <a:latin typeface="Arial" charset="0"/>
                    <a:ea typeface="ＭＳ Ｐゴシック" charset="0"/>
                    <a:cs typeface="ＭＳ Ｐゴシック" charset="0"/>
                  </a:defRPr>
                </a:lvl9pPr>
              </a:lstStyle>
              <a:p>
                <a:pPr>
                  <a:lnSpc>
                    <a:spcPts val="2875"/>
                  </a:lnSpc>
                </a:pPr>
                <a:r>
                  <a:rPr lang="en-US" sz="2400">
                    <a:latin typeface="Calibri" charset="0"/>
                    <a:cs typeface="Calibri" charset="0"/>
                  </a:rPr>
                  <a:t>Environment</a:t>
                </a:r>
                <a:endParaRPr lang="en-US" sz="2400" i="1">
                  <a:latin typeface="Calibri" charset="0"/>
                  <a:cs typeface="Calibri" charset="0"/>
                </a:endParaRPr>
              </a:p>
              <a:p>
                <a:pPr>
                  <a:lnSpc>
                    <a:spcPts val="2875"/>
                  </a:lnSpc>
                </a:pPr>
                <a:endParaRPr lang="en-US" sz="2400" i="1">
                  <a:latin typeface="Calibri" charset="0"/>
                  <a:cs typeface="Calibri" charset="0"/>
                </a:endParaRPr>
              </a:p>
            </p:txBody>
          </p:sp>
        </p:grpSp>
      </p:grpSp>
      <p:grpSp>
        <p:nvGrpSpPr>
          <p:cNvPr id="51204" name="Group 17"/>
          <p:cNvGrpSpPr>
            <a:grpSpLocks/>
          </p:cNvGrpSpPr>
          <p:nvPr/>
        </p:nvGrpSpPr>
        <p:grpSpPr bwMode="auto">
          <a:xfrm>
            <a:off x="3216275" y="2981325"/>
            <a:ext cx="4522788" cy="1292225"/>
            <a:chOff x="1596" y="1554"/>
            <a:chExt cx="2849" cy="814"/>
          </a:xfrm>
        </p:grpSpPr>
        <p:grpSp>
          <p:nvGrpSpPr>
            <p:cNvPr id="51254" name="Group 18"/>
            <p:cNvGrpSpPr>
              <a:grpSpLocks/>
            </p:cNvGrpSpPr>
            <p:nvPr/>
          </p:nvGrpSpPr>
          <p:grpSpPr bwMode="auto">
            <a:xfrm>
              <a:off x="1596" y="1554"/>
              <a:ext cx="785" cy="766"/>
              <a:chOff x="1596" y="1554"/>
              <a:chExt cx="785" cy="766"/>
            </a:xfrm>
          </p:grpSpPr>
          <p:sp>
            <p:nvSpPr>
              <p:cNvPr id="51260" name="Freeform 19"/>
              <p:cNvSpPr>
                <a:spLocks/>
              </p:cNvSpPr>
              <p:nvPr/>
            </p:nvSpPr>
            <p:spPr bwMode="auto">
              <a:xfrm>
                <a:off x="1596" y="1554"/>
                <a:ext cx="785" cy="766"/>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w 10000"/>
                  <a:gd name="T11" fmla="*/ 0 h 10000"/>
                  <a:gd name="T12" fmla="*/ 0 w 10000"/>
                  <a:gd name="T13" fmla="*/ 0 h 10000"/>
                  <a:gd name="T14" fmla="*/ 0 w 10000"/>
                  <a:gd name="T15" fmla="*/ 0 h 10000"/>
                  <a:gd name="T16" fmla="*/ 0 w 10000"/>
                  <a:gd name="T17" fmla="*/ 0 h 10000"/>
                  <a:gd name="T18" fmla="*/ 0 w 10000"/>
                  <a:gd name="T19" fmla="*/ 0 h 100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000"/>
                  <a:gd name="T31" fmla="*/ 0 h 10000"/>
                  <a:gd name="T32" fmla="*/ 10000 w 10000"/>
                  <a:gd name="T33" fmla="*/ 10000 h 100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000" h="10000">
                    <a:moveTo>
                      <a:pt x="1209" y="0"/>
                    </a:moveTo>
                    <a:lnTo>
                      <a:pt x="8790" y="0"/>
                    </a:lnTo>
                    <a:cubicBezTo>
                      <a:pt x="9458" y="0"/>
                      <a:pt x="10000" y="555"/>
                      <a:pt x="10000" y="1239"/>
                    </a:cubicBezTo>
                    <a:lnTo>
                      <a:pt x="10000" y="8760"/>
                    </a:lnTo>
                    <a:cubicBezTo>
                      <a:pt x="10000" y="9444"/>
                      <a:pt x="9458" y="10000"/>
                      <a:pt x="8790" y="10000"/>
                    </a:cubicBezTo>
                    <a:lnTo>
                      <a:pt x="1209" y="10000"/>
                    </a:lnTo>
                    <a:cubicBezTo>
                      <a:pt x="541" y="10000"/>
                      <a:pt x="0" y="9444"/>
                      <a:pt x="0" y="8760"/>
                    </a:cubicBezTo>
                    <a:lnTo>
                      <a:pt x="0" y="1239"/>
                    </a:lnTo>
                    <a:cubicBezTo>
                      <a:pt x="0" y="555"/>
                      <a:pt x="541" y="0"/>
                      <a:pt x="1209" y="0"/>
                    </a:cubicBezTo>
                    <a:close/>
                    <a:moveTo>
                      <a:pt x="1209" y="0"/>
                    </a:moveTo>
                  </a:path>
                </a:pathLst>
              </a:custGeom>
              <a:solidFill>
                <a:srgbClr val="FFFFFF"/>
              </a:solidFill>
              <a:ln w="9525">
                <a:solidFill>
                  <a:schemeClr val="tx1"/>
                </a:solidFill>
                <a:round/>
                <a:headEnd/>
                <a:tailEnd/>
              </a:ln>
            </p:spPr>
            <p:txBody>
              <a:bodyPr/>
              <a:lstStyle/>
              <a:p>
                <a:endParaRPr lang="en-US"/>
              </a:p>
            </p:txBody>
          </p:sp>
          <p:grpSp>
            <p:nvGrpSpPr>
              <p:cNvPr id="51261" name="Group 20"/>
              <p:cNvGrpSpPr>
                <a:grpSpLocks/>
              </p:cNvGrpSpPr>
              <p:nvPr/>
            </p:nvGrpSpPr>
            <p:grpSpPr bwMode="auto">
              <a:xfrm>
                <a:off x="1874" y="1630"/>
                <a:ext cx="232" cy="619"/>
                <a:chOff x="1839" y="1620"/>
                <a:chExt cx="232" cy="619"/>
              </a:xfrm>
            </p:grpSpPr>
            <p:sp>
              <p:nvSpPr>
                <p:cNvPr id="51262" name="Freeform 21"/>
                <p:cNvSpPr>
                  <a:spLocks/>
                </p:cNvSpPr>
                <p:nvPr/>
              </p:nvSpPr>
              <p:spPr bwMode="auto">
                <a:xfrm>
                  <a:off x="1839" y="1739"/>
                  <a:ext cx="232" cy="500"/>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w 10000"/>
                    <a:gd name="T11" fmla="*/ 0 h 10000"/>
                    <a:gd name="T12" fmla="*/ 0 w 10000"/>
                    <a:gd name="T13" fmla="*/ 0 h 10000"/>
                    <a:gd name="T14" fmla="*/ 0 w 10000"/>
                    <a:gd name="T15" fmla="*/ 0 h 10000"/>
                    <a:gd name="T16" fmla="*/ 0 w 10000"/>
                    <a:gd name="T17" fmla="*/ 0 h 10000"/>
                    <a:gd name="T18" fmla="*/ 0 w 10000"/>
                    <a:gd name="T19" fmla="*/ 0 h 10000"/>
                    <a:gd name="T20" fmla="*/ 0 w 10000"/>
                    <a:gd name="T21" fmla="*/ 0 h 10000"/>
                    <a:gd name="T22" fmla="*/ 0 w 10000"/>
                    <a:gd name="T23" fmla="*/ 0 h 10000"/>
                    <a:gd name="T24" fmla="*/ 0 w 10000"/>
                    <a:gd name="T25" fmla="*/ 0 h 10000"/>
                    <a:gd name="T26" fmla="*/ 0 w 10000"/>
                    <a:gd name="T27" fmla="*/ 0 h 10000"/>
                    <a:gd name="T28" fmla="*/ 0 w 10000"/>
                    <a:gd name="T29" fmla="*/ 0 h 10000"/>
                    <a:gd name="T30" fmla="*/ 0 w 10000"/>
                    <a:gd name="T31" fmla="*/ 0 h 10000"/>
                    <a:gd name="T32" fmla="*/ 0 w 10000"/>
                    <a:gd name="T33" fmla="*/ 0 h 10000"/>
                    <a:gd name="T34" fmla="*/ 0 w 10000"/>
                    <a:gd name="T35" fmla="*/ 0 h 10000"/>
                    <a:gd name="T36" fmla="*/ 0 w 10000"/>
                    <a:gd name="T37" fmla="*/ 0 h 10000"/>
                    <a:gd name="T38" fmla="*/ 0 w 10000"/>
                    <a:gd name="T39" fmla="*/ 0 h 10000"/>
                    <a:gd name="T40" fmla="*/ 0 w 10000"/>
                    <a:gd name="T41" fmla="*/ 0 h 10000"/>
                    <a:gd name="T42" fmla="*/ 0 w 10000"/>
                    <a:gd name="T43" fmla="*/ 0 h 10000"/>
                    <a:gd name="T44" fmla="*/ 0 w 10000"/>
                    <a:gd name="T45" fmla="*/ 0 h 10000"/>
                    <a:gd name="T46" fmla="*/ 0 w 10000"/>
                    <a:gd name="T47" fmla="*/ 0 h 10000"/>
                    <a:gd name="T48" fmla="*/ 0 w 10000"/>
                    <a:gd name="T49" fmla="*/ 0 h 10000"/>
                    <a:gd name="T50" fmla="*/ 0 w 10000"/>
                    <a:gd name="T51" fmla="*/ 0 h 10000"/>
                    <a:gd name="T52" fmla="*/ 0 w 10000"/>
                    <a:gd name="T53" fmla="*/ 0 h 10000"/>
                    <a:gd name="T54" fmla="*/ 0 w 10000"/>
                    <a:gd name="T55" fmla="*/ 0 h 10000"/>
                    <a:gd name="T56" fmla="*/ 0 w 10000"/>
                    <a:gd name="T57" fmla="*/ 0 h 10000"/>
                    <a:gd name="T58" fmla="*/ 0 w 10000"/>
                    <a:gd name="T59" fmla="*/ 0 h 10000"/>
                    <a:gd name="T60" fmla="*/ 0 w 10000"/>
                    <a:gd name="T61" fmla="*/ 0 h 10000"/>
                    <a:gd name="T62" fmla="*/ 0 w 10000"/>
                    <a:gd name="T63" fmla="*/ 0 h 10000"/>
                    <a:gd name="T64" fmla="*/ 0 w 10000"/>
                    <a:gd name="T65" fmla="*/ 0 h 10000"/>
                    <a:gd name="T66" fmla="*/ 0 w 10000"/>
                    <a:gd name="T67" fmla="*/ 0 h 10000"/>
                    <a:gd name="T68" fmla="*/ 0 w 10000"/>
                    <a:gd name="T69" fmla="*/ 0 h 10000"/>
                    <a:gd name="T70" fmla="*/ 0 w 10000"/>
                    <a:gd name="T71" fmla="*/ 0 h 10000"/>
                    <a:gd name="T72" fmla="*/ 0 w 10000"/>
                    <a:gd name="T73" fmla="*/ 0 h 10000"/>
                    <a:gd name="T74" fmla="*/ 0 w 10000"/>
                    <a:gd name="T75" fmla="*/ 0 h 10000"/>
                    <a:gd name="T76" fmla="*/ 0 w 10000"/>
                    <a:gd name="T77" fmla="*/ 0 h 10000"/>
                    <a:gd name="T78" fmla="*/ 0 w 10000"/>
                    <a:gd name="T79" fmla="*/ 0 h 10000"/>
                    <a:gd name="T80" fmla="*/ 0 w 10000"/>
                    <a:gd name="T81" fmla="*/ 0 h 10000"/>
                    <a:gd name="T82" fmla="*/ 0 w 10000"/>
                    <a:gd name="T83" fmla="*/ 0 h 10000"/>
                    <a:gd name="T84" fmla="*/ 0 w 10000"/>
                    <a:gd name="T85" fmla="*/ 0 h 10000"/>
                    <a:gd name="T86" fmla="*/ 0 w 10000"/>
                    <a:gd name="T87" fmla="*/ 0 h 10000"/>
                    <a:gd name="T88" fmla="*/ 0 w 10000"/>
                    <a:gd name="T89" fmla="*/ 0 h 10000"/>
                    <a:gd name="T90" fmla="*/ 0 w 10000"/>
                    <a:gd name="T91" fmla="*/ 0 h 10000"/>
                    <a:gd name="T92" fmla="*/ 0 w 10000"/>
                    <a:gd name="T93" fmla="*/ 0 h 10000"/>
                    <a:gd name="T94" fmla="*/ 0 w 10000"/>
                    <a:gd name="T95" fmla="*/ 0 h 10000"/>
                    <a:gd name="T96" fmla="*/ 0 w 10000"/>
                    <a:gd name="T97" fmla="*/ 0 h 100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000"/>
                    <a:gd name="T148" fmla="*/ 0 h 10000"/>
                    <a:gd name="T149" fmla="*/ 10000 w 10000"/>
                    <a:gd name="T150" fmla="*/ 10000 h 1000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000" h="10000">
                      <a:moveTo>
                        <a:pt x="2389" y="0"/>
                      </a:moveTo>
                      <a:lnTo>
                        <a:pt x="7654" y="0"/>
                      </a:lnTo>
                      <a:lnTo>
                        <a:pt x="7831" y="0"/>
                      </a:lnTo>
                      <a:lnTo>
                        <a:pt x="7964" y="20"/>
                      </a:lnTo>
                      <a:lnTo>
                        <a:pt x="8097" y="20"/>
                      </a:lnTo>
                      <a:lnTo>
                        <a:pt x="8185" y="40"/>
                      </a:lnTo>
                      <a:lnTo>
                        <a:pt x="8318" y="60"/>
                      </a:lnTo>
                      <a:lnTo>
                        <a:pt x="8495" y="60"/>
                      </a:lnTo>
                      <a:lnTo>
                        <a:pt x="8628" y="80"/>
                      </a:lnTo>
                      <a:lnTo>
                        <a:pt x="8761" y="120"/>
                      </a:lnTo>
                      <a:lnTo>
                        <a:pt x="8849" y="140"/>
                      </a:lnTo>
                      <a:lnTo>
                        <a:pt x="8982" y="160"/>
                      </a:lnTo>
                      <a:lnTo>
                        <a:pt x="9159" y="220"/>
                      </a:lnTo>
                      <a:lnTo>
                        <a:pt x="9292" y="260"/>
                      </a:lnTo>
                      <a:lnTo>
                        <a:pt x="9380" y="300"/>
                      </a:lnTo>
                      <a:lnTo>
                        <a:pt x="9557" y="360"/>
                      </a:lnTo>
                      <a:lnTo>
                        <a:pt x="9646" y="420"/>
                      </a:lnTo>
                      <a:lnTo>
                        <a:pt x="9734" y="480"/>
                      </a:lnTo>
                      <a:lnTo>
                        <a:pt x="9867" y="560"/>
                      </a:lnTo>
                      <a:lnTo>
                        <a:pt x="9911" y="620"/>
                      </a:lnTo>
                      <a:lnTo>
                        <a:pt x="10000" y="700"/>
                      </a:lnTo>
                      <a:lnTo>
                        <a:pt x="10000" y="760"/>
                      </a:lnTo>
                      <a:lnTo>
                        <a:pt x="10000" y="840"/>
                      </a:lnTo>
                      <a:lnTo>
                        <a:pt x="10000" y="4540"/>
                      </a:lnTo>
                      <a:lnTo>
                        <a:pt x="9955" y="4580"/>
                      </a:lnTo>
                      <a:lnTo>
                        <a:pt x="9911" y="4620"/>
                      </a:lnTo>
                      <a:lnTo>
                        <a:pt x="9911" y="4680"/>
                      </a:lnTo>
                      <a:lnTo>
                        <a:pt x="9867" y="4700"/>
                      </a:lnTo>
                      <a:lnTo>
                        <a:pt x="9778" y="4760"/>
                      </a:lnTo>
                      <a:lnTo>
                        <a:pt x="9690" y="4800"/>
                      </a:lnTo>
                      <a:lnTo>
                        <a:pt x="9557" y="4840"/>
                      </a:lnTo>
                      <a:lnTo>
                        <a:pt x="9424" y="4880"/>
                      </a:lnTo>
                      <a:lnTo>
                        <a:pt x="9380" y="4900"/>
                      </a:lnTo>
                      <a:lnTo>
                        <a:pt x="9247" y="4900"/>
                      </a:lnTo>
                      <a:lnTo>
                        <a:pt x="9115" y="4900"/>
                      </a:lnTo>
                      <a:lnTo>
                        <a:pt x="8982" y="4900"/>
                      </a:lnTo>
                      <a:lnTo>
                        <a:pt x="8849" y="4900"/>
                      </a:lnTo>
                      <a:lnTo>
                        <a:pt x="8716" y="4860"/>
                      </a:lnTo>
                      <a:lnTo>
                        <a:pt x="8628" y="4860"/>
                      </a:lnTo>
                      <a:lnTo>
                        <a:pt x="8539" y="4820"/>
                      </a:lnTo>
                      <a:lnTo>
                        <a:pt x="8495" y="4780"/>
                      </a:lnTo>
                      <a:lnTo>
                        <a:pt x="8407" y="4740"/>
                      </a:lnTo>
                      <a:lnTo>
                        <a:pt x="8362" y="4700"/>
                      </a:lnTo>
                      <a:lnTo>
                        <a:pt x="8274" y="4680"/>
                      </a:lnTo>
                      <a:lnTo>
                        <a:pt x="8274" y="4640"/>
                      </a:lnTo>
                      <a:lnTo>
                        <a:pt x="8230" y="4600"/>
                      </a:lnTo>
                      <a:lnTo>
                        <a:pt x="8230" y="4580"/>
                      </a:lnTo>
                      <a:lnTo>
                        <a:pt x="8185" y="4520"/>
                      </a:lnTo>
                      <a:lnTo>
                        <a:pt x="8230" y="1700"/>
                      </a:lnTo>
                      <a:lnTo>
                        <a:pt x="7654" y="1700"/>
                      </a:lnTo>
                      <a:lnTo>
                        <a:pt x="7654" y="9440"/>
                      </a:lnTo>
                      <a:lnTo>
                        <a:pt x="7654" y="9520"/>
                      </a:lnTo>
                      <a:lnTo>
                        <a:pt x="7610" y="9600"/>
                      </a:lnTo>
                      <a:lnTo>
                        <a:pt x="7566" y="9680"/>
                      </a:lnTo>
                      <a:lnTo>
                        <a:pt x="7477" y="9760"/>
                      </a:lnTo>
                      <a:lnTo>
                        <a:pt x="7345" y="9820"/>
                      </a:lnTo>
                      <a:lnTo>
                        <a:pt x="7256" y="9880"/>
                      </a:lnTo>
                      <a:lnTo>
                        <a:pt x="7123" y="9920"/>
                      </a:lnTo>
                      <a:lnTo>
                        <a:pt x="6991" y="9960"/>
                      </a:lnTo>
                      <a:lnTo>
                        <a:pt x="6858" y="9980"/>
                      </a:lnTo>
                      <a:lnTo>
                        <a:pt x="6725" y="10000"/>
                      </a:lnTo>
                      <a:lnTo>
                        <a:pt x="6637" y="10000"/>
                      </a:lnTo>
                      <a:lnTo>
                        <a:pt x="6504" y="10000"/>
                      </a:lnTo>
                      <a:lnTo>
                        <a:pt x="6371" y="10000"/>
                      </a:lnTo>
                      <a:lnTo>
                        <a:pt x="6238" y="10000"/>
                      </a:lnTo>
                      <a:lnTo>
                        <a:pt x="6061" y="9980"/>
                      </a:lnTo>
                      <a:lnTo>
                        <a:pt x="5884" y="9940"/>
                      </a:lnTo>
                      <a:lnTo>
                        <a:pt x="5752" y="9920"/>
                      </a:lnTo>
                      <a:lnTo>
                        <a:pt x="5663" y="9860"/>
                      </a:lnTo>
                      <a:lnTo>
                        <a:pt x="5619" y="9840"/>
                      </a:lnTo>
                      <a:lnTo>
                        <a:pt x="5530" y="9780"/>
                      </a:lnTo>
                      <a:lnTo>
                        <a:pt x="5442" y="9720"/>
                      </a:lnTo>
                      <a:lnTo>
                        <a:pt x="5398" y="9680"/>
                      </a:lnTo>
                      <a:lnTo>
                        <a:pt x="5353" y="9620"/>
                      </a:lnTo>
                      <a:lnTo>
                        <a:pt x="5309" y="9560"/>
                      </a:lnTo>
                      <a:lnTo>
                        <a:pt x="5309" y="9500"/>
                      </a:lnTo>
                      <a:lnTo>
                        <a:pt x="5309" y="4780"/>
                      </a:lnTo>
                      <a:lnTo>
                        <a:pt x="4690" y="4780"/>
                      </a:lnTo>
                      <a:lnTo>
                        <a:pt x="4690" y="9480"/>
                      </a:lnTo>
                      <a:lnTo>
                        <a:pt x="4646" y="9560"/>
                      </a:lnTo>
                      <a:lnTo>
                        <a:pt x="4646" y="9600"/>
                      </a:lnTo>
                      <a:lnTo>
                        <a:pt x="4557" y="9700"/>
                      </a:lnTo>
                      <a:lnTo>
                        <a:pt x="4469" y="9760"/>
                      </a:lnTo>
                      <a:lnTo>
                        <a:pt x="4380" y="9820"/>
                      </a:lnTo>
                      <a:lnTo>
                        <a:pt x="4292" y="9880"/>
                      </a:lnTo>
                      <a:lnTo>
                        <a:pt x="4159" y="9940"/>
                      </a:lnTo>
                      <a:lnTo>
                        <a:pt x="3982" y="9960"/>
                      </a:lnTo>
                      <a:lnTo>
                        <a:pt x="3761" y="10000"/>
                      </a:lnTo>
                      <a:lnTo>
                        <a:pt x="3584" y="10000"/>
                      </a:lnTo>
                      <a:lnTo>
                        <a:pt x="3407" y="10000"/>
                      </a:lnTo>
                      <a:lnTo>
                        <a:pt x="3274" y="10000"/>
                      </a:lnTo>
                      <a:lnTo>
                        <a:pt x="3141" y="9980"/>
                      </a:lnTo>
                      <a:lnTo>
                        <a:pt x="3053" y="9960"/>
                      </a:lnTo>
                      <a:lnTo>
                        <a:pt x="2920" y="9940"/>
                      </a:lnTo>
                      <a:lnTo>
                        <a:pt x="2787" y="9900"/>
                      </a:lnTo>
                      <a:lnTo>
                        <a:pt x="2654" y="9840"/>
                      </a:lnTo>
                      <a:lnTo>
                        <a:pt x="2610" y="9800"/>
                      </a:lnTo>
                      <a:lnTo>
                        <a:pt x="2522" y="9740"/>
                      </a:lnTo>
                      <a:lnTo>
                        <a:pt x="2433" y="9680"/>
                      </a:lnTo>
                      <a:lnTo>
                        <a:pt x="2433" y="9620"/>
                      </a:lnTo>
                      <a:lnTo>
                        <a:pt x="2389" y="9580"/>
                      </a:lnTo>
                      <a:lnTo>
                        <a:pt x="2345" y="9480"/>
                      </a:lnTo>
                      <a:lnTo>
                        <a:pt x="2345" y="1700"/>
                      </a:lnTo>
                      <a:lnTo>
                        <a:pt x="1769" y="1700"/>
                      </a:lnTo>
                      <a:lnTo>
                        <a:pt x="1769" y="4520"/>
                      </a:lnTo>
                      <a:lnTo>
                        <a:pt x="1769" y="4580"/>
                      </a:lnTo>
                      <a:lnTo>
                        <a:pt x="1725" y="4640"/>
                      </a:lnTo>
                      <a:lnTo>
                        <a:pt x="1681" y="4680"/>
                      </a:lnTo>
                      <a:lnTo>
                        <a:pt x="1592" y="4720"/>
                      </a:lnTo>
                      <a:lnTo>
                        <a:pt x="1592" y="4740"/>
                      </a:lnTo>
                      <a:lnTo>
                        <a:pt x="1548" y="4780"/>
                      </a:lnTo>
                      <a:lnTo>
                        <a:pt x="1460" y="4800"/>
                      </a:lnTo>
                      <a:lnTo>
                        <a:pt x="1415" y="4820"/>
                      </a:lnTo>
                      <a:lnTo>
                        <a:pt x="1327" y="4860"/>
                      </a:lnTo>
                      <a:lnTo>
                        <a:pt x="1238" y="4860"/>
                      </a:lnTo>
                      <a:lnTo>
                        <a:pt x="1150" y="4900"/>
                      </a:lnTo>
                      <a:lnTo>
                        <a:pt x="1061" y="4900"/>
                      </a:lnTo>
                      <a:lnTo>
                        <a:pt x="1017" y="4900"/>
                      </a:lnTo>
                      <a:lnTo>
                        <a:pt x="929" y="4900"/>
                      </a:lnTo>
                      <a:lnTo>
                        <a:pt x="752" y="4900"/>
                      </a:lnTo>
                      <a:lnTo>
                        <a:pt x="707" y="4900"/>
                      </a:lnTo>
                      <a:lnTo>
                        <a:pt x="619" y="4900"/>
                      </a:lnTo>
                      <a:lnTo>
                        <a:pt x="530" y="4880"/>
                      </a:lnTo>
                      <a:lnTo>
                        <a:pt x="486" y="4860"/>
                      </a:lnTo>
                      <a:lnTo>
                        <a:pt x="442" y="4840"/>
                      </a:lnTo>
                      <a:lnTo>
                        <a:pt x="353" y="4820"/>
                      </a:lnTo>
                      <a:lnTo>
                        <a:pt x="309" y="4800"/>
                      </a:lnTo>
                      <a:lnTo>
                        <a:pt x="221" y="4760"/>
                      </a:lnTo>
                      <a:lnTo>
                        <a:pt x="176" y="4720"/>
                      </a:lnTo>
                      <a:lnTo>
                        <a:pt x="132" y="4700"/>
                      </a:lnTo>
                      <a:lnTo>
                        <a:pt x="88" y="4680"/>
                      </a:lnTo>
                      <a:lnTo>
                        <a:pt x="44" y="4620"/>
                      </a:lnTo>
                      <a:lnTo>
                        <a:pt x="44" y="4580"/>
                      </a:lnTo>
                      <a:lnTo>
                        <a:pt x="0" y="4540"/>
                      </a:lnTo>
                      <a:lnTo>
                        <a:pt x="0" y="820"/>
                      </a:lnTo>
                      <a:lnTo>
                        <a:pt x="44" y="680"/>
                      </a:lnTo>
                      <a:lnTo>
                        <a:pt x="88" y="600"/>
                      </a:lnTo>
                      <a:lnTo>
                        <a:pt x="221" y="500"/>
                      </a:lnTo>
                      <a:lnTo>
                        <a:pt x="353" y="440"/>
                      </a:lnTo>
                      <a:lnTo>
                        <a:pt x="486" y="380"/>
                      </a:lnTo>
                      <a:lnTo>
                        <a:pt x="619" y="300"/>
                      </a:lnTo>
                      <a:lnTo>
                        <a:pt x="796" y="240"/>
                      </a:lnTo>
                      <a:lnTo>
                        <a:pt x="1061" y="160"/>
                      </a:lnTo>
                      <a:lnTo>
                        <a:pt x="1238" y="120"/>
                      </a:lnTo>
                      <a:lnTo>
                        <a:pt x="1415" y="100"/>
                      </a:lnTo>
                      <a:lnTo>
                        <a:pt x="1681" y="60"/>
                      </a:lnTo>
                      <a:lnTo>
                        <a:pt x="1902" y="40"/>
                      </a:lnTo>
                      <a:lnTo>
                        <a:pt x="2123" y="20"/>
                      </a:lnTo>
                      <a:lnTo>
                        <a:pt x="2389"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63" name="Freeform 22"/>
                <p:cNvSpPr>
                  <a:spLocks/>
                </p:cNvSpPr>
                <p:nvPr/>
              </p:nvSpPr>
              <p:spPr bwMode="auto">
                <a:xfrm>
                  <a:off x="1905" y="1620"/>
                  <a:ext cx="90" cy="92"/>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w 10000"/>
                    <a:gd name="T11" fmla="*/ 0 h 10000"/>
                    <a:gd name="T12" fmla="*/ 0 60000 65536"/>
                    <a:gd name="T13" fmla="*/ 0 60000 65536"/>
                    <a:gd name="T14" fmla="*/ 0 60000 65536"/>
                    <a:gd name="T15" fmla="*/ 0 60000 65536"/>
                    <a:gd name="T16" fmla="*/ 0 60000 65536"/>
                    <a:gd name="T17" fmla="*/ 0 60000 65536"/>
                    <a:gd name="T18" fmla="*/ 0 w 10000"/>
                    <a:gd name="T19" fmla="*/ 0 h 10000"/>
                    <a:gd name="T20" fmla="*/ 10000 w 10000"/>
                    <a:gd name="T21" fmla="*/ 10000 h 10000"/>
                  </a:gdLst>
                  <a:ahLst/>
                  <a:cxnLst>
                    <a:cxn ang="T12">
                      <a:pos x="T0" y="T1"/>
                    </a:cxn>
                    <a:cxn ang="T13">
                      <a:pos x="T2" y="T3"/>
                    </a:cxn>
                    <a:cxn ang="T14">
                      <a:pos x="T4" y="T5"/>
                    </a:cxn>
                    <a:cxn ang="T15">
                      <a:pos x="T6" y="T7"/>
                    </a:cxn>
                    <a:cxn ang="T16">
                      <a:pos x="T8" y="T9"/>
                    </a:cxn>
                    <a:cxn ang="T17">
                      <a:pos x="T10" y="T11"/>
                    </a:cxn>
                  </a:cxnLst>
                  <a:rect l="T18" t="T19" r="T20" b="T21"/>
                  <a:pathLst>
                    <a:path w="10000" h="10000">
                      <a:moveTo>
                        <a:pt x="5000" y="0"/>
                      </a:moveTo>
                      <a:cubicBezTo>
                        <a:pt x="2238" y="0"/>
                        <a:pt x="0" y="2238"/>
                        <a:pt x="0" y="5000"/>
                      </a:cubicBezTo>
                      <a:cubicBezTo>
                        <a:pt x="0" y="7761"/>
                        <a:pt x="2238" y="10000"/>
                        <a:pt x="5000" y="10000"/>
                      </a:cubicBezTo>
                      <a:cubicBezTo>
                        <a:pt x="7761" y="10000"/>
                        <a:pt x="10000" y="7761"/>
                        <a:pt x="10000" y="5000"/>
                      </a:cubicBezTo>
                      <a:cubicBezTo>
                        <a:pt x="10000" y="2238"/>
                        <a:pt x="7761" y="0"/>
                        <a:pt x="5000" y="0"/>
                      </a:cubicBezTo>
                      <a:close/>
                      <a:moveTo>
                        <a:pt x="5000" y="0"/>
                      </a:move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51255" name="Group 23"/>
            <p:cNvGrpSpPr>
              <a:grpSpLocks/>
            </p:cNvGrpSpPr>
            <p:nvPr/>
          </p:nvGrpSpPr>
          <p:grpSpPr bwMode="auto">
            <a:xfrm>
              <a:off x="3660" y="1602"/>
              <a:ext cx="785" cy="766"/>
              <a:chOff x="3402" y="1596"/>
              <a:chExt cx="785" cy="766"/>
            </a:xfrm>
          </p:grpSpPr>
          <p:sp>
            <p:nvSpPr>
              <p:cNvPr id="51256" name="Freeform 24"/>
              <p:cNvSpPr>
                <a:spLocks/>
              </p:cNvSpPr>
              <p:nvPr/>
            </p:nvSpPr>
            <p:spPr bwMode="auto">
              <a:xfrm>
                <a:off x="3402" y="1596"/>
                <a:ext cx="785" cy="766"/>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w 10000"/>
                  <a:gd name="T11" fmla="*/ 0 h 10000"/>
                  <a:gd name="T12" fmla="*/ 0 w 10000"/>
                  <a:gd name="T13" fmla="*/ 0 h 10000"/>
                  <a:gd name="T14" fmla="*/ 0 w 10000"/>
                  <a:gd name="T15" fmla="*/ 0 h 10000"/>
                  <a:gd name="T16" fmla="*/ 0 w 10000"/>
                  <a:gd name="T17" fmla="*/ 0 h 10000"/>
                  <a:gd name="T18" fmla="*/ 0 w 10000"/>
                  <a:gd name="T19" fmla="*/ 0 h 100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000"/>
                  <a:gd name="T31" fmla="*/ 0 h 10000"/>
                  <a:gd name="T32" fmla="*/ 10000 w 10000"/>
                  <a:gd name="T33" fmla="*/ 10000 h 100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000" h="10000">
                    <a:moveTo>
                      <a:pt x="1209" y="0"/>
                    </a:moveTo>
                    <a:lnTo>
                      <a:pt x="8790" y="0"/>
                    </a:lnTo>
                    <a:cubicBezTo>
                      <a:pt x="9458" y="0"/>
                      <a:pt x="10000" y="555"/>
                      <a:pt x="10000" y="1239"/>
                    </a:cubicBezTo>
                    <a:lnTo>
                      <a:pt x="10000" y="8760"/>
                    </a:lnTo>
                    <a:cubicBezTo>
                      <a:pt x="10000" y="9444"/>
                      <a:pt x="9458" y="10000"/>
                      <a:pt x="8790" y="10000"/>
                    </a:cubicBezTo>
                    <a:lnTo>
                      <a:pt x="1209" y="10000"/>
                    </a:lnTo>
                    <a:cubicBezTo>
                      <a:pt x="541" y="10000"/>
                      <a:pt x="0" y="9444"/>
                      <a:pt x="0" y="8760"/>
                    </a:cubicBezTo>
                    <a:lnTo>
                      <a:pt x="0" y="1239"/>
                    </a:lnTo>
                    <a:cubicBezTo>
                      <a:pt x="0" y="555"/>
                      <a:pt x="541" y="0"/>
                      <a:pt x="1209" y="0"/>
                    </a:cubicBezTo>
                    <a:close/>
                    <a:moveTo>
                      <a:pt x="1209" y="0"/>
                    </a:moveTo>
                  </a:path>
                </a:pathLst>
              </a:custGeom>
              <a:solidFill>
                <a:srgbClr val="FFFFFF"/>
              </a:solidFill>
              <a:ln w="9525">
                <a:solidFill>
                  <a:schemeClr val="tx1"/>
                </a:solidFill>
                <a:round/>
                <a:headEnd/>
                <a:tailEnd/>
              </a:ln>
            </p:spPr>
            <p:txBody>
              <a:bodyPr/>
              <a:lstStyle/>
              <a:p>
                <a:endParaRPr lang="en-US"/>
              </a:p>
            </p:txBody>
          </p:sp>
          <p:grpSp>
            <p:nvGrpSpPr>
              <p:cNvPr id="51257" name="Group 25"/>
              <p:cNvGrpSpPr>
                <a:grpSpLocks/>
              </p:cNvGrpSpPr>
              <p:nvPr/>
            </p:nvGrpSpPr>
            <p:grpSpPr bwMode="auto">
              <a:xfrm>
                <a:off x="3679" y="1672"/>
                <a:ext cx="232" cy="619"/>
                <a:chOff x="3644" y="1662"/>
                <a:chExt cx="232" cy="619"/>
              </a:xfrm>
            </p:grpSpPr>
            <p:sp>
              <p:nvSpPr>
                <p:cNvPr id="51258" name="Freeform 26"/>
                <p:cNvSpPr>
                  <a:spLocks/>
                </p:cNvSpPr>
                <p:nvPr/>
              </p:nvSpPr>
              <p:spPr bwMode="auto">
                <a:xfrm>
                  <a:off x="3644" y="1781"/>
                  <a:ext cx="232" cy="500"/>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w 10000"/>
                    <a:gd name="T11" fmla="*/ 0 h 10000"/>
                    <a:gd name="T12" fmla="*/ 0 w 10000"/>
                    <a:gd name="T13" fmla="*/ 0 h 10000"/>
                    <a:gd name="T14" fmla="*/ 0 w 10000"/>
                    <a:gd name="T15" fmla="*/ 0 h 10000"/>
                    <a:gd name="T16" fmla="*/ 0 w 10000"/>
                    <a:gd name="T17" fmla="*/ 0 h 10000"/>
                    <a:gd name="T18" fmla="*/ 0 w 10000"/>
                    <a:gd name="T19" fmla="*/ 0 h 10000"/>
                    <a:gd name="T20" fmla="*/ 0 w 10000"/>
                    <a:gd name="T21" fmla="*/ 0 h 10000"/>
                    <a:gd name="T22" fmla="*/ 0 w 10000"/>
                    <a:gd name="T23" fmla="*/ 0 h 10000"/>
                    <a:gd name="T24" fmla="*/ 0 w 10000"/>
                    <a:gd name="T25" fmla="*/ 0 h 10000"/>
                    <a:gd name="T26" fmla="*/ 0 w 10000"/>
                    <a:gd name="T27" fmla="*/ 0 h 10000"/>
                    <a:gd name="T28" fmla="*/ 0 w 10000"/>
                    <a:gd name="T29" fmla="*/ 0 h 10000"/>
                    <a:gd name="T30" fmla="*/ 0 w 10000"/>
                    <a:gd name="T31" fmla="*/ 0 h 10000"/>
                    <a:gd name="T32" fmla="*/ 0 w 10000"/>
                    <a:gd name="T33" fmla="*/ 0 h 10000"/>
                    <a:gd name="T34" fmla="*/ 0 w 10000"/>
                    <a:gd name="T35" fmla="*/ 0 h 10000"/>
                    <a:gd name="T36" fmla="*/ 0 w 10000"/>
                    <a:gd name="T37" fmla="*/ 0 h 10000"/>
                    <a:gd name="T38" fmla="*/ 0 w 10000"/>
                    <a:gd name="T39" fmla="*/ 0 h 10000"/>
                    <a:gd name="T40" fmla="*/ 0 w 10000"/>
                    <a:gd name="T41" fmla="*/ 0 h 10000"/>
                    <a:gd name="T42" fmla="*/ 0 w 10000"/>
                    <a:gd name="T43" fmla="*/ 0 h 10000"/>
                    <a:gd name="T44" fmla="*/ 0 w 10000"/>
                    <a:gd name="T45" fmla="*/ 0 h 10000"/>
                    <a:gd name="T46" fmla="*/ 0 w 10000"/>
                    <a:gd name="T47" fmla="*/ 0 h 10000"/>
                    <a:gd name="T48" fmla="*/ 0 w 10000"/>
                    <a:gd name="T49" fmla="*/ 0 h 10000"/>
                    <a:gd name="T50" fmla="*/ 0 w 10000"/>
                    <a:gd name="T51" fmla="*/ 0 h 10000"/>
                    <a:gd name="T52" fmla="*/ 0 w 10000"/>
                    <a:gd name="T53" fmla="*/ 0 h 10000"/>
                    <a:gd name="T54" fmla="*/ 0 w 10000"/>
                    <a:gd name="T55" fmla="*/ 0 h 10000"/>
                    <a:gd name="T56" fmla="*/ 0 w 10000"/>
                    <a:gd name="T57" fmla="*/ 0 h 10000"/>
                    <a:gd name="T58" fmla="*/ 0 w 10000"/>
                    <a:gd name="T59" fmla="*/ 0 h 10000"/>
                    <a:gd name="T60" fmla="*/ 0 w 10000"/>
                    <a:gd name="T61" fmla="*/ 0 h 10000"/>
                    <a:gd name="T62" fmla="*/ 0 w 10000"/>
                    <a:gd name="T63" fmla="*/ 0 h 10000"/>
                    <a:gd name="T64" fmla="*/ 0 w 10000"/>
                    <a:gd name="T65" fmla="*/ 0 h 10000"/>
                    <a:gd name="T66" fmla="*/ 0 w 10000"/>
                    <a:gd name="T67" fmla="*/ 0 h 10000"/>
                    <a:gd name="T68" fmla="*/ 0 w 10000"/>
                    <a:gd name="T69" fmla="*/ 0 h 10000"/>
                    <a:gd name="T70" fmla="*/ 0 w 10000"/>
                    <a:gd name="T71" fmla="*/ 0 h 10000"/>
                    <a:gd name="T72" fmla="*/ 0 w 10000"/>
                    <a:gd name="T73" fmla="*/ 0 h 10000"/>
                    <a:gd name="T74" fmla="*/ 0 w 10000"/>
                    <a:gd name="T75" fmla="*/ 0 h 10000"/>
                    <a:gd name="T76" fmla="*/ 0 w 10000"/>
                    <a:gd name="T77" fmla="*/ 0 h 10000"/>
                    <a:gd name="T78" fmla="*/ 0 w 10000"/>
                    <a:gd name="T79" fmla="*/ 0 h 10000"/>
                    <a:gd name="T80" fmla="*/ 0 w 10000"/>
                    <a:gd name="T81" fmla="*/ 0 h 10000"/>
                    <a:gd name="T82" fmla="*/ 0 w 10000"/>
                    <a:gd name="T83" fmla="*/ 0 h 10000"/>
                    <a:gd name="T84" fmla="*/ 0 w 10000"/>
                    <a:gd name="T85" fmla="*/ 0 h 10000"/>
                    <a:gd name="T86" fmla="*/ 0 w 10000"/>
                    <a:gd name="T87" fmla="*/ 0 h 10000"/>
                    <a:gd name="T88" fmla="*/ 0 w 10000"/>
                    <a:gd name="T89" fmla="*/ 0 h 10000"/>
                    <a:gd name="T90" fmla="*/ 0 w 10000"/>
                    <a:gd name="T91" fmla="*/ 0 h 10000"/>
                    <a:gd name="T92" fmla="*/ 0 w 10000"/>
                    <a:gd name="T93" fmla="*/ 0 h 10000"/>
                    <a:gd name="T94" fmla="*/ 0 w 10000"/>
                    <a:gd name="T95" fmla="*/ 0 h 10000"/>
                    <a:gd name="T96" fmla="*/ 0 w 10000"/>
                    <a:gd name="T97" fmla="*/ 0 h 100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000"/>
                    <a:gd name="T148" fmla="*/ 0 h 10000"/>
                    <a:gd name="T149" fmla="*/ 10000 w 10000"/>
                    <a:gd name="T150" fmla="*/ 10000 h 1000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000" h="10000">
                      <a:moveTo>
                        <a:pt x="2389" y="0"/>
                      </a:moveTo>
                      <a:lnTo>
                        <a:pt x="7654" y="0"/>
                      </a:lnTo>
                      <a:lnTo>
                        <a:pt x="7831" y="0"/>
                      </a:lnTo>
                      <a:lnTo>
                        <a:pt x="7964" y="20"/>
                      </a:lnTo>
                      <a:lnTo>
                        <a:pt x="8097" y="20"/>
                      </a:lnTo>
                      <a:lnTo>
                        <a:pt x="8185" y="40"/>
                      </a:lnTo>
                      <a:lnTo>
                        <a:pt x="8318" y="60"/>
                      </a:lnTo>
                      <a:lnTo>
                        <a:pt x="8495" y="60"/>
                      </a:lnTo>
                      <a:lnTo>
                        <a:pt x="8628" y="80"/>
                      </a:lnTo>
                      <a:lnTo>
                        <a:pt x="8761" y="120"/>
                      </a:lnTo>
                      <a:lnTo>
                        <a:pt x="8849" y="140"/>
                      </a:lnTo>
                      <a:lnTo>
                        <a:pt x="8982" y="160"/>
                      </a:lnTo>
                      <a:lnTo>
                        <a:pt x="9159" y="220"/>
                      </a:lnTo>
                      <a:lnTo>
                        <a:pt x="9292" y="260"/>
                      </a:lnTo>
                      <a:lnTo>
                        <a:pt x="9380" y="300"/>
                      </a:lnTo>
                      <a:lnTo>
                        <a:pt x="9557" y="360"/>
                      </a:lnTo>
                      <a:lnTo>
                        <a:pt x="9646" y="420"/>
                      </a:lnTo>
                      <a:lnTo>
                        <a:pt x="9734" y="480"/>
                      </a:lnTo>
                      <a:lnTo>
                        <a:pt x="9867" y="560"/>
                      </a:lnTo>
                      <a:lnTo>
                        <a:pt x="9911" y="620"/>
                      </a:lnTo>
                      <a:lnTo>
                        <a:pt x="10000" y="700"/>
                      </a:lnTo>
                      <a:lnTo>
                        <a:pt x="10000" y="760"/>
                      </a:lnTo>
                      <a:lnTo>
                        <a:pt x="10000" y="840"/>
                      </a:lnTo>
                      <a:lnTo>
                        <a:pt x="10000" y="4540"/>
                      </a:lnTo>
                      <a:lnTo>
                        <a:pt x="9955" y="4580"/>
                      </a:lnTo>
                      <a:lnTo>
                        <a:pt x="9911" y="4620"/>
                      </a:lnTo>
                      <a:lnTo>
                        <a:pt x="9911" y="4680"/>
                      </a:lnTo>
                      <a:lnTo>
                        <a:pt x="9867" y="4700"/>
                      </a:lnTo>
                      <a:lnTo>
                        <a:pt x="9778" y="4760"/>
                      </a:lnTo>
                      <a:lnTo>
                        <a:pt x="9690" y="4800"/>
                      </a:lnTo>
                      <a:lnTo>
                        <a:pt x="9557" y="4840"/>
                      </a:lnTo>
                      <a:lnTo>
                        <a:pt x="9424" y="4880"/>
                      </a:lnTo>
                      <a:lnTo>
                        <a:pt x="9380" y="4900"/>
                      </a:lnTo>
                      <a:lnTo>
                        <a:pt x="9247" y="4900"/>
                      </a:lnTo>
                      <a:lnTo>
                        <a:pt x="9115" y="4900"/>
                      </a:lnTo>
                      <a:lnTo>
                        <a:pt x="8982" y="4900"/>
                      </a:lnTo>
                      <a:lnTo>
                        <a:pt x="8849" y="4900"/>
                      </a:lnTo>
                      <a:lnTo>
                        <a:pt x="8716" y="4860"/>
                      </a:lnTo>
                      <a:lnTo>
                        <a:pt x="8628" y="4860"/>
                      </a:lnTo>
                      <a:lnTo>
                        <a:pt x="8539" y="4820"/>
                      </a:lnTo>
                      <a:lnTo>
                        <a:pt x="8495" y="4780"/>
                      </a:lnTo>
                      <a:lnTo>
                        <a:pt x="8407" y="4740"/>
                      </a:lnTo>
                      <a:lnTo>
                        <a:pt x="8362" y="4700"/>
                      </a:lnTo>
                      <a:lnTo>
                        <a:pt x="8274" y="4680"/>
                      </a:lnTo>
                      <a:lnTo>
                        <a:pt x="8274" y="4640"/>
                      </a:lnTo>
                      <a:lnTo>
                        <a:pt x="8230" y="4600"/>
                      </a:lnTo>
                      <a:lnTo>
                        <a:pt x="8230" y="4580"/>
                      </a:lnTo>
                      <a:lnTo>
                        <a:pt x="8185" y="4520"/>
                      </a:lnTo>
                      <a:lnTo>
                        <a:pt x="8230" y="1700"/>
                      </a:lnTo>
                      <a:lnTo>
                        <a:pt x="7654" y="1700"/>
                      </a:lnTo>
                      <a:lnTo>
                        <a:pt x="7654" y="9440"/>
                      </a:lnTo>
                      <a:lnTo>
                        <a:pt x="7654" y="9520"/>
                      </a:lnTo>
                      <a:lnTo>
                        <a:pt x="7610" y="9600"/>
                      </a:lnTo>
                      <a:lnTo>
                        <a:pt x="7566" y="9680"/>
                      </a:lnTo>
                      <a:lnTo>
                        <a:pt x="7477" y="9760"/>
                      </a:lnTo>
                      <a:lnTo>
                        <a:pt x="7345" y="9820"/>
                      </a:lnTo>
                      <a:lnTo>
                        <a:pt x="7256" y="9880"/>
                      </a:lnTo>
                      <a:lnTo>
                        <a:pt x="7123" y="9920"/>
                      </a:lnTo>
                      <a:lnTo>
                        <a:pt x="6991" y="9960"/>
                      </a:lnTo>
                      <a:lnTo>
                        <a:pt x="6858" y="9980"/>
                      </a:lnTo>
                      <a:lnTo>
                        <a:pt x="6725" y="10000"/>
                      </a:lnTo>
                      <a:lnTo>
                        <a:pt x="6637" y="10000"/>
                      </a:lnTo>
                      <a:lnTo>
                        <a:pt x="6504" y="10000"/>
                      </a:lnTo>
                      <a:lnTo>
                        <a:pt x="6371" y="10000"/>
                      </a:lnTo>
                      <a:lnTo>
                        <a:pt x="6238" y="10000"/>
                      </a:lnTo>
                      <a:lnTo>
                        <a:pt x="6061" y="9980"/>
                      </a:lnTo>
                      <a:lnTo>
                        <a:pt x="5884" y="9940"/>
                      </a:lnTo>
                      <a:lnTo>
                        <a:pt x="5752" y="9920"/>
                      </a:lnTo>
                      <a:lnTo>
                        <a:pt x="5663" y="9860"/>
                      </a:lnTo>
                      <a:lnTo>
                        <a:pt x="5619" y="9840"/>
                      </a:lnTo>
                      <a:lnTo>
                        <a:pt x="5530" y="9780"/>
                      </a:lnTo>
                      <a:lnTo>
                        <a:pt x="5442" y="9720"/>
                      </a:lnTo>
                      <a:lnTo>
                        <a:pt x="5398" y="9680"/>
                      </a:lnTo>
                      <a:lnTo>
                        <a:pt x="5353" y="9620"/>
                      </a:lnTo>
                      <a:lnTo>
                        <a:pt x="5309" y="9560"/>
                      </a:lnTo>
                      <a:lnTo>
                        <a:pt x="5309" y="9500"/>
                      </a:lnTo>
                      <a:lnTo>
                        <a:pt x="5309" y="4780"/>
                      </a:lnTo>
                      <a:lnTo>
                        <a:pt x="4690" y="4780"/>
                      </a:lnTo>
                      <a:lnTo>
                        <a:pt x="4690" y="9480"/>
                      </a:lnTo>
                      <a:lnTo>
                        <a:pt x="4646" y="9560"/>
                      </a:lnTo>
                      <a:lnTo>
                        <a:pt x="4646" y="9600"/>
                      </a:lnTo>
                      <a:lnTo>
                        <a:pt x="4557" y="9700"/>
                      </a:lnTo>
                      <a:lnTo>
                        <a:pt x="4469" y="9760"/>
                      </a:lnTo>
                      <a:lnTo>
                        <a:pt x="4380" y="9820"/>
                      </a:lnTo>
                      <a:lnTo>
                        <a:pt x="4292" y="9880"/>
                      </a:lnTo>
                      <a:lnTo>
                        <a:pt x="4159" y="9940"/>
                      </a:lnTo>
                      <a:lnTo>
                        <a:pt x="3982" y="9960"/>
                      </a:lnTo>
                      <a:lnTo>
                        <a:pt x="3761" y="10000"/>
                      </a:lnTo>
                      <a:lnTo>
                        <a:pt x="3584" y="10000"/>
                      </a:lnTo>
                      <a:lnTo>
                        <a:pt x="3407" y="10000"/>
                      </a:lnTo>
                      <a:lnTo>
                        <a:pt x="3274" y="10000"/>
                      </a:lnTo>
                      <a:lnTo>
                        <a:pt x="3141" y="9980"/>
                      </a:lnTo>
                      <a:lnTo>
                        <a:pt x="3053" y="9960"/>
                      </a:lnTo>
                      <a:lnTo>
                        <a:pt x="2920" y="9940"/>
                      </a:lnTo>
                      <a:lnTo>
                        <a:pt x="2787" y="9900"/>
                      </a:lnTo>
                      <a:lnTo>
                        <a:pt x="2654" y="9840"/>
                      </a:lnTo>
                      <a:lnTo>
                        <a:pt x="2610" y="9800"/>
                      </a:lnTo>
                      <a:lnTo>
                        <a:pt x="2522" y="9740"/>
                      </a:lnTo>
                      <a:lnTo>
                        <a:pt x="2433" y="9680"/>
                      </a:lnTo>
                      <a:lnTo>
                        <a:pt x="2433" y="9620"/>
                      </a:lnTo>
                      <a:lnTo>
                        <a:pt x="2389" y="9580"/>
                      </a:lnTo>
                      <a:lnTo>
                        <a:pt x="2345" y="9480"/>
                      </a:lnTo>
                      <a:lnTo>
                        <a:pt x="2345" y="1700"/>
                      </a:lnTo>
                      <a:lnTo>
                        <a:pt x="1769" y="1700"/>
                      </a:lnTo>
                      <a:lnTo>
                        <a:pt x="1769" y="4520"/>
                      </a:lnTo>
                      <a:lnTo>
                        <a:pt x="1769" y="4580"/>
                      </a:lnTo>
                      <a:lnTo>
                        <a:pt x="1725" y="4640"/>
                      </a:lnTo>
                      <a:lnTo>
                        <a:pt x="1681" y="4680"/>
                      </a:lnTo>
                      <a:lnTo>
                        <a:pt x="1592" y="4720"/>
                      </a:lnTo>
                      <a:lnTo>
                        <a:pt x="1592" y="4740"/>
                      </a:lnTo>
                      <a:lnTo>
                        <a:pt x="1548" y="4780"/>
                      </a:lnTo>
                      <a:lnTo>
                        <a:pt x="1460" y="4800"/>
                      </a:lnTo>
                      <a:lnTo>
                        <a:pt x="1415" y="4820"/>
                      </a:lnTo>
                      <a:lnTo>
                        <a:pt x="1327" y="4860"/>
                      </a:lnTo>
                      <a:lnTo>
                        <a:pt x="1238" y="4860"/>
                      </a:lnTo>
                      <a:lnTo>
                        <a:pt x="1150" y="4900"/>
                      </a:lnTo>
                      <a:lnTo>
                        <a:pt x="1061" y="4900"/>
                      </a:lnTo>
                      <a:lnTo>
                        <a:pt x="1017" y="4900"/>
                      </a:lnTo>
                      <a:lnTo>
                        <a:pt x="929" y="4900"/>
                      </a:lnTo>
                      <a:lnTo>
                        <a:pt x="752" y="4900"/>
                      </a:lnTo>
                      <a:lnTo>
                        <a:pt x="707" y="4900"/>
                      </a:lnTo>
                      <a:lnTo>
                        <a:pt x="619" y="4900"/>
                      </a:lnTo>
                      <a:lnTo>
                        <a:pt x="530" y="4880"/>
                      </a:lnTo>
                      <a:lnTo>
                        <a:pt x="486" y="4860"/>
                      </a:lnTo>
                      <a:lnTo>
                        <a:pt x="442" y="4840"/>
                      </a:lnTo>
                      <a:lnTo>
                        <a:pt x="353" y="4820"/>
                      </a:lnTo>
                      <a:lnTo>
                        <a:pt x="309" y="4800"/>
                      </a:lnTo>
                      <a:lnTo>
                        <a:pt x="221" y="4760"/>
                      </a:lnTo>
                      <a:lnTo>
                        <a:pt x="176" y="4720"/>
                      </a:lnTo>
                      <a:lnTo>
                        <a:pt x="132" y="4700"/>
                      </a:lnTo>
                      <a:lnTo>
                        <a:pt x="88" y="4680"/>
                      </a:lnTo>
                      <a:lnTo>
                        <a:pt x="44" y="4620"/>
                      </a:lnTo>
                      <a:lnTo>
                        <a:pt x="44" y="4580"/>
                      </a:lnTo>
                      <a:lnTo>
                        <a:pt x="0" y="4540"/>
                      </a:lnTo>
                      <a:lnTo>
                        <a:pt x="0" y="820"/>
                      </a:lnTo>
                      <a:lnTo>
                        <a:pt x="44" y="680"/>
                      </a:lnTo>
                      <a:lnTo>
                        <a:pt x="88" y="600"/>
                      </a:lnTo>
                      <a:lnTo>
                        <a:pt x="221" y="500"/>
                      </a:lnTo>
                      <a:lnTo>
                        <a:pt x="353" y="440"/>
                      </a:lnTo>
                      <a:lnTo>
                        <a:pt x="486" y="380"/>
                      </a:lnTo>
                      <a:lnTo>
                        <a:pt x="619" y="300"/>
                      </a:lnTo>
                      <a:lnTo>
                        <a:pt x="796" y="240"/>
                      </a:lnTo>
                      <a:lnTo>
                        <a:pt x="1061" y="160"/>
                      </a:lnTo>
                      <a:lnTo>
                        <a:pt x="1238" y="120"/>
                      </a:lnTo>
                      <a:lnTo>
                        <a:pt x="1415" y="100"/>
                      </a:lnTo>
                      <a:lnTo>
                        <a:pt x="1681" y="60"/>
                      </a:lnTo>
                      <a:lnTo>
                        <a:pt x="1902" y="40"/>
                      </a:lnTo>
                      <a:lnTo>
                        <a:pt x="2123" y="20"/>
                      </a:lnTo>
                      <a:lnTo>
                        <a:pt x="2389"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59" name="Freeform 27"/>
                <p:cNvSpPr>
                  <a:spLocks/>
                </p:cNvSpPr>
                <p:nvPr/>
              </p:nvSpPr>
              <p:spPr bwMode="auto">
                <a:xfrm>
                  <a:off x="3710" y="1662"/>
                  <a:ext cx="90" cy="92"/>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w 10000"/>
                    <a:gd name="T11" fmla="*/ 0 h 10000"/>
                    <a:gd name="T12" fmla="*/ 0 60000 65536"/>
                    <a:gd name="T13" fmla="*/ 0 60000 65536"/>
                    <a:gd name="T14" fmla="*/ 0 60000 65536"/>
                    <a:gd name="T15" fmla="*/ 0 60000 65536"/>
                    <a:gd name="T16" fmla="*/ 0 60000 65536"/>
                    <a:gd name="T17" fmla="*/ 0 60000 65536"/>
                    <a:gd name="T18" fmla="*/ 0 w 10000"/>
                    <a:gd name="T19" fmla="*/ 0 h 10000"/>
                    <a:gd name="T20" fmla="*/ 10000 w 10000"/>
                    <a:gd name="T21" fmla="*/ 10000 h 10000"/>
                  </a:gdLst>
                  <a:ahLst/>
                  <a:cxnLst>
                    <a:cxn ang="T12">
                      <a:pos x="T0" y="T1"/>
                    </a:cxn>
                    <a:cxn ang="T13">
                      <a:pos x="T2" y="T3"/>
                    </a:cxn>
                    <a:cxn ang="T14">
                      <a:pos x="T4" y="T5"/>
                    </a:cxn>
                    <a:cxn ang="T15">
                      <a:pos x="T6" y="T7"/>
                    </a:cxn>
                    <a:cxn ang="T16">
                      <a:pos x="T8" y="T9"/>
                    </a:cxn>
                    <a:cxn ang="T17">
                      <a:pos x="T10" y="T11"/>
                    </a:cxn>
                  </a:cxnLst>
                  <a:rect l="T18" t="T19" r="T20" b="T21"/>
                  <a:pathLst>
                    <a:path w="10000" h="10000">
                      <a:moveTo>
                        <a:pt x="5000" y="0"/>
                      </a:moveTo>
                      <a:cubicBezTo>
                        <a:pt x="2238" y="0"/>
                        <a:pt x="0" y="2238"/>
                        <a:pt x="0" y="5000"/>
                      </a:cubicBezTo>
                      <a:cubicBezTo>
                        <a:pt x="0" y="7761"/>
                        <a:pt x="2238" y="10000"/>
                        <a:pt x="5000" y="10000"/>
                      </a:cubicBezTo>
                      <a:cubicBezTo>
                        <a:pt x="7761" y="10000"/>
                        <a:pt x="10000" y="7761"/>
                        <a:pt x="10000" y="5000"/>
                      </a:cubicBezTo>
                      <a:cubicBezTo>
                        <a:pt x="10000" y="2238"/>
                        <a:pt x="7761" y="0"/>
                        <a:pt x="5000" y="0"/>
                      </a:cubicBezTo>
                      <a:close/>
                      <a:moveTo>
                        <a:pt x="5000" y="0"/>
                      </a:move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51205" name="Group 28"/>
          <p:cNvGrpSpPr>
            <a:grpSpLocks/>
          </p:cNvGrpSpPr>
          <p:nvPr/>
        </p:nvGrpSpPr>
        <p:grpSpPr bwMode="auto">
          <a:xfrm>
            <a:off x="3962400" y="1381125"/>
            <a:ext cx="3467100" cy="1738313"/>
            <a:chOff x="1974" y="672"/>
            <a:chExt cx="2184" cy="1095"/>
          </a:xfrm>
        </p:grpSpPr>
        <p:sp>
          <p:nvSpPr>
            <p:cNvPr id="51235" name="Freeform 29"/>
            <p:cNvSpPr>
              <a:spLocks/>
            </p:cNvSpPr>
            <p:nvPr/>
          </p:nvSpPr>
          <p:spPr bwMode="auto">
            <a:xfrm>
              <a:off x="1997" y="1679"/>
              <a:ext cx="287" cy="88"/>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w 10000"/>
                <a:gd name="T11" fmla="*/ 0 h 10000"/>
                <a:gd name="T12" fmla="*/ 0 60000 65536"/>
                <a:gd name="T13" fmla="*/ 0 60000 65536"/>
                <a:gd name="T14" fmla="*/ 0 60000 65536"/>
                <a:gd name="T15" fmla="*/ 0 60000 65536"/>
                <a:gd name="T16" fmla="*/ 0 60000 65536"/>
                <a:gd name="T17" fmla="*/ 0 60000 65536"/>
                <a:gd name="T18" fmla="*/ 0 w 10000"/>
                <a:gd name="T19" fmla="*/ 0 h 10000"/>
                <a:gd name="T20" fmla="*/ 10000 w 10000"/>
                <a:gd name="T21" fmla="*/ 10000 h 10000"/>
              </a:gdLst>
              <a:ahLst/>
              <a:cxnLst>
                <a:cxn ang="T12">
                  <a:pos x="T0" y="T1"/>
                </a:cxn>
                <a:cxn ang="T13">
                  <a:pos x="T2" y="T3"/>
                </a:cxn>
                <a:cxn ang="T14">
                  <a:pos x="T4" y="T5"/>
                </a:cxn>
                <a:cxn ang="T15">
                  <a:pos x="T6" y="T7"/>
                </a:cxn>
                <a:cxn ang="T16">
                  <a:pos x="T8" y="T9"/>
                </a:cxn>
                <a:cxn ang="T17">
                  <a:pos x="T10" y="T11"/>
                </a:cxn>
              </a:cxnLst>
              <a:rect l="T18" t="T19" r="T20" b="T21"/>
              <a:pathLst>
                <a:path w="10000" h="10000">
                  <a:moveTo>
                    <a:pt x="5000" y="0"/>
                  </a:moveTo>
                  <a:cubicBezTo>
                    <a:pt x="2238" y="0"/>
                    <a:pt x="0" y="2238"/>
                    <a:pt x="0" y="5000"/>
                  </a:cubicBezTo>
                  <a:cubicBezTo>
                    <a:pt x="0" y="7761"/>
                    <a:pt x="2238" y="10000"/>
                    <a:pt x="5000" y="10000"/>
                  </a:cubicBezTo>
                  <a:cubicBezTo>
                    <a:pt x="7761" y="10000"/>
                    <a:pt x="10000" y="7761"/>
                    <a:pt x="10000" y="5000"/>
                  </a:cubicBezTo>
                  <a:cubicBezTo>
                    <a:pt x="10000" y="2238"/>
                    <a:pt x="7761" y="0"/>
                    <a:pt x="5000" y="0"/>
                  </a:cubicBezTo>
                  <a:close/>
                  <a:moveTo>
                    <a:pt x="5000" y="0"/>
                  </a:moveTo>
                </a:path>
              </a:pathLst>
            </a:custGeom>
            <a:solidFill>
              <a:srgbClr val="FFFFFF"/>
            </a:solidFill>
            <a:ln w="9525">
              <a:solidFill>
                <a:schemeClr val="tx1"/>
              </a:solidFill>
              <a:round/>
              <a:headEnd/>
              <a:tailEnd/>
            </a:ln>
          </p:spPr>
          <p:txBody>
            <a:bodyPr/>
            <a:lstStyle/>
            <a:p>
              <a:endParaRPr lang="en-US"/>
            </a:p>
          </p:txBody>
        </p:sp>
        <p:sp>
          <p:nvSpPr>
            <p:cNvPr id="51236" name="Freeform 30"/>
            <p:cNvSpPr>
              <a:spLocks/>
            </p:cNvSpPr>
            <p:nvPr/>
          </p:nvSpPr>
          <p:spPr bwMode="auto">
            <a:xfrm>
              <a:off x="2184" y="1438"/>
              <a:ext cx="484" cy="233"/>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w 10000"/>
                <a:gd name="T11" fmla="*/ 0 h 10000"/>
                <a:gd name="T12" fmla="*/ 0 60000 65536"/>
                <a:gd name="T13" fmla="*/ 0 60000 65536"/>
                <a:gd name="T14" fmla="*/ 0 60000 65536"/>
                <a:gd name="T15" fmla="*/ 0 60000 65536"/>
                <a:gd name="T16" fmla="*/ 0 60000 65536"/>
                <a:gd name="T17" fmla="*/ 0 60000 65536"/>
                <a:gd name="T18" fmla="*/ 0 w 10000"/>
                <a:gd name="T19" fmla="*/ 0 h 10000"/>
                <a:gd name="T20" fmla="*/ 10000 w 10000"/>
                <a:gd name="T21" fmla="*/ 10000 h 10000"/>
              </a:gdLst>
              <a:ahLst/>
              <a:cxnLst>
                <a:cxn ang="T12">
                  <a:pos x="T0" y="T1"/>
                </a:cxn>
                <a:cxn ang="T13">
                  <a:pos x="T2" y="T3"/>
                </a:cxn>
                <a:cxn ang="T14">
                  <a:pos x="T4" y="T5"/>
                </a:cxn>
                <a:cxn ang="T15">
                  <a:pos x="T6" y="T7"/>
                </a:cxn>
                <a:cxn ang="T16">
                  <a:pos x="T8" y="T9"/>
                </a:cxn>
                <a:cxn ang="T17">
                  <a:pos x="T10" y="T11"/>
                </a:cxn>
              </a:cxnLst>
              <a:rect l="T18" t="T19" r="T20" b="T21"/>
              <a:pathLst>
                <a:path w="10000" h="10000">
                  <a:moveTo>
                    <a:pt x="5000" y="0"/>
                  </a:moveTo>
                  <a:cubicBezTo>
                    <a:pt x="2238" y="0"/>
                    <a:pt x="0" y="2238"/>
                    <a:pt x="0" y="5000"/>
                  </a:cubicBezTo>
                  <a:cubicBezTo>
                    <a:pt x="0" y="7761"/>
                    <a:pt x="2238" y="10000"/>
                    <a:pt x="5000" y="10000"/>
                  </a:cubicBezTo>
                  <a:cubicBezTo>
                    <a:pt x="7761" y="10000"/>
                    <a:pt x="10000" y="7761"/>
                    <a:pt x="10000" y="5000"/>
                  </a:cubicBezTo>
                  <a:cubicBezTo>
                    <a:pt x="10000" y="2238"/>
                    <a:pt x="7761" y="0"/>
                    <a:pt x="5000" y="0"/>
                  </a:cubicBezTo>
                  <a:close/>
                  <a:moveTo>
                    <a:pt x="5000" y="0"/>
                  </a:moveTo>
                </a:path>
              </a:pathLst>
            </a:custGeom>
            <a:solidFill>
              <a:srgbClr val="FFFFFF"/>
            </a:solidFill>
            <a:ln w="9525">
              <a:solidFill>
                <a:schemeClr val="tx1"/>
              </a:solidFill>
              <a:round/>
              <a:headEnd/>
              <a:tailEnd/>
            </a:ln>
          </p:spPr>
          <p:txBody>
            <a:bodyPr/>
            <a:lstStyle/>
            <a:p>
              <a:endParaRPr lang="en-US"/>
            </a:p>
          </p:txBody>
        </p:sp>
        <p:sp>
          <p:nvSpPr>
            <p:cNvPr id="51237" name="Freeform 31"/>
            <p:cNvSpPr>
              <a:spLocks/>
            </p:cNvSpPr>
            <p:nvPr/>
          </p:nvSpPr>
          <p:spPr bwMode="auto">
            <a:xfrm>
              <a:off x="2295" y="861"/>
              <a:ext cx="1863" cy="617"/>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w 10000"/>
                <a:gd name="T11" fmla="*/ 0 h 10000"/>
                <a:gd name="T12" fmla="*/ 0 60000 65536"/>
                <a:gd name="T13" fmla="*/ 0 60000 65536"/>
                <a:gd name="T14" fmla="*/ 0 60000 65536"/>
                <a:gd name="T15" fmla="*/ 0 60000 65536"/>
                <a:gd name="T16" fmla="*/ 0 60000 65536"/>
                <a:gd name="T17" fmla="*/ 0 60000 65536"/>
                <a:gd name="T18" fmla="*/ 0 w 10000"/>
                <a:gd name="T19" fmla="*/ 0 h 10000"/>
                <a:gd name="T20" fmla="*/ 10000 w 10000"/>
                <a:gd name="T21" fmla="*/ 10000 h 10000"/>
              </a:gdLst>
              <a:ahLst/>
              <a:cxnLst>
                <a:cxn ang="T12">
                  <a:pos x="T0" y="T1"/>
                </a:cxn>
                <a:cxn ang="T13">
                  <a:pos x="T2" y="T3"/>
                </a:cxn>
                <a:cxn ang="T14">
                  <a:pos x="T4" y="T5"/>
                </a:cxn>
                <a:cxn ang="T15">
                  <a:pos x="T6" y="T7"/>
                </a:cxn>
                <a:cxn ang="T16">
                  <a:pos x="T8" y="T9"/>
                </a:cxn>
                <a:cxn ang="T17">
                  <a:pos x="T10" y="T11"/>
                </a:cxn>
              </a:cxnLst>
              <a:rect l="T18" t="T19" r="T20" b="T21"/>
              <a:pathLst>
                <a:path w="10000" h="10000">
                  <a:moveTo>
                    <a:pt x="5000" y="0"/>
                  </a:moveTo>
                  <a:cubicBezTo>
                    <a:pt x="2238" y="0"/>
                    <a:pt x="0" y="2238"/>
                    <a:pt x="0" y="5000"/>
                  </a:cubicBezTo>
                  <a:cubicBezTo>
                    <a:pt x="0" y="7761"/>
                    <a:pt x="2238" y="10000"/>
                    <a:pt x="5000" y="10000"/>
                  </a:cubicBezTo>
                  <a:cubicBezTo>
                    <a:pt x="7761" y="10000"/>
                    <a:pt x="10000" y="7761"/>
                    <a:pt x="10000" y="5000"/>
                  </a:cubicBezTo>
                  <a:cubicBezTo>
                    <a:pt x="10000" y="2238"/>
                    <a:pt x="7761" y="0"/>
                    <a:pt x="5000" y="0"/>
                  </a:cubicBezTo>
                  <a:close/>
                  <a:moveTo>
                    <a:pt x="5000" y="0"/>
                  </a:moveTo>
                </a:path>
              </a:pathLst>
            </a:custGeom>
            <a:solidFill>
              <a:srgbClr val="FFFFFF"/>
            </a:solidFill>
            <a:ln w="9525">
              <a:solidFill>
                <a:schemeClr val="tx1"/>
              </a:solidFill>
              <a:round/>
              <a:headEnd/>
              <a:tailEnd/>
            </a:ln>
          </p:spPr>
          <p:txBody>
            <a:bodyPr/>
            <a:lstStyle/>
            <a:p>
              <a:endParaRPr lang="en-US"/>
            </a:p>
          </p:txBody>
        </p:sp>
        <p:grpSp>
          <p:nvGrpSpPr>
            <p:cNvPr id="51238" name="Group 32"/>
            <p:cNvGrpSpPr>
              <a:grpSpLocks/>
            </p:cNvGrpSpPr>
            <p:nvPr/>
          </p:nvGrpSpPr>
          <p:grpSpPr bwMode="auto">
            <a:xfrm>
              <a:off x="3210" y="896"/>
              <a:ext cx="419" cy="409"/>
              <a:chOff x="3055" y="868"/>
              <a:chExt cx="419" cy="409"/>
            </a:xfrm>
          </p:grpSpPr>
          <p:sp>
            <p:nvSpPr>
              <p:cNvPr id="51250" name="Freeform 33"/>
              <p:cNvSpPr>
                <a:spLocks/>
              </p:cNvSpPr>
              <p:nvPr/>
            </p:nvSpPr>
            <p:spPr bwMode="auto">
              <a:xfrm>
                <a:off x="3055" y="868"/>
                <a:ext cx="419" cy="409"/>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w 10000"/>
                  <a:gd name="T11" fmla="*/ 0 h 10000"/>
                  <a:gd name="T12" fmla="*/ 0 w 10000"/>
                  <a:gd name="T13" fmla="*/ 0 h 10000"/>
                  <a:gd name="T14" fmla="*/ 0 w 10000"/>
                  <a:gd name="T15" fmla="*/ 0 h 10000"/>
                  <a:gd name="T16" fmla="*/ 0 w 10000"/>
                  <a:gd name="T17" fmla="*/ 0 h 10000"/>
                  <a:gd name="T18" fmla="*/ 0 w 10000"/>
                  <a:gd name="T19" fmla="*/ 0 h 100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000"/>
                  <a:gd name="T31" fmla="*/ 0 h 10000"/>
                  <a:gd name="T32" fmla="*/ 10000 w 10000"/>
                  <a:gd name="T33" fmla="*/ 10000 h 100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000" h="10000">
                    <a:moveTo>
                      <a:pt x="1193" y="0"/>
                    </a:moveTo>
                    <a:lnTo>
                      <a:pt x="8806" y="0"/>
                    </a:lnTo>
                    <a:cubicBezTo>
                      <a:pt x="9465" y="0"/>
                      <a:pt x="10000" y="547"/>
                      <a:pt x="10000" y="1222"/>
                    </a:cubicBezTo>
                    <a:lnTo>
                      <a:pt x="10000" y="8777"/>
                    </a:lnTo>
                    <a:cubicBezTo>
                      <a:pt x="10000" y="9452"/>
                      <a:pt x="9465" y="10000"/>
                      <a:pt x="8806" y="10000"/>
                    </a:cubicBezTo>
                    <a:lnTo>
                      <a:pt x="1193" y="10000"/>
                    </a:lnTo>
                    <a:cubicBezTo>
                      <a:pt x="534" y="10000"/>
                      <a:pt x="0" y="9452"/>
                      <a:pt x="0" y="8777"/>
                    </a:cubicBezTo>
                    <a:lnTo>
                      <a:pt x="0" y="1222"/>
                    </a:lnTo>
                    <a:cubicBezTo>
                      <a:pt x="0" y="547"/>
                      <a:pt x="534" y="0"/>
                      <a:pt x="1193" y="0"/>
                    </a:cubicBezTo>
                    <a:close/>
                    <a:moveTo>
                      <a:pt x="1193" y="0"/>
                    </a:moveTo>
                  </a:path>
                </a:pathLst>
              </a:custGeom>
              <a:solidFill>
                <a:srgbClr val="FFFFFF"/>
              </a:solidFill>
              <a:ln w="9525">
                <a:solidFill>
                  <a:schemeClr val="tx1"/>
                </a:solidFill>
                <a:round/>
                <a:headEnd/>
                <a:tailEnd/>
              </a:ln>
            </p:spPr>
            <p:txBody>
              <a:bodyPr/>
              <a:lstStyle/>
              <a:p>
                <a:endParaRPr lang="en-US"/>
              </a:p>
            </p:txBody>
          </p:sp>
          <p:grpSp>
            <p:nvGrpSpPr>
              <p:cNvPr id="51251" name="Group 34"/>
              <p:cNvGrpSpPr>
                <a:grpSpLocks/>
              </p:cNvGrpSpPr>
              <p:nvPr/>
            </p:nvGrpSpPr>
            <p:grpSpPr bwMode="auto">
              <a:xfrm>
                <a:off x="3204" y="907"/>
                <a:ext cx="122" cy="333"/>
                <a:chOff x="3185" y="902"/>
                <a:chExt cx="122" cy="333"/>
              </a:xfrm>
            </p:grpSpPr>
            <p:sp>
              <p:nvSpPr>
                <p:cNvPr id="51252" name="Freeform 35"/>
                <p:cNvSpPr>
                  <a:spLocks/>
                </p:cNvSpPr>
                <p:nvPr/>
              </p:nvSpPr>
              <p:spPr bwMode="auto">
                <a:xfrm>
                  <a:off x="3185" y="967"/>
                  <a:ext cx="122" cy="268"/>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w 10000"/>
                    <a:gd name="T11" fmla="*/ 0 h 10000"/>
                    <a:gd name="T12" fmla="*/ 0 w 10000"/>
                    <a:gd name="T13" fmla="*/ 0 h 10000"/>
                    <a:gd name="T14" fmla="*/ 0 w 10000"/>
                    <a:gd name="T15" fmla="*/ 0 h 10000"/>
                    <a:gd name="T16" fmla="*/ 0 w 10000"/>
                    <a:gd name="T17" fmla="*/ 0 h 10000"/>
                    <a:gd name="T18" fmla="*/ 0 w 10000"/>
                    <a:gd name="T19" fmla="*/ 0 h 10000"/>
                    <a:gd name="T20" fmla="*/ 0 w 10000"/>
                    <a:gd name="T21" fmla="*/ 0 h 10000"/>
                    <a:gd name="T22" fmla="*/ 0 w 10000"/>
                    <a:gd name="T23" fmla="*/ 0 h 10000"/>
                    <a:gd name="T24" fmla="*/ 0 w 10000"/>
                    <a:gd name="T25" fmla="*/ 0 h 10000"/>
                    <a:gd name="T26" fmla="*/ 0 w 10000"/>
                    <a:gd name="T27" fmla="*/ 0 h 10000"/>
                    <a:gd name="T28" fmla="*/ 0 w 10000"/>
                    <a:gd name="T29" fmla="*/ 0 h 10000"/>
                    <a:gd name="T30" fmla="*/ 0 w 10000"/>
                    <a:gd name="T31" fmla="*/ 0 h 10000"/>
                    <a:gd name="T32" fmla="*/ 0 w 10000"/>
                    <a:gd name="T33" fmla="*/ 0 h 10000"/>
                    <a:gd name="T34" fmla="*/ 0 w 10000"/>
                    <a:gd name="T35" fmla="*/ 0 h 10000"/>
                    <a:gd name="T36" fmla="*/ 0 w 10000"/>
                    <a:gd name="T37" fmla="*/ 0 h 10000"/>
                    <a:gd name="T38" fmla="*/ 0 w 10000"/>
                    <a:gd name="T39" fmla="*/ 0 h 10000"/>
                    <a:gd name="T40" fmla="*/ 0 w 10000"/>
                    <a:gd name="T41" fmla="*/ 0 h 10000"/>
                    <a:gd name="T42" fmla="*/ 0 w 10000"/>
                    <a:gd name="T43" fmla="*/ 0 h 10000"/>
                    <a:gd name="T44" fmla="*/ 0 w 10000"/>
                    <a:gd name="T45" fmla="*/ 0 h 10000"/>
                    <a:gd name="T46" fmla="*/ 0 w 10000"/>
                    <a:gd name="T47" fmla="*/ 0 h 10000"/>
                    <a:gd name="T48" fmla="*/ 0 w 10000"/>
                    <a:gd name="T49" fmla="*/ 0 h 10000"/>
                    <a:gd name="T50" fmla="*/ 0 w 10000"/>
                    <a:gd name="T51" fmla="*/ 0 h 10000"/>
                    <a:gd name="T52" fmla="*/ 0 w 10000"/>
                    <a:gd name="T53" fmla="*/ 0 h 10000"/>
                    <a:gd name="T54" fmla="*/ 0 w 10000"/>
                    <a:gd name="T55" fmla="*/ 0 h 10000"/>
                    <a:gd name="T56" fmla="*/ 0 w 10000"/>
                    <a:gd name="T57" fmla="*/ 0 h 10000"/>
                    <a:gd name="T58" fmla="*/ 0 w 10000"/>
                    <a:gd name="T59" fmla="*/ 0 h 10000"/>
                    <a:gd name="T60" fmla="*/ 0 w 10000"/>
                    <a:gd name="T61" fmla="*/ 0 h 10000"/>
                    <a:gd name="T62" fmla="*/ 0 w 10000"/>
                    <a:gd name="T63" fmla="*/ 0 h 10000"/>
                    <a:gd name="T64" fmla="*/ 0 w 10000"/>
                    <a:gd name="T65" fmla="*/ 0 h 10000"/>
                    <a:gd name="T66" fmla="*/ 0 w 10000"/>
                    <a:gd name="T67" fmla="*/ 0 h 10000"/>
                    <a:gd name="T68" fmla="*/ 0 w 10000"/>
                    <a:gd name="T69" fmla="*/ 0 h 10000"/>
                    <a:gd name="T70" fmla="*/ 0 w 10000"/>
                    <a:gd name="T71" fmla="*/ 0 h 10000"/>
                    <a:gd name="T72" fmla="*/ 0 w 10000"/>
                    <a:gd name="T73" fmla="*/ 0 h 10000"/>
                    <a:gd name="T74" fmla="*/ 0 w 10000"/>
                    <a:gd name="T75" fmla="*/ 0 h 10000"/>
                    <a:gd name="T76" fmla="*/ 0 w 10000"/>
                    <a:gd name="T77" fmla="*/ 0 h 10000"/>
                    <a:gd name="T78" fmla="*/ 0 w 10000"/>
                    <a:gd name="T79" fmla="*/ 0 h 10000"/>
                    <a:gd name="T80" fmla="*/ 0 w 10000"/>
                    <a:gd name="T81" fmla="*/ 0 h 10000"/>
                    <a:gd name="T82" fmla="*/ 0 w 10000"/>
                    <a:gd name="T83" fmla="*/ 0 h 10000"/>
                    <a:gd name="T84" fmla="*/ 0 w 10000"/>
                    <a:gd name="T85" fmla="*/ 0 h 10000"/>
                    <a:gd name="T86" fmla="*/ 0 w 10000"/>
                    <a:gd name="T87" fmla="*/ 0 h 10000"/>
                    <a:gd name="T88" fmla="*/ 0 w 10000"/>
                    <a:gd name="T89" fmla="*/ 0 h 10000"/>
                    <a:gd name="T90" fmla="*/ 0 w 10000"/>
                    <a:gd name="T91" fmla="*/ 0 h 10000"/>
                    <a:gd name="T92" fmla="*/ 0 w 10000"/>
                    <a:gd name="T93" fmla="*/ 0 h 10000"/>
                    <a:gd name="T94" fmla="*/ 0 w 10000"/>
                    <a:gd name="T95" fmla="*/ 0 h 10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000"/>
                    <a:gd name="T145" fmla="*/ 0 h 10000"/>
                    <a:gd name="T146" fmla="*/ 10000 w 10000"/>
                    <a:gd name="T147" fmla="*/ 10000 h 1000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000" h="10000">
                      <a:moveTo>
                        <a:pt x="2352" y="0"/>
                      </a:moveTo>
                      <a:lnTo>
                        <a:pt x="7647" y="0"/>
                      </a:lnTo>
                      <a:lnTo>
                        <a:pt x="7815" y="0"/>
                      </a:lnTo>
                      <a:lnTo>
                        <a:pt x="7983" y="0"/>
                      </a:lnTo>
                      <a:lnTo>
                        <a:pt x="8067" y="0"/>
                      </a:lnTo>
                      <a:lnTo>
                        <a:pt x="8151" y="37"/>
                      </a:lnTo>
                      <a:lnTo>
                        <a:pt x="8319" y="37"/>
                      </a:lnTo>
                      <a:lnTo>
                        <a:pt x="8403" y="37"/>
                      </a:lnTo>
                      <a:lnTo>
                        <a:pt x="8571" y="74"/>
                      </a:lnTo>
                      <a:lnTo>
                        <a:pt x="8739" y="111"/>
                      </a:lnTo>
                      <a:lnTo>
                        <a:pt x="8823" y="111"/>
                      </a:lnTo>
                      <a:lnTo>
                        <a:pt x="8991" y="149"/>
                      </a:lnTo>
                      <a:lnTo>
                        <a:pt x="9159" y="186"/>
                      </a:lnTo>
                      <a:lnTo>
                        <a:pt x="9243" y="223"/>
                      </a:lnTo>
                      <a:lnTo>
                        <a:pt x="9411" y="298"/>
                      </a:lnTo>
                      <a:lnTo>
                        <a:pt x="9495" y="373"/>
                      </a:lnTo>
                      <a:lnTo>
                        <a:pt x="9579" y="410"/>
                      </a:lnTo>
                      <a:lnTo>
                        <a:pt x="9747" y="485"/>
                      </a:lnTo>
                      <a:lnTo>
                        <a:pt x="9831" y="559"/>
                      </a:lnTo>
                      <a:lnTo>
                        <a:pt x="9915" y="634"/>
                      </a:lnTo>
                      <a:lnTo>
                        <a:pt x="10000" y="671"/>
                      </a:lnTo>
                      <a:lnTo>
                        <a:pt x="10000" y="746"/>
                      </a:lnTo>
                      <a:lnTo>
                        <a:pt x="10000" y="820"/>
                      </a:lnTo>
                      <a:lnTo>
                        <a:pt x="10000" y="4552"/>
                      </a:lnTo>
                      <a:lnTo>
                        <a:pt x="9915" y="4589"/>
                      </a:lnTo>
                      <a:lnTo>
                        <a:pt x="9915" y="4626"/>
                      </a:lnTo>
                      <a:lnTo>
                        <a:pt x="9831" y="4701"/>
                      </a:lnTo>
                      <a:lnTo>
                        <a:pt x="9831" y="4738"/>
                      </a:lnTo>
                      <a:lnTo>
                        <a:pt x="9747" y="4776"/>
                      </a:lnTo>
                      <a:lnTo>
                        <a:pt x="9663" y="4813"/>
                      </a:lnTo>
                      <a:lnTo>
                        <a:pt x="9495" y="4850"/>
                      </a:lnTo>
                      <a:lnTo>
                        <a:pt x="9411" y="4888"/>
                      </a:lnTo>
                      <a:lnTo>
                        <a:pt x="9327" y="4925"/>
                      </a:lnTo>
                      <a:lnTo>
                        <a:pt x="9243" y="4925"/>
                      </a:lnTo>
                      <a:lnTo>
                        <a:pt x="9075" y="4925"/>
                      </a:lnTo>
                      <a:lnTo>
                        <a:pt x="8991" y="4925"/>
                      </a:lnTo>
                      <a:lnTo>
                        <a:pt x="8823" y="4925"/>
                      </a:lnTo>
                      <a:lnTo>
                        <a:pt x="8739" y="4888"/>
                      </a:lnTo>
                      <a:lnTo>
                        <a:pt x="8571" y="4888"/>
                      </a:lnTo>
                      <a:lnTo>
                        <a:pt x="8487" y="4850"/>
                      </a:lnTo>
                      <a:lnTo>
                        <a:pt x="8403" y="4813"/>
                      </a:lnTo>
                      <a:lnTo>
                        <a:pt x="8319" y="4776"/>
                      </a:lnTo>
                      <a:lnTo>
                        <a:pt x="8319" y="4738"/>
                      </a:lnTo>
                      <a:lnTo>
                        <a:pt x="8235" y="4701"/>
                      </a:lnTo>
                      <a:lnTo>
                        <a:pt x="8235" y="4664"/>
                      </a:lnTo>
                      <a:lnTo>
                        <a:pt x="8235" y="4626"/>
                      </a:lnTo>
                      <a:lnTo>
                        <a:pt x="8151" y="4589"/>
                      </a:lnTo>
                      <a:lnTo>
                        <a:pt x="8151" y="4552"/>
                      </a:lnTo>
                      <a:lnTo>
                        <a:pt x="8151" y="1679"/>
                      </a:lnTo>
                      <a:lnTo>
                        <a:pt x="7647" y="1679"/>
                      </a:lnTo>
                      <a:lnTo>
                        <a:pt x="7647" y="9440"/>
                      </a:lnTo>
                      <a:lnTo>
                        <a:pt x="7647" y="9514"/>
                      </a:lnTo>
                      <a:lnTo>
                        <a:pt x="7563" y="9589"/>
                      </a:lnTo>
                      <a:lnTo>
                        <a:pt x="7478" y="9701"/>
                      </a:lnTo>
                      <a:lnTo>
                        <a:pt x="7394" y="9776"/>
                      </a:lnTo>
                      <a:lnTo>
                        <a:pt x="7310" y="9813"/>
                      </a:lnTo>
                      <a:lnTo>
                        <a:pt x="7226" y="9888"/>
                      </a:lnTo>
                      <a:lnTo>
                        <a:pt x="7058" y="9925"/>
                      </a:lnTo>
                      <a:lnTo>
                        <a:pt x="6890" y="9962"/>
                      </a:lnTo>
                      <a:lnTo>
                        <a:pt x="6890" y="10000"/>
                      </a:lnTo>
                      <a:lnTo>
                        <a:pt x="6722" y="10000"/>
                      </a:lnTo>
                      <a:lnTo>
                        <a:pt x="6638" y="10000"/>
                      </a:lnTo>
                      <a:lnTo>
                        <a:pt x="6470" y="10000"/>
                      </a:lnTo>
                      <a:lnTo>
                        <a:pt x="6386" y="10000"/>
                      </a:lnTo>
                      <a:lnTo>
                        <a:pt x="6218" y="10000"/>
                      </a:lnTo>
                      <a:lnTo>
                        <a:pt x="5966" y="10000"/>
                      </a:lnTo>
                      <a:lnTo>
                        <a:pt x="5882" y="9962"/>
                      </a:lnTo>
                      <a:lnTo>
                        <a:pt x="5714" y="9925"/>
                      </a:lnTo>
                      <a:lnTo>
                        <a:pt x="5630" y="9888"/>
                      </a:lnTo>
                      <a:lnTo>
                        <a:pt x="5630" y="9850"/>
                      </a:lnTo>
                      <a:lnTo>
                        <a:pt x="5462" y="9776"/>
                      </a:lnTo>
                      <a:lnTo>
                        <a:pt x="5378" y="9701"/>
                      </a:lnTo>
                      <a:lnTo>
                        <a:pt x="5378" y="9664"/>
                      </a:lnTo>
                      <a:lnTo>
                        <a:pt x="5294" y="9626"/>
                      </a:lnTo>
                      <a:lnTo>
                        <a:pt x="5294" y="9552"/>
                      </a:lnTo>
                      <a:lnTo>
                        <a:pt x="5294" y="9514"/>
                      </a:lnTo>
                      <a:lnTo>
                        <a:pt x="5294" y="4813"/>
                      </a:lnTo>
                      <a:lnTo>
                        <a:pt x="4621" y="4813"/>
                      </a:lnTo>
                      <a:lnTo>
                        <a:pt x="4621" y="9477"/>
                      </a:lnTo>
                      <a:lnTo>
                        <a:pt x="4621" y="9552"/>
                      </a:lnTo>
                      <a:lnTo>
                        <a:pt x="4621" y="9626"/>
                      </a:lnTo>
                      <a:lnTo>
                        <a:pt x="4537" y="9701"/>
                      </a:lnTo>
                      <a:lnTo>
                        <a:pt x="4453" y="9776"/>
                      </a:lnTo>
                      <a:lnTo>
                        <a:pt x="4369" y="9850"/>
                      </a:lnTo>
                      <a:lnTo>
                        <a:pt x="4285" y="9888"/>
                      </a:lnTo>
                      <a:lnTo>
                        <a:pt x="4117" y="9925"/>
                      </a:lnTo>
                      <a:lnTo>
                        <a:pt x="3949" y="9962"/>
                      </a:lnTo>
                      <a:lnTo>
                        <a:pt x="3781" y="10000"/>
                      </a:lnTo>
                      <a:lnTo>
                        <a:pt x="3529" y="10000"/>
                      </a:lnTo>
                      <a:lnTo>
                        <a:pt x="3361" y="10000"/>
                      </a:lnTo>
                      <a:lnTo>
                        <a:pt x="3193" y="10000"/>
                      </a:lnTo>
                      <a:lnTo>
                        <a:pt x="3109" y="10000"/>
                      </a:lnTo>
                      <a:lnTo>
                        <a:pt x="3025" y="9962"/>
                      </a:lnTo>
                      <a:lnTo>
                        <a:pt x="2941" y="9925"/>
                      </a:lnTo>
                      <a:lnTo>
                        <a:pt x="2773" y="9888"/>
                      </a:lnTo>
                      <a:lnTo>
                        <a:pt x="2605" y="9850"/>
                      </a:lnTo>
                      <a:lnTo>
                        <a:pt x="2605" y="9813"/>
                      </a:lnTo>
                      <a:lnTo>
                        <a:pt x="2436" y="9738"/>
                      </a:lnTo>
                      <a:lnTo>
                        <a:pt x="2352" y="9701"/>
                      </a:lnTo>
                      <a:lnTo>
                        <a:pt x="2352" y="9626"/>
                      </a:lnTo>
                      <a:lnTo>
                        <a:pt x="2352" y="9589"/>
                      </a:lnTo>
                      <a:lnTo>
                        <a:pt x="2268" y="9477"/>
                      </a:lnTo>
                      <a:lnTo>
                        <a:pt x="2268" y="1679"/>
                      </a:lnTo>
                      <a:lnTo>
                        <a:pt x="1764" y="1679"/>
                      </a:lnTo>
                      <a:lnTo>
                        <a:pt x="1764" y="4552"/>
                      </a:lnTo>
                      <a:lnTo>
                        <a:pt x="1764" y="4589"/>
                      </a:lnTo>
                      <a:lnTo>
                        <a:pt x="1680" y="4664"/>
                      </a:lnTo>
                      <a:lnTo>
                        <a:pt x="1680" y="4701"/>
                      </a:lnTo>
                      <a:lnTo>
                        <a:pt x="1596" y="4738"/>
                      </a:lnTo>
                      <a:lnTo>
                        <a:pt x="1596" y="4776"/>
                      </a:lnTo>
                      <a:lnTo>
                        <a:pt x="1512" y="4813"/>
                      </a:lnTo>
                      <a:lnTo>
                        <a:pt x="1428" y="4813"/>
                      </a:lnTo>
                      <a:lnTo>
                        <a:pt x="1344" y="4850"/>
                      </a:lnTo>
                      <a:lnTo>
                        <a:pt x="1260" y="4888"/>
                      </a:lnTo>
                      <a:lnTo>
                        <a:pt x="1176" y="4888"/>
                      </a:lnTo>
                      <a:lnTo>
                        <a:pt x="1092" y="4925"/>
                      </a:lnTo>
                      <a:lnTo>
                        <a:pt x="1008" y="4925"/>
                      </a:lnTo>
                      <a:lnTo>
                        <a:pt x="924" y="4925"/>
                      </a:lnTo>
                      <a:lnTo>
                        <a:pt x="672" y="4925"/>
                      </a:lnTo>
                      <a:lnTo>
                        <a:pt x="588" y="4925"/>
                      </a:lnTo>
                      <a:lnTo>
                        <a:pt x="504" y="4888"/>
                      </a:lnTo>
                      <a:lnTo>
                        <a:pt x="420" y="4850"/>
                      </a:lnTo>
                      <a:lnTo>
                        <a:pt x="336" y="4850"/>
                      </a:lnTo>
                      <a:lnTo>
                        <a:pt x="252" y="4813"/>
                      </a:lnTo>
                      <a:lnTo>
                        <a:pt x="168" y="4776"/>
                      </a:lnTo>
                      <a:lnTo>
                        <a:pt x="84" y="4738"/>
                      </a:lnTo>
                      <a:lnTo>
                        <a:pt x="84" y="4701"/>
                      </a:lnTo>
                      <a:lnTo>
                        <a:pt x="0" y="4626"/>
                      </a:lnTo>
                      <a:lnTo>
                        <a:pt x="0" y="4589"/>
                      </a:lnTo>
                      <a:lnTo>
                        <a:pt x="0" y="4552"/>
                      </a:lnTo>
                      <a:lnTo>
                        <a:pt x="0" y="783"/>
                      </a:lnTo>
                      <a:lnTo>
                        <a:pt x="0" y="671"/>
                      </a:lnTo>
                      <a:lnTo>
                        <a:pt x="84" y="597"/>
                      </a:lnTo>
                      <a:lnTo>
                        <a:pt x="168" y="485"/>
                      </a:lnTo>
                      <a:lnTo>
                        <a:pt x="336" y="410"/>
                      </a:lnTo>
                      <a:lnTo>
                        <a:pt x="420" y="373"/>
                      </a:lnTo>
                      <a:lnTo>
                        <a:pt x="588" y="298"/>
                      </a:lnTo>
                      <a:lnTo>
                        <a:pt x="756" y="223"/>
                      </a:lnTo>
                      <a:lnTo>
                        <a:pt x="1008" y="149"/>
                      </a:lnTo>
                      <a:lnTo>
                        <a:pt x="1176" y="111"/>
                      </a:lnTo>
                      <a:lnTo>
                        <a:pt x="1344" y="74"/>
                      </a:lnTo>
                      <a:lnTo>
                        <a:pt x="1680" y="37"/>
                      </a:lnTo>
                      <a:lnTo>
                        <a:pt x="1848" y="0"/>
                      </a:lnTo>
                      <a:lnTo>
                        <a:pt x="2100" y="0"/>
                      </a:lnTo>
                      <a:lnTo>
                        <a:pt x="2352"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53" name="Freeform 36"/>
                <p:cNvSpPr>
                  <a:spLocks/>
                </p:cNvSpPr>
                <p:nvPr/>
              </p:nvSpPr>
              <p:spPr bwMode="auto">
                <a:xfrm>
                  <a:off x="3220" y="902"/>
                  <a:ext cx="45" cy="46"/>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w 10000"/>
                    <a:gd name="T11" fmla="*/ 0 h 10000"/>
                    <a:gd name="T12" fmla="*/ 0 60000 65536"/>
                    <a:gd name="T13" fmla="*/ 0 60000 65536"/>
                    <a:gd name="T14" fmla="*/ 0 60000 65536"/>
                    <a:gd name="T15" fmla="*/ 0 60000 65536"/>
                    <a:gd name="T16" fmla="*/ 0 60000 65536"/>
                    <a:gd name="T17" fmla="*/ 0 60000 65536"/>
                    <a:gd name="T18" fmla="*/ 0 w 10000"/>
                    <a:gd name="T19" fmla="*/ 0 h 10000"/>
                    <a:gd name="T20" fmla="*/ 10000 w 10000"/>
                    <a:gd name="T21" fmla="*/ 10000 h 10000"/>
                  </a:gdLst>
                  <a:ahLst/>
                  <a:cxnLst>
                    <a:cxn ang="T12">
                      <a:pos x="T0" y="T1"/>
                    </a:cxn>
                    <a:cxn ang="T13">
                      <a:pos x="T2" y="T3"/>
                    </a:cxn>
                    <a:cxn ang="T14">
                      <a:pos x="T4" y="T5"/>
                    </a:cxn>
                    <a:cxn ang="T15">
                      <a:pos x="T6" y="T7"/>
                    </a:cxn>
                    <a:cxn ang="T16">
                      <a:pos x="T8" y="T9"/>
                    </a:cxn>
                    <a:cxn ang="T17">
                      <a:pos x="T10" y="T11"/>
                    </a:cxn>
                  </a:cxnLst>
                  <a:rect l="T18" t="T19" r="T20" b="T21"/>
                  <a:pathLst>
                    <a:path w="10000" h="10000">
                      <a:moveTo>
                        <a:pt x="5000" y="0"/>
                      </a:moveTo>
                      <a:cubicBezTo>
                        <a:pt x="2238" y="0"/>
                        <a:pt x="0" y="2238"/>
                        <a:pt x="0" y="5000"/>
                      </a:cubicBezTo>
                      <a:cubicBezTo>
                        <a:pt x="0" y="7761"/>
                        <a:pt x="2238" y="10000"/>
                        <a:pt x="5000" y="10000"/>
                      </a:cubicBezTo>
                      <a:cubicBezTo>
                        <a:pt x="7761" y="10000"/>
                        <a:pt x="10000" y="7761"/>
                        <a:pt x="10000" y="5000"/>
                      </a:cubicBezTo>
                      <a:cubicBezTo>
                        <a:pt x="10000" y="2238"/>
                        <a:pt x="7761" y="0"/>
                        <a:pt x="5000" y="0"/>
                      </a:cubicBezTo>
                      <a:close/>
                      <a:moveTo>
                        <a:pt x="5000" y="0"/>
                      </a:move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51239" name="Group 37"/>
            <p:cNvGrpSpPr>
              <a:grpSpLocks/>
            </p:cNvGrpSpPr>
            <p:nvPr/>
          </p:nvGrpSpPr>
          <p:grpSpPr bwMode="auto">
            <a:xfrm>
              <a:off x="3498" y="992"/>
              <a:ext cx="420" cy="409"/>
              <a:chOff x="3307" y="952"/>
              <a:chExt cx="420" cy="409"/>
            </a:xfrm>
          </p:grpSpPr>
          <p:sp>
            <p:nvSpPr>
              <p:cNvPr id="51246" name="Freeform 38"/>
              <p:cNvSpPr>
                <a:spLocks/>
              </p:cNvSpPr>
              <p:nvPr/>
            </p:nvSpPr>
            <p:spPr bwMode="auto">
              <a:xfrm>
                <a:off x="3307" y="952"/>
                <a:ext cx="420" cy="409"/>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w 10000"/>
                  <a:gd name="T11" fmla="*/ 0 h 10000"/>
                  <a:gd name="T12" fmla="*/ 0 w 10000"/>
                  <a:gd name="T13" fmla="*/ 0 h 10000"/>
                  <a:gd name="T14" fmla="*/ 0 w 10000"/>
                  <a:gd name="T15" fmla="*/ 0 h 10000"/>
                  <a:gd name="T16" fmla="*/ 0 w 10000"/>
                  <a:gd name="T17" fmla="*/ 0 h 10000"/>
                  <a:gd name="T18" fmla="*/ 0 w 10000"/>
                  <a:gd name="T19" fmla="*/ 0 h 100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000"/>
                  <a:gd name="T31" fmla="*/ 0 h 10000"/>
                  <a:gd name="T32" fmla="*/ 10000 w 10000"/>
                  <a:gd name="T33" fmla="*/ 10000 h 100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000" h="10000">
                    <a:moveTo>
                      <a:pt x="1190" y="0"/>
                    </a:moveTo>
                    <a:lnTo>
                      <a:pt x="8809" y="0"/>
                    </a:lnTo>
                    <a:cubicBezTo>
                      <a:pt x="9466" y="0"/>
                      <a:pt x="10000" y="547"/>
                      <a:pt x="10000" y="1222"/>
                    </a:cubicBezTo>
                    <a:lnTo>
                      <a:pt x="10000" y="8777"/>
                    </a:lnTo>
                    <a:cubicBezTo>
                      <a:pt x="10000" y="9452"/>
                      <a:pt x="9466" y="10000"/>
                      <a:pt x="8809" y="10000"/>
                    </a:cubicBezTo>
                    <a:lnTo>
                      <a:pt x="1190" y="10000"/>
                    </a:lnTo>
                    <a:cubicBezTo>
                      <a:pt x="533" y="10000"/>
                      <a:pt x="0" y="9452"/>
                      <a:pt x="0" y="8777"/>
                    </a:cubicBezTo>
                    <a:lnTo>
                      <a:pt x="0" y="1222"/>
                    </a:lnTo>
                    <a:cubicBezTo>
                      <a:pt x="0" y="547"/>
                      <a:pt x="533" y="0"/>
                      <a:pt x="1190" y="0"/>
                    </a:cubicBezTo>
                    <a:close/>
                    <a:moveTo>
                      <a:pt x="1190" y="0"/>
                    </a:moveTo>
                  </a:path>
                </a:pathLst>
              </a:custGeom>
              <a:solidFill>
                <a:srgbClr val="FFFFFF"/>
              </a:solidFill>
              <a:ln w="9525">
                <a:solidFill>
                  <a:schemeClr val="tx1"/>
                </a:solidFill>
                <a:round/>
                <a:headEnd/>
                <a:tailEnd/>
              </a:ln>
            </p:spPr>
            <p:txBody>
              <a:bodyPr/>
              <a:lstStyle/>
              <a:p>
                <a:endParaRPr lang="en-US"/>
              </a:p>
            </p:txBody>
          </p:sp>
          <p:grpSp>
            <p:nvGrpSpPr>
              <p:cNvPr id="51247" name="Group 39"/>
              <p:cNvGrpSpPr>
                <a:grpSpLocks/>
              </p:cNvGrpSpPr>
              <p:nvPr/>
            </p:nvGrpSpPr>
            <p:grpSpPr bwMode="auto">
              <a:xfrm>
                <a:off x="3456" y="991"/>
                <a:ext cx="123" cy="333"/>
                <a:chOff x="3437" y="986"/>
                <a:chExt cx="123" cy="333"/>
              </a:xfrm>
            </p:grpSpPr>
            <p:sp>
              <p:nvSpPr>
                <p:cNvPr id="51248" name="Freeform 40"/>
                <p:cNvSpPr>
                  <a:spLocks/>
                </p:cNvSpPr>
                <p:nvPr/>
              </p:nvSpPr>
              <p:spPr bwMode="auto">
                <a:xfrm>
                  <a:off x="3437" y="1051"/>
                  <a:ext cx="123" cy="268"/>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w 10000"/>
                    <a:gd name="T11" fmla="*/ 0 h 10000"/>
                    <a:gd name="T12" fmla="*/ 0 w 10000"/>
                    <a:gd name="T13" fmla="*/ 0 h 10000"/>
                    <a:gd name="T14" fmla="*/ 0 w 10000"/>
                    <a:gd name="T15" fmla="*/ 0 h 10000"/>
                    <a:gd name="T16" fmla="*/ 0 w 10000"/>
                    <a:gd name="T17" fmla="*/ 0 h 10000"/>
                    <a:gd name="T18" fmla="*/ 0 w 10000"/>
                    <a:gd name="T19" fmla="*/ 0 h 10000"/>
                    <a:gd name="T20" fmla="*/ 0 w 10000"/>
                    <a:gd name="T21" fmla="*/ 0 h 10000"/>
                    <a:gd name="T22" fmla="*/ 0 w 10000"/>
                    <a:gd name="T23" fmla="*/ 0 h 10000"/>
                    <a:gd name="T24" fmla="*/ 0 w 10000"/>
                    <a:gd name="T25" fmla="*/ 0 h 10000"/>
                    <a:gd name="T26" fmla="*/ 0 w 10000"/>
                    <a:gd name="T27" fmla="*/ 0 h 10000"/>
                    <a:gd name="T28" fmla="*/ 0 w 10000"/>
                    <a:gd name="T29" fmla="*/ 0 h 10000"/>
                    <a:gd name="T30" fmla="*/ 0 w 10000"/>
                    <a:gd name="T31" fmla="*/ 0 h 10000"/>
                    <a:gd name="T32" fmla="*/ 0 w 10000"/>
                    <a:gd name="T33" fmla="*/ 0 h 10000"/>
                    <a:gd name="T34" fmla="*/ 0 w 10000"/>
                    <a:gd name="T35" fmla="*/ 0 h 10000"/>
                    <a:gd name="T36" fmla="*/ 0 w 10000"/>
                    <a:gd name="T37" fmla="*/ 0 h 10000"/>
                    <a:gd name="T38" fmla="*/ 0 w 10000"/>
                    <a:gd name="T39" fmla="*/ 0 h 10000"/>
                    <a:gd name="T40" fmla="*/ 0 w 10000"/>
                    <a:gd name="T41" fmla="*/ 0 h 10000"/>
                    <a:gd name="T42" fmla="*/ 0 w 10000"/>
                    <a:gd name="T43" fmla="*/ 0 h 10000"/>
                    <a:gd name="T44" fmla="*/ 0 w 10000"/>
                    <a:gd name="T45" fmla="*/ 0 h 10000"/>
                    <a:gd name="T46" fmla="*/ 0 w 10000"/>
                    <a:gd name="T47" fmla="*/ 0 h 10000"/>
                    <a:gd name="T48" fmla="*/ 0 w 10000"/>
                    <a:gd name="T49" fmla="*/ 0 h 10000"/>
                    <a:gd name="T50" fmla="*/ 0 w 10000"/>
                    <a:gd name="T51" fmla="*/ 0 h 10000"/>
                    <a:gd name="T52" fmla="*/ 0 w 10000"/>
                    <a:gd name="T53" fmla="*/ 0 h 10000"/>
                    <a:gd name="T54" fmla="*/ 0 w 10000"/>
                    <a:gd name="T55" fmla="*/ 0 h 10000"/>
                    <a:gd name="T56" fmla="*/ 0 w 10000"/>
                    <a:gd name="T57" fmla="*/ 0 h 10000"/>
                    <a:gd name="T58" fmla="*/ 0 w 10000"/>
                    <a:gd name="T59" fmla="*/ 0 h 10000"/>
                    <a:gd name="T60" fmla="*/ 0 w 10000"/>
                    <a:gd name="T61" fmla="*/ 0 h 10000"/>
                    <a:gd name="T62" fmla="*/ 0 w 10000"/>
                    <a:gd name="T63" fmla="*/ 0 h 10000"/>
                    <a:gd name="T64" fmla="*/ 0 w 10000"/>
                    <a:gd name="T65" fmla="*/ 0 h 10000"/>
                    <a:gd name="T66" fmla="*/ 0 w 10000"/>
                    <a:gd name="T67" fmla="*/ 0 h 10000"/>
                    <a:gd name="T68" fmla="*/ 0 w 10000"/>
                    <a:gd name="T69" fmla="*/ 0 h 10000"/>
                    <a:gd name="T70" fmla="*/ 0 w 10000"/>
                    <a:gd name="T71" fmla="*/ 0 h 10000"/>
                    <a:gd name="T72" fmla="*/ 0 w 10000"/>
                    <a:gd name="T73" fmla="*/ 0 h 10000"/>
                    <a:gd name="T74" fmla="*/ 0 w 10000"/>
                    <a:gd name="T75" fmla="*/ 0 h 10000"/>
                    <a:gd name="T76" fmla="*/ 0 w 10000"/>
                    <a:gd name="T77" fmla="*/ 0 h 10000"/>
                    <a:gd name="T78" fmla="*/ 0 w 10000"/>
                    <a:gd name="T79" fmla="*/ 0 h 10000"/>
                    <a:gd name="T80" fmla="*/ 0 w 10000"/>
                    <a:gd name="T81" fmla="*/ 0 h 10000"/>
                    <a:gd name="T82" fmla="*/ 0 w 10000"/>
                    <a:gd name="T83" fmla="*/ 0 h 10000"/>
                    <a:gd name="T84" fmla="*/ 0 w 10000"/>
                    <a:gd name="T85" fmla="*/ 0 h 10000"/>
                    <a:gd name="T86" fmla="*/ 0 w 10000"/>
                    <a:gd name="T87" fmla="*/ 0 h 10000"/>
                    <a:gd name="T88" fmla="*/ 0 w 10000"/>
                    <a:gd name="T89" fmla="*/ 0 h 10000"/>
                    <a:gd name="T90" fmla="*/ 0 w 10000"/>
                    <a:gd name="T91" fmla="*/ 0 h 10000"/>
                    <a:gd name="T92" fmla="*/ 0 w 10000"/>
                    <a:gd name="T93" fmla="*/ 0 h 10000"/>
                    <a:gd name="T94" fmla="*/ 0 w 10000"/>
                    <a:gd name="T95" fmla="*/ 0 h 10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000"/>
                    <a:gd name="T145" fmla="*/ 0 h 10000"/>
                    <a:gd name="T146" fmla="*/ 10000 w 10000"/>
                    <a:gd name="T147" fmla="*/ 10000 h 1000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000" h="10000">
                      <a:moveTo>
                        <a:pt x="2333" y="0"/>
                      </a:moveTo>
                      <a:lnTo>
                        <a:pt x="7666" y="0"/>
                      </a:lnTo>
                      <a:lnTo>
                        <a:pt x="7833" y="0"/>
                      </a:lnTo>
                      <a:lnTo>
                        <a:pt x="7999" y="0"/>
                      </a:lnTo>
                      <a:lnTo>
                        <a:pt x="8083" y="0"/>
                      </a:lnTo>
                      <a:lnTo>
                        <a:pt x="8166" y="37"/>
                      </a:lnTo>
                      <a:lnTo>
                        <a:pt x="8333" y="37"/>
                      </a:lnTo>
                      <a:lnTo>
                        <a:pt x="8416" y="37"/>
                      </a:lnTo>
                      <a:lnTo>
                        <a:pt x="8583" y="74"/>
                      </a:lnTo>
                      <a:lnTo>
                        <a:pt x="8750" y="111"/>
                      </a:lnTo>
                      <a:lnTo>
                        <a:pt x="8833" y="111"/>
                      </a:lnTo>
                      <a:lnTo>
                        <a:pt x="8999" y="149"/>
                      </a:lnTo>
                      <a:lnTo>
                        <a:pt x="9166" y="186"/>
                      </a:lnTo>
                      <a:lnTo>
                        <a:pt x="9249" y="223"/>
                      </a:lnTo>
                      <a:lnTo>
                        <a:pt x="9416" y="298"/>
                      </a:lnTo>
                      <a:lnTo>
                        <a:pt x="9499" y="373"/>
                      </a:lnTo>
                      <a:lnTo>
                        <a:pt x="9583" y="410"/>
                      </a:lnTo>
                      <a:lnTo>
                        <a:pt x="9749" y="485"/>
                      </a:lnTo>
                      <a:lnTo>
                        <a:pt x="9833" y="559"/>
                      </a:lnTo>
                      <a:lnTo>
                        <a:pt x="9916" y="634"/>
                      </a:lnTo>
                      <a:lnTo>
                        <a:pt x="10000" y="671"/>
                      </a:lnTo>
                      <a:lnTo>
                        <a:pt x="10000" y="746"/>
                      </a:lnTo>
                      <a:lnTo>
                        <a:pt x="10000" y="820"/>
                      </a:lnTo>
                      <a:lnTo>
                        <a:pt x="10000" y="4552"/>
                      </a:lnTo>
                      <a:lnTo>
                        <a:pt x="9916" y="4589"/>
                      </a:lnTo>
                      <a:lnTo>
                        <a:pt x="9916" y="4626"/>
                      </a:lnTo>
                      <a:lnTo>
                        <a:pt x="9833" y="4701"/>
                      </a:lnTo>
                      <a:lnTo>
                        <a:pt x="9833" y="4738"/>
                      </a:lnTo>
                      <a:lnTo>
                        <a:pt x="9749" y="4776"/>
                      </a:lnTo>
                      <a:lnTo>
                        <a:pt x="9666" y="4813"/>
                      </a:lnTo>
                      <a:lnTo>
                        <a:pt x="9499" y="4850"/>
                      </a:lnTo>
                      <a:lnTo>
                        <a:pt x="9416" y="4888"/>
                      </a:lnTo>
                      <a:lnTo>
                        <a:pt x="9333" y="4925"/>
                      </a:lnTo>
                      <a:lnTo>
                        <a:pt x="9249" y="4925"/>
                      </a:lnTo>
                      <a:lnTo>
                        <a:pt x="9083" y="4925"/>
                      </a:lnTo>
                      <a:lnTo>
                        <a:pt x="8999" y="4925"/>
                      </a:lnTo>
                      <a:lnTo>
                        <a:pt x="8833" y="4925"/>
                      </a:lnTo>
                      <a:lnTo>
                        <a:pt x="8750" y="4888"/>
                      </a:lnTo>
                      <a:lnTo>
                        <a:pt x="8583" y="4888"/>
                      </a:lnTo>
                      <a:lnTo>
                        <a:pt x="8499" y="4850"/>
                      </a:lnTo>
                      <a:lnTo>
                        <a:pt x="8416" y="4813"/>
                      </a:lnTo>
                      <a:lnTo>
                        <a:pt x="8333" y="4776"/>
                      </a:lnTo>
                      <a:lnTo>
                        <a:pt x="8333" y="4738"/>
                      </a:lnTo>
                      <a:lnTo>
                        <a:pt x="8249" y="4701"/>
                      </a:lnTo>
                      <a:lnTo>
                        <a:pt x="8249" y="4664"/>
                      </a:lnTo>
                      <a:lnTo>
                        <a:pt x="8249" y="4626"/>
                      </a:lnTo>
                      <a:lnTo>
                        <a:pt x="8166" y="4589"/>
                      </a:lnTo>
                      <a:lnTo>
                        <a:pt x="8166" y="4552"/>
                      </a:lnTo>
                      <a:lnTo>
                        <a:pt x="8166" y="1716"/>
                      </a:lnTo>
                      <a:lnTo>
                        <a:pt x="7666" y="1716"/>
                      </a:lnTo>
                      <a:lnTo>
                        <a:pt x="7666" y="9440"/>
                      </a:lnTo>
                      <a:lnTo>
                        <a:pt x="7666" y="9514"/>
                      </a:lnTo>
                      <a:lnTo>
                        <a:pt x="7583" y="9589"/>
                      </a:lnTo>
                      <a:lnTo>
                        <a:pt x="7416" y="9701"/>
                      </a:lnTo>
                      <a:lnTo>
                        <a:pt x="7333" y="9776"/>
                      </a:lnTo>
                      <a:lnTo>
                        <a:pt x="7249" y="9813"/>
                      </a:lnTo>
                      <a:lnTo>
                        <a:pt x="7166" y="9888"/>
                      </a:lnTo>
                      <a:lnTo>
                        <a:pt x="6999" y="9925"/>
                      </a:lnTo>
                      <a:lnTo>
                        <a:pt x="6916" y="9962"/>
                      </a:lnTo>
                      <a:lnTo>
                        <a:pt x="6833" y="10000"/>
                      </a:lnTo>
                      <a:lnTo>
                        <a:pt x="6666" y="10000"/>
                      </a:lnTo>
                      <a:lnTo>
                        <a:pt x="6583" y="10000"/>
                      </a:lnTo>
                      <a:lnTo>
                        <a:pt x="6416" y="10000"/>
                      </a:lnTo>
                      <a:lnTo>
                        <a:pt x="6333" y="10000"/>
                      </a:lnTo>
                      <a:lnTo>
                        <a:pt x="6166" y="10000"/>
                      </a:lnTo>
                      <a:lnTo>
                        <a:pt x="5916" y="10000"/>
                      </a:lnTo>
                      <a:lnTo>
                        <a:pt x="5833" y="9962"/>
                      </a:lnTo>
                      <a:lnTo>
                        <a:pt x="5666" y="9925"/>
                      </a:lnTo>
                      <a:lnTo>
                        <a:pt x="5666" y="9888"/>
                      </a:lnTo>
                      <a:lnTo>
                        <a:pt x="5583" y="9850"/>
                      </a:lnTo>
                      <a:lnTo>
                        <a:pt x="5416" y="9776"/>
                      </a:lnTo>
                      <a:lnTo>
                        <a:pt x="5333" y="9701"/>
                      </a:lnTo>
                      <a:lnTo>
                        <a:pt x="5333" y="9664"/>
                      </a:lnTo>
                      <a:lnTo>
                        <a:pt x="5249" y="9626"/>
                      </a:lnTo>
                      <a:lnTo>
                        <a:pt x="5249" y="9552"/>
                      </a:lnTo>
                      <a:lnTo>
                        <a:pt x="5249" y="9514"/>
                      </a:lnTo>
                      <a:lnTo>
                        <a:pt x="5249" y="4813"/>
                      </a:lnTo>
                      <a:lnTo>
                        <a:pt x="4583" y="4813"/>
                      </a:lnTo>
                      <a:lnTo>
                        <a:pt x="4583" y="9477"/>
                      </a:lnTo>
                      <a:lnTo>
                        <a:pt x="4583" y="9552"/>
                      </a:lnTo>
                      <a:lnTo>
                        <a:pt x="4583" y="9626"/>
                      </a:lnTo>
                      <a:lnTo>
                        <a:pt x="4499" y="9701"/>
                      </a:lnTo>
                      <a:lnTo>
                        <a:pt x="4416" y="9776"/>
                      </a:lnTo>
                      <a:lnTo>
                        <a:pt x="4333" y="9850"/>
                      </a:lnTo>
                      <a:lnTo>
                        <a:pt x="4250" y="9888"/>
                      </a:lnTo>
                      <a:lnTo>
                        <a:pt x="4083" y="9925"/>
                      </a:lnTo>
                      <a:lnTo>
                        <a:pt x="3916" y="9962"/>
                      </a:lnTo>
                      <a:lnTo>
                        <a:pt x="3750" y="10000"/>
                      </a:lnTo>
                      <a:lnTo>
                        <a:pt x="3499" y="10000"/>
                      </a:lnTo>
                      <a:lnTo>
                        <a:pt x="3333" y="10000"/>
                      </a:lnTo>
                      <a:lnTo>
                        <a:pt x="3166" y="10000"/>
                      </a:lnTo>
                      <a:lnTo>
                        <a:pt x="3000" y="9962"/>
                      </a:lnTo>
                      <a:lnTo>
                        <a:pt x="2916" y="9925"/>
                      </a:lnTo>
                      <a:lnTo>
                        <a:pt x="2749" y="9888"/>
                      </a:lnTo>
                      <a:lnTo>
                        <a:pt x="2583" y="9850"/>
                      </a:lnTo>
                      <a:lnTo>
                        <a:pt x="2583" y="9813"/>
                      </a:lnTo>
                      <a:lnTo>
                        <a:pt x="2416" y="9738"/>
                      </a:lnTo>
                      <a:lnTo>
                        <a:pt x="2333" y="9701"/>
                      </a:lnTo>
                      <a:lnTo>
                        <a:pt x="2333" y="9626"/>
                      </a:lnTo>
                      <a:lnTo>
                        <a:pt x="2333" y="9589"/>
                      </a:lnTo>
                      <a:lnTo>
                        <a:pt x="2250" y="9477"/>
                      </a:lnTo>
                      <a:lnTo>
                        <a:pt x="2250" y="1716"/>
                      </a:lnTo>
                      <a:lnTo>
                        <a:pt x="1750" y="1716"/>
                      </a:lnTo>
                      <a:lnTo>
                        <a:pt x="1750" y="4552"/>
                      </a:lnTo>
                      <a:lnTo>
                        <a:pt x="1750" y="4589"/>
                      </a:lnTo>
                      <a:lnTo>
                        <a:pt x="1666" y="4664"/>
                      </a:lnTo>
                      <a:lnTo>
                        <a:pt x="1666" y="4701"/>
                      </a:lnTo>
                      <a:lnTo>
                        <a:pt x="1583" y="4738"/>
                      </a:lnTo>
                      <a:lnTo>
                        <a:pt x="1583" y="4776"/>
                      </a:lnTo>
                      <a:lnTo>
                        <a:pt x="1499" y="4813"/>
                      </a:lnTo>
                      <a:lnTo>
                        <a:pt x="1416" y="4813"/>
                      </a:lnTo>
                      <a:lnTo>
                        <a:pt x="1333" y="4850"/>
                      </a:lnTo>
                      <a:lnTo>
                        <a:pt x="1250" y="4888"/>
                      </a:lnTo>
                      <a:lnTo>
                        <a:pt x="1166" y="4888"/>
                      </a:lnTo>
                      <a:lnTo>
                        <a:pt x="1083" y="4925"/>
                      </a:lnTo>
                      <a:lnTo>
                        <a:pt x="1000" y="4925"/>
                      </a:lnTo>
                      <a:lnTo>
                        <a:pt x="916" y="4925"/>
                      </a:lnTo>
                      <a:lnTo>
                        <a:pt x="666" y="4925"/>
                      </a:lnTo>
                      <a:lnTo>
                        <a:pt x="500" y="4888"/>
                      </a:lnTo>
                      <a:lnTo>
                        <a:pt x="416" y="4850"/>
                      </a:lnTo>
                      <a:lnTo>
                        <a:pt x="333" y="4850"/>
                      </a:lnTo>
                      <a:lnTo>
                        <a:pt x="250" y="4813"/>
                      </a:lnTo>
                      <a:lnTo>
                        <a:pt x="166" y="4776"/>
                      </a:lnTo>
                      <a:lnTo>
                        <a:pt x="83" y="4738"/>
                      </a:lnTo>
                      <a:lnTo>
                        <a:pt x="83" y="4701"/>
                      </a:lnTo>
                      <a:lnTo>
                        <a:pt x="0" y="4626"/>
                      </a:lnTo>
                      <a:lnTo>
                        <a:pt x="0" y="4589"/>
                      </a:lnTo>
                      <a:lnTo>
                        <a:pt x="0" y="4552"/>
                      </a:lnTo>
                      <a:lnTo>
                        <a:pt x="0" y="783"/>
                      </a:lnTo>
                      <a:lnTo>
                        <a:pt x="0" y="671"/>
                      </a:lnTo>
                      <a:lnTo>
                        <a:pt x="83" y="597"/>
                      </a:lnTo>
                      <a:lnTo>
                        <a:pt x="166" y="485"/>
                      </a:lnTo>
                      <a:lnTo>
                        <a:pt x="333" y="410"/>
                      </a:lnTo>
                      <a:lnTo>
                        <a:pt x="416" y="373"/>
                      </a:lnTo>
                      <a:lnTo>
                        <a:pt x="583" y="298"/>
                      </a:lnTo>
                      <a:lnTo>
                        <a:pt x="750" y="223"/>
                      </a:lnTo>
                      <a:lnTo>
                        <a:pt x="1000" y="149"/>
                      </a:lnTo>
                      <a:lnTo>
                        <a:pt x="1166" y="111"/>
                      </a:lnTo>
                      <a:lnTo>
                        <a:pt x="1333" y="74"/>
                      </a:lnTo>
                      <a:lnTo>
                        <a:pt x="1666" y="37"/>
                      </a:lnTo>
                      <a:lnTo>
                        <a:pt x="1916" y="0"/>
                      </a:lnTo>
                      <a:lnTo>
                        <a:pt x="2083" y="0"/>
                      </a:lnTo>
                      <a:lnTo>
                        <a:pt x="2333"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49" name="Freeform 41"/>
                <p:cNvSpPr>
                  <a:spLocks/>
                </p:cNvSpPr>
                <p:nvPr/>
              </p:nvSpPr>
              <p:spPr bwMode="auto">
                <a:xfrm>
                  <a:off x="3472" y="986"/>
                  <a:ext cx="45" cy="46"/>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w 10000"/>
                    <a:gd name="T11" fmla="*/ 0 h 10000"/>
                    <a:gd name="T12" fmla="*/ 0 60000 65536"/>
                    <a:gd name="T13" fmla="*/ 0 60000 65536"/>
                    <a:gd name="T14" fmla="*/ 0 60000 65536"/>
                    <a:gd name="T15" fmla="*/ 0 60000 65536"/>
                    <a:gd name="T16" fmla="*/ 0 60000 65536"/>
                    <a:gd name="T17" fmla="*/ 0 60000 65536"/>
                    <a:gd name="T18" fmla="*/ 0 w 10000"/>
                    <a:gd name="T19" fmla="*/ 0 h 10000"/>
                    <a:gd name="T20" fmla="*/ 10000 w 10000"/>
                    <a:gd name="T21" fmla="*/ 10000 h 10000"/>
                  </a:gdLst>
                  <a:ahLst/>
                  <a:cxnLst>
                    <a:cxn ang="T12">
                      <a:pos x="T0" y="T1"/>
                    </a:cxn>
                    <a:cxn ang="T13">
                      <a:pos x="T2" y="T3"/>
                    </a:cxn>
                    <a:cxn ang="T14">
                      <a:pos x="T4" y="T5"/>
                    </a:cxn>
                    <a:cxn ang="T15">
                      <a:pos x="T6" y="T7"/>
                    </a:cxn>
                    <a:cxn ang="T16">
                      <a:pos x="T8" y="T9"/>
                    </a:cxn>
                    <a:cxn ang="T17">
                      <a:pos x="T10" y="T11"/>
                    </a:cxn>
                  </a:cxnLst>
                  <a:rect l="T18" t="T19" r="T20" b="T21"/>
                  <a:pathLst>
                    <a:path w="10000" h="10000">
                      <a:moveTo>
                        <a:pt x="5000" y="0"/>
                      </a:moveTo>
                      <a:cubicBezTo>
                        <a:pt x="2238" y="0"/>
                        <a:pt x="0" y="2238"/>
                        <a:pt x="0" y="5000"/>
                      </a:cubicBezTo>
                      <a:cubicBezTo>
                        <a:pt x="0" y="7761"/>
                        <a:pt x="2238" y="10000"/>
                        <a:pt x="5000" y="10000"/>
                      </a:cubicBezTo>
                      <a:cubicBezTo>
                        <a:pt x="7761" y="10000"/>
                        <a:pt x="10000" y="7761"/>
                        <a:pt x="10000" y="5000"/>
                      </a:cubicBezTo>
                      <a:cubicBezTo>
                        <a:pt x="10000" y="2238"/>
                        <a:pt x="7761" y="0"/>
                        <a:pt x="5000" y="0"/>
                      </a:cubicBezTo>
                      <a:close/>
                      <a:moveTo>
                        <a:pt x="5000" y="0"/>
                      </a:move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51240" name="Group 42"/>
            <p:cNvGrpSpPr>
              <a:grpSpLocks/>
            </p:cNvGrpSpPr>
            <p:nvPr/>
          </p:nvGrpSpPr>
          <p:grpSpPr bwMode="auto">
            <a:xfrm>
              <a:off x="2312" y="1049"/>
              <a:ext cx="984" cy="192"/>
              <a:chOff x="2269" y="1001"/>
              <a:chExt cx="984" cy="192"/>
            </a:xfrm>
          </p:grpSpPr>
          <p:sp>
            <p:nvSpPr>
              <p:cNvPr id="51244" name="Freeform 43"/>
              <p:cNvSpPr>
                <a:spLocks/>
              </p:cNvSpPr>
              <p:nvPr/>
            </p:nvSpPr>
            <p:spPr bwMode="auto">
              <a:xfrm>
                <a:off x="2269" y="1001"/>
                <a:ext cx="976" cy="185"/>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10000"/>
                    </a:moveTo>
                    <a:lnTo>
                      <a:pt x="3662" y="0"/>
                    </a:lnTo>
                    <a:lnTo>
                      <a:pt x="10000" y="0"/>
                    </a:lnTo>
                    <a:lnTo>
                      <a:pt x="6337" y="10000"/>
                    </a:lnTo>
                    <a:lnTo>
                      <a:pt x="0" y="10000"/>
                    </a:lnTo>
                  </a:path>
                </a:pathLst>
              </a:custGeom>
              <a:gradFill rotWithShape="0">
                <a:gsLst>
                  <a:gs pos="0">
                    <a:srgbClr val="E2BDFF"/>
                  </a:gs>
                  <a:gs pos="100000">
                    <a:srgbClr val="FDF9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45" name="Freeform 44"/>
              <p:cNvSpPr>
                <a:spLocks/>
              </p:cNvSpPr>
              <p:nvPr/>
            </p:nvSpPr>
            <p:spPr bwMode="auto">
              <a:xfrm>
                <a:off x="2269" y="1001"/>
                <a:ext cx="984" cy="192"/>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10000"/>
                    </a:moveTo>
                    <a:lnTo>
                      <a:pt x="3662" y="0"/>
                    </a:lnTo>
                    <a:lnTo>
                      <a:pt x="10000" y="0"/>
                    </a:lnTo>
                    <a:lnTo>
                      <a:pt x="6337" y="10000"/>
                    </a:lnTo>
                    <a:lnTo>
                      <a:pt x="0" y="1000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51241" name="Group 45"/>
            <p:cNvGrpSpPr>
              <a:grpSpLocks/>
            </p:cNvGrpSpPr>
            <p:nvPr/>
          </p:nvGrpSpPr>
          <p:grpSpPr bwMode="auto">
            <a:xfrm>
              <a:off x="1974" y="672"/>
              <a:ext cx="1242" cy="442"/>
              <a:chOff x="1974" y="672"/>
              <a:chExt cx="1242" cy="442"/>
            </a:xfrm>
          </p:grpSpPr>
          <p:sp>
            <p:nvSpPr>
              <p:cNvPr id="51242" name="Freeform 46"/>
              <p:cNvSpPr>
                <a:spLocks/>
              </p:cNvSpPr>
              <p:nvPr/>
            </p:nvSpPr>
            <p:spPr bwMode="auto">
              <a:xfrm>
                <a:off x="1974" y="672"/>
                <a:ext cx="1242" cy="229"/>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43" name="Text Box 47"/>
              <p:cNvSpPr txBox="1">
                <a:spLocks noChangeArrowheads="1"/>
              </p:cNvSpPr>
              <p:nvPr/>
            </p:nvSpPr>
            <p:spPr bwMode="auto">
              <a:xfrm>
                <a:off x="1974" y="700"/>
                <a:ext cx="1201"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6988" eaLnBrk="0" hangingPunct="0">
                  <a:tabLst>
                    <a:tab pos="90488" algn="l"/>
                    <a:tab pos="1004888" algn="l"/>
                    <a:tab pos="1919288" algn="l"/>
                  </a:tabLst>
                  <a:defRPr sz="1400">
                    <a:solidFill>
                      <a:schemeClr val="tx1"/>
                    </a:solidFill>
                    <a:latin typeface="Arial" charset="0"/>
                    <a:ea typeface="ＭＳ Ｐゴシック" charset="0"/>
                    <a:cs typeface="ＭＳ Ｐゴシック" charset="0"/>
                  </a:defRPr>
                </a:lvl1pPr>
                <a:lvl2pPr marL="742950" indent="-285750" eaLnBrk="0" hangingPunct="0">
                  <a:tabLst>
                    <a:tab pos="90488" algn="l"/>
                    <a:tab pos="1004888" algn="l"/>
                    <a:tab pos="1919288" algn="l"/>
                  </a:tabLst>
                  <a:defRPr sz="1400">
                    <a:solidFill>
                      <a:schemeClr val="tx1"/>
                    </a:solidFill>
                    <a:latin typeface="Arial" charset="0"/>
                    <a:ea typeface="ＭＳ Ｐゴシック" charset="0"/>
                    <a:cs typeface="ＭＳ Ｐゴシック" charset="0"/>
                  </a:defRPr>
                </a:lvl2pPr>
                <a:lvl3pPr marL="1143000" indent="-228600" eaLnBrk="0" hangingPunct="0">
                  <a:tabLst>
                    <a:tab pos="90488" algn="l"/>
                    <a:tab pos="1004888" algn="l"/>
                    <a:tab pos="1919288" algn="l"/>
                  </a:tabLst>
                  <a:defRPr sz="1400">
                    <a:solidFill>
                      <a:schemeClr val="tx1"/>
                    </a:solidFill>
                    <a:latin typeface="Arial" charset="0"/>
                    <a:ea typeface="ＭＳ Ｐゴシック" charset="0"/>
                    <a:cs typeface="ＭＳ Ｐゴシック" charset="0"/>
                  </a:defRPr>
                </a:lvl3pPr>
                <a:lvl4pPr marL="1600200" indent="-228600" eaLnBrk="0" hangingPunct="0">
                  <a:tabLst>
                    <a:tab pos="90488" algn="l"/>
                    <a:tab pos="1004888" algn="l"/>
                    <a:tab pos="1919288" algn="l"/>
                  </a:tabLst>
                  <a:defRPr sz="1400">
                    <a:solidFill>
                      <a:schemeClr val="tx1"/>
                    </a:solidFill>
                    <a:latin typeface="Arial" charset="0"/>
                    <a:ea typeface="ＭＳ Ｐゴシック" charset="0"/>
                    <a:cs typeface="ＭＳ Ｐゴシック" charset="0"/>
                  </a:defRPr>
                </a:lvl4pPr>
                <a:lvl5pPr marL="2057400" indent="-228600" eaLnBrk="0" hangingPunct="0">
                  <a:tabLst>
                    <a:tab pos="90488" algn="l"/>
                    <a:tab pos="1004888" algn="l"/>
                    <a:tab pos="1919288" algn="l"/>
                  </a:tabLst>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tabLst>
                    <a:tab pos="90488" algn="l"/>
                    <a:tab pos="1004888" algn="l"/>
                    <a:tab pos="1919288" algn="l"/>
                  </a:tabLs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tabLst>
                    <a:tab pos="90488" algn="l"/>
                    <a:tab pos="1004888" algn="l"/>
                    <a:tab pos="1919288" algn="l"/>
                  </a:tabLs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tabLst>
                    <a:tab pos="90488" algn="l"/>
                    <a:tab pos="1004888" algn="l"/>
                    <a:tab pos="1919288" algn="l"/>
                  </a:tabLs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tabLst>
                    <a:tab pos="90488" algn="l"/>
                    <a:tab pos="1004888" algn="l"/>
                    <a:tab pos="1919288" algn="l"/>
                  </a:tabLst>
                  <a:defRPr sz="1400">
                    <a:solidFill>
                      <a:schemeClr val="tx1"/>
                    </a:solidFill>
                    <a:latin typeface="Arial" charset="0"/>
                    <a:ea typeface="ＭＳ Ｐゴシック" charset="0"/>
                    <a:cs typeface="ＭＳ Ｐゴシック" charset="0"/>
                  </a:defRPr>
                </a:lvl9pPr>
              </a:lstStyle>
              <a:p>
                <a:pPr>
                  <a:lnSpc>
                    <a:spcPts val="2163"/>
                  </a:lnSpc>
                </a:pPr>
                <a:r>
                  <a:rPr lang="en-US" sz="2000">
                    <a:latin typeface="Calibri" charset="0"/>
                    <a:cs typeface="Calibri" charset="0"/>
                  </a:rPr>
                  <a:t>Representations</a:t>
                </a:r>
                <a:endParaRPr lang="en-US" sz="2000" i="1">
                  <a:latin typeface="Calibri" charset="0"/>
                  <a:cs typeface="Calibri" charset="0"/>
                </a:endParaRPr>
              </a:p>
              <a:p>
                <a:pPr>
                  <a:lnSpc>
                    <a:spcPts val="2163"/>
                  </a:lnSpc>
                </a:pPr>
                <a:endParaRPr lang="en-US" sz="2000" i="1">
                  <a:latin typeface="Calibri" charset="0"/>
                  <a:cs typeface="Calibri" charset="0"/>
                </a:endParaRPr>
              </a:p>
            </p:txBody>
          </p:sp>
        </p:grpSp>
      </p:grpSp>
      <p:grpSp>
        <p:nvGrpSpPr>
          <p:cNvPr id="51206" name="Group 48"/>
          <p:cNvGrpSpPr>
            <a:grpSpLocks/>
          </p:cNvGrpSpPr>
          <p:nvPr/>
        </p:nvGrpSpPr>
        <p:grpSpPr bwMode="auto">
          <a:xfrm>
            <a:off x="4448175" y="3171825"/>
            <a:ext cx="2187575" cy="700088"/>
            <a:chOff x="2275" y="1659"/>
            <a:chExt cx="1378" cy="441"/>
          </a:xfrm>
        </p:grpSpPr>
        <p:grpSp>
          <p:nvGrpSpPr>
            <p:cNvPr id="51229" name="Group 49"/>
            <p:cNvGrpSpPr>
              <a:grpSpLocks/>
            </p:cNvGrpSpPr>
            <p:nvPr/>
          </p:nvGrpSpPr>
          <p:grpSpPr bwMode="auto">
            <a:xfrm>
              <a:off x="2275" y="1814"/>
              <a:ext cx="1374" cy="180"/>
              <a:chOff x="2275" y="1794"/>
              <a:chExt cx="1374" cy="180"/>
            </a:xfrm>
          </p:grpSpPr>
          <p:sp>
            <p:nvSpPr>
              <p:cNvPr id="51233" name="Line 50"/>
              <p:cNvSpPr>
                <a:spLocks noChangeShapeType="1"/>
              </p:cNvSpPr>
              <p:nvPr/>
            </p:nvSpPr>
            <p:spPr bwMode="auto">
              <a:xfrm>
                <a:off x="2275" y="1794"/>
                <a:ext cx="1236" cy="135"/>
              </a:xfrm>
              <a:prstGeom prst="line">
                <a:avLst/>
              </a:prstGeom>
              <a:noFill/>
              <a:ln w="50800">
                <a:solidFill>
                  <a:srgbClr val="12B63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34" name="Freeform 51"/>
              <p:cNvSpPr>
                <a:spLocks/>
              </p:cNvSpPr>
              <p:nvPr/>
            </p:nvSpPr>
            <p:spPr bwMode="auto">
              <a:xfrm>
                <a:off x="3394" y="1876"/>
                <a:ext cx="255" cy="98"/>
              </a:xfrm>
              <a:custGeom>
                <a:avLst/>
                <a:gdLst>
                  <a:gd name="T0" fmla="*/ 0 w 10000"/>
                  <a:gd name="T1" fmla="*/ 0 h 10000"/>
                  <a:gd name="T2" fmla="*/ 0 w 10000"/>
                  <a:gd name="T3" fmla="*/ 0 h 10000"/>
                  <a:gd name="T4" fmla="*/ 0 w 10000"/>
                  <a:gd name="T5" fmla="*/ 0 h 10000"/>
                  <a:gd name="T6" fmla="*/ 0 w 10000"/>
                  <a:gd name="T7" fmla="*/ 0 h 10000"/>
                  <a:gd name="T8" fmla="*/ 0 60000 65536"/>
                  <a:gd name="T9" fmla="*/ 0 60000 65536"/>
                  <a:gd name="T10" fmla="*/ 0 60000 65536"/>
                  <a:gd name="T11" fmla="*/ 0 60000 65536"/>
                  <a:gd name="T12" fmla="*/ 0 w 10000"/>
                  <a:gd name="T13" fmla="*/ 0 h 10000"/>
                  <a:gd name="T14" fmla="*/ 10000 w 10000"/>
                  <a:gd name="T15" fmla="*/ 10000 h 10000"/>
                </a:gdLst>
                <a:ahLst/>
                <a:cxnLst>
                  <a:cxn ang="T8">
                    <a:pos x="T0" y="T1"/>
                  </a:cxn>
                  <a:cxn ang="T9">
                    <a:pos x="T2" y="T3"/>
                  </a:cxn>
                  <a:cxn ang="T10">
                    <a:pos x="T4" y="T5"/>
                  </a:cxn>
                  <a:cxn ang="T11">
                    <a:pos x="T6" y="T7"/>
                  </a:cxn>
                </a:cxnLst>
                <a:rect l="T12" t="T13" r="T14" b="T15"/>
                <a:pathLst>
                  <a:path w="10000" h="10000">
                    <a:moveTo>
                      <a:pt x="10000" y="8137"/>
                    </a:moveTo>
                    <a:lnTo>
                      <a:pt x="989" y="0"/>
                    </a:lnTo>
                    <a:lnTo>
                      <a:pt x="0" y="10000"/>
                    </a:lnTo>
                    <a:lnTo>
                      <a:pt x="10000" y="8137"/>
                    </a:lnTo>
                  </a:path>
                </a:pathLst>
              </a:custGeom>
              <a:solidFill>
                <a:srgbClr val="12B63D"/>
              </a:solidFill>
              <a:ln w="9525">
                <a:solidFill>
                  <a:srgbClr val="12B63D"/>
                </a:solidFill>
                <a:round/>
                <a:headEnd/>
                <a:tailEnd/>
              </a:ln>
            </p:spPr>
            <p:txBody>
              <a:bodyPr/>
              <a:lstStyle/>
              <a:p>
                <a:endParaRPr lang="en-US"/>
              </a:p>
            </p:txBody>
          </p:sp>
        </p:grpSp>
        <p:grpSp>
          <p:nvGrpSpPr>
            <p:cNvPr id="51230" name="Group 52"/>
            <p:cNvGrpSpPr>
              <a:grpSpLocks/>
            </p:cNvGrpSpPr>
            <p:nvPr/>
          </p:nvGrpSpPr>
          <p:grpSpPr bwMode="auto">
            <a:xfrm>
              <a:off x="2451" y="1659"/>
              <a:ext cx="1202" cy="441"/>
              <a:chOff x="2429" y="1659"/>
              <a:chExt cx="1202" cy="441"/>
            </a:xfrm>
          </p:grpSpPr>
          <p:sp>
            <p:nvSpPr>
              <p:cNvPr id="51231" name="Freeform 53"/>
              <p:cNvSpPr>
                <a:spLocks/>
              </p:cNvSpPr>
              <p:nvPr/>
            </p:nvSpPr>
            <p:spPr bwMode="auto">
              <a:xfrm>
                <a:off x="2429" y="1659"/>
                <a:ext cx="1202" cy="229"/>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32" name="Text Box 54"/>
              <p:cNvSpPr txBox="1">
                <a:spLocks noChangeArrowheads="1"/>
              </p:cNvSpPr>
              <p:nvPr/>
            </p:nvSpPr>
            <p:spPr bwMode="auto">
              <a:xfrm>
                <a:off x="2429" y="1686"/>
                <a:ext cx="1175"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6988" eaLnBrk="0" hangingPunct="0">
                  <a:tabLst>
                    <a:tab pos="90488" algn="l"/>
                    <a:tab pos="1004888" algn="l"/>
                  </a:tabLst>
                  <a:defRPr sz="1400">
                    <a:solidFill>
                      <a:schemeClr val="tx1"/>
                    </a:solidFill>
                    <a:latin typeface="Arial" charset="0"/>
                    <a:ea typeface="ＭＳ Ｐゴシック" charset="0"/>
                    <a:cs typeface="ＭＳ Ｐゴシック" charset="0"/>
                  </a:defRPr>
                </a:lvl1pPr>
                <a:lvl2pPr marL="742950" indent="-285750" eaLnBrk="0" hangingPunct="0">
                  <a:tabLst>
                    <a:tab pos="90488" algn="l"/>
                    <a:tab pos="1004888" algn="l"/>
                  </a:tabLst>
                  <a:defRPr sz="1400">
                    <a:solidFill>
                      <a:schemeClr val="tx1"/>
                    </a:solidFill>
                    <a:latin typeface="Arial" charset="0"/>
                    <a:ea typeface="ＭＳ Ｐゴシック" charset="0"/>
                    <a:cs typeface="ＭＳ Ｐゴシック" charset="0"/>
                  </a:defRPr>
                </a:lvl2pPr>
                <a:lvl3pPr marL="1143000" indent="-228600" eaLnBrk="0" hangingPunct="0">
                  <a:tabLst>
                    <a:tab pos="90488" algn="l"/>
                    <a:tab pos="1004888" algn="l"/>
                  </a:tabLst>
                  <a:defRPr sz="1400">
                    <a:solidFill>
                      <a:schemeClr val="tx1"/>
                    </a:solidFill>
                    <a:latin typeface="Arial" charset="0"/>
                    <a:ea typeface="ＭＳ Ｐゴシック" charset="0"/>
                    <a:cs typeface="ＭＳ Ｐゴシック" charset="0"/>
                  </a:defRPr>
                </a:lvl3pPr>
                <a:lvl4pPr marL="1600200" indent="-228600" eaLnBrk="0" hangingPunct="0">
                  <a:tabLst>
                    <a:tab pos="90488" algn="l"/>
                    <a:tab pos="1004888" algn="l"/>
                  </a:tabLst>
                  <a:defRPr sz="1400">
                    <a:solidFill>
                      <a:schemeClr val="tx1"/>
                    </a:solidFill>
                    <a:latin typeface="Arial" charset="0"/>
                    <a:ea typeface="ＭＳ Ｐゴシック" charset="0"/>
                    <a:cs typeface="ＭＳ Ｐゴシック" charset="0"/>
                  </a:defRPr>
                </a:lvl4pPr>
                <a:lvl5pPr marL="2057400" indent="-228600" eaLnBrk="0" hangingPunct="0">
                  <a:tabLst>
                    <a:tab pos="90488" algn="l"/>
                    <a:tab pos="1004888" algn="l"/>
                  </a:tabLst>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tabLst>
                    <a:tab pos="90488" algn="l"/>
                    <a:tab pos="1004888" algn="l"/>
                  </a:tabLs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tabLst>
                    <a:tab pos="90488" algn="l"/>
                    <a:tab pos="1004888" algn="l"/>
                  </a:tabLs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tabLst>
                    <a:tab pos="90488" algn="l"/>
                    <a:tab pos="1004888" algn="l"/>
                  </a:tabLs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tabLst>
                    <a:tab pos="90488" algn="l"/>
                    <a:tab pos="1004888" algn="l"/>
                  </a:tabLst>
                  <a:defRPr sz="1400">
                    <a:solidFill>
                      <a:schemeClr val="tx1"/>
                    </a:solidFill>
                    <a:latin typeface="Arial" charset="0"/>
                    <a:ea typeface="ＭＳ Ｐゴシック" charset="0"/>
                    <a:cs typeface="ＭＳ Ｐゴシック" charset="0"/>
                  </a:defRPr>
                </a:lvl9pPr>
              </a:lstStyle>
              <a:p>
                <a:pPr>
                  <a:lnSpc>
                    <a:spcPts val="2163"/>
                  </a:lnSpc>
                </a:pPr>
                <a:r>
                  <a:rPr lang="en-US" sz="2000">
                    <a:solidFill>
                      <a:srgbClr val="12B63D"/>
                    </a:solidFill>
                    <a:latin typeface="Calibri" charset="0"/>
                    <a:cs typeface="Calibri" charset="0"/>
                  </a:rPr>
                  <a:t>Communication</a:t>
                </a:r>
                <a:endParaRPr lang="en-US" sz="2000" i="1">
                  <a:latin typeface="Calibri" charset="0"/>
                  <a:cs typeface="Calibri" charset="0"/>
                </a:endParaRPr>
              </a:p>
              <a:p>
                <a:pPr>
                  <a:lnSpc>
                    <a:spcPts val="2163"/>
                  </a:lnSpc>
                </a:pPr>
                <a:endParaRPr lang="en-US" sz="2000" i="1">
                  <a:latin typeface="Calibri" charset="0"/>
                  <a:cs typeface="Calibri" charset="0"/>
                </a:endParaRPr>
              </a:p>
            </p:txBody>
          </p:sp>
        </p:grpSp>
      </p:grpSp>
      <p:grpSp>
        <p:nvGrpSpPr>
          <p:cNvPr id="51207" name="Group 55"/>
          <p:cNvGrpSpPr>
            <a:grpSpLocks/>
          </p:cNvGrpSpPr>
          <p:nvPr/>
        </p:nvGrpSpPr>
        <p:grpSpPr bwMode="auto">
          <a:xfrm>
            <a:off x="4110038" y="4143375"/>
            <a:ext cx="1065212" cy="1042988"/>
            <a:chOff x="2088" y="2194"/>
            <a:chExt cx="671" cy="657"/>
          </a:xfrm>
        </p:grpSpPr>
        <p:grpSp>
          <p:nvGrpSpPr>
            <p:cNvPr id="51223" name="Group 56"/>
            <p:cNvGrpSpPr>
              <a:grpSpLocks/>
            </p:cNvGrpSpPr>
            <p:nvPr/>
          </p:nvGrpSpPr>
          <p:grpSpPr bwMode="auto">
            <a:xfrm>
              <a:off x="2088" y="2194"/>
              <a:ext cx="395" cy="657"/>
              <a:chOff x="2088" y="2194"/>
              <a:chExt cx="395" cy="657"/>
            </a:xfrm>
          </p:grpSpPr>
          <p:sp>
            <p:nvSpPr>
              <p:cNvPr id="51227" name="Line 57"/>
              <p:cNvSpPr>
                <a:spLocks noChangeShapeType="1"/>
              </p:cNvSpPr>
              <p:nvPr/>
            </p:nvSpPr>
            <p:spPr bwMode="auto">
              <a:xfrm>
                <a:off x="2088" y="2194"/>
                <a:ext cx="260" cy="435"/>
              </a:xfrm>
              <a:prstGeom prst="line">
                <a:avLst/>
              </a:prstGeom>
              <a:noFill/>
              <a:ln w="50800">
                <a:solidFill>
                  <a:srgbClr val="12B63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28" name="Freeform 58"/>
              <p:cNvSpPr>
                <a:spLocks/>
              </p:cNvSpPr>
              <p:nvPr/>
            </p:nvSpPr>
            <p:spPr bwMode="auto">
              <a:xfrm>
                <a:off x="2246" y="2487"/>
                <a:ext cx="237" cy="364"/>
              </a:xfrm>
              <a:custGeom>
                <a:avLst/>
                <a:gdLst>
                  <a:gd name="T0" fmla="*/ 0 w 10000"/>
                  <a:gd name="T1" fmla="*/ 0 h 10000"/>
                  <a:gd name="T2" fmla="*/ 0 w 10000"/>
                  <a:gd name="T3" fmla="*/ 0 h 10000"/>
                  <a:gd name="T4" fmla="*/ 0 w 10000"/>
                  <a:gd name="T5" fmla="*/ 0 h 10000"/>
                  <a:gd name="T6" fmla="*/ 0 w 10000"/>
                  <a:gd name="T7" fmla="*/ 0 h 10000"/>
                  <a:gd name="T8" fmla="*/ 0 60000 65536"/>
                  <a:gd name="T9" fmla="*/ 0 60000 65536"/>
                  <a:gd name="T10" fmla="*/ 0 60000 65536"/>
                  <a:gd name="T11" fmla="*/ 0 60000 65536"/>
                  <a:gd name="T12" fmla="*/ 0 w 10000"/>
                  <a:gd name="T13" fmla="*/ 0 h 10000"/>
                  <a:gd name="T14" fmla="*/ 10000 w 10000"/>
                  <a:gd name="T15" fmla="*/ 10000 h 10000"/>
                </a:gdLst>
                <a:ahLst/>
                <a:cxnLst>
                  <a:cxn ang="T8">
                    <a:pos x="T0" y="T1"/>
                  </a:cxn>
                  <a:cxn ang="T9">
                    <a:pos x="T2" y="T3"/>
                  </a:cxn>
                  <a:cxn ang="T10">
                    <a:pos x="T4" y="T5"/>
                  </a:cxn>
                  <a:cxn ang="T11">
                    <a:pos x="T6" y="T7"/>
                  </a:cxn>
                </a:cxnLst>
                <a:rect l="T12" t="T13" r="T14" b="T15"/>
                <a:pathLst>
                  <a:path w="10000" h="10000">
                    <a:moveTo>
                      <a:pt x="10000" y="10000"/>
                    </a:moveTo>
                    <a:lnTo>
                      <a:pt x="5063" y="0"/>
                    </a:lnTo>
                    <a:lnTo>
                      <a:pt x="0" y="3965"/>
                    </a:lnTo>
                    <a:lnTo>
                      <a:pt x="10000" y="10000"/>
                    </a:lnTo>
                  </a:path>
                </a:pathLst>
              </a:custGeom>
              <a:solidFill>
                <a:srgbClr val="12B63D"/>
              </a:solidFill>
              <a:ln w="9525">
                <a:solidFill>
                  <a:srgbClr val="12B63D"/>
                </a:solidFill>
                <a:round/>
                <a:headEnd/>
                <a:tailEnd/>
              </a:ln>
            </p:spPr>
            <p:txBody>
              <a:bodyPr/>
              <a:lstStyle/>
              <a:p>
                <a:endParaRPr lang="en-US"/>
              </a:p>
            </p:txBody>
          </p:sp>
        </p:grpSp>
        <p:grpSp>
          <p:nvGrpSpPr>
            <p:cNvPr id="51224" name="Group 59"/>
            <p:cNvGrpSpPr>
              <a:grpSpLocks/>
            </p:cNvGrpSpPr>
            <p:nvPr/>
          </p:nvGrpSpPr>
          <p:grpSpPr bwMode="auto">
            <a:xfrm>
              <a:off x="2197" y="2326"/>
              <a:ext cx="562" cy="442"/>
              <a:chOff x="2184" y="2310"/>
              <a:chExt cx="562" cy="442"/>
            </a:xfrm>
          </p:grpSpPr>
          <p:sp>
            <p:nvSpPr>
              <p:cNvPr id="51225" name="Freeform 60"/>
              <p:cNvSpPr>
                <a:spLocks/>
              </p:cNvSpPr>
              <p:nvPr/>
            </p:nvSpPr>
            <p:spPr bwMode="auto">
              <a:xfrm>
                <a:off x="2184" y="2310"/>
                <a:ext cx="562" cy="229"/>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26" name="Text Box 61"/>
              <p:cNvSpPr txBox="1">
                <a:spLocks noChangeArrowheads="1"/>
              </p:cNvSpPr>
              <p:nvPr/>
            </p:nvSpPr>
            <p:spPr bwMode="auto">
              <a:xfrm>
                <a:off x="2184" y="2338"/>
                <a:ext cx="558"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6988" eaLnBrk="0" hangingPunct="0">
                  <a:tabLst>
                    <a:tab pos="90488" algn="l"/>
                  </a:tabLst>
                  <a:defRPr sz="1400">
                    <a:solidFill>
                      <a:schemeClr val="tx1"/>
                    </a:solidFill>
                    <a:latin typeface="Arial" charset="0"/>
                    <a:ea typeface="ＭＳ Ｐゴシック" charset="0"/>
                    <a:cs typeface="ＭＳ Ｐゴシック" charset="0"/>
                  </a:defRPr>
                </a:lvl1pPr>
                <a:lvl2pPr marL="742950" indent="-285750" eaLnBrk="0" hangingPunct="0">
                  <a:tabLst>
                    <a:tab pos="90488" algn="l"/>
                  </a:tabLst>
                  <a:defRPr sz="1400">
                    <a:solidFill>
                      <a:schemeClr val="tx1"/>
                    </a:solidFill>
                    <a:latin typeface="Arial" charset="0"/>
                    <a:ea typeface="ＭＳ Ｐゴシック" charset="0"/>
                    <a:cs typeface="ＭＳ Ｐゴシック" charset="0"/>
                  </a:defRPr>
                </a:lvl2pPr>
                <a:lvl3pPr marL="1143000" indent="-228600" eaLnBrk="0" hangingPunct="0">
                  <a:tabLst>
                    <a:tab pos="90488" algn="l"/>
                  </a:tabLst>
                  <a:defRPr sz="1400">
                    <a:solidFill>
                      <a:schemeClr val="tx1"/>
                    </a:solidFill>
                    <a:latin typeface="Arial" charset="0"/>
                    <a:ea typeface="ＭＳ Ｐゴシック" charset="0"/>
                    <a:cs typeface="ＭＳ Ｐゴシック" charset="0"/>
                  </a:defRPr>
                </a:lvl3pPr>
                <a:lvl4pPr marL="1600200" indent="-228600" eaLnBrk="0" hangingPunct="0">
                  <a:tabLst>
                    <a:tab pos="90488" algn="l"/>
                  </a:tabLst>
                  <a:defRPr sz="1400">
                    <a:solidFill>
                      <a:schemeClr val="tx1"/>
                    </a:solidFill>
                    <a:latin typeface="Arial" charset="0"/>
                    <a:ea typeface="ＭＳ Ｐゴシック" charset="0"/>
                    <a:cs typeface="ＭＳ Ｐゴシック" charset="0"/>
                  </a:defRPr>
                </a:lvl4pPr>
                <a:lvl5pPr marL="2057400" indent="-228600" eaLnBrk="0" hangingPunct="0">
                  <a:tabLst>
                    <a:tab pos="90488" algn="l"/>
                  </a:tabLst>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tabLst>
                    <a:tab pos="90488" algn="l"/>
                  </a:tabLs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tabLst>
                    <a:tab pos="90488" algn="l"/>
                  </a:tabLs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tabLst>
                    <a:tab pos="90488" algn="l"/>
                  </a:tabLs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tabLst>
                    <a:tab pos="90488" algn="l"/>
                  </a:tabLst>
                  <a:defRPr sz="1400">
                    <a:solidFill>
                      <a:schemeClr val="tx1"/>
                    </a:solidFill>
                    <a:latin typeface="Arial" charset="0"/>
                    <a:ea typeface="ＭＳ Ｐゴシック" charset="0"/>
                    <a:cs typeface="ＭＳ Ｐゴシック" charset="0"/>
                  </a:defRPr>
                </a:lvl9pPr>
              </a:lstStyle>
              <a:p>
                <a:pPr>
                  <a:lnSpc>
                    <a:spcPts val="2163"/>
                  </a:lnSpc>
                </a:pPr>
                <a:r>
                  <a:rPr lang="en-US" sz="2000">
                    <a:solidFill>
                      <a:srgbClr val="12B63D"/>
                    </a:solidFill>
                    <a:latin typeface="Calibri" charset="0"/>
                    <a:cs typeface="Calibri" charset="0"/>
                  </a:rPr>
                  <a:t>Action</a:t>
                </a:r>
                <a:endParaRPr lang="en-US" sz="2000" i="1">
                  <a:latin typeface="Calibri" charset="0"/>
                  <a:cs typeface="Calibri" charset="0"/>
                </a:endParaRPr>
              </a:p>
              <a:p>
                <a:pPr>
                  <a:lnSpc>
                    <a:spcPts val="2163"/>
                  </a:lnSpc>
                </a:pPr>
                <a:endParaRPr lang="en-US" sz="2000" i="1">
                  <a:latin typeface="Calibri" charset="0"/>
                  <a:cs typeface="Calibri" charset="0"/>
                </a:endParaRPr>
              </a:p>
            </p:txBody>
          </p:sp>
        </p:grpSp>
      </p:grpSp>
      <p:grpSp>
        <p:nvGrpSpPr>
          <p:cNvPr id="51208" name="Group 62"/>
          <p:cNvGrpSpPr>
            <a:grpSpLocks/>
          </p:cNvGrpSpPr>
          <p:nvPr/>
        </p:nvGrpSpPr>
        <p:grpSpPr bwMode="auto">
          <a:xfrm>
            <a:off x="2959100" y="4124325"/>
            <a:ext cx="1628775" cy="1225550"/>
            <a:chOff x="1454" y="2184"/>
            <a:chExt cx="1026" cy="772"/>
          </a:xfrm>
        </p:grpSpPr>
        <p:grpSp>
          <p:nvGrpSpPr>
            <p:cNvPr id="51217" name="Group 63"/>
            <p:cNvGrpSpPr>
              <a:grpSpLocks/>
            </p:cNvGrpSpPr>
            <p:nvPr/>
          </p:nvGrpSpPr>
          <p:grpSpPr bwMode="auto">
            <a:xfrm>
              <a:off x="1952" y="2184"/>
              <a:ext cx="528" cy="720"/>
              <a:chOff x="1890" y="2184"/>
              <a:chExt cx="528" cy="720"/>
            </a:xfrm>
          </p:grpSpPr>
          <p:sp>
            <p:nvSpPr>
              <p:cNvPr id="51221" name="Line 64"/>
              <p:cNvSpPr>
                <a:spLocks noChangeShapeType="1"/>
              </p:cNvSpPr>
              <p:nvPr/>
            </p:nvSpPr>
            <p:spPr bwMode="auto">
              <a:xfrm>
                <a:off x="2074" y="2430"/>
                <a:ext cx="344" cy="474"/>
              </a:xfrm>
              <a:prstGeom prst="line">
                <a:avLst/>
              </a:prstGeom>
              <a:noFill/>
              <a:ln w="50800">
                <a:solidFill>
                  <a:srgbClr val="2A0EF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22" name="Freeform 65"/>
              <p:cNvSpPr>
                <a:spLocks/>
              </p:cNvSpPr>
              <p:nvPr/>
            </p:nvSpPr>
            <p:spPr bwMode="auto">
              <a:xfrm>
                <a:off x="1890" y="2184"/>
                <a:ext cx="298" cy="379"/>
              </a:xfrm>
              <a:custGeom>
                <a:avLst/>
                <a:gdLst>
                  <a:gd name="T0" fmla="*/ 0 w 10000"/>
                  <a:gd name="T1" fmla="*/ 0 h 10000"/>
                  <a:gd name="T2" fmla="*/ 0 w 10000"/>
                  <a:gd name="T3" fmla="*/ 0 h 10000"/>
                  <a:gd name="T4" fmla="*/ 0 w 10000"/>
                  <a:gd name="T5" fmla="*/ 0 h 10000"/>
                  <a:gd name="T6" fmla="*/ 0 w 10000"/>
                  <a:gd name="T7" fmla="*/ 0 h 10000"/>
                  <a:gd name="T8" fmla="*/ 0 60000 65536"/>
                  <a:gd name="T9" fmla="*/ 0 60000 65536"/>
                  <a:gd name="T10" fmla="*/ 0 60000 65536"/>
                  <a:gd name="T11" fmla="*/ 0 60000 65536"/>
                  <a:gd name="T12" fmla="*/ 0 w 10000"/>
                  <a:gd name="T13" fmla="*/ 0 h 10000"/>
                  <a:gd name="T14" fmla="*/ 10000 w 10000"/>
                  <a:gd name="T15" fmla="*/ 10000 h 10000"/>
                </a:gdLst>
                <a:ahLst/>
                <a:cxnLst>
                  <a:cxn ang="T8">
                    <a:pos x="T0" y="T1"/>
                  </a:cxn>
                  <a:cxn ang="T9">
                    <a:pos x="T2" y="T3"/>
                  </a:cxn>
                  <a:cxn ang="T10">
                    <a:pos x="T4" y="T5"/>
                  </a:cxn>
                  <a:cxn ang="T11">
                    <a:pos x="T6" y="T7"/>
                  </a:cxn>
                </a:cxnLst>
                <a:rect l="T12" t="T13" r="T14" b="T15"/>
                <a:pathLst>
                  <a:path w="10000" h="10000">
                    <a:moveTo>
                      <a:pt x="0" y="0"/>
                    </a:moveTo>
                    <a:lnTo>
                      <a:pt x="4904" y="10000"/>
                    </a:lnTo>
                    <a:lnTo>
                      <a:pt x="10000" y="5977"/>
                    </a:lnTo>
                    <a:lnTo>
                      <a:pt x="0" y="0"/>
                    </a:lnTo>
                  </a:path>
                </a:pathLst>
              </a:custGeom>
              <a:solidFill>
                <a:srgbClr val="2A0EF6"/>
              </a:solidFill>
              <a:ln w="9525">
                <a:solidFill>
                  <a:srgbClr val="2A0EF6"/>
                </a:solidFill>
                <a:round/>
                <a:headEnd/>
                <a:tailEnd/>
              </a:ln>
            </p:spPr>
            <p:txBody>
              <a:bodyPr/>
              <a:lstStyle/>
              <a:p>
                <a:endParaRPr lang="en-US"/>
              </a:p>
            </p:txBody>
          </p:sp>
        </p:grpSp>
        <p:grpSp>
          <p:nvGrpSpPr>
            <p:cNvPr id="51218" name="Group 66"/>
            <p:cNvGrpSpPr>
              <a:grpSpLocks/>
            </p:cNvGrpSpPr>
            <p:nvPr/>
          </p:nvGrpSpPr>
          <p:grpSpPr bwMode="auto">
            <a:xfrm>
              <a:off x="1454" y="2514"/>
              <a:ext cx="858" cy="442"/>
              <a:chOff x="1454" y="2472"/>
              <a:chExt cx="858" cy="442"/>
            </a:xfrm>
          </p:grpSpPr>
          <p:sp>
            <p:nvSpPr>
              <p:cNvPr id="51219" name="Freeform 67"/>
              <p:cNvSpPr>
                <a:spLocks/>
              </p:cNvSpPr>
              <p:nvPr/>
            </p:nvSpPr>
            <p:spPr bwMode="auto">
              <a:xfrm>
                <a:off x="1454" y="2472"/>
                <a:ext cx="858" cy="229"/>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20" name="Text Box 68"/>
              <p:cNvSpPr txBox="1">
                <a:spLocks noChangeArrowheads="1"/>
              </p:cNvSpPr>
              <p:nvPr/>
            </p:nvSpPr>
            <p:spPr bwMode="auto">
              <a:xfrm>
                <a:off x="1454" y="2500"/>
                <a:ext cx="844"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6988" eaLnBrk="0" hangingPunct="0">
                  <a:tabLst>
                    <a:tab pos="90488" algn="l"/>
                    <a:tab pos="1004888" algn="l"/>
                  </a:tabLst>
                  <a:defRPr sz="1400">
                    <a:solidFill>
                      <a:schemeClr val="tx1"/>
                    </a:solidFill>
                    <a:latin typeface="Arial" charset="0"/>
                    <a:ea typeface="ＭＳ Ｐゴシック" charset="0"/>
                    <a:cs typeface="ＭＳ Ｐゴシック" charset="0"/>
                  </a:defRPr>
                </a:lvl1pPr>
                <a:lvl2pPr marL="742950" indent="-285750" eaLnBrk="0" hangingPunct="0">
                  <a:tabLst>
                    <a:tab pos="90488" algn="l"/>
                    <a:tab pos="1004888" algn="l"/>
                  </a:tabLst>
                  <a:defRPr sz="1400">
                    <a:solidFill>
                      <a:schemeClr val="tx1"/>
                    </a:solidFill>
                    <a:latin typeface="Arial" charset="0"/>
                    <a:ea typeface="ＭＳ Ｐゴシック" charset="0"/>
                    <a:cs typeface="ＭＳ Ｐゴシック" charset="0"/>
                  </a:defRPr>
                </a:lvl2pPr>
                <a:lvl3pPr marL="1143000" indent="-228600" eaLnBrk="0" hangingPunct="0">
                  <a:tabLst>
                    <a:tab pos="90488" algn="l"/>
                    <a:tab pos="1004888" algn="l"/>
                  </a:tabLst>
                  <a:defRPr sz="1400">
                    <a:solidFill>
                      <a:schemeClr val="tx1"/>
                    </a:solidFill>
                    <a:latin typeface="Arial" charset="0"/>
                    <a:ea typeface="ＭＳ Ｐゴシック" charset="0"/>
                    <a:cs typeface="ＭＳ Ｐゴシック" charset="0"/>
                  </a:defRPr>
                </a:lvl3pPr>
                <a:lvl4pPr marL="1600200" indent="-228600" eaLnBrk="0" hangingPunct="0">
                  <a:tabLst>
                    <a:tab pos="90488" algn="l"/>
                    <a:tab pos="1004888" algn="l"/>
                  </a:tabLst>
                  <a:defRPr sz="1400">
                    <a:solidFill>
                      <a:schemeClr val="tx1"/>
                    </a:solidFill>
                    <a:latin typeface="Arial" charset="0"/>
                    <a:ea typeface="ＭＳ Ｐゴシック" charset="0"/>
                    <a:cs typeface="ＭＳ Ｐゴシック" charset="0"/>
                  </a:defRPr>
                </a:lvl4pPr>
                <a:lvl5pPr marL="2057400" indent="-228600" eaLnBrk="0" hangingPunct="0">
                  <a:tabLst>
                    <a:tab pos="90488" algn="l"/>
                    <a:tab pos="1004888" algn="l"/>
                  </a:tabLst>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tabLst>
                    <a:tab pos="90488" algn="l"/>
                    <a:tab pos="1004888" algn="l"/>
                  </a:tabLs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tabLst>
                    <a:tab pos="90488" algn="l"/>
                    <a:tab pos="1004888" algn="l"/>
                  </a:tabLs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tabLst>
                    <a:tab pos="90488" algn="l"/>
                    <a:tab pos="1004888" algn="l"/>
                  </a:tabLs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tabLst>
                    <a:tab pos="90488" algn="l"/>
                    <a:tab pos="1004888" algn="l"/>
                  </a:tabLst>
                  <a:defRPr sz="1400">
                    <a:solidFill>
                      <a:schemeClr val="tx1"/>
                    </a:solidFill>
                    <a:latin typeface="Arial" charset="0"/>
                    <a:ea typeface="ＭＳ Ｐゴシック" charset="0"/>
                    <a:cs typeface="ＭＳ Ｐゴシック" charset="0"/>
                  </a:defRPr>
                </a:lvl9pPr>
              </a:lstStyle>
              <a:p>
                <a:pPr>
                  <a:lnSpc>
                    <a:spcPts val="2163"/>
                  </a:lnSpc>
                </a:pPr>
                <a:r>
                  <a:rPr lang="en-US" sz="2000">
                    <a:solidFill>
                      <a:srgbClr val="2A0EF6"/>
                    </a:solidFill>
                    <a:latin typeface="Calibri" charset="0"/>
                    <a:cs typeface="Calibri" charset="0"/>
                  </a:rPr>
                  <a:t>Perception</a:t>
                </a:r>
                <a:endParaRPr lang="en-US" sz="2000" i="1">
                  <a:latin typeface="Calibri" charset="0"/>
                  <a:cs typeface="Calibri" charset="0"/>
                </a:endParaRPr>
              </a:p>
              <a:p>
                <a:pPr>
                  <a:lnSpc>
                    <a:spcPts val="2163"/>
                  </a:lnSpc>
                </a:pPr>
                <a:endParaRPr lang="en-US" sz="2000" i="1">
                  <a:latin typeface="Calibri" charset="0"/>
                  <a:cs typeface="Calibri" charset="0"/>
                </a:endParaRPr>
              </a:p>
            </p:txBody>
          </p:sp>
        </p:grpSp>
      </p:grpSp>
      <p:grpSp>
        <p:nvGrpSpPr>
          <p:cNvPr id="51209" name="Group 69"/>
          <p:cNvGrpSpPr>
            <a:grpSpLocks/>
          </p:cNvGrpSpPr>
          <p:nvPr/>
        </p:nvGrpSpPr>
        <p:grpSpPr bwMode="auto">
          <a:xfrm>
            <a:off x="4359275" y="3590925"/>
            <a:ext cx="2060575" cy="930275"/>
            <a:chOff x="2226" y="1890"/>
            <a:chExt cx="1298" cy="586"/>
          </a:xfrm>
        </p:grpSpPr>
        <p:grpSp>
          <p:nvGrpSpPr>
            <p:cNvPr id="51211" name="Group 70"/>
            <p:cNvGrpSpPr>
              <a:grpSpLocks/>
            </p:cNvGrpSpPr>
            <p:nvPr/>
          </p:nvGrpSpPr>
          <p:grpSpPr bwMode="auto">
            <a:xfrm>
              <a:off x="2226" y="1890"/>
              <a:ext cx="1295" cy="192"/>
              <a:chOff x="2226" y="1890"/>
              <a:chExt cx="1295" cy="192"/>
            </a:xfrm>
          </p:grpSpPr>
          <p:sp>
            <p:nvSpPr>
              <p:cNvPr id="51215" name="Line 71"/>
              <p:cNvSpPr>
                <a:spLocks noChangeShapeType="1"/>
              </p:cNvSpPr>
              <p:nvPr/>
            </p:nvSpPr>
            <p:spPr bwMode="auto">
              <a:xfrm>
                <a:off x="2363" y="1941"/>
                <a:ext cx="1158" cy="141"/>
              </a:xfrm>
              <a:prstGeom prst="line">
                <a:avLst/>
              </a:prstGeom>
              <a:noFill/>
              <a:ln w="50800">
                <a:solidFill>
                  <a:srgbClr val="2A0EF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16" name="Freeform 72"/>
              <p:cNvSpPr>
                <a:spLocks/>
              </p:cNvSpPr>
              <p:nvPr/>
            </p:nvSpPr>
            <p:spPr bwMode="auto">
              <a:xfrm>
                <a:off x="2226" y="1890"/>
                <a:ext cx="237" cy="99"/>
              </a:xfrm>
              <a:custGeom>
                <a:avLst/>
                <a:gdLst>
                  <a:gd name="T0" fmla="*/ 0 w 10000"/>
                  <a:gd name="T1" fmla="*/ 0 h 10000"/>
                  <a:gd name="T2" fmla="*/ 0 w 10000"/>
                  <a:gd name="T3" fmla="*/ 0 h 10000"/>
                  <a:gd name="T4" fmla="*/ 0 w 10000"/>
                  <a:gd name="T5" fmla="*/ 0 h 10000"/>
                  <a:gd name="T6" fmla="*/ 0 w 10000"/>
                  <a:gd name="T7" fmla="*/ 0 h 10000"/>
                  <a:gd name="T8" fmla="*/ 0 60000 65536"/>
                  <a:gd name="T9" fmla="*/ 0 60000 65536"/>
                  <a:gd name="T10" fmla="*/ 0 60000 65536"/>
                  <a:gd name="T11" fmla="*/ 0 60000 65536"/>
                  <a:gd name="T12" fmla="*/ 0 w 10000"/>
                  <a:gd name="T13" fmla="*/ 0 h 10000"/>
                  <a:gd name="T14" fmla="*/ 10000 w 10000"/>
                  <a:gd name="T15" fmla="*/ 10000 h 10000"/>
                </a:gdLst>
                <a:ahLst/>
                <a:cxnLst>
                  <a:cxn ang="T8">
                    <a:pos x="T0" y="T1"/>
                  </a:cxn>
                  <a:cxn ang="T9">
                    <a:pos x="T2" y="T3"/>
                  </a:cxn>
                  <a:cxn ang="T10">
                    <a:pos x="T4" y="T5"/>
                  </a:cxn>
                  <a:cxn ang="T11">
                    <a:pos x="T6" y="T7"/>
                  </a:cxn>
                </a:cxnLst>
                <a:rect l="T12" t="T13" r="T14" b="T15"/>
                <a:pathLst>
                  <a:path w="10000" h="10000">
                    <a:moveTo>
                      <a:pt x="0" y="1862"/>
                    </a:moveTo>
                    <a:lnTo>
                      <a:pt x="9010" y="10000"/>
                    </a:lnTo>
                    <a:lnTo>
                      <a:pt x="10000" y="0"/>
                    </a:lnTo>
                    <a:lnTo>
                      <a:pt x="0" y="1862"/>
                    </a:lnTo>
                  </a:path>
                </a:pathLst>
              </a:custGeom>
              <a:solidFill>
                <a:srgbClr val="2A0EF6"/>
              </a:solidFill>
              <a:ln w="9525">
                <a:solidFill>
                  <a:srgbClr val="2A0EF6"/>
                </a:solidFill>
                <a:round/>
                <a:headEnd/>
                <a:tailEnd/>
              </a:ln>
            </p:spPr>
            <p:txBody>
              <a:bodyPr/>
              <a:lstStyle/>
              <a:p>
                <a:endParaRPr lang="en-US"/>
              </a:p>
            </p:txBody>
          </p:sp>
        </p:grpSp>
        <p:grpSp>
          <p:nvGrpSpPr>
            <p:cNvPr id="51212" name="Group 73"/>
            <p:cNvGrpSpPr>
              <a:grpSpLocks/>
            </p:cNvGrpSpPr>
            <p:nvPr/>
          </p:nvGrpSpPr>
          <p:grpSpPr bwMode="auto">
            <a:xfrm>
              <a:off x="2322" y="2034"/>
              <a:ext cx="1202" cy="442"/>
              <a:chOff x="2310" y="2016"/>
              <a:chExt cx="1202" cy="442"/>
            </a:xfrm>
          </p:grpSpPr>
          <p:sp>
            <p:nvSpPr>
              <p:cNvPr id="51213" name="Freeform 74"/>
              <p:cNvSpPr>
                <a:spLocks/>
              </p:cNvSpPr>
              <p:nvPr/>
            </p:nvSpPr>
            <p:spPr bwMode="auto">
              <a:xfrm>
                <a:off x="2310" y="2016"/>
                <a:ext cx="1202" cy="229"/>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14" name="Text Box 75"/>
              <p:cNvSpPr txBox="1">
                <a:spLocks noChangeArrowheads="1"/>
              </p:cNvSpPr>
              <p:nvPr/>
            </p:nvSpPr>
            <p:spPr bwMode="auto">
              <a:xfrm>
                <a:off x="2310" y="2044"/>
                <a:ext cx="1175"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6988" eaLnBrk="0" hangingPunct="0">
                  <a:tabLst>
                    <a:tab pos="90488" algn="l"/>
                    <a:tab pos="1004888" algn="l"/>
                  </a:tabLst>
                  <a:defRPr sz="1400">
                    <a:solidFill>
                      <a:schemeClr val="tx1"/>
                    </a:solidFill>
                    <a:latin typeface="Arial" charset="0"/>
                    <a:ea typeface="ＭＳ Ｐゴシック" charset="0"/>
                    <a:cs typeface="ＭＳ Ｐゴシック" charset="0"/>
                  </a:defRPr>
                </a:lvl1pPr>
                <a:lvl2pPr marL="742950" indent="-285750" eaLnBrk="0" hangingPunct="0">
                  <a:tabLst>
                    <a:tab pos="90488" algn="l"/>
                    <a:tab pos="1004888" algn="l"/>
                  </a:tabLst>
                  <a:defRPr sz="1400">
                    <a:solidFill>
                      <a:schemeClr val="tx1"/>
                    </a:solidFill>
                    <a:latin typeface="Arial" charset="0"/>
                    <a:ea typeface="ＭＳ Ｐゴシック" charset="0"/>
                    <a:cs typeface="ＭＳ Ｐゴシック" charset="0"/>
                  </a:defRPr>
                </a:lvl2pPr>
                <a:lvl3pPr marL="1143000" indent="-228600" eaLnBrk="0" hangingPunct="0">
                  <a:tabLst>
                    <a:tab pos="90488" algn="l"/>
                    <a:tab pos="1004888" algn="l"/>
                  </a:tabLst>
                  <a:defRPr sz="1400">
                    <a:solidFill>
                      <a:schemeClr val="tx1"/>
                    </a:solidFill>
                    <a:latin typeface="Arial" charset="0"/>
                    <a:ea typeface="ＭＳ Ｐゴシック" charset="0"/>
                    <a:cs typeface="ＭＳ Ｐゴシック" charset="0"/>
                  </a:defRPr>
                </a:lvl3pPr>
                <a:lvl4pPr marL="1600200" indent="-228600" eaLnBrk="0" hangingPunct="0">
                  <a:tabLst>
                    <a:tab pos="90488" algn="l"/>
                    <a:tab pos="1004888" algn="l"/>
                  </a:tabLst>
                  <a:defRPr sz="1400">
                    <a:solidFill>
                      <a:schemeClr val="tx1"/>
                    </a:solidFill>
                    <a:latin typeface="Arial" charset="0"/>
                    <a:ea typeface="ＭＳ Ｐゴシック" charset="0"/>
                    <a:cs typeface="ＭＳ Ｐゴシック" charset="0"/>
                  </a:defRPr>
                </a:lvl4pPr>
                <a:lvl5pPr marL="2057400" indent="-228600" eaLnBrk="0" hangingPunct="0">
                  <a:tabLst>
                    <a:tab pos="90488" algn="l"/>
                    <a:tab pos="1004888" algn="l"/>
                  </a:tabLst>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tabLst>
                    <a:tab pos="90488" algn="l"/>
                    <a:tab pos="1004888" algn="l"/>
                  </a:tabLs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tabLst>
                    <a:tab pos="90488" algn="l"/>
                    <a:tab pos="1004888" algn="l"/>
                  </a:tabLs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tabLst>
                    <a:tab pos="90488" algn="l"/>
                    <a:tab pos="1004888" algn="l"/>
                  </a:tabLs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tabLst>
                    <a:tab pos="90488" algn="l"/>
                    <a:tab pos="1004888" algn="l"/>
                  </a:tabLst>
                  <a:defRPr sz="1400">
                    <a:solidFill>
                      <a:schemeClr val="tx1"/>
                    </a:solidFill>
                    <a:latin typeface="Arial" charset="0"/>
                    <a:ea typeface="ＭＳ Ｐゴシック" charset="0"/>
                    <a:cs typeface="ＭＳ Ｐゴシック" charset="0"/>
                  </a:defRPr>
                </a:lvl9pPr>
              </a:lstStyle>
              <a:p>
                <a:pPr>
                  <a:lnSpc>
                    <a:spcPts val="2163"/>
                  </a:lnSpc>
                </a:pPr>
                <a:r>
                  <a:rPr lang="en-US" sz="2000">
                    <a:solidFill>
                      <a:srgbClr val="2A0EF6"/>
                    </a:solidFill>
                    <a:latin typeface="Calibri" charset="0"/>
                    <a:cs typeface="Calibri" charset="0"/>
                  </a:rPr>
                  <a:t>Communication</a:t>
                </a:r>
                <a:endParaRPr lang="en-US" sz="2000" i="1">
                  <a:solidFill>
                    <a:srgbClr val="2A0EF6"/>
                  </a:solidFill>
                  <a:latin typeface="Calibri" charset="0"/>
                  <a:cs typeface="Calibri" charset="0"/>
                </a:endParaRPr>
              </a:p>
              <a:p>
                <a:pPr>
                  <a:lnSpc>
                    <a:spcPts val="2163"/>
                  </a:lnSpc>
                </a:pPr>
                <a:endParaRPr lang="en-US" sz="2000" i="1">
                  <a:solidFill>
                    <a:srgbClr val="2A0EF6"/>
                  </a:solidFill>
                  <a:latin typeface="Calibri" charset="0"/>
                  <a:cs typeface="Calibri" charset="0"/>
                </a:endParaRPr>
              </a:p>
            </p:txBody>
          </p:sp>
        </p:grpSp>
      </p:grpSp>
      <p:sp>
        <p:nvSpPr>
          <p:cNvPr id="51210" name="Text Box 76"/>
          <p:cNvSpPr txBox="1">
            <a:spLocks noChangeArrowheads="1"/>
          </p:cNvSpPr>
          <p:nvPr/>
        </p:nvSpPr>
        <p:spPr bwMode="auto">
          <a:xfrm>
            <a:off x="7772400" y="6477000"/>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spcBef>
                <a:spcPct val="50000"/>
              </a:spcBef>
            </a:pPr>
            <a:r>
              <a:rPr lang="en-US"/>
              <a:t>Gilbert, 2003</a:t>
            </a:r>
          </a:p>
        </p:txBody>
      </p:sp>
    </p:spTree>
    <p:extLst>
      <p:ext uri="{BB962C8B-B14F-4D97-AF65-F5344CB8AC3E}">
        <p14:creationId xmlns:p14="http://schemas.microsoft.com/office/powerpoint/2010/main" val="266816603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3438" y="2060575"/>
            <a:ext cx="2938462" cy="1758950"/>
          </a:xfrm>
          <a:prstGeom prst="rect">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pic>
      <p:sp>
        <p:nvSpPr>
          <p:cNvPr id="90114" name="Rectangle 3"/>
          <p:cNvSpPr>
            <a:spLocks noChangeArrowheads="1"/>
          </p:cNvSpPr>
          <p:nvPr/>
        </p:nvSpPr>
        <p:spPr bwMode="auto">
          <a:xfrm rot="-5400000">
            <a:off x="-1104107" y="3704432"/>
            <a:ext cx="3744913" cy="457200"/>
          </a:xfrm>
          <a:prstGeom prst="rect">
            <a:avLst/>
          </a:prstGeom>
          <a:solidFill>
            <a:srgbClr val="C7DFFD"/>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marL="315913" indent="-315913">
              <a:spcBef>
                <a:spcPts val="500"/>
              </a:spcBef>
              <a:buClr>
                <a:srgbClr val="00007D"/>
              </a:buClr>
              <a:buFont typeface="Wingdings" charset="0"/>
              <a:buNone/>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pPr>
            <a:r>
              <a:rPr lang="en-GB" sz="2600">
                <a:solidFill>
                  <a:srgbClr val="000000"/>
                </a:solidFill>
                <a:latin typeface="Calibri" charset="0"/>
                <a:cs typeface="Calibri" charset="0"/>
              </a:rPr>
              <a:t>      Agent             Space   </a:t>
            </a:r>
          </a:p>
          <a:p>
            <a:pPr marL="315913" indent="-315913">
              <a:spcBef>
                <a:spcPts val="500"/>
              </a:spcBef>
              <a:buClr>
                <a:srgbClr val="00007D"/>
              </a:buClr>
              <a:buFont typeface="Wingdings" charset="0"/>
              <a:buNone/>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pPr>
            <a:endParaRPr lang="en-GB" sz="2600">
              <a:solidFill>
                <a:srgbClr val="000000"/>
              </a:solidFill>
              <a:latin typeface="Calibri" charset="0"/>
              <a:cs typeface="Calibri" charset="0"/>
            </a:endParaRPr>
          </a:p>
          <a:p>
            <a:pPr marL="315913" indent="-315913">
              <a:spcBef>
                <a:spcPts val="500"/>
              </a:spcBef>
              <a:buClr>
                <a:srgbClr val="00007D"/>
              </a:buClr>
              <a:buFont typeface="Wingdings" charset="0"/>
              <a:buNone/>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pPr>
            <a:endParaRPr lang="en-GB" sz="2600">
              <a:solidFill>
                <a:srgbClr val="000000"/>
              </a:solidFill>
              <a:latin typeface="Calibri" charset="0"/>
              <a:cs typeface="Calibri" charset="0"/>
            </a:endParaRPr>
          </a:p>
        </p:txBody>
      </p:sp>
      <p:sp>
        <p:nvSpPr>
          <p:cNvPr id="90115" name="Rectangle 4"/>
          <p:cNvSpPr>
            <a:spLocks noChangeArrowheads="1"/>
          </p:cNvSpPr>
          <p:nvPr/>
        </p:nvSpPr>
        <p:spPr bwMode="auto">
          <a:xfrm>
            <a:off x="1187450" y="1484313"/>
            <a:ext cx="6985000" cy="457200"/>
          </a:xfrm>
          <a:prstGeom prst="rect">
            <a:avLst/>
          </a:prstGeom>
          <a:solidFill>
            <a:srgbClr val="C7DFFD"/>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marL="315913" indent="-315913">
              <a:spcBef>
                <a:spcPts val="500"/>
              </a:spcBef>
              <a:buClr>
                <a:srgbClr val="00007D"/>
              </a:buClr>
              <a:buFont typeface="Wingdings" charset="0"/>
              <a:buNone/>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pPr>
            <a:r>
              <a:rPr lang="en-GB" sz="2600">
                <a:solidFill>
                  <a:srgbClr val="000000"/>
                </a:solidFill>
                <a:latin typeface="Calibri" charset="0"/>
                <a:cs typeface="Calibri" charset="0"/>
              </a:rPr>
              <a:t>        Space                                        Agent</a:t>
            </a:r>
          </a:p>
        </p:txBody>
      </p:sp>
      <p:pic>
        <p:nvPicPr>
          <p:cNvPr id="90116"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58888" y="3933825"/>
            <a:ext cx="2752725" cy="1968500"/>
          </a:xfrm>
          <a:prstGeom prst="rect">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pic>
      <p:pic>
        <p:nvPicPr>
          <p:cNvPr id="90117"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58888" y="2133600"/>
            <a:ext cx="2686050" cy="1617663"/>
          </a:xfrm>
          <a:prstGeom prst="rect">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pic>
      <p:pic>
        <p:nvPicPr>
          <p:cNvPr id="90118"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643438" y="4005263"/>
            <a:ext cx="3168650" cy="1735137"/>
          </a:xfrm>
          <a:prstGeom prst="rect">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pic>
      <p:sp>
        <p:nvSpPr>
          <p:cNvPr id="90119" name="Rectangle 8"/>
          <p:cNvSpPr>
            <a:spLocks noChangeArrowheads="1"/>
          </p:cNvSpPr>
          <p:nvPr/>
        </p:nvSpPr>
        <p:spPr bwMode="auto">
          <a:xfrm>
            <a:off x="1258888" y="6021388"/>
            <a:ext cx="7634287" cy="692150"/>
          </a:xfrm>
          <a:prstGeom prst="rect">
            <a:avLst/>
          </a:prstGeom>
          <a:solidFill>
            <a:srgbClr val="C7DFFD"/>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marL="315913" indent="-315913" algn="ctr">
              <a:spcBef>
                <a:spcPts val="300"/>
              </a:spcBef>
              <a:buClr>
                <a:srgbClr val="00007D"/>
              </a:buClr>
              <a:buFont typeface="Wingdings" charset="0"/>
              <a:buNone/>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pPr>
            <a:r>
              <a:rPr lang="en-GB" sz="2000">
                <a:solidFill>
                  <a:srgbClr val="00005E"/>
                </a:solidFill>
                <a:latin typeface="Calibri" charset="0"/>
                <a:cs typeface="Calibri" charset="0"/>
              </a:rPr>
              <a:t>Benenson and Torrens, “Geographic Automata Systems”, IJGIS, 2005</a:t>
            </a:r>
          </a:p>
          <a:p>
            <a:pPr marL="315913" indent="-315913" algn="ctr">
              <a:spcBef>
                <a:spcPts val="300"/>
              </a:spcBef>
              <a:buClr>
                <a:srgbClr val="00007D"/>
              </a:buClr>
              <a:buFont typeface="Wingdings" charset="0"/>
              <a:buNone/>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pPr>
            <a:r>
              <a:rPr lang="en-GB" sz="2000">
                <a:solidFill>
                  <a:srgbClr val="800000"/>
                </a:solidFill>
                <a:latin typeface="Calibri" charset="0"/>
                <a:cs typeface="Calibri" charset="0"/>
              </a:rPr>
              <a:t>(but many questions remain...)</a:t>
            </a:r>
          </a:p>
        </p:txBody>
      </p:sp>
      <p:sp>
        <p:nvSpPr>
          <p:cNvPr id="90120" name="Título 11"/>
          <p:cNvSpPr>
            <a:spLocks noGrp="1"/>
          </p:cNvSpPr>
          <p:nvPr>
            <p:ph type="title"/>
          </p:nvPr>
        </p:nvSpPr>
        <p:spPr>
          <a:xfrm>
            <a:off x="685800" y="381000"/>
            <a:ext cx="8153400" cy="887413"/>
          </a:xfrm>
        </p:spPr>
        <p:txBody>
          <a:bodyPr/>
          <a:lstStyle/>
          <a:p>
            <a:r>
              <a:rPr lang="pt-BR">
                <a:latin typeface="Calibri" charset="0"/>
              </a:rPr>
              <a:t>Modelling collective spatial actions</a:t>
            </a:r>
          </a:p>
        </p:txBody>
      </p:sp>
    </p:spTree>
    <p:extLst>
      <p:ext uri="{BB962C8B-B14F-4D97-AF65-F5344CB8AC3E}">
        <p14:creationId xmlns:p14="http://schemas.microsoft.com/office/powerpoint/2010/main" val="69917970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tângulo 1"/>
          <p:cNvSpPr>
            <a:spLocks noChangeArrowheads="1"/>
          </p:cNvSpPr>
          <p:nvPr/>
        </p:nvSpPr>
        <p:spPr bwMode="auto">
          <a:xfrm>
            <a:off x="684213" y="1196975"/>
            <a:ext cx="5832475" cy="5632450"/>
          </a:xfrm>
          <a:prstGeom prst="rect">
            <a:avLst/>
          </a:prstGeom>
          <a:solidFill>
            <a:srgbClr val="C7DF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spcAft>
                <a:spcPts val="1200"/>
              </a:spcAft>
            </a:pPr>
            <a:r>
              <a:rPr lang="en-US" sz="2000">
                <a:solidFill>
                  <a:srgbClr val="00005E"/>
                </a:solidFill>
                <a:latin typeface="Calibri" charset="0"/>
                <a:cs typeface="Calibri" charset="0"/>
              </a:rPr>
              <a:t>“Agent-based modeling meets an intuitive desire to explicitly represent human decision making. (…) </a:t>
            </a:r>
          </a:p>
          <a:p>
            <a:pPr>
              <a:spcBef>
                <a:spcPts val="1200"/>
              </a:spcBef>
              <a:spcAft>
                <a:spcPts val="1200"/>
              </a:spcAft>
            </a:pPr>
            <a:r>
              <a:rPr lang="en-US" sz="2000">
                <a:solidFill>
                  <a:srgbClr val="00005E"/>
                </a:solidFill>
                <a:latin typeface="Calibri" charset="0"/>
                <a:cs typeface="Calibri" charset="0"/>
              </a:rPr>
              <a:t>However, by doing so, the well-known problems of modeling a highly complex, dynamic spatial environment are compounded by the problems of modeling highly complex, dynamic decision-making. (…)</a:t>
            </a:r>
          </a:p>
          <a:p>
            <a:pPr>
              <a:spcBef>
                <a:spcPts val="1200"/>
              </a:spcBef>
              <a:spcAft>
                <a:spcPts val="1200"/>
              </a:spcAft>
            </a:pPr>
            <a:r>
              <a:rPr lang="en-US" sz="2000">
                <a:solidFill>
                  <a:srgbClr val="00005E"/>
                </a:solidFill>
                <a:latin typeface="Calibri" charset="0"/>
                <a:cs typeface="Calibri" charset="0"/>
              </a:rPr>
              <a:t>The question is whether the benefits of that approach to spatial modeling exceed the considerable costs of the added dimensions of complexity introduced into the modeling effort. The answer is far from clear and in, my mind, it is in the negative. But then I am open to being persuaded otherwise ”. </a:t>
            </a:r>
          </a:p>
          <a:p>
            <a:pPr>
              <a:spcBef>
                <a:spcPts val="1200"/>
              </a:spcBef>
              <a:spcAft>
                <a:spcPts val="1200"/>
              </a:spcAft>
            </a:pPr>
            <a:r>
              <a:rPr lang="en-US" sz="2000">
                <a:solidFill>
                  <a:srgbClr val="00005E"/>
                </a:solidFill>
                <a:latin typeface="Calibri" charset="0"/>
                <a:cs typeface="Calibri" charset="0"/>
              </a:rPr>
              <a:t>(from “Why I no longer work with agents”, 2001 LUCC ABM Workshop)</a:t>
            </a:r>
            <a:endParaRPr lang="pt-BR" sz="2000">
              <a:solidFill>
                <a:srgbClr val="00005E"/>
              </a:solidFill>
              <a:latin typeface="Calibri" charset="0"/>
              <a:cs typeface="Calibri" charset="0"/>
            </a:endParaRPr>
          </a:p>
        </p:txBody>
      </p:sp>
      <p:pic>
        <p:nvPicPr>
          <p:cNvPr id="55298" name="Picture 2" descr="Photo of Helen Coucleli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59563" y="1484313"/>
            <a:ext cx="2233612" cy="287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ítulo 3"/>
          <p:cNvSpPr>
            <a:spLocks noGrp="1"/>
          </p:cNvSpPr>
          <p:nvPr>
            <p:ph type="title"/>
          </p:nvPr>
        </p:nvSpPr>
        <p:spPr/>
        <p:txBody>
          <a:bodyPr/>
          <a:lstStyle/>
          <a:p>
            <a:r>
              <a:rPr lang="pt-BR">
                <a:latin typeface="Calibri" charset="0"/>
              </a:rPr>
              <a:t>Some caution necessary...</a:t>
            </a:r>
          </a:p>
        </p:txBody>
      </p:sp>
      <p:sp>
        <p:nvSpPr>
          <p:cNvPr id="5" name="Retângulo 4"/>
          <p:cNvSpPr/>
          <p:nvPr/>
        </p:nvSpPr>
        <p:spPr>
          <a:xfrm>
            <a:off x="7019925" y="4508500"/>
            <a:ext cx="1452563" cy="339725"/>
          </a:xfrm>
          <a:prstGeom prst="rect">
            <a:avLst/>
          </a:prstGeom>
          <a:solidFill>
            <a:schemeClr val="accent6">
              <a:lumMod val="40000"/>
              <a:lumOff val="60000"/>
            </a:schemeClr>
          </a:solidFill>
        </p:spPr>
        <p:txBody>
          <a:bodyPr wrap="none">
            <a:spAutoFit/>
          </a:bodyPr>
          <a:lstStyle/>
          <a:p>
            <a:pPr>
              <a:defRPr/>
            </a:pPr>
            <a:r>
              <a:rPr lang="pt-BR" sz="1600" dirty="0">
                <a:solidFill>
                  <a:schemeClr val="bg2">
                    <a:lumMod val="75000"/>
                  </a:schemeClr>
                </a:solidFill>
                <a:latin typeface="Calibri" pitchFamily="34" charset="0"/>
                <a:ea typeface="+mn-ea"/>
                <a:cs typeface="+mn-cs"/>
              </a:rPr>
              <a:t>Helen </a:t>
            </a:r>
            <a:r>
              <a:rPr lang="pt-BR" sz="1600" dirty="0" err="1">
                <a:solidFill>
                  <a:schemeClr val="bg2">
                    <a:lumMod val="75000"/>
                  </a:schemeClr>
                </a:solidFill>
                <a:latin typeface="Calibri" pitchFamily="34" charset="0"/>
                <a:ea typeface="+mn-ea"/>
                <a:cs typeface="+mn-cs"/>
              </a:rPr>
              <a:t>Couclelis</a:t>
            </a:r>
            <a:endParaRPr lang="pt-BR" sz="1600" dirty="0">
              <a:solidFill>
                <a:schemeClr val="bg2">
                  <a:lumMod val="75000"/>
                </a:schemeClr>
              </a:solidFill>
              <a:latin typeface="Calibri" pitchFamily="34" charset="0"/>
              <a:ea typeface="+mn-ea"/>
              <a:cs typeface="+mn-cs"/>
            </a:endParaRPr>
          </a:p>
        </p:txBody>
      </p:sp>
    </p:spTree>
    <p:extLst>
      <p:ext uri="{BB962C8B-B14F-4D97-AF65-F5344CB8AC3E}">
        <p14:creationId xmlns:p14="http://schemas.microsoft.com/office/powerpoint/2010/main" val="3412903586"/>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tângulo 1"/>
          <p:cNvSpPr>
            <a:spLocks noChangeArrowheads="1"/>
          </p:cNvSpPr>
          <p:nvPr/>
        </p:nvSpPr>
        <p:spPr bwMode="auto">
          <a:xfrm>
            <a:off x="684213" y="1196975"/>
            <a:ext cx="5183187" cy="5324475"/>
          </a:xfrm>
          <a:prstGeom prst="rect">
            <a:avLst/>
          </a:prstGeom>
          <a:solidFill>
            <a:srgbClr val="C7DF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solidFill>
                  <a:srgbClr val="00005E"/>
                </a:solidFill>
                <a:latin typeface="Calibri" charset="0"/>
                <a:cs typeface="Calibri" charset="0"/>
              </a:rPr>
              <a:t>“Complexity is more and more acknowledged to be a key characteristic of the world we</a:t>
            </a:r>
          </a:p>
          <a:p>
            <a:r>
              <a:rPr lang="en-US" sz="2000">
                <a:solidFill>
                  <a:srgbClr val="00005E"/>
                </a:solidFill>
                <a:latin typeface="Calibri" charset="0"/>
                <a:cs typeface="Calibri" charset="0"/>
              </a:rPr>
              <a:t>live in and of the systems that cohabit our world. It is not new for science to attempt to</a:t>
            </a:r>
          </a:p>
          <a:p>
            <a:r>
              <a:rPr lang="en-US" sz="2000">
                <a:solidFill>
                  <a:srgbClr val="00005E"/>
                </a:solidFill>
                <a:latin typeface="Calibri" charset="0"/>
                <a:cs typeface="Calibri" charset="0"/>
              </a:rPr>
              <a:t>understand complex systems: astronomers have been at it for millennia, and biologists,</a:t>
            </a:r>
          </a:p>
          <a:p>
            <a:r>
              <a:rPr lang="en-US" sz="2000">
                <a:solidFill>
                  <a:srgbClr val="00005E"/>
                </a:solidFill>
                <a:latin typeface="Calibri" charset="0"/>
                <a:cs typeface="Calibri" charset="0"/>
              </a:rPr>
              <a:t>economists, psychologists, and others joined them some generations ago. (…)</a:t>
            </a:r>
          </a:p>
          <a:p>
            <a:endParaRPr lang="en-US" sz="2000">
              <a:solidFill>
                <a:srgbClr val="00005E"/>
              </a:solidFill>
              <a:latin typeface="Calibri" charset="0"/>
              <a:cs typeface="Calibri" charset="0"/>
            </a:endParaRPr>
          </a:p>
          <a:p>
            <a:r>
              <a:rPr lang="en-US" sz="2000">
                <a:solidFill>
                  <a:srgbClr val="00005E"/>
                </a:solidFill>
                <a:latin typeface="Calibri" charset="0"/>
                <a:cs typeface="Calibri" charset="0"/>
              </a:rPr>
              <a:t>If, as appears to be the case, complexity (like systems science) is too general a subject</a:t>
            </a:r>
          </a:p>
          <a:p>
            <a:r>
              <a:rPr lang="en-US" sz="2000">
                <a:solidFill>
                  <a:srgbClr val="00005E"/>
                </a:solidFill>
                <a:latin typeface="Calibri" charset="0"/>
                <a:cs typeface="Calibri" charset="0"/>
              </a:rPr>
              <a:t>to have much content, then particular classes of complex systems possessing strong</a:t>
            </a:r>
          </a:p>
          <a:p>
            <a:r>
              <a:rPr lang="en-US" sz="2000">
                <a:solidFill>
                  <a:srgbClr val="00005E"/>
                </a:solidFill>
                <a:latin typeface="Calibri" charset="0"/>
                <a:cs typeface="Calibri" charset="0"/>
              </a:rPr>
              <a:t>properties that provide a fulcrum for theorizing and generalizing can serve as the foci</a:t>
            </a:r>
          </a:p>
          <a:p>
            <a:r>
              <a:rPr lang="en-US" sz="2000">
                <a:solidFill>
                  <a:srgbClr val="00005E"/>
                </a:solidFill>
                <a:latin typeface="Calibri" charset="0"/>
                <a:cs typeface="Calibri" charset="0"/>
              </a:rPr>
              <a:t>of attention.” </a:t>
            </a:r>
          </a:p>
          <a:p>
            <a:r>
              <a:rPr lang="en-US" sz="2000">
                <a:solidFill>
                  <a:srgbClr val="00005E"/>
                </a:solidFill>
                <a:latin typeface="Calibri" charset="0"/>
                <a:cs typeface="Calibri" charset="0"/>
              </a:rPr>
              <a:t>(from “The Sciences of the Artificial”, 1996)</a:t>
            </a:r>
            <a:endParaRPr lang="pt-BR" sz="2000">
              <a:solidFill>
                <a:srgbClr val="00005E"/>
              </a:solidFill>
              <a:latin typeface="Calibri" charset="0"/>
              <a:cs typeface="Calibri" charset="0"/>
            </a:endParaRPr>
          </a:p>
        </p:txBody>
      </p:sp>
      <p:sp>
        <p:nvSpPr>
          <p:cNvPr id="56322" name="Título 3"/>
          <p:cNvSpPr>
            <a:spLocks noGrp="1"/>
          </p:cNvSpPr>
          <p:nvPr>
            <p:ph type="title"/>
          </p:nvPr>
        </p:nvSpPr>
        <p:spPr/>
        <p:txBody>
          <a:bodyPr/>
          <a:lstStyle/>
          <a:p>
            <a:r>
              <a:rPr lang="pt-BR">
                <a:latin typeface="Calibri" charset="0"/>
              </a:rPr>
              <a:t>Some caution necessary...</a:t>
            </a:r>
          </a:p>
        </p:txBody>
      </p:sp>
      <p:pic>
        <p:nvPicPr>
          <p:cNvPr id="56323"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40425" y="1844675"/>
            <a:ext cx="3000375" cy="292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ângulo 5"/>
          <p:cNvSpPr/>
          <p:nvPr/>
        </p:nvSpPr>
        <p:spPr>
          <a:xfrm>
            <a:off x="6940550" y="4845050"/>
            <a:ext cx="1993900" cy="338138"/>
          </a:xfrm>
          <a:prstGeom prst="rect">
            <a:avLst/>
          </a:prstGeom>
          <a:solidFill>
            <a:schemeClr val="accent6">
              <a:lumMod val="40000"/>
              <a:lumOff val="60000"/>
            </a:schemeClr>
          </a:solidFill>
        </p:spPr>
        <p:txBody>
          <a:bodyPr wrap="none">
            <a:spAutoFit/>
          </a:bodyPr>
          <a:lstStyle/>
          <a:p>
            <a:pPr>
              <a:defRPr/>
            </a:pPr>
            <a:r>
              <a:rPr lang="pt-BR" sz="1600" dirty="0">
                <a:solidFill>
                  <a:schemeClr val="bg2">
                    <a:lumMod val="75000"/>
                  </a:schemeClr>
                </a:solidFill>
                <a:latin typeface="Calibri" pitchFamily="34" charset="0"/>
                <a:ea typeface="+mn-ea"/>
                <a:cs typeface="+mn-cs"/>
              </a:rPr>
              <a:t>Herbert Simon (1958)</a:t>
            </a:r>
          </a:p>
        </p:txBody>
      </p:sp>
    </p:spTree>
    <p:extLst>
      <p:ext uri="{BB962C8B-B14F-4D97-AF65-F5344CB8AC3E}">
        <p14:creationId xmlns:p14="http://schemas.microsoft.com/office/powerpoint/2010/main" val="2642877793"/>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3" descr="earth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6" name="Rectangle 3"/>
          <p:cNvSpPr>
            <a:spLocks noGrp="1" noChangeArrowheads="1"/>
          </p:cNvSpPr>
          <p:nvPr>
            <p:ph type="body" idx="1"/>
          </p:nvPr>
        </p:nvSpPr>
        <p:spPr>
          <a:xfrm>
            <a:off x="441325" y="2130425"/>
            <a:ext cx="8429625" cy="3314700"/>
          </a:xfrm>
          <a:solidFill>
            <a:srgbClr val="D9D9D9">
              <a:alpha val="74901"/>
            </a:srgbClr>
          </a:solidFill>
        </p:spPr>
        <p:txBody>
          <a:bodyPr/>
          <a:lstStyle/>
          <a:p>
            <a:pPr marL="342799" indent="0" eaLnBrk="1" hangingPunct="1">
              <a:buFont typeface="Wingdings" charset="0"/>
              <a:buNone/>
              <a:defRPr/>
            </a:pPr>
            <a:r>
              <a:rPr lang="en-GB" sz="3200" dirty="0">
                <a:solidFill>
                  <a:schemeClr val="bg2">
                    <a:lumMod val="75000"/>
                  </a:schemeClr>
                </a:solidFill>
                <a:latin typeface="Calibri" charset="0"/>
                <a:cs typeface="Times New Roman" charset="0"/>
              </a:rPr>
              <a:t>Managing change is a major challenge for the scientific community</a:t>
            </a:r>
          </a:p>
          <a:p>
            <a:pPr marL="342799" indent="0" eaLnBrk="1" hangingPunct="1">
              <a:buFont typeface="Wingdings" charset="0"/>
              <a:buNone/>
              <a:defRPr/>
            </a:pPr>
            <a:r>
              <a:rPr lang="en-GB" sz="3200" dirty="0">
                <a:solidFill>
                  <a:schemeClr val="bg2">
                    <a:lumMod val="75000"/>
                  </a:schemeClr>
                </a:solidFill>
                <a:latin typeface="Calibri" charset="0"/>
                <a:cs typeface="Times New Roman" charset="0"/>
              </a:rPr>
              <a:t>Images are a major source of new data</a:t>
            </a:r>
          </a:p>
          <a:p>
            <a:pPr marL="342799" indent="0" eaLnBrk="1" hangingPunct="1">
              <a:buFont typeface="Wingdings" charset="0"/>
              <a:buNone/>
              <a:defRPr/>
            </a:pPr>
            <a:r>
              <a:rPr lang="en-GB" sz="3200" dirty="0">
                <a:solidFill>
                  <a:schemeClr val="bg2">
                    <a:lumMod val="75000"/>
                  </a:schemeClr>
                </a:solidFill>
                <a:latin typeface="Calibri" charset="0"/>
                <a:cs typeface="Times New Roman" charset="0"/>
              </a:rPr>
              <a:t>Move the software, not the data</a:t>
            </a:r>
          </a:p>
          <a:p>
            <a:pPr marL="342799" indent="0" eaLnBrk="1" hangingPunct="1">
              <a:buFont typeface="Wingdings" charset="0"/>
              <a:buNone/>
              <a:defRPr/>
            </a:pPr>
            <a:r>
              <a:rPr lang="en-GB" sz="3200" dirty="0">
                <a:solidFill>
                  <a:schemeClr val="bg2">
                    <a:lumMod val="75000"/>
                  </a:schemeClr>
                </a:solidFill>
                <a:latin typeface="Calibri" charset="0"/>
                <a:cs typeface="Times New Roman" charset="0"/>
              </a:rPr>
              <a:t>We need new algebras, data representations and algorithms to handle </a:t>
            </a:r>
            <a:r>
              <a:rPr lang="en-GB" sz="3200" dirty="0" err="1">
                <a:solidFill>
                  <a:schemeClr val="bg2">
                    <a:lumMod val="75000"/>
                  </a:schemeClr>
                </a:solidFill>
                <a:latin typeface="Calibri" charset="0"/>
                <a:cs typeface="Times New Roman" charset="0"/>
              </a:rPr>
              <a:t>spatio</a:t>
            </a:r>
            <a:r>
              <a:rPr lang="en-GB" sz="3200" dirty="0">
                <a:solidFill>
                  <a:schemeClr val="bg2">
                    <a:lumMod val="75000"/>
                  </a:schemeClr>
                </a:solidFill>
                <a:latin typeface="Calibri" charset="0"/>
                <a:cs typeface="Times New Roman" charset="0"/>
              </a:rPr>
              <a:t>-temporal data</a:t>
            </a:r>
            <a:endParaRPr lang="pt-BR" sz="3200" dirty="0">
              <a:solidFill>
                <a:schemeClr val="bg2">
                  <a:lumMod val="75000"/>
                </a:schemeClr>
              </a:solidFill>
              <a:latin typeface="Calibri" charset="0"/>
              <a:cs typeface="Times New Roman" charset="0"/>
            </a:endParaRPr>
          </a:p>
        </p:txBody>
      </p:sp>
      <p:sp>
        <p:nvSpPr>
          <p:cNvPr id="4" name="Rectangle 3"/>
          <p:cNvSpPr txBox="1">
            <a:spLocks noChangeArrowheads="1"/>
          </p:cNvSpPr>
          <p:nvPr/>
        </p:nvSpPr>
        <p:spPr bwMode="auto">
          <a:xfrm>
            <a:off x="3143250" y="214313"/>
            <a:ext cx="2919413" cy="704850"/>
          </a:xfrm>
          <a:prstGeom prst="rect">
            <a:avLst/>
          </a:prstGeom>
          <a:solidFill>
            <a:srgbClr val="D9D9D9">
              <a:alpha val="74902"/>
            </a:srgbClr>
          </a:solidFill>
          <a:ln w="9525">
            <a:noFill/>
            <a:miter lim="800000"/>
            <a:headEnd/>
            <a:tailEnd/>
          </a:ln>
        </p:spPr>
        <p:txBody>
          <a:bodyPr lIns="91412" tIns="45705" rIns="91412" bIns="45705"/>
          <a:lstStyle/>
          <a:p>
            <a:pPr marL="342799" indent="-342799" algn="ctr">
              <a:spcBef>
                <a:spcPct val="20000"/>
              </a:spcBef>
              <a:buClr>
                <a:schemeClr val="bg2"/>
              </a:buClr>
              <a:buSzPct val="75000"/>
              <a:defRPr/>
            </a:pPr>
            <a:r>
              <a:rPr lang="en-GB" sz="3200" b="1" kern="0" dirty="0">
                <a:solidFill>
                  <a:schemeClr val="bg2">
                    <a:lumMod val="50000"/>
                  </a:schemeClr>
                </a:solidFill>
                <a:latin typeface="Calibri" pitchFamily="34" charset="0"/>
                <a:ea typeface="+mn-ea"/>
                <a:cs typeface="+mn-cs"/>
              </a:rPr>
              <a:t>Conclusions</a:t>
            </a:r>
            <a:endParaRPr lang="pt-BR" sz="3200" b="1" kern="0" dirty="0">
              <a:solidFill>
                <a:schemeClr val="bg2">
                  <a:lumMod val="50000"/>
                </a:schemeClr>
              </a:solidFill>
              <a:latin typeface="Calibri" pitchFamily="34" charset="0"/>
              <a:ea typeface="+mn-ea"/>
              <a:cs typeface="+mn-cs"/>
            </a:endParaRPr>
          </a:p>
        </p:txBody>
      </p:sp>
    </p:spTree>
    <p:extLst>
      <p:ext uri="{BB962C8B-B14F-4D97-AF65-F5344CB8AC3E}">
        <p14:creationId xmlns:p14="http://schemas.microsoft.com/office/powerpoint/2010/main" val="151497814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a:xfrm>
            <a:off x="684212" y="352274"/>
            <a:ext cx="8459787" cy="762000"/>
          </a:xfrm>
        </p:spPr>
        <p:txBody>
          <a:bodyPr/>
          <a:lstStyle/>
          <a:p>
            <a:pPr eaLnBrk="1" hangingPunct="1"/>
            <a:r>
              <a:rPr lang="pt-BR" dirty="0" err="1">
                <a:latin typeface="Calibri" charset="0"/>
              </a:rPr>
              <a:t>What</a:t>
            </a:r>
            <a:r>
              <a:rPr lang="pt-BR" dirty="0">
                <a:latin typeface="Calibri" charset="0"/>
              </a:rPr>
              <a:t> do </a:t>
            </a:r>
            <a:r>
              <a:rPr lang="pt-BR" dirty="0" smtClean="0">
                <a:latin typeface="Calibri" charset="0"/>
              </a:rPr>
              <a:t>Earth </a:t>
            </a:r>
            <a:r>
              <a:rPr lang="pt-BR" dirty="0">
                <a:latin typeface="Calibri" charset="0"/>
              </a:rPr>
              <a:t>Science </a:t>
            </a:r>
            <a:r>
              <a:rPr lang="pt-BR" dirty="0" err="1" smtClean="0">
                <a:latin typeface="Calibri" charset="0"/>
              </a:rPr>
              <a:t>scientists</a:t>
            </a:r>
            <a:r>
              <a:rPr lang="pt-BR" dirty="0" smtClean="0">
                <a:latin typeface="Calibri" charset="0"/>
              </a:rPr>
              <a:t> </a:t>
            </a:r>
            <a:r>
              <a:rPr lang="pt-BR" dirty="0" err="1">
                <a:latin typeface="Calibri" charset="0"/>
              </a:rPr>
              <a:t>want</a:t>
            </a:r>
            <a:r>
              <a:rPr lang="pt-BR" dirty="0">
                <a:latin typeface="Calibri" charset="0"/>
              </a:rPr>
              <a:t> </a:t>
            </a:r>
            <a:r>
              <a:rPr lang="pt-BR" dirty="0" err="1">
                <a:latin typeface="Calibri" charset="0"/>
              </a:rPr>
              <a:t>to</a:t>
            </a:r>
            <a:r>
              <a:rPr lang="pt-BR" dirty="0">
                <a:latin typeface="Calibri" charset="0"/>
              </a:rPr>
              <a:t> </a:t>
            </a:r>
            <a:r>
              <a:rPr lang="pt-BR" dirty="0" err="1">
                <a:latin typeface="Calibri" charset="0"/>
              </a:rPr>
              <a:t>know</a:t>
            </a:r>
            <a:r>
              <a:rPr lang="pt-BR" dirty="0">
                <a:latin typeface="Calibri" charset="0"/>
              </a:rPr>
              <a:t>?</a:t>
            </a:r>
            <a:endParaRPr lang="en-US" dirty="0">
              <a:latin typeface="Calibri" charset="0"/>
              <a:cs typeface="DejaVu Sans" charset="0"/>
            </a:endParaRPr>
          </a:p>
        </p:txBody>
      </p:sp>
      <p:pic>
        <p:nvPicPr>
          <p:cNvPr id="16386" name="Picture 4" descr="npo00001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4213" y="1239578"/>
            <a:ext cx="5513614" cy="5512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5938838" y="6488113"/>
            <a:ext cx="3205162"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defRPr/>
            </a:pPr>
            <a:r>
              <a:rPr lang="en-GB" sz="1800" dirty="0">
                <a:latin typeface="Calibri"/>
                <a:cs typeface="Calibri"/>
              </a:rPr>
              <a:t>source: Guy </a:t>
            </a:r>
            <a:r>
              <a:rPr lang="en-GB" sz="1800" dirty="0" err="1">
                <a:latin typeface="Calibri"/>
                <a:cs typeface="Calibri"/>
              </a:rPr>
              <a:t>Brasseur</a:t>
            </a:r>
            <a:endParaRPr lang="en-GB" sz="1800" dirty="0">
              <a:latin typeface="Calibri"/>
              <a:cs typeface="Calibri"/>
            </a:endParaRPr>
          </a:p>
        </p:txBody>
      </p:sp>
      <p:sp>
        <p:nvSpPr>
          <p:cNvPr id="7" name="Text Box 5"/>
          <p:cNvSpPr txBox="1">
            <a:spLocks noChangeArrowheads="1"/>
          </p:cNvSpPr>
          <p:nvPr/>
        </p:nvSpPr>
        <p:spPr bwMode="auto">
          <a:xfrm>
            <a:off x="5060950" y="4940300"/>
            <a:ext cx="4083050" cy="1570038"/>
          </a:xfrm>
          <a:prstGeom prst="rect">
            <a:avLst/>
          </a:prstGeom>
          <a:solidFill>
            <a:srgbClr val="C8D8F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spcBef>
                <a:spcPct val="20000"/>
              </a:spcBef>
              <a:buClr>
                <a:schemeClr val="bg2"/>
              </a:buClr>
              <a:buSzPct val="75000"/>
              <a:buFont typeface="Wingdings" charset="0"/>
              <a:buNone/>
            </a:pPr>
            <a:r>
              <a:rPr lang="en-US" sz="2400" b="1">
                <a:solidFill>
                  <a:srgbClr val="00003F"/>
                </a:solidFill>
                <a:latin typeface="Calibri" charset="0"/>
                <a:cs typeface="Calibri" charset="0"/>
              </a:rPr>
              <a:t>How is the Earth’s environment changing, and what are the consequences for human civilization?</a:t>
            </a:r>
          </a:p>
        </p:txBody>
      </p:sp>
    </p:spTree>
    <p:extLst>
      <p:ext uri="{BB962C8B-B14F-4D97-AF65-F5344CB8AC3E}">
        <p14:creationId xmlns:p14="http://schemas.microsoft.com/office/powerpoint/2010/main" val="14546410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npo00001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4213" y="1239578"/>
            <a:ext cx="5513614" cy="5512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5" name="Rectangle 2"/>
          <p:cNvSpPr>
            <a:spLocks noGrp="1" noChangeArrowheads="1"/>
          </p:cNvSpPr>
          <p:nvPr>
            <p:ph type="title"/>
          </p:nvPr>
        </p:nvSpPr>
        <p:spPr>
          <a:xfrm>
            <a:off x="684213" y="333375"/>
            <a:ext cx="8153400" cy="762000"/>
          </a:xfrm>
        </p:spPr>
        <p:txBody>
          <a:bodyPr/>
          <a:lstStyle/>
          <a:p>
            <a:pPr eaLnBrk="1" hangingPunct="1"/>
            <a:r>
              <a:rPr lang="pt-BR" dirty="0" err="1">
                <a:latin typeface="Calibri" charset="0"/>
              </a:rPr>
              <a:t>What</a:t>
            </a:r>
            <a:r>
              <a:rPr lang="pt-BR" dirty="0">
                <a:latin typeface="Calibri" charset="0"/>
              </a:rPr>
              <a:t> do </a:t>
            </a:r>
            <a:r>
              <a:rPr lang="pt-BR" dirty="0" err="1" smtClean="0">
                <a:latin typeface="Calibri" charset="0"/>
              </a:rPr>
              <a:t>the</a:t>
            </a:r>
            <a:r>
              <a:rPr lang="pt-BR" dirty="0" smtClean="0">
                <a:latin typeface="Calibri" charset="0"/>
              </a:rPr>
              <a:t> </a:t>
            </a:r>
            <a:r>
              <a:rPr lang="pt-BR" dirty="0">
                <a:latin typeface="Calibri" charset="0"/>
              </a:rPr>
              <a:t>Earth Science </a:t>
            </a:r>
            <a:r>
              <a:rPr lang="pt-BR" dirty="0" err="1" smtClean="0">
                <a:latin typeface="Calibri" charset="0"/>
              </a:rPr>
              <a:t>scientists</a:t>
            </a:r>
            <a:r>
              <a:rPr lang="pt-BR" dirty="0" smtClean="0">
                <a:latin typeface="Calibri" charset="0"/>
              </a:rPr>
              <a:t> </a:t>
            </a:r>
            <a:r>
              <a:rPr lang="pt-BR" dirty="0" err="1" smtClean="0">
                <a:latin typeface="Calibri" charset="0"/>
              </a:rPr>
              <a:t>know</a:t>
            </a:r>
            <a:r>
              <a:rPr lang="pt-BR" dirty="0">
                <a:latin typeface="Calibri" charset="0"/>
              </a:rPr>
              <a:t>?</a:t>
            </a:r>
            <a:endParaRPr lang="en-US" dirty="0">
              <a:latin typeface="Calibri" charset="0"/>
              <a:cs typeface="DejaVu Sans" charset="0"/>
            </a:endParaRPr>
          </a:p>
        </p:txBody>
      </p:sp>
      <p:sp>
        <p:nvSpPr>
          <p:cNvPr id="21507" name="Rectangle 3"/>
          <p:cNvSpPr>
            <a:spLocks noGrp="1" noChangeArrowheads="1"/>
          </p:cNvSpPr>
          <p:nvPr>
            <p:ph type="body" idx="1"/>
          </p:nvPr>
        </p:nvSpPr>
        <p:spPr>
          <a:xfrm>
            <a:off x="5164138" y="1700213"/>
            <a:ext cx="3979862" cy="4537075"/>
          </a:xfrm>
          <a:solidFill>
            <a:srgbClr val="C7DFFD"/>
          </a:solidFill>
        </p:spPr>
        <p:txBody>
          <a:bodyPr/>
          <a:lstStyle/>
          <a:p>
            <a:pPr eaLnBrk="1" hangingPunct="1">
              <a:buFont typeface="Wingdings" pitchFamily="2" charset="2"/>
              <a:buNone/>
              <a:defRPr/>
            </a:pPr>
            <a:r>
              <a:rPr lang="en-GB" dirty="0" smtClean="0">
                <a:solidFill>
                  <a:srgbClr val="800000"/>
                </a:solidFill>
                <a:ea typeface="+mn-ea"/>
              </a:rPr>
              <a:t>By 2050...</a:t>
            </a:r>
          </a:p>
          <a:p>
            <a:pPr eaLnBrk="1" hangingPunct="1">
              <a:buFont typeface="Wingdings" pitchFamily="2" charset="2"/>
              <a:buNone/>
              <a:defRPr/>
            </a:pPr>
            <a:r>
              <a:rPr lang="en-GB" dirty="0" smtClean="0">
                <a:solidFill>
                  <a:srgbClr val="800000"/>
                </a:solidFill>
                <a:ea typeface="+mn-ea"/>
              </a:rPr>
              <a:t>8,5 billion people</a:t>
            </a:r>
            <a:r>
              <a:rPr lang="en-GB" dirty="0" smtClean="0">
                <a:solidFill>
                  <a:schemeClr val="bg2">
                    <a:lumMod val="75000"/>
                  </a:schemeClr>
                </a:solidFill>
                <a:ea typeface="+mn-ea"/>
              </a:rPr>
              <a:t>: 6 billion tons of GHG and 60 million tons of urban pollutants.</a:t>
            </a:r>
          </a:p>
          <a:p>
            <a:pPr eaLnBrk="1" hangingPunct="1">
              <a:buFont typeface="Wingdings" pitchFamily="2" charset="2"/>
              <a:buNone/>
              <a:defRPr/>
            </a:pPr>
            <a:r>
              <a:rPr lang="en-GB" dirty="0" smtClean="0">
                <a:solidFill>
                  <a:schemeClr val="bg2">
                    <a:lumMod val="75000"/>
                  </a:schemeClr>
                </a:solidFill>
                <a:ea typeface="+mn-ea"/>
              </a:rPr>
              <a:t> </a:t>
            </a:r>
            <a:r>
              <a:rPr lang="en-GB" dirty="0" smtClean="0">
                <a:solidFill>
                  <a:srgbClr val="800000"/>
                </a:solidFill>
                <a:ea typeface="+mn-ea"/>
              </a:rPr>
              <a:t>Resource-hungry: </a:t>
            </a:r>
            <a:r>
              <a:rPr lang="en-GB" dirty="0" smtClean="0">
                <a:solidFill>
                  <a:schemeClr val="bg2">
                    <a:lumMod val="75000"/>
                  </a:schemeClr>
                </a:solidFill>
                <a:ea typeface="+mn-ea"/>
              </a:rPr>
              <a:t>We will withdraw 30% of available fresh water.</a:t>
            </a:r>
          </a:p>
          <a:p>
            <a:pPr eaLnBrk="1" hangingPunct="1">
              <a:buFont typeface="Wingdings" pitchFamily="2" charset="2"/>
              <a:buNone/>
              <a:defRPr/>
            </a:pPr>
            <a:r>
              <a:rPr lang="en-GB" dirty="0" smtClean="0">
                <a:solidFill>
                  <a:srgbClr val="800000"/>
                </a:solidFill>
                <a:ea typeface="+mn-ea"/>
              </a:rPr>
              <a:t>Risky living: </a:t>
            </a:r>
            <a:r>
              <a:rPr lang="en-GB" dirty="0" smtClean="0">
                <a:solidFill>
                  <a:schemeClr val="bg2">
                    <a:lumMod val="75000"/>
                  </a:schemeClr>
                </a:solidFill>
                <a:ea typeface="+mn-ea"/>
              </a:rPr>
              <a:t>80% urban areas, 25% near earthquake faults, 2% in coast lines less than 1 m above sea level.</a:t>
            </a:r>
            <a:endParaRPr lang="en-US" dirty="0" smtClean="0">
              <a:solidFill>
                <a:schemeClr val="bg2">
                  <a:lumMod val="75000"/>
                </a:schemeClr>
              </a:solidFill>
              <a:ea typeface="+mn-ea"/>
            </a:endParaRPr>
          </a:p>
        </p:txBody>
      </p:sp>
      <p:sp>
        <p:nvSpPr>
          <p:cNvPr id="5" name="Text Box 3"/>
          <p:cNvSpPr txBox="1">
            <a:spLocks noChangeArrowheads="1"/>
          </p:cNvSpPr>
          <p:nvPr/>
        </p:nvSpPr>
        <p:spPr bwMode="auto">
          <a:xfrm>
            <a:off x="5938838" y="6488113"/>
            <a:ext cx="3205162"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defRPr/>
            </a:pPr>
            <a:r>
              <a:rPr lang="en-GB" sz="1800" dirty="0">
                <a:latin typeface="Calibri"/>
                <a:cs typeface="Calibri"/>
              </a:rPr>
              <a:t>source: Guy </a:t>
            </a:r>
            <a:r>
              <a:rPr lang="en-GB" sz="1800" dirty="0" err="1">
                <a:latin typeface="Calibri"/>
                <a:cs typeface="Calibri"/>
              </a:rPr>
              <a:t>Brasseur</a:t>
            </a:r>
            <a:endParaRPr lang="en-GB" sz="1800" dirty="0">
              <a:latin typeface="Calibri"/>
              <a:cs typeface="Calibri"/>
            </a:endParaRPr>
          </a:p>
        </p:txBody>
      </p:sp>
    </p:spTree>
    <p:extLst>
      <p:ext uri="{BB962C8B-B14F-4D97-AF65-F5344CB8AC3E}">
        <p14:creationId xmlns:p14="http://schemas.microsoft.com/office/powerpoint/2010/main" val="2421561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metodo_cientifico">
  <a:themeElements>
    <a:clrScheme name="1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1_Pixel">
      <a:majorFont>
        <a:latin typeface="ZapfHumnst BT"/>
        <a:ea typeface=""/>
        <a:cs typeface=""/>
      </a:majorFont>
      <a:minorFont>
        <a:latin typeface="Humnst777 BT"/>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1_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1_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1_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1_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1_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1_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1_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1_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1_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1_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1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6777</TotalTime>
  <Words>2483</Words>
  <Application>Microsoft Macintosh PowerPoint</Application>
  <PresentationFormat>On-screen Show (4:3)</PresentationFormat>
  <Paragraphs>387</Paragraphs>
  <Slides>79</Slides>
  <Notes>39</Notes>
  <HiddenSlides>0</HiddenSlides>
  <MMClips>0</MMClip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metodo_cientifico</vt:lpstr>
      <vt:lpstr>Data-intensive Geoinformatics: using big geospatial data to address global change questions</vt:lpstr>
      <vt:lpstr>What’s it all about… </vt:lpstr>
      <vt:lpstr>PowerPoint Presentation</vt:lpstr>
      <vt:lpstr>A bit of ancient wisdom</vt:lpstr>
      <vt:lpstr>PowerPoint Presentation</vt:lpstr>
      <vt:lpstr>PowerPoint Presentation</vt:lpstr>
      <vt:lpstr>GIS-21</vt:lpstr>
      <vt:lpstr>What do Earth Science scientists want to know?</vt:lpstr>
      <vt:lpstr>What do the Earth Science scientists know?</vt:lpstr>
      <vt:lpstr>PowerPoint Presentation</vt:lpstr>
      <vt:lpstr>Will the Artic become an ice-free ocean?</vt:lpstr>
      <vt:lpstr>Are we crossing planetary boundaries? </vt:lpstr>
      <vt:lpstr>PowerPoint Presentation</vt:lpstr>
      <vt:lpstr>PowerPoint Presentation</vt:lpstr>
      <vt:lpstr>ICSU “Grand challenges”</vt:lpstr>
      <vt:lpstr>What do we (Geoinformatics scientists) know?</vt:lpstr>
      <vt:lpstr>What do we (Geoinformatics scientists) know?</vt:lpstr>
      <vt:lpstr>What do we know most of them don’t know? </vt:lpstr>
      <vt:lpstr>We need spatially explicit models to understand human-environment interactions </vt:lpstr>
      <vt:lpstr>Negative consequences of the green revolution?</vt:lpstr>
      <vt:lpstr>Good consequences of green revolution</vt:lpstr>
      <vt:lpstr>Representing location is easy</vt:lpstr>
      <vt:lpstr>PowerPoint Presentation</vt:lpstr>
      <vt:lpstr>Representing concepts is hard </vt:lpstr>
      <vt:lpstr>We’re bad at representing meaning </vt:lpstr>
      <vt:lpstr>Representing concepts is hard</vt:lpstr>
      <vt:lpstr>PowerPoint Presentation</vt:lpstr>
      <vt:lpstr>Representing change is very hard</vt:lpstr>
      <vt:lpstr>Describing events and processes is very hard</vt:lpstr>
      <vt:lpstr>Data chain in Earth System Science</vt:lpstr>
      <vt:lpstr>Data chain in Earth System Science</vt:lpstr>
      <vt:lpstr>PowerPoint Presentation</vt:lpstr>
      <vt:lpstr>Land change is crucial for the world</vt:lpstr>
      <vt:lpstr>PowerPoint Presentation</vt:lpstr>
      <vt:lpstr>PowerPoint Presentation</vt:lpstr>
      <vt:lpstr>PowerPoint Presentation</vt:lpstr>
      <vt:lpstr>PowerPoint Presentation</vt:lpstr>
      <vt:lpstr>Data (we need a lot of it)</vt:lpstr>
      <vt:lpstr>How much it takes to survey Amazonia?</vt:lpstr>
      <vt:lpstr>PowerPoint Presentation</vt:lpstr>
      <vt:lpstr>Challenges for data-intensive GIScience </vt:lpstr>
      <vt:lpstr>PowerPoint Presentation</vt:lpstr>
      <vt:lpstr>PowerPoint Presentation</vt:lpstr>
      <vt:lpstr>PowerPoint Presentation</vt:lpstr>
      <vt:lpstr>PowerPoint Presentation</vt:lpstr>
      <vt:lpstr>PowerPoint Presentation</vt:lpstr>
      <vt:lpstr>EVI soybean dynamic</vt:lpstr>
      <vt:lpstr>PowerPoint Presentation</vt:lpstr>
      <vt:lpstr>Land use change by sugarcane expansion</vt:lpstr>
      <vt:lpstr>Data Access Hitting a Wall </vt:lpstr>
      <vt:lpstr>Data Access Hitting a Wall </vt:lpstr>
      <vt:lpstr>Scientific Data Management in the Coming Decade (Jim Gray, 2005)</vt:lpstr>
      <vt:lpstr> Virtual Observatory </vt:lpstr>
      <vt:lpstr>Current geospatial information systems</vt:lpstr>
      <vt:lpstr>Future geospatial information systems</vt:lpstr>
      <vt:lpstr>TerraLib: spatio-temporal database as a basis for innovation</vt:lpstr>
      <vt:lpstr>What about the unknown unknowns?</vt:lpstr>
      <vt:lpstr>Complex adaptive systems</vt:lpstr>
      <vt:lpstr>Is computing also a natural science?</vt:lpstr>
      <vt:lpstr>Computing is also a natural science</vt:lpstr>
      <vt:lpstr>Conections and flows are universal</vt:lpstr>
      <vt:lpstr>Information flows generate cooperation</vt:lpstr>
      <vt:lpstr>PowerPoint Presentation</vt:lpstr>
      <vt:lpstr>PowerPoint Presentation</vt:lpstr>
      <vt:lpstr>Global Change</vt:lpstr>
      <vt:lpstr>Slides from LANDSAT</vt:lpstr>
      <vt:lpstr>How do we decide on the use of natural resources?</vt:lpstr>
      <vt:lpstr>Modelling human-environment interactions</vt:lpstr>
      <vt:lpstr>Dynamic Spatial Models</vt:lpstr>
      <vt:lpstr>What is a Model? </vt:lpstr>
      <vt:lpstr>A typical spatial model: What causes tropical deforestation? </vt:lpstr>
      <vt:lpstr>Dynamic Spatial Models</vt:lpstr>
      <vt:lpstr>Multiscale modelling is hard</vt:lpstr>
      <vt:lpstr>Clocks, clouds or ants?</vt:lpstr>
      <vt:lpstr>Agent-Based Modelling: Computing approaches to complex systems</vt:lpstr>
      <vt:lpstr>Modelling collective spatial actions</vt:lpstr>
      <vt:lpstr>Some caution necessary...</vt:lpstr>
      <vt:lpstr>Some caution necessary...</vt:lpstr>
      <vt:lpstr>PowerPoint Presentation</vt:lpstr>
    </vt:vector>
  </TitlesOfParts>
  <Manager/>
  <Company>INPE</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Going global: geoinformatics and environmental change</dc:title>
  <dc:subject/>
  <dc:creator>Gilberto Camara</dc:creator>
  <cp:keywords/>
  <dc:description/>
  <cp:lastModifiedBy>Gilberto Camara</cp:lastModifiedBy>
  <cp:revision>82</cp:revision>
  <dcterms:created xsi:type="dcterms:W3CDTF">2012-07-05T08:10:21Z</dcterms:created>
  <dcterms:modified xsi:type="dcterms:W3CDTF">2012-09-18T18:47:05Z</dcterms:modified>
  <cp:category/>
</cp:coreProperties>
</file>